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5341" y="1083080"/>
            <a:ext cx="3622717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515" y="2354579"/>
            <a:ext cx="10145395" cy="280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200" y="2879934"/>
            <a:ext cx="9097010" cy="13100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2800"/>
              <a:t>Clopidogrel</a:t>
            </a:r>
            <a:r>
              <a:rPr dirty="0" sz="2800" spc="-70"/>
              <a:t> </a:t>
            </a:r>
            <a:r>
              <a:rPr dirty="0" sz="2800" spc="-10"/>
              <a:t>Versus</a:t>
            </a:r>
            <a:r>
              <a:rPr dirty="0" sz="2800" spc="-40"/>
              <a:t> </a:t>
            </a:r>
            <a:r>
              <a:rPr dirty="0" sz="2800"/>
              <a:t>Aspirin</a:t>
            </a:r>
            <a:r>
              <a:rPr dirty="0" sz="2800" spc="-35"/>
              <a:t> </a:t>
            </a:r>
            <a:r>
              <a:rPr dirty="0" sz="2800"/>
              <a:t>in</a:t>
            </a:r>
            <a:r>
              <a:rPr dirty="0" sz="2800" spc="-60"/>
              <a:t> </a:t>
            </a:r>
            <a:r>
              <a:rPr dirty="0" sz="2800"/>
              <a:t>the</a:t>
            </a:r>
            <a:r>
              <a:rPr dirty="0" sz="2800" spc="-25"/>
              <a:t> </a:t>
            </a:r>
            <a:r>
              <a:rPr dirty="0" sz="2800"/>
              <a:t>Chronic</a:t>
            </a:r>
            <a:r>
              <a:rPr dirty="0" sz="2800" spc="-90"/>
              <a:t> </a:t>
            </a:r>
            <a:r>
              <a:rPr dirty="0" sz="2800"/>
              <a:t>Maintenance</a:t>
            </a:r>
            <a:r>
              <a:rPr dirty="0" sz="2800" spc="-75"/>
              <a:t> </a:t>
            </a:r>
            <a:r>
              <a:rPr dirty="0" sz="2800" spc="-10"/>
              <a:t>Period </a:t>
            </a:r>
            <a:r>
              <a:rPr dirty="0" sz="2800"/>
              <a:t>Following</a:t>
            </a:r>
            <a:r>
              <a:rPr dirty="0" sz="2800" spc="-80"/>
              <a:t> </a:t>
            </a:r>
            <a:r>
              <a:rPr dirty="0" sz="2800"/>
              <a:t>Percutaneous</a:t>
            </a:r>
            <a:r>
              <a:rPr dirty="0" sz="2800" spc="-95"/>
              <a:t> </a:t>
            </a:r>
            <a:r>
              <a:rPr dirty="0" sz="2800"/>
              <a:t>Coronary</a:t>
            </a:r>
            <a:r>
              <a:rPr dirty="0" sz="2800" spc="-100"/>
              <a:t> </a:t>
            </a:r>
            <a:r>
              <a:rPr dirty="0" sz="2800" spc="-10"/>
              <a:t>Intervention</a:t>
            </a:r>
            <a:endParaRPr sz="280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800"/>
              <a:t>in</a:t>
            </a:r>
            <a:r>
              <a:rPr dirty="0" sz="2800" spc="-60"/>
              <a:t> </a:t>
            </a:r>
            <a:r>
              <a:rPr dirty="0" sz="2800"/>
              <a:t>Patients</a:t>
            </a:r>
            <a:r>
              <a:rPr dirty="0" sz="2800" spc="-20"/>
              <a:t> </a:t>
            </a:r>
            <a:r>
              <a:rPr dirty="0" sz="2800"/>
              <a:t>with</a:t>
            </a:r>
            <a:r>
              <a:rPr dirty="0" sz="2800" spc="-45"/>
              <a:t> </a:t>
            </a:r>
            <a:r>
              <a:rPr dirty="0" sz="2800"/>
              <a:t>Acute</a:t>
            </a:r>
            <a:r>
              <a:rPr dirty="0" sz="2800" spc="-60"/>
              <a:t> </a:t>
            </a:r>
            <a:r>
              <a:rPr dirty="0" sz="2800"/>
              <a:t>Coronary</a:t>
            </a:r>
            <a:r>
              <a:rPr dirty="0" sz="2800" spc="-65"/>
              <a:t> </a:t>
            </a:r>
            <a:r>
              <a:rPr dirty="0" sz="2800" spc="-10"/>
              <a:t>Syndrome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362154" y="5331918"/>
            <a:ext cx="8509635" cy="5245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0"/>
              </a:spcBef>
            </a:pP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Kyung</a:t>
            </a:r>
            <a:r>
              <a:rPr dirty="0" u="sng" sz="1600" spc="5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Woo</a:t>
            </a:r>
            <a:r>
              <a:rPr dirty="0" u="sng" sz="1600" spc="7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Park,</a:t>
            </a:r>
            <a:r>
              <a:rPr dirty="0" u="sng" sz="1600" spc="7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MD,</a:t>
            </a:r>
            <a:r>
              <a:rPr dirty="0" sz="1600" spc="60" b="1" i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Jeehoon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Kang,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Jaewook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Chung,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Huijin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Lee,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Doyeon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Hwang,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MD, </a:t>
            </a:r>
            <a:r>
              <a:rPr dirty="0" sz="1600">
                <a:latin typeface="Calibri"/>
                <a:cs typeface="Calibri"/>
              </a:rPr>
              <a:t>Han-Mo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Yang,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Jung-Kyu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Han,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Eun-Seok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Shin,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Bon-Kwon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Koo,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Hyo-Soo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Kim,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" y="2115312"/>
            <a:ext cx="5565647" cy="4073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030605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Outcomes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0417" y="1846535"/>
            <a:ext cx="642810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 b="1">
                <a:latin typeface="Calibri"/>
                <a:cs typeface="Calibri"/>
              </a:rPr>
              <a:t>Primary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Endpoint</a:t>
            </a:r>
            <a:r>
              <a:rPr dirty="0" sz="1850">
                <a:latin typeface="Calibri"/>
                <a:cs typeface="Calibri"/>
              </a:rPr>
              <a:t>: POCO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(Patient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Oriented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Composite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outcome)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560819" y="5256276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 h="0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22859">
            <a:solidFill>
              <a:srgbClr val="AF00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560819" y="5506212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 h="0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22859">
            <a:solidFill>
              <a:srgbClr val="009C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560819" y="5745480"/>
            <a:ext cx="88900" cy="22860"/>
          </a:xfrm>
          <a:custGeom>
            <a:avLst/>
            <a:gdLst/>
            <a:ahLst/>
            <a:cxnLst/>
            <a:rect l="l" t="t" r="r" b="b"/>
            <a:pathLst>
              <a:path w="88900" h="22860">
                <a:moveTo>
                  <a:pt x="88392" y="22860"/>
                </a:moveTo>
                <a:lnTo>
                  <a:pt x="0" y="22860"/>
                </a:lnTo>
                <a:lnTo>
                  <a:pt x="0" y="0"/>
                </a:lnTo>
                <a:lnTo>
                  <a:pt x="88392" y="0"/>
                </a:lnTo>
                <a:lnTo>
                  <a:pt x="88392" y="22860"/>
                </a:lnTo>
                <a:close/>
              </a:path>
            </a:pathLst>
          </a:custGeom>
          <a:solidFill>
            <a:srgbClr val="AF0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716267" y="5745480"/>
            <a:ext cx="90170" cy="22860"/>
          </a:xfrm>
          <a:custGeom>
            <a:avLst/>
            <a:gdLst/>
            <a:ahLst/>
            <a:cxnLst/>
            <a:rect l="l" t="t" r="r" b="b"/>
            <a:pathLst>
              <a:path w="90170" h="22860">
                <a:moveTo>
                  <a:pt x="89916" y="22860"/>
                </a:moveTo>
                <a:lnTo>
                  <a:pt x="0" y="22860"/>
                </a:lnTo>
                <a:lnTo>
                  <a:pt x="0" y="0"/>
                </a:lnTo>
                <a:lnTo>
                  <a:pt x="89916" y="0"/>
                </a:lnTo>
                <a:lnTo>
                  <a:pt x="89916" y="22860"/>
                </a:lnTo>
                <a:close/>
              </a:path>
            </a:pathLst>
          </a:custGeom>
          <a:solidFill>
            <a:srgbClr val="AF0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871716" y="5745480"/>
            <a:ext cx="90170" cy="22860"/>
          </a:xfrm>
          <a:custGeom>
            <a:avLst/>
            <a:gdLst/>
            <a:ahLst/>
            <a:cxnLst/>
            <a:rect l="l" t="t" r="r" b="b"/>
            <a:pathLst>
              <a:path w="90170" h="22860">
                <a:moveTo>
                  <a:pt x="89916" y="22860"/>
                </a:moveTo>
                <a:lnTo>
                  <a:pt x="0" y="22860"/>
                </a:lnTo>
                <a:lnTo>
                  <a:pt x="0" y="0"/>
                </a:lnTo>
                <a:lnTo>
                  <a:pt x="89916" y="0"/>
                </a:lnTo>
                <a:lnTo>
                  <a:pt x="89916" y="22860"/>
                </a:lnTo>
                <a:close/>
              </a:path>
            </a:pathLst>
          </a:custGeom>
          <a:solidFill>
            <a:srgbClr val="AF0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560819" y="5995415"/>
            <a:ext cx="88900" cy="22860"/>
          </a:xfrm>
          <a:custGeom>
            <a:avLst/>
            <a:gdLst/>
            <a:ahLst/>
            <a:cxnLst/>
            <a:rect l="l" t="t" r="r" b="b"/>
            <a:pathLst>
              <a:path w="88900" h="22860">
                <a:moveTo>
                  <a:pt x="88392" y="22860"/>
                </a:moveTo>
                <a:lnTo>
                  <a:pt x="0" y="22860"/>
                </a:lnTo>
                <a:lnTo>
                  <a:pt x="0" y="0"/>
                </a:lnTo>
                <a:lnTo>
                  <a:pt x="88392" y="0"/>
                </a:lnTo>
                <a:lnTo>
                  <a:pt x="88392" y="22860"/>
                </a:lnTo>
                <a:close/>
              </a:path>
            </a:pathLst>
          </a:custGeom>
          <a:solidFill>
            <a:srgbClr val="009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716267" y="5995415"/>
            <a:ext cx="90170" cy="22860"/>
          </a:xfrm>
          <a:custGeom>
            <a:avLst/>
            <a:gdLst/>
            <a:ahLst/>
            <a:cxnLst/>
            <a:rect l="l" t="t" r="r" b="b"/>
            <a:pathLst>
              <a:path w="90170" h="22860">
                <a:moveTo>
                  <a:pt x="89916" y="22860"/>
                </a:moveTo>
                <a:lnTo>
                  <a:pt x="0" y="22860"/>
                </a:lnTo>
                <a:lnTo>
                  <a:pt x="0" y="0"/>
                </a:lnTo>
                <a:lnTo>
                  <a:pt x="89916" y="0"/>
                </a:lnTo>
                <a:lnTo>
                  <a:pt x="89916" y="22860"/>
                </a:lnTo>
                <a:close/>
              </a:path>
            </a:pathLst>
          </a:custGeom>
          <a:solidFill>
            <a:srgbClr val="009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871716" y="5995415"/>
            <a:ext cx="90170" cy="22860"/>
          </a:xfrm>
          <a:custGeom>
            <a:avLst/>
            <a:gdLst/>
            <a:ahLst/>
            <a:cxnLst/>
            <a:rect l="l" t="t" r="r" b="b"/>
            <a:pathLst>
              <a:path w="90170" h="22860">
                <a:moveTo>
                  <a:pt x="89916" y="22860"/>
                </a:moveTo>
                <a:lnTo>
                  <a:pt x="0" y="22860"/>
                </a:lnTo>
                <a:lnTo>
                  <a:pt x="0" y="0"/>
                </a:lnTo>
                <a:lnTo>
                  <a:pt x="89916" y="0"/>
                </a:lnTo>
                <a:lnTo>
                  <a:pt x="89916" y="22860"/>
                </a:lnTo>
                <a:close/>
              </a:path>
            </a:pathLst>
          </a:custGeom>
          <a:solidFill>
            <a:srgbClr val="009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134870" y="2294621"/>
            <a:ext cx="2964180" cy="772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b="1">
                <a:latin typeface="Calibri"/>
                <a:cs typeface="Calibri"/>
              </a:rPr>
              <a:t>ACS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group</a:t>
            </a:r>
            <a:endParaRPr sz="16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50"/>
              </a:spcBef>
            </a:pP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HR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0.78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(95%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CI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0.66-</a:t>
            </a:r>
            <a:r>
              <a:rPr dirty="0" sz="1600" spc="-10">
                <a:latin typeface="Calibri"/>
                <a:cs typeface="Calibri"/>
              </a:rPr>
              <a:t>0.92);</a:t>
            </a:r>
            <a:endParaRPr sz="1600">
              <a:latin typeface="Calibri"/>
              <a:cs typeface="Calibri"/>
            </a:endParaRPr>
          </a:p>
          <a:p>
            <a:pPr marL="640080">
              <a:lnSpc>
                <a:spcPct val="100000"/>
              </a:lnSpc>
              <a:spcBef>
                <a:spcPts val="35"/>
              </a:spcBef>
            </a:pPr>
            <a:r>
              <a:rPr dirty="0" sz="1600">
                <a:latin typeface="Calibri"/>
                <a:cs typeface="Calibri"/>
              </a:rPr>
              <a:t>Log-rank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0.003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34870" y="3292885"/>
            <a:ext cx="2964180" cy="7740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b="1">
                <a:latin typeface="Calibri"/>
                <a:cs typeface="Calibri"/>
              </a:rPr>
              <a:t>Non-ACS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group</a:t>
            </a:r>
            <a:endParaRPr sz="16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50"/>
              </a:spcBef>
            </a:pP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HR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0.82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(95%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CI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0.63-</a:t>
            </a:r>
            <a:r>
              <a:rPr dirty="0" sz="1600" spc="-10">
                <a:latin typeface="Calibri"/>
                <a:cs typeface="Calibri"/>
              </a:rPr>
              <a:t>1.06);</a:t>
            </a:r>
            <a:endParaRPr sz="1600">
              <a:latin typeface="Calibri"/>
              <a:cs typeface="Calibri"/>
            </a:endParaRPr>
          </a:p>
          <a:p>
            <a:pPr marL="640080">
              <a:lnSpc>
                <a:spcPct val="100000"/>
              </a:lnSpc>
              <a:spcBef>
                <a:spcPts val="45"/>
              </a:spcBef>
            </a:pPr>
            <a:r>
              <a:rPr dirty="0" sz="1600">
                <a:latin typeface="Calibri"/>
                <a:cs typeface="Calibri"/>
              </a:rPr>
              <a:t>Log-rank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0.100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34870" y="4291047"/>
            <a:ext cx="1816100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b="1">
                <a:latin typeface="Calibri"/>
                <a:cs typeface="Calibri"/>
              </a:rPr>
              <a:t>P-interaction</a:t>
            </a:r>
            <a:r>
              <a:rPr dirty="0" sz="1600" spc="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=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0.751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898877" y="2549663"/>
            <a:ext cx="470534" cy="114109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400" spc="-10">
                <a:latin typeface="Calibri"/>
                <a:cs typeface="Calibri"/>
              </a:rPr>
              <a:t>18.2%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spc="-10">
                <a:latin typeface="Calibri"/>
                <a:cs typeface="Calibri"/>
              </a:rPr>
              <a:t>17.7%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-10">
                <a:latin typeface="Calibri"/>
                <a:cs typeface="Calibri"/>
              </a:rPr>
              <a:t>14.8%</a:t>
            </a:r>
            <a:endParaRPr sz="1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25"/>
              </a:spcBef>
            </a:pPr>
            <a:r>
              <a:rPr dirty="0" sz="1400" spc="-10">
                <a:latin typeface="Calibri"/>
                <a:cs typeface="Calibri"/>
              </a:rPr>
              <a:t>13.7%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26707" y="5085588"/>
            <a:ext cx="3587750" cy="110045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644525">
              <a:lnSpc>
                <a:spcPct val="100000"/>
              </a:lnSpc>
              <a:spcBef>
                <a:spcPts val="595"/>
              </a:spcBef>
            </a:pPr>
            <a:r>
              <a:rPr dirty="0" sz="1250">
                <a:latin typeface="Calibri"/>
                <a:cs typeface="Calibri"/>
              </a:rPr>
              <a:t>ACS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Aspirin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endParaRPr sz="1250">
              <a:latin typeface="Calibri"/>
              <a:cs typeface="Calibri"/>
            </a:endParaRPr>
          </a:p>
          <a:p>
            <a:pPr marL="644525" marR="449580">
              <a:lnSpc>
                <a:spcPct val="128800"/>
              </a:lnSpc>
            </a:pPr>
            <a:r>
              <a:rPr dirty="0" sz="1250">
                <a:latin typeface="Calibri"/>
                <a:cs typeface="Calibri"/>
              </a:rPr>
              <a:t>ACS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Clopidogrel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 </a:t>
            </a:r>
            <a:r>
              <a:rPr dirty="0" sz="1250">
                <a:latin typeface="Calibri"/>
                <a:cs typeface="Calibri"/>
              </a:rPr>
              <a:t>Non-ACS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Aspirin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endParaRPr sz="1250">
              <a:latin typeface="Calibri"/>
              <a:cs typeface="Calibri"/>
            </a:endParaRPr>
          </a:p>
          <a:p>
            <a:pPr marL="644525">
              <a:lnSpc>
                <a:spcPct val="100000"/>
              </a:lnSpc>
              <a:spcBef>
                <a:spcPts val="434"/>
              </a:spcBef>
            </a:pPr>
            <a:r>
              <a:rPr dirty="0" sz="1250">
                <a:latin typeface="Calibri"/>
                <a:cs typeface="Calibri"/>
              </a:rPr>
              <a:t>Non-ACS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8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Clopidogrel</a:t>
            </a:r>
            <a:r>
              <a:rPr dirty="0" sz="1250" spc="8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24256" y="5586984"/>
            <a:ext cx="890269" cy="125095"/>
          </a:xfrm>
          <a:custGeom>
            <a:avLst/>
            <a:gdLst/>
            <a:ahLst/>
            <a:cxnLst/>
            <a:rect l="l" t="t" r="r" b="b"/>
            <a:pathLst>
              <a:path w="890269" h="125095">
                <a:moveTo>
                  <a:pt x="890015" y="124967"/>
                </a:moveTo>
                <a:lnTo>
                  <a:pt x="0" y="124967"/>
                </a:lnTo>
                <a:lnTo>
                  <a:pt x="0" y="0"/>
                </a:lnTo>
                <a:lnTo>
                  <a:pt x="890015" y="0"/>
                </a:lnTo>
                <a:lnTo>
                  <a:pt x="890015" y="124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13098" y="5571199"/>
            <a:ext cx="909319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ACS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group,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Aspirin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16991" y="5727192"/>
            <a:ext cx="1097280" cy="1250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50"/>
              </a:lnSpc>
            </a:pPr>
            <a:r>
              <a:rPr dirty="0" sz="800">
                <a:latin typeface="Arial"/>
                <a:cs typeface="Arial"/>
              </a:rPr>
              <a:t>ACS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group,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Clopidogrel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16991" y="5852160"/>
            <a:ext cx="1097280" cy="1422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800">
                <a:latin typeface="Arial"/>
                <a:cs typeface="Arial"/>
              </a:rPr>
              <a:t>Non-ACS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group,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Aspirin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89915" y="6007607"/>
            <a:ext cx="1324610" cy="127000"/>
          </a:xfrm>
          <a:custGeom>
            <a:avLst/>
            <a:gdLst/>
            <a:ahLst/>
            <a:cxnLst/>
            <a:rect l="l" t="t" r="r" b="b"/>
            <a:pathLst>
              <a:path w="1324610" h="127000">
                <a:moveTo>
                  <a:pt x="1324355" y="126492"/>
                </a:moveTo>
                <a:lnTo>
                  <a:pt x="0" y="126492"/>
                </a:lnTo>
                <a:lnTo>
                  <a:pt x="0" y="0"/>
                </a:lnTo>
                <a:lnTo>
                  <a:pt x="1324355" y="0"/>
                </a:lnTo>
                <a:lnTo>
                  <a:pt x="1324355" y="1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77218" y="5993372"/>
            <a:ext cx="134302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latin typeface="Arial"/>
                <a:cs typeface="Arial"/>
              </a:rPr>
              <a:t>Non-ACS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group,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Clopidogrel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639311" y="2363216"/>
            <a:ext cx="3389629" cy="5594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dirty="0" sz="1150" b="1" i="1">
                <a:latin typeface="Calibri"/>
                <a:cs typeface="Calibri"/>
              </a:rPr>
              <a:t>POCO:</a:t>
            </a:r>
            <a:r>
              <a:rPr dirty="0" sz="1150" spc="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All-cause</a:t>
            </a:r>
            <a:r>
              <a:rPr dirty="0" sz="1150" spc="5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death,</a:t>
            </a:r>
            <a:r>
              <a:rPr dirty="0" sz="1150" spc="3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nonfatal</a:t>
            </a:r>
            <a:r>
              <a:rPr dirty="0" sz="1150" spc="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myocardial</a:t>
            </a:r>
            <a:r>
              <a:rPr dirty="0" sz="1150" spc="60" b="1" i="1">
                <a:latin typeface="Calibri"/>
                <a:cs typeface="Calibri"/>
              </a:rPr>
              <a:t> </a:t>
            </a:r>
            <a:r>
              <a:rPr dirty="0" sz="1150" spc="-10" b="1" i="1">
                <a:latin typeface="Calibri"/>
                <a:cs typeface="Calibri"/>
              </a:rPr>
              <a:t>infarction,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stroke,</a:t>
            </a:r>
            <a:r>
              <a:rPr dirty="0" sz="1150" spc="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readmission</a:t>
            </a:r>
            <a:r>
              <a:rPr dirty="0" sz="1150" spc="5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due</a:t>
            </a:r>
            <a:r>
              <a:rPr dirty="0" sz="1150" spc="2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to</a:t>
            </a:r>
            <a:r>
              <a:rPr dirty="0" sz="1150" spc="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ACS,</a:t>
            </a:r>
            <a:r>
              <a:rPr dirty="0" sz="1150" spc="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and</a:t>
            </a:r>
            <a:r>
              <a:rPr dirty="0" sz="1150" spc="3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major </a:t>
            </a:r>
            <a:r>
              <a:rPr dirty="0" sz="1150" spc="-10" b="1" i="1">
                <a:latin typeface="Calibri"/>
                <a:cs typeface="Calibri"/>
              </a:rPr>
              <a:t>bleeding </a:t>
            </a:r>
            <a:r>
              <a:rPr dirty="0" sz="1150" b="1" i="1">
                <a:latin typeface="Calibri"/>
                <a:cs typeface="Calibri"/>
              </a:rPr>
              <a:t>complications</a:t>
            </a:r>
            <a:r>
              <a:rPr dirty="0" sz="1150" spc="7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(defined</a:t>
            </a:r>
            <a:r>
              <a:rPr dirty="0" sz="1150" spc="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as</a:t>
            </a:r>
            <a:r>
              <a:rPr dirty="0" sz="1150" spc="3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BARC</a:t>
            </a:r>
            <a:r>
              <a:rPr dirty="0" sz="1150" spc="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type</a:t>
            </a:r>
            <a:r>
              <a:rPr dirty="0" sz="1150" spc="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≥3</a:t>
            </a:r>
            <a:r>
              <a:rPr dirty="0" sz="1150" spc="30" b="1" i="1">
                <a:latin typeface="Calibri"/>
                <a:cs typeface="Calibri"/>
              </a:rPr>
              <a:t> </a:t>
            </a:r>
            <a:r>
              <a:rPr dirty="0" sz="1150" spc="-10" b="1" i="1">
                <a:latin typeface="Calibri"/>
                <a:cs typeface="Calibri"/>
              </a:rPr>
              <a:t>bleeding)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030605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Outcomes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2490216"/>
            <a:ext cx="4933187" cy="316687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89006" y="3611922"/>
            <a:ext cx="391795" cy="91757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150" spc="-10">
                <a:latin typeface="Calibri"/>
                <a:cs typeface="Calibri"/>
              </a:rPr>
              <a:t>12.9%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150" spc="-10">
                <a:latin typeface="Calibri"/>
                <a:cs typeface="Calibri"/>
              </a:rPr>
              <a:t>12.3%</a:t>
            </a:r>
            <a:endParaRPr sz="115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35"/>
              </a:spcBef>
            </a:pPr>
            <a:r>
              <a:rPr dirty="0" sz="1150" spc="-20">
                <a:latin typeface="Calibri"/>
                <a:cs typeface="Calibri"/>
              </a:rPr>
              <a:t>9.4%</a:t>
            </a:r>
            <a:endParaRPr sz="115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dirty="0" sz="1150" spc="-20">
                <a:latin typeface="Calibri"/>
                <a:cs typeface="Calibri"/>
              </a:rPr>
              <a:t>9.0%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7124" y="2940792"/>
            <a:ext cx="4008754" cy="882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ACS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0.69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(95%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0.56-</a:t>
            </a:r>
            <a:r>
              <a:rPr dirty="0" sz="1400">
                <a:latin typeface="Calibri"/>
                <a:cs typeface="Calibri"/>
              </a:rPr>
              <a:t>0.85);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Log-</a:t>
            </a:r>
            <a:r>
              <a:rPr dirty="0" sz="1400">
                <a:latin typeface="Calibri"/>
                <a:cs typeface="Calibri"/>
              </a:rPr>
              <a:t>rank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&lt;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0.001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Non-</a:t>
            </a:r>
            <a:r>
              <a:rPr dirty="0" sz="1400" b="1">
                <a:latin typeface="Calibri"/>
                <a:cs typeface="Calibri"/>
              </a:rPr>
              <a:t>ACS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0.77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(95%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0.56-</a:t>
            </a:r>
            <a:r>
              <a:rPr dirty="0" sz="1400">
                <a:latin typeface="Calibri"/>
                <a:cs typeface="Calibri"/>
              </a:rPr>
              <a:t>1.07);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Log-</a:t>
            </a:r>
            <a:r>
              <a:rPr dirty="0" sz="1400">
                <a:latin typeface="Calibri"/>
                <a:cs typeface="Calibri"/>
              </a:rPr>
              <a:t>rank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0.100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7124" y="4010642"/>
            <a:ext cx="1560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P-</a:t>
            </a:r>
            <a:r>
              <a:rPr dirty="0" sz="1400" spc="-10" b="1">
                <a:latin typeface="Calibri"/>
                <a:cs typeface="Calibri"/>
              </a:rPr>
              <a:t>interaction</a:t>
            </a:r>
            <a:r>
              <a:rPr dirty="0" sz="1400" b="1">
                <a:latin typeface="Calibri"/>
                <a:cs typeface="Calibri"/>
              </a:rPr>
              <a:t> =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0.581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0720" y="2490216"/>
            <a:ext cx="4846319" cy="316687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567690" y="5894070"/>
            <a:ext cx="3812540" cy="227965"/>
            <a:chOff x="567690" y="5894070"/>
            <a:chExt cx="3812540" cy="227965"/>
          </a:xfrm>
        </p:grpSpPr>
        <p:sp>
          <p:nvSpPr>
            <p:cNvPr id="10" name="object 10" descr=""/>
            <p:cNvSpPr/>
            <p:nvPr/>
          </p:nvSpPr>
          <p:spPr>
            <a:xfrm>
              <a:off x="579120" y="5905500"/>
              <a:ext cx="422275" cy="0"/>
            </a:xfrm>
            <a:custGeom>
              <a:avLst/>
              <a:gdLst/>
              <a:ahLst/>
              <a:cxnLst/>
              <a:rect l="l" t="t" r="r" b="b"/>
              <a:pathLst>
                <a:path w="422275" h="0">
                  <a:moveTo>
                    <a:pt x="0" y="0"/>
                  </a:moveTo>
                  <a:lnTo>
                    <a:pt x="422148" y="0"/>
                  </a:lnTo>
                </a:path>
              </a:pathLst>
            </a:custGeom>
            <a:ln w="22859">
              <a:solidFill>
                <a:srgbClr val="AF00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9120" y="6102096"/>
              <a:ext cx="422275" cy="0"/>
            </a:xfrm>
            <a:custGeom>
              <a:avLst/>
              <a:gdLst/>
              <a:ahLst/>
              <a:cxnLst/>
              <a:rect l="l" t="t" r="r" b="b"/>
              <a:pathLst>
                <a:path w="422275" h="0">
                  <a:moveTo>
                    <a:pt x="0" y="0"/>
                  </a:moveTo>
                  <a:lnTo>
                    <a:pt x="422148" y="0"/>
                  </a:lnTo>
                </a:path>
              </a:pathLst>
            </a:custGeom>
            <a:ln w="22859">
              <a:solidFill>
                <a:srgbClr val="009CC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79164" y="5903988"/>
              <a:ext cx="401320" cy="21590"/>
            </a:xfrm>
            <a:custGeom>
              <a:avLst/>
              <a:gdLst/>
              <a:ahLst/>
              <a:cxnLst/>
              <a:rect l="l" t="t" r="r" b="b"/>
              <a:pathLst>
                <a:path w="401320" h="21589">
                  <a:moveTo>
                    <a:pt x="8839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88392" y="21336"/>
                  </a:lnTo>
                  <a:lnTo>
                    <a:pt x="88392" y="0"/>
                  </a:lnTo>
                  <a:close/>
                </a:path>
                <a:path w="401320" h="21589">
                  <a:moveTo>
                    <a:pt x="243840" y="0"/>
                  </a:moveTo>
                  <a:lnTo>
                    <a:pt x="155448" y="0"/>
                  </a:lnTo>
                  <a:lnTo>
                    <a:pt x="155448" y="21336"/>
                  </a:lnTo>
                  <a:lnTo>
                    <a:pt x="243840" y="21336"/>
                  </a:lnTo>
                  <a:lnTo>
                    <a:pt x="243840" y="0"/>
                  </a:lnTo>
                  <a:close/>
                </a:path>
                <a:path w="401320" h="21589">
                  <a:moveTo>
                    <a:pt x="400812" y="0"/>
                  </a:moveTo>
                  <a:lnTo>
                    <a:pt x="310896" y="0"/>
                  </a:lnTo>
                  <a:lnTo>
                    <a:pt x="310896" y="21336"/>
                  </a:lnTo>
                  <a:lnTo>
                    <a:pt x="400812" y="21336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AF0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79164" y="6100572"/>
              <a:ext cx="401320" cy="21590"/>
            </a:xfrm>
            <a:custGeom>
              <a:avLst/>
              <a:gdLst/>
              <a:ahLst/>
              <a:cxnLst/>
              <a:rect l="l" t="t" r="r" b="b"/>
              <a:pathLst>
                <a:path w="401320" h="21589">
                  <a:moveTo>
                    <a:pt x="8839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88392" y="21336"/>
                  </a:lnTo>
                  <a:lnTo>
                    <a:pt x="88392" y="0"/>
                  </a:lnTo>
                  <a:close/>
                </a:path>
                <a:path w="401320" h="21589">
                  <a:moveTo>
                    <a:pt x="243840" y="0"/>
                  </a:moveTo>
                  <a:lnTo>
                    <a:pt x="155448" y="0"/>
                  </a:lnTo>
                  <a:lnTo>
                    <a:pt x="155448" y="21336"/>
                  </a:lnTo>
                  <a:lnTo>
                    <a:pt x="243840" y="21336"/>
                  </a:lnTo>
                  <a:lnTo>
                    <a:pt x="243840" y="0"/>
                  </a:lnTo>
                  <a:close/>
                </a:path>
                <a:path w="401320" h="21589">
                  <a:moveTo>
                    <a:pt x="400812" y="0"/>
                  </a:moveTo>
                  <a:lnTo>
                    <a:pt x="310896" y="0"/>
                  </a:lnTo>
                  <a:lnTo>
                    <a:pt x="310896" y="21336"/>
                  </a:lnTo>
                  <a:lnTo>
                    <a:pt x="400812" y="21336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009C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089639" y="5793710"/>
            <a:ext cx="2467610" cy="4165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250">
                <a:latin typeface="Calibri"/>
                <a:cs typeface="Calibri"/>
              </a:rPr>
              <a:t>ACS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Aspirin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1250">
                <a:latin typeface="Calibri"/>
                <a:cs typeface="Calibri"/>
              </a:rPr>
              <a:t>ACS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Clopidogrel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89696" y="5793710"/>
            <a:ext cx="2795270" cy="4165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2400"/>
              </a:lnSpc>
              <a:spcBef>
                <a:spcPts val="95"/>
              </a:spcBef>
            </a:pPr>
            <a:r>
              <a:rPr dirty="0" sz="1250">
                <a:latin typeface="Calibri"/>
                <a:cs typeface="Calibri"/>
              </a:rPr>
              <a:t>Non-ACS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Aspirin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r>
              <a:rPr dirty="0" sz="1250" spc="50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Non-ACS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group,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Clopidogrel</a:t>
            </a:r>
            <a:r>
              <a:rPr dirty="0" sz="1250" spc="9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monotherapy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46531" y="5775960"/>
            <a:ext cx="6940550" cy="463550"/>
          </a:xfrm>
          <a:custGeom>
            <a:avLst/>
            <a:gdLst/>
            <a:ahLst/>
            <a:cxnLst/>
            <a:rect l="l" t="t" r="r" b="b"/>
            <a:pathLst>
              <a:path w="6940550" h="463550">
                <a:moveTo>
                  <a:pt x="0" y="0"/>
                </a:moveTo>
                <a:lnTo>
                  <a:pt x="6940296" y="0"/>
                </a:lnTo>
                <a:lnTo>
                  <a:pt x="6940296" y="463295"/>
                </a:lnTo>
                <a:lnTo>
                  <a:pt x="0" y="463295"/>
                </a:lnTo>
                <a:lnTo>
                  <a:pt x="0" y="0"/>
                </a:lnTo>
                <a:close/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0350447" y="4292548"/>
            <a:ext cx="319405" cy="7429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Calibri"/>
                <a:cs typeface="Calibri"/>
              </a:rPr>
              <a:t>7.1%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150" spc="-20">
                <a:latin typeface="Calibri"/>
                <a:cs typeface="Calibri"/>
              </a:rPr>
              <a:t>6.1%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  <a:spcBef>
                <a:spcPts val="70"/>
              </a:spcBef>
            </a:pPr>
            <a:r>
              <a:rPr dirty="0" sz="1150" spc="-20">
                <a:latin typeface="Calibri"/>
                <a:cs typeface="Calibri"/>
              </a:rPr>
              <a:t>5.1%</a:t>
            </a:r>
            <a:endParaRPr sz="1150">
              <a:latin typeface="Calibri"/>
              <a:cs typeface="Calibri"/>
            </a:endParaRPr>
          </a:p>
          <a:p>
            <a:pPr marL="13970">
              <a:lnSpc>
                <a:spcPts val="1370"/>
              </a:lnSpc>
            </a:pPr>
            <a:r>
              <a:rPr dirty="0" sz="1150" spc="-20">
                <a:latin typeface="Calibri"/>
                <a:cs typeface="Calibri"/>
              </a:rPr>
              <a:t>4.2%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43326" y="2940792"/>
            <a:ext cx="4008754" cy="882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ACS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0.85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(95%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0.65-</a:t>
            </a:r>
            <a:r>
              <a:rPr dirty="0" sz="1400">
                <a:latin typeface="Calibri"/>
                <a:cs typeface="Calibri"/>
              </a:rPr>
              <a:t>1.13);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Log-</a:t>
            </a:r>
            <a:r>
              <a:rPr dirty="0" sz="1400">
                <a:latin typeface="Calibri"/>
                <a:cs typeface="Calibri"/>
              </a:rPr>
              <a:t>rank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0.200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Non-</a:t>
            </a:r>
            <a:r>
              <a:rPr dirty="0" sz="1400" b="1">
                <a:latin typeface="Calibri"/>
                <a:cs typeface="Calibri"/>
              </a:rPr>
              <a:t>ACS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0.58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(95%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0.37-</a:t>
            </a:r>
            <a:r>
              <a:rPr dirty="0" sz="1400">
                <a:latin typeface="Calibri"/>
                <a:cs typeface="Calibri"/>
              </a:rPr>
              <a:t>0.92);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Log-</a:t>
            </a:r>
            <a:r>
              <a:rPr dirty="0" sz="1400">
                <a:latin typeface="Calibri"/>
                <a:cs typeface="Calibri"/>
              </a:rPr>
              <a:t>rank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0.020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43326" y="4010642"/>
            <a:ext cx="1560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P-</a:t>
            </a:r>
            <a:r>
              <a:rPr dirty="0" sz="1400" spc="-10" b="1">
                <a:latin typeface="Calibri"/>
                <a:cs typeface="Calibri"/>
              </a:rPr>
              <a:t>interaction</a:t>
            </a:r>
            <a:r>
              <a:rPr dirty="0" sz="1400" b="1">
                <a:latin typeface="Calibri"/>
                <a:cs typeface="Calibri"/>
              </a:rPr>
              <a:t> =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0.156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30417" y="1846535"/>
            <a:ext cx="393382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dirty="0" sz="1850" b="1">
                <a:latin typeface="Calibri"/>
                <a:cs typeface="Calibri"/>
              </a:rPr>
              <a:t>Secondary</a:t>
            </a:r>
            <a:r>
              <a:rPr dirty="0" sz="1850" spc="90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Endpoints</a:t>
            </a:r>
            <a:endParaRPr sz="1850">
              <a:latin typeface="Calibri"/>
              <a:cs typeface="Calibri"/>
            </a:endParaRPr>
          </a:p>
          <a:p>
            <a:pPr marL="398145">
              <a:lnSpc>
                <a:spcPct val="100000"/>
              </a:lnSpc>
              <a:spcBef>
                <a:spcPts val="1380"/>
              </a:spcBef>
            </a:pPr>
            <a:r>
              <a:rPr dirty="0" sz="1600" b="1" i="1">
                <a:latin typeface="Arial"/>
                <a:cs typeface="Arial"/>
              </a:rPr>
              <a:t>&lt;</a:t>
            </a:r>
            <a:r>
              <a:rPr dirty="0" sz="1600" spc="1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Thrombotic</a:t>
            </a:r>
            <a:r>
              <a:rPr dirty="0" sz="1600" spc="12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composite</a:t>
            </a:r>
            <a:r>
              <a:rPr dirty="0" sz="1600" spc="1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endpoint</a:t>
            </a:r>
            <a:r>
              <a:rPr dirty="0" sz="1600" spc="90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867066" y="2302211"/>
            <a:ext cx="218630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b="1" i="1">
                <a:latin typeface="Arial"/>
                <a:cs typeface="Arial"/>
              </a:rPr>
              <a:t>&lt;</a:t>
            </a:r>
            <a:r>
              <a:rPr dirty="0" sz="1600" spc="9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Bleeding</a:t>
            </a:r>
            <a:r>
              <a:rPr dirty="0" sz="1600" spc="7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endpoint</a:t>
            </a:r>
            <a:r>
              <a:rPr dirty="0" sz="1600" spc="55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030605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Outcomes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065901" y="4623053"/>
            <a:ext cx="3798570" cy="22860"/>
            <a:chOff x="6065901" y="4623053"/>
            <a:chExt cx="3798570" cy="22860"/>
          </a:xfrm>
        </p:grpSpPr>
        <p:sp>
          <p:nvSpPr>
            <p:cNvPr id="5" name="object 5" descr=""/>
            <p:cNvSpPr/>
            <p:nvPr/>
          </p:nvSpPr>
          <p:spPr>
            <a:xfrm>
              <a:off x="6071616" y="4628768"/>
              <a:ext cx="1012190" cy="0"/>
            </a:xfrm>
            <a:custGeom>
              <a:avLst/>
              <a:gdLst/>
              <a:ahLst/>
              <a:cxnLst/>
              <a:rect l="l" t="t" r="r" b="b"/>
              <a:pathLst>
                <a:path w="1012190" h="0">
                  <a:moveTo>
                    <a:pt x="0" y="0"/>
                  </a:moveTo>
                  <a:lnTo>
                    <a:pt x="1011935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505700" y="4624958"/>
              <a:ext cx="2353310" cy="5715"/>
            </a:xfrm>
            <a:custGeom>
              <a:avLst/>
              <a:gdLst/>
              <a:ahLst/>
              <a:cxnLst/>
              <a:rect l="l" t="t" r="r" b="b"/>
              <a:pathLst>
                <a:path w="2353309" h="5714">
                  <a:moveTo>
                    <a:pt x="0" y="0"/>
                  </a:moveTo>
                  <a:lnTo>
                    <a:pt x="1382267" y="0"/>
                  </a:lnTo>
                </a:path>
                <a:path w="2353309" h="5714">
                  <a:moveTo>
                    <a:pt x="1802892" y="0"/>
                  </a:moveTo>
                  <a:lnTo>
                    <a:pt x="2353056" y="0"/>
                  </a:lnTo>
                </a:path>
                <a:path w="2353309" h="5714">
                  <a:moveTo>
                    <a:pt x="0" y="5714"/>
                  </a:moveTo>
                  <a:lnTo>
                    <a:pt x="2353056" y="5714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71616" y="4640198"/>
              <a:ext cx="3787140" cy="0"/>
            </a:xfrm>
            <a:custGeom>
              <a:avLst/>
              <a:gdLst/>
              <a:ahLst/>
              <a:cxnLst/>
              <a:rect l="l" t="t" r="r" b="b"/>
              <a:pathLst>
                <a:path w="3787140" h="0">
                  <a:moveTo>
                    <a:pt x="0" y="0"/>
                  </a:moveTo>
                  <a:lnTo>
                    <a:pt x="3787140" y="0"/>
                  </a:lnTo>
                </a:path>
              </a:pathLst>
            </a:custGeom>
            <a:ln w="11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636532" y="4679733"/>
            <a:ext cx="8972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ACS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34322" y="4679733"/>
            <a:ext cx="12820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Non-</a:t>
            </a:r>
            <a:r>
              <a:rPr dirty="0" sz="1400">
                <a:latin typeface="Arial"/>
                <a:cs typeface="Arial"/>
              </a:rPr>
              <a:t>ACS </a:t>
            </a:r>
            <a:r>
              <a:rPr dirty="0" sz="1400" spc="-2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013703" y="2945129"/>
            <a:ext cx="3914140" cy="1705610"/>
            <a:chOff x="6013703" y="2945129"/>
            <a:chExt cx="3914140" cy="1705610"/>
          </a:xfrm>
        </p:grpSpPr>
        <p:sp>
          <p:nvSpPr>
            <p:cNvPr id="11" name="object 11" descr=""/>
            <p:cNvSpPr/>
            <p:nvPr/>
          </p:nvSpPr>
          <p:spPr>
            <a:xfrm>
              <a:off x="6472428" y="3360419"/>
              <a:ext cx="421005" cy="1274445"/>
            </a:xfrm>
            <a:custGeom>
              <a:avLst/>
              <a:gdLst/>
              <a:ahLst/>
              <a:cxnLst/>
              <a:rect l="l" t="t" r="r" b="b"/>
              <a:pathLst>
                <a:path w="421004" h="1274445">
                  <a:moveTo>
                    <a:pt x="420623" y="1274064"/>
                  </a:moveTo>
                  <a:lnTo>
                    <a:pt x="0" y="1274064"/>
                  </a:lnTo>
                  <a:lnTo>
                    <a:pt x="0" y="0"/>
                  </a:lnTo>
                  <a:lnTo>
                    <a:pt x="420623" y="0"/>
                  </a:lnTo>
                  <a:lnTo>
                    <a:pt x="420623" y="1274064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72428" y="3360419"/>
              <a:ext cx="421005" cy="1274445"/>
            </a:xfrm>
            <a:custGeom>
              <a:avLst/>
              <a:gdLst/>
              <a:ahLst/>
              <a:cxnLst/>
              <a:rect l="l" t="t" r="r" b="b"/>
              <a:pathLst>
                <a:path w="421004" h="1274445">
                  <a:moveTo>
                    <a:pt x="0" y="0"/>
                  </a:moveTo>
                  <a:lnTo>
                    <a:pt x="420623" y="0"/>
                  </a:lnTo>
                  <a:lnTo>
                    <a:pt x="420623" y="1274064"/>
                  </a:lnTo>
                  <a:lnTo>
                    <a:pt x="0" y="1274064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83552" y="4256532"/>
              <a:ext cx="422275" cy="378460"/>
            </a:xfrm>
            <a:custGeom>
              <a:avLst/>
              <a:gdLst/>
              <a:ahLst/>
              <a:cxnLst/>
              <a:rect l="l" t="t" r="r" b="b"/>
              <a:pathLst>
                <a:path w="422275" h="378460">
                  <a:moveTo>
                    <a:pt x="422148" y="377951"/>
                  </a:moveTo>
                  <a:lnTo>
                    <a:pt x="0" y="377951"/>
                  </a:lnTo>
                  <a:lnTo>
                    <a:pt x="0" y="0"/>
                  </a:lnTo>
                  <a:lnTo>
                    <a:pt x="422148" y="0"/>
                  </a:lnTo>
                  <a:lnTo>
                    <a:pt x="422148" y="37795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083552" y="4256532"/>
              <a:ext cx="422275" cy="378460"/>
            </a:xfrm>
            <a:custGeom>
              <a:avLst/>
              <a:gdLst/>
              <a:ahLst/>
              <a:cxnLst/>
              <a:rect l="l" t="t" r="r" b="b"/>
              <a:pathLst>
                <a:path w="422275" h="378460">
                  <a:moveTo>
                    <a:pt x="0" y="0"/>
                  </a:moveTo>
                  <a:lnTo>
                    <a:pt x="422148" y="0"/>
                  </a:lnTo>
                  <a:lnTo>
                    <a:pt x="422148" y="377951"/>
                  </a:lnTo>
                  <a:lnTo>
                    <a:pt x="0" y="377951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275320" y="3962400"/>
              <a:ext cx="422275" cy="664845"/>
            </a:xfrm>
            <a:custGeom>
              <a:avLst/>
              <a:gdLst/>
              <a:ahLst/>
              <a:cxnLst/>
              <a:rect l="l" t="t" r="r" b="b"/>
              <a:pathLst>
                <a:path w="422275" h="664845">
                  <a:moveTo>
                    <a:pt x="422148" y="664464"/>
                  </a:moveTo>
                  <a:lnTo>
                    <a:pt x="0" y="664464"/>
                  </a:lnTo>
                  <a:lnTo>
                    <a:pt x="0" y="0"/>
                  </a:lnTo>
                  <a:lnTo>
                    <a:pt x="422148" y="0"/>
                  </a:lnTo>
                  <a:lnTo>
                    <a:pt x="422148" y="664464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275320" y="3962400"/>
              <a:ext cx="422275" cy="664845"/>
            </a:xfrm>
            <a:custGeom>
              <a:avLst/>
              <a:gdLst/>
              <a:ahLst/>
              <a:cxnLst/>
              <a:rect l="l" t="t" r="r" b="b"/>
              <a:pathLst>
                <a:path w="422275" h="664845">
                  <a:moveTo>
                    <a:pt x="0" y="0"/>
                  </a:moveTo>
                  <a:lnTo>
                    <a:pt x="422148" y="0"/>
                  </a:lnTo>
                  <a:lnTo>
                    <a:pt x="422148" y="664464"/>
                  </a:lnTo>
                  <a:lnTo>
                    <a:pt x="0" y="664464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887968" y="3480815"/>
              <a:ext cx="421005" cy="1146175"/>
            </a:xfrm>
            <a:custGeom>
              <a:avLst/>
              <a:gdLst/>
              <a:ahLst/>
              <a:cxnLst/>
              <a:rect l="l" t="t" r="r" b="b"/>
              <a:pathLst>
                <a:path w="421004" h="1146175">
                  <a:moveTo>
                    <a:pt x="420624" y="1146048"/>
                  </a:moveTo>
                  <a:lnTo>
                    <a:pt x="0" y="1146048"/>
                  </a:lnTo>
                  <a:lnTo>
                    <a:pt x="0" y="0"/>
                  </a:lnTo>
                  <a:lnTo>
                    <a:pt x="420624" y="0"/>
                  </a:lnTo>
                  <a:lnTo>
                    <a:pt x="420624" y="1146048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887968" y="3480815"/>
              <a:ext cx="421005" cy="1146175"/>
            </a:xfrm>
            <a:custGeom>
              <a:avLst/>
              <a:gdLst/>
              <a:ahLst/>
              <a:cxnLst/>
              <a:rect l="l" t="t" r="r" b="b"/>
              <a:pathLst>
                <a:path w="421004" h="1146175">
                  <a:moveTo>
                    <a:pt x="0" y="0"/>
                  </a:moveTo>
                  <a:lnTo>
                    <a:pt x="420624" y="0"/>
                  </a:lnTo>
                  <a:lnTo>
                    <a:pt x="420624" y="1146048"/>
                  </a:lnTo>
                  <a:lnTo>
                    <a:pt x="0" y="1146048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80760" y="2956559"/>
              <a:ext cx="0" cy="1682750"/>
            </a:xfrm>
            <a:custGeom>
              <a:avLst/>
              <a:gdLst/>
              <a:ahLst/>
              <a:cxnLst/>
              <a:rect l="l" t="t" r="r" b="b"/>
              <a:pathLst>
                <a:path w="0" h="1682750">
                  <a:moveTo>
                    <a:pt x="0" y="1525524"/>
                  </a:moveTo>
                  <a:lnTo>
                    <a:pt x="0" y="1682496"/>
                  </a:lnTo>
                </a:path>
                <a:path w="0" h="1682750">
                  <a:moveTo>
                    <a:pt x="0" y="0"/>
                  </a:moveTo>
                  <a:lnTo>
                    <a:pt x="0" y="1382267"/>
                  </a:lnTo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846564" y="2956559"/>
              <a:ext cx="0" cy="1682750"/>
            </a:xfrm>
            <a:custGeom>
              <a:avLst/>
              <a:gdLst/>
              <a:ahLst/>
              <a:cxnLst/>
              <a:rect l="l" t="t" r="r" b="b"/>
              <a:pathLst>
                <a:path w="0" h="1682750">
                  <a:moveTo>
                    <a:pt x="0" y="1682496"/>
                  </a:moveTo>
                  <a:lnTo>
                    <a:pt x="0" y="0"/>
                  </a:lnTo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21323" y="3006851"/>
              <a:ext cx="3898900" cy="1629410"/>
            </a:xfrm>
            <a:custGeom>
              <a:avLst/>
              <a:gdLst/>
              <a:ahLst/>
              <a:cxnLst/>
              <a:rect l="l" t="t" r="r" b="b"/>
              <a:pathLst>
                <a:path w="3898900" h="1629410">
                  <a:moveTo>
                    <a:pt x="3771900" y="0"/>
                  </a:moveTo>
                  <a:lnTo>
                    <a:pt x="3898391" y="0"/>
                  </a:lnTo>
                </a:path>
                <a:path w="3898900" h="1629410">
                  <a:moveTo>
                    <a:pt x="3771900" y="1629156"/>
                  </a:moveTo>
                  <a:lnTo>
                    <a:pt x="3898391" y="1629156"/>
                  </a:lnTo>
                </a:path>
                <a:path w="3898900" h="1629410">
                  <a:moveTo>
                    <a:pt x="3771900" y="406908"/>
                  </a:moveTo>
                  <a:lnTo>
                    <a:pt x="3898391" y="406908"/>
                  </a:lnTo>
                </a:path>
                <a:path w="3898900" h="1629410">
                  <a:moveTo>
                    <a:pt x="3771900" y="813816"/>
                  </a:moveTo>
                  <a:lnTo>
                    <a:pt x="3898391" y="813816"/>
                  </a:lnTo>
                </a:path>
                <a:path w="3898900" h="1629410">
                  <a:moveTo>
                    <a:pt x="3771900" y="1222248"/>
                  </a:moveTo>
                  <a:lnTo>
                    <a:pt x="3898391" y="1222248"/>
                  </a:lnTo>
                </a:path>
                <a:path w="3898900" h="1629410">
                  <a:moveTo>
                    <a:pt x="0" y="0"/>
                  </a:moveTo>
                  <a:lnTo>
                    <a:pt x="126492" y="0"/>
                  </a:lnTo>
                </a:path>
                <a:path w="3898900" h="1629410">
                  <a:moveTo>
                    <a:pt x="0" y="1629156"/>
                  </a:moveTo>
                  <a:lnTo>
                    <a:pt x="126492" y="1629156"/>
                  </a:lnTo>
                </a:path>
                <a:path w="3898900" h="1629410">
                  <a:moveTo>
                    <a:pt x="0" y="443483"/>
                  </a:moveTo>
                  <a:lnTo>
                    <a:pt x="126492" y="443483"/>
                  </a:lnTo>
                </a:path>
                <a:path w="3898900" h="1629410">
                  <a:moveTo>
                    <a:pt x="0" y="888491"/>
                  </a:moveTo>
                  <a:lnTo>
                    <a:pt x="126492" y="888491"/>
                  </a:lnTo>
                </a:path>
                <a:path w="3898900" h="1629410">
                  <a:moveTo>
                    <a:pt x="0" y="1109472"/>
                  </a:moveTo>
                  <a:lnTo>
                    <a:pt x="126492" y="1109472"/>
                  </a:lnTo>
                </a:path>
                <a:path w="3898900" h="1629410">
                  <a:moveTo>
                    <a:pt x="0" y="220980"/>
                  </a:moveTo>
                  <a:lnTo>
                    <a:pt x="126492" y="22098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957240" y="2902699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4.0%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957240" y="3272988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3.0%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957240" y="3713438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2.0%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957240" y="4097514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1.0%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957240" y="4537973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0.0%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63240" y="4544018"/>
            <a:ext cx="230504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5">
                <a:latin typeface="Arial"/>
                <a:cs typeface="Arial"/>
              </a:rPr>
              <a:t>0.0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983223" y="3665220"/>
            <a:ext cx="177800" cy="862330"/>
            <a:chOff x="5983223" y="3665220"/>
            <a:chExt cx="177800" cy="862330"/>
          </a:xfrm>
        </p:grpSpPr>
        <p:sp>
          <p:nvSpPr>
            <p:cNvPr id="29" name="object 29" descr=""/>
            <p:cNvSpPr/>
            <p:nvPr/>
          </p:nvSpPr>
          <p:spPr>
            <a:xfrm>
              <a:off x="6018276" y="3672840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 h="0">
                  <a:moveTo>
                    <a:pt x="0" y="0"/>
                  </a:moveTo>
                  <a:lnTo>
                    <a:pt x="124967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23" y="4292345"/>
              <a:ext cx="177546" cy="234695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5763240" y="2840883"/>
            <a:ext cx="230504" cy="13696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50" spc="-25">
                <a:latin typeface="Arial"/>
                <a:cs typeface="Arial"/>
              </a:rPr>
              <a:t>1.0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1150" spc="-25">
                <a:latin typeface="Arial"/>
                <a:cs typeface="Arial"/>
              </a:rPr>
              <a:t>0.9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150" spc="-25">
                <a:latin typeface="Arial"/>
                <a:cs typeface="Arial"/>
              </a:rPr>
              <a:t>0.8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50" spc="-25">
                <a:latin typeface="Arial"/>
                <a:cs typeface="Arial"/>
              </a:rPr>
              <a:t>0.7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50" spc="-25">
                <a:latin typeface="Arial"/>
                <a:cs typeface="Arial"/>
              </a:rPr>
              <a:t>0.6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50" spc="-25">
                <a:latin typeface="Arial"/>
                <a:cs typeface="Arial"/>
              </a:rPr>
              <a:t>0.5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401773" y="3103868"/>
            <a:ext cx="56896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001F60"/>
                </a:solidFill>
                <a:latin typeface="Arial"/>
                <a:cs typeface="Arial"/>
              </a:rPr>
              <a:t>HR</a:t>
            </a:r>
            <a:r>
              <a:rPr dirty="0" sz="115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001F60"/>
                </a:solidFill>
                <a:latin typeface="Arial"/>
                <a:cs typeface="Arial"/>
              </a:rPr>
              <a:t>0.85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195521" y="3710407"/>
            <a:ext cx="56896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001F60"/>
                </a:solidFill>
                <a:latin typeface="Arial"/>
                <a:cs typeface="Arial"/>
              </a:rPr>
              <a:t>HR</a:t>
            </a:r>
            <a:r>
              <a:rPr dirty="0" sz="115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001F60"/>
                </a:solidFill>
                <a:latin typeface="Arial"/>
                <a:cs typeface="Arial"/>
              </a:rPr>
              <a:t>0.58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941238" y="4035006"/>
            <a:ext cx="71755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BF0000"/>
                </a:solidFill>
                <a:latin typeface="Arial"/>
                <a:cs typeface="Arial"/>
              </a:rPr>
              <a:t>ARR</a:t>
            </a:r>
            <a:r>
              <a:rPr dirty="0" sz="1150" spc="3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BF0000"/>
                </a:solidFill>
                <a:latin typeface="Arial"/>
                <a:cs typeface="Arial"/>
              </a:rPr>
              <a:t>0.9%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744189" y="3230329"/>
            <a:ext cx="71755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BF0000"/>
                </a:solidFill>
                <a:latin typeface="Arial"/>
                <a:cs typeface="Arial"/>
              </a:rPr>
              <a:t>ARR</a:t>
            </a:r>
            <a:r>
              <a:rPr dirty="0" sz="1150" spc="3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BF0000"/>
                </a:solidFill>
                <a:latin typeface="Arial"/>
                <a:cs typeface="Arial"/>
              </a:rPr>
              <a:t>2.9%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677037" y="4623053"/>
            <a:ext cx="3798570" cy="22860"/>
            <a:chOff x="677037" y="4623053"/>
            <a:chExt cx="3798570" cy="22860"/>
          </a:xfrm>
        </p:grpSpPr>
        <p:sp>
          <p:nvSpPr>
            <p:cNvPr id="37" name="object 37" descr=""/>
            <p:cNvSpPr/>
            <p:nvPr/>
          </p:nvSpPr>
          <p:spPr>
            <a:xfrm>
              <a:off x="682752" y="4628768"/>
              <a:ext cx="1012190" cy="0"/>
            </a:xfrm>
            <a:custGeom>
              <a:avLst/>
              <a:gdLst/>
              <a:ahLst/>
              <a:cxnLst/>
              <a:rect l="l" t="t" r="r" b="b"/>
              <a:pathLst>
                <a:path w="1012189" h="0">
                  <a:moveTo>
                    <a:pt x="0" y="0"/>
                  </a:moveTo>
                  <a:lnTo>
                    <a:pt x="1011935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116836" y="4624958"/>
              <a:ext cx="2353310" cy="5715"/>
            </a:xfrm>
            <a:custGeom>
              <a:avLst/>
              <a:gdLst/>
              <a:ahLst/>
              <a:cxnLst/>
              <a:rect l="l" t="t" r="r" b="b"/>
              <a:pathLst>
                <a:path w="2353310" h="5714">
                  <a:moveTo>
                    <a:pt x="0" y="0"/>
                  </a:moveTo>
                  <a:lnTo>
                    <a:pt x="1382267" y="0"/>
                  </a:lnTo>
                </a:path>
                <a:path w="2353310" h="5714">
                  <a:moveTo>
                    <a:pt x="1802891" y="0"/>
                  </a:moveTo>
                  <a:lnTo>
                    <a:pt x="2353055" y="0"/>
                  </a:lnTo>
                </a:path>
                <a:path w="2353310" h="5714">
                  <a:moveTo>
                    <a:pt x="0" y="5714"/>
                  </a:moveTo>
                  <a:lnTo>
                    <a:pt x="2353055" y="5714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82752" y="4640198"/>
              <a:ext cx="3787140" cy="0"/>
            </a:xfrm>
            <a:custGeom>
              <a:avLst/>
              <a:gdLst/>
              <a:ahLst/>
              <a:cxnLst/>
              <a:rect l="l" t="t" r="r" b="b"/>
              <a:pathLst>
                <a:path w="3787140" h="0">
                  <a:moveTo>
                    <a:pt x="0" y="0"/>
                  </a:moveTo>
                  <a:lnTo>
                    <a:pt x="3787139" y="0"/>
                  </a:lnTo>
                </a:path>
              </a:pathLst>
            </a:custGeom>
            <a:ln w="11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247647" y="4679733"/>
            <a:ext cx="8972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ACS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45436" y="4679733"/>
            <a:ext cx="12820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Non-</a:t>
            </a:r>
            <a:r>
              <a:rPr dirty="0" sz="1400">
                <a:latin typeface="Arial"/>
                <a:cs typeface="Arial"/>
              </a:rPr>
              <a:t>ACS </a:t>
            </a:r>
            <a:r>
              <a:rPr dirty="0" sz="1400" spc="-2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24840" y="2945129"/>
            <a:ext cx="3914140" cy="1705610"/>
            <a:chOff x="624840" y="2945129"/>
            <a:chExt cx="3914140" cy="1705610"/>
          </a:xfrm>
        </p:grpSpPr>
        <p:sp>
          <p:nvSpPr>
            <p:cNvPr id="43" name="object 43" descr=""/>
            <p:cNvSpPr/>
            <p:nvPr/>
          </p:nvSpPr>
          <p:spPr>
            <a:xfrm>
              <a:off x="1083563" y="3730751"/>
              <a:ext cx="421005" cy="904240"/>
            </a:xfrm>
            <a:custGeom>
              <a:avLst/>
              <a:gdLst/>
              <a:ahLst/>
              <a:cxnLst/>
              <a:rect l="l" t="t" r="r" b="b"/>
              <a:pathLst>
                <a:path w="421005" h="904239">
                  <a:moveTo>
                    <a:pt x="420623" y="903732"/>
                  </a:moveTo>
                  <a:lnTo>
                    <a:pt x="0" y="903732"/>
                  </a:lnTo>
                  <a:lnTo>
                    <a:pt x="0" y="0"/>
                  </a:lnTo>
                  <a:lnTo>
                    <a:pt x="420623" y="0"/>
                  </a:lnTo>
                  <a:lnTo>
                    <a:pt x="420623" y="903732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83563" y="3730751"/>
              <a:ext cx="421005" cy="904240"/>
            </a:xfrm>
            <a:custGeom>
              <a:avLst/>
              <a:gdLst/>
              <a:ahLst/>
              <a:cxnLst/>
              <a:rect l="l" t="t" r="r" b="b"/>
              <a:pathLst>
                <a:path w="421005" h="904239">
                  <a:moveTo>
                    <a:pt x="0" y="0"/>
                  </a:moveTo>
                  <a:lnTo>
                    <a:pt x="420623" y="0"/>
                  </a:lnTo>
                  <a:lnTo>
                    <a:pt x="420623" y="903732"/>
                  </a:lnTo>
                  <a:lnTo>
                    <a:pt x="0" y="903732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694687" y="3006851"/>
              <a:ext cx="422275" cy="1628139"/>
            </a:xfrm>
            <a:custGeom>
              <a:avLst/>
              <a:gdLst/>
              <a:ahLst/>
              <a:cxnLst/>
              <a:rect l="l" t="t" r="r" b="b"/>
              <a:pathLst>
                <a:path w="422275" h="1628139">
                  <a:moveTo>
                    <a:pt x="422148" y="1627632"/>
                  </a:moveTo>
                  <a:lnTo>
                    <a:pt x="0" y="1627632"/>
                  </a:lnTo>
                  <a:lnTo>
                    <a:pt x="0" y="0"/>
                  </a:lnTo>
                  <a:lnTo>
                    <a:pt x="422148" y="0"/>
                  </a:lnTo>
                  <a:lnTo>
                    <a:pt x="422148" y="1627632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694687" y="3006851"/>
              <a:ext cx="422275" cy="1628139"/>
            </a:xfrm>
            <a:custGeom>
              <a:avLst/>
              <a:gdLst/>
              <a:ahLst/>
              <a:cxnLst/>
              <a:rect l="l" t="t" r="r" b="b"/>
              <a:pathLst>
                <a:path w="422275" h="1628139">
                  <a:moveTo>
                    <a:pt x="0" y="0"/>
                  </a:moveTo>
                  <a:lnTo>
                    <a:pt x="422148" y="0"/>
                  </a:lnTo>
                  <a:lnTo>
                    <a:pt x="422148" y="1627632"/>
                  </a:lnTo>
                  <a:lnTo>
                    <a:pt x="0" y="1627632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886456" y="3488435"/>
              <a:ext cx="422275" cy="1138555"/>
            </a:xfrm>
            <a:custGeom>
              <a:avLst/>
              <a:gdLst/>
              <a:ahLst/>
              <a:cxnLst/>
              <a:rect l="l" t="t" r="r" b="b"/>
              <a:pathLst>
                <a:path w="422275" h="1138554">
                  <a:moveTo>
                    <a:pt x="422147" y="1138428"/>
                  </a:moveTo>
                  <a:lnTo>
                    <a:pt x="0" y="1138428"/>
                  </a:lnTo>
                  <a:lnTo>
                    <a:pt x="0" y="0"/>
                  </a:lnTo>
                  <a:lnTo>
                    <a:pt x="422147" y="0"/>
                  </a:lnTo>
                  <a:lnTo>
                    <a:pt x="422147" y="113842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886456" y="3488435"/>
              <a:ext cx="422275" cy="1138555"/>
            </a:xfrm>
            <a:custGeom>
              <a:avLst/>
              <a:gdLst/>
              <a:ahLst/>
              <a:cxnLst/>
              <a:rect l="l" t="t" r="r" b="b"/>
              <a:pathLst>
                <a:path w="422275" h="1138554">
                  <a:moveTo>
                    <a:pt x="0" y="0"/>
                  </a:moveTo>
                  <a:lnTo>
                    <a:pt x="422147" y="0"/>
                  </a:lnTo>
                  <a:lnTo>
                    <a:pt x="422147" y="1138428"/>
                  </a:lnTo>
                  <a:lnTo>
                    <a:pt x="0" y="1138428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499103" y="3480815"/>
              <a:ext cx="421005" cy="1146175"/>
            </a:xfrm>
            <a:custGeom>
              <a:avLst/>
              <a:gdLst/>
              <a:ahLst/>
              <a:cxnLst/>
              <a:rect l="l" t="t" r="r" b="b"/>
              <a:pathLst>
                <a:path w="421004" h="1146175">
                  <a:moveTo>
                    <a:pt x="420624" y="1146048"/>
                  </a:moveTo>
                  <a:lnTo>
                    <a:pt x="0" y="1146048"/>
                  </a:lnTo>
                  <a:lnTo>
                    <a:pt x="0" y="0"/>
                  </a:lnTo>
                  <a:lnTo>
                    <a:pt x="420624" y="0"/>
                  </a:lnTo>
                  <a:lnTo>
                    <a:pt x="420624" y="1146048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499103" y="3480815"/>
              <a:ext cx="421005" cy="1146175"/>
            </a:xfrm>
            <a:custGeom>
              <a:avLst/>
              <a:gdLst/>
              <a:ahLst/>
              <a:cxnLst/>
              <a:rect l="l" t="t" r="r" b="b"/>
              <a:pathLst>
                <a:path w="421004" h="1146175">
                  <a:moveTo>
                    <a:pt x="0" y="0"/>
                  </a:moveTo>
                  <a:lnTo>
                    <a:pt x="420624" y="0"/>
                  </a:lnTo>
                  <a:lnTo>
                    <a:pt x="420624" y="1146048"/>
                  </a:lnTo>
                  <a:lnTo>
                    <a:pt x="0" y="1146048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91895" y="2956559"/>
              <a:ext cx="0" cy="1682750"/>
            </a:xfrm>
            <a:custGeom>
              <a:avLst/>
              <a:gdLst/>
              <a:ahLst/>
              <a:cxnLst/>
              <a:rect l="l" t="t" r="r" b="b"/>
              <a:pathLst>
                <a:path w="0" h="1682750">
                  <a:moveTo>
                    <a:pt x="0" y="1525524"/>
                  </a:moveTo>
                  <a:lnTo>
                    <a:pt x="0" y="1682496"/>
                  </a:lnTo>
                </a:path>
                <a:path w="0" h="1682750">
                  <a:moveTo>
                    <a:pt x="0" y="0"/>
                  </a:moveTo>
                  <a:lnTo>
                    <a:pt x="0" y="1382267"/>
                  </a:lnTo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457699" y="2956559"/>
              <a:ext cx="0" cy="1682750"/>
            </a:xfrm>
            <a:custGeom>
              <a:avLst/>
              <a:gdLst/>
              <a:ahLst/>
              <a:cxnLst/>
              <a:rect l="l" t="t" r="r" b="b"/>
              <a:pathLst>
                <a:path w="0" h="1682750">
                  <a:moveTo>
                    <a:pt x="0" y="1682496"/>
                  </a:moveTo>
                  <a:lnTo>
                    <a:pt x="0" y="0"/>
                  </a:lnTo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32460" y="3006851"/>
              <a:ext cx="3898900" cy="1629410"/>
            </a:xfrm>
            <a:custGeom>
              <a:avLst/>
              <a:gdLst/>
              <a:ahLst/>
              <a:cxnLst/>
              <a:rect l="l" t="t" r="r" b="b"/>
              <a:pathLst>
                <a:path w="3898900" h="1629410">
                  <a:moveTo>
                    <a:pt x="3771899" y="0"/>
                  </a:moveTo>
                  <a:lnTo>
                    <a:pt x="3898391" y="0"/>
                  </a:lnTo>
                </a:path>
                <a:path w="3898900" h="1629410">
                  <a:moveTo>
                    <a:pt x="3771899" y="1629156"/>
                  </a:moveTo>
                  <a:lnTo>
                    <a:pt x="3898391" y="1629156"/>
                  </a:lnTo>
                </a:path>
                <a:path w="3898900" h="1629410">
                  <a:moveTo>
                    <a:pt x="3771899" y="406908"/>
                  </a:moveTo>
                  <a:lnTo>
                    <a:pt x="3898391" y="406908"/>
                  </a:lnTo>
                </a:path>
                <a:path w="3898900" h="1629410">
                  <a:moveTo>
                    <a:pt x="3771899" y="813816"/>
                  </a:moveTo>
                  <a:lnTo>
                    <a:pt x="3898391" y="813816"/>
                  </a:lnTo>
                </a:path>
                <a:path w="3898900" h="1629410">
                  <a:moveTo>
                    <a:pt x="3771899" y="1222248"/>
                  </a:moveTo>
                  <a:lnTo>
                    <a:pt x="3898391" y="1222248"/>
                  </a:lnTo>
                </a:path>
                <a:path w="3898900" h="1629410">
                  <a:moveTo>
                    <a:pt x="0" y="0"/>
                  </a:moveTo>
                  <a:lnTo>
                    <a:pt x="126491" y="0"/>
                  </a:lnTo>
                </a:path>
                <a:path w="3898900" h="1629410">
                  <a:moveTo>
                    <a:pt x="0" y="1629156"/>
                  </a:moveTo>
                  <a:lnTo>
                    <a:pt x="126491" y="1629156"/>
                  </a:lnTo>
                </a:path>
                <a:path w="3898900" h="1629410">
                  <a:moveTo>
                    <a:pt x="0" y="443483"/>
                  </a:moveTo>
                  <a:lnTo>
                    <a:pt x="126491" y="443483"/>
                  </a:lnTo>
                </a:path>
                <a:path w="3898900" h="1629410">
                  <a:moveTo>
                    <a:pt x="0" y="888491"/>
                  </a:moveTo>
                  <a:lnTo>
                    <a:pt x="126491" y="888491"/>
                  </a:lnTo>
                </a:path>
                <a:path w="3898900" h="1629410">
                  <a:moveTo>
                    <a:pt x="0" y="1109472"/>
                  </a:moveTo>
                  <a:lnTo>
                    <a:pt x="126491" y="1109472"/>
                  </a:lnTo>
                </a:path>
                <a:path w="3898900" h="1629410">
                  <a:moveTo>
                    <a:pt x="0" y="220980"/>
                  </a:moveTo>
                  <a:lnTo>
                    <a:pt x="126491" y="22098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4568416" y="2902699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4.0%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568416" y="3272988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3.0%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568416" y="3713438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2.0%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568416" y="4097514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1.0%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568416" y="4537973"/>
            <a:ext cx="36258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0">
                <a:latin typeface="Arial"/>
                <a:cs typeface="Arial"/>
              </a:rPr>
              <a:t>0.0%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74407" y="4544018"/>
            <a:ext cx="230504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25">
                <a:latin typeface="Arial"/>
                <a:cs typeface="Arial"/>
              </a:rPr>
              <a:t>0.0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594360" y="3665220"/>
            <a:ext cx="176530" cy="862330"/>
            <a:chOff x="594360" y="3665220"/>
            <a:chExt cx="176530" cy="862330"/>
          </a:xfrm>
        </p:grpSpPr>
        <p:sp>
          <p:nvSpPr>
            <p:cNvPr id="61" name="object 61" descr=""/>
            <p:cNvSpPr/>
            <p:nvPr/>
          </p:nvSpPr>
          <p:spPr>
            <a:xfrm>
              <a:off x="629412" y="3672840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 h="0">
                  <a:moveTo>
                    <a:pt x="0" y="0"/>
                  </a:moveTo>
                  <a:lnTo>
                    <a:pt x="124967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" y="4292345"/>
              <a:ext cx="176021" cy="234695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374407" y="2840883"/>
            <a:ext cx="230504" cy="13696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50" spc="-25">
                <a:latin typeface="Arial"/>
                <a:cs typeface="Arial"/>
              </a:rPr>
              <a:t>1.0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1150" spc="-25">
                <a:latin typeface="Arial"/>
                <a:cs typeface="Arial"/>
              </a:rPr>
              <a:t>0.9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150" spc="-25">
                <a:latin typeface="Arial"/>
                <a:cs typeface="Arial"/>
              </a:rPr>
              <a:t>0.8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50" spc="-25">
                <a:latin typeface="Arial"/>
                <a:cs typeface="Arial"/>
              </a:rPr>
              <a:t>0.7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50" spc="-25">
                <a:latin typeface="Arial"/>
                <a:cs typeface="Arial"/>
              </a:rPr>
              <a:t>0.6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50" spc="-25">
                <a:latin typeface="Arial"/>
                <a:cs typeface="Arial"/>
              </a:rPr>
              <a:t>0.5</a:t>
            </a:r>
            <a:endParaRPr sz="115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867420" y="4883900"/>
            <a:ext cx="1202690" cy="4546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04775">
              <a:lnSpc>
                <a:spcPct val="100699"/>
              </a:lnSpc>
              <a:spcBef>
                <a:spcPts val="90"/>
              </a:spcBef>
            </a:pPr>
            <a:r>
              <a:rPr dirty="0" sz="1400" b="1">
                <a:solidFill>
                  <a:srgbClr val="BF0000"/>
                </a:solidFill>
                <a:latin typeface="Calibri"/>
                <a:cs typeface="Calibri"/>
              </a:rPr>
              <a:t>Absolute</a:t>
            </a:r>
            <a:r>
              <a:rPr dirty="0" sz="1400" spc="-40" b="1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BF0000"/>
                </a:solidFill>
                <a:latin typeface="Calibri"/>
                <a:cs typeface="Calibri"/>
              </a:rPr>
              <a:t>risk </a:t>
            </a:r>
            <a:r>
              <a:rPr dirty="0" sz="1400" b="1">
                <a:solidFill>
                  <a:srgbClr val="BF0000"/>
                </a:solidFill>
                <a:latin typeface="Calibri"/>
                <a:cs typeface="Calibri"/>
              </a:rPr>
              <a:t>reduction</a:t>
            </a:r>
            <a:r>
              <a:rPr dirty="0" sz="1400" spc="-25" b="1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BF0000"/>
                </a:solidFill>
                <a:latin typeface="Calibri"/>
                <a:cs typeface="Calibri"/>
              </a:rPr>
              <a:t>(ARR)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50931" y="4883900"/>
            <a:ext cx="929005" cy="4546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02260" marR="5080" indent="-290195">
              <a:lnSpc>
                <a:spcPct val="100699"/>
              </a:lnSpc>
              <a:spcBef>
                <a:spcPts val="90"/>
              </a:spcBef>
            </a:pPr>
            <a:r>
              <a:rPr dirty="0" sz="1400" b="1">
                <a:solidFill>
                  <a:srgbClr val="001F60"/>
                </a:solidFill>
                <a:latin typeface="Calibri"/>
                <a:cs typeface="Calibri"/>
              </a:rPr>
              <a:t>Hazard</a:t>
            </a:r>
            <a:r>
              <a:rPr dirty="0" sz="1400" spc="-55" b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60"/>
                </a:solidFill>
                <a:latin typeface="Calibri"/>
                <a:cs typeface="Calibri"/>
              </a:rPr>
              <a:t>ratio </a:t>
            </a:r>
            <a:r>
              <a:rPr dirty="0" sz="1400" spc="-20" b="1">
                <a:solidFill>
                  <a:srgbClr val="001F60"/>
                </a:solidFill>
                <a:latin typeface="Calibri"/>
                <a:cs typeface="Calibri"/>
              </a:rPr>
              <a:t>(HR)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012922" y="3481809"/>
            <a:ext cx="56896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001F60"/>
                </a:solidFill>
                <a:latin typeface="Arial"/>
                <a:cs typeface="Arial"/>
              </a:rPr>
              <a:t>HR</a:t>
            </a:r>
            <a:r>
              <a:rPr dirty="0" sz="115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001F60"/>
                </a:solidFill>
                <a:latin typeface="Arial"/>
                <a:cs typeface="Arial"/>
              </a:rPr>
              <a:t>0.69</a:t>
            </a:r>
            <a:endParaRPr sz="115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552405" y="2748736"/>
            <a:ext cx="71755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BF0000"/>
                </a:solidFill>
                <a:latin typeface="Arial"/>
                <a:cs typeface="Arial"/>
              </a:rPr>
              <a:t>ARR</a:t>
            </a:r>
            <a:r>
              <a:rPr dirty="0" sz="1150" spc="3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BF0000"/>
                </a:solidFill>
                <a:latin typeface="Arial"/>
                <a:cs typeface="Arial"/>
              </a:rPr>
              <a:t>4.0%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806698" y="3236465"/>
            <a:ext cx="134810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001F60"/>
                </a:solidFill>
                <a:latin typeface="Arial"/>
                <a:cs typeface="Arial"/>
              </a:rPr>
              <a:t>HR</a:t>
            </a:r>
            <a:r>
              <a:rPr dirty="0" sz="115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001F60"/>
                </a:solidFill>
                <a:latin typeface="Arial"/>
                <a:cs typeface="Arial"/>
              </a:rPr>
              <a:t>0.77</a:t>
            </a:r>
            <a:r>
              <a:rPr dirty="0" sz="1150" spc="38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baseline="2415" sz="1725">
                <a:solidFill>
                  <a:srgbClr val="BF0000"/>
                </a:solidFill>
                <a:latin typeface="Arial"/>
                <a:cs typeface="Arial"/>
              </a:rPr>
              <a:t>ARR</a:t>
            </a:r>
            <a:r>
              <a:rPr dirty="0" baseline="2415" sz="1725" spc="37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baseline="2415" sz="1725" spc="-30">
                <a:solidFill>
                  <a:srgbClr val="BF0000"/>
                </a:solidFill>
                <a:latin typeface="Arial"/>
                <a:cs typeface="Arial"/>
              </a:rPr>
              <a:t>2.9%</a:t>
            </a:r>
            <a:endParaRPr baseline="2415" sz="1725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630417" y="1846535"/>
            <a:ext cx="393382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dirty="0" sz="1850">
                <a:latin typeface="Calibri"/>
                <a:cs typeface="Calibri"/>
              </a:rPr>
              <a:t>Absolute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risk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reduction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 </a:t>
            </a:r>
            <a:r>
              <a:rPr dirty="0" sz="1850" spc="-10">
                <a:latin typeface="Calibri"/>
                <a:cs typeface="Calibri"/>
              </a:rPr>
              <a:t>Number</a:t>
            </a:r>
            <a:endParaRPr sz="1850">
              <a:latin typeface="Calibri"/>
              <a:cs typeface="Calibri"/>
            </a:endParaRPr>
          </a:p>
          <a:p>
            <a:pPr marL="398145">
              <a:lnSpc>
                <a:spcPct val="100000"/>
              </a:lnSpc>
              <a:spcBef>
                <a:spcPts val="1380"/>
              </a:spcBef>
            </a:pPr>
            <a:r>
              <a:rPr dirty="0" sz="1600" b="1" i="1">
                <a:latin typeface="Arial"/>
                <a:cs typeface="Arial"/>
              </a:rPr>
              <a:t>&lt;</a:t>
            </a:r>
            <a:r>
              <a:rPr dirty="0" sz="1600" spc="1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Thrombotic</a:t>
            </a:r>
            <a:r>
              <a:rPr dirty="0" sz="1600" spc="12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composite</a:t>
            </a:r>
            <a:r>
              <a:rPr dirty="0" sz="1600" spc="1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endpoint</a:t>
            </a:r>
            <a:r>
              <a:rPr dirty="0" sz="1600" spc="90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6867066" y="2302211"/>
            <a:ext cx="218630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b="1" i="1">
                <a:latin typeface="Arial"/>
                <a:cs typeface="Arial"/>
              </a:rPr>
              <a:t>&lt;</a:t>
            </a:r>
            <a:r>
              <a:rPr dirty="0" sz="1600" spc="9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Bleeding</a:t>
            </a:r>
            <a:r>
              <a:rPr dirty="0" sz="1600" spc="7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endpoint</a:t>
            </a:r>
            <a:r>
              <a:rPr dirty="0" sz="1600" spc="55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9276112" y="4883900"/>
            <a:ext cx="1202690" cy="4546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04775">
              <a:lnSpc>
                <a:spcPct val="100699"/>
              </a:lnSpc>
              <a:spcBef>
                <a:spcPts val="90"/>
              </a:spcBef>
            </a:pPr>
            <a:r>
              <a:rPr dirty="0" sz="1400" b="1">
                <a:solidFill>
                  <a:srgbClr val="BF0000"/>
                </a:solidFill>
                <a:latin typeface="Calibri"/>
                <a:cs typeface="Calibri"/>
              </a:rPr>
              <a:t>Absolute</a:t>
            </a:r>
            <a:r>
              <a:rPr dirty="0" sz="1400" spc="-35" b="1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BF0000"/>
                </a:solidFill>
                <a:latin typeface="Calibri"/>
                <a:cs typeface="Calibri"/>
              </a:rPr>
              <a:t>risk </a:t>
            </a:r>
            <a:r>
              <a:rPr dirty="0" sz="1400" b="1">
                <a:solidFill>
                  <a:srgbClr val="BF0000"/>
                </a:solidFill>
                <a:latin typeface="Calibri"/>
                <a:cs typeface="Calibri"/>
              </a:rPr>
              <a:t>reduction</a:t>
            </a:r>
            <a:r>
              <a:rPr dirty="0" sz="1400" spc="-25" b="1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BF0000"/>
                </a:solidFill>
                <a:latin typeface="Calibri"/>
                <a:cs typeface="Calibri"/>
              </a:rPr>
              <a:t>(ARR)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641383" y="4883900"/>
            <a:ext cx="929005" cy="4546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01625" marR="5080" indent="-289560">
              <a:lnSpc>
                <a:spcPct val="100699"/>
              </a:lnSpc>
              <a:spcBef>
                <a:spcPts val="90"/>
              </a:spcBef>
            </a:pPr>
            <a:r>
              <a:rPr dirty="0" sz="1400" b="1">
                <a:solidFill>
                  <a:srgbClr val="001F60"/>
                </a:solidFill>
                <a:latin typeface="Calibri"/>
                <a:cs typeface="Calibri"/>
              </a:rPr>
              <a:t>Hazard</a:t>
            </a:r>
            <a:r>
              <a:rPr dirty="0" sz="1400" spc="-55" b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1F60"/>
                </a:solidFill>
                <a:latin typeface="Calibri"/>
                <a:cs typeface="Calibri"/>
              </a:rPr>
              <a:t>ratio </a:t>
            </a:r>
            <a:r>
              <a:rPr dirty="0" sz="1400" spc="-20" b="1">
                <a:solidFill>
                  <a:srgbClr val="001F60"/>
                </a:solidFill>
                <a:latin typeface="Calibri"/>
                <a:cs typeface="Calibri"/>
              </a:rPr>
              <a:t>(HR)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68168" y="5627632"/>
            <a:ext cx="8755380" cy="5245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0"/>
              </a:spcBef>
            </a:pPr>
            <a:r>
              <a:rPr dirty="0" sz="1600" i="1">
                <a:latin typeface="Calibri"/>
                <a:cs typeface="Calibri"/>
              </a:rPr>
              <a:t>The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risk</a:t>
            </a:r>
            <a:r>
              <a:rPr dirty="0" sz="1600" spc="7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reduction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by</a:t>
            </a:r>
            <a:r>
              <a:rPr dirty="0" sz="1600" spc="8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clopidogrel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monotherapy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was</a:t>
            </a:r>
            <a:r>
              <a:rPr dirty="0" sz="1600" spc="10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larger</a:t>
            </a:r>
            <a:r>
              <a:rPr dirty="0" sz="1600" spc="7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for</a:t>
            </a:r>
            <a:r>
              <a:rPr dirty="0" sz="1600" spc="5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the</a:t>
            </a:r>
            <a:r>
              <a:rPr dirty="0" sz="1600" spc="6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thrombotic</a:t>
            </a:r>
            <a:r>
              <a:rPr dirty="0" sz="1600" spc="11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endpoint</a:t>
            </a:r>
            <a:r>
              <a:rPr dirty="0" sz="1600" spc="10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in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the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ACS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group,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while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that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was</a:t>
            </a:r>
            <a:r>
              <a:rPr dirty="0" sz="1600" spc="8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larger</a:t>
            </a:r>
            <a:r>
              <a:rPr dirty="0" sz="1600" spc="5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for</a:t>
            </a:r>
            <a:r>
              <a:rPr dirty="0" sz="1600" spc="4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bleeding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endpoint</a:t>
            </a:r>
            <a:r>
              <a:rPr dirty="0" sz="1600" spc="8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in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the</a:t>
            </a:r>
            <a:r>
              <a:rPr dirty="0" sz="1600" spc="5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non-ACS</a:t>
            </a:r>
            <a:r>
              <a:rPr dirty="0" sz="1600" spc="95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group.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030605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Outcomes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56615" y="2354579"/>
          <a:ext cx="10145395" cy="280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195"/>
                <a:gridCol w="757555"/>
                <a:gridCol w="854710"/>
                <a:gridCol w="1177925"/>
                <a:gridCol w="749935"/>
                <a:gridCol w="773429"/>
                <a:gridCol w="832484"/>
                <a:gridCol w="1217929"/>
                <a:gridCol w="760095"/>
                <a:gridCol w="877570"/>
              </a:tblGrid>
              <a:tr h="3581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1140" marR="127000" indent="-97790">
                        <a:lnSpc>
                          <a:spcPct val="150500"/>
                        </a:lnSpc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Interaction 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8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05410" indent="-40005">
                        <a:lnSpc>
                          <a:spcPts val="1900"/>
                        </a:lnSpc>
                        <a:spcBef>
                          <a:spcPts val="2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Clopidogrel (N=1,964)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73990" indent="80645">
                        <a:lnSpc>
                          <a:spcPts val="1900"/>
                        </a:lnSpc>
                        <a:spcBef>
                          <a:spcPts val="2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Aspirin (N=1,957)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HR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CI)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18351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23189" indent="-90170">
                        <a:lnSpc>
                          <a:spcPts val="1900"/>
                        </a:lnSpc>
                        <a:spcBef>
                          <a:spcPts val="2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Clopidogrel (N=746)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19075" indent="30480">
                        <a:lnSpc>
                          <a:spcPts val="1900"/>
                        </a:lnSpc>
                        <a:spcBef>
                          <a:spcPts val="2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Aspirin (N=771)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HR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CI)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All-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cause</a:t>
                      </a:r>
                      <a:r>
                        <a:rPr dirty="0" sz="10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death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120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(6.7%)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107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(6.2%)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1.13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(0.87-1.47)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0.364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(8.0%)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(8.0%)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(0.73-1.55)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0.757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0.790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Cardiac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death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(3.3%)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(3.4%)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1.01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(0.70-1.45)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0.974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(3.4%)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(4.0%)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1.09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(0.53-1.61)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0.772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0.795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cardiac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death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(3.5%)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(2.8%)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1.27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(0.88-1.85)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0.207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(4.7%)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(4.2%)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1.19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(0.72-1.98)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0.498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0.835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0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0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infarction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(1.6%)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(2.7%)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0.60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(0.39-0.93)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(1.7%)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(1.2%)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1.50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(0.64-3.51)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0.351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0.060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Stroke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(1.8%)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(2.9%)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0.61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(0.40-0.93)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(1.5%)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(2.2%)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0.66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(0.31-1.42)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0.292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0.838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Readmission</a:t>
                      </a:r>
                      <a:r>
                        <a:rPr dirty="0" sz="10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due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92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(4.7%)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149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(7.6%)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0.61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(0.47-0.79)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&lt;0.001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(4.6%)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(6.4%)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0.71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(0.46-1.10)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0.124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0.550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Major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bleeding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(BARC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≥3)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(2.8%)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71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(3.6%)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0.77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(0.54-1.09)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0.144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(1.6%)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(4.0%)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0.40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(0.20-0.77)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0.083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revascularization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98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(5.0%)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121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(6.2%)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0.80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(0.62-1.05)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0.106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1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(6.6%)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(7.7%)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0.86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(0.59-1.25)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0.634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0.785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10160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0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thrombosis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(0.3%)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(0.8%)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0.40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(0.16-1.03)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(1.0%)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(0.5%)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1.82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(0.53-6.21)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0.340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5590">
                        <a:lnSpc>
                          <a:spcPts val="1225"/>
                        </a:lnSpc>
                        <a:spcBef>
                          <a:spcPts val="5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0.056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30417" y="1846535"/>
            <a:ext cx="298577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dirty="0" sz="1850" b="1">
                <a:latin typeface="Calibri"/>
                <a:cs typeface="Calibri"/>
              </a:rPr>
              <a:t>Other</a:t>
            </a:r>
            <a:r>
              <a:rPr dirty="0" sz="1850" spc="5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Secondary</a:t>
            </a:r>
            <a:r>
              <a:rPr dirty="0" sz="1850" spc="80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Endpoints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955675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0417" y="1846535"/>
            <a:ext cx="9413240" cy="4076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3360" marR="5080" indent="-201295">
              <a:lnSpc>
                <a:spcPct val="101099"/>
              </a:lnSpc>
              <a:spcBef>
                <a:spcPts val="95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current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analysis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is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post-</a:t>
            </a:r>
            <a:r>
              <a:rPr dirty="0" sz="1850">
                <a:latin typeface="Calibri"/>
                <a:cs typeface="Calibri"/>
              </a:rPr>
              <a:t>hoc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subgroup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analysis,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randomization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was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not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stratified </a:t>
            </a:r>
            <a:r>
              <a:rPr dirty="0" sz="1850" spc="-10">
                <a:latin typeface="Calibri"/>
                <a:cs typeface="Calibri"/>
              </a:rPr>
              <a:t>according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initial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presentation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ACS.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550">
              <a:latin typeface="Calibri"/>
              <a:cs typeface="Calibri"/>
            </a:endParaRPr>
          </a:p>
          <a:p>
            <a:pPr marL="213360" marR="166370" indent="-201295">
              <a:lnSpc>
                <a:spcPct val="101099"/>
              </a:lnSpc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This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study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was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not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statistically</a:t>
            </a:r>
            <a:r>
              <a:rPr dirty="0" sz="1850" spc="-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powered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show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differences in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outcome,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thus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present </a:t>
            </a:r>
            <a:r>
              <a:rPr dirty="0" sz="1850">
                <a:latin typeface="Calibri"/>
                <a:cs typeface="Calibri"/>
              </a:rPr>
              <a:t>results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should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be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taken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 hypothesis-</a:t>
            </a:r>
            <a:r>
              <a:rPr dirty="0" sz="1850" spc="-10">
                <a:latin typeface="Calibri"/>
                <a:cs typeface="Calibri"/>
              </a:rPr>
              <a:t>generating.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550">
              <a:latin typeface="Calibri"/>
              <a:cs typeface="Calibri"/>
            </a:endParaRPr>
          </a:p>
          <a:p>
            <a:pPr marL="213360" marR="493395" indent="-201295">
              <a:lnSpc>
                <a:spcPct val="101099"/>
              </a:lnSpc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study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population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was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all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East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Asians,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who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are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considered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have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 </a:t>
            </a:r>
            <a:r>
              <a:rPr dirty="0" sz="1850" spc="-10">
                <a:latin typeface="Calibri"/>
                <a:cs typeface="Calibri"/>
              </a:rPr>
              <a:t>different </a:t>
            </a:r>
            <a:r>
              <a:rPr dirty="0" sz="1850">
                <a:latin typeface="Calibri"/>
                <a:cs typeface="Calibri"/>
              </a:rPr>
              <a:t>ischemia/bleeding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risk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profile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response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antiplatelet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therapy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known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“East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Asian paradox”.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2550">
              <a:latin typeface="Calibri"/>
              <a:cs typeface="Calibri"/>
            </a:endParaRPr>
          </a:p>
          <a:p>
            <a:pPr marL="213360" marR="186055" indent="-201295">
              <a:lnSpc>
                <a:spcPct val="101099"/>
              </a:lnSpc>
              <a:spcBef>
                <a:spcPts val="5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Enrolled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patients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were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stable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patients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with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clinical event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within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first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year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post-</a:t>
            </a:r>
            <a:r>
              <a:rPr dirty="0" sz="1850">
                <a:latin typeface="Calibri"/>
                <a:cs typeface="Calibri"/>
              </a:rPr>
              <a:t>PCI. </a:t>
            </a:r>
            <a:r>
              <a:rPr dirty="0" sz="1850" spc="-25">
                <a:latin typeface="Calibri"/>
                <a:cs typeface="Calibri"/>
              </a:rPr>
              <a:t>The </a:t>
            </a:r>
            <a:r>
              <a:rPr dirty="0" sz="1850">
                <a:latin typeface="Calibri"/>
                <a:cs typeface="Calibri"/>
              </a:rPr>
              <a:t>time-point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when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switch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monotherapy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ACS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patients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was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not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covered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current analysis.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97409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Conclusion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0417" y="1843517"/>
            <a:ext cx="9239250" cy="302069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13360" marR="5080" indent="-201295">
              <a:lnSpc>
                <a:spcPts val="2810"/>
              </a:lnSpc>
              <a:spcBef>
                <a:spcPts val="190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2350">
                <a:latin typeface="Calibri"/>
                <a:cs typeface="Calibri"/>
              </a:rPr>
              <a:t>Among</a:t>
            </a:r>
            <a:r>
              <a:rPr dirty="0" sz="2350" spc="-8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patients</a:t>
            </a:r>
            <a:r>
              <a:rPr dirty="0" sz="2350" spc="-2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presenting</a:t>
            </a:r>
            <a:r>
              <a:rPr dirty="0" sz="2350" spc="-2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as</a:t>
            </a:r>
            <a:r>
              <a:rPr dirty="0" sz="2350" spc="-6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ACS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or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 spc="-25">
                <a:latin typeface="Calibri"/>
                <a:cs typeface="Calibri"/>
              </a:rPr>
              <a:t>non-</a:t>
            </a:r>
            <a:r>
              <a:rPr dirty="0" sz="2350">
                <a:latin typeface="Calibri"/>
                <a:cs typeface="Calibri"/>
              </a:rPr>
              <a:t>ACS,</a:t>
            </a:r>
            <a:r>
              <a:rPr dirty="0" sz="2350" spc="-8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who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maintained</a:t>
            </a:r>
            <a:r>
              <a:rPr dirty="0" sz="2350" spc="-30">
                <a:latin typeface="Calibri"/>
                <a:cs typeface="Calibri"/>
              </a:rPr>
              <a:t> </a:t>
            </a:r>
            <a:r>
              <a:rPr dirty="0" sz="2350" spc="-20">
                <a:latin typeface="Calibri"/>
                <a:cs typeface="Calibri"/>
              </a:rPr>
              <a:t>dual </a:t>
            </a:r>
            <a:r>
              <a:rPr dirty="0" sz="2350" spc="-10">
                <a:latin typeface="Calibri"/>
                <a:cs typeface="Calibri"/>
              </a:rPr>
              <a:t>antiplatelet</a:t>
            </a:r>
            <a:r>
              <a:rPr dirty="0" sz="2350" spc="-4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therapy</a:t>
            </a:r>
            <a:r>
              <a:rPr dirty="0" sz="2350" spc="-6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without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any</a:t>
            </a:r>
            <a:r>
              <a:rPr dirty="0" sz="2350" spc="-9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ischemic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and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major</a:t>
            </a:r>
            <a:r>
              <a:rPr dirty="0" sz="2350" spc="-10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bleeding</a:t>
            </a:r>
            <a:r>
              <a:rPr dirty="0" sz="2350" spc="-9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events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for</a:t>
            </a:r>
            <a:r>
              <a:rPr dirty="0" sz="2350" spc="-105">
                <a:latin typeface="Calibri"/>
                <a:cs typeface="Calibri"/>
              </a:rPr>
              <a:t> </a:t>
            </a:r>
            <a:r>
              <a:rPr dirty="0" sz="2350" spc="-25">
                <a:latin typeface="Calibri"/>
                <a:cs typeface="Calibri"/>
              </a:rPr>
              <a:t>6- </a:t>
            </a:r>
            <a:r>
              <a:rPr dirty="0" sz="2350">
                <a:latin typeface="Calibri"/>
                <a:cs typeface="Calibri"/>
              </a:rPr>
              <a:t>18</a:t>
            </a:r>
            <a:r>
              <a:rPr dirty="0" sz="2350" spc="-8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months</a:t>
            </a:r>
            <a:r>
              <a:rPr dirty="0" sz="2350" spc="-5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after</a:t>
            </a:r>
            <a:r>
              <a:rPr dirty="0" sz="2350" spc="-6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PCI,</a:t>
            </a:r>
            <a:r>
              <a:rPr dirty="0" sz="2350" spc="-9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the</a:t>
            </a:r>
            <a:r>
              <a:rPr dirty="0" sz="2350" spc="-4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beneficial</a:t>
            </a:r>
            <a:r>
              <a:rPr dirty="0" sz="2350" spc="-5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effect</a:t>
            </a:r>
            <a:r>
              <a:rPr dirty="0" sz="2350" spc="-4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of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clopidogrel</a:t>
            </a:r>
            <a:r>
              <a:rPr dirty="0" sz="2350" spc="-7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was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consistent irrespective</a:t>
            </a:r>
            <a:r>
              <a:rPr dirty="0" sz="2350" spc="-2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of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the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clinical</a:t>
            </a:r>
            <a:r>
              <a:rPr dirty="0" sz="2350" spc="-2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presentation.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3200">
              <a:latin typeface="Calibri"/>
              <a:cs typeface="Calibri"/>
            </a:endParaRPr>
          </a:p>
          <a:p>
            <a:pPr marL="213360" marR="869315" indent="-201295">
              <a:lnSpc>
                <a:spcPts val="2810"/>
              </a:lnSpc>
              <a:buFont typeface="Wingdings"/>
              <a:buChar char=""/>
              <a:tabLst>
                <a:tab pos="213995" algn="l"/>
              </a:tabLst>
            </a:pPr>
            <a:r>
              <a:rPr dirty="0" sz="2350">
                <a:latin typeface="Calibri"/>
                <a:cs typeface="Calibri"/>
              </a:rPr>
              <a:t>The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risk</a:t>
            </a:r>
            <a:r>
              <a:rPr dirty="0" sz="2350" spc="-5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reduction</a:t>
            </a:r>
            <a:r>
              <a:rPr dirty="0" sz="2350" spc="-3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by</a:t>
            </a:r>
            <a:r>
              <a:rPr dirty="0" sz="2350" spc="-8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clopidogrel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monotherapy</a:t>
            </a:r>
            <a:r>
              <a:rPr dirty="0" sz="2350" spc="-4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tended</a:t>
            </a:r>
            <a:r>
              <a:rPr dirty="0" sz="2350" spc="-5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to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be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 spc="-20">
                <a:latin typeface="Calibri"/>
                <a:cs typeface="Calibri"/>
              </a:rPr>
              <a:t>more </a:t>
            </a:r>
            <a:r>
              <a:rPr dirty="0" sz="2350" spc="-10">
                <a:latin typeface="Calibri"/>
                <a:cs typeface="Calibri"/>
              </a:rPr>
              <a:t>pronounced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for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the</a:t>
            </a:r>
            <a:r>
              <a:rPr dirty="0" sz="2350" spc="-6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thrombotic</a:t>
            </a:r>
            <a:r>
              <a:rPr dirty="0" sz="2350" spc="-6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risk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in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patients</a:t>
            </a:r>
            <a:r>
              <a:rPr dirty="0" sz="2350" spc="-2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with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ACS</a:t>
            </a:r>
            <a:r>
              <a:rPr dirty="0" sz="2350" spc="-8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and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for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 spc="-25">
                <a:latin typeface="Calibri"/>
                <a:cs typeface="Calibri"/>
              </a:rPr>
              <a:t>the </a:t>
            </a:r>
            <a:r>
              <a:rPr dirty="0" sz="2350">
                <a:latin typeface="Calibri"/>
                <a:cs typeface="Calibri"/>
              </a:rPr>
              <a:t>bleeding</a:t>
            </a:r>
            <a:r>
              <a:rPr dirty="0" sz="2350" spc="-6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risk</a:t>
            </a:r>
            <a:r>
              <a:rPr dirty="0" sz="2350" spc="-5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in</a:t>
            </a:r>
            <a:r>
              <a:rPr dirty="0" sz="2350" spc="-7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patients</a:t>
            </a:r>
            <a:r>
              <a:rPr dirty="0" sz="2350" spc="-2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with</a:t>
            </a:r>
            <a:r>
              <a:rPr dirty="0" sz="2350" spc="-70">
                <a:latin typeface="Calibri"/>
                <a:cs typeface="Calibri"/>
              </a:rPr>
              <a:t> </a:t>
            </a:r>
            <a:r>
              <a:rPr dirty="0" sz="2350" spc="-25">
                <a:latin typeface="Calibri"/>
                <a:cs typeface="Calibri"/>
              </a:rPr>
              <a:t>non-</a:t>
            </a:r>
            <a:r>
              <a:rPr dirty="0" sz="2350" spc="-20">
                <a:latin typeface="Calibri"/>
                <a:cs typeface="Calibri"/>
              </a:rPr>
              <a:t>ACS.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880" y="1601187"/>
            <a:ext cx="6707505" cy="3822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>
                <a:solidFill>
                  <a:srgbClr val="001F60"/>
                </a:solidFill>
              </a:rPr>
              <a:t>We</a:t>
            </a:r>
            <a:r>
              <a:rPr dirty="0" sz="2350" spc="-45">
                <a:solidFill>
                  <a:srgbClr val="001F60"/>
                </a:solidFill>
              </a:rPr>
              <a:t> </a:t>
            </a:r>
            <a:r>
              <a:rPr dirty="0" sz="2350">
                <a:solidFill>
                  <a:srgbClr val="001F60"/>
                </a:solidFill>
              </a:rPr>
              <a:t>thank</a:t>
            </a:r>
            <a:r>
              <a:rPr dirty="0" sz="2350" spc="-60">
                <a:solidFill>
                  <a:srgbClr val="001F60"/>
                </a:solidFill>
              </a:rPr>
              <a:t> </a:t>
            </a:r>
            <a:r>
              <a:rPr dirty="0" sz="2350">
                <a:solidFill>
                  <a:srgbClr val="001F60"/>
                </a:solidFill>
              </a:rPr>
              <a:t>all</a:t>
            </a:r>
            <a:r>
              <a:rPr dirty="0" sz="2350" spc="-50">
                <a:solidFill>
                  <a:srgbClr val="001F60"/>
                </a:solidFill>
              </a:rPr>
              <a:t> </a:t>
            </a:r>
            <a:r>
              <a:rPr dirty="0" sz="2350" spc="-20">
                <a:solidFill>
                  <a:srgbClr val="001F60"/>
                </a:solidFill>
              </a:rPr>
              <a:t>co-</a:t>
            </a:r>
            <a:r>
              <a:rPr dirty="0" sz="2350" spc="-25">
                <a:solidFill>
                  <a:srgbClr val="001F60"/>
                </a:solidFill>
              </a:rPr>
              <a:t>investigators</a:t>
            </a:r>
            <a:r>
              <a:rPr dirty="0" sz="2350" spc="-55">
                <a:solidFill>
                  <a:srgbClr val="001F60"/>
                </a:solidFill>
              </a:rPr>
              <a:t> </a:t>
            </a:r>
            <a:r>
              <a:rPr dirty="0" sz="2350">
                <a:solidFill>
                  <a:srgbClr val="001F60"/>
                </a:solidFill>
              </a:rPr>
              <a:t>of</a:t>
            </a:r>
            <a:r>
              <a:rPr dirty="0" sz="2350" spc="-50">
                <a:solidFill>
                  <a:srgbClr val="001F60"/>
                </a:solidFill>
              </a:rPr>
              <a:t> </a:t>
            </a:r>
            <a:r>
              <a:rPr dirty="0" sz="2350">
                <a:solidFill>
                  <a:srgbClr val="001F60"/>
                </a:solidFill>
              </a:rPr>
              <a:t>the</a:t>
            </a:r>
            <a:r>
              <a:rPr dirty="0" sz="2350" spc="-50">
                <a:solidFill>
                  <a:srgbClr val="001F60"/>
                </a:solidFill>
              </a:rPr>
              <a:t> </a:t>
            </a:r>
            <a:r>
              <a:rPr dirty="0" sz="2350" spc="-25">
                <a:solidFill>
                  <a:srgbClr val="366091"/>
                </a:solidFill>
              </a:rPr>
              <a:t>HOST-</a:t>
            </a:r>
            <a:r>
              <a:rPr dirty="0" sz="2350">
                <a:solidFill>
                  <a:srgbClr val="366091"/>
                </a:solidFill>
              </a:rPr>
              <a:t>EXAM</a:t>
            </a:r>
            <a:r>
              <a:rPr dirty="0" sz="2350" spc="-60">
                <a:solidFill>
                  <a:srgbClr val="366091"/>
                </a:solidFill>
              </a:rPr>
              <a:t> </a:t>
            </a:r>
            <a:r>
              <a:rPr dirty="0" sz="2350" spc="-10">
                <a:solidFill>
                  <a:srgbClr val="001F60"/>
                </a:solidFill>
              </a:rPr>
              <a:t>study</a:t>
            </a:r>
            <a:endParaRPr sz="2350"/>
          </a:p>
        </p:txBody>
      </p:sp>
      <p:sp>
        <p:nvSpPr>
          <p:cNvPr id="3" name="object 3" descr=""/>
          <p:cNvSpPr txBox="1"/>
          <p:nvPr/>
        </p:nvSpPr>
        <p:spPr>
          <a:xfrm>
            <a:off x="342373" y="2055348"/>
            <a:ext cx="4981575" cy="37693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1769745">
              <a:lnSpc>
                <a:spcPct val="102499"/>
              </a:lnSpc>
              <a:spcBef>
                <a:spcPts val="85"/>
              </a:spcBef>
            </a:pPr>
            <a:r>
              <a:rPr dirty="0" sz="1200">
                <a:latin typeface="Calibri"/>
                <a:cs typeface="Calibri"/>
              </a:rPr>
              <a:t>Ki-Bum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Won,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Ulsan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 </a:t>
            </a:r>
            <a:r>
              <a:rPr dirty="0" sz="1200">
                <a:latin typeface="Calibri"/>
                <a:cs typeface="Calibri"/>
              </a:rPr>
              <a:t>Eun-Seok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Shin,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Ulsan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Seung-Woon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Rha,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Korea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Guro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100330">
              <a:lnSpc>
                <a:spcPts val="148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Jang-Whan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Bae,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Chungbuk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College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Medicine </a:t>
            </a:r>
            <a:r>
              <a:rPr dirty="0" sz="1200">
                <a:latin typeface="Calibri"/>
                <a:cs typeface="Calibri"/>
              </a:rPr>
              <a:t>Nam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Kangnam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Sacred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Hallym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 </a:t>
            </a:r>
            <a:r>
              <a:rPr dirty="0" sz="1200">
                <a:latin typeface="Calibri"/>
                <a:cs typeface="Calibri"/>
              </a:rPr>
              <a:t>Seung-Ho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Hur,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Keimyung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Dongsan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Calibri"/>
                <a:cs typeface="Calibri"/>
              </a:rPr>
              <a:t>Junghan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Yoon,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Yonsei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Wonju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Severance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Christian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Tae-Ho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Park,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Dong-A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8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Bum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Kangbuk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Samsung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Sungkyunkwan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 </a:t>
            </a:r>
            <a:r>
              <a:rPr dirty="0" sz="1200">
                <a:latin typeface="Calibri"/>
                <a:cs typeface="Calibri"/>
              </a:rPr>
              <a:t>Sang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Wook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Bundang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Medical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Center,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ts val="1415"/>
              </a:lnSpc>
            </a:pPr>
            <a:r>
              <a:rPr dirty="0" sz="1200">
                <a:latin typeface="Calibri"/>
                <a:cs typeface="Calibri"/>
              </a:rPr>
              <a:t>Yoon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Haeng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Cho,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Soonchunhyang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Bucheon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algn="just" marL="12700" marR="153035">
              <a:lnSpc>
                <a:spcPct val="102499"/>
              </a:lnSpc>
            </a:pPr>
            <a:r>
              <a:rPr dirty="0" sz="1200">
                <a:latin typeface="Calibri"/>
                <a:cs typeface="Calibri"/>
              </a:rPr>
              <a:t>Dong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Jeon,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Health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Insurance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Service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Ilsan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 </a:t>
            </a:r>
            <a:r>
              <a:rPr dirty="0" sz="1200">
                <a:latin typeface="Calibri"/>
                <a:cs typeface="Calibri"/>
              </a:rPr>
              <a:t>Sang-Hyun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Boramae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Medical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Center</a:t>
            </a:r>
            <a:endParaRPr sz="1200">
              <a:latin typeface="Calibri"/>
              <a:cs typeface="Calibri"/>
            </a:endParaRPr>
          </a:p>
          <a:p>
            <a:pPr algn="just" marL="12700" marR="138430">
              <a:lnSpc>
                <a:spcPct val="102099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Kyoo-Rok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Han,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Kangdong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Sacred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Hallym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 </a:t>
            </a:r>
            <a:r>
              <a:rPr dirty="0" sz="1200">
                <a:latin typeface="Calibri"/>
                <a:cs typeface="Calibri"/>
              </a:rPr>
              <a:t>Keon-Woong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Moon,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St.Vincent</a:t>
            </a:r>
            <a:r>
              <a:rPr dirty="0" sz="1200">
                <a:latin typeface="Malgun Gothic"/>
                <a:cs typeface="Malgun Gothic"/>
              </a:rPr>
              <a:t>’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Catholic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 </a:t>
            </a:r>
            <a:r>
              <a:rPr dirty="0" sz="1200">
                <a:latin typeface="Calibri"/>
                <a:cs typeface="Calibri"/>
              </a:rPr>
              <a:t>Seok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Kyu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Oh,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Wonkwang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Ung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Yeungnam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algn="just" marL="12700" marR="1113155">
              <a:lnSpc>
                <a:spcPct val="102499"/>
              </a:lnSpc>
            </a:pPr>
            <a:r>
              <a:rPr dirty="0" sz="1200">
                <a:latin typeface="Calibri"/>
                <a:cs typeface="Calibri"/>
              </a:rPr>
              <a:t>Moo-Yong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Rhee,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Dongguk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Ilsan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 </a:t>
            </a:r>
            <a:r>
              <a:rPr dirty="0" sz="1200">
                <a:latin typeface="Calibri"/>
                <a:cs typeface="Calibri"/>
              </a:rPr>
              <a:t>Doo-Il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Haeundae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Paik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Inje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49361" y="2070604"/>
            <a:ext cx="4817745" cy="37693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16890">
              <a:lnSpc>
                <a:spcPct val="102499"/>
              </a:lnSpc>
              <a:spcBef>
                <a:spcPts val="85"/>
              </a:spcBef>
            </a:pPr>
            <a:r>
              <a:rPr dirty="0" sz="1200">
                <a:latin typeface="Calibri"/>
                <a:cs typeface="Calibri"/>
              </a:rPr>
              <a:t>Song-Yi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College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Medicine,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Jeju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 </a:t>
            </a:r>
            <a:r>
              <a:rPr dirty="0" sz="1200">
                <a:latin typeface="Calibri"/>
                <a:cs typeface="Calibri"/>
              </a:rPr>
              <a:t>Sung-Yun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Ilsan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Paik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Inje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Ilsan </a:t>
            </a:r>
            <a:r>
              <a:rPr dirty="0" sz="1200">
                <a:latin typeface="Calibri"/>
                <a:cs typeface="Calibri"/>
              </a:rPr>
              <a:t>Seung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Lee,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Kwangju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Christian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1155065">
              <a:lnSpc>
                <a:spcPts val="148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Sang-Wook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Chung-Ang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 </a:t>
            </a:r>
            <a:r>
              <a:rPr dirty="0" sz="1200">
                <a:latin typeface="Calibri"/>
                <a:cs typeface="Calibri"/>
              </a:rPr>
              <a:t>Seok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Yeon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Seoul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Medical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Center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latin typeface="Calibri"/>
                <a:cs typeface="Calibri"/>
              </a:rPr>
              <a:t>Hui-Kyung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Jeon,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Uijeongbu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St.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Mary</a:t>
            </a:r>
            <a:r>
              <a:rPr dirty="0" sz="1200">
                <a:latin typeface="Malgun Gothic"/>
                <a:cs typeface="Malgun Gothic"/>
              </a:rPr>
              <a:t>’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250190">
              <a:lnSpc>
                <a:spcPts val="148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Kwang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School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Medicine </a:t>
            </a:r>
            <a:r>
              <a:rPr dirty="0" sz="1200">
                <a:latin typeface="Calibri"/>
                <a:cs typeface="Calibri"/>
              </a:rPr>
              <a:t>Sang-Ho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Hallym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Sacred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632460">
              <a:lnSpc>
                <a:spcPts val="146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Jae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Kean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Ryu,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Daegu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Catholic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Medical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Center </a:t>
            </a:r>
            <a:r>
              <a:rPr dirty="0" sz="1200">
                <a:latin typeface="Calibri"/>
                <a:cs typeface="Calibri"/>
              </a:rPr>
              <a:t>Il-Woo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Suh,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Anyang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Medical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Center</a:t>
            </a:r>
            <a:endParaRPr sz="1200">
              <a:latin typeface="Calibri"/>
              <a:cs typeface="Calibri"/>
            </a:endParaRPr>
          </a:p>
          <a:p>
            <a:pPr marL="12700" marR="500380">
              <a:lnSpc>
                <a:spcPts val="148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Hyun-Hee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Choi,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Chuncheon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Sacred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Hallym University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latin typeface="Calibri"/>
                <a:cs typeface="Calibri"/>
              </a:rPr>
              <a:t>Seoung-Il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Woo,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In-Ho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Seoul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Bundang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274955">
              <a:lnSpc>
                <a:spcPct val="102499"/>
              </a:lnSpc>
            </a:pPr>
            <a:r>
              <a:rPr dirty="0" sz="1200">
                <a:latin typeface="Calibri"/>
                <a:cs typeface="Calibri"/>
              </a:rPr>
              <a:t>Won-Yong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Shin,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Soonchunhyang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Cheonan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 </a:t>
            </a:r>
            <a:r>
              <a:rPr dirty="0" sz="1200">
                <a:latin typeface="Calibri"/>
                <a:cs typeface="Calibri"/>
              </a:rPr>
              <a:t>Dae-Kyeong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Paik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Inje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  <a:p>
            <a:pPr marL="12700" marR="432434">
              <a:lnSpc>
                <a:spcPts val="148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Ju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Hyeon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Oh,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Samsung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Changwon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Hospital,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Sungkyunkwan University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latin typeface="Calibri"/>
                <a:cs typeface="Calibri"/>
              </a:rPr>
              <a:t>Myung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Jeong,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Chonnam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Yong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Kim,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Kangwon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National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University,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School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Medicine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335" y="4640032"/>
            <a:ext cx="8631555" cy="7391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650"/>
              <a:t>THANK</a:t>
            </a:r>
            <a:r>
              <a:rPr dirty="0" sz="4650" spc="-120"/>
              <a:t> </a:t>
            </a:r>
            <a:r>
              <a:rPr dirty="0" sz="4650"/>
              <a:t>YOU</a:t>
            </a:r>
            <a:r>
              <a:rPr dirty="0" sz="4650" spc="-90"/>
              <a:t> </a:t>
            </a:r>
            <a:r>
              <a:rPr dirty="0" sz="4650"/>
              <a:t>FOR</a:t>
            </a:r>
            <a:r>
              <a:rPr dirty="0" sz="4650" spc="-135"/>
              <a:t> </a:t>
            </a:r>
            <a:r>
              <a:rPr dirty="0" sz="4650"/>
              <a:t>YOUR</a:t>
            </a:r>
            <a:r>
              <a:rPr dirty="0" sz="4650" spc="-90"/>
              <a:t> </a:t>
            </a:r>
            <a:r>
              <a:rPr dirty="0" sz="4650" spc="-10"/>
              <a:t>ATTENTION</a:t>
            </a:r>
            <a:endParaRPr sz="46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8918" y="1730764"/>
            <a:ext cx="8445500" cy="43040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LATE-BREAKING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TRIALS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|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SESSION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TWO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Location: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Regency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Ballroom</a:t>
            </a: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Moderator: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Robert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A. Byrne,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BCh,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PhD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Mater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Private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Hospital,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RCSI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University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Medicine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Health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Sciences,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Dublin,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Ireland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Moderator: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Gregg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W.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Stone,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FACC,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MSCAI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Mount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Sinai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Alexandre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A.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Abizaid,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PhD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Incor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George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Dangas,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MACC,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MSCAI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Mount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Sinai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Hospital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Aloke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V.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Finn,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CVPath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Kendra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J.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Grubb,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Emory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University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Michael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H.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Joner,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Deutsches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Herzzentrum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Muenchen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Spencer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B.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King,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III,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MACC,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MSCAI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Emory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University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Thomas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MacGillivray,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MD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Vinod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Thourani,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FACC,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FACS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Piedmont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Heart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Institute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Discussant: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Waksman,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MD,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MSCAI –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MedStar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Washington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Hospital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Center,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MedStar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Heart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Vascular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Institute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dirty="0" sz="1150" spc="-10">
                <a:latin typeface="Calibri"/>
                <a:cs typeface="Calibri"/>
              </a:rPr>
              <a:t>Late-</a:t>
            </a:r>
            <a:r>
              <a:rPr dirty="0" sz="1150">
                <a:latin typeface="Calibri"/>
                <a:cs typeface="Calibri"/>
              </a:rPr>
              <a:t>Breaking</a:t>
            </a:r>
            <a:r>
              <a:rPr dirty="0" sz="1150" spc="9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Trials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Session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Two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59" y="1698667"/>
            <a:ext cx="610743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/>
              <a:t>Kyung</a:t>
            </a:r>
            <a:r>
              <a:rPr dirty="0" sz="3500" spc="-95"/>
              <a:t> </a:t>
            </a:r>
            <a:r>
              <a:rPr dirty="0" sz="3500"/>
              <a:t>Woo,</a:t>
            </a:r>
            <a:r>
              <a:rPr dirty="0" sz="3500" spc="-90"/>
              <a:t> </a:t>
            </a:r>
            <a:r>
              <a:rPr dirty="0" sz="3500"/>
              <a:t>Park,</a:t>
            </a:r>
            <a:r>
              <a:rPr dirty="0" sz="3500" spc="-125"/>
              <a:t> </a:t>
            </a:r>
            <a:r>
              <a:rPr dirty="0" sz="3500"/>
              <a:t>MD,</a:t>
            </a:r>
            <a:r>
              <a:rPr dirty="0" sz="3500" spc="-125"/>
              <a:t> </a:t>
            </a:r>
            <a:r>
              <a:rPr dirty="0" sz="3500"/>
              <a:t>PhD,</a:t>
            </a:r>
            <a:r>
              <a:rPr dirty="0" sz="3500" spc="-90"/>
              <a:t> </a:t>
            </a:r>
            <a:r>
              <a:rPr dirty="0" sz="3500" spc="-25"/>
              <a:t>MBA</a:t>
            </a:r>
            <a:endParaRPr sz="3500"/>
          </a:p>
        </p:txBody>
      </p:sp>
      <p:sp>
        <p:nvSpPr>
          <p:cNvPr id="3" name="object 3" descr=""/>
          <p:cNvSpPr txBox="1"/>
          <p:nvPr/>
        </p:nvSpPr>
        <p:spPr>
          <a:xfrm>
            <a:off x="450628" y="2613168"/>
            <a:ext cx="8483600" cy="15938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>
                <a:latin typeface="Calibri"/>
                <a:cs typeface="Calibri"/>
              </a:rPr>
              <a:t>&lt;Board</a:t>
            </a:r>
            <a:r>
              <a:rPr dirty="0" sz="2350" spc="-11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Member&gt;:</a:t>
            </a:r>
            <a:r>
              <a:rPr dirty="0" sz="2350" spc="-10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EzCaretech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413384" marR="5080" indent="-401320">
              <a:lnSpc>
                <a:spcPts val="2810"/>
              </a:lnSpc>
            </a:pPr>
            <a:r>
              <a:rPr dirty="0" sz="2350" spc="-10">
                <a:latin typeface="Calibri"/>
                <a:cs typeface="Calibri"/>
              </a:rPr>
              <a:t>&lt;Honoraria</a:t>
            </a:r>
            <a:r>
              <a:rPr dirty="0" sz="2350" spc="-8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and</a:t>
            </a:r>
            <a:r>
              <a:rPr dirty="0" sz="2350" spc="-9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Speaker’s</a:t>
            </a:r>
            <a:r>
              <a:rPr dirty="0" sz="2350" spc="-6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fee&gt;:</a:t>
            </a:r>
            <a:r>
              <a:rPr dirty="0" sz="2350" spc="-9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Daiichi</a:t>
            </a:r>
            <a:r>
              <a:rPr dirty="0" sz="2350" spc="-6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Sankyo,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InnoN</a:t>
            </a:r>
            <a:r>
              <a:rPr dirty="0" sz="2350" spc="-9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Pharmaceutical, Daewoong</a:t>
            </a:r>
            <a:r>
              <a:rPr dirty="0" sz="2350" spc="-10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Pharmaceutical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9916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0417" y="1846535"/>
            <a:ext cx="9404350" cy="183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3360" marR="534670" indent="-201295">
              <a:lnSpc>
                <a:spcPct val="101099"/>
              </a:lnSpc>
              <a:spcBef>
                <a:spcPts val="9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dirty="0"/>
              <a:t>	</a:t>
            </a:r>
            <a:r>
              <a:rPr dirty="0" sz="1850">
                <a:latin typeface="Calibri"/>
                <a:cs typeface="Calibri"/>
              </a:rPr>
              <a:t>After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initial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6-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12-months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default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dual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antiplatelet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therapy (DAPT),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guidelines </a:t>
            </a:r>
            <a:r>
              <a:rPr dirty="0" sz="1850">
                <a:latin typeface="Calibri"/>
                <a:cs typeface="Calibri"/>
              </a:rPr>
              <a:t>recommend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indefinite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maintenance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single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antiplatelet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therapy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for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long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term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secondary </a:t>
            </a:r>
            <a:r>
              <a:rPr dirty="0" sz="1850">
                <a:latin typeface="Calibri"/>
                <a:cs typeface="Calibri"/>
              </a:rPr>
              <a:t>prevention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cardiovascular </a:t>
            </a:r>
            <a:r>
              <a:rPr dirty="0" sz="1850" spc="-10">
                <a:latin typeface="Calibri"/>
                <a:cs typeface="Calibri"/>
              </a:rPr>
              <a:t>events.</a:t>
            </a:r>
            <a:endParaRPr sz="1850">
              <a:latin typeface="Calibri"/>
              <a:cs typeface="Calibri"/>
            </a:endParaRPr>
          </a:p>
          <a:p>
            <a:pPr algn="just" marL="213360" marR="5080" indent="-201295">
              <a:lnSpc>
                <a:spcPct val="101400"/>
              </a:lnSpc>
              <a:spcBef>
                <a:spcPts val="470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01F60"/>
                </a:solidFill>
                <a:latin typeface="Calibri"/>
                <a:cs typeface="Calibri"/>
              </a:rPr>
              <a:t>HOST-</a:t>
            </a:r>
            <a:r>
              <a:rPr dirty="0" sz="2100" b="1">
                <a:solidFill>
                  <a:srgbClr val="001F60"/>
                </a:solidFill>
                <a:latin typeface="Calibri"/>
                <a:cs typeface="Calibri"/>
              </a:rPr>
              <a:t>EXAM</a:t>
            </a:r>
            <a:r>
              <a:rPr dirty="0" sz="2100" spc="35" b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1F60"/>
                </a:solidFill>
                <a:latin typeface="Calibri"/>
                <a:cs typeface="Calibri"/>
              </a:rPr>
              <a:t>trial</a:t>
            </a:r>
            <a:r>
              <a:rPr dirty="0" sz="2100" spc="-30" b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reported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superiority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Clopidogrel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over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Aspirin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monotherapy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during </a:t>
            </a:r>
            <a:r>
              <a:rPr dirty="0" sz="1850" spc="-50">
                <a:latin typeface="Calibri"/>
                <a:cs typeface="Calibri"/>
              </a:rPr>
              <a:t>a </a:t>
            </a:r>
            <a:r>
              <a:rPr dirty="0" sz="1850">
                <a:latin typeface="Calibri"/>
                <a:cs typeface="Calibri"/>
              </a:rPr>
              <a:t>2-year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follow-up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stable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CAD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pts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who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were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event-</a:t>
            </a:r>
            <a:r>
              <a:rPr dirty="0" sz="1850">
                <a:latin typeface="Calibri"/>
                <a:cs typeface="Calibri"/>
              </a:rPr>
              <a:t>free</a:t>
            </a:r>
            <a:r>
              <a:rPr dirty="0" sz="1850" spc="5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during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DAPT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for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12month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(</a:t>
            </a:r>
            <a:r>
              <a:rPr dirty="0" sz="1850">
                <a:latin typeface="Malgun Gothic"/>
                <a:cs typeface="Malgun Gothic"/>
              </a:rPr>
              <a:t>±</a:t>
            </a:r>
            <a:r>
              <a:rPr dirty="0" sz="1850">
                <a:latin typeface="Calibri"/>
                <a:cs typeface="Calibri"/>
              </a:rPr>
              <a:t>6mo)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after </a:t>
            </a:r>
            <a:r>
              <a:rPr dirty="0" sz="1850">
                <a:latin typeface="Calibri"/>
                <a:cs typeface="Calibri"/>
              </a:rPr>
              <a:t>PCI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with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DES,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beneficial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effect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was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sustained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during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extended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follow-</a:t>
            </a:r>
            <a:r>
              <a:rPr dirty="0" sz="1850" spc="-25">
                <a:latin typeface="Calibri"/>
                <a:cs typeface="Calibri"/>
              </a:rPr>
              <a:t>up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148" y="4213859"/>
            <a:ext cx="3653027" cy="194919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85459" y="6426227"/>
            <a:ext cx="37217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Calibri"/>
                <a:cs typeface="Calibri"/>
              </a:rPr>
              <a:t>BK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Koo,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J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Kang,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KW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Park, HS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Kim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et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al.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Lancet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2021,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90410" y="6426227"/>
            <a:ext cx="3398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Calibri"/>
                <a:cs typeface="Calibri"/>
              </a:rPr>
              <a:t>J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Kang,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KW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Park,HS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Kim,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et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al.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Circulation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1803" y="4018788"/>
            <a:ext cx="3960875" cy="2194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9916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0417" y="1846535"/>
            <a:ext cx="5723255" cy="3901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3360" marR="197485" indent="-201295">
              <a:lnSpc>
                <a:spcPct val="101299"/>
              </a:lnSpc>
              <a:spcBef>
                <a:spcPts val="90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Antiplatelet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therapy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especially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important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patients </a:t>
            </a:r>
            <a:r>
              <a:rPr dirty="0" sz="1850">
                <a:latin typeface="Calibri"/>
                <a:cs typeface="Calibri"/>
              </a:rPr>
              <a:t>with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initial presentation</a:t>
            </a:r>
            <a:r>
              <a:rPr dirty="0" sz="1850" spc="-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Acute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Coronary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Syndrome </a:t>
            </a:r>
            <a:r>
              <a:rPr dirty="0" sz="1850">
                <a:latin typeface="Calibri"/>
                <a:cs typeface="Calibri"/>
              </a:rPr>
              <a:t>(ACS)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owing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higher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risk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atherothrombotic </a:t>
            </a:r>
            <a:r>
              <a:rPr dirty="0" sz="1850">
                <a:latin typeface="Calibri"/>
                <a:cs typeface="Calibri"/>
              </a:rPr>
              <a:t>events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compared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those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with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stable </a:t>
            </a:r>
            <a:r>
              <a:rPr dirty="0" sz="1850" spc="-10">
                <a:latin typeface="Calibri"/>
                <a:cs typeface="Calibri"/>
              </a:rPr>
              <a:t>angina.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550">
              <a:latin typeface="Calibri"/>
              <a:cs typeface="Calibri"/>
            </a:endParaRPr>
          </a:p>
          <a:p>
            <a:pPr marL="213360" marR="5080" indent="-201295">
              <a:lnSpc>
                <a:spcPct val="101099"/>
              </a:lnSpc>
              <a:spcBef>
                <a:spcPts val="5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PCI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has dramatically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improved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short-term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patient </a:t>
            </a:r>
            <a:r>
              <a:rPr dirty="0" sz="1850">
                <a:latin typeface="Calibri"/>
                <a:cs typeface="Calibri"/>
              </a:rPr>
              <a:t>outcomes, </a:t>
            </a:r>
            <a:r>
              <a:rPr dirty="0" sz="1850" spc="-10">
                <a:latin typeface="Calibri"/>
                <a:cs typeface="Calibri"/>
              </a:rPr>
              <a:t>however,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patients</a:t>
            </a:r>
            <a:r>
              <a:rPr dirty="0" sz="1850" spc="-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who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survive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ACS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still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have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 spc="-50">
                <a:latin typeface="Calibri"/>
                <a:cs typeface="Calibri"/>
              </a:rPr>
              <a:t>a </a:t>
            </a:r>
            <a:r>
              <a:rPr dirty="0" sz="1850">
                <a:latin typeface="Calibri"/>
                <a:cs typeface="Calibri"/>
              </a:rPr>
              <a:t>heightened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risk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future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major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cardiovascular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events.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800">
              <a:latin typeface="Calibri"/>
              <a:cs typeface="Calibri"/>
            </a:endParaRPr>
          </a:p>
          <a:p>
            <a:pPr marL="413384" marR="163830" indent="-401320">
              <a:lnSpc>
                <a:spcPts val="2810"/>
              </a:lnSpc>
              <a:spcBef>
                <a:spcPts val="1120"/>
              </a:spcBef>
              <a:buFont typeface="Wingdings"/>
              <a:buChar char=""/>
              <a:tabLst>
                <a:tab pos="413384" algn="l"/>
                <a:tab pos="414020" algn="l"/>
              </a:tabLst>
            </a:pPr>
            <a:r>
              <a:rPr dirty="0" sz="2350">
                <a:latin typeface="Calibri"/>
                <a:cs typeface="Calibri"/>
              </a:rPr>
              <a:t>Are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the</a:t>
            </a:r>
            <a:r>
              <a:rPr dirty="0" sz="2350" spc="-5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benefits</a:t>
            </a:r>
            <a:r>
              <a:rPr dirty="0" sz="2350" spc="-4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of</a:t>
            </a:r>
            <a:r>
              <a:rPr dirty="0" sz="2350" spc="-7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clopidogrel monotherapy</a:t>
            </a:r>
            <a:r>
              <a:rPr dirty="0" sz="2350" spc="-8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sustained</a:t>
            </a:r>
            <a:r>
              <a:rPr dirty="0" sz="2350" spc="-5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long</a:t>
            </a:r>
            <a:r>
              <a:rPr dirty="0" sz="2350" spc="-9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term</a:t>
            </a:r>
            <a:r>
              <a:rPr dirty="0" sz="2350" spc="-6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in</a:t>
            </a:r>
            <a:r>
              <a:rPr dirty="0" sz="2350" spc="-90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those </a:t>
            </a:r>
            <a:r>
              <a:rPr dirty="0" sz="2350">
                <a:latin typeface="Calibri"/>
                <a:cs typeface="Calibri"/>
              </a:rPr>
              <a:t>with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initial</a:t>
            </a:r>
            <a:r>
              <a:rPr dirty="0" sz="2350" spc="-6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presentation </a:t>
            </a:r>
            <a:r>
              <a:rPr dirty="0" sz="2350">
                <a:latin typeface="Calibri"/>
                <a:cs typeface="Calibri"/>
              </a:rPr>
              <a:t>of</a:t>
            </a:r>
            <a:r>
              <a:rPr dirty="0" sz="2350" spc="-75">
                <a:latin typeface="Calibri"/>
                <a:cs typeface="Calibri"/>
              </a:rPr>
              <a:t> </a:t>
            </a:r>
            <a:r>
              <a:rPr dirty="0" sz="2350" spc="-20">
                <a:latin typeface="Calibri"/>
                <a:cs typeface="Calibri"/>
              </a:rPr>
              <a:t>ACS?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445733" y="1819656"/>
            <a:ext cx="4158615" cy="4418330"/>
            <a:chOff x="6445733" y="1819656"/>
            <a:chExt cx="4158615" cy="44183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0236" y="1819656"/>
              <a:ext cx="4143756" cy="44180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457163" y="2237529"/>
              <a:ext cx="4060190" cy="417830"/>
            </a:xfrm>
            <a:custGeom>
              <a:avLst/>
              <a:gdLst/>
              <a:ahLst/>
              <a:cxnLst/>
              <a:rect l="l" t="t" r="r" b="b"/>
              <a:pathLst>
                <a:path w="4060190" h="417830">
                  <a:moveTo>
                    <a:pt x="3072" y="88094"/>
                  </a:moveTo>
                  <a:lnTo>
                    <a:pt x="7644" y="64877"/>
                  </a:lnTo>
                  <a:lnTo>
                    <a:pt x="19074" y="45231"/>
                  </a:lnTo>
                  <a:lnTo>
                    <a:pt x="37362" y="32158"/>
                  </a:lnTo>
                  <a:lnTo>
                    <a:pt x="62508" y="28658"/>
                  </a:lnTo>
                  <a:lnTo>
                    <a:pt x="114892" y="16335"/>
                  </a:lnTo>
                  <a:lnTo>
                    <a:pt x="163330" y="8655"/>
                  </a:lnTo>
                  <a:lnTo>
                    <a:pt x="208481" y="4976"/>
                  </a:lnTo>
                  <a:lnTo>
                    <a:pt x="251008" y="4655"/>
                  </a:lnTo>
                  <a:lnTo>
                    <a:pt x="291569" y="7048"/>
                  </a:lnTo>
                  <a:lnTo>
                    <a:pt x="330827" y="11513"/>
                  </a:lnTo>
                  <a:lnTo>
                    <a:pt x="369442" y="17406"/>
                  </a:lnTo>
                  <a:lnTo>
                    <a:pt x="408075" y="24086"/>
                  </a:lnTo>
                  <a:lnTo>
                    <a:pt x="447386" y="30908"/>
                  </a:lnTo>
                  <a:lnTo>
                    <a:pt x="488037" y="37230"/>
                  </a:lnTo>
                  <a:lnTo>
                    <a:pt x="530688" y="42410"/>
                  </a:lnTo>
                  <a:lnTo>
                    <a:pt x="576001" y="45803"/>
                  </a:lnTo>
                  <a:lnTo>
                    <a:pt x="624635" y="46767"/>
                  </a:lnTo>
                  <a:lnTo>
                    <a:pt x="677251" y="44660"/>
                  </a:lnTo>
                  <a:lnTo>
                    <a:pt x="734512" y="38838"/>
                  </a:lnTo>
                  <a:lnTo>
                    <a:pt x="797076" y="28658"/>
                  </a:lnTo>
                  <a:lnTo>
                    <a:pt x="867126" y="16095"/>
                  </a:lnTo>
                  <a:lnTo>
                    <a:pt x="928549" y="7464"/>
                  </a:lnTo>
                  <a:lnTo>
                    <a:pt x="982607" y="2266"/>
                  </a:lnTo>
                  <a:lnTo>
                    <a:pt x="1030563" y="0"/>
                  </a:lnTo>
                  <a:lnTo>
                    <a:pt x="1073681" y="166"/>
                  </a:lnTo>
                  <a:lnTo>
                    <a:pt x="1113224" y="2266"/>
                  </a:lnTo>
                  <a:lnTo>
                    <a:pt x="1150453" y="5798"/>
                  </a:lnTo>
                  <a:lnTo>
                    <a:pt x="1186633" y="10263"/>
                  </a:lnTo>
                  <a:lnTo>
                    <a:pt x="1223027" y="15162"/>
                  </a:lnTo>
                  <a:lnTo>
                    <a:pt x="1260896" y="19994"/>
                  </a:lnTo>
                  <a:lnTo>
                    <a:pt x="1301505" y="24259"/>
                  </a:lnTo>
                  <a:lnTo>
                    <a:pt x="1346116" y="27458"/>
                  </a:lnTo>
                  <a:lnTo>
                    <a:pt x="1395992" y="29091"/>
                  </a:lnTo>
                  <a:lnTo>
                    <a:pt x="1452396" y="28658"/>
                  </a:lnTo>
                  <a:lnTo>
                    <a:pt x="1515607" y="27759"/>
                  </a:lnTo>
                  <a:lnTo>
                    <a:pt x="1575875" y="28933"/>
                  </a:lnTo>
                  <a:lnTo>
                    <a:pt x="1633289" y="31654"/>
                  </a:lnTo>
                  <a:lnTo>
                    <a:pt x="1687934" y="35400"/>
                  </a:lnTo>
                  <a:lnTo>
                    <a:pt x="1739899" y="39646"/>
                  </a:lnTo>
                  <a:lnTo>
                    <a:pt x="1789271" y="43866"/>
                  </a:lnTo>
                  <a:lnTo>
                    <a:pt x="1836138" y="47537"/>
                  </a:lnTo>
                  <a:lnTo>
                    <a:pt x="1880587" y="50134"/>
                  </a:lnTo>
                  <a:lnTo>
                    <a:pt x="1922704" y="51133"/>
                  </a:lnTo>
                  <a:lnTo>
                    <a:pt x="1962579" y="50009"/>
                  </a:lnTo>
                  <a:lnTo>
                    <a:pt x="2000297" y="46238"/>
                  </a:lnTo>
                  <a:lnTo>
                    <a:pt x="2035947" y="39296"/>
                  </a:lnTo>
                  <a:lnTo>
                    <a:pt x="2069616" y="28658"/>
                  </a:lnTo>
                  <a:lnTo>
                    <a:pt x="2099837" y="19422"/>
                  </a:lnTo>
                  <a:lnTo>
                    <a:pt x="2133664" y="13900"/>
                  </a:lnTo>
                  <a:lnTo>
                    <a:pt x="2170883" y="11540"/>
                  </a:lnTo>
                  <a:lnTo>
                    <a:pt x="2211280" y="11789"/>
                  </a:lnTo>
                  <a:lnTo>
                    <a:pt x="2254641" y="14095"/>
                  </a:lnTo>
                  <a:lnTo>
                    <a:pt x="2300752" y="17904"/>
                  </a:lnTo>
                  <a:lnTo>
                    <a:pt x="2349399" y="22665"/>
                  </a:lnTo>
                  <a:lnTo>
                    <a:pt x="2400368" y="27823"/>
                  </a:lnTo>
                  <a:lnTo>
                    <a:pt x="2453444" y="32827"/>
                  </a:lnTo>
                  <a:lnTo>
                    <a:pt x="2508415" y="37124"/>
                  </a:lnTo>
                  <a:lnTo>
                    <a:pt x="2565065" y="40162"/>
                  </a:lnTo>
                  <a:lnTo>
                    <a:pt x="2623181" y="41386"/>
                  </a:lnTo>
                  <a:lnTo>
                    <a:pt x="2682549" y="40246"/>
                  </a:lnTo>
                  <a:lnTo>
                    <a:pt x="2742955" y="36187"/>
                  </a:lnTo>
                  <a:lnTo>
                    <a:pt x="2804184" y="28658"/>
                  </a:lnTo>
                  <a:lnTo>
                    <a:pt x="2882151" y="18559"/>
                  </a:lnTo>
                  <a:lnTo>
                    <a:pt x="2949936" y="13386"/>
                  </a:lnTo>
                  <a:lnTo>
                    <a:pt x="3008996" y="12170"/>
                  </a:lnTo>
                  <a:lnTo>
                    <a:pt x="3060788" y="13942"/>
                  </a:lnTo>
                  <a:lnTo>
                    <a:pt x="3106768" y="17734"/>
                  </a:lnTo>
                  <a:lnTo>
                    <a:pt x="3148393" y="22578"/>
                  </a:lnTo>
                  <a:lnTo>
                    <a:pt x="3187118" y="27504"/>
                  </a:lnTo>
                  <a:lnTo>
                    <a:pt x="3224400" y="31543"/>
                  </a:lnTo>
                  <a:lnTo>
                    <a:pt x="3261696" y="33728"/>
                  </a:lnTo>
                  <a:lnTo>
                    <a:pt x="3300463" y="33089"/>
                  </a:lnTo>
                  <a:lnTo>
                    <a:pt x="3342156" y="28658"/>
                  </a:lnTo>
                  <a:lnTo>
                    <a:pt x="3379887" y="23888"/>
                  </a:lnTo>
                  <a:lnTo>
                    <a:pt x="3419305" y="20692"/>
                  </a:lnTo>
                  <a:lnTo>
                    <a:pt x="3460524" y="18856"/>
                  </a:lnTo>
                  <a:lnTo>
                    <a:pt x="3503662" y="18169"/>
                  </a:lnTo>
                  <a:lnTo>
                    <a:pt x="3548836" y="18419"/>
                  </a:lnTo>
                  <a:lnTo>
                    <a:pt x="3596161" y="19393"/>
                  </a:lnTo>
                  <a:lnTo>
                    <a:pt x="3645754" y="20879"/>
                  </a:lnTo>
                  <a:lnTo>
                    <a:pt x="3697733" y="22664"/>
                  </a:lnTo>
                  <a:lnTo>
                    <a:pt x="3752212" y="24537"/>
                  </a:lnTo>
                  <a:lnTo>
                    <a:pt x="3809310" y="26285"/>
                  </a:lnTo>
                  <a:lnTo>
                    <a:pt x="3869142" y="27696"/>
                  </a:lnTo>
                  <a:lnTo>
                    <a:pt x="3931825" y="28558"/>
                  </a:lnTo>
                  <a:lnTo>
                    <a:pt x="3997476" y="28658"/>
                  </a:lnTo>
                  <a:lnTo>
                    <a:pt x="4023693" y="35802"/>
                  </a:lnTo>
                  <a:lnTo>
                    <a:pt x="4043767" y="48089"/>
                  </a:lnTo>
                  <a:lnTo>
                    <a:pt x="4055555" y="65520"/>
                  </a:lnTo>
                  <a:lnTo>
                    <a:pt x="4056912" y="88094"/>
                  </a:lnTo>
                  <a:lnTo>
                    <a:pt x="4060131" y="131400"/>
                  </a:lnTo>
                  <a:lnTo>
                    <a:pt x="4058887" y="181436"/>
                  </a:lnTo>
                  <a:lnTo>
                    <a:pt x="4056034" y="233593"/>
                  </a:lnTo>
                  <a:lnTo>
                    <a:pt x="4054425" y="283263"/>
                  </a:lnTo>
                  <a:lnTo>
                    <a:pt x="4056912" y="325838"/>
                  </a:lnTo>
                  <a:lnTo>
                    <a:pt x="4039767" y="361271"/>
                  </a:lnTo>
                  <a:lnTo>
                    <a:pt x="3997476" y="385274"/>
                  </a:lnTo>
                  <a:lnTo>
                    <a:pt x="3928397" y="396363"/>
                  </a:lnTo>
                  <a:lnTo>
                    <a:pt x="3864838" y="402101"/>
                  </a:lnTo>
                  <a:lnTo>
                    <a:pt x="3806285" y="403490"/>
                  </a:lnTo>
                  <a:lnTo>
                    <a:pt x="3752225" y="401530"/>
                  </a:lnTo>
                  <a:lnTo>
                    <a:pt x="3702143" y="397220"/>
                  </a:lnTo>
                  <a:lnTo>
                    <a:pt x="3655528" y="391560"/>
                  </a:lnTo>
                  <a:lnTo>
                    <a:pt x="3611866" y="385552"/>
                  </a:lnTo>
                  <a:lnTo>
                    <a:pt x="3570643" y="380194"/>
                  </a:lnTo>
                  <a:lnTo>
                    <a:pt x="3531346" y="376487"/>
                  </a:lnTo>
                  <a:lnTo>
                    <a:pt x="3493462" y="375431"/>
                  </a:lnTo>
                  <a:lnTo>
                    <a:pt x="3456478" y="378027"/>
                  </a:lnTo>
                  <a:lnTo>
                    <a:pt x="3419880" y="385274"/>
                  </a:lnTo>
                  <a:lnTo>
                    <a:pt x="3378600" y="393209"/>
                  </a:lnTo>
                  <a:lnTo>
                    <a:pt x="3334112" y="396836"/>
                  </a:lnTo>
                  <a:lnTo>
                    <a:pt x="3286986" y="397063"/>
                  </a:lnTo>
                  <a:lnTo>
                    <a:pt x="3237792" y="394796"/>
                  </a:lnTo>
                  <a:lnTo>
                    <a:pt x="3187101" y="390942"/>
                  </a:lnTo>
                  <a:lnTo>
                    <a:pt x="3135482" y="386407"/>
                  </a:lnTo>
                  <a:lnTo>
                    <a:pt x="3083505" y="382100"/>
                  </a:lnTo>
                  <a:lnTo>
                    <a:pt x="3031742" y="378926"/>
                  </a:lnTo>
                  <a:lnTo>
                    <a:pt x="2980762" y="377792"/>
                  </a:lnTo>
                  <a:lnTo>
                    <a:pt x="2931135" y="379606"/>
                  </a:lnTo>
                  <a:lnTo>
                    <a:pt x="2883432" y="385274"/>
                  </a:lnTo>
                  <a:lnTo>
                    <a:pt x="2846421" y="389276"/>
                  </a:lnTo>
                  <a:lnTo>
                    <a:pt x="2804728" y="390099"/>
                  </a:lnTo>
                  <a:lnTo>
                    <a:pt x="2759037" y="388346"/>
                  </a:lnTo>
                  <a:lnTo>
                    <a:pt x="2710029" y="384618"/>
                  </a:lnTo>
                  <a:lnTo>
                    <a:pt x="2658388" y="379516"/>
                  </a:lnTo>
                  <a:lnTo>
                    <a:pt x="2604796" y="373643"/>
                  </a:lnTo>
                  <a:lnTo>
                    <a:pt x="2549936" y="367598"/>
                  </a:lnTo>
                  <a:lnTo>
                    <a:pt x="2494491" y="361984"/>
                  </a:lnTo>
                  <a:lnTo>
                    <a:pt x="2439143" y="357403"/>
                  </a:lnTo>
                  <a:lnTo>
                    <a:pt x="2384576" y="354455"/>
                  </a:lnTo>
                  <a:lnTo>
                    <a:pt x="2331472" y="353743"/>
                  </a:lnTo>
                  <a:lnTo>
                    <a:pt x="2280513" y="355867"/>
                  </a:lnTo>
                  <a:lnTo>
                    <a:pt x="2232383" y="361429"/>
                  </a:lnTo>
                  <a:lnTo>
                    <a:pt x="2187764" y="371031"/>
                  </a:lnTo>
                  <a:lnTo>
                    <a:pt x="2147340" y="385274"/>
                  </a:lnTo>
                  <a:lnTo>
                    <a:pt x="2099363" y="402445"/>
                  </a:lnTo>
                  <a:lnTo>
                    <a:pt x="2050164" y="412790"/>
                  </a:lnTo>
                  <a:lnTo>
                    <a:pt x="2000107" y="417421"/>
                  </a:lnTo>
                  <a:lnTo>
                    <a:pt x="1949559" y="417447"/>
                  </a:lnTo>
                  <a:lnTo>
                    <a:pt x="1898883" y="413981"/>
                  </a:lnTo>
                  <a:lnTo>
                    <a:pt x="1848445" y="408134"/>
                  </a:lnTo>
                  <a:lnTo>
                    <a:pt x="1798611" y="401017"/>
                  </a:lnTo>
                  <a:lnTo>
                    <a:pt x="1749745" y="393740"/>
                  </a:lnTo>
                  <a:lnTo>
                    <a:pt x="1702213" y="387417"/>
                  </a:lnTo>
                  <a:lnTo>
                    <a:pt x="1656379" y="383157"/>
                  </a:lnTo>
                  <a:lnTo>
                    <a:pt x="1612609" y="382072"/>
                  </a:lnTo>
                  <a:lnTo>
                    <a:pt x="1571268" y="385274"/>
                  </a:lnTo>
                  <a:lnTo>
                    <a:pt x="1536476" y="388782"/>
                  </a:lnTo>
                  <a:lnTo>
                    <a:pt x="1497112" y="390909"/>
                  </a:lnTo>
                  <a:lnTo>
                    <a:pt x="1453761" y="391857"/>
                  </a:lnTo>
                  <a:lnTo>
                    <a:pt x="1407014" y="391830"/>
                  </a:lnTo>
                  <a:lnTo>
                    <a:pt x="1357456" y="391031"/>
                  </a:lnTo>
                  <a:lnTo>
                    <a:pt x="1305677" y="389663"/>
                  </a:lnTo>
                  <a:lnTo>
                    <a:pt x="1252265" y="387929"/>
                  </a:lnTo>
                  <a:lnTo>
                    <a:pt x="1197806" y="386032"/>
                  </a:lnTo>
                  <a:lnTo>
                    <a:pt x="1142890" y="384177"/>
                  </a:lnTo>
                  <a:lnTo>
                    <a:pt x="1088103" y="382564"/>
                  </a:lnTo>
                  <a:lnTo>
                    <a:pt x="1034035" y="381399"/>
                  </a:lnTo>
                  <a:lnTo>
                    <a:pt x="981273" y="380885"/>
                  </a:lnTo>
                  <a:lnTo>
                    <a:pt x="930404" y="381223"/>
                  </a:lnTo>
                  <a:lnTo>
                    <a:pt x="882017" y="382619"/>
                  </a:lnTo>
                  <a:lnTo>
                    <a:pt x="836700" y="385274"/>
                  </a:lnTo>
                  <a:lnTo>
                    <a:pt x="792983" y="387569"/>
                  </a:lnTo>
                  <a:lnTo>
                    <a:pt x="749418" y="388514"/>
                  </a:lnTo>
                  <a:lnTo>
                    <a:pt x="705709" y="388346"/>
                  </a:lnTo>
                  <a:lnTo>
                    <a:pt x="661561" y="387300"/>
                  </a:lnTo>
                  <a:lnTo>
                    <a:pt x="616679" y="385612"/>
                  </a:lnTo>
                  <a:lnTo>
                    <a:pt x="570768" y="383518"/>
                  </a:lnTo>
                  <a:lnTo>
                    <a:pt x="523532" y="381253"/>
                  </a:lnTo>
                  <a:lnTo>
                    <a:pt x="474675" y="379053"/>
                  </a:lnTo>
                  <a:lnTo>
                    <a:pt x="423903" y="377154"/>
                  </a:lnTo>
                  <a:lnTo>
                    <a:pt x="370920" y="375791"/>
                  </a:lnTo>
                  <a:lnTo>
                    <a:pt x="315431" y="375201"/>
                  </a:lnTo>
                  <a:lnTo>
                    <a:pt x="257141" y="375618"/>
                  </a:lnTo>
                  <a:lnTo>
                    <a:pt x="195754" y="377279"/>
                  </a:lnTo>
                  <a:lnTo>
                    <a:pt x="130975" y="380419"/>
                  </a:lnTo>
                  <a:lnTo>
                    <a:pt x="62508" y="385274"/>
                  </a:lnTo>
                  <a:lnTo>
                    <a:pt x="40148" y="381559"/>
                  </a:lnTo>
                  <a:lnTo>
                    <a:pt x="21931" y="369272"/>
                  </a:lnTo>
                  <a:lnTo>
                    <a:pt x="9144" y="350127"/>
                  </a:lnTo>
                  <a:lnTo>
                    <a:pt x="3072" y="325838"/>
                  </a:lnTo>
                  <a:lnTo>
                    <a:pt x="0" y="272583"/>
                  </a:lnTo>
                  <a:lnTo>
                    <a:pt x="3730" y="227887"/>
                  </a:lnTo>
                  <a:lnTo>
                    <a:pt x="8997" y="186044"/>
                  </a:lnTo>
                  <a:lnTo>
                    <a:pt x="10533" y="141348"/>
                  </a:lnTo>
                  <a:lnTo>
                    <a:pt x="3072" y="88094"/>
                  </a:lnTo>
                </a:path>
              </a:pathLst>
            </a:custGeom>
            <a:ln w="2285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85459" y="6426227"/>
            <a:ext cx="2604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Calibri"/>
                <a:cs typeface="Calibri"/>
              </a:rPr>
              <a:t>M </a:t>
            </a:r>
            <a:r>
              <a:rPr dirty="0" sz="1400" spc="-10" i="1">
                <a:latin typeface="Calibri"/>
                <a:cs typeface="Calibri"/>
              </a:rPr>
              <a:t>Valgimigli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et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al.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Eur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Heart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J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2018.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492125">
              <a:lnSpc>
                <a:spcPct val="100000"/>
              </a:lnSpc>
              <a:spcBef>
                <a:spcPts val="125"/>
              </a:spcBef>
            </a:pPr>
            <a:r>
              <a:rPr dirty="0"/>
              <a:t>Study</a:t>
            </a:r>
            <a:r>
              <a:rPr dirty="0" spc="-15"/>
              <a:t> </a:t>
            </a:r>
            <a:r>
              <a:rPr dirty="0" spc="-10"/>
              <a:t>Population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0417" y="1846535"/>
            <a:ext cx="581723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dirty="0" sz="1850">
                <a:latin typeface="Calibri"/>
                <a:cs typeface="Calibri"/>
              </a:rPr>
              <a:t>5,530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eligible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patients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screened,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from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37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centers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Korea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0417" y="4928158"/>
            <a:ext cx="923163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3360" marR="5080" indent="-201295">
              <a:lnSpc>
                <a:spcPct val="101099"/>
              </a:lnSpc>
              <a:spcBef>
                <a:spcPts val="95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total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population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was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classified</a:t>
            </a:r>
            <a:r>
              <a:rPr dirty="0" sz="1850" spc="-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into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two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groups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according to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initial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clinical</a:t>
            </a:r>
            <a:r>
              <a:rPr dirty="0" sz="1850" spc="-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diagnosis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 spc="-25">
                <a:latin typeface="Calibri"/>
                <a:cs typeface="Calibri"/>
              </a:rPr>
              <a:t>at </a:t>
            </a:r>
            <a:r>
              <a:rPr dirty="0" sz="1850">
                <a:latin typeface="Calibri"/>
                <a:cs typeface="Calibri"/>
              </a:rPr>
              <a:t>the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time-point of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Index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PCI;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ACS</a:t>
            </a:r>
            <a:r>
              <a:rPr dirty="0" sz="1850" spc="3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or</a:t>
            </a:r>
            <a:r>
              <a:rPr dirty="0" sz="1850" spc="4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non-</a:t>
            </a:r>
            <a:r>
              <a:rPr dirty="0" sz="1850" spc="-20" b="1">
                <a:latin typeface="Calibri"/>
                <a:cs typeface="Calibri"/>
              </a:rPr>
              <a:t>ACS.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2439924"/>
            <a:ext cx="4230623" cy="31546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328617" y="2474480"/>
            <a:ext cx="217233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b="1">
                <a:latin typeface="Calibri"/>
                <a:cs typeface="Calibri"/>
              </a:rPr>
              <a:t>HOST-EXAM</a:t>
            </a:r>
            <a:r>
              <a:rPr dirty="0" sz="1250" spc="150" b="1"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366091"/>
                </a:solidFill>
                <a:latin typeface="Calibri"/>
                <a:cs typeface="Calibri"/>
              </a:rPr>
              <a:t>POST-TRIAL</a:t>
            </a:r>
            <a:r>
              <a:rPr dirty="0" sz="1250" spc="140" b="1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period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8711" y="2439924"/>
            <a:ext cx="2625851" cy="31546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980404" y="2474480"/>
            <a:ext cx="1964055" cy="221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b="1">
                <a:latin typeface="Calibri"/>
                <a:cs typeface="Calibri"/>
              </a:rPr>
              <a:t>HOST-EXAM</a:t>
            </a:r>
            <a:r>
              <a:rPr dirty="0" sz="1250" spc="145" b="1"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366091"/>
                </a:solidFill>
                <a:latin typeface="Calibri"/>
                <a:cs typeface="Calibri"/>
              </a:rPr>
              <a:t>IN-TRIAL</a:t>
            </a:r>
            <a:r>
              <a:rPr dirty="0" sz="1250" spc="90" b="1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period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06552" y="2648711"/>
            <a:ext cx="4640580" cy="1393190"/>
          </a:xfrm>
          <a:custGeom>
            <a:avLst/>
            <a:gdLst/>
            <a:ahLst/>
            <a:cxnLst/>
            <a:rect l="l" t="t" r="r" b="b"/>
            <a:pathLst>
              <a:path w="4640580" h="1393189">
                <a:moveTo>
                  <a:pt x="2042147" y="696480"/>
                </a:moveTo>
                <a:lnTo>
                  <a:pt x="1345692" y="0"/>
                </a:lnTo>
                <a:lnTo>
                  <a:pt x="1345692" y="201180"/>
                </a:lnTo>
                <a:lnTo>
                  <a:pt x="0" y="201180"/>
                </a:lnTo>
                <a:lnTo>
                  <a:pt x="0" y="1190244"/>
                </a:lnTo>
                <a:lnTo>
                  <a:pt x="1345692" y="1190244"/>
                </a:lnTo>
                <a:lnTo>
                  <a:pt x="1345692" y="1392936"/>
                </a:lnTo>
                <a:lnTo>
                  <a:pt x="2042147" y="696480"/>
                </a:lnTo>
                <a:close/>
              </a:path>
              <a:path w="4640580" h="1393189">
                <a:moveTo>
                  <a:pt x="4640580" y="437388"/>
                </a:moveTo>
                <a:lnTo>
                  <a:pt x="4404360" y="199644"/>
                </a:lnTo>
                <a:lnTo>
                  <a:pt x="4404360" y="268224"/>
                </a:lnTo>
                <a:lnTo>
                  <a:pt x="2115312" y="268224"/>
                </a:lnTo>
                <a:lnTo>
                  <a:pt x="2115312" y="605028"/>
                </a:lnTo>
                <a:lnTo>
                  <a:pt x="4404360" y="605028"/>
                </a:lnTo>
                <a:lnTo>
                  <a:pt x="4404360" y="673608"/>
                </a:lnTo>
                <a:lnTo>
                  <a:pt x="4640580" y="437388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46213" y="3145011"/>
            <a:ext cx="1630680" cy="384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104775">
              <a:lnSpc>
                <a:spcPts val="1420"/>
              </a:lnSpc>
              <a:spcBef>
                <a:spcPts val="125"/>
              </a:spcBef>
            </a:pPr>
            <a:r>
              <a:rPr dirty="0" sz="1150" b="1" i="1">
                <a:solidFill>
                  <a:srgbClr val="FFFFFF"/>
                </a:solidFill>
                <a:latin typeface="Calibri"/>
                <a:cs typeface="Calibri"/>
              </a:rPr>
              <a:t>Event-free</a:t>
            </a:r>
            <a:r>
              <a:rPr dirty="0" sz="115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b="1" i="1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115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20" b="1" i="1">
                <a:solidFill>
                  <a:srgbClr val="FFFFFF"/>
                </a:solidFill>
                <a:latin typeface="Calibri"/>
                <a:cs typeface="Calibri"/>
              </a:rPr>
              <a:t>DAPT</a:t>
            </a:r>
            <a:r>
              <a:rPr dirty="0" sz="115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b="1" i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15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35" b="1" i="1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200" spc="-135">
                <a:solidFill>
                  <a:srgbClr val="FFFFFF"/>
                </a:solidFill>
                <a:latin typeface="Segoe UI Symbol"/>
                <a:cs typeface="Segoe UI Symbol"/>
              </a:rPr>
              <a:t>±</a:t>
            </a:r>
            <a:r>
              <a:rPr dirty="0" sz="1150" spc="-135" b="1" i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150" spc="5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b="1" i="1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r>
              <a:rPr dirty="0" sz="1150" spc="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1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FFFFFF"/>
                </a:solidFill>
                <a:latin typeface="Calibri"/>
                <a:cs typeface="Calibri"/>
              </a:rPr>
              <a:t>PCI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92590" y="3908569"/>
            <a:ext cx="1803400" cy="6146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5095" marR="116839">
              <a:lnSpc>
                <a:spcPct val="103200"/>
              </a:lnSpc>
              <a:spcBef>
                <a:spcPts val="85"/>
              </a:spcBef>
            </a:pP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Primary</a:t>
            </a:r>
            <a:r>
              <a:rPr dirty="0" sz="1250" spc="6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analysis</a:t>
            </a:r>
            <a:r>
              <a:rPr dirty="0" sz="1250" spc="7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of</a:t>
            </a:r>
            <a:r>
              <a:rPr dirty="0" sz="1250" spc="6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spc="-25" b="1" i="1">
                <a:solidFill>
                  <a:srgbClr val="001F60"/>
                </a:solidFill>
                <a:latin typeface="Calibri"/>
                <a:cs typeface="Calibri"/>
              </a:rPr>
              <a:t>the</a:t>
            </a:r>
            <a:r>
              <a:rPr dirty="0" sz="1250" spc="-2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HOST-EXAM</a:t>
            </a:r>
            <a:r>
              <a:rPr dirty="0" sz="1250" spc="13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spc="-25" b="1" i="1">
                <a:solidFill>
                  <a:srgbClr val="001F60"/>
                </a:solidFill>
                <a:latin typeface="Calibri"/>
                <a:cs typeface="Calibri"/>
              </a:rPr>
              <a:t>RCT</a:t>
            </a:r>
            <a:endParaRPr sz="12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(2yrs</a:t>
            </a:r>
            <a:r>
              <a:rPr dirty="0" sz="1250" spc="5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after</a:t>
            </a:r>
            <a:r>
              <a:rPr dirty="0" sz="1250" spc="4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spc="-10" b="1" i="1">
                <a:solidFill>
                  <a:srgbClr val="001F60"/>
                </a:solidFill>
                <a:latin typeface="Calibri"/>
                <a:cs typeface="Calibri"/>
              </a:rPr>
              <a:t>randomization)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68181" y="4096052"/>
            <a:ext cx="1150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solidFill>
                  <a:srgbClr val="001F60"/>
                </a:solidFill>
                <a:latin typeface="Calibri"/>
                <a:cs typeface="Calibri"/>
              </a:rPr>
              <a:t>Randomization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8356" y="4096052"/>
            <a:ext cx="7042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1F60"/>
                </a:solidFill>
                <a:latin typeface="Calibri"/>
                <a:cs typeface="Calibri"/>
              </a:rPr>
              <a:t>Index</a:t>
            </a:r>
            <a:r>
              <a:rPr dirty="0" sz="1400" spc="-25" b="1" i="1">
                <a:solidFill>
                  <a:srgbClr val="001F60"/>
                </a:solidFill>
                <a:latin typeface="Calibri"/>
                <a:cs typeface="Calibri"/>
              </a:rPr>
              <a:t> PCI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721864" y="2933699"/>
            <a:ext cx="2525395" cy="853440"/>
          </a:xfrm>
          <a:custGeom>
            <a:avLst/>
            <a:gdLst/>
            <a:ahLst/>
            <a:cxnLst/>
            <a:rect l="l" t="t" r="r" b="b"/>
            <a:pathLst>
              <a:path w="2525395" h="853439">
                <a:moveTo>
                  <a:pt x="1912607" y="0"/>
                </a:moveTo>
                <a:lnTo>
                  <a:pt x="18275" y="0"/>
                </a:lnTo>
                <a:lnTo>
                  <a:pt x="18275" y="288036"/>
                </a:lnTo>
                <a:lnTo>
                  <a:pt x="1912607" y="288036"/>
                </a:lnTo>
                <a:lnTo>
                  <a:pt x="1912607" y="0"/>
                </a:lnTo>
                <a:close/>
              </a:path>
              <a:path w="2525395" h="853439">
                <a:moveTo>
                  <a:pt x="2525268" y="617220"/>
                </a:moveTo>
                <a:lnTo>
                  <a:pt x="2289048" y="379476"/>
                </a:lnTo>
                <a:lnTo>
                  <a:pt x="2289048" y="449592"/>
                </a:lnTo>
                <a:lnTo>
                  <a:pt x="0" y="449592"/>
                </a:lnTo>
                <a:lnTo>
                  <a:pt x="0" y="784860"/>
                </a:lnTo>
                <a:lnTo>
                  <a:pt x="2289048" y="784860"/>
                </a:lnTo>
                <a:lnTo>
                  <a:pt x="2289048" y="853440"/>
                </a:lnTo>
                <a:lnTo>
                  <a:pt x="2525268" y="6172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834127" y="2965208"/>
            <a:ext cx="133159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b="1">
                <a:solidFill>
                  <a:srgbClr val="FFFFFF"/>
                </a:solidFill>
                <a:latin typeface="Calibri"/>
                <a:cs typeface="Calibri"/>
              </a:rPr>
              <a:t>Aspirin</a:t>
            </a:r>
            <a:r>
              <a:rPr dirty="0" sz="11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FFFFFF"/>
                </a:solidFill>
                <a:latin typeface="Calibri"/>
                <a:cs typeface="Calibri"/>
              </a:rPr>
              <a:t>monotherapy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740151" y="3396996"/>
            <a:ext cx="2124710" cy="288290"/>
          </a:xfrm>
          <a:custGeom>
            <a:avLst/>
            <a:gdLst/>
            <a:ahLst/>
            <a:cxnLst/>
            <a:rect l="l" t="t" r="r" b="b"/>
            <a:pathLst>
              <a:path w="2124710" h="288289">
                <a:moveTo>
                  <a:pt x="2124456" y="288035"/>
                </a:moveTo>
                <a:lnTo>
                  <a:pt x="0" y="288035"/>
                </a:lnTo>
                <a:lnTo>
                  <a:pt x="0" y="0"/>
                </a:lnTo>
                <a:lnTo>
                  <a:pt x="2124456" y="0"/>
                </a:lnTo>
                <a:lnTo>
                  <a:pt x="2124456" y="288035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834127" y="3429982"/>
            <a:ext cx="160337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b="1">
                <a:solidFill>
                  <a:srgbClr val="FFFFFF"/>
                </a:solidFill>
                <a:latin typeface="Calibri"/>
                <a:cs typeface="Calibri"/>
              </a:rPr>
              <a:t>Clopidogrel</a:t>
            </a:r>
            <a:r>
              <a:rPr dirty="0" sz="11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FFFFFF"/>
                </a:solidFill>
                <a:latin typeface="Calibri"/>
                <a:cs typeface="Calibri"/>
              </a:rPr>
              <a:t>monotherapy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329428" y="2845307"/>
            <a:ext cx="4127500" cy="939165"/>
          </a:xfrm>
          <a:custGeom>
            <a:avLst/>
            <a:gdLst/>
            <a:ahLst/>
            <a:cxnLst/>
            <a:rect l="l" t="t" r="r" b="b"/>
            <a:pathLst>
              <a:path w="4127500" h="939164">
                <a:moveTo>
                  <a:pt x="4126979" y="237744"/>
                </a:moveTo>
                <a:lnTo>
                  <a:pt x="3889248" y="0"/>
                </a:lnTo>
                <a:lnTo>
                  <a:pt x="3889248" y="70104"/>
                </a:lnTo>
                <a:lnTo>
                  <a:pt x="0" y="70104"/>
                </a:lnTo>
                <a:lnTo>
                  <a:pt x="0" y="405384"/>
                </a:lnTo>
                <a:lnTo>
                  <a:pt x="3889248" y="405384"/>
                </a:lnTo>
                <a:lnTo>
                  <a:pt x="3889248" y="466344"/>
                </a:lnTo>
                <a:lnTo>
                  <a:pt x="3889248" y="473976"/>
                </a:lnTo>
                <a:lnTo>
                  <a:pt x="3889248" y="534924"/>
                </a:lnTo>
                <a:lnTo>
                  <a:pt x="0" y="534924"/>
                </a:lnTo>
                <a:lnTo>
                  <a:pt x="0" y="870204"/>
                </a:lnTo>
                <a:lnTo>
                  <a:pt x="3889248" y="870204"/>
                </a:lnTo>
                <a:lnTo>
                  <a:pt x="3889248" y="938784"/>
                </a:lnTo>
                <a:lnTo>
                  <a:pt x="4126979" y="702576"/>
                </a:lnTo>
                <a:lnTo>
                  <a:pt x="3893083" y="470166"/>
                </a:lnTo>
                <a:lnTo>
                  <a:pt x="4126979" y="237744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8021797" y="3908569"/>
            <a:ext cx="2480310" cy="614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74345" indent="-265430">
              <a:lnSpc>
                <a:spcPct val="100000"/>
              </a:lnSpc>
              <a:spcBef>
                <a:spcPts val="130"/>
              </a:spcBef>
            </a:pP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Primary</a:t>
            </a:r>
            <a:r>
              <a:rPr dirty="0" sz="1250" spc="6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analysis</a:t>
            </a:r>
            <a:r>
              <a:rPr dirty="0" sz="1250" spc="7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of</a:t>
            </a:r>
            <a:r>
              <a:rPr dirty="0" sz="1250" spc="5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the</a:t>
            </a:r>
            <a:r>
              <a:rPr dirty="0" sz="1250" spc="5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spc="-20" b="1" i="1">
                <a:solidFill>
                  <a:srgbClr val="001F60"/>
                </a:solidFill>
                <a:latin typeface="Calibri"/>
                <a:cs typeface="Calibri"/>
              </a:rPr>
              <a:t>HOST-</a:t>
            </a:r>
            <a:endParaRPr sz="1250">
              <a:latin typeface="Calibri"/>
              <a:cs typeface="Calibri"/>
            </a:endParaRPr>
          </a:p>
          <a:p>
            <a:pPr marL="12700" marR="5080" indent="461645">
              <a:lnSpc>
                <a:spcPct val="103200"/>
              </a:lnSpc>
            </a:pP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EXAM</a:t>
            </a:r>
            <a:r>
              <a:rPr dirty="0" sz="1250" spc="7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Extended</a:t>
            </a:r>
            <a:r>
              <a:rPr dirty="0" sz="1250" spc="5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spc="-20" b="1" i="1">
                <a:solidFill>
                  <a:srgbClr val="001F60"/>
                </a:solidFill>
                <a:latin typeface="Calibri"/>
                <a:cs typeface="Calibri"/>
              </a:rPr>
              <a:t>study</a:t>
            </a:r>
            <a:r>
              <a:rPr dirty="0" sz="1250" spc="-2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(median</a:t>
            </a:r>
            <a:r>
              <a:rPr dirty="0" sz="1250" spc="6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5.8yrs</a:t>
            </a:r>
            <a:r>
              <a:rPr dirty="0" sz="1250" spc="50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001F60"/>
                </a:solidFill>
                <a:latin typeface="Calibri"/>
                <a:cs typeface="Calibri"/>
              </a:rPr>
              <a:t>after</a:t>
            </a:r>
            <a:r>
              <a:rPr dirty="0" sz="1250" spc="75" b="1" i="1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250" spc="-10" b="1" i="1">
                <a:solidFill>
                  <a:srgbClr val="001F60"/>
                </a:solidFill>
                <a:latin typeface="Calibri"/>
                <a:cs typeface="Calibri"/>
              </a:rPr>
              <a:t>randomization)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65789" y="2975818"/>
            <a:ext cx="87820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b="1">
                <a:solidFill>
                  <a:srgbClr val="FFFFFF"/>
                </a:solidFill>
                <a:latin typeface="Calibri"/>
                <a:cs typeface="Calibri"/>
              </a:rPr>
              <a:t>Aspirin</a:t>
            </a:r>
            <a:r>
              <a:rPr dirty="0" sz="11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374892" y="3409188"/>
            <a:ext cx="1894839" cy="288290"/>
          </a:xfrm>
          <a:custGeom>
            <a:avLst/>
            <a:gdLst/>
            <a:ahLst/>
            <a:cxnLst/>
            <a:rect l="l" t="t" r="r" b="b"/>
            <a:pathLst>
              <a:path w="1894840" h="288289">
                <a:moveTo>
                  <a:pt x="1894331" y="288035"/>
                </a:moveTo>
                <a:lnTo>
                  <a:pt x="0" y="288035"/>
                </a:lnTo>
                <a:lnTo>
                  <a:pt x="0" y="0"/>
                </a:lnTo>
                <a:lnTo>
                  <a:pt x="1894331" y="0"/>
                </a:lnTo>
                <a:lnTo>
                  <a:pt x="1894331" y="288035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470345" y="3440665"/>
            <a:ext cx="114871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b="1">
                <a:solidFill>
                  <a:srgbClr val="FFFFFF"/>
                </a:solidFill>
                <a:latin typeface="Calibri"/>
                <a:cs typeface="Calibri"/>
              </a:rPr>
              <a:t>Clopidogrel</a:t>
            </a:r>
            <a:r>
              <a:rPr dirty="0" sz="11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560705">
              <a:lnSpc>
                <a:spcPct val="100000"/>
              </a:lnSpc>
              <a:spcBef>
                <a:spcPts val="125"/>
              </a:spcBef>
            </a:pPr>
            <a:r>
              <a:rPr dirty="0"/>
              <a:t>Study</a:t>
            </a:r>
            <a:r>
              <a:rPr dirty="0" spc="-15"/>
              <a:t> </a:t>
            </a:r>
            <a:r>
              <a:rPr dirty="0" spc="-10"/>
              <a:t>Endpoints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0417" y="1788910"/>
            <a:ext cx="9362440" cy="3335654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 b="1">
                <a:latin typeface="Calibri"/>
                <a:cs typeface="Calibri"/>
              </a:rPr>
              <a:t>Primary</a:t>
            </a:r>
            <a:r>
              <a:rPr dirty="0" sz="1850" spc="7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Endpoint:</a:t>
            </a:r>
            <a:r>
              <a:rPr dirty="0" sz="1850" spc="1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POCO</a:t>
            </a:r>
            <a:r>
              <a:rPr dirty="0" sz="1850" spc="3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(Patient</a:t>
            </a:r>
            <a:r>
              <a:rPr dirty="0" sz="1850" spc="1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Oriented</a:t>
            </a:r>
            <a:r>
              <a:rPr dirty="0" sz="1850" spc="-1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Composite</a:t>
            </a:r>
            <a:r>
              <a:rPr dirty="0" sz="1850" spc="1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outcome)</a:t>
            </a:r>
            <a:endParaRPr sz="1850">
              <a:latin typeface="Calibri"/>
              <a:cs typeface="Calibri"/>
            </a:endParaRPr>
          </a:p>
          <a:p>
            <a:pPr lvl="1" marL="681355" marR="5080" indent="-201295">
              <a:lnSpc>
                <a:spcPct val="101099"/>
              </a:lnSpc>
              <a:spcBef>
                <a:spcPts val="455"/>
              </a:spcBef>
              <a:buFont typeface="Wingdings"/>
              <a:buChar char=""/>
              <a:tabLst>
                <a:tab pos="681990" algn="l"/>
              </a:tabLst>
            </a:pPr>
            <a:r>
              <a:rPr dirty="0" sz="1850">
                <a:latin typeface="Calibri"/>
                <a:cs typeface="Calibri"/>
              </a:rPr>
              <a:t>All-cause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death,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nonfatal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myocardial</a:t>
            </a:r>
            <a:r>
              <a:rPr dirty="0" sz="1850" spc="-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infarction,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stroke,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readmission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due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ACS,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major </a:t>
            </a:r>
            <a:r>
              <a:rPr dirty="0" sz="1850">
                <a:latin typeface="Calibri"/>
                <a:cs typeface="Calibri"/>
              </a:rPr>
              <a:t>bleeding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complications (defined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BARC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type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≥3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bleeding)</a:t>
            </a:r>
            <a:endParaRPr sz="18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25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Wingdings"/>
              <a:buChar char=""/>
              <a:tabLst>
                <a:tab pos="213995" algn="l"/>
              </a:tabLst>
            </a:pPr>
            <a:r>
              <a:rPr dirty="0" sz="1850" b="1">
                <a:latin typeface="Calibri"/>
                <a:cs typeface="Calibri"/>
              </a:rPr>
              <a:t>Key</a:t>
            </a:r>
            <a:r>
              <a:rPr dirty="0" sz="1850" spc="1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Secondary</a:t>
            </a:r>
            <a:r>
              <a:rPr dirty="0" sz="1850" spc="4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Endpoints</a:t>
            </a:r>
            <a:endParaRPr sz="1850">
              <a:latin typeface="Calibri"/>
              <a:cs typeface="Calibri"/>
            </a:endParaRPr>
          </a:p>
          <a:p>
            <a:pPr lvl="1" marL="681355" indent="-20193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681990" algn="l"/>
              </a:tabLst>
            </a:pPr>
            <a:r>
              <a:rPr dirty="0" sz="1850" b="1">
                <a:latin typeface="Calibri"/>
                <a:cs typeface="Calibri"/>
              </a:rPr>
              <a:t>Thrombotic</a:t>
            </a:r>
            <a:r>
              <a:rPr dirty="0" sz="1850" spc="5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composite</a:t>
            </a:r>
            <a:r>
              <a:rPr dirty="0" sz="1850" spc="40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endpoint</a:t>
            </a:r>
            <a:endParaRPr sz="1850">
              <a:latin typeface="Calibri"/>
              <a:cs typeface="Calibri"/>
            </a:endParaRPr>
          </a:p>
          <a:p>
            <a:pPr lvl="2" marL="1149350" marR="328930" indent="-201295">
              <a:lnSpc>
                <a:spcPct val="101600"/>
              </a:lnSpc>
              <a:spcBef>
                <a:spcPts val="434"/>
              </a:spcBef>
              <a:buFont typeface="Wingdings"/>
              <a:buChar char=""/>
              <a:tabLst>
                <a:tab pos="1149985" algn="l"/>
              </a:tabLst>
            </a:pPr>
            <a:r>
              <a:rPr dirty="0" sz="1850">
                <a:latin typeface="Calibri"/>
                <a:cs typeface="Calibri"/>
              </a:rPr>
              <a:t>Cardiac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death,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nonfatal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myocardial</a:t>
            </a:r>
            <a:r>
              <a:rPr dirty="0" sz="1850" spc="-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infarction,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ischemic</a:t>
            </a:r>
            <a:r>
              <a:rPr dirty="0" sz="1850" spc="-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stroke,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readmission</a:t>
            </a:r>
            <a:r>
              <a:rPr dirty="0" sz="1850" spc="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due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 spc="-25">
                <a:latin typeface="Calibri"/>
                <a:cs typeface="Calibri"/>
              </a:rPr>
              <a:t>to </a:t>
            </a:r>
            <a:r>
              <a:rPr dirty="0" sz="1850">
                <a:latin typeface="Calibri"/>
                <a:cs typeface="Calibri"/>
              </a:rPr>
              <a:t>ACS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stent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thrombosis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(definite &amp;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probable)</a:t>
            </a:r>
            <a:endParaRPr sz="1850">
              <a:latin typeface="Calibri"/>
              <a:cs typeface="Calibri"/>
            </a:endParaRPr>
          </a:p>
          <a:p>
            <a:pPr lvl="1" marL="681355" indent="-201930">
              <a:lnSpc>
                <a:spcPct val="100000"/>
              </a:lnSpc>
              <a:spcBef>
                <a:spcPts val="465"/>
              </a:spcBef>
              <a:buFont typeface="Wingdings"/>
              <a:buChar char=""/>
              <a:tabLst>
                <a:tab pos="681990" algn="l"/>
              </a:tabLst>
            </a:pPr>
            <a:r>
              <a:rPr dirty="0" sz="1850" b="1">
                <a:latin typeface="Calibri"/>
                <a:cs typeface="Calibri"/>
              </a:rPr>
              <a:t>Bleeding</a:t>
            </a:r>
            <a:r>
              <a:rPr dirty="0" sz="1850" spc="40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endpoint</a:t>
            </a:r>
            <a:endParaRPr sz="1850">
              <a:latin typeface="Calibri"/>
              <a:cs typeface="Calibri"/>
            </a:endParaRPr>
          </a:p>
          <a:p>
            <a:pPr lvl="2" marL="1149350" indent="-20193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149985" algn="l"/>
              </a:tabLst>
            </a:pPr>
            <a:r>
              <a:rPr dirty="0" sz="1850">
                <a:latin typeface="Calibri"/>
                <a:cs typeface="Calibri"/>
              </a:rPr>
              <a:t>BARC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type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≥2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bleeding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963294">
              <a:lnSpc>
                <a:spcPct val="100000"/>
              </a:lnSpc>
              <a:spcBef>
                <a:spcPts val="125"/>
              </a:spcBef>
            </a:pPr>
            <a:r>
              <a:rPr dirty="0"/>
              <a:t>Study</a:t>
            </a:r>
            <a:r>
              <a:rPr dirty="0" spc="-25"/>
              <a:t> </a:t>
            </a:r>
            <a:r>
              <a:rPr dirty="0" spc="-20"/>
              <a:t>Flow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03248" y="3037332"/>
            <a:ext cx="2525395" cy="337185"/>
          </a:xfrm>
          <a:prstGeom prst="rect">
            <a:avLst/>
          </a:prstGeom>
          <a:solidFill>
            <a:srgbClr val="DBE6F2"/>
          </a:solidFill>
          <a:ln w="28955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446405">
              <a:lnSpc>
                <a:spcPct val="100000"/>
              </a:lnSpc>
              <a:spcBef>
                <a:spcPts val="400"/>
              </a:spcBef>
            </a:pPr>
            <a:r>
              <a:rPr dirty="0" sz="1400" b="1">
                <a:latin typeface="Calibri"/>
                <a:cs typeface="Calibri"/>
              </a:rPr>
              <a:t>3921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 the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ACS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77583" y="3037332"/>
            <a:ext cx="2525395" cy="337185"/>
          </a:xfrm>
          <a:prstGeom prst="rect">
            <a:avLst/>
          </a:prstGeom>
          <a:solidFill>
            <a:srgbClr val="F2DBDB"/>
          </a:solidFill>
          <a:ln w="28955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73685">
              <a:lnSpc>
                <a:spcPct val="100000"/>
              </a:lnSpc>
              <a:spcBef>
                <a:spcPts val="400"/>
              </a:spcBef>
            </a:pPr>
            <a:r>
              <a:rPr dirty="0" sz="1400" b="1">
                <a:latin typeface="Calibri"/>
                <a:cs typeface="Calibri"/>
              </a:rPr>
              <a:t>1517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 </a:t>
            </a:r>
            <a:r>
              <a:rPr dirty="0" sz="1400" spc="-10" b="1">
                <a:latin typeface="Calibri"/>
                <a:cs typeface="Calibri"/>
              </a:rPr>
              <a:t>non-</a:t>
            </a:r>
            <a:r>
              <a:rPr dirty="0" sz="1400" b="1">
                <a:latin typeface="Calibri"/>
                <a:cs typeface="Calibri"/>
              </a:rPr>
              <a:t>ACS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3068" y="4453127"/>
            <a:ext cx="1263650" cy="841375"/>
          </a:xfrm>
          <a:prstGeom prst="rect">
            <a:avLst/>
          </a:prstGeom>
          <a:ln w="10668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algn="just" marL="107950" marR="160020">
              <a:lnSpc>
                <a:spcPct val="104099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5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Withdrew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consent</a:t>
            </a:r>
            <a:r>
              <a:rPr dirty="0" sz="900">
                <a:latin typeface="Calibri"/>
                <a:cs typeface="Calibri"/>
              </a:rPr>
              <a:t> 33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Lost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follow-</a:t>
            </a:r>
            <a:r>
              <a:rPr dirty="0" sz="900" spc="-25">
                <a:latin typeface="Calibri"/>
                <a:cs typeface="Calibri"/>
              </a:rPr>
              <a:t>up</a:t>
            </a:r>
            <a:r>
              <a:rPr dirty="0" sz="900">
                <a:latin typeface="Calibri"/>
                <a:cs typeface="Calibri"/>
              </a:rPr>
              <a:t> 167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Used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different</a:t>
            </a:r>
            <a:r>
              <a:rPr dirty="0" sz="900">
                <a:latin typeface="Calibri"/>
                <a:cs typeface="Calibri"/>
              </a:rPr>
              <a:t> antiplatelet</a:t>
            </a:r>
            <a:r>
              <a:rPr dirty="0" sz="900" spc="16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regimen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77055" y="1694688"/>
            <a:ext cx="2946400" cy="325120"/>
          </a:xfrm>
          <a:prstGeom prst="rect">
            <a:avLst/>
          </a:prstGeom>
          <a:ln w="10667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455295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latin typeface="Calibri"/>
                <a:cs typeface="Calibri"/>
              </a:rPr>
              <a:t>5530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enrolled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349239" y="2132075"/>
            <a:ext cx="2047239" cy="90170"/>
          </a:xfrm>
          <a:custGeom>
            <a:avLst/>
            <a:gdLst/>
            <a:ahLst/>
            <a:cxnLst/>
            <a:rect l="l" t="t" r="r" b="b"/>
            <a:pathLst>
              <a:path w="2047240" h="90169">
                <a:moveTo>
                  <a:pt x="1956816" y="89916"/>
                </a:moveTo>
                <a:lnTo>
                  <a:pt x="1956816" y="0"/>
                </a:lnTo>
                <a:lnTo>
                  <a:pt x="2031229" y="36576"/>
                </a:lnTo>
                <a:lnTo>
                  <a:pt x="1972055" y="36576"/>
                </a:lnTo>
                <a:lnTo>
                  <a:pt x="1972055" y="51816"/>
                </a:lnTo>
                <a:lnTo>
                  <a:pt x="2031746" y="51816"/>
                </a:lnTo>
                <a:lnTo>
                  <a:pt x="1956816" y="89916"/>
                </a:lnTo>
                <a:close/>
              </a:path>
              <a:path w="2047240" h="90169">
                <a:moveTo>
                  <a:pt x="1956816" y="51816"/>
                </a:moveTo>
                <a:lnTo>
                  <a:pt x="0" y="51816"/>
                </a:lnTo>
                <a:lnTo>
                  <a:pt x="0" y="36576"/>
                </a:lnTo>
                <a:lnTo>
                  <a:pt x="1956816" y="36576"/>
                </a:lnTo>
                <a:lnTo>
                  <a:pt x="1956816" y="51816"/>
                </a:lnTo>
                <a:close/>
              </a:path>
              <a:path w="2047240" h="90169">
                <a:moveTo>
                  <a:pt x="2031746" y="51816"/>
                </a:moveTo>
                <a:lnTo>
                  <a:pt x="1972055" y="51816"/>
                </a:lnTo>
                <a:lnTo>
                  <a:pt x="1972055" y="36576"/>
                </a:lnTo>
                <a:lnTo>
                  <a:pt x="2031229" y="36576"/>
                </a:lnTo>
                <a:lnTo>
                  <a:pt x="2046732" y="44196"/>
                </a:lnTo>
                <a:lnTo>
                  <a:pt x="2031746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395971" y="1871472"/>
            <a:ext cx="2792095" cy="632460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240"/>
              </a:spcBef>
            </a:pPr>
            <a:r>
              <a:rPr dirty="0" sz="1200">
                <a:latin typeface="Calibri"/>
                <a:cs typeface="Calibri"/>
              </a:rPr>
              <a:t>92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excluded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randomization</a:t>
            </a:r>
            <a:endParaRPr sz="1200">
              <a:latin typeface="Calibri"/>
              <a:cs typeface="Calibri"/>
            </a:endParaRPr>
          </a:p>
          <a:p>
            <a:pPr marL="203835" marR="1005840">
              <a:lnSpc>
                <a:spcPct val="102499"/>
              </a:lnSpc>
              <a:spcBef>
                <a:spcPts val="25"/>
              </a:spcBef>
            </a:pPr>
            <a:r>
              <a:rPr dirty="0" sz="800">
                <a:latin typeface="Calibri"/>
                <a:cs typeface="Calibri"/>
              </a:rPr>
              <a:t>50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did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not</a:t>
            </a:r>
            <a:r>
              <a:rPr dirty="0" sz="800" spc="4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meet</a:t>
            </a:r>
            <a:r>
              <a:rPr dirty="0" sz="800" spc="4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the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eligibility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criteria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28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declined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to</a:t>
            </a:r>
            <a:r>
              <a:rPr dirty="0" sz="800" spc="3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participate</a:t>
            </a:r>
            <a:endParaRPr sz="8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Calibri"/>
                <a:cs typeface="Calibri"/>
              </a:rPr>
              <a:t>14</a:t>
            </a:r>
            <a:r>
              <a:rPr dirty="0" sz="800" spc="5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randomization</a:t>
            </a:r>
            <a:r>
              <a:rPr dirty="0" sz="800" spc="6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error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77055" y="2354579"/>
            <a:ext cx="2946400" cy="325120"/>
          </a:xfrm>
          <a:prstGeom prst="rect">
            <a:avLst/>
          </a:prstGeom>
          <a:ln w="33528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328930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latin typeface="Calibri"/>
                <a:cs typeface="Calibri"/>
              </a:rPr>
              <a:t>5438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underwent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randomization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305044" y="2019300"/>
            <a:ext cx="90170" cy="335280"/>
          </a:xfrm>
          <a:custGeom>
            <a:avLst/>
            <a:gdLst/>
            <a:ahLst/>
            <a:cxnLst/>
            <a:rect l="l" t="t" r="r" b="b"/>
            <a:pathLst>
              <a:path w="90170" h="335280">
                <a:moveTo>
                  <a:pt x="51816" y="260604"/>
                </a:moveTo>
                <a:lnTo>
                  <a:pt x="36576" y="260604"/>
                </a:lnTo>
                <a:lnTo>
                  <a:pt x="36576" y="0"/>
                </a:lnTo>
                <a:lnTo>
                  <a:pt x="51816" y="0"/>
                </a:lnTo>
                <a:lnTo>
                  <a:pt x="51816" y="260604"/>
                </a:lnTo>
                <a:close/>
              </a:path>
              <a:path w="90170" h="335280">
                <a:moveTo>
                  <a:pt x="44196" y="335280"/>
                </a:moveTo>
                <a:lnTo>
                  <a:pt x="0" y="246888"/>
                </a:lnTo>
                <a:lnTo>
                  <a:pt x="36576" y="246888"/>
                </a:lnTo>
                <a:lnTo>
                  <a:pt x="36576" y="260604"/>
                </a:lnTo>
                <a:lnTo>
                  <a:pt x="82821" y="260604"/>
                </a:lnTo>
                <a:lnTo>
                  <a:pt x="44196" y="335280"/>
                </a:lnTo>
                <a:close/>
              </a:path>
              <a:path w="90170" h="335280">
                <a:moveTo>
                  <a:pt x="82821" y="260604"/>
                </a:moveTo>
                <a:lnTo>
                  <a:pt x="51816" y="260604"/>
                </a:lnTo>
                <a:lnTo>
                  <a:pt x="51816" y="246888"/>
                </a:lnTo>
                <a:lnTo>
                  <a:pt x="89916" y="246888"/>
                </a:lnTo>
                <a:lnTo>
                  <a:pt x="82821" y="260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820911" y="2679191"/>
            <a:ext cx="5064760" cy="358140"/>
          </a:xfrm>
          <a:custGeom>
            <a:avLst/>
            <a:gdLst/>
            <a:ahLst/>
            <a:cxnLst/>
            <a:rect l="l" t="t" r="r" b="b"/>
            <a:pathLst>
              <a:path w="5064759" h="358139">
                <a:moveTo>
                  <a:pt x="5064252" y="269748"/>
                </a:moveTo>
                <a:lnTo>
                  <a:pt x="5030724" y="269748"/>
                </a:lnTo>
                <a:lnTo>
                  <a:pt x="5030724" y="190500"/>
                </a:lnTo>
                <a:lnTo>
                  <a:pt x="5030724" y="173736"/>
                </a:lnTo>
                <a:lnTo>
                  <a:pt x="5026152" y="167640"/>
                </a:lnTo>
                <a:lnTo>
                  <a:pt x="2540520" y="167640"/>
                </a:lnTo>
                <a:lnTo>
                  <a:pt x="2540520" y="0"/>
                </a:lnTo>
                <a:lnTo>
                  <a:pt x="2517660" y="0"/>
                </a:lnTo>
                <a:lnTo>
                  <a:pt x="2517648" y="167640"/>
                </a:lnTo>
                <a:lnTo>
                  <a:pt x="39624" y="167640"/>
                </a:lnTo>
                <a:lnTo>
                  <a:pt x="33528" y="173736"/>
                </a:lnTo>
                <a:lnTo>
                  <a:pt x="33528" y="269748"/>
                </a:lnTo>
                <a:lnTo>
                  <a:pt x="0" y="269748"/>
                </a:lnTo>
                <a:lnTo>
                  <a:pt x="45720" y="358140"/>
                </a:lnTo>
                <a:lnTo>
                  <a:pt x="82296" y="284988"/>
                </a:lnTo>
                <a:lnTo>
                  <a:pt x="89916" y="269748"/>
                </a:lnTo>
                <a:lnTo>
                  <a:pt x="56400" y="269748"/>
                </a:lnTo>
                <a:lnTo>
                  <a:pt x="56400" y="190500"/>
                </a:lnTo>
                <a:lnTo>
                  <a:pt x="2522220" y="190500"/>
                </a:lnTo>
                <a:lnTo>
                  <a:pt x="2534424" y="190500"/>
                </a:lnTo>
                <a:lnTo>
                  <a:pt x="5009388" y="190500"/>
                </a:lnTo>
                <a:lnTo>
                  <a:pt x="5009388" y="269748"/>
                </a:lnTo>
                <a:lnTo>
                  <a:pt x="4975860" y="269748"/>
                </a:lnTo>
                <a:lnTo>
                  <a:pt x="5020056" y="358140"/>
                </a:lnTo>
                <a:lnTo>
                  <a:pt x="5056632" y="284988"/>
                </a:lnTo>
                <a:lnTo>
                  <a:pt x="5064252" y="26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576" y="4829555"/>
            <a:ext cx="252983" cy="8991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82168" y="3805427"/>
            <a:ext cx="2105025" cy="4210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283210" marR="274320" indent="245110">
              <a:lnSpc>
                <a:spcPct val="101699"/>
              </a:lnSpc>
              <a:spcBef>
                <a:spcPts val="170"/>
              </a:spcBef>
            </a:pPr>
            <a:r>
              <a:rPr dirty="0" sz="1150">
                <a:latin typeface="Calibri"/>
                <a:cs typeface="Calibri"/>
              </a:rPr>
              <a:t>1964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allocated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Clopidogrel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monotherapy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49524" y="3805427"/>
            <a:ext cx="2105025" cy="4210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418465" marR="410209" indent="109220">
              <a:lnSpc>
                <a:spcPct val="101699"/>
              </a:lnSpc>
              <a:spcBef>
                <a:spcPts val="170"/>
              </a:spcBef>
            </a:pPr>
            <a:r>
              <a:rPr dirty="0" sz="1150">
                <a:latin typeface="Calibri"/>
                <a:cs typeface="Calibri"/>
              </a:rPr>
              <a:t>1957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allocated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Aspirin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monotherapy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591055" y="4226052"/>
            <a:ext cx="88900" cy="1247140"/>
          </a:xfrm>
          <a:custGeom>
            <a:avLst/>
            <a:gdLst/>
            <a:ahLst/>
            <a:cxnLst/>
            <a:rect l="l" t="t" r="r" b="b"/>
            <a:pathLst>
              <a:path w="88900" h="1247139">
                <a:moveTo>
                  <a:pt x="54864" y="1173480"/>
                </a:moveTo>
                <a:lnTo>
                  <a:pt x="33528" y="1173480"/>
                </a:lnTo>
                <a:lnTo>
                  <a:pt x="33528" y="0"/>
                </a:lnTo>
                <a:lnTo>
                  <a:pt x="54864" y="0"/>
                </a:lnTo>
                <a:lnTo>
                  <a:pt x="54864" y="1173480"/>
                </a:lnTo>
                <a:close/>
              </a:path>
              <a:path w="88900" h="1247139">
                <a:moveTo>
                  <a:pt x="44196" y="1246632"/>
                </a:moveTo>
                <a:lnTo>
                  <a:pt x="0" y="1158240"/>
                </a:lnTo>
                <a:lnTo>
                  <a:pt x="33528" y="1158240"/>
                </a:lnTo>
                <a:lnTo>
                  <a:pt x="33528" y="1173480"/>
                </a:lnTo>
                <a:lnTo>
                  <a:pt x="80772" y="1173480"/>
                </a:lnTo>
                <a:lnTo>
                  <a:pt x="44196" y="1246632"/>
                </a:lnTo>
                <a:close/>
              </a:path>
              <a:path w="88900" h="1247139">
                <a:moveTo>
                  <a:pt x="80772" y="1173480"/>
                </a:moveTo>
                <a:lnTo>
                  <a:pt x="54864" y="1173480"/>
                </a:lnTo>
                <a:lnTo>
                  <a:pt x="54864" y="1158240"/>
                </a:lnTo>
                <a:lnTo>
                  <a:pt x="88392" y="1158240"/>
                </a:lnTo>
                <a:lnTo>
                  <a:pt x="80772" y="117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583180" y="4453127"/>
            <a:ext cx="1263650" cy="841375"/>
          </a:xfrm>
          <a:prstGeom prst="rect">
            <a:avLst/>
          </a:prstGeom>
          <a:ln w="10668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algn="just" marL="107950" marR="160020">
              <a:lnSpc>
                <a:spcPct val="104099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1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Withdrew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consent</a:t>
            </a:r>
            <a:r>
              <a:rPr dirty="0" sz="900">
                <a:latin typeface="Calibri"/>
                <a:cs typeface="Calibri"/>
              </a:rPr>
              <a:t> 37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Lost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follow-</a:t>
            </a:r>
            <a:r>
              <a:rPr dirty="0" sz="900" spc="-25">
                <a:latin typeface="Calibri"/>
                <a:cs typeface="Calibri"/>
              </a:rPr>
              <a:t>up</a:t>
            </a:r>
            <a:r>
              <a:rPr dirty="0" sz="900">
                <a:latin typeface="Calibri"/>
                <a:cs typeface="Calibri"/>
              </a:rPr>
              <a:t> 288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Used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different</a:t>
            </a:r>
            <a:r>
              <a:rPr dirty="0" sz="900">
                <a:latin typeface="Calibri"/>
                <a:cs typeface="Calibri"/>
              </a:rPr>
              <a:t> antiplatelet</a:t>
            </a:r>
            <a:r>
              <a:rPr dirty="0" sz="900" spc="16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regimen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583680" y="4226052"/>
            <a:ext cx="88900" cy="1247140"/>
          </a:xfrm>
          <a:custGeom>
            <a:avLst/>
            <a:gdLst/>
            <a:ahLst/>
            <a:cxnLst/>
            <a:rect l="l" t="t" r="r" b="b"/>
            <a:pathLst>
              <a:path w="88900" h="1247139">
                <a:moveTo>
                  <a:pt x="56388" y="1173480"/>
                </a:moveTo>
                <a:lnTo>
                  <a:pt x="33528" y="1173480"/>
                </a:lnTo>
                <a:lnTo>
                  <a:pt x="19812" y="0"/>
                </a:lnTo>
                <a:lnTo>
                  <a:pt x="41148" y="0"/>
                </a:lnTo>
                <a:lnTo>
                  <a:pt x="56388" y="1173480"/>
                </a:lnTo>
                <a:close/>
              </a:path>
              <a:path w="88900" h="1247139">
                <a:moveTo>
                  <a:pt x="45720" y="1246632"/>
                </a:moveTo>
                <a:lnTo>
                  <a:pt x="0" y="1158240"/>
                </a:lnTo>
                <a:lnTo>
                  <a:pt x="33349" y="1158240"/>
                </a:lnTo>
                <a:lnTo>
                  <a:pt x="33528" y="1173480"/>
                </a:lnTo>
                <a:lnTo>
                  <a:pt x="81034" y="1173480"/>
                </a:lnTo>
                <a:lnTo>
                  <a:pt x="45720" y="1246632"/>
                </a:lnTo>
                <a:close/>
              </a:path>
              <a:path w="88900" h="1247139">
                <a:moveTo>
                  <a:pt x="81034" y="1173480"/>
                </a:moveTo>
                <a:lnTo>
                  <a:pt x="56388" y="1173480"/>
                </a:lnTo>
                <a:lnTo>
                  <a:pt x="56190" y="1158240"/>
                </a:lnTo>
                <a:lnTo>
                  <a:pt x="88392" y="1158240"/>
                </a:lnTo>
                <a:lnTo>
                  <a:pt x="81034" y="117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062983" y="4226052"/>
            <a:ext cx="90170" cy="1247140"/>
          </a:xfrm>
          <a:custGeom>
            <a:avLst/>
            <a:gdLst/>
            <a:ahLst/>
            <a:cxnLst/>
            <a:rect l="l" t="t" r="r" b="b"/>
            <a:pathLst>
              <a:path w="90170" h="1247139">
                <a:moveTo>
                  <a:pt x="56388" y="1173480"/>
                </a:moveTo>
                <a:lnTo>
                  <a:pt x="33528" y="1173480"/>
                </a:lnTo>
                <a:lnTo>
                  <a:pt x="27432" y="0"/>
                </a:lnTo>
                <a:lnTo>
                  <a:pt x="48768" y="0"/>
                </a:lnTo>
                <a:lnTo>
                  <a:pt x="56388" y="1173480"/>
                </a:lnTo>
                <a:close/>
              </a:path>
              <a:path w="90170" h="1247139">
                <a:moveTo>
                  <a:pt x="45720" y="1246632"/>
                </a:moveTo>
                <a:lnTo>
                  <a:pt x="0" y="1158240"/>
                </a:lnTo>
                <a:lnTo>
                  <a:pt x="33448" y="1158240"/>
                </a:lnTo>
                <a:lnTo>
                  <a:pt x="33528" y="1173480"/>
                </a:lnTo>
                <a:lnTo>
                  <a:pt x="82296" y="1173480"/>
                </a:lnTo>
                <a:lnTo>
                  <a:pt x="45720" y="1246632"/>
                </a:lnTo>
                <a:close/>
              </a:path>
              <a:path w="90170" h="1247139">
                <a:moveTo>
                  <a:pt x="82296" y="1173480"/>
                </a:moveTo>
                <a:lnTo>
                  <a:pt x="56388" y="1173480"/>
                </a:lnTo>
                <a:lnTo>
                  <a:pt x="56289" y="1158240"/>
                </a:lnTo>
                <a:lnTo>
                  <a:pt x="89916" y="1158240"/>
                </a:lnTo>
                <a:lnTo>
                  <a:pt x="82296" y="117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041892" y="4226052"/>
            <a:ext cx="88900" cy="1247140"/>
          </a:xfrm>
          <a:custGeom>
            <a:avLst/>
            <a:gdLst/>
            <a:ahLst/>
            <a:cxnLst/>
            <a:rect l="l" t="t" r="r" b="b"/>
            <a:pathLst>
              <a:path w="88900" h="1247139">
                <a:moveTo>
                  <a:pt x="56388" y="1173480"/>
                </a:moveTo>
                <a:lnTo>
                  <a:pt x="33528" y="1173480"/>
                </a:lnTo>
                <a:lnTo>
                  <a:pt x="27432" y="0"/>
                </a:lnTo>
                <a:lnTo>
                  <a:pt x="50292" y="0"/>
                </a:lnTo>
                <a:lnTo>
                  <a:pt x="56388" y="1173480"/>
                </a:lnTo>
                <a:close/>
              </a:path>
              <a:path w="88900" h="1247139">
                <a:moveTo>
                  <a:pt x="44196" y="1246632"/>
                </a:moveTo>
                <a:lnTo>
                  <a:pt x="0" y="1158240"/>
                </a:lnTo>
                <a:lnTo>
                  <a:pt x="33448" y="1158240"/>
                </a:lnTo>
                <a:lnTo>
                  <a:pt x="33528" y="1173480"/>
                </a:lnTo>
                <a:lnTo>
                  <a:pt x="80772" y="1173480"/>
                </a:lnTo>
                <a:lnTo>
                  <a:pt x="44196" y="1246632"/>
                </a:lnTo>
                <a:close/>
              </a:path>
              <a:path w="88900" h="1247139">
                <a:moveTo>
                  <a:pt x="80772" y="1173480"/>
                </a:moveTo>
                <a:lnTo>
                  <a:pt x="56388" y="1173480"/>
                </a:lnTo>
                <a:lnTo>
                  <a:pt x="56308" y="1158240"/>
                </a:lnTo>
                <a:lnTo>
                  <a:pt x="88392" y="1158240"/>
                </a:lnTo>
                <a:lnTo>
                  <a:pt x="80772" y="117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868667" y="4453127"/>
            <a:ext cx="1263650" cy="841375"/>
          </a:xfrm>
          <a:prstGeom prst="rect">
            <a:avLst/>
          </a:prstGeom>
          <a:ln w="10667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07950" marR="160020">
              <a:lnSpc>
                <a:spcPct val="104099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3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Withdrew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consent</a:t>
            </a:r>
            <a:r>
              <a:rPr dirty="0" sz="900">
                <a:latin typeface="Calibri"/>
                <a:cs typeface="Calibri"/>
              </a:rPr>
              <a:t> 9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Lost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follow-</a:t>
            </a:r>
            <a:r>
              <a:rPr dirty="0" sz="900" spc="-25">
                <a:latin typeface="Calibri"/>
                <a:cs typeface="Calibri"/>
              </a:rPr>
              <a:t>up</a:t>
            </a:r>
            <a:r>
              <a:rPr dirty="0" sz="900">
                <a:latin typeface="Calibri"/>
                <a:cs typeface="Calibri"/>
              </a:rPr>
              <a:t> 62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Used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different</a:t>
            </a:r>
            <a:r>
              <a:rPr dirty="0" sz="900">
                <a:latin typeface="Calibri"/>
                <a:cs typeface="Calibri"/>
              </a:rPr>
              <a:t> antiplatelet</a:t>
            </a:r>
            <a:r>
              <a:rPr dirty="0" sz="900" spc="16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regimen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328403" y="4453127"/>
            <a:ext cx="1263650" cy="841375"/>
          </a:xfrm>
          <a:prstGeom prst="rect">
            <a:avLst/>
          </a:prstGeom>
          <a:ln w="10667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07950" marR="107950">
              <a:lnSpc>
                <a:spcPct val="104099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14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Withdrew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consent</a:t>
            </a:r>
            <a:r>
              <a:rPr dirty="0" sz="900">
                <a:latin typeface="Calibri"/>
                <a:cs typeface="Calibri"/>
              </a:rPr>
              <a:t> 5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Lost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follow-</a:t>
            </a:r>
            <a:r>
              <a:rPr dirty="0" sz="900" spc="-25">
                <a:latin typeface="Calibri"/>
                <a:cs typeface="Calibri"/>
              </a:rPr>
              <a:t>up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97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Used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different</a:t>
            </a:r>
            <a:r>
              <a:rPr dirty="0" sz="900">
                <a:latin typeface="Calibri"/>
                <a:cs typeface="Calibri"/>
              </a:rPr>
              <a:t> antiplatelet</a:t>
            </a:r>
            <a:r>
              <a:rPr dirty="0" sz="900" spc="16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regimen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62600" y="3805427"/>
            <a:ext cx="2105025" cy="4210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283210" marR="273685" indent="283210">
              <a:lnSpc>
                <a:spcPct val="101699"/>
              </a:lnSpc>
              <a:spcBef>
                <a:spcPts val="170"/>
              </a:spcBef>
            </a:pPr>
            <a:r>
              <a:rPr dirty="0" sz="1150">
                <a:latin typeface="Calibri"/>
                <a:cs typeface="Calibri"/>
              </a:rPr>
              <a:t>746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allocated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Clopidogrel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monotherapy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28432" y="3805427"/>
            <a:ext cx="2105025" cy="4210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418465" marR="410209" indent="147320">
              <a:lnSpc>
                <a:spcPct val="101699"/>
              </a:lnSpc>
              <a:spcBef>
                <a:spcPts val="170"/>
              </a:spcBef>
            </a:pPr>
            <a:r>
              <a:rPr dirty="0" sz="1150">
                <a:latin typeface="Calibri"/>
                <a:cs typeface="Calibri"/>
              </a:rPr>
              <a:t>771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allocated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Aspirin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monotherapy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2168" y="5472684"/>
            <a:ext cx="2105025" cy="5689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568325" marR="113030" indent="-447040">
              <a:lnSpc>
                <a:spcPct val="101800"/>
              </a:lnSpc>
              <a:spcBef>
                <a:spcPts val="755"/>
              </a:spcBef>
            </a:pPr>
            <a:r>
              <a:rPr dirty="0" sz="1150">
                <a:latin typeface="Calibri"/>
                <a:cs typeface="Calibri"/>
              </a:rPr>
              <a:t>1964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intention- to-</a:t>
            </a:r>
            <a:r>
              <a:rPr dirty="0" sz="1150">
                <a:latin typeface="Calibri"/>
                <a:cs typeface="Calibri"/>
              </a:rPr>
              <a:t>treat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analysis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55619" y="5472684"/>
            <a:ext cx="2105025" cy="5689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569595" marR="111125" indent="-447040">
              <a:lnSpc>
                <a:spcPct val="101800"/>
              </a:lnSpc>
              <a:spcBef>
                <a:spcPts val="755"/>
              </a:spcBef>
            </a:pPr>
            <a:r>
              <a:rPr dirty="0" sz="1150">
                <a:latin typeface="Calibri"/>
                <a:cs typeface="Calibri"/>
              </a:rPr>
              <a:t>1957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intention- </a:t>
            </a:r>
            <a:r>
              <a:rPr dirty="0" sz="1150">
                <a:latin typeface="Calibri"/>
                <a:cs typeface="Calibri"/>
              </a:rPr>
              <a:t>to-treat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analysis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576315" y="5472684"/>
            <a:ext cx="2105025" cy="5689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568325" marR="151765" indent="-408940">
              <a:lnSpc>
                <a:spcPct val="101800"/>
              </a:lnSpc>
              <a:spcBef>
                <a:spcPts val="755"/>
              </a:spcBef>
            </a:pPr>
            <a:r>
              <a:rPr dirty="0" sz="1150">
                <a:latin typeface="Calibri"/>
                <a:cs typeface="Calibri"/>
              </a:rPr>
              <a:t>746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intention- </a:t>
            </a:r>
            <a:r>
              <a:rPr dirty="0" sz="1150">
                <a:latin typeface="Calibri"/>
                <a:cs typeface="Calibri"/>
              </a:rPr>
              <a:t>to-treat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analysis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034528" y="5472684"/>
            <a:ext cx="2105025" cy="5689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568325" marR="151765" indent="-408940">
              <a:lnSpc>
                <a:spcPct val="101800"/>
              </a:lnSpc>
              <a:spcBef>
                <a:spcPts val="755"/>
              </a:spcBef>
            </a:pPr>
            <a:r>
              <a:rPr dirty="0" sz="1150">
                <a:latin typeface="Calibri"/>
                <a:cs typeface="Calibri"/>
              </a:rPr>
              <a:t>771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intention- </a:t>
            </a:r>
            <a:r>
              <a:rPr dirty="0" sz="1150">
                <a:latin typeface="Calibri"/>
                <a:cs typeface="Calibri"/>
              </a:rPr>
              <a:t>to-treat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analysis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463" y="4829555"/>
            <a:ext cx="210312" cy="8991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683" y="4829555"/>
            <a:ext cx="252983" cy="8991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89135" y="4829555"/>
            <a:ext cx="251460" cy="89916"/>
          </a:xfrm>
          <a:prstGeom prst="rect">
            <a:avLst/>
          </a:prstGeom>
        </p:spPr>
      </p:pic>
      <p:sp>
        <p:nvSpPr>
          <p:cNvPr id="32" name="object 32" descr=""/>
          <p:cNvSpPr/>
          <p:nvPr/>
        </p:nvSpPr>
        <p:spPr>
          <a:xfrm>
            <a:off x="6569964" y="3374135"/>
            <a:ext cx="2555875" cy="431800"/>
          </a:xfrm>
          <a:custGeom>
            <a:avLst/>
            <a:gdLst/>
            <a:ahLst/>
            <a:cxnLst/>
            <a:rect l="l" t="t" r="r" b="b"/>
            <a:pathLst>
              <a:path w="2555875" h="431800">
                <a:moveTo>
                  <a:pt x="2555748" y="341376"/>
                </a:moveTo>
                <a:lnTo>
                  <a:pt x="2522220" y="341376"/>
                </a:lnTo>
                <a:lnTo>
                  <a:pt x="2522220" y="227076"/>
                </a:lnTo>
                <a:lnTo>
                  <a:pt x="2522220" y="210312"/>
                </a:lnTo>
                <a:lnTo>
                  <a:pt x="2516124" y="204216"/>
                </a:lnTo>
                <a:lnTo>
                  <a:pt x="1281684" y="204216"/>
                </a:lnTo>
                <a:lnTo>
                  <a:pt x="1281684" y="0"/>
                </a:lnTo>
                <a:lnTo>
                  <a:pt x="1260348" y="0"/>
                </a:lnTo>
                <a:lnTo>
                  <a:pt x="1260348" y="204216"/>
                </a:lnTo>
                <a:lnTo>
                  <a:pt x="38100" y="204216"/>
                </a:lnTo>
                <a:lnTo>
                  <a:pt x="33528" y="210312"/>
                </a:lnTo>
                <a:lnTo>
                  <a:pt x="33528" y="341376"/>
                </a:lnTo>
                <a:lnTo>
                  <a:pt x="0" y="341376"/>
                </a:lnTo>
                <a:lnTo>
                  <a:pt x="44196" y="431292"/>
                </a:lnTo>
                <a:lnTo>
                  <a:pt x="80899" y="356616"/>
                </a:lnTo>
                <a:lnTo>
                  <a:pt x="88392" y="341376"/>
                </a:lnTo>
                <a:lnTo>
                  <a:pt x="54864" y="341376"/>
                </a:lnTo>
                <a:lnTo>
                  <a:pt x="54864" y="227076"/>
                </a:lnTo>
                <a:lnTo>
                  <a:pt x="1264920" y="227076"/>
                </a:lnTo>
                <a:lnTo>
                  <a:pt x="1277112" y="227076"/>
                </a:lnTo>
                <a:lnTo>
                  <a:pt x="2499360" y="227076"/>
                </a:lnTo>
                <a:lnTo>
                  <a:pt x="2499360" y="341376"/>
                </a:lnTo>
                <a:lnTo>
                  <a:pt x="2465832" y="341376"/>
                </a:lnTo>
                <a:lnTo>
                  <a:pt x="2510028" y="431292"/>
                </a:lnTo>
                <a:lnTo>
                  <a:pt x="2547988" y="356616"/>
                </a:lnTo>
                <a:lnTo>
                  <a:pt x="2555748" y="341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591043" y="3374135"/>
            <a:ext cx="2554605" cy="431800"/>
          </a:xfrm>
          <a:custGeom>
            <a:avLst/>
            <a:gdLst/>
            <a:ahLst/>
            <a:cxnLst/>
            <a:rect l="l" t="t" r="r" b="b"/>
            <a:pathLst>
              <a:path w="2554604" h="431800">
                <a:moveTo>
                  <a:pt x="2554236" y="341376"/>
                </a:moveTo>
                <a:lnTo>
                  <a:pt x="2520696" y="341376"/>
                </a:lnTo>
                <a:lnTo>
                  <a:pt x="2520696" y="227076"/>
                </a:lnTo>
                <a:lnTo>
                  <a:pt x="2520696" y="210312"/>
                </a:lnTo>
                <a:lnTo>
                  <a:pt x="2516136" y="204216"/>
                </a:lnTo>
                <a:lnTo>
                  <a:pt x="1286256" y="204216"/>
                </a:lnTo>
                <a:lnTo>
                  <a:pt x="1286256" y="0"/>
                </a:lnTo>
                <a:lnTo>
                  <a:pt x="1263396" y="0"/>
                </a:lnTo>
                <a:lnTo>
                  <a:pt x="1263396" y="204216"/>
                </a:lnTo>
                <a:lnTo>
                  <a:pt x="38100" y="204216"/>
                </a:lnTo>
                <a:lnTo>
                  <a:pt x="33528" y="210312"/>
                </a:lnTo>
                <a:lnTo>
                  <a:pt x="33528" y="341376"/>
                </a:lnTo>
                <a:lnTo>
                  <a:pt x="0" y="341376"/>
                </a:lnTo>
                <a:lnTo>
                  <a:pt x="44196" y="431292"/>
                </a:lnTo>
                <a:lnTo>
                  <a:pt x="80911" y="356616"/>
                </a:lnTo>
                <a:lnTo>
                  <a:pt x="88392" y="341376"/>
                </a:lnTo>
                <a:lnTo>
                  <a:pt x="54864" y="341376"/>
                </a:lnTo>
                <a:lnTo>
                  <a:pt x="54864" y="227076"/>
                </a:lnTo>
                <a:lnTo>
                  <a:pt x="1269492" y="227076"/>
                </a:lnTo>
                <a:lnTo>
                  <a:pt x="1281684" y="227076"/>
                </a:lnTo>
                <a:lnTo>
                  <a:pt x="2499360" y="227076"/>
                </a:lnTo>
                <a:lnTo>
                  <a:pt x="2499360" y="341376"/>
                </a:lnTo>
                <a:lnTo>
                  <a:pt x="2465832" y="341376"/>
                </a:lnTo>
                <a:lnTo>
                  <a:pt x="2510040" y="431292"/>
                </a:lnTo>
                <a:lnTo>
                  <a:pt x="2546743" y="356616"/>
                </a:lnTo>
                <a:lnTo>
                  <a:pt x="2554236" y="341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25"/>
              </a:spcBef>
            </a:pPr>
            <a:r>
              <a:rPr dirty="0"/>
              <a:t>Baseline</a:t>
            </a:r>
            <a:r>
              <a:rPr dirty="0" spc="-30"/>
              <a:t> </a:t>
            </a:r>
            <a:r>
              <a:rPr dirty="0" spc="-10"/>
              <a:t>characteristics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24839" y="2196083"/>
          <a:ext cx="9698990" cy="401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910"/>
                <a:gridCol w="1304925"/>
                <a:gridCol w="1360169"/>
                <a:gridCol w="1240789"/>
                <a:gridCol w="1320164"/>
                <a:gridCol w="1312545"/>
                <a:gridCol w="1264284"/>
              </a:tblGrid>
              <a:tr h="21462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3175">
                        <a:lnSpc>
                          <a:spcPts val="1225"/>
                        </a:lnSpc>
                        <a:spcBef>
                          <a:spcPts val="365"/>
                        </a:spcBef>
                      </a:pPr>
                      <a:r>
                        <a:rPr dirty="0" sz="1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36609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270">
                        <a:lnSpc>
                          <a:spcPts val="1225"/>
                        </a:lnSpc>
                        <a:spcBef>
                          <a:spcPts val="365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5363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Clopidogrel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82270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(N=1,964)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Aspirin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R="49530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(N=1,957)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R="5080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Clopidogrel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R="10795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(N=746)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Aspirin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407670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(N=771)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Age,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63.2±10.8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62.6±10.9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64.2±10.2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57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65.4±10.1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Body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mass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index,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kg/m</a:t>
                      </a:r>
                      <a:r>
                        <a:rPr dirty="0" baseline="23809" sz="1050" spc="-30" b="1">
                          <a:latin typeface="Calibri"/>
                          <a:cs typeface="Calibri"/>
                        </a:rPr>
                        <a:t>2</a:t>
                      </a:r>
                      <a:endParaRPr baseline="23809"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24.9±3.1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24.8±3.4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24.8±3.0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394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24.8±3.1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solidFill>
                      <a:srgbClr val="F2DBDB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20" b="1">
                          <a:latin typeface="Calibri"/>
                          <a:cs typeface="Calibri"/>
                        </a:rPr>
                        <a:t>Male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1,475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(75.1)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1,485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(75.9)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540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(72.4)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9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554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(71.9)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0.862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Diabetes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677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(34.5)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669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(34.2)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247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(33.1)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3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267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(34.6)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Hypertension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1,174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(59.8)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1171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(59.8)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0.995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490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(65.7)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9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503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(65.2)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Dyslipidemia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1,315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(67.0)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1291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(66.0)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569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(76.3)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9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592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(76.8)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0.862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0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smoker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436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(22.2)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452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(23.1)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109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(14.6)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3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129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(16.7)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0.287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Chronic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kidney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disease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243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(12.4)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232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(11.9)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0.654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112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(15.0)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3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106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(13.7)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Previous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myocardial</a:t>
                      </a:r>
                      <a:r>
                        <a:rPr dirty="0" sz="10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infarction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366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(18.6)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358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(18.3)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71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(9.5)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337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77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(10.0)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indication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PCI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0.916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0.411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Silent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ischemia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Stable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angina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688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(92.2)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19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701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(90.9)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Unstable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angina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975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(49.6)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959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(49.0)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26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NSTEMI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526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(26.8)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528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(27.0)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2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92710">
                        <a:lnSpc>
                          <a:spcPts val="1250"/>
                        </a:lnSpc>
                        <a:spcBef>
                          <a:spcPts val="9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STEMI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5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463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(23.6)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ts val="125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470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(24.0)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125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260">
                        <a:lnSpc>
                          <a:spcPts val="125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30417" y="1846535"/>
            <a:ext cx="242443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 b="1" i="1">
                <a:latin typeface="Calibri"/>
                <a:cs typeface="Calibri"/>
              </a:rPr>
              <a:t>Clinical</a:t>
            </a:r>
            <a:r>
              <a:rPr dirty="0" sz="1850" spc="5" b="1" i="1">
                <a:latin typeface="Calibri"/>
                <a:cs typeface="Calibri"/>
              </a:rPr>
              <a:t> </a:t>
            </a:r>
            <a:r>
              <a:rPr dirty="0" sz="1850" spc="-10" b="1" i="1">
                <a:latin typeface="Calibri"/>
                <a:cs typeface="Calibri"/>
              </a:rPr>
              <a:t>Characteristics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25"/>
              </a:spcBef>
            </a:pPr>
            <a:r>
              <a:rPr dirty="0"/>
              <a:t>Baseline</a:t>
            </a:r>
            <a:r>
              <a:rPr dirty="0" spc="-30"/>
              <a:t> </a:t>
            </a:r>
            <a:r>
              <a:rPr dirty="0" spc="-10"/>
              <a:t>characteristics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2" y="885444"/>
            <a:ext cx="2019300" cy="673607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24839" y="2231135"/>
          <a:ext cx="9698990" cy="3573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910"/>
                <a:gridCol w="1308735"/>
                <a:gridCol w="1348104"/>
                <a:gridCol w="1249045"/>
                <a:gridCol w="1316990"/>
                <a:gridCol w="1320165"/>
                <a:gridCol w="1259840"/>
              </a:tblGrid>
              <a:tr h="215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3175">
                        <a:lnSpc>
                          <a:spcPts val="1225"/>
                        </a:lnSpc>
                        <a:spcBef>
                          <a:spcPts val="375"/>
                        </a:spcBef>
                      </a:pPr>
                      <a:r>
                        <a:rPr dirty="0" sz="1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36609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270">
                        <a:lnSpc>
                          <a:spcPts val="1225"/>
                        </a:lnSpc>
                        <a:spcBef>
                          <a:spcPts val="375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5363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52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Clopidogrel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82270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(N=1,964)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Aspirin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R="44450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(N=1,957)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42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Clopidogrel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R="6350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(N=746)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Aspirin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410845">
                        <a:lnSpc>
                          <a:spcPts val="1225"/>
                        </a:lnSpc>
                        <a:spcBef>
                          <a:spcPts val="63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(N=771)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p-value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</a:tr>
              <a:tr h="262890">
                <a:tc rowSpan="13">
                  <a:txBody>
                    <a:bodyPr/>
                    <a:lstStyle/>
                    <a:p>
                      <a:pPr algn="just" marL="80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Extent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 CAD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just" marL="80645" marR="532130" indent="133985">
                        <a:lnSpc>
                          <a:spcPct val="139700"/>
                        </a:lnSpc>
                        <a:spcBef>
                          <a:spcPts val="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One-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vessel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disease 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Two-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vessel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disease Three-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vessel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disease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main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disease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just" marL="806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PCI</a:t>
                      </a:r>
                      <a:r>
                        <a:rPr dirty="0" sz="10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bifurcation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lesion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just" marL="80645" marR="746760" indent="88265">
                        <a:lnSpc>
                          <a:spcPct val="140000"/>
                        </a:lnSpc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50" spc="25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Two-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stenting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PCI</a:t>
                      </a:r>
                      <a:r>
                        <a:rPr dirty="0" sz="105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for CTO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lesion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0645" marR="76835">
                        <a:lnSpc>
                          <a:spcPts val="1760"/>
                        </a:lnSpc>
                        <a:spcBef>
                          <a:spcPts val="13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treated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lesions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Mean diameter of</a:t>
                      </a:r>
                      <a:r>
                        <a:rPr dirty="0" sz="10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stents,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mm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0645" marR="139700">
                        <a:lnSpc>
                          <a:spcPts val="1750"/>
                        </a:lnSpc>
                        <a:spcBef>
                          <a:spcPts val="1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Min.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0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stents,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mm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0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stents,</a:t>
                      </a:r>
                      <a:r>
                        <a:rPr dirty="0" sz="1050" spc="-25" b="1">
                          <a:latin typeface="Calibri"/>
                          <a:cs typeface="Calibri"/>
                        </a:rPr>
                        <a:t> mm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stents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0.264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08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978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(49.8)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1025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(52.4)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35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389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(52.1)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5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351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(45.5)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08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628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(32.0)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589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(30.1)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3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227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(30.4)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5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255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(33.1)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08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358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(18.2)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343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(17.5)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35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130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(17.4)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5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164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(21.3)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99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(5.0)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(3.7)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0.054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(5.8)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(7.4)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0.240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08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210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(10.7)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197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(10.1)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159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(10.1)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381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98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(12.7)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0.122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2DBDB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(1.6)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(1.3)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(1.9)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(2.1)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0.926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012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184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(9.4)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191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0.717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(9.8)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(8.2)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0.312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1.3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1.3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8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0.723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1.3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1.3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0.662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3.1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3.1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0.917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3.1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3.1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solidFill>
                      <a:srgbClr val="F2DBDB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0.739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F2DBDB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25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35.5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23.9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35.1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23.2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8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52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37.6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24.9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968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37.3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24.6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0.833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solidFill>
                      <a:srgbClr val="F2DBDB"/>
                    </a:solidFill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1.5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1.5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0.549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6F2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1.5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1.5</a:t>
                      </a:r>
                      <a:r>
                        <a:rPr dirty="0" sz="105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0.8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0.743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30417" y="1846535"/>
            <a:ext cx="30473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13995" algn="l"/>
              </a:tabLst>
            </a:pPr>
            <a:r>
              <a:rPr dirty="0" sz="1850" b="1" i="1">
                <a:latin typeface="Calibri"/>
                <a:cs typeface="Calibri"/>
              </a:rPr>
              <a:t>Angiographic</a:t>
            </a:r>
            <a:r>
              <a:rPr dirty="0" sz="1850" spc="130" b="1" i="1">
                <a:latin typeface="Calibri"/>
                <a:cs typeface="Calibri"/>
              </a:rPr>
              <a:t> </a:t>
            </a:r>
            <a:r>
              <a:rPr dirty="0" sz="1850" spc="-10" b="1" i="1">
                <a:latin typeface="Calibri"/>
                <a:cs typeface="Calibri"/>
              </a:rPr>
              <a:t>Characteristics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Microsoft PowerPoint - EXAM_ACS CRT2023-final</dc:title>
  <dcterms:created xsi:type="dcterms:W3CDTF">2023-03-02T16:16:03Z</dcterms:created>
  <dcterms:modified xsi:type="dcterms:W3CDTF">2023-03-02T16:16:03Z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2023-02-25T00:00:00Z</vt:filetime>
  </property>
  <property fmtid="{D5CDD505-2E9C-101B-9397-08002B2CF9AE}" pid="3" name="LastSaved">
    <vt:filetime>2023-03-02T00:00:00Z</vt:filetime>
  </property>
  <property fmtid="{D5CDD505-2E9C-101B-9397-08002B2CF9AE}" pid="4" name="Producer">
    <vt:lpwstr>Microsoft: Print To PDF</vt:lpwstr>
  </property>
</Properties>
</file>