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7010400" cy="9296400"/>
  <p:embeddedFontLst>
    <p:embeddedFont>
      <p:font typeface="Merriweather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6" roundtripDataSignature="AMtx7miUu3hgFf/0o3sdOLCxmAQxKlD3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57AD77-57BA-41CB-B02D-3C3F371C2BA9}">
  <a:tblStyle styleId="{4357AD77-57BA-41CB-B02D-3C3F371C2BA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MerriweatherSans-bold.fntdata"/><Relationship Id="rId10" Type="http://schemas.openxmlformats.org/officeDocument/2006/relationships/slide" Target="slides/slide3.xml"/><Relationship Id="rId32" Type="http://schemas.openxmlformats.org/officeDocument/2006/relationships/font" Target="fonts/MerriweatherSans-regular.fntdata"/><Relationship Id="rId13" Type="http://schemas.openxmlformats.org/officeDocument/2006/relationships/slide" Target="slides/slide6.xml"/><Relationship Id="rId35" Type="http://schemas.openxmlformats.org/officeDocument/2006/relationships/font" Target="fonts/MerriweatherSans-boldItalic.fntdata"/><Relationship Id="rId12" Type="http://schemas.openxmlformats.org/officeDocument/2006/relationships/slide" Target="slides/slide5.xml"/><Relationship Id="rId34" Type="http://schemas.openxmlformats.org/officeDocument/2006/relationships/font" Target="fonts/MerriweatherSans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10"/>
          </a:p>
        </p:txBody>
      </p:sp>
      <p:sp>
        <p:nvSpPr>
          <p:cNvPr id="260" name="Google Shape;260;p10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0" name="Google Shape;270;p1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1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4" name="Google Shape;324;p16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325" name="Google Shape;325;p16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2" name="Google Shape;352;p18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8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5" name="Google Shape;365;p19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</p:txBody>
      </p:sp>
      <p:sp>
        <p:nvSpPr>
          <p:cNvPr id="366" name="Google Shape;366;p19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9" name="Google Shape;379;p20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0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9" name="Google Shape;389;p2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/>
          </a:p>
        </p:txBody>
      </p:sp>
      <p:sp>
        <p:nvSpPr>
          <p:cNvPr id="390" name="Google Shape;390;p21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7" name="Google Shape;407;p2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3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3" name="Google Shape;433;p2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0965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10"/>
              <a:buFont typeface="Calibri"/>
              <a:buNone/>
            </a:pPr>
            <a:r>
              <a:t/>
            </a:r>
            <a:endParaRPr sz="1110"/>
          </a:p>
        </p:txBody>
      </p:sp>
      <p:sp>
        <p:nvSpPr>
          <p:cNvPr id="182" name="Google Shape;182;p3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954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"/>
              <a:buFont typeface="Calibri"/>
              <a:buNone/>
            </a:pPr>
            <a:r>
              <a:t/>
            </a:r>
            <a:endParaRPr sz="660" strike="noStrike"/>
          </a:p>
        </p:txBody>
      </p:sp>
      <p:sp>
        <p:nvSpPr>
          <p:cNvPr id="192" name="Google Shape;192;p4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2554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Calibri"/>
              <a:buNone/>
            </a:pPr>
            <a:r>
              <a:t/>
            </a:r>
            <a:endParaRPr sz="770" strike="noStrike"/>
          </a:p>
        </p:txBody>
      </p:sp>
      <p:sp>
        <p:nvSpPr>
          <p:cNvPr id="213" name="Google Shape;213;p6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</p:txBody>
      </p:sp>
      <p:sp>
        <p:nvSpPr>
          <p:cNvPr id="223" name="Google Shape;223;p7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20"/>
          </a:p>
        </p:txBody>
      </p:sp>
      <p:sp>
        <p:nvSpPr>
          <p:cNvPr id="235" name="Google Shape;235;p8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/>
          </a:p>
        </p:txBody>
      </p:sp>
      <p:sp>
        <p:nvSpPr>
          <p:cNvPr id="245" name="Google Shape;245;p9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9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3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0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1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4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2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2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3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3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43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3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43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6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6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7" name="Google Shape;137;p46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p4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7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7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4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8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4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9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9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4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 showMasterSp="0">
  <p:cSld name="2_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2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2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32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2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3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38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3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41.png"/><Relationship Id="rId6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5.png"/><Relationship Id="rId7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32.jpg"/><Relationship Id="rId9" Type="http://schemas.openxmlformats.org/officeDocument/2006/relationships/image" Target="../media/image7.png"/><Relationship Id="rId5" Type="http://schemas.openxmlformats.org/officeDocument/2006/relationships/image" Target="../media/image44.png"/><Relationship Id="rId6" Type="http://schemas.openxmlformats.org/officeDocument/2006/relationships/image" Target="../media/image26.jpg"/><Relationship Id="rId7" Type="http://schemas.openxmlformats.org/officeDocument/2006/relationships/image" Target="../media/image35.jpg"/><Relationship Id="rId8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Relationship Id="rId4" Type="http://schemas.openxmlformats.org/officeDocument/2006/relationships/image" Target="../media/image36.jpg"/><Relationship Id="rId5" Type="http://schemas.openxmlformats.org/officeDocument/2006/relationships/image" Target="../media/image12.png"/><Relationship Id="rId6" Type="http://schemas.openxmlformats.org/officeDocument/2006/relationships/image" Target="../media/image5.jpg"/><Relationship Id="rId7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7.png"/><Relationship Id="rId5" Type="http://schemas.openxmlformats.org/officeDocument/2006/relationships/image" Target="../media/image33.png"/><Relationship Id="rId6" Type="http://schemas.openxmlformats.org/officeDocument/2006/relationships/image" Target="../media/image42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0.jpg"/><Relationship Id="rId7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title"/>
          </p:nvPr>
        </p:nvSpPr>
        <p:spPr>
          <a:xfrm>
            <a:off x="228600" y="1352550"/>
            <a:ext cx="6248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GB" sz="3200"/>
            </a:br>
            <a:r>
              <a:rPr b="1"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Investigation of effects of dietary nitrate on vascular function, platelet reactivity and restenosis in stable angina </a:t>
            </a:r>
            <a:br>
              <a:rPr b="1"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(NITRATE-OCT Study)</a:t>
            </a:r>
            <a:endParaRPr sz="3200"/>
          </a:p>
        </p:txBody>
      </p:sp>
      <p:sp>
        <p:nvSpPr>
          <p:cNvPr id="166" name="Google Shape;166;p1"/>
          <p:cNvSpPr txBox="1"/>
          <p:nvPr/>
        </p:nvSpPr>
        <p:spPr>
          <a:xfrm>
            <a:off x="228600" y="3028950"/>
            <a:ext cx="6248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 Krishnaraj Rathod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Anthony Mathur (PI)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Amrita Ahluwalia (CI)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behalf of the NITRATE-OCT Study Investigators</a:t>
            </a:r>
            <a:endParaRPr/>
          </a:p>
        </p:txBody>
      </p:sp>
      <p:pic>
        <p:nvPicPr>
          <p:cNvPr descr="Barts Health NHS Trust " id="167" name="Google Shape;16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3300136"/>
            <a:ext cx="1761359" cy="113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5">
            <a:alphaModFix/>
          </a:blip>
          <a:srcRect b="33703" l="0" r="0" t="27778"/>
          <a:stretch/>
        </p:blipFill>
        <p:spPr>
          <a:xfrm>
            <a:off x="5676900" y="2000250"/>
            <a:ext cx="3467100" cy="133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169" name="Google Shape;16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00550" y="3335726"/>
            <a:ext cx="2552700" cy="92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/>
          <p:nvPr/>
        </p:nvSpPr>
        <p:spPr>
          <a:xfrm>
            <a:off x="123825" y="1331121"/>
            <a:ext cx="886777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1" marL="600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endpoint: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Assessment of restenosis will be made by measurement of in-stent late-loss assessed by angiography and optical coherence tomography (OCT) at 6 months ± 1 month.</a:t>
            </a:r>
            <a:endParaRPr/>
          </a:p>
          <a:p>
            <a:pPr indent="-228600" lvl="3" marL="1600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</a:pP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angiogram with OCT imaging at 6 months</a:t>
            </a:r>
            <a:endParaRPr/>
          </a:p>
          <a:p>
            <a:pPr indent="0" lvl="3" marL="10287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775" lvl="1" marL="815975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1685925" y="261939"/>
            <a:ext cx="57721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Adjudicated QCA analysis</a:t>
            </a:r>
            <a:endParaRPr/>
          </a:p>
        </p:txBody>
      </p:sp>
      <p:pic>
        <p:nvPicPr>
          <p:cNvPr id="264" name="Google Shape;264;p10"/>
          <p:cNvPicPr preferRelativeResize="0"/>
          <p:nvPr/>
        </p:nvPicPr>
        <p:blipFill rotWithShape="1">
          <a:blip r:embed="rId3">
            <a:alphaModFix/>
          </a:blip>
          <a:srcRect b="0" l="0" r="0" t="14415"/>
          <a:stretch/>
        </p:blipFill>
        <p:spPr>
          <a:xfrm>
            <a:off x="0" y="1245210"/>
            <a:ext cx="4649674" cy="32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4">
            <a:alphaModFix/>
          </a:blip>
          <a:srcRect b="0" l="0" r="0" t="14415"/>
          <a:stretch/>
        </p:blipFill>
        <p:spPr>
          <a:xfrm>
            <a:off x="4649674" y="1245210"/>
            <a:ext cx="4603223" cy="32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5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267" name="Google Shape;26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/>
          <p:nvPr>
            <p:ph idx="4294967295" type="title"/>
          </p:nvPr>
        </p:nvSpPr>
        <p:spPr>
          <a:xfrm>
            <a:off x="1323465" y="62791"/>
            <a:ext cx="317182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Consort</a:t>
            </a:r>
            <a:endParaRPr/>
          </a:p>
        </p:txBody>
      </p:sp>
      <p:pic>
        <p:nvPicPr>
          <p:cNvPr descr="heart.png" id="274" name="Google Shape;2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0" y="194314"/>
            <a:ext cx="3886200" cy="4403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277" name="Google Shape;27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t.png" id="283" name="Google Shape;2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sp>
        <p:nvSpPr>
          <p:cNvPr id="284" name="Google Shape;284;p12"/>
          <p:cNvSpPr txBox="1"/>
          <p:nvPr>
            <p:ph idx="4294967295" type="title"/>
          </p:nvPr>
        </p:nvSpPr>
        <p:spPr>
          <a:xfrm>
            <a:off x="1323465" y="62791"/>
            <a:ext cx="317182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Consort</a:t>
            </a:r>
            <a:endParaRPr/>
          </a:p>
        </p:txBody>
      </p:sp>
      <p:pic>
        <p:nvPicPr>
          <p:cNvPr id="285" name="Google Shape;285;p12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1777" y="820524"/>
            <a:ext cx="5289365" cy="3693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287" name="Google Shape;28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>
            <p:ph idx="4294967295" type="title"/>
          </p:nvPr>
        </p:nvSpPr>
        <p:spPr>
          <a:xfrm>
            <a:off x="1323465" y="62791"/>
            <a:ext cx="317182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Consort</a:t>
            </a:r>
            <a:endParaRPr/>
          </a:p>
        </p:txBody>
      </p:sp>
      <p:pic>
        <p:nvPicPr>
          <p:cNvPr descr="heart.png" id="294" name="Google Shape;2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295" name="Google Shape;295;p13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5600" y="255855"/>
            <a:ext cx="5724725" cy="4422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297" name="Google Shape;29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/>
          <p:nvPr>
            <p:ph idx="4294967295" type="title"/>
          </p:nvPr>
        </p:nvSpPr>
        <p:spPr>
          <a:xfrm>
            <a:off x="1526381" y="205979"/>
            <a:ext cx="57721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Baseline characteristics</a:t>
            </a:r>
            <a:endParaRPr/>
          </a:p>
        </p:txBody>
      </p:sp>
      <p:graphicFrame>
        <p:nvGraphicFramePr>
          <p:cNvPr id="304" name="Google Shape;304;p14"/>
          <p:cNvGraphicFramePr/>
          <p:nvPr/>
        </p:nvGraphicFramePr>
        <p:xfrm>
          <a:off x="381000" y="1022298"/>
          <a:ext cx="3000000" cy="3000000"/>
        </p:xfrm>
        <a:graphic>
          <a:graphicData uri="http://schemas.openxmlformats.org/drawingml/2006/table">
            <a:tbl>
              <a:tblPr bandCol="1" bandRow="1" firstCol="1" firstRow="1">
                <a:noFill/>
                <a:tableStyleId>{4357AD77-57BA-41CB-B02D-3C3F371C2BA9}</a:tableStyleId>
              </a:tblPr>
              <a:tblGrid>
                <a:gridCol w="1717425"/>
                <a:gridCol w="1023675"/>
                <a:gridCol w="1166450"/>
              </a:tblGrid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Intervention (n=150)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(n=150)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2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Age (yr) (Mean±SD)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61.59 ± 9.79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61.59 ± 8.88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Sex (Male)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130 (86.7%)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131 (87.3%)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2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Ethnicity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Caucasian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119 (79.3%)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120 (80.0%)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Afro-Caribbean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 (6.7%)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 (6.7%)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Asian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 (12%)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 (12.0%)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East Asian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(1.3%)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(1.3%)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Diabetes mellitus 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 (22%)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 (22.0%)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Type 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Type II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 (21.3%)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 (21.3%)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74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Body-mass index (kg/m</a:t>
                      </a:r>
                      <a:r>
                        <a:rPr baseline="30000"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 (Mean±SD)</a:t>
                      </a:r>
                      <a:r>
                        <a:rPr baseline="30000"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28.81 ± 4.44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28.95 ± 4.77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4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Hypertension 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110 (73.3%)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111</a:t>
                      </a:r>
                      <a:r>
                        <a:rPr lang="en-GB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(74.0%)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Hypercholesterolaemia 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104 (69.3%)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112 (74.7%)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Previous MI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 (36.7%)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56 (37.3%)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Previous PCI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47 (31.3%)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 (36.7%)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Previous CABG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(4.0%)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(5.3%)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Current Smoker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 (14.7%)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 (22.0%)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Previous Smoker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74 (49.3%)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65 (43.3%)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PVD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 (7.3%)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 (6.7%)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CVA/TIA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 (4.7%)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 (4.7%)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</a:tbl>
          </a:graphicData>
        </a:graphic>
      </p:graphicFrame>
      <p:pic>
        <p:nvPicPr>
          <p:cNvPr descr="heart.png" id="305" name="Google Shape;3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306" name="Google Shape;306;p14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" name="Google Shape;307;p14"/>
          <p:cNvGraphicFramePr/>
          <p:nvPr/>
        </p:nvGraphicFramePr>
        <p:xfrm>
          <a:off x="4572000" y="1022298"/>
          <a:ext cx="3000000" cy="3000000"/>
        </p:xfrm>
        <a:graphic>
          <a:graphicData uri="http://schemas.openxmlformats.org/drawingml/2006/table">
            <a:tbl>
              <a:tblPr bandCol="1" bandRow="1" firstCol="1" firstRow="1">
                <a:noFill/>
                <a:tableStyleId>{4357AD77-57BA-41CB-B02D-3C3F371C2BA9}</a:tableStyleId>
              </a:tblPr>
              <a:tblGrid>
                <a:gridCol w="1485650"/>
                <a:gridCol w="1023675"/>
                <a:gridCol w="1148275"/>
              </a:tblGrid>
              <a:tr h="13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Intervention (n=150)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(n=150)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NYHA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Class 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(4.0%)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 (6.7%)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Class II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(5.3%)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(4.0%)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Class III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(1.3%)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CCS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CCS 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28 (18.7%)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27 (18.0%)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CCS II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53 (29.4%)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52 (34.7%)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CCS III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66 (44.0%)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66 (44.0%)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	CCS IV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 (2.7%)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Asthma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 (11.3%)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 (8.7%)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COPD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 (6.0%)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 (6.0%)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Previous History of CAD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 (50.0%)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 (53.3%)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Heart rate (BPM) (Mean±SD)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69.49 ± 13.78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66.85 ± 12.40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Systolic BP (mmHg) (Mean±SD)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137.18 ± 16.86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136.79 ± 16.85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5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Diastolic BP (mmHg) (Mean±SD)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78.97 ± 9.90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77.43 ± 10.12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Culprit Vessel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Left main stem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Left anterior descending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 (36.7%)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66 (44.0%)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Diagonal (First)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(3.3%)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Intermediate Artery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(1.3%)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(2.0%)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Circumflex 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 (17.3%)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 (12.7%)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Obtuse Marginal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 (2.7%)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 (2.7%)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  <a:tr h="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Right coronary 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46 (30.7%)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41 (27.3%)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4650" marL="54650" anchor="b"/>
                </a:tc>
              </a:tr>
            </a:tbl>
          </a:graphicData>
        </a:graphic>
      </p:graphicFrame>
      <p:pic>
        <p:nvPicPr>
          <p:cNvPr descr="What are BL and BLSA? — BLSA" id="308" name="Google Shape;30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4"/>
          <p:cNvSpPr/>
          <p:nvPr/>
        </p:nvSpPr>
        <p:spPr>
          <a:xfrm>
            <a:off x="2278294" y="2114550"/>
            <a:ext cx="693506" cy="28231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3345094" y="2114550"/>
            <a:ext cx="693506" cy="28231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/>
          <p:nvPr>
            <p:ph type="title"/>
          </p:nvPr>
        </p:nvSpPr>
        <p:spPr>
          <a:xfrm>
            <a:off x="228600" y="233971"/>
            <a:ext cx="8686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Procedural Characteristics </a:t>
            </a:r>
            <a:br>
              <a:rPr lang="en-GB" sz="3200"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latin typeface="Arial"/>
                <a:ea typeface="Arial"/>
                <a:cs typeface="Arial"/>
                <a:sym typeface="Arial"/>
              </a:rPr>
              <a:t>&amp; Medications</a:t>
            </a:r>
            <a:endParaRPr/>
          </a:p>
        </p:txBody>
      </p:sp>
      <p:graphicFrame>
        <p:nvGraphicFramePr>
          <p:cNvPr id="317" name="Google Shape;317;p15"/>
          <p:cNvGraphicFramePr/>
          <p:nvPr/>
        </p:nvGraphicFramePr>
        <p:xfrm>
          <a:off x="807027" y="1200150"/>
          <a:ext cx="3000000" cy="3000000"/>
        </p:xfrm>
        <a:graphic>
          <a:graphicData uri="http://schemas.openxmlformats.org/drawingml/2006/table">
            <a:tbl>
              <a:tblPr bandCol="1" bandRow="1" firstCol="1" firstRow="1">
                <a:noFill/>
                <a:tableStyleId>{4357AD77-57BA-41CB-B02D-3C3F371C2BA9}</a:tableStyleId>
              </a:tblPr>
              <a:tblGrid>
                <a:gridCol w="1394925"/>
                <a:gridCol w="1225650"/>
                <a:gridCol w="920050"/>
              </a:tblGrid>
              <a:tr h="12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Intervention (n= 150)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(n=150)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Access site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Radial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124 (82.7%)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121 (80.7%)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DES use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138 (92.0%)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134 (89.3%)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stents used (Mean±SD)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1.30 ± 0.52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1.39 ± 0.71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Stent Type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Xience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104 (69.3%)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111 (74.0%)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48375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Resolute Integrity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(4.0%)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(2.0%)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5240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Promus Premier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 (8.7%)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 (6.0%)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Biofreedom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(0.7%)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(0.7%)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Synergy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(3.3%)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 (4.7%)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Biomatrix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(0.7%)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Stent length (Mean±SD)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First Stent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26.88 ± 9.96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27.36 ± 10.26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Second Stent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21.79 ± 8.51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21.94 ± 11.29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Third Stent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17.30 ± 7.38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16.20 ± 7.16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Fourth Stent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26.50 ± 16.63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Stent width (Mean±SD)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First Stent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3.13 ±0.46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3.10 ± 0.46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Second Stent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3.26 ± 0.48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3.64 ± 2.98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Third Stent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3.25 ±0.49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3.60 ± 0.42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Fourth Stent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3.00 ± 0.71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  <a:tr h="13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Procedural Success 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150 (100%)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150 (100%)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875" marL="45875" anchor="b"/>
                </a:tc>
              </a:tr>
            </a:tbl>
          </a:graphicData>
        </a:graphic>
      </p:graphicFrame>
      <p:graphicFrame>
        <p:nvGraphicFramePr>
          <p:cNvPr id="318" name="Google Shape;318;p15"/>
          <p:cNvGraphicFramePr/>
          <p:nvPr/>
        </p:nvGraphicFramePr>
        <p:xfrm>
          <a:off x="4643535" y="1200150"/>
          <a:ext cx="3000000" cy="3000000"/>
        </p:xfrm>
        <a:graphic>
          <a:graphicData uri="http://schemas.openxmlformats.org/drawingml/2006/table">
            <a:tbl>
              <a:tblPr bandCol="1" bandRow="1" firstCol="1" firstRow="1">
                <a:noFill/>
                <a:tableStyleId>{4357AD77-57BA-41CB-B02D-3C3F371C2BA9}</a:tableStyleId>
              </a:tblPr>
              <a:tblGrid>
                <a:gridCol w="1197025"/>
                <a:gridCol w="1214625"/>
                <a:gridCol w="1022025"/>
              </a:tblGrid>
              <a:tr h="12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Intervention (n= 150)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(n=150)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Medication at discharge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1450">
                <a:tc>
                  <a:txBody>
                    <a:bodyPr/>
                    <a:lstStyle/>
                    <a:p>
                      <a:pPr indent="10541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ACE inhibitor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89 (59.3%)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70 (46.7%)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1450">
                <a:tc>
                  <a:txBody>
                    <a:bodyPr/>
                    <a:lstStyle/>
                    <a:p>
                      <a:pPr indent="10541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ARB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21 (14.0%)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25 (16.7%)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1450">
                <a:tc>
                  <a:txBody>
                    <a:bodyPr/>
                    <a:lstStyle/>
                    <a:p>
                      <a:pPr indent="10541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Diuretic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19 (12.7%)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21 (14.0%)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1450">
                <a:tc>
                  <a:txBody>
                    <a:bodyPr/>
                    <a:lstStyle/>
                    <a:p>
                      <a:pPr indent="10541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Amlodipine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37 (24.7%)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36 (24.0%)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β Blocker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102 (68.0%)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112 (74.7%)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Statin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135 (90.0%)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136 (90.7%)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Aspirin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150 (100%)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150 (100%)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Clopidogrel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125 (83.3%)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118 (78.7%)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Ticagrelor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27 (18.0%)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34 (22.7%)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Nicorandil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9 (6.0%)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12 (8.0%)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Organic Nitrate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28 (18.7%)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27 (18.0%)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GTN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76 (50.7%)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90 (60.0%)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Ranolazine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3 (2.0%)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5 (3.3%)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Warfarin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1 (0.7%)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3 (2.0%)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  <a:tr h="1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   NOAC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4 (2.7%)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Arial"/>
                          <a:ea typeface="Arial"/>
                          <a:cs typeface="Arial"/>
                          <a:sym typeface="Arial"/>
                        </a:rPr>
                        <a:t>5 (3.3%)</a:t>
                      </a:r>
                      <a:endParaRPr sz="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425" marL="51425" anchor="b"/>
                </a:tc>
              </a:tr>
            </a:tbl>
          </a:graphicData>
        </a:graphic>
      </p:graphicFrame>
      <p:pic>
        <p:nvPicPr>
          <p:cNvPr descr="heart.png" id="319" name="Google Shape;3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320" name="Google Shape;320;p15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321" name="Google Shape;32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/>
          <p:nvPr/>
        </p:nvSpPr>
        <p:spPr>
          <a:xfrm>
            <a:off x="1600200" y="177404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difference in Late Lumen Loss between the treatment groups</a:t>
            </a:r>
            <a:endParaRPr/>
          </a:p>
        </p:txBody>
      </p:sp>
      <p:sp>
        <p:nvSpPr>
          <p:cNvPr id="328" name="Google Shape;328;p16"/>
          <p:cNvSpPr txBox="1"/>
          <p:nvPr/>
        </p:nvSpPr>
        <p:spPr>
          <a:xfrm>
            <a:off x="4910479" y="4425815"/>
            <a:ext cx="4288631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shown for unpaired t test between groups  </a:t>
            </a:r>
            <a:endParaRPr/>
          </a:p>
        </p:txBody>
      </p:sp>
      <p:graphicFrame>
        <p:nvGraphicFramePr>
          <p:cNvPr id="329" name="Google Shape;329;p16"/>
          <p:cNvGraphicFramePr/>
          <p:nvPr/>
        </p:nvGraphicFramePr>
        <p:xfrm>
          <a:off x="4987869" y="27753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{4357AD77-57BA-41CB-B02D-3C3F371C2BA9}</a:tableStyleId>
              </a:tblPr>
              <a:tblGrid>
                <a:gridCol w="1295800"/>
                <a:gridCol w="1295800"/>
                <a:gridCol w="1295800"/>
              </a:tblGrid>
              <a:tr h="23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(Mean, SD) 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Nitrate (Mean, SD)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 value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324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endpoint: Stent late lumen loss assessed by QCA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0.244 ± 0.04 (n=89)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0.117 ± 0.04 </a:t>
                      </a: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(n=99)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0.0165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24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endpoint: Segment late lumen loss assessed by QCA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0.269 ± 0.37 (n=89)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0.055 ± 0.50 (n=99)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0.0011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heart.png" id="330" name="Google Shape;3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331" name="Google Shape;331;p16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107591"/>
            <a:ext cx="4871137" cy="3254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333" name="Google Shape;33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6"/>
          <p:cNvSpPr/>
          <p:nvPr/>
        </p:nvSpPr>
        <p:spPr>
          <a:xfrm>
            <a:off x="2172859" y="2571750"/>
            <a:ext cx="264207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4627222" y="2571750"/>
            <a:ext cx="264207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/>
          <p:nvPr/>
        </p:nvSpPr>
        <p:spPr>
          <a:xfrm>
            <a:off x="1600200" y="177404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Nitrate resulted in larger Minimum Lumen Diameter at 6 months</a:t>
            </a:r>
            <a:endParaRPr/>
          </a:p>
        </p:txBody>
      </p:sp>
      <p:sp>
        <p:nvSpPr>
          <p:cNvPr id="342" name="Google Shape;342;p17"/>
          <p:cNvSpPr txBox="1"/>
          <p:nvPr/>
        </p:nvSpPr>
        <p:spPr>
          <a:xfrm>
            <a:off x="4845844" y="4284816"/>
            <a:ext cx="4288631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shown for two-way ANNOVA between groups  </a:t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800100" y="4284815"/>
            <a:ext cx="4288631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shown for paired t test within groups  </a:t>
            </a:r>
            <a:endParaRPr/>
          </a:p>
        </p:txBody>
      </p:sp>
      <p:pic>
        <p:nvPicPr>
          <p:cNvPr descr="heart.png" id="344" name="Google Shape;3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345" name="Google Shape;345;p17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346" name="Google Shape;34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7"/>
          <p:cNvSpPr/>
          <p:nvPr/>
        </p:nvSpPr>
        <p:spPr>
          <a:xfrm>
            <a:off x="4267200" y="2912745"/>
            <a:ext cx="228600" cy="4610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6">
            <a:alphaModFix/>
          </a:blip>
          <a:srcRect b="0" l="14749" r="0" t="45556"/>
          <a:stretch/>
        </p:blipFill>
        <p:spPr>
          <a:xfrm>
            <a:off x="476597" y="1143000"/>
            <a:ext cx="404252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86225" y="1183082"/>
            <a:ext cx="504825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2 year MACE (ITT)</a:t>
            </a:r>
            <a:endParaRPr/>
          </a:p>
        </p:txBody>
      </p:sp>
      <p:pic>
        <p:nvPicPr>
          <p:cNvPr id="356" name="Google Shape;3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162" y="1063229"/>
            <a:ext cx="5086013" cy="339651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8"/>
          <p:cNvSpPr txBox="1"/>
          <p:nvPr/>
        </p:nvSpPr>
        <p:spPr>
          <a:xfrm>
            <a:off x="6629400" y="4400550"/>
            <a:ext cx="2980271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Rank test used for survival analysis</a:t>
            </a:r>
            <a:endParaRPr/>
          </a:p>
        </p:txBody>
      </p:sp>
      <p:pic>
        <p:nvPicPr>
          <p:cNvPr descr="heart.png" id="358" name="Google Shape;35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359" name="Google Shape;359;p18"/>
          <p:cNvPicPr preferRelativeResize="0"/>
          <p:nvPr/>
        </p:nvPicPr>
        <p:blipFill rotWithShape="1">
          <a:blip r:embed="rId5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0" name="Google Shape;360;p18"/>
          <p:cNvGraphicFramePr/>
          <p:nvPr/>
        </p:nvGraphicFramePr>
        <p:xfrm>
          <a:off x="5562600" y="30030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{4357AD77-57BA-41CB-B02D-3C3F371C2BA9}</a:tableStyleId>
              </a:tblPr>
              <a:tblGrid>
                <a:gridCol w="914400"/>
                <a:gridCol w="762000"/>
                <a:gridCol w="809625"/>
              </a:tblGrid>
              <a:tr h="163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MACE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Nitrate (150)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(150)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Death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MI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TVR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61" name="Google Shape;361;p18"/>
          <p:cNvGraphicFramePr/>
          <p:nvPr/>
        </p:nvGraphicFramePr>
        <p:xfrm>
          <a:off x="5562600" y="1507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{4357AD77-57BA-41CB-B02D-3C3F371C2BA9}</a:tableStyleId>
              </a:tblPr>
              <a:tblGrid>
                <a:gridCol w="903925"/>
                <a:gridCol w="776925"/>
                <a:gridCol w="800400"/>
              </a:tblGrid>
              <a:tr h="163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MACE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Time (months)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Nitrate (150)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(150)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What are BL and BLSA? — BLSA" id="362" name="Google Shape;36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2 year MACE</a:t>
            </a:r>
            <a:endParaRPr/>
          </a:p>
        </p:txBody>
      </p:sp>
      <p:pic>
        <p:nvPicPr>
          <p:cNvPr id="369" name="Google Shape;3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46" y="1063229"/>
            <a:ext cx="5062054" cy="338051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9"/>
          <p:cNvSpPr txBox="1"/>
          <p:nvPr/>
        </p:nvSpPr>
        <p:spPr>
          <a:xfrm>
            <a:off x="6629400" y="4400550"/>
            <a:ext cx="2980271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Rank test used for survival analysis</a:t>
            </a:r>
            <a:endParaRPr/>
          </a:p>
        </p:txBody>
      </p:sp>
      <p:pic>
        <p:nvPicPr>
          <p:cNvPr descr="heart.png" id="371" name="Google Shape;37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372" name="Google Shape;372;p19"/>
          <p:cNvPicPr preferRelativeResize="0"/>
          <p:nvPr/>
        </p:nvPicPr>
        <p:blipFill rotWithShape="1">
          <a:blip r:embed="rId5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9"/>
          <p:cNvSpPr/>
          <p:nvPr/>
        </p:nvSpPr>
        <p:spPr>
          <a:xfrm>
            <a:off x="5486400" y="3838575"/>
            <a:ext cx="2743200" cy="28893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4" name="Google Shape;374;p19"/>
          <p:cNvGraphicFramePr/>
          <p:nvPr/>
        </p:nvGraphicFramePr>
        <p:xfrm>
          <a:off x="5562600" y="30009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{4357AD77-57BA-41CB-B02D-3C3F371C2BA9}</a:tableStyleId>
              </a:tblPr>
              <a:tblGrid>
                <a:gridCol w="914400"/>
                <a:gridCol w="762000"/>
                <a:gridCol w="809625"/>
              </a:tblGrid>
              <a:tr h="163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MACE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Nitrate (150)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(150)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Death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MI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TVR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5" name="Google Shape;375;p19"/>
          <p:cNvGraphicFramePr/>
          <p:nvPr/>
        </p:nvGraphicFramePr>
        <p:xfrm>
          <a:off x="5562600" y="1504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{4357AD77-57BA-41CB-B02D-3C3F371C2BA9}</a:tableStyleId>
              </a:tblPr>
              <a:tblGrid>
                <a:gridCol w="903925"/>
                <a:gridCol w="776925"/>
                <a:gridCol w="800400"/>
              </a:tblGrid>
              <a:tr h="163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MACE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Time (months)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Nitrate (150)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(150)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What are BL and BLSA? — BLSA" id="376" name="Google Shape;37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>
            <p:ph idx="1" type="body"/>
          </p:nvPr>
        </p:nvSpPr>
        <p:spPr>
          <a:xfrm>
            <a:off x="304800" y="781050"/>
            <a:ext cx="85344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en-GB" sz="3000">
                <a:latin typeface="Arial"/>
                <a:ea typeface="Arial"/>
                <a:cs typeface="Arial"/>
                <a:sym typeface="Arial"/>
              </a:rPr>
              <a:t>Krishnaraj Rathod, </a:t>
            </a:r>
            <a:r>
              <a:rPr b="1" lang="en-GB" sz="1600">
                <a:latin typeface="Arial"/>
                <a:ea typeface="Arial"/>
                <a:cs typeface="Arial"/>
                <a:sym typeface="Arial"/>
              </a:rPr>
              <a:t>MBBS, BMedSci (Hons), PhD, MRCP, FHEA, QDip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I have no relevant financial relationships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"/>
          <p:cNvPicPr preferRelativeResize="0"/>
          <p:nvPr/>
        </p:nvPicPr>
        <p:blipFill rotWithShape="1">
          <a:blip r:embed="rId3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.png" id="177" name="Google Shape;17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descr="What are BL and BLSA? — BLSA" id="178" name="Google Shape;1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"/>
          <p:cNvSpPr txBox="1"/>
          <p:nvPr>
            <p:ph idx="4294967295" type="title"/>
          </p:nvPr>
        </p:nvSpPr>
        <p:spPr>
          <a:xfrm>
            <a:off x="1600200" y="252837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lang="en-GB" sz="3600">
                <a:latin typeface="Arial"/>
                <a:ea typeface="Arial"/>
                <a:cs typeface="Arial"/>
                <a:sym typeface="Arial"/>
              </a:rPr>
              <a:t> and Conclusions</a:t>
            </a:r>
            <a:endParaRPr/>
          </a:p>
        </p:txBody>
      </p:sp>
      <p:sp>
        <p:nvSpPr>
          <p:cNvPr id="383" name="Google Shape;383;p20"/>
          <p:cNvSpPr txBox="1"/>
          <p:nvPr>
            <p:ph idx="4294967295" type="body"/>
          </p:nvPr>
        </p:nvSpPr>
        <p:spPr>
          <a:xfrm>
            <a:off x="1" y="1141810"/>
            <a:ext cx="9143999" cy="44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5728" lvl="0" marL="13572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•"/>
            </a:pPr>
            <a:r>
              <a:rPr lang="en-GB" sz="1650">
                <a:latin typeface="Arial"/>
                <a:ea typeface="Arial"/>
                <a:cs typeface="Arial"/>
                <a:sym typeface="Arial"/>
              </a:rPr>
              <a:t>Dietary nitrate resulted in a significant reduction in late lumen loss at 6 months</a:t>
            </a:r>
            <a:endParaRPr/>
          </a:p>
          <a:p>
            <a:pPr indent="-135728" lvl="1" marL="535778" rtl="0" algn="l"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250"/>
              <a:buChar char="–"/>
            </a:pPr>
            <a:r>
              <a:rPr b="1" lang="en-GB" sz="1250">
                <a:latin typeface="Arial"/>
                <a:ea typeface="Arial"/>
                <a:cs typeface="Arial"/>
                <a:sym typeface="Arial"/>
              </a:rPr>
              <a:t>(~53% reduction in LLL)</a:t>
            </a:r>
            <a:endParaRPr/>
          </a:p>
          <a:p>
            <a:pPr indent="-30953" lvl="0" marL="135728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r>
              <a:t/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indent="-135728" lvl="0" marL="135728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Char char="•"/>
            </a:pPr>
            <a:r>
              <a:rPr lang="en-GB" sz="1650">
                <a:latin typeface="Arial"/>
                <a:ea typeface="Arial"/>
                <a:cs typeface="Arial"/>
                <a:sym typeface="Arial"/>
              </a:rPr>
              <a:t>Dietary nitrate demonstrated a trend towards a reduction in 2 year MACE</a:t>
            </a:r>
            <a:endParaRPr/>
          </a:p>
          <a:p>
            <a:pPr indent="0" lvl="0" marL="0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r>
              <a:t/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indent="-135728" lvl="0" marL="135728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Char char="•"/>
            </a:pPr>
            <a:r>
              <a:rPr lang="en-GB" sz="1650">
                <a:latin typeface="Arial"/>
                <a:ea typeface="Arial"/>
                <a:cs typeface="Arial"/>
                <a:sym typeface="Arial"/>
              </a:rPr>
              <a:t>Once a day oral dietary nitrate for 6 months was well tolerated and safe in patients with stable angina undergoing elective PCI with stent implantation</a:t>
            </a:r>
            <a:endParaRPr/>
          </a:p>
          <a:p>
            <a:pPr indent="0" lvl="0" marL="0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r>
              <a:t/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indent="-135728" lvl="0" marL="135728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GB" sz="1650">
                <a:latin typeface="Arial"/>
                <a:ea typeface="Arial"/>
                <a:cs typeface="Arial"/>
                <a:sym typeface="Arial"/>
              </a:rPr>
              <a:t>ese results suggest that dietary nitrate may have a therapeutic role in reducing restenosis following PCI for stable angina</a:t>
            </a:r>
            <a:endParaRPr/>
          </a:p>
          <a:p>
            <a:pPr indent="-135728" lvl="0" marL="135728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Char char="•"/>
            </a:pPr>
            <a:r>
              <a:rPr b="1" lang="en-GB" sz="1650">
                <a:latin typeface="Arial"/>
                <a:ea typeface="Arial"/>
                <a:cs typeface="Arial"/>
                <a:sym typeface="Arial"/>
              </a:rPr>
              <a:t>This warrants further investigation in larger clinical trials</a:t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t/>
            </a: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art.png" id="384" name="Google Shape;3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385" name="Google Shape;385;p20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386" name="Google Shape;38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"/>
          <p:cNvSpPr txBox="1"/>
          <p:nvPr>
            <p:ph type="title"/>
          </p:nvPr>
        </p:nvSpPr>
        <p:spPr>
          <a:xfrm>
            <a:off x="0" y="205981"/>
            <a:ext cx="9144000" cy="3679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Acknowledgements</a:t>
            </a:r>
            <a:endParaRPr/>
          </a:p>
        </p:txBody>
      </p:sp>
      <p:sp>
        <p:nvSpPr>
          <p:cNvPr id="393" name="Google Shape;393;p21"/>
          <p:cNvSpPr txBox="1"/>
          <p:nvPr/>
        </p:nvSpPr>
        <p:spPr>
          <a:xfrm>
            <a:off x="1" y="1062039"/>
            <a:ext cx="572656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CI/PI: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Amrita Ahluwalia, Anthony Mathur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Clinical Pharmacology / CCMD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Lab (MedStar Washington Hospital Center)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Hector Garcia-Garcia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1"/>
          <p:cNvSpPr txBox="1"/>
          <p:nvPr/>
        </p:nvSpPr>
        <p:spPr>
          <a:xfrm>
            <a:off x="2920605" y="4656535"/>
            <a:ext cx="3768328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0" y="2571750"/>
            <a:ext cx="730784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London Chest Hospital / Barts Heart Centre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Christos Bourantas, Anantharaman Ramasamy, Vincenzo Turafo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Consultants, SpRs at London Chest Hospital, Barts Heart Centre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Trial Steering Committee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Raymand Macallister, Tasheen Chowdhury, David Peel, Nick Lanyon, Emanulea Falaschetti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Safety and Monitoring Committee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Chris Thiemermann, Peter Mills, Jan Sargent, Thomas Godec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Imperial College CTU: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Neil Poulter, Hilda Tsang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llTrials – Imperial Clinical Trials Unit" id="396" name="Google Shape;396;p21"/>
          <p:cNvSpPr/>
          <p:nvPr/>
        </p:nvSpPr>
        <p:spPr>
          <a:xfrm>
            <a:off x="3367088" y="1714500"/>
            <a:ext cx="2409825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inical Trials Units -" id="397" name="Google Shape;3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7839" y="4311178"/>
            <a:ext cx="1836161" cy="84873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 txBox="1"/>
          <p:nvPr/>
        </p:nvSpPr>
        <p:spPr>
          <a:xfrm>
            <a:off x="3969332" y="4538974"/>
            <a:ext cx="339922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importantly: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the patients from screening to end of end-points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4881" y="2795388"/>
            <a:ext cx="1314450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6862" y="1627344"/>
            <a:ext cx="1280340" cy="1163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ts Health NHS Trust " id="401" name="Google Shape;40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8411" y="2790563"/>
            <a:ext cx="1321019" cy="850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HR logo - Research for the Future" id="402" name="Google Shape;40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94206" y="1401732"/>
            <a:ext cx="3808565" cy="1322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.png" id="403" name="Google Shape;403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63611" y="3637410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descr="What are BL and BLSA? — BLSA" id="404" name="Google Shape;404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0" name="Google Shape;410;p22"/>
          <p:cNvSpPr txBox="1"/>
          <p:nvPr>
            <p:ph idx="1" type="subTitle"/>
          </p:nvPr>
        </p:nvSpPr>
        <p:spPr>
          <a:xfrm>
            <a:off x="1371600" y="2564704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Calibri"/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pic>
        <p:nvPicPr>
          <p:cNvPr id="411" name="Google Shape;4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0109"/>
            <a:ext cx="3051503" cy="2035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iam Harvey Research Institute Brochure" id="412" name="Google Shape;41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8687" y="2700338"/>
            <a:ext cx="3425313" cy="182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2"/>
          <p:cNvPicPr preferRelativeResize="0"/>
          <p:nvPr/>
        </p:nvPicPr>
        <p:blipFill rotWithShape="1">
          <a:blip r:embed="rId5">
            <a:alphaModFix/>
          </a:blip>
          <a:srcRect b="33703" l="0" r="0" t="27778"/>
          <a:stretch/>
        </p:blipFill>
        <p:spPr>
          <a:xfrm>
            <a:off x="5334000" y="419003"/>
            <a:ext cx="3467100" cy="133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ts Health NHS Trust " id="414" name="Google Shape;41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3731" y="3312140"/>
            <a:ext cx="1761359" cy="1134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415" name="Google Shape;41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60723" y="3589499"/>
            <a:ext cx="2226191" cy="80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"/>
          <p:cNvSpPr txBox="1"/>
          <p:nvPr>
            <p:ph type="title"/>
          </p:nvPr>
        </p:nvSpPr>
        <p:spPr>
          <a:xfrm>
            <a:off x="228600" y="233971"/>
            <a:ext cx="8686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OCT Data</a:t>
            </a:r>
            <a:endParaRPr/>
          </a:p>
        </p:txBody>
      </p:sp>
      <p:sp>
        <p:nvSpPr>
          <p:cNvPr id="422" name="Google Shape;422;p23"/>
          <p:cNvSpPr txBox="1"/>
          <p:nvPr/>
        </p:nvSpPr>
        <p:spPr>
          <a:xfrm>
            <a:off x="5486400" y="4404694"/>
            <a:ext cx="4288631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shown for unpaired t test between groups  </a:t>
            </a:r>
            <a:endParaRPr/>
          </a:p>
        </p:txBody>
      </p:sp>
      <p:graphicFrame>
        <p:nvGraphicFramePr>
          <p:cNvPr id="423" name="Google Shape;423;p23"/>
          <p:cNvGraphicFramePr/>
          <p:nvPr/>
        </p:nvGraphicFramePr>
        <p:xfrm>
          <a:off x="350802" y="10701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{4357AD77-57BA-41CB-B02D-3C3F371C2BA9}</a:tableStyleId>
              </a:tblPr>
              <a:tblGrid>
                <a:gridCol w="1321325"/>
                <a:gridCol w="947800"/>
                <a:gridCol w="839925"/>
                <a:gridCol w="639575"/>
              </a:tblGrid>
              <a:tr h="2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>
                          <a:solidFill>
                            <a:srgbClr val="000000"/>
                          </a:solidFill>
                        </a:rPr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Intervention </a:t>
                      </a:r>
                      <a:endParaRPr b="1" i="0" sz="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Placebo </a:t>
                      </a:r>
                      <a:endParaRPr b="1" i="0" sz="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P value </a:t>
                      </a:r>
                      <a:endParaRPr b="1" i="0" sz="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>
                    <a:solidFill>
                      <a:srgbClr val="333399"/>
                    </a:solidFill>
                  </a:tcPr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Max_diam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3.891 ± 0.069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3.745 ± 0.068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0.135 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>
                          <a:solidFill>
                            <a:srgbClr val="000000"/>
                          </a:solidFill>
                        </a:rPr>
                        <a:t>Min_diam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2.226 ± 0.049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2.174 ± 0.046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0.449 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Min_stent_diam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2.520 ± 0.046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2.476 ± 0.043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0.487 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Max_stent_diam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3.892 ± 0.063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3.797 ± 0.064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0.290 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Min_stent_area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6.179 ± 0.210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5.931 ± 0.208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0.404 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Max_stent_area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10.13 ± 0.301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9.557 ± 0.307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0.186 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Mean_stent_area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8.047 ± 0.237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7.677 ± 0.246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0.280 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Min_lumen_area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5.148 ± 0.206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4.843 ± 0.203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0.294 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Max_lumen_area</a:t>
                      </a:r>
                      <a:r>
                        <a:rPr b="0" lang="en-GB" sz="800"/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9.933 ± 0.345</a:t>
                      </a:r>
                      <a:r>
                        <a:rPr b="0" lang="en-GB" sz="800"/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8.984 ± 0.319</a:t>
                      </a:r>
                      <a:r>
                        <a:rPr b="0" lang="en-GB" sz="800"/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0.046</a:t>
                      </a:r>
                      <a:r>
                        <a:rPr b="0" lang="en-GB" sz="800"/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Mean_diam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2.983 ± 0.049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2.903 ± 0.051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0.257 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Mean_lumen_area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7.247 ± 0.240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6.863 ± 0.245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0.265 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Nstent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28.52 ± 1.195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27.07 ± 1.175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0.390 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Nlumen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31.84 ± 1.349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30.39 ± 1.240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0.432 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Eccentricity_index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0.875 ± 0.003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0.874 ± 0.004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0.946 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Eccentricity_index_msa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0.871 ± 0.007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0.866 ± 0.007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0.647 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Mean_stent_diameter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3.156 ± 0.048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3.082 ± 0.049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0.284 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Symmetry_index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0.348 ± 0.009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0.342 ± 0.009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0.660 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Distal_reference_area</a:t>
                      </a:r>
                      <a:r>
                        <a:rPr b="0" lang="en-GB" sz="800"/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6.261 ± 0.272</a:t>
                      </a:r>
                      <a:r>
                        <a:rPr b="0" lang="en-GB" sz="800"/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5.518 ± 0.224</a:t>
                      </a:r>
                      <a:r>
                        <a:rPr b="0" lang="en-GB" sz="800"/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0.039</a:t>
                      </a:r>
                      <a:r>
                        <a:rPr b="0" lang="en-GB" sz="800"/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Proximal_reference_area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7.847 ± 0.353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7.068 ± 0.276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0.082 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Reference_lumen_area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6.897 ± 0.258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6.236 ± 0.215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0.054 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Apposed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0.448 ± 0.105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0.348 ± 0.069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0.434 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Malapposed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2.251 ± 0.444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1.855 ± 0.360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0.494 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Covered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97.30 ± 0.463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97.54 ± 0.389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0.700 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Neointimalthickness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0.109 ± 0.005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0.109 ± 0.005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0.918 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</a:tbl>
          </a:graphicData>
        </a:graphic>
      </p:graphicFrame>
      <p:graphicFrame>
        <p:nvGraphicFramePr>
          <p:cNvPr id="424" name="Google Shape;424;p23"/>
          <p:cNvGraphicFramePr/>
          <p:nvPr/>
        </p:nvGraphicFramePr>
        <p:xfrm>
          <a:off x="4769296" y="10701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{4357AD77-57BA-41CB-B02D-3C3F371C2BA9}</a:tableStyleId>
              </a:tblPr>
              <a:tblGrid>
                <a:gridCol w="1564725"/>
                <a:gridCol w="832200"/>
                <a:gridCol w="824500"/>
                <a:gridCol w="670400"/>
              </a:tblGrid>
              <a:tr h="2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>
                          <a:solidFill>
                            <a:srgbClr val="000000"/>
                          </a:solidFill>
                        </a:rPr>
                        <a:t>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Intervention </a:t>
                      </a:r>
                      <a:endParaRPr b="1" i="0" sz="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Placebo </a:t>
                      </a:r>
                      <a:endParaRPr b="1" i="0" sz="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P value </a:t>
                      </a:r>
                      <a:endParaRPr b="1" i="0" sz="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>
                    <a:solidFill>
                      <a:srgbClr val="333399"/>
                    </a:solidFill>
                  </a:tcPr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TotalNrOfStruts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293.3 ± 13.30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281.0 ± 12.79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0.510 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TotalAreaInStentLumen_a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0.814 ± 0.039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0.793 ± 0.042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0.717 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AvgThickInStentLumen_a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0.099 ± 0.004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0.098 ± 0.005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0.919 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AvgThickOutStentLumen_a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0.023 ± 0.005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0.013 ± 0.002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0.121 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LargThickInStentLumen_a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0.440 ± 0.024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0.424 ± 0.019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0.602 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LargAreaInStentLumen_a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1.923 ± 0.118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1.801 ± 0.111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0.455 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LargAreaOutStentLumen_a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0.830 ± 0.183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0.433 ± 0.107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0.069 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TotalOutStentLumen_a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0.085 ± 0.031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0.031 ± 0.008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0.108 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PCT_NIH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10.72 ± 0.463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11.06 ± 0.591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0.644 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Neointimal_volume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27.41 ± 2.055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25.10 ± 1.868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0.407 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Totalinstentlumen_z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0.922 ± 0.046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0.892 ± 0.044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0.642 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TotalOutStentLumen_z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0.187 ± 0.046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0.076 ± 0.019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0.032 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LumenVolume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225.4 ± 12.39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201.3 ± 11.26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0.154 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StentVolume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253.5 ± 14.05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226.9 ± 12.41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0.160 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Pct_RAS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7.800 ± 2.053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5.218 ± 2.033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0.375 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  <a:tr h="13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Percent_volume_obstruction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11.08 ± 0.488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11.46 ± 0.612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800"/>
                        <a:t>0.624 </a:t>
                      </a:r>
                      <a:endParaRPr b="0" i="0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00" marB="5800" marR="11600" marL="11600" anchor="ctr"/>
                </a:tc>
              </a:tr>
            </a:tbl>
          </a:graphicData>
        </a:graphic>
      </p:graphicFrame>
      <p:sp>
        <p:nvSpPr>
          <p:cNvPr id="425" name="Google Shape;425;p23"/>
          <p:cNvSpPr/>
          <p:nvPr/>
        </p:nvSpPr>
        <p:spPr>
          <a:xfrm>
            <a:off x="3421294" y="2356233"/>
            <a:ext cx="693506" cy="28231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26" name="Google Shape;426;p23"/>
          <p:cNvSpPr/>
          <p:nvPr/>
        </p:nvSpPr>
        <p:spPr>
          <a:xfrm>
            <a:off x="3394084" y="3598568"/>
            <a:ext cx="693506" cy="28231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heart.png" id="427" name="Google Shape;4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428" name="Google Shape;428;p23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429" name="Google Shape;4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"/>
          <p:cNvSpPr txBox="1"/>
          <p:nvPr/>
        </p:nvSpPr>
        <p:spPr>
          <a:xfrm>
            <a:off x="1600200" y="76200"/>
            <a:ext cx="5829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alternative source of endogenous NO</a:t>
            </a:r>
            <a:endParaRPr/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454" y="1647826"/>
            <a:ext cx="3613547" cy="261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011" y="1681163"/>
            <a:ext cx="3061097" cy="261461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4"/>
          <p:cNvSpPr txBox="1"/>
          <p:nvPr/>
        </p:nvSpPr>
        <p:spPr>
          <a:xfrm>
            <a:off x="1792765" y="1279924"/>
            <a:ext cx="17972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coronary artery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endothelial cells</a:t>
            </a:r>
            <a:endParaRPr/>
          </a:p>
        </p:txBody>
      </p:sp>
      <p:sp>
        <p:nvSpPr>
          <p:cNvPr id="439" name="Google Shape;439;p24"/>
          <p:cNvSpPr txBox="1"/>
          <p:nvPr/>
        </p:nvSpPr>
        <p:spPr>
          <a:xfrm>
            <a:off x="5076508" y="1295401"/>
            <a:ext cx="17972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coronary artery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 muscle cells</a:t>
            </a:r>
            <a:endParaRPr/>
          </a:p>
        </p:txBody>
      </p:sp>
      <p:pic>
        <p:nvPicPr>
          <p:cNvPr id="440" name="Google Shape;440;p24"/>
          <p:cNvPicPr preferRelativeResize="0"/>
          <p:nvPr/>
        </p:nvPicPr>
        <p:blipFill rotWithShape="1">
          <a:blip r:embed="rId5">
            <a:alphaModFix/>
          </a:blip>
          <a:srcRect b="25089" l="19397" r="4964" t="15970"/>
          <a:stretch/>
        </p:blipFill>
        <p:spPr>
          <a:xfrm>
            <a:off x="1741887" y="2101454"/>
            <a:ext cx="2193131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4"/>
          <p:cNvPicPr preferRelativeResize="0"/>
          <p:nvPr/>
        </p:nvPicPr>
        <p:blipFill rotWithShape="1">
          <a:blip r:embed="rId6">
            <a:alphaModFix/>
          </a:blip>
          <a:srcRect b="31843" l="19466" r="2538" t="19858"/>
          <a:stretch/>
        </p:blipFill>
        <p:spPr>
          <a:xfrm>
            <a:off x="1741887" y="2193134"/>
            <a:ext cx="2277665" cy="1259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.png" id="442" name="Google Shape;44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443" name="Google Shape;443;p24"/>
          <p:cNvPicPr preferRelativeResize="0"/>
          <p:nvPr/>
        </p:nvPicPr>
        <p:blipFill rotWithShape="1">
          <a:blip r:embed="rId8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444" name="Google Shape;444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>
            <p:ph idx="4294967295" type="title"/>
          </p:nvPr>
        </p:nvSpPr>
        <p:spPr>
          <a:xfrm>
            <a:off x="1549004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Background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>
            <p:ph idx="4294967295" type="body"/>
          </p:nvPr>
        </p:nvSpPr>
        <p:spPr>
          <a:xfrm>
            <a:off x="214313" y="1200151"/>
            <a:ext cx="871537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31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Coronary heart disease is the commonest cause of death in UK</a:t>
            </a:r>
            <a:endParaRPr/>
          </a:p>
          <a:p>
            <a:pPr indent="-342931" lvl="0" marL="342900" rtl="0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Stable angina – An area of significant morbidity</a:t>
            </a:r>
            <a:endParaRPr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1.3 million people in the UK &amp; 14.1 million people in the USA</a:t>
            </a:r>
            <a:endParaRPr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8% of men and 3% of women in UK &amp; 4.2 % of men and 4% of women in USA</a:t>
            </a:r>
            <a:endParaRPr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200,000 new cases a year in the UK and 500,000 in the USA</a:t>
            </a:r>
            <a:endParaRPr/>
          </a:p>
          <a:p>
            <a:pPr indent="-219583" lvl="0" marL="342900" rtl="0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42931" lvl="0" marL="342900" rtl="0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An effective treatment for stable angina is PCI </a:t>
            </a:r>
            <a:endParaRPr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Accounts for 30,000 PCI procedures (UK) and 300,000 PCI procedures (USA)</a:t>
            </a:r>
            <a:endParaRPr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Can reduce the severity of symptoms </a:t>
            </a:r>
            <a:endParaRPr/>
          </a:p>
          <a:p>
            <a:pPr indent="-219583" lvl="0" marL="342900" rtl="0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219583" lvl="0" marL="342900" rtl="0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art.png" id="186" name="Google Shape;1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187" name="Google Shape;187;p3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188" name="Google Shape;18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 txBox="1"/>
          <p:nvPr>
            <p:ph idx="4294967295" type="title"/>
          </p:nvPr>
        </p:nvSpPr>
        <p:spPr>
          <a:xfrm>
            <a:off x="1549004" y="29199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Complications after PCI</a:t>
            </a:r>
            <a:endParaRPr/>
          </a:p>
        </p:txBody>
      </p:sp>
      <p:sp>
        <p:nvSpPr>
          <p:cNvPr id="195" name="Google Shape;195;p4"/>
          <p:cNvSpPr txBox="1"/>
          <p:nvPr/>
        </p:nvSpPr>
        <p:spPr>
          <a:xfrm>
            <a:off x="150019" y="1269495"/>
            <a:ext cx="8722519" cy="328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9075" lvl="0" marL="2690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Restenosis rates:</a:t>
            </a:r>
            <a:endParaRPr/>
          </a:p>
          <a:p>
            <a:pPr indent="-223832" lvl="1" marL="583391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lesions: 5 years, repeat intervention rates are ~ 5%. </a:t>
            </a:r>
            <a:endParaRPr/>
          </a:p>
          <a:p>
            <a:pPr indent="-223832" lvl="1" marL="583391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lesions: 5% at 2 years</a:t>
            </a:r>
            <a:endParaRPr/>
          </a:p>
          <a:p>
            <a:pPr indent="-269075" lvl="0" marL="269075" marR="0" rtl="0" algn="l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Stent thrombosis rates (AMI, HF, death)</a:t>
            </a:r>
            <a:endParaRPr/>
          </a:p>
          <a:p>
            <a:pPr indent="-223832" lvl="1" marL="583391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1% at 1 year and 0.6% yearly after</a:t>
            </a:r>
            <a:endParaRPr/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Studies have shown that it can cost $15 billion in the USA</a:t>
            </a:r>
            <a:endParaRPr/>
          </a:p>
          <a:p>
            <a:pPr indent="-20955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2" lvl="0" marL="2405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GB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a single treatment that can reduce restenosis or stent thrombosis following?</a:t>
            </a:r>
            <a:endParaRPr/>
          </a:p>
        </p:txBody>
      </p:sp>
      <p:pic>
        <p:nvPicPr>
          <p:cNvPr descr="heart.png" id="196" name="Google Shape;1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198" name="Google Shape;19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of Organic Beetroot Juice - 3 month supply" id="203" name="Google Shape;2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2495550"/>
            <a:ext cx="2286000" cy="221456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>
            <p:ph idx="4294967295" type="title"/>
          </p:nvPr>
        </p:nvSpPr>
        <p:spPr>
          <a:xfrm>
            <a:off x="1675986" y="10345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 The Solution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5"/>
          <p:cNvSpPr txBox="1"/>
          <p:nvPr>
            <p:ph idx="4294967295" type="body"/>
          </p:nvPr>
        </p:nvSpPr>
        <p:spPr>
          <a:xfrm>
            <a:off x="1371600" y="438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GB" sz="4500">
                <a:latin typeface="Arial"/>
                <a:ea typeface="Arial"/>
                <a:cs typeface="Arial"/>
                <a:sym typeface="Arial"/>
              </a:rPr>
              <a:t>Nitrate (NO</a:t>
            </a:r>
            <a:r>
              <a:rPr baseline="-25000" lang="en-GB" sz="45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baseline="30000" lang="en-GB" sz="45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45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beetroot-juice" id="206" name="Google Shape;2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684" y="636389"/>
            <a:ext cx="2247900" cy="149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.png" id="207" name="Google Shape;20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6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are BL and BLSA? — BLSA" id="209" name="Google Shape;20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/>
          <p:nvPr/>
        </p:nvSpPr>
        <p:spPr>
          <a:xfrm>
            <a:off x="3369470" y="470297"/>
            <a:ext cx="1327547" cy="8893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1140087" y="4929189"/>
            <a:ext cx="1021434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750"/>
              <a:buFont typeface="Arial"/>
              <a:buNone/>
            </a:pPr>
            <a:r>
              <a:rPr b="0" i="1" lang="en-GB" sz="75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Vikas Kapil </a:t>
            </a:r>
            <a:r>
              <a:rPr b="0" i="0" lang="en-GB" sz="75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2011 © </a:t>
            </a: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75" y="632197"/>
            <a:ext cx="8604250" cy="449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4588213" y="4855657"/>
            <a:ext cx="4319588" cy="255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Kapil et al. Pharmacol Rev 2020;72:692-766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1485900" y="62787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Pathways of nitric oxide synthesis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 are BL and BLSA? — BLSA" id="225" name="Google Shape;2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>
            <p:ph idx="4294967295" type="title"/>
          </p:nvPr>
        </p:nvSpPr>
        <p:spPr>
          <a:xfrm>
            <a:off x="1685925" y="261939"/>
            <a:ext cx="57721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Study design</a:t>
            </a:r>
            <a:endParaRPr/>
          </a:p>
        </p:txBody>
      </p:sp>
      <p:sp>
        <p:nvSpPr>
          <p:cNvPr id="227" name="Google Shape;227;p7"/>
          <p:cNvSpPr txBox="1"/>
          <p:nvPr/>
        </p:nvSpPr>
        <p:spPr>
          <a:xfrm>
            <a:off x="352425" y="1220392"/>
            <a:ext cx="844867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Hypothesis: Once a day oral dietary nitrate (beetroot juice) reduces restenosis in patients undergoing elective angioplasty for stable angina (Phase II study) (NITRATE-OCT)</a:t>
            </a:r>
            <a:endParaRPr/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/>
          </a:p>
          <a:p>
            <a:pPr indent="-358775" lvl="0" marL="358775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II single-centre, double-blind, randomized placebo-controlled trial</a:t>
            </a:r>
            <a:endParaRPr/>
          </a:p>
          <a:p>
            <a:pPr indent="-358775" lvl="0" marL="358775" marR="0" rtl="0" algn="l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300 patients in total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London Chest Hospital/Barts Heart Centre, performing over 3000 angioplasties a year:- Professor Mathur (Regenerate AMI, DCM, IHD, BAMI Trial)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aged at least 18 years undergoing elective angioplasty for angina on OMT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Haemodynamically stable (systolic BP &gt; 100 mmHg)</a:t>
            </a:r>
            <a:endParaRPr/>
          </a:p>
          <a:p>
            <a:pPr indent="-358775" lvl="0" marL="358775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Intervention 4-5 mmol of dietary nitrate in the form of a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shot of nitrate-rich beetroot juice for 6 months</a:t>
            </a:r>
            <a:endParaRPr/>
          </a:p>
          <a:p>
            <a:pPr indent="-223832" lvl="1" marL="583391" marR="0" rtl="0" algn="l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–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Placebo is nitrate-deplete beetroot juice (identical to treatment arm in all other ways)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2" lvl="1" marL="583391" marR="0" rtl="0" algn="l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–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1:1 randomisation to Nitrate rich beetroot juice / Nitrate deplete beetroot juice.</a:t>
            </a:r>
            <a:endParaRPr/>
          </a:p>
          <a:p>
            <a:pPr indent="-223832" lvl="1" marL="583391" marR="0" rtl="0" algn="l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–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Treatment and control juice was started prior to angioplasty and continued for 6 months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257175" lvl="0" marL="35877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35877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228" name="Google Shape;228;p7"/>
          <p:cNvPicPr preferRelativeResize="0"/>
          <p:nvPr/>
        </p:nvPicPr>
        <p:blipFill rotWithShape="1">
          <a:blip r:embed="rId4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.png" id="229" name="Google Shape;22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7236"/>
            <a:ext cx="9144000" cy="4586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London Chest Hospital, London" id="231" name="Google Shape;23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56694" y="2571750"/>
            <a:ext cx="2580988" cy="197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/>
          <p:nvPr/>
        </p:nvSpPr>
        <p:spPr>
          <a:xfrm>
            <a:off x="138112" y="819150"/>
            <a:ext cx="886777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5" lvl="1" marL="6000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1" marL="6000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endpoint: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of restenosis made by measurement of in-stent late-loss assessed by angiography using QCA at 6 months ± 1 month.</a:t>
            </a:r>
            <a:endParaRPr/>
          </a:p>
          <a:p>
            <a:pPr indent="-228600" lvl="3" marL="1600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 imaging at 6 months as an exploratory / mechanistic endpoint</a:t>
            </a:r>
            <a:endParaRPr/>
          </a:p>
          <a:p>
            <a:pPr indent="-161925" lvl="1" marL="6000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1" marL="6000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endpoints: </a:t>
            </a:r>
            <a:endParaRPr/>
          </a:p>
          <a:p>
            <a:pPr indent="-298450" lvl="2" marL="12350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</a:t>
            </a:r>
            <a:endParaRPr/>
          </a:p>
          <a:p>
            <a:pPr indent="-228600" lvl="3" marL="1600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of MACE endpoints at 3, 9, 12 and 24 months (death, MI, need for repeat revascularisation and stent thrombosis)</a:t>
            </a:r>
            <a:endParaRPr/>
          </a:p>
          <a:p>
            <a:pPr indent="-298450" lvl="2" marL="12350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Mechanistic</a:t>
            </a:r>
            <a:endParaRPr/>
          </a:p>
          <a:p>
            <a:pPr indent="-228600" lvl="3" marL="1600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Flow mediated dilation</a:t>
            </a:r>
            <a:endParaRPr/>
          </a:p>
          <a:p>
            <a:pPr indent="-228600" lvl="3" marL="1600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markers of platelet reactivity</a:t>
            </a:r>
            <a:endParaRPr/>
          </a:p>
          <a:p>
            <a:pPr indent="-228600" lvl="3" marL="1600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markers of inflammation </a:t>
            </a:r>
            <a:endParaRPr/>
          </a:p>
          <a:p>
            <a:pPr indent="-228600" lvl="3" marL="1600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NO pathway</a:t>
            </a:r>
            <a:endParaRPr/>
          </a:p>
          <a:p>
            <a:pPr indent="-358775" lvl="1" marL="815975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3">
            <a:alphaModFix/>
          </a:blip>
          <a:srcRect b="33703" l="0" r="0" t="27778"/>
          <a:stretch/>
        </p:blipFill>
        <p:spPr>
          <a:xfrm>
            <a:off x="0" y="4527126"/>
            <a:ext cx="1600200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.png" id="239" name="Google Shape;2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5895" y="4058197"/>
            <a:ext cx="682062" cy="600905"/>
          </a:xfrm>
          <a:prstGeom prst="rect">
            <a:avLst/>
          </a:prstGeom>
          <a:noFill/>
          <a:ln>
            <a:noFill/>
          </a:ln>
          <a:effectLst>
            <a:outerShdw blurRad="165100" sx="102000" rotWithShape="0" algn="tl" dir="2700000" dist="38100" sy="102000">
              <a:srgbClr val="000000">
                <a:alpha val="42745"/>
              </a:srgbClr>
            </a:outerShdw>
          </a:effectLst>
        </p:spPr>
      </p:pic>
      <p:sp>
        <p:nvSpPr>
          <p:cNvPr id="240" name="Google Shape;240;p8"/>
          <p:cNvSpPr txBox="1"/>
          <p:nvPr/>
        </p:nvSpPr>
        <p:spPr>
          <a:xfrm>
            <a:off x="1685925" y="261939"/>
            <a:ext cx="57721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End-points</a:t>
            </a:r>
            <a:endParaRPr/>
          </a:p>
        </p:txBody>
      </p:sp>
      <p:pic>
        <p:nvPicPr>
          <p:cNvPr descr="What are BL and BLSA? — BLSA" id="241" name="Google Shape;24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1005" y="80557"/>
            <a:ext cx="1664045" cy="60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749" y="152400"/>
            <a:ext cx="4812506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9"/>
          <p:cNvCxnSpPr/>
          <p:nvPr/>
        </p:nvCxnSpPr>
        <p:spPr>
          <a:xfrm flipH="1">
            <a:off x="3396854" y="1276352"/>
            <a:ext cx="279797" cy="127397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2F2F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9" name="Google Shape;249;p9"/>
          <p:cNvCxnSpPr/>
          <p:nvPr/>
        </p:nvCxnSpPr>
        <p:spPr>
          <a:xfrm flipH="1">
            <a:off x="4604149" y="3295652"/>
            <a:ext cx="278606" cy="127397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2F2F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0" name="Google Shape;250;p9"/>
          <p:cNvCxnSpPr/>
          <p:nvPr/>
        </p:nvCxnSpPr>
        <p:spPr>
          <a:xfrm flipH="1">
            <a:off x="5651899" y="813199"/>
            <a:ext cx="278606" cy="126206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2F2F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51" name="Google Shape;251;p9"/>
          <p:cNvPicPr preferRelativeResize="0"/>
          <p:nvPr/>
        </p:nvPicPr>
        <p:blipFill rotWithShape="1">
          <a:blip r:embed="rId4">
            <a:alphaModFix/>
          </a:blip>
          <a:srcRect b="8704" l="23438" r="24687" t="4259"/>
          <a:stretch/>
        </p:blipFill>
        <p:spPr>
          <a:xfrm>
            <a:off x="2112169" y="286943"/>
            <a:ext cx="2438400" cy="2301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9"/>
          <p:cNvCxnSpPr/>
          <p:nvPr/>
        </p:nvCxnSpPr>
        <p:spPr>
          <a:xfrm flipH="1">
            <a:off x="3331371" y="787006"/>
            <a:ext cx="278606" cy="126206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2F2F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3" name="Google Shape;253;p9"/>
          <p:cNvSpPr/>
          <p:nvPr/>
        </p:nvSpPr>
        <p:spPr>
          <a:xfrm>
            <a:off x="4245049" y="3112440"/>
            <a:ext cx="321469" cy="326558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3609976" y="602810"/>
            <a:ext cx="65434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5994796" y="602809"/>
            <a:ext cx="75693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 Stent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4917083" y="3104387"/>
            <a:ext cx="71045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months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2015-01-08T17:01:57Z</dcterms:created>
  <dc:creator>vxm133</dc:creator>
</cp:coreProperties>
</file>