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09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5181" y="308864"/>
            <a:ext cx="853363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5683" y="979042"/>
            <a:ext cx="4364990" cy="3521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576" y="1450340"/>
            <a:ext cx="8531225" cy="3107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379730" indent="127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Tahoma"/>
                <a:cs typeface="Tahoma"/>
              </a:rPr>
              <a:t>Long-term ticagrelor monotherapy 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23 months  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following </a:t>
            </a:r>
            <a:r>
              <a:rPr dirty="0" sz="2400" spc="-5" b="1">
                <a:solidFill>
                  <a:srgbClr val="FFFFFF"/>
                </a:solidFill>
                <a:latin typeface="Tahoma"/>
                <a:cs typeface="Tahoma"/>
              </a:rPr>
              <a:t>1-month 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DAPT 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after 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PCI 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dirty="0" sz="2400" spc="-5" b="1">
                <a:solidFill>
                  <a:srgbClr val="FFFFFF"/>
                </a:solidFill>
                <a:latin typeface="Tahoma"/>
                <a:cs typeface="Tahoma"/>
              </a:rPr>
              <a:t>complex 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clinical  </a:t>
            </a:r>
            <a:r>
              <a:rPr dirty="0" sz="2400" spc="-5" b="1">
                <a:solidFill>
                  <a:srgbClr val="FFFFFF"/>
                </a:solidFill>
                <a:latin typeface="Tahoma"/>
                <a:cs typeface="Tahoma"/>
              </a:rPr>
              <a:t>scenarios: Prespecified 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subgroup analyses </a:t>
            </a:r>
            <a:r>
              <a:rPr dirty="0" sz="2400" spc="-5" b="1">
                <a:solidFill>
                  <a:srgbClr val="FFFFFF"/>
                </a:solidFill>
                <a:latin typeface="Tahoma"/>
                <a:cs typeface="Tahoma"/>
              </a:rPr>
              <a:t>from 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the  </a:t>
            </a:r>
            <a:r>
              <a:rPr dirty="0" sz="2400" spc="-5" b="1">
                <a:solidFill>
                  <a:srgbClr val="FFFFFF"/>
                </a:solidFill>
                <a:latin typeface="Tahoma"/>
                <a:cs typeface="Tahoma"/>
              </a:rPr>
              <a:t>GLOBAL LEADERS</a:t>
            </a:r>
            <a:r>
              <a:rPr dirty="0" sz="2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study</a:t>
            </a:r>
            <a:endParaRPr sz="2400">
              <a:latin typeface="Tahoma"/>
              <a:cs typeface="Tahoma"/>
            </a:endParaRPr>
          </a:p>
          <a:p>
            <a:pPr marL="2428875">
              <a:lnSpc>
                <a:spcPct val="100000"/>
              </a:lnSpc>
              <a:spcBef>
                <a:spcPts val="1390"/>
              </a:spcBef>
            </a:pPr>
            <a:r>
              <a:rPr dirty="0" sz="180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160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dirty="0" sz="1600" spc="-90">
                <a:solidFill>
                  <a:srgbClr val="FFFFFF"/>
                </a:solidFill>
                <a:latin typeface="Tahoma"/>
                <a:cs typeface="Tahoma"/>
              </a:rPr>
              <a:t>W. </a:t>
            </a:r>
            <a:r>
              <a:rPr dirty="0" sz="1600" spc="-10">
                <a:solidFill>
                  <a:srgbClr val="FFFFFF"/>
                </a:solidFill>
                <a:latin typeface="Tahoma"/>
                <a:cs typeface="Tahoma"/>
              </a:rPr>
              <a:t>Serruys*, </a:t>
            </a:r>
            <a:r>
              <a:rPr dirty="0" sz="1600" spc="-120">
                <a:solidFill>
                  <a:srgbClr val="FFFFFF"/>
                </a:solidFill>
                <a:latin typeface="Tahoma"/>
                <a:cs typeface="Tahoma"/>
              </a:rPr>
              <a:t>P. </a:t>
            </a:r>
            <a:r>
              <a:rPr dirty="0" sz="1600" spc="-10">
                <a:solidFill>
                  <a:srgbClr val="FFFFFF"/>
                </a:solidFill>
                <a:latin typeface="Tahoma"/>
                <a:cs typeface="Tahoma"/>
              </a:rPr>
              <a:t>Chichareon, </a:t>
            </a:r>
            <a:r>
              <a:rPr dirty="0" sz="1600" spc="-110">
                <a:solidFill>
                  <a:srgbClr val="FFFFFF"/>
                </a:solidFill>
                <a:latin typeface="Tahoma"/>
                <a:cs typeface="Tahoma"/>
              </a:rPr>
              <a:t>Y.</a:t>
            </a:r>
            <a:r>
              <a:rPr dirty="0" sz="1600" spc="-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Tahoma"/>
                <a:cs typeface="Tahoma"/>
              </a:rPr>
              <a:t>Onuma,</a:t>
            </a:r>
            <a:endParaRPr sz="1600">
              <a:latin typeface="Tahoma"/>
              <a:cs typeface="Tahoma"/>
            </a:endParaRPr>
          </a:p>
          <a:p>
            <a:pPr marL="2058670">
              <a:lnSpc>
                <a:spcPct val="100000"/>
              </a:lnSpc>
              <a:spcBef>
                <a:spcPts val="390"/>
              </a:spcBef>
            </a:pPr>
            <a:r>
              <a:rPr dirty="0" sz="1600" spc="-5">
                <a:solidFill>
                  <a:srgbClr val="FFFFFF"/>
                </a:solidFill>
                <a:latin typeface="Tahoma"/>
                <a:cs typeface="Tahoma"/>
              </a:rPr>
              <a:t>C. Hamm*, R. Anderson, </a:t>
            </a:r>
            <a:r>
              <a:rPr dirty="0" sz="1600" spc="-10">
                <a:solidFill>
                  <a:srgbClr val="FFFFFF"/>
                </a:solidFill>
                <a:latin typeface="Tahoma"/>
                <a:cs typeface="Tahoma"/>
              </a:rPr>
              <a:t>M. Dominici, </a:t>
            </a:r>
            <a:r>
              <a:rPr dirty="0" sz="1600" spc="-65">
                <a:solidFill>
                  <a:srgbClr val="FFFFFF"/>
                </a:solidFill>
                <a:latin typeface="Tahoma"/>
                <a:cs typeface="Tahoma"/>
              </a:rPr>
              <a:t>P.G.</a:t>
            </a:r>
            <a:r>
              <a:rPr dirty="0" sz="1600" spc="15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Tahoma"/>
                <a:cs typeface="Tahoma"/>
              </a:rPr>
              <a:t>Steg*,</a:t>
            </a:r>
            <a:endParaRPr sz="1600">
              <a:latin typeface="Tahoma"/>
              <a:cs typeface="Tahoma"/>
            </a:endParaRPr>
          </a:p>
          <a:p>
            <a:pPr algn="ctr" marL="26670">
              <a:lnSpc>
                <a:spcPct val="100000"/>
              </a:lnSpc>
              <a:spcBef>
                <a:spcPts val="385"/>
              </a:spcBef>
            </a:pPr>
            <a:r>
              <a:rPr dirty="0" sz="1600" spc="-120">
                <a:solidFill>
                  <a:srgbClr val="FFFFFF"/>
                </a:solidFill>
                <a:latin typeface="Tahoma"/>
                <a:cs typeface="Tahoma"/>
              </a:rPr>
              <a:t>P. </a:t>
            </a:r>
            <a:r>
              <a:rPr dirty="0" sz="1600" spc="-10">
                <a:solidFill>
                  <a:srgbClr val="FFFFFF"/>
                </a:solidFill>
                <a:latin typeface="Tahoma"/>
                <a:cs typeface="Tahoma"/>
              </a:rPr>
              <a:t>Jüni*, </a:t>
            </a:r>
            <a:r>
              <a:rPr dirty="0" sz="1600" spc="-120">
                <a:solidFill>
                  <a:srgbClr val="FFFFFF"/>
                </a:solidFill>
                <a:latin typeface="Tahoma"/>
                <a:cs typeface="Tahoma"/>
              </a:rPr>
              <a:t>P. </a:t>
            </a:r>
            <a:r>
              <a:rPr dirty="0" sz="1600" spc="-10">
                <a:solidFill>
                  <a:srgbClr val="FFFFFF"/>
                </a:solidFill>
                <a:latin typeface="Tahoma"/>
                <a:cs typeface="Tahoma"/>
              </a:rPr>
              <a:t>Vranckx*, M. Valgimigli*, S.</a:t>
            </a:r>
            <a:r>
              <a:rPr dirty="0" sz="1600" spc="3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Tahoma"/>
                <a:cs typeface="Tahoma"/>
              </a:rPr>
              <a:t>Windecker*</a:t>
            </a:r>
            <a:endParaRPr sz="1600">
              <a:latin typeface="Tahoma"/>
              <a:cs typeface="Tahoma"/>
            </a:endParaRPr>
          </a:p>
          <a:p>
            <a:pPr algn="ctr" marL="29209">
              <a:lnSpc>
                <a:spcPct val="100000"/>
              </a:lnSpc>
              <a:spcBef>
                <a:spcPts val="385"/>
              </a:spcBef>
            </a:pPr>
            <a:r>
              <a:rPr dirty="0" sz="1600" spc="-5">
                <a:solidFill>
                  <a:srgbClr val="FFFFFF"/>
                </a:solidFill>
                <a:latin typeface="Tahoma"/>
                <a:cs typeface="Tahoma"/>
              </a:rPr>
              <a:t>On behalf of the Global Leaders</a:t>
            </a:r>
            <a:r>
              <a:rPr dirty="0" sz="1600" spc="1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Tahoma"/>
                <a:cs typeface="Tahoma"/>
              </a:rPr>
              <a:t>investigators</a:t>
            </a:r>
            <a:endParaRPr sz="1600">
              <a:latin typeface="Tahoma"/>
              <a:cs typeface="Tahoma"/>
            </a:endParaRPr>
          </a:p>
          <a:p>
            <a:pPr marL="4994275">
              <a:lnSpc>
                <a:spcPct val="100000"/>
              </a:lnSpc>
              <a:spcBef>
                <a:spcPts val="59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*Steering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committee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of the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Global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3876"/>
            <a:ext cx="2040889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EuroPCR</a:t>
            </a:r>
            <a:r>
              <a:rPr dirty="0" sz="12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2019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Hotlines and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Late-Breaking</a:t>
            </a:r>
            <a:r>
              <a:rPr dirty="0" sz="12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5">
                <a:solidFill>
                  <a:srgbClr val="FFFFFF"/>
                </a:solidFill>
                <a:latin typeface="Calibri"/>
                <a:cs typeface="Calibri"/>
              </a:rPr>
              <a:t>Trials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7693" y="23876"/>
            <a:ext cx="23793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08:43 – 08:51, </a:t>
            </a:r>
            <a:r>
              <a:rPr dirty="0" sz="1200" spc="-20">
                <a:solidFill>
                  <a:srgbClr val="FFFFFF"/>
                </a:solidFill>
                <a:latin typeface="Calibri"/>
                <a:cs typeface="Calibri"/>
              </a:rPr>
              <a:t>Thursday,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23 </a:t>
            </a:r>
            <a:r>
              <a:rPr dirty="0" sz="1200" spc="-1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dirty="0" sz="12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2019</a:t>
            </a:r>
            <a:endParaRPr sz="1200">
              <a:latin typeface="Calibri"/>
              <a:cs typeface="Calibri"/>
            </a:endParaRPr>
          </a:p>
          <a:p>
            <a:pPr marL="1261110">
              <a:lnSpc>
                <a:spcPct val="100000"/>
              </a:lnSpc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Theatre</a:t>
            </a:r>
            <a:r>
              <a:rPr dirty="0" sz="12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Bordeaux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2366" y="931175"/>
            <a:ext cx="1839633" cy="4122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34559" y="80898"/>
            <a:ext cx="384302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Primary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secondary outcomes 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at 24 months </a:t>
            </a: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(Intention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1800" spc="-7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treat)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5683" y="979042"/>
          <a:ext cx="4364990" cy="3521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85"/>
                <a:gridCol w="918210"/>
                <a:gridCol w="884555"/>
                <a:gridCol w="805179"/>
                <a:gridCol w="534035"/>
              </a:tblGrid>
              <a:tr h="4014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4320" marR="30480" indent="-236854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Ex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ri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men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al 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group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826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3A4AFB"/>
                    </a:solidFill>
                  </a:tcPr>
                </a:tc>
                <a:tc>
                  <a:txBody>
                    <a:bodyPr/>
                    <a:lstStyle/>
                    <a:p>
                      <a:pPr marL="257175" marR="113664" indent="-1358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Re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f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ence 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group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826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9733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58419" indent="-1714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Risk</a:t>
                      </a:r>
                      <a:r>
                        <a:rPr dirty="0" sz="10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Ratio 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(95%</a:t>
                      </a:r>
                      <a:r>
                        <a:rPr dirty="0" sz="10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CI)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82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27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p-value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63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04368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Number of</a:t>
                      </a:r>
                      <a:r>
                        <a:rPr dirty="0"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pts.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>
                          <a:latin typeface="Tahoma"/>
                          <a:cs typeface="Tahoma"/>
                        </a:rPr>
                        <a:t>N=7980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2573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>
                          <a:latin typeface="Tahoma"/>
                          <a:cs typeface="Tahoma"/>
                        </a:rPr>
                        <a:t>N=7988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2573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183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1560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All-cause  mortality or</a:t>
                      </a:r>
                      <a:r>
                        <a:rPr dirty="0" sz="10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new 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Q-wave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MI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3.81</a:t>
                      </a:r>
                      <a:r>
                        <a:rPr dirty="0" sz="11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(304)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1225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4.37</a:t>
                      </a:r>
                      <a:r>
                        <a:rPr dirty="0" sz="11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(349)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1225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100" spc="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0.87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(0.75-1.01)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1225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0.073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201930" marR="408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All-ca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use 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m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t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ali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t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y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2.81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(224)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3.17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(253)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320"/>
                        </a:lnSpc>
                        <a:spcBef>
                          <a:spcPts val="505"/>
                        </a:spcBef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0.88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ts val="969"/>
                        </a:lnSpc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(0.74-1.06)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6413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0.18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9969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201930" marR="178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New</a:t>
                      </a:r>
                      <a:r>
                        <a:rPr dirty="0" sz="10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Q-wave 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MI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1.04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(83)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1.29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(103)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320"/>
                        </a:lnSpc>
                        <a:spcBef>
                          <a:spcPts val="505"/>
                        </a:spcBef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0.80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ts val="969"/>
                        </a:lnSpc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(0.60-1.07)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6413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0.14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9969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4495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BARC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3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95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5</a:t>
                      </a:r>
                      <a:endParaRPr sz="950">
                        <a:latin typeface="Tahoma"/>
                        <a:cs typeface="Tahoma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Bleeding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2.04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11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2.12</a:t>
                      </a:r>
                      <a:r>
                        <a:rPr dirty="0" sz="11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11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315"/>
                        </a:lnSpc>
                        <a:spcBef>
                          <a:spcPts val="675"/>
                        </a:spcBef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0.97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29845">
                        <a:lnSpc>
                          <a:spcPts val="109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(0.78-1.20)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8572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0.77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26364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4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50165">
                        <a:lnSpc>
                          <a:spcPct val="10000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BARC 5</a:t>
                      </a:r>
                      <a:r>
                        <a:rPr dirty="0" sz="95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Bleeding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0.28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0.30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315"/>
                        </a:lnSpc>
                        <a:spcBef>
                          <a:spcPts val="675"/>
                        </a:spcBef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0.92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29845">
                        <a:lnSpc>
                          <a:spcPts val="109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(0.52-1.64)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8572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000" spc="-10">
                          <a:latin typeface="Tahoma"/>
                          <a:cs typeface="Tahoma"/>
                        </a:rPr>
                        <a:t>0.78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26364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4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50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BARC 3</a:t>
                      </a:r>
                      <a:r>
                        <a:rPr dirty="0" sz="95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Bleeding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1.88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1.99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315"/>
                        </a:lnSpc>
                        <a:spcBef>
                          <a:spcPts val="680"/>
                        </a:spcBef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0.95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29845">
                        <a:lnSpc>
                          <a:spcPts val="109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(0.76-1.18)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8636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000" spc="-10">
                          <a:latin typeface="Tahoma"/>
                          <a:cs typeface="Tahoma"/>
                        </a:rPr>
                        <a:t>0.63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2700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9331" y="1206753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10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  </a:t>
            </a: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544" y="972311"/>
            <a:ext cx="1577340" cy="25654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57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dirty="0" sz="1250" spc="-5" b="1">
                <a:latin typeface="Tahoma"/>
                <a:cs typeface="Tahoma"/>
              </a:rPr>
              <a:t>Discharge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844" y="1796288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10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  </a:t>
            </a: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0020" y="1566672"/>
            <a:ext cx="1577340" cy="251460"/>
          </a:xfrm>
          <a:custGeom>
            <a:avLst/>
            <a:gdLst/>
            <a:ahLst/>
            <a:cxnLst/>
            <a:rect l="l" t="t" r="r" b="b"/>
            <a:pathLst>
              <a:path w="1577339" h="251460">
                <a:moveTo>
                  <a:pt x="0" y="251460"/>
                </a:moveTo>
                <a:lnTo>
                  <a:pt x="1577340" y="251460"/>
                </a:lnTo>
                <a:lnTo>
                  <a:pt x="157734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8150" y="1600327"/>
            <a:ext cx="119824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ahoma"/>
                <a:cs typeface="Tahoma"/>
              </a:rPr>
              <a:t>Follow-up 1</a:t>
            </a:r>
            <a:r>
              <a:rPr dirty="0" sz="1300" spc="-95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844" y="2513202"/>
            <a:ext cx="101028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5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" y="2127504"/>
            <a:ext cx="1577340" cy="256540"/>
          </a:xfrm>
          <a:custGeom>
            <a:avLst/>
            <a:gdLst/>
            <a:ahLst/>
            <a:cxnLst/>
            <a:rect l="l" t="t" r="r" b="b"/>
            <a:pathLst>
              <a:path w="1577339" h="256539">
                <a:moveTo>
                  <a:pt x="0" y="256031"/>
                </a:moveTo>
                <a:lnTo>
                  <a:pt x="1577340" y="256031"/>
                </a:lnTo>
                <a:lnTo>
                  <a:pt x="1577340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38150" y="2161412"/>
            <a:ext cx="1367155" cy="378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540"/>
              </a:lnSpc>
              <a:spcBef>
                <a:spcPts val="95"/>
              </a:spcBef>
            </a:pPr>
            <a:r>
              <a:rPr dirty="0" sz="1300" spc="-5" b="1">
                <a:latin typeface="Tahoma"/>
                <a:cs typeface="Tahoma"/>
              </a:rPr>
              <a:t>Follow-up 3</a:t>
            </a:r>
            <a:r>
              <a:rPr dirty="0" sz="1300" spc="-55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  <a:p>
            <a:pPr marL="158115">
              <a:lnSpc>
                <a:spcPts val="1240"/>
              </a:lnSpc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9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2625" y="2915158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10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  </a:t>
            </a: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8495" y="2682239"/>
            <a:ext cx="1577340" cy="256540"/>
          </a:xfrm>
          <a:custGeom>
            <a:avLst/>
            <a:gdLst/>
            <a:ahLst/>
            <a:cxnLst/>
            <a:rect l="l" t="t" r="r" b="b"/>
            <a:pathLst>
              <a:path w="1577339" h="256539">
                <a:moveTo>
                  <a:pt x="0" y="256031"/>
                </a:moveTo>
                <a:lnTo>
                  <a:pt x="1577340" y="256031"/>
                </a:lnTo>
                <a:lnTo>
                  <a:pt x="1577340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6931" y="2716783"/>
            <a:ext cx="119888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ahoma"/>
                <a:cs typeface="Tahoma"/>
              </a:rPr>
              <a:t>Follow-up 6</a:t>
            </a:r>
            <a:r>
              <a:rPr dirty="0" sz="1300" spc="-90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0550" y="3497656"/>
            <a:ext cx="1222375" cy="3473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05" b="1">
                <a:latin typeface="Tahoma"/>
                <a:cs typeface="Tahoma"/>
              </a:rPr>
              <a:t> </a:t>
            </a:r>
            <a:r>
              <a:rPr dirty="0" sz="1050" spc="5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6115" y="3265932"/>
            <a:ext cx="1577340" cy="25463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57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dirty="0" sz="1300" spc="-5" b="1">
                <a:latin typeface="Tahoma"/>
                <a:cs typeface="Tahoma"/>
              </a:rPr>
              <a:t>Follow-up 12</a:t>
            </a:r>
            <a:r>
              <a:rPr dirty="0" sz="1300" spc="-50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10912" y="4579618"/>
            <a:ext cx="478790" cy="147955"/>
          </a:xfrm>
          <a:custGeom>
            <a:avLst/>
            <a:gdLst/>
            <a:ahLst/>
            <a:cxnLst/>
            <a:rect l="l" t="t" r="r" b="b"/>
            <a:pathLst>
              <a:path w="478789" h="147954">
                <a:moveTo>
                  <a:pt x="0" y="147829"/>
                </a:moveTo>
                <a:lnTo>
                  <a:pt x="478521" y="147829"/>
                </a:lnTo>
                <a:lnTo>
                  <a:pt x="478521" y="0"/>
                </a:lnTo>
                <a:lnTo>
                  <a:pt x="0" y="0"/>
                </a:lnTo>
                <a:lnTo>
                  <a:pt x="0" y="147829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10912" y="4579618"/>
            <a:ext cx="478790" cy="147955"/>
          </a:xfrm>
          <a:custGeom>
            <a:avLst/>
            <a:gdLst/>
            <a:ahLst/>
            <a:cxnLst/>
            <a:rect l="l" t="t" r="r" b="b"/>
            <a:pathLst>
              <a:path w="478789" h="147954">
                <a:moveTo>
                  <a:pt x="0" y="147829"/>
                </a:moveTo>
                <a:lnTo>
                  <a:pt x="478521" y="147829"/>
                </a:lnTo>
                <a:lnTo>
                  <a:pt x="478521" y="0"/>
                </a:lnTo>
                <a:lnTo>
                  <a:pt x="0" y="0"/>
                </a:lnTo>
                <a:lnTo>
                  <a:pt x="0" y="147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10912" y="4579618"/>
            <a:ext cx="478790" cy="147955"/>
          </a:xfrm>
          <a:custGeom>
            <a:avLst/>
            <a:gdLst/>
            <a:ahLst/>
            <a:cxnLst/>
            <a:rect l="l" t="t" r="r" b="b"/>
            <a:pathLst>
              <a:path w="478789" h="147954">
                <a:moveTo>
                  <a:pt x="0" y="147829"/>
                </a:moveTo>
                <a:lnTo>
                  <a:pt x="478521" y="147829"/>
                </a:lnTo>
                <a:lnTo>
                  <a:pt x="478521" y="0"/>
                </a:lnTo>
                <a:lnTo>
                  <a:pt x="0" y="0"/>
                </a:lnTo>
                <a:lnTo>
                  <a:pt x="0" y="147829"/>
                </a:lnTo>
              </a:path>
            </a:pathLst>
          </a:custGeom>
          <a:ln w="3718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10912" y="4579618"/>
            <a:ext cx="478790" cy="147955"/>
          </a:xfrm>
          <a:custGeom>
            <a:avLst/>
            <a:gdLst/>
            <a:ahLst/>
            <a:cxnLst/>
            <a:rect l="l" t="t" r="r" b="b"/>
            <a:pathLst>
              <a:path w="478789" h="147954">
                <a:moveTo>
                  <a:pt x="0" y="147829"/>
                </a:moveTo>
                <a:lnTo>
                  <a:pt x="478521" y="147829"/>
                </a:lnTo>
                <a:lnTo>
                  <a:pt x="478521" y="0"/>
                </a:lnTo>
                <a:lnTo>
                  <a:pt x="0" y="0"/>
                </a:lnTo>
                <a:lnTo>
                  <a:pt x="0" y="147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48002" y="4579618"/>
            <a:ext cx="16510" cy="147955"/>
          </a:xfrm>
          <a:custGeom>
            <a:avLst/>
            <a:gdLst/>
            <a:ahLst/>
            <a:cxnLst/>
            <a:rect l="l" t="t" r="r" b="b"/>
            <a:pathLst>
              <a:path w="16510" h="147954">
                <a:moveTo>
                  <a:pt x="16234" y="0"/>
                </a:moveTo>
                <a:lnTo>
                  <a:pt x="0" y="0"/>
                </a:lnTo>
                <a:lnTo>
                  <a:pt x="0" y="147829"/>
                </a:lnTo>
                <a:lnTo>
                  <a:pt x="16234" y="147829"/>
                </a:lnTo>
                <a:lnTo>
                  <a:pt x="16234" y="0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10912" y="4579618"/>
            <a:ext cx="478790" cy="147955"/>
          </a:xfrm>
          <a:custGeom>
            <a:avLst/>
            <a:gdLst/>
            <a:ahLst/>
            <a:cxnLst/>
            <a:rect l="l" t="t" r="r" b="b"/>
            <a:pathLst>
              <a:path w="478789" h="147954">
                <a:moveTo>
                  <a:pt x="0" y="147829"/>
                </a:moveTo>
                <a:lnTo>
                  <a:pt x="478521" y="147829"/>
                </a:lnTo>
                <a:lnTo>
                  <a:pt x="478521" y="0"/>
                </a:lnTo>
                <a:lnTo>
                  <a:pt x="0" y="0"/>
                </a:lnTo>
                <a:lnTo>
                  <a:pt x="0" y="147829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10912" y="4579618"/>
            <a:ext cx="478790" cy="147955"/>
          </a:xfrm>
          <a:custGeom>
            <a:avLst/>
            <a:gdLst/>
            <a:ahLst/>
            <a:cxnLst/>
            <a:rect l="l" t="t" r="r" b="b"/>
            <a:pathLst>
              <a:path w="478789" h="147954">
                <a:moveTo>
                  <a:pt x="0" y="147829"/>
                </a:moveTo>
                <a:lnTo>
                  <a:pt x="478521" y="147829"/>
                </a:lnTo>
                <a:lnTo>
                  <a:pt x="478521" y="0"/>
                </a:lnTo>
                <a:lnTo>
                  <a:pt x="0" y="0"/>
                </a:lnTo>
                <a:lnTo>
                  <a:pt x="0" y="147829"/>
                </a:lnTo>
              </a:path>
            </a:pathLst>
          </a:custGeom>
          <a:ln w="531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010911" y="4782320"/>
            <a:ext cx="477520" cy="149860"/>
          </a:xfrm>
          <a:custGeom>
            <a:avLst/>
            <a:gdLst/>
            <a:ahLst/>
            <a:cxnLst/>
            <a:rect l="l" t="t" r="r" b="b"/>
            <a:pathLst>
              <a:path w="477520" h="149860">
                <a:moveTo>
                  <a:pt x="0" y="149343"/>
                </a:moveTo>
                <a:lnTo>
                  <a:pt x="477017" y="149343"/>
                </a:lnTo>
                <a:lnTo>
                  <a:pt x="477017" y="0"/>
                </a:lnTo>
                <a:lnTo>
                  <a:pt x="0" y="0"/>
                </a:lnTo>
                <a:lnTo>
                  <a:pt x="0" y="149343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10911" y="4782320"/>
            <a:ext cx="477520" cy="149860"/>
          </a:xfrm>
          <a:custGeom>
            <a:avLst/>
            <a:gdLst/>
            <a:ahLst/>
            <a:cxnLst/>
            <a:rect l="l" t="t" r="r" b="b"/>
            <a:pathLst>
              <a:path w="477520" h="149860">
                <a:moveTo>
                  <a:pt x="0" y="149343"/>
                </a:moveTo>
                <a:lnTo>
                  <a:pt x="477017" y="149343"/>
                </a:lnTo>
                <a:lnTo>
                  <a:pt x="477017" y="0"/>
                </a:lnTo>
                <a:lnTo>
                  <a:pt x="0" y="0"/>
                </a:lnTo>
                <a:lnTo>
                  <a:pt x="0" y="149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010911" y="4782320"/>
            <a:ext cx="477520" cy="149860"/>
          </a:xfrm>
          <a:custGeom>
            <a:avLst/>
            <a:gdLst/>
            <a:ahLst/>
            <a:cxnLst/>
            <a:rect l="l" t="t" r="r" b="b"/>
            <a:pathLst>
              <a:path w="477520" h="149860">
                <a:moveTo>
                  <a:pt x="0" y="149343"/>
                </a:moveTo>
                <a:lnTo>
                  <a:pt x="477017" y="149343"/>
                </a:lnTo>
                <a:lnTo>
                  <a:pt x="477017" y="0"/>
                </a:lnTo>
                <a:lnTo>
                  <a:pt x="0" y="0"/>
                </a:lnTo>
                <a:lnTo>
                  <a:pt x="0" y="149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117851" y="4782320"/>
            <a:ext cx="6985" cy="149860"/>
          </a:xfrm>
          <a:custGeom>
            <a:avLst/>
            <a:gdLst/>
            <a:ahLst/>
            <a:cxnLst/>
            <a:rect l="l" t="t" r="r" b="b"/>
            <a:pathLst>
              <a:path w="6985" h="149860">
                <a:moveTo>
                  <a:pt x="6903" y="0"/>
                </a:moveTo>
                <a:lnTo>
                  <a:pt x="0" y="0"/>
                </a:lnTo>
                <a:lnTo>
                  <a:pt x="0" y="149343"/>
                </a:lnTo>
                <a:lnTo>
                  <a:pt x="6903" y="149343"/>
                </a:lnTo>
                <a:lnTo>
                  <a:pt x="6903" y="0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99666" y="4782320"/>
            <a:ext cx="6985" cy="149860"/>
          </a:xfrm>
          <a:custGeom>
            <a:avLst/>
            <a:gdLst/>
            <a:ahLst/>
            <a:cxnLst/>
            <a:rect l="l" t="t" r="r" b="b"/>
            <a:pathLst>
              <a:path w="6985" h="149860">
                <a:moveTo>
                  <a:pt x="6903" y="0"/>
                </a:moveTo>
                <a:lnTo>
                  <a:pt x="0" y="0"/>
                </a:lnTo>
                <a:lnTo>
                  <a:pt x="0" y="149343"/>
                </a:lnTo>
                <a:lnTo>
                  <a:pt x="6903" y="149343"/>
                </a:lnTo>
                <a:lnTo>
                  <a:pt x="6903" y="0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479180" y="4782320"/>
            <a:ext cx="6985" cy="149860"/>
          </a:xfrm>
          <a:custGeom>
            <a:avLst/>
            <a:gdLst/>
            <a:ahLst/>
            <a:cxnLst/>
            <a:rect l="l" t="t" r="r" b="b"/>
            <a:pathLst>
              <a:path w="6985" h="149860">
                <a:moveTo>
                  <a:pt x="6903" y="0"/>
                </a:moveTo>
                <a:lnTo>
                  <a:pt x="0" y="0"/>
                </a:lnTo>
                <a:lnTo>
                  <a:pt x="0" y="149343"/>
                </a:lnTo>
                <a:lnTo>
                  <a:pt x="6903" y="149343"/>
                </a:lnTo>
                <a:lnTo>
                  <a:pt x="6903" y="0"/>
                </a:lnTo>
                <a:close/>
              </a:path>
            </a:pathLst>
          </a:custGeom>
          <a:solidFill>
            <a:srgbClr val="EAF1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10911" y="4782320"/>
            <a:ext cx="477520" cy="133985"/>
          </a:xfrm>
          <a:custGeom>
            <a:avLst/>
            <a:gdLst/>
            <a:ahLst/>
            <a:cxnLst/>
            <a:rect l="l" t="t" r="r" b="b"/>
            <a:pathLst>
              <a:path w="477520" h="133985">
                <a:moveTo>
                  <a:pt x="0" y="133969"/>
                </a:moveTo>
                <a:lnTo>
                  <a:pt x="477017" y="133969"/>
                </a:lnTo>
                <a:lnTo>
                  <a:pt x="477017" y="0"/>
                </a:lnTo>
                <a:lnTo>
                  <a:pt x="0" y="0"/>
                </a:lnTo>
                <a:lnTo>
                  <a:pt x="0" y="133969"/>
                </a:lnTo>
                <a:close/>
              </a:path>
            </a:pathLst>
          </a:custGeom>
          <a:solidFill>
            <a:srgbClr val="E997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10911" y="4782320"/>
            <a:ext cx="477520" cy="133985"/>
          </a:xfrm>
          <a:custGeom>
            <a:avLst/>
            <a:gdLst/>
            <a:ahLst/>
            <a:cxnLst/>
            <a:rect l="l" t="t" r="r" b="b"/>
            <a:pathLst>
              <a:path w="477520" h="133985">
                <a:moveTo>
                  <a:pt x="0" y="133969"/>
                </a:moveTo>
                <a:lnTo>
                  <a:pt x="477017" y="133969"/>
                </a:lnTo>
                <a:lnTo>
                  <a:pt x="477017" y="0"/>
                </a:lnTo>
                <a:lnTo>
                  <a:pt x="0" y="0"/>
                </a:lnTo>
                <a:lnTo>
                  <a:pt x="0" y="133969"/>
                </a:lnTo>
              </a:path>
            </a:pathLst>
          </a:custGeom>
          <a:ln w="3175">
            <a:solidFill>
              <a:srgbClr val="E27D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77748" y="4054855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10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  </a:t>
            </a: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2400" y="3822191"/>
            <a:ext cx="1579245" cy="256540"/>
          </a:xfrm>
          <a:custGeom>
            <a:avLst/>
            <a:gdLst/>
            <a:ahLst/>
            <a:cxnLst/>
            <a:rect l="l" t="t" r="r" b="b"/>
            <a:pathLst>
              <a:path w="1579245" h="256539">
                <a:moveTo>
                  <a:pt x="0" y="256031"/>
                </a:moveTo>
                <a:lnTo>
                  <a:pt x="1578864" y="256031"/>
                </a:lnTo>
                <a:lnTo>
                  <a:pt x="1578864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32054" y="3855821"/>
            <a:ext cx="13036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ahoma"/>
                <a:cs typeface="Tahoma"/>
              </a:rPr>
              <a:t>Follow-up 18</a:t>
            </a:r>
            <a:r>
              <a:rPr dirty="0" sz="1300" spc="-90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5368" y="4637633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10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  </a:t>
            </a: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1544" y="4404359"/>
            <a:ext cx="1577340" cy="25654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699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70"/>
              </a:spcBef>
            </a:pPr>
            <a:r>
              <a:rPr dirty="0" sz="1300" spc="-5" b="1">
                <a:latin typeface="Tahoma"/>
                <a:cs typeface="Tahoma"/>
              </a:rPr>
              <a:t>Follow-up 24</a:t>
            </a:r>
            <a:r>
              <a:rPr dirty="0" sz="1300" spc="-45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75460" y="963167"/>
            <a:ext cx="2665730" cy="41046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r" marR="110489">
              <a:lnSpc>
                <a:spcPts val="1375"/>
              </a:lnSpc>
            </a:pPr>
            <a:r>
              <a:rPr dirty="0" sz="1150">
                <a:latin typeface="Calibri"/>
                <a:cs typeface="Calibri"/>
              </a:rPr>
              <a:t>Pe</a:t>
            </a:r>
            <a:r>
              <a:rPr dirty="0" sz="1150" spc="-5">
                <a:latin typeface="Calibri"/>
                <a:cs typeface="Calibri"/>
              </a:rPr>
              <a:t>r</a:t>
            </a:r>
            <a:r>
              <a:rPr dirty="0" sz="1150">
                <a:latin typeface="Calibri"/>
                <a:cs typeface="Calibri"/>
              </a:rPr>
              <a:t>cen</a:t>
            </a:r>
            <a:r>
              <a:rPr dirty="0" sz="1150" spc="-5">
                <a:latin typeface="Calibri"/>
                <a:cs typeface="Calibri"/>
              </a:rPr>
              <a:t>t</a:t>
            </a:r>
            <a:r>
              <a:rPr dirty="0" sz="1150">
                <a:latin typeface="Calibri"/>
                <a:cs typeface="Calibri"/>
              </a:rPr>
              <a:t>age</a:t>
            </a:r>
            <a:endParaRPr sz="1150">
              <a:latin typeface="Calibri"/>
              <a:cs typeface="Calibri"/>
            </a:endParaRPr>
          </a:p>
          <a:p>
            <a:pPr algn="r" marR="168275">
              <a:lnSpc>
                <a:spcPct val="100000"/>
              </a:lnSpc>
              <a:spcBef>
                <a:spcPts val="190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98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68275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97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68275">
              <a:lnSpc>
                <a:spcPct val="100000"/>
              </a:lnSpc>
              <a:spcBef>
                <a:spcPts val="1195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96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68275">
              <a:lnSpc>
                <a:spcPct val="100000"/>
              </a:lnSpc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96</a:t>
            </a:r>
            <a:r>
              <a:rPr dirty="0" sz="1400" spc="-100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spc="5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4625">
              <a:lnSpc>
                <a:spcPct val="100000"/>
              </a:lnSpc>
              <a:spcBef>
                <a:spcPts val="1055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86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4625">
              <a:lnSpc>
                <a:spcPct val="100000"/>
              </a:lnSpc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94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4625">
              <a:lnSpc>
                <a:spcPct val="100000"/>
              </a:lnSpc>
              <a:spcBef>
                <a:spcPts val="1275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85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3990">
              <a:lnSpc>
                <a:spcPct val="100000"/>
              </a:lnSpc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92</a:t>
            </a:r>
            <a:r>
              <a:rPr dirty="0" sz="1400" spc="-100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spc="5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3990">
              <a:lnSpc>
                <a:spcPct val="100000"/>
              </a:lnSpc>
              <a:spcBef>
                <a:spcPts val="1105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82</a:t>
            </a:r>
            <a:r>
              <a:rPr dirty="0" sz="1400" spc="-100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spc="5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4625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89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96850">
              <a:lnSpc>
                <a:spcPct val="100000"/>
              </a:lnSpc>
              <a:spcBef>
                <a:spcPts val="1015"/>
              </a:spcBef>
            </a:pPr>
            <a:r>
              <a:rPr dirty="0" sz="1400" spc="-5" b="1">
                <a:latin typeface="Tahoma"/>
                <a:cs typeface="Tahoma"/>
              </a:rPr>
              <a:t>79</a:t>
            </a:r>
            <a:r>
              <a:rPr dirty="0" sz="1400" spc="-100" b="1">
                <a:latin typeface="Tahoma"/>
                <a:cs typeface="Tahoma"/>
              </a:rPr>
              <a:t> </a:t>
            </a:r>
            <a:r>
              <a:rPr dirty="0" sz="1400" spc="5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97485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ahoma"/>
                <a:cs typeface="Tahoma"/>
              </a:rPr>
              <a:t>92</a:t>
            </a:r>
            <a:r>
              <a:rPr dirty="0" sz="1400" spc="-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97485">
              <a:lnSpc>
                <a:spcPct val="100000"/>
              </a:lnSpc>
              <a:spcBef>
                <a:spcPts val="1065"/>
              </a:spcBef>
            </a:pPr>
            <a:r>
              <a:rPr dirty="0" sz="1400" spc="-5" b="1">
                <a:latin typeface="Tahoma"/>
                <a:cs typeface="Tahoma"/>
              </a:rPr>
              <a:t>78</a:t>
            </a:r>
            <a:r>
              <a:rPr dirty="0" sz="1400" spc="-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97485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93</a:t>
            </a:r>
            <a:r>
              <a:rPr dirty="0" sz="1400" spc="-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69364" y="4091938"/>
            <a:ext cx="1781556" cy="967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1732026" y="46990"/>
            <a:ext cx="23964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/>
              <a:t>Adherence </a:t>
            </a:r>
            <a:r>
              <a:rPr dirty="0" sz="1800"/>
              <a:t>to  </a:t>
            </a:r>
            <a:r>
              <a:rPr dirty="0" sz="1800" spc="-5"/>
              <a:t>treatment</a:t>
            </a:r>
            <a:r>
              <a:rPr dirty="0" sz="1800" spc="-15"/>
              <a:t> </a:t>
            </a:r>
            <a:r>
              <a:rPr dirty="0" sz="1800" spc="-5"/>
              <a:t>strategies</a:t>
            </a:r>
            <a:endParaRPr sz="1800"/>
          </a:p>
        </p:txBody>
      </p:sp>
      <p:sp>
        <p:nvSpPr>
          <p:cNvPr id="41" name="object 41"/>
          <p:cNvSpPr txBox="1"/>
          <p:nvPr/>
        </p:nvSpPr>
        <p:spPr>
          <a:xfrm>
            <a:off x="1732026" y="768858"/>
            <a:ext cx="20066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5130" algn="l"/>
                <a:tab pos="876935" algn="l"/>
                <a:tab pos="1346835" algn="l"/>
                <a:tab pos="1760855" algn="l"/>
              </a:tabLst>
            </a:pPr>
            <a:r>
              <a:rPr dirty="0" sz="700" spc="-5">
                <a:latin typeface="Tahoma"/>
                <a:cs typeface="Tahoma"/>
              </a:rPr>
              <a:t>0%</a:t>
            </a:r>
            <a:r>
              <a:rPr dirty="0" sz="700" spc="-5">
                <a:latin typeface="Tahoma"/>
                <a:cs typeface="Tahoma"/>
              </a:rPr>
              <a:t>	</a:t>
            </a:r>
            <a:r>
              <a:rPr dirty="0" sz="700" spc="-5">
                <a:latin typeface="Tahoma"/>
                <a:cs typeface="Tahoma"/>
              </a:rPr>
              <a:t>25%</a:t>
            </a:r>
            <a:r>
              <a:rPr dirty="0" sz="700" spc="-5">
                <a:latin typeface="Tahoma"/>
                <a:cs typeface="Tahoma"/>
              </a:rPr>
              <a:t>	</a:t>
            </a:r>
            <a:r>
              <a:rPr dirty="0" sz="700" spc="-5">
                <a:latin typeface="Tahoma"/>
                <a:cs typeface="Tahoma"/>
              </a:rPr>
              <a:t>50%</a:t>
            </a:r>
            <a:r>
              <a:rPr dirty="0" sz="700" spc="-5">
                <a:latin typeface="Tahoma"/>
                <a:cs typeface="Tahoma"/>
              </a:rPr>
              <a:t>	</a:t>
            </a:r>
            <a:r>
              <a:rPr dirty="0" sz="700" spc="-5">
                <a:latin typeface="Tahoma"/>
                <a:cs typeface="Tahoma"/>
              </a:rPr>
              <a:t>75%</a:t>
            </a:r>
            <a:r>
              <a:rPr dirty="0" sz="700" spc="-5">
                <a:latin typeface="Tahoma"/>
                <a:cs typeface="Tahoma"/>
              </a:rPr>
              <a:t>	</a:t>
            </a:r>
            <a:r>
              <a:rPr dirty="0" sz="700" spc="-5">
                <a:latin typeface="Tahoma"/>
                <a:cs typeface="Tahoma"/>
              </a:rPr>
              <a:t>100%</a:t>
            </a:r>
            <a:endParaRPr sz="7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98211" y="4490720"/>
            <a:ext cx="3689985" cy="610870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727710">
              <a:lnSpc>
                <a:spcPct val="100000"/>
              </a:lnSpc>
              <a:spcBef>
                <a:spcPts val="440"/>
              </a:spcBef>
            </a:pPr>
            <a:r>
              <a:rPr dirty="0" sz="1200" spc="-5" b="1">
                <a:latin typeface="Tahoma"/>
                <a:cs typeface="Tahoma"/>
              </a:rPr>
              <a:t>Ticagrelor monotherapy </a:t>
            </a:r>
            <a:r>
              <a:rPr dirty="0" sz="1200" b="1">
                <a:latin typeface="Tahoma"/>
                <a:cs typeface="Tahoma"/>
              </a:rPr>
              <a:t>in </a:t>
            </a:r>
            <a:r>
              <a:rPr dirty="0" sz="1200" spc="-5" b="1">
                <a:latin typeface="Tahoma"/>
                <a:cs typeface="Tahoma"/>
              </a:rPr>
              <a:t>ACS </a:t>
            </a:r>
            <a:r>
              <a:rPr dirty="0" sz="1200" b="1">
                <a:latin typeface="Tahoma"/>
                <a:cs typeface="Tahoma"/>
              </a:rPr>
              <a:t>and</a:t>
            </a:r>
            <a:r>
              <a:rPr dirty="0" sz="1200" spc="-7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SA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530225" algn="l"/>
                <a:tab pos="727075" algn="l"/>
              </a:tabLst>
            </a:pPr>
            <a:r>
              <a:rPr dirty="0" u="sng" sz="1200" b="1">
                <a:uFill>
                  <a:solidFill>
                    <a:srgbClr val="F1F1F1"/>
                  </a:solidFill>
                </a:uFill>
                <a:latin typeface="Tahoma"/>
                <a:cs typeface="Tahoma"/>
              </a:rPr>
              <a:t> 	</a:t>
            </a:r>
            <a:r>
              <a:rPr dirty="0" sz="1200" b="1">
                <a:latin typeface="Tahoma"/>
                <a:cs typeface="Tahoma"/>
              </a:rPr>
              <a:t>	</a:t>
            </a:r>
            <a:r>
              <a:rPr dirty="0" sz="1200" spc="-5" b="1">
                <a:latin typeface="Tahoma"/>
                <a:cs typeface="Tahoma"/>
              </a:rPr>
              <a:t>ASA monotherapy </a:t>
            </a:r>
            <a:r>
              <a:rPr dirty="0" sz="1200" b="1">
                <a:latin typeface="Tahoma"/>
                <a:cs typeface="Tahoma"/>
              </a:rPr>
              <a:t>in </a:t>
            </a:r>
            <a:r>
              <a:rPr dirty="0" sz="1200" spc="-5" b="1">
                <a:latin typeface="Tahoma"/>
                <a:cs typeface="Tahoma"/>
              </a:rPr>
              <a:t>ACS </a:t>
            </a:r>
            <a:r>
              <a:rPr dirty="0" sz="1200" b="1">
                <a:latin typeface="Tahoma"/>
                <a:cs typeface="Tahoma"/>
              </a:rPr>
              <a:t>and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SA</a:t>
            </a:r>
            <a:endParaRPr sz="1200">
              <a:latin typeface="Tahoma"/>
              <a:cs typeface="Tahoma"/>
            </a:endParaRPr>
          </a:p>
          <a:p>
            <a:pPr marL="1769110">
              <a:lnSpc>
                <a:spcPct val="100000"/>
              </a:lnSpc>
              <a:spcBef>
                <a:spcPts val="85"/>
              </a:spcBef>
            </a:pPr>
            <a:r>
              <a:rPr dirty="0" sz="800" spc="-5">
                <a:latin typeface="Tahoma"/>
                <a:cs typeface="Tahoma"/>
              </a:rPr>
              <a:t>Vranckx et al. Lancet </a:t>
            </a:r>
            <a:r>
              <a:rPr dirty="0" sz="800">
                <a:latin typeface="Tahoma"/>
                <a:cs typeface="Tahoma"/>
              </a:rPr>
              <a:t>2018; 392:</a:t>
            </a:r>
            <a:r>
              <a:rPr dirty="0" sz="800" spc="-15">
                <a:latin typeface="Tahoma"/>
                <a:cs typeface="Tahoma"/>
              </a:rPr>
              <a:t> </a:t>
            </a:r>
            <a:r>
              <a:rPr dirty="0" sz="800" spc="5">
                <a:latin typeface="Tahoma"/>
                <a:cs typeface="Tahoma"/>
              </a:rPr>
              <a:t>940-949.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5994" y="245109"/>
            <a:ext cx="61683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/>
              <a:t>All-cause mortality or new </a:t>
            </a:r>
            <a:r>
              <a:rPr dirty="0" sz="2000"/>
              <a:t>Q wave MI at 2</a:t>
            </a:r>
            <a:r>
              <a:rPr dirty="0" sz="2000" spc="-65"/>
              <a:t> </a:t>
            </a:r>
            <a:r>
              <a:rPr dirty="0" sz="2000"/>
              <a:t>years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3779" y="776858"/>
          <a:ext cx="8588375" cy="4094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7214"/>
                <a:gridCol w="1299845"/>
                <a:gridCol w="1137284"/>
                <a:gridCol w="1456055"/>
                <a:gridCol w="1221104"/>
                <a:gridCol w="903604"/>
                <a:gridCol w="703579"/>
              </a:tblGrid>
              <a:tr h="144779">
                <a:tc>
                  <a:txBody>
                    <a:bodyPr/>
                    <a:lstStyle/>
                    <a:p>
                      <a:pPr marL="34925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Pre-specified subgroup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Experimental</a:t>
                      </a:r>
                      <a:r>
                        <a:rPr dirty="0" sz="95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arm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Reference</a:t>
                      </a:r>
                      <a:r>
                        <a:rPr dirty="0" sz="95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arm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HR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exp/ref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(95%</a:t>
                      </a:r>
                      <a:r>
                        <a:rPr dirty="0" sz="95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CI)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356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Exp.</a:t>
                      </a:r>
                      <a:r>
                        <a:rPr dirty="0" sz="95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better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Ref.</a:t>
                      </a:r>
                      <a:r>
                        <a:rPr dirty="0" sz="95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better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040"/>
                        </a:lnSpc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95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int.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Indication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100"/>
                        </a:lnSpc>
                        <a:spcBef>
                          <a:spcPts val="40"/>
                        </a:spcBef>
                      </a:pPr>
                      <a:r>
                        <a:rPr dirty="0" sz="950" spc="-5">
                          <a:latin typeface="Calibri"/>
                          <a:cs typeface="Calibri"/>
                        </a:rPr>
                        <a:t>0.92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ACS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147/3750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(3.93)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169/3737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(4.52)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0.86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(0.69-1.08)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Stable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5">
                          <a:latin typeface="Tahoma"/>
                          <a:cs typeface="Tahoma"/>
                        </a:rPr>
                        <a:t>CAD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157/4230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(3.72)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180/4251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(4.24)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(0.71-1.08)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Age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0.23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Age &gt;</a:t>
                      </a:r>
                      <a:r>
                        <a:rPr dirty="0" sz="95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75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93/1292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7.22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120/1273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9.44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0.75</a:t>
                      </a:r>
                      <a:r>
                        <a:rPr dirty="0" sz="950" spc="-20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(0.56-0.99)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Age </a:t>
                      </a:r>
                      <a:r>
                        <a:rPr dirty="0" sz="950">
                          <a:latin typeface="Tahoma"/>
                          <a:cs typeface="Tahoma"/>
                        </a:rPr>
                        <a:t>≤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75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211/6688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(3.16)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229/6715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(3.41)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(0.76-1.12)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Body mass</a:t>
                      </a:r>
                      <a:r>
                        <a:rPr dirty="0" sz="95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index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0.51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BMI ≥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27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163/4477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(3.65)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180/4516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(3.99)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0.91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(0.74-1.13)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BMI &lt;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27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141/3502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(4.03)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169/3471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(4.87)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(0.66-1.03)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0.92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889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39/404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(9.68)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45/417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(10.82)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0.89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(0.58-1.36)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 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262/7543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(3.48)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301/7532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(4.00)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0.87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(0.74-1.02)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0.33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102/2049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(4.99)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126/1989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(6.34)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0.78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(0.60-1.01)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Non-diabetes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202/5925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(3.41)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222/5994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(3.71)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(0.76-1.11)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Renal</a:t>
                      </a:r>
                      <a:r>
                        <a:rPr dirty="0" sz="95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0.68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Impaired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renal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79/1099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(7.20)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93/1072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(8.68)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(0.61-1.11)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Non-impaired renal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224/6835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(3.28)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255/6877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(3.71)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(0.74-1.05)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41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 b="1">
                          <a:latin typeface="Tahoma"/>
                          <a:cs typeface="Tahoma"/>
                        </a:rPr>
                        <a:t>Sex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0.64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Female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85/1865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(4.56)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91/1849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(4.93)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(0.69-1.24)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Male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219/6115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(3.59)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258/6139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(4.21)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0.85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(0.71-1.02)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12700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Peripheral vascular</a:t>
                      </a:r>
                      <a:r>
                        <a:rPr dirty="0" sz="95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disease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0.52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88900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Yes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40/476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(8.40)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44/529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(8.32)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1.02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(0.66-1.56)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88900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No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260/7428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(3.51)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295/7389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(4.00)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0.87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(0.74-1.03)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035040" y="1098803"/>
            <a:ext cx="2154936" cy="3616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35040" y="4666488"/>
            <a:ext cx="2154936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754748" y="4953406"/>
            <a:ext cx="19335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Tahoma"/>
                <a:cs typeface="Tahoma"/>
              </a:rPr>
              <a:t>Vranckx et al. Lancet </a:t>
            </a:r>
            <a:r>
              <a:rPr dirty="0" sz="800">
                <a:latin typeface="Tahoma"/>
                <a:cs typeface="Tahoma"/>
              </a:rPr>
              <a:t>2018; 392:</a:t>
            </a:r>
            <a:r>
              <a:rPr dirty="0" sz="800" spc="-15">
                <a:latin typeface="Tahoma"/>
                <a:cs typeface="Tahoma"/>
              </a:rPr>
              <a:t> </a:t>
            </a:r>
            <a:r>
              <a:rPr dirty="0" sz="800" spc="5">
                <a:latin typeface="Tahoma"/>
                <a:cs typeface="Tahoma"/>
              </a:rPr>
              <a:t>940-949.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5994" y="245109"/>
            <a:ext cx="614997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/>
              <a:t>Patient oriented composite </a:t>
            </a:r>
            <a:r>
              <a:rPr dirty="0" sz="2000"/>
              <a:t>endpoints at 2</a:t>
            </a:r>
            <a:r>
              <a:rPr dirty="0" sz="2000" spc="-95"/>
              <a:t> </a:t>
            </a:r>
            <a:r>
              <a:rPr dirty="0" sz="2000"/>
              <a:t>years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3779" y="776858"/>
          <a:ext cx="8588375" cy="4094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7214"/>
                <a:gridCol w="1299845"/>
                <a:gridCol w="1137284"/>
                <a:gridCol w="1456055"/>
                <a:gridCol w="1221104"/>
                <a:gridCol w="903604"/>
                <a:gridCol w="703579"/>
              </a:tblGrid>
              <a:tr h="144779">
                <a:tc>
                  <a:txBody>
                    <a:bodyPr/>
                    <a:lstStyle/>
                    <a:p>
                      <a:pPr marL="34925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Pre-specified subgroup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Experimental</a:t>
                      </a:r>
                      <a:r>
                        <a:rPr dirty="0" sz="95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arm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Reference</a:t>
                      </a:r>
                      <a:r>
                        <a:rPr dirty="0" sz="95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arm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HR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exp/ref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(95%</a:t>
                      </a:r>
                      <a:r>
                        <a:rPr dirty="0" sz="95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CI)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356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Exp.</a:t>
                      </a:r>
                      <a:r>
                        <a:rPr dirty="0" sz="95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better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Ref.</a:t>
                      </a:r>
                      <a:r>
                        <a:rPr dirty="0" sz="95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better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040"/>
                        </a:lnSpc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95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int.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Indication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0.71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ACS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492/3750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(13.28)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518/3737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(13.97)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0.94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(0.83-1.07)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Stable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5">
                          <a:latin typeface="Tahoma"/>
                          <a:cs typeface="Tahoma"/>
                        </a:rPr>
                        <a:t>CAD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558/4230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(13.38)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613/4251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(14.54)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(0.82-1.03)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Age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0.13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Age &gt;</a:t>
                      </a:r>
                      <a:r>
                        <a:rPr dirty="0" sz="95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75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207/1292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16.37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248/1273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19.80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0.82</a:t>
                      </a:r>
                      <a:r>
                        <a:rPr dirty="0" sz="950" spc="-20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(0.68-0.98)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Age </a:t>
                      </a:r>
                      <a:r>
                        <a:rPr dirty="0" sz="950">
                          <a:latin typeface="Tahoma"/>
                          <a:cs typeface="Tahoma"/>
                        </a:rPr>
                        <a:t>≤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75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843/6688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(12.75)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883/6715</a:t>
                      </a:r>
                      <a:r>
                        <a:rPr dirty="0" sz="950" spc="-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(13.24)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0.96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(0.87-1.05)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Body mass</a:t>
                      </a:r>
                      <a:r>
                        <a:rPr dirty="0" sz="95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index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0.83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BMI ≥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27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598/4477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(13.55)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645/4516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(14.38)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0.94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(0.84-1.05)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BMI &lt;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27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452/3502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(13.05)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486/3471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(14.14)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(0.81-1.04)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0.64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889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74/404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(18.72)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88/417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(21.50)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0.86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(0.63-1.18)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 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972/7543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(13.05)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1037/7532</a:t>
                      </a:r>
                      <a:r>
                        <a:rPr dirty="0" sz="95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(13.87)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0.94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(0.86-1.02)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0.44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338/2049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(16.66)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369/1989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(18.72)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(0.76-1.02)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Non-diabetes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711/5925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(12.17)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761/5994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(12.79)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0.95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(0.85-1.05)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Renal</a:t>
                      </a:r>
                      <a:r>
                        <a:rPr dirty="0" sz="95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0.47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Impaired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renal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194/1099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(17.93)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219/1072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(20.68)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0.86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(0.71-1.04)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Non-impaired renal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847/6835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(12.55)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908/6877</a:t>
                      </a:r>
                      <a:r>
                        <a:rPr dirty="0" sz="950" spc="-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(13.30)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0.94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(0.86-1.04)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29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 b="1">
                          <a:latin typeface="Tahoma"/>
                          <a:cs typeface="Tahoma"/>
                        </a:rPr>
                        <a:t>Sex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0.45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Female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243/1865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(13.23)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273/1849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(14.94)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(0.74-1.04)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Male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807/6115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(13.36)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858/6139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(14.07)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0.95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(0.86-1.04)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Peripheral vascular</a:t>
                      </a:r>
                      <a:r>
                        <a:rPr dirty="0" sz="95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disease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0.40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88900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Yes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101/476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(21.43)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108/529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(20.59)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1.05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(0.80-1.37)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88900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No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942/7428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(12.85)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1010/7389</a:t>
                      </a:r>
                      <a:r>
                        <a:rPr dirty="0" sz="95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(13.78)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0.93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(0.85-1.01)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131052" y="1086611"/>
            <a:ext cx="2148840" cy="3633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31052" y="4677155"/>
            <a:ext cx="2148840" cy="141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754748" y="4953406"/>
            <a:ext cx="17005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Tahoma"/>
                <a:cs typeface="Tahoma"/>
              </a:rPr>
              <a:t>Serruys et al. EuroIntervention</a:t>
            </a:r>
            <a:r>
              <a:rPr dirty="0" sz="800" spc="55">
                <a:latin typeface="Tahoma"/>
                <a:cs typeface="Tahoma"/>
              </a:rPr>
              <a:t> </a:t>
            </a:r>
            <a:r>
              <a:rPr dirty="0" sz="800" spc="5">
                <a:latin typeface="Tahoma"/>
                <a:cs typeface="Tahoma"/>
              </a:rPr>
              <a:t>2019.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3779" y="776858"/>
          <a:ext cx="8588375" cy="4094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7214"/>
                <a:gridCol w="1299845"/>
                <a:gridCol w="1137284"/>
                <a:gridCol w="1456055"/>
                <a:gridCol w="1221104"/>
                <a:gridCol w="903604"/>
                <a:gridCol w="703579"/>
              </a:tblGrid>
              <a:tr h="144779">
                <a:tc>
                  <a:txBody>
                    <a:bodyPr/>
                    <a:lstStyle/>
                    <a:p>
                      <a:pPr marL="34925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Pre-specified subgroup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Experimental</a:t>
                      </a:r>
                      <a:r>
                        <a:rPr dirty="0" sz="95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arm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Reference</a:t>
                      </a:r>
                      <a:r>
                        <a:rPr dirty="0" sz="95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arm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HR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exp/ref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(95%</a:t>
                      </a:r>
                      <a:r>
                        <a:rPr dirty="0" sz="95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CI)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356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Exp.</a:t>
                      </a:r>
                      <a:r>
                        <a:rPr dirty="0" sz="95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better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04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Ref.</a:t>
                      </a:r>
                      <a:r>
                        <a:rPr dirty="0" sz="95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better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040"/>
                        </a:lnSpc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95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int.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Indication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ACS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73/3750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1.98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100/3737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2.72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0.73</a:t>
                      </a:r>
                      <a:r>
                        <a:rPr dirty="0" sz="950" spc="-20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(0.54-0.98)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Stable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5">
                          <a:latin typeface="Tahoma"/>
                          <a:cs typeface="Tahoma"/>
                        </a:rPr>
                        <a:t>CAD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90/4230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2.17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69/4251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5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1.65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1.32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(0.97-1.81)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Age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0.06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Age &gt;</a:t>
                      </a:r>
                      <a:r>
                        <a:rPr dirty="0" sz="95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75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65/1292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(5.24)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50/1273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(4.08)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1.28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(0.88-1.85)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Age </a:t>
                      </a:r>
                      <a:r>
                        <a:rPr dirty="0" sz="950">
                          <a:latin typeface="Tahoma"/>
                          <a:cs typeface="Tahoma"/>
                        </a:rPr>
                        <a:t>≤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75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98/6688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(1.49)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119/6715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(1.79)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0.83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(0.63-1.08)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12700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Body mass</a:t>
                      </a:r>
                      <a:r>
                        <a:rPr dirty="0" sz="95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index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40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0.81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BMI ≥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27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83/4477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(1.89)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85/4516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(1.91)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0.99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(0.73-1.34)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BMI &lt;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27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80/3502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(2.33)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84/3471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(2.46)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0.94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(0.69-1.28)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0.23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889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14/404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(3.60)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22/417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(5.47)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0.66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(0.34-1.28)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 COPD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149/7543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(2.01)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146/7532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(1.97)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1.02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(0.81-1.28)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0.33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52/2049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(2.59)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47/1989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(2.42)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0.78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(0.60-1.01)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Non-diabetes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111/5925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(1.91)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122/5994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(2.06)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(0.76-1.11)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Renal</a:t>
                      </a:r>
                      <a:r>
                        <a:rPr dirty="0" sz="95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0.68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Impaired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renal</a:t>
                      </a:r>
                      <a:r>
                        <a:rPr dirty="0" sz="95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43/1099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(4.03)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38/1072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(3.67)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0.82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(0.61-1.11)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Non-impaired renal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function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120/6835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(1.79)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130/6877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(1.91)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(0.74-1.05)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29">
                <a:tc>
                  <a:txBody>
                    <a:bodyPr/>
                    <a:lstStyle/>
                    <a:p>
                      <a:pPr marL="12700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10" b="1">
                          <a:latin typeface="Tahoma"/>
                          <a:cs typeface="Tahoma"/>
                        </a:rPr>
                        <a:t>Sex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5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0.09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Female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61/1865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(3.33)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48/1849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10">
                          <a:latin typeface="Tahoma"/>
                          <a:cs typeface="Tahoma"/>
                        </a:rPr>
                        <a:t>(2.65)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1.26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(0.87-1.84)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7556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Male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102/6115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(1.70)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121/6139</a:t>
                      </a:r>
                      <a:r>
                        <a:rPr dirty="0" sz="95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(2.00)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0.85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(0.65-1.10)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12700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Peripheral vascular</a:t>
                      </a:r>
                      <a:r>
                        <a:rPr dirty="0" sz="95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disease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0.99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88900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Yes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15/476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(3.25)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10">
                          <a:latin typeface="Tahoma"/>
                          <a:cs typeface="Tahoma"/>
                        </a:rPr>
                        <a:t>17/529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(3.28)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10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(0.49-1.97)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79">
                <a:tc>
                  <a:txBody>
                    <a:bodyPr/>
                    <a:lstStyle/>
                    <a:p>
                      <a:pPr marL="88900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>
                          <a:latin typeface="Tahoma"/>
                          <a:cs typeface="Tahoma"/>
                        </a:rPr>
                        <a:t>No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148/7428</a:t>
                      </a:r>
                      <a:r>
                        <a:rPr dirty="0" sz="95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(2.03)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150/7389</a:t>
                      </a:r>
                      <a:r>
                        <a:rPr dirty="0" sz="95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(2.06)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30"/>
                        </a:lnSpc>
                        <a:spcBef>
                          <a:spcPts val="105"/>
                        </a:spcBef>
                      </a:pPr>
                      <a:r>
                        <a:rPr dirty="0" sz="950" spc="-5">
                          <a:latin typeface="Tahoma"/>
                          <a:cs typeface="Tahoma"/>
                        </a:rPr>
                        <a:t>0.98</a:t>
                      </a:r>
                      <a:r>
                        <a:rPr dirty="0" sz="95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>
                          <a:latin typeface="Tahoma"/>
                          <a:cs typeface="Tahoma"/>
                        </a:rPr>
                        <a:t>(0.78-1.24)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75994" y="245109"/>
            <a:ext cx="404812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/>
              <a:t>BARC </a:t>
            </a:r>
            <a:r>
              <a:rPr dirty="0" sz="2000"/>
              <a:t>3 </a:t>
            </a:r>
            <a:r>
              <a:rPr dirty="0" sz="2000" spc="-5"/>
              <a:t>or </a:t>
            </a:r>
            <a:r>
              <a:rPr dirty="0" sz="2000"/>
              <a:t>5 bleeding at 2</a:t>
            </a:r>
            <a:r>
              <a:rPr dirty="0" sz="2000" spc="-95"/>
              <a:t> </a:t>
            </a:r>
            <a:r>
              <a:rPr dirty="0" sz="2000"/>
              <a:t>years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6135623" y="1086611"/>
            <a:ext cx="1850135" cy="3649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35623" y="4693920"/>
            <a:ext cx="1850135" cy="117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754748" y="4953406"/>
            <a:ext cx="13112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Tahoma"/>
                <a:cs typeface="Tahoma"/>
              </a:rPr>
              <a:t>Manuscript submitted to</a:t>
            </a:r>
            <a:r>
              <a:rPr dirty="0" sz="800" spc="-30">
                <a:latin typeface="Tahoma"/>
                <a:cs typeface="Tahoma"/>
              </a:rPr>
              <a:t> </a:t>
            </a:r>
            <a:r>
              <a:rPr dirty="0" sz="800">
                <a:latin typeface="Tahoma"/>
                <a:cs typeface="Tahoma"/>
              </a:rPr>
              <a:t>EHJ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5496" y="111328"/>
            <a:ext cx="6732905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/>
              <a:t>KM curves of </a:t>
            </a:r>
            <a:r>
              <a:rPr dirty="0" sz="1600" spc="-10"/>
              <a:t>BARC </a:t>
            </a:r>
            <a:r>
              <a:rPr dirty="0" sz="1600" spc="-5"/>
              <a:t>3 or 5 bleeding up to 30 days, from 31 days</a:t>
            </a:r>
            <a:r>
              <a:rPr dirty="0" sz="1600" spc="280"/>
              <a:t> </a:t>
            </a:r>
            <a:r>
              <a:rPr dirty="0" sz="1600" spc="-5"/>
              <a:t>to</a:t>
            </a:r>
            <a:endParaRPr sz="1600"/>
          </a:p>
        </p:txBody>
      </p:sp>
      <p:sp>
        <p:nvSpPr>
          <p:cNvPr id="3" name="object 3"/>
          <p:cNvSpPr txBox="1"/>
          <p:nvPr/>
        </p:nvSpPr>
        <p:spPr>
          <a:xfrm>
            <a:off x="1555496" y="355854"/>
            <a:ext cx="680465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Tahoma"/>
                <a:cs typeface="Tahoma"/>
              </a:rPr>
              <a:t>1 year and from 1 year to end of follow-up by </a:t>
            </a:r>
            <a:r>
              <a:rPr dirty="0" sz="1600" spc="-10" b="1">
                <a:solidFill>
                  <a:srgbClr val="FFFFFF"/>
                </a:solidFill>
                <a:latin typeface="Tahoma"/>
                <a:cs typeface="Tahoma"/>
              </a:rPr>
              <a:t>clinical</a:t>
            </a:r>
            <a:r>
              <a:rPr dirty="0" sz="1600" spc="30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ahoma"/>
                <a:cs typeface="Tahoma"/>
              </a:rPr>
              <a:t>presentation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8542" y="1213103"/>
            <a:ext cx="4150681" cy="3076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69539" y="1275588"/>
            <a:ext cx="4180912" cy="3014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71600" y="4032503"/>
            <a:ext cx="2299970" cy="27749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508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55"/>
              </a:spcBef>
            </a:pPr>
            <a:r>
              <a:rPr dirty="0" sz="1200" spc="-5" b="1">
                <a:latin typeface="Tahoma"/>
                <a:cs typeface="Tahoma"/>
              </a:rPr>
              <a:t>Days since index</a:t>
            </a:r>
            <a:r>
              <a:rPr dirty="0" sz="1200" spc="-5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procedure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0645" y="1480085"/>
            <a:ext cx="209550" cy="200025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BARC </a:t>
            </a:r>
            <a:r>
              <a:rPr dirty="0" sz="1200" b="1">
                <a:latin typeface="Tahoma"/>
                <a:cs typeface="Tahoma"/>
              </a:rPr>
              <a:t>3 or 5 </a:t>
            </a:r>
            <a:r>
              <a:rPr dirty="0" sz="1200" spc="-5" b="1">
                <a:latin typeface="Tahoma"/>
                <a:cs typeface="Tahoma"/>
              </a:rPr>
              <a:t>bleeding</a:t>
            </a:r>
            <a:r>
              <a:rPr dirty="0" sz="1200" spc="-9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(%)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78" y="1480085"/>
            <a:ext cx="209550" cy="200025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BARC </a:t>
            </a:r>
            <a:r>
              <a:rPr dirty="0" sz="1200" b="1">
                <a:latin typeface="Tahoma"/>
                <a:cs typeface="Tahoma"/>
              </a:rPr>
              <a:t>3 or 5 </a:t>
            </a:r>
            <a:r>
              <a:rPr dirty="0" sz="1200" spc="-5" b="1">
                <a:latin typeface="Tahoma"/>
                <a:cs typeface="Tahoma"/>
              </a:rPr>
              <a:t>bleeding</a:t>
            </a:r>
            <a:r>
              <a:rPr dirty="0" sz="1200" spc="-9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(%)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0823" y="4032503"/>
            <a:ext cx="2298700" cy="27749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508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55"/>
              </a:spcBef>
            </a:pPr>
            <a:r>
              <a:rPr dirty="0" sz="1200" spc="-5" b="1">
                <a:latin typeface="Tahoma"/>
                <a:cs typeface="Tahoma"/>
              </a:rPr>
              <a:t>Days since index</a:t>
            </a:r>
            <a:r>
              <a:rPr dirty="0" sz="1200" spc="-5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procedure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624" y="785621"/>
            <a:ext cx="48005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ahoma"/>
                <a:cs typeface="Tahoma"/>
              </a:rPr>
              <a:t>ACS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62447" y="779779"/>
            <a:ext cx="1299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ahoma"/>
                <a:cs typeface="Tahoma"/>
              </a:rPr>
              <a:t>Stable</a:t>
            </a:r>
            <a:r>
              <a:rPr dirty="0" sz="1800" spc="-85" b="1">
                <a:latin typeface="Tahoma"/>
                <a:cs typeface="Tahoma"/>
              </a:rPr>
              <a:t> </a:t>
            </a:r>
            <a:r>
              <a:rPr dirty="0" sz="1800" spc="-5" b="1">
                <a:latin typeface="Tahoma"/>
                <a:cs typeface="Tahoma"/>
              </a:rPr>
              <a:t>CAD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9410" y="851153"/>
            <a:ext cx="1389380" cy="551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Reference arm  Experimental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arm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74214" y="1058417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 h="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8100">
            <a:solidFill>
              <a:srgbClr val="D557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74214" y="1302258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 h="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8100">
            <a:solidFill>
              <a:srgbClr val="4679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489952" y="851153"/>
            <a:ext cx="1389380" cy="551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Reference arm  Experimental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arm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09638" y="1297686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 h="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38100">
            <a:solidFill>
              <a:srgbClr val="4679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09638" y="1055369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 h="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38100">
            <a:solidFill>
              <a:srgbClr val="D557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428494" y="2910332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1.5</a:t>
            </a:r>
            <a:r>
              <a:rPr dirty="0" sz="1050" spc="-5" b="1">
                <a:latin typeface="Tahoma"/>
                <a:cs typeface="Tahoma"/>
              </a:rPr>
              <a:t>4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7925" y="2493391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2.3</a:t>
            </a:r>
            <a:r>
              <a:rPr dirty="0" sz="1050" spc="-5" b="1">
                <a:latin typeface="Tahoma"/>
                <a:cs typeface="Tahoma"/>
              </a:rPr>
              <a:t>9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03211" y="2908757"/>
            <a:ext cx="45593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26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1.4</a:t>
            </a:r>
            <a:r>
              <a:rPr dirty="0" sz="1050" b="1">
                <a:latin typeface="Tahoma"/>
                <a:cs typeface="Tahoma"/>
              </a:rPr>
              <a:t>4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50" b="1">
                <a:latin typeface="Tahoma"/>
                <a:cs typeface="Tahoma"/>
              </a:rPr>
              <a:t>1.1</a:t>
            </a:r>
            <a:r>
              <a:rPr dirty="0" sz="1050" spc="-5" b="1">
                <a:latin typeface="Tahoma"/>
                <a:cs typeface="Tahoma"/>
              </a:rPr>
              <a:t>4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681466" y="3497707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0.5</a:t>
            </a:r>
            <a:r>
              <a:rPr dirty="0" sz="1050" spc="-5" b="1">
                <a:latin typeface="Tahoma"/>
                <a:cs typeface="Tahoma"/>
              </a:rPr>
              <a:t>1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92388" y="3178302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0.7</a:t>
            </a:r>
            <a:r>
              <a:rPr dirty="0" sz="1050" spc="-5" b="1">
                <a:latin typeface="Tahoma"/>
                <a:cs typeface="Tahoma"/>
              </a:rPr>
              <a:t>5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64253" y="3664458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0.3</a:t>
            </a:r>
            <a:r>
              <a:rPr dirty="0" sz="1050" spc="-5" b="1">
                <a:latin typeface="Tahoma"/>
                <a:cs typeface="Tahoma"/>
              </a:rPr>
              <a:t>4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75303" y="3344926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0.4</a:t>
            </a:r>
            <a:r>
              <a:rPr dirty="0" sz="1050" spc="-5" b="1">
                <a:latin typeface="Tahoma"/>
                <a:cs typeface="Tahoma"/>
              </a:rPr>
              <a:t>5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62041" y="3282376"/>
            <a:ext cx="443230" cy="30988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ts val="1210"/>
              </a:lnSpc>
              <a:spcBef>
                <a:spcPts val="5"/>
              </a:spcBef>
            </a:pPr>
            <a:r>
              <a:rPr dirty="0" sz="1050" b="1">
                <a:latin typeface="Tahoma"/>
                <a:cs typeface="Tahoma"/>
              </a:rPr>
              <a:t>0.5</a:t>
            </a:r>
            <a:r>
              <a:rPr dirty="0" sz="1050" spc="-5" b="1">
                <a:latin typeface="Tahoma"/>
                <a:cs typeface="Tahoma"/>
              </a:rPr>
              <a:t>2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  <a:p>
            <a:pPr>
              <a:lnSpc>
                <a:spcPts val="1210"/>
              </a:lnSpc>
            </a:pPr>
            <a:r>
              <a:rPr dirty="0" sz="1050" b="1">
                <a:latin typeface="Tahoma"/>
                <a:cs typeface="Tahoma"/>
              </a:rPr>
              <a:t>0.33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4029" y="3190936"/>
            <a:ext cx="443230" cy="30988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>
              <a:lnSpc>
                <a:spcPts val="1210"/>
              </a:lnSpc>
              <a:spcBef>
                <a:spcPts val="5"/>
              </a:spcBef>
            </a:pPr>
            <a:r>
              <a:rPr dirty="0" sz="1050" b="1">
                <a:latin typeface="Tahoma"/>
                <a:cs typeface="Tahoma"/>
              </a:rPr>
              <a:t>0.9</a:t>
            </a:r>
            <a:r>
              <a:rPr dirty="0" sz="1050" spc="-5" b="1">
                <a:latin typeface="Tahoma"/>
                <a:cs typeface="Tahoma"/>
              </a:rPr>
              <a:t>1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  <a:p>
            <a:pPr>
              <a:lnSpc>
                <a:spcPts val="1210"/>
              </a:lnSpc>
            </a:pPr>
            <a:r>
              <a:rPr dirty="0" sz="1050" b="1">
                <a:latin typeface="Tahoma"/>
                <a:cs typeface="Tahoma"/>
              </a:rPr>
              <a:t>0.77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0059" y="1167383"/>
            <a:ext cx="1905000" cy="2633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34974" y="1804797"/>
            <a:ext cx="13671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HR 0.64</a:t>
            </a:r>
            <a:r>
              <a:rPr dirty="0" sz="1050" spc="-100" b="1">
                <a:latin typeface="Tahoma"/>
                <a:cs typeface="Tahoma"/>
              </a:rPr>
              <a:t> </a:t>
            </a:r>
            <a:r>
              <a:rPr dirty="0" sz="1050" spc="-5" b="1">
                <a:latin typeface="Tahoma"/>
                <a:cs typeface="Tahoma"/>
              </a:rPr>
              <a:t>(0.46-0.90)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953000" y="1255775"/>
            <a:ext cx="1918716" cy="24947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108194" y="1800225"/>
            <a:ext cx="136652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HR 1.26</a:t>
            </a:r>
            <a:r>
              <a:rPr dirty="0" sz="1050" spc="-105" b="1">
                <a:latin typeface="Tahoma"/>
                <a:cs typeface="Tahoma"/>
              </a:rPr>
              <a:t> </a:t>
            </a:r>
            <a:r>
              <a:rPr dirty="0" sz="1050" spc="-5" b="1">
                <a:latin typeface="Tahoma"/>
                <a:cs typeface="Tahoma"/>
              </a:rPr>
              <a:t>(0.86-1.85)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00455" y="3750564"/>
            <a:ext cx="151130" cy="83820"/>
          </a:xfrm>
          <a:custGeom>
            <a:avLst/>
            <a:gdLst/>
            <a:ahLst/>
            <a:cxnLst/>
            <a:rect l="l" t="t" r="r" b="b"/>
            <a:pathLst>
              <a:path w="151129" h="83820">
                <a:moveTo>
                  <a:pt x="0" y="83820"/>
                </a:moveTo>
                <a:lnTo>
                  <a:pt x="150876" y="83820"/>
                </a:lnTo>
                <a:lnTo>
                  <a:pt x="150876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61203" y="3637788"/>
            <a:ext cx="151130" cy="134620"/>
          </a:xfrm>
          <a:custGeom>
            <a:avLst/>
            <a:gdLst/>
            <a:ahLst/>
            <a:cxnLst/>
            <a:rect l="l" t="t" r="r" b="b"/>
            <a:pathLst>
              <a:path w="151129" h="134620">
                <a:moveTo>
                  <a:pt x="0" y="134112"/>
                </a:moveTo>
                <a:lnTo>
                  <a:pt x="150875" y="134112"/>
                </a:lnTo>
                <a:lnTo>
                  <a:pt x="150875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17219" y="4713732"/>
            <a:ext cx="3680460" cy="155575"/>
          </a:xfrm>
          <a:prstGeom prst="rect">
            <a:avLst/>
          </a:prstGeom>
          <a:solidFill>
            <a:srgbClr val="3A4AFB"/>
          </a:solidFill>
        </p:spPr>
        <p:txBody>
          <a:bodyPr wrap="square" lIns="0" tIns="25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Ticagrelor</a:t>
            </a:r>
            <a:r>
              <a:rPr dirty="0" sz="10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Mono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244" y="4309871"/>
            <a:ext cx="1969135" cy="19812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5875" rIns="0" bIns="0" rtlCol="0" vert="horz">
            <a:spAutoFit/>
          </a:bodyPr>
          <a:lstStyle/>
          <a:p>
            <a:pPr marL="486409">
              <a:lnSpc>
                <a:spcPct val="100000"/>
              </a:lnSpc>
              <a:spcBef>
                <a:spcPts val="125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DAPT (Ticagrelor)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3961" y="4516627"/>
            <a:ext cx="369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Tahoma"/>
                <a:cs typeface="Tahoma"/>
              </a:rPr>
              <a:t>D</a:t>
            </a:r>
            <a:r>
              <a:rPr dirty="0" sz="1000" spc="-5" b="1">
                <a:latin typeface="Tahoma"/>
                <a:cs typeface="Tahoma"/>
              </a:rPr>
              <a:t>APT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9654" y="4694935"/>
            <a:ext cx="298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166CF8"/>
                </a:solidFill>
                <a:latin typeface="Tahoma"/>
                <a:cs typeface="Tahoma"/>
              </a:rPr>
              <a:t>Ex</a:t>
            </a:r>
            <a:r>
              <a:rPr dirty="0" sz="1000" spc="-15" b="1">
                <a:solidFill>
                  <a:srgbClr val="166CF8"/>
                </a:solidFill>
                <a:latin typeface="Tahoma"/>
                <a:cs typeface="Tahoma"/>
              </a:rPr>
              <a:t>p</a:t>
            </a:r>
            <a:r>
              <a:rPr dirty="0" sz="1000" spc="-5" b="1">
                <a:solidFill>
                  <a:srgbClr val="166CF8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9654" y="4292600"/>
            <a:ext cx="280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D55752"/>
                </a:solidFill>
                <a:latin typeface="Tahoma"/>
                <a:cs typeface="Tahoma"/>
              </a:rPr>
              <a:t>Re</a:t>
            </a:r>
            <a:r>
              <a:rPr dirty="0" sz="1000" spc="-5" b="1">
                <a:solidFill>
                  <a:srgbClr val="D55752"/>
                </a:solidFill>
                <a:latin typeface="Tahoma"/>
                <a:cs typeface="Tahoma"/>
              </a:rPr>
              <a:t>f.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16051" y="4713732"/>
            <a:ext cx="201295" cy="155575"/>
          </a:xfrm>
          <a:custGeom>
            <a:avLst/>
            <a:gdLst/>
            <a:ahLst/>
            <a:cxnLst/>
            <a:rect l="l" t="t" r="r" b="b"/>
            <a:pathLst>
              <a:path w="201295" h="155575">
                <a:moveTo>
                  <a:pt x="0" y="155448"/>
                </a:moveTo>
                <a:lnTo>
                  <a:pt x="201167" y="155448"/>
                </a:lnTo>
                <a:lnTo>
                  <a:pt x="20116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6051" y="4713732"/>
            <a:ext cx="201295" cy="155575"/>
          </a:xfrm>
          <a:custGeom>
            <a:avLst/>
            <a:gdLst/>
            <a:ahLst/>
            <a:cxnLst/>
            <a:rect l="l" t="t" r="r" b="b"/>
            <a:pathLst>
              <a:path w="201295" h="155575">
                <a:moveTo>
                  <a:pt x="0" y="155448"/>
                </a:moveTo>
                <a:lnTo>
                  <a:pt x="201167" y="155448"/>
                </a:lnTo>
                <a:lnTo>
                  <a:pt x="20116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096255" y="4680203"/>
            <a:ext cx="3671570" cy="181610"/>
          </a:xfrm>
          <a:prstGeom prst="rect">
            <a:avLst/>
          </a:prstGeom>
          <a:solidFill>
            <a:srgbClr val="3A4AFB"/>
          </a:solidFill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Ticagrelor</a:t>
            </a:r>
            <a:r>
              <a:rPr dirty="0" sz="10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Mono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39284" y="4290059"/>
            <a:ext cx="1929764" cy="2152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31750" rIns="0" bIns="0" rtlCol="0" vert="horz">
            <a:spAutoFit/>
          </a:bodyPr>
          <a:lstStyle/>
          <a:p>
            <a:pPr marL="460375">
              <a:lnSpc>
                <a:spcPct val="100000"/>
              </a:lnSpc>
              <a:spcBef>
                <a:spcPts val="250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DAPT (Clopidogrel)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933188" y="4683252"/>
            <a:ext cx="160020" cy="186055"/>
          </a:xfrm>
          <a:custGeom>
            <a:avLst/>
            <a:gdLst/>
            <a:ahLst/>
            <a:cxnLst/>
            <a:rect l="l" t="t" r="r" b="b"/>
            <a:pathLst>
              <a:path w="160020" h="186054">
                <a:moveTo>
                  <a:pt x="0" y="185928"/>
                </a:moveTo>
                <a:lnTo>
                  <a:pt x="160020" y="185928"/>
                </a:lnTo>
                <a:lnTo>
                  <a:pt x="160020" y="0"/>
                </a:lnTo>
                <a:lnTo>
                  <a:pt x="0" y="0"/>
                </a:lnTo>
                <a:lnTo>
                  <a:pt x="0" y="185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933188" y="4683252"/>
            <a:ext cx="160020" cy="186055"/>
          </a:xfrm>
          <a:custGeom>
            <a:avLst/>
            <a:gdLst/>
            <a:ahLst/>
            <a:cxnLst/>
            <a:rect l="l" t="t" r="r" b="b"/>
            <a:pathLst>
              <a:path w="160020" h="186054">
                <a:moveTo>
                  <a:pt x="0" y="185928"/>
                </a:moveTo>
                <a:lnTo>
                  <a:pt x="160020" y="185928"/>
                </a:lnTo>
                <a:lnTo>
                  <a:pt x="160020" y="0"/>
                </a:lnTo>
                <a:lnTo>
                  <a:pt x="0" y="0"/>
                </a:lnTo>
                <a:lnTo>
                  <a:pt x="0" y="185928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868668" y="4290059"/>
            <a:ext cx="1905000" cy="21526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317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ASA</a:t>
            </a:r>
            <a:r>
              <a:rPr dirty="0" sz="10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mono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19217" y="4530038"/>
            <a:ext cx="369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Tahoma"/>
                <a:cs typeface="Tahoma"/>
              </a:rPr>
              <a:t>D</a:t>
            </a:r>
            <a:r>
              <a:rPr dirty="0" sz="1000" spc="-5" b="1">
                <a:latin typeface="Tahoma"/>
                <a:cs typeface="Tahoma"/>
              </a:rPr>
              <a:t>APT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32452" y="4698898"/>
            <a:ext cx="298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166CF8"/>
                </a:solidFill>
                <a:latin typeface="Tahoma"/>
                <a:cs typeface="Tahoma"/>
              </a:rPr>
              <a:t>Ex</a:t>
            </a:r>
            <a:r>
              <a:rPr dirty="0" sz="1000" spc="-15" b="1">
                <a:solidFill>
                  <a:srgbClr val="166CF8"/>
                </a:solidFill>
                <a:latin typeface="Tahoma"/>
                <a:cs typeface="Tahoma"/>
              </a:rPr>
              <a:t>p</a:t>
            </a:r>
            <a:r>
              <a:rPr dirty="0" sz="1000" spc="-5" b="1">
                <a:solidFill>
                  <a:srgbClr val="166CF8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27245" y="4310888"/>
            <a:ext cx="280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b="1">
                <a:solidFill>
                  <a:srgbClr val="D55752"/>
                </a:solidFill>
                <a:latin typeface="Tahoma"/>
                <a:cs typeface="Tahoma"/>
              </a:rPr>
              <a:t>R</a:t>
            </a:r>
            <a:r>
              <a:rPr dirty="0" sz="1000" spc="-10" b="1">
                <a:solidFill>
                  <a:srgbClr val="D55752"/>
                </a:solidFill>
                <a:latin typeface="Tahoma"/>
                <a:cs typeface="Tahoma"/>
              </a:rPr>
              <a:t>ef.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394204" y="4302252"/>
            <a:ext cx="1903730" cy="20320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254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ASA</a:t>
            </a:r>
            <a:r>
              <a:rPr dirty="0" sz="10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mono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54748" y="4953406"/>
            <a:ext cx="13112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Tahoma"/>
                <a:cs typeface="Tahoma"/>
              </a:rPr>
              <a:t>Manuscript submitted to</a:t>
            </a:r>
            <a:r>
              <a:rPr dirty="0" sz="800" spc="-30">
                <a:latin typeface="Tahoma"/>
                <a:cs typeface="Tahoma"/>
              </a:rPr>
              <a:t> </a:t>
            </a:r>
            <a:r>
              <a:rPr dirty="0" sz="800">
                <a:latin typeface="Tahoma"/>
                <a:cs typeface="Tahoma"/>
              </a:rPr>
              <a:t>EHJ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5496" y="111328"/>
            <a:ext cx="6732905" cy="269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/>
              <a:t>KM curves of </a:t>
            </a:r>
            <a:r>
              <a:rPr dirty="0" sz="1600" spc="-10"/>
              <a:t>BARC </a:t>
            </a:r>
            <a:r>
              <a:rPr dirty="0" sz="1600" spc="-5"/>
              <a:t>3 or 5 bleeding up to 30 days, from 31 days</a:t>
            </a:r>
            <a:r>
              <a:rPr dirty="0" sz="1600" spc="280"/>
              <a:t> </a:t>
            </a:r>
            <a:r>
              <a:rPr dirty="0" sz="1600" spc="-5"/>
              <a:t>to</a:t>
            </a:r>
            <a:endParaRPr sz="1600"/>
          </a:p>
        </p:txBody>
      </p:sp>
      <p:sp>
        <p:nvSpPr>
          <p:cNvPr id="3" name="object 3"/>
          <p:cNvSpPr txBox="1"/>
          <p:nvPr/>
        </p:nvSpPr>
        <p:spPr>
          <a:xfrm>
            <a:off x="1555496" y="355854"/>
            <a:ext cx="680465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Tahoma"/>
                <a:cs typeface="Tahoma"/>
              </a:rPr>
              <a:t>1 year and from 1 year to end of follow-up by </a:t>
            </a:r>
            <a:r>
              <a:rPr dirty="0" sz="1600" spc="-10" b="1">
                <a:solidFill>
                  <a:srgbClr val="FFFFFF"/>
                </a:solidFill>
                <a:latin typeface="Tahoma"/>
                <a:cs typeface="Tahoma"/>
              </a:rPr>
              <a:t>clinical</a:t>
            </a:r>
            <a:r>
              <a:rPr dirty="0" sz="1600" spc="30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ahoma"/>
                <a:cs typeface="Tahoma"/>
              </a:rPr>
              <a:t>presentation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8542" y="1213103"/>
            <a:ext cx="4150681" cy="2874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69539" y="1275588"/>
            <a:ext cx="4180912" cy="2755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90645" y="1480085"/>
            <a:ext cx="209550" cy="200025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BARC </a:t>
            </a:r>
            <a:r>
              <a:rPr dirty="0" sz="1200" b="1">
                <a:latin typeface="Tahoma"/>
                <a:cs typeface="Tahoma"/>
              </a:rPr>
              <a:t>3 or 5 </a:t>
            </a:r>
            <a:r>
              <a:rPr dirty="0" sz="1200" spc="-5" b="1">
                <a:latin typeface="Tahoma"/>
                <a:cs typeface="Tahoma"/>
              </a:rPr>
              <a:t>bleeding</a:t>
            </a:r>
            <a:r>
              <a:rPr dirty="0" sz="1200" spc="-9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(%)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78" y="1480085"/>
            <a:ext cx="209550" cy="200025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BARC </a:t>
            </a:r>
            <a:r>
              <a:rPr dirty="0" sz="1200" b="1">
                <a:latin typeface="Tahoma"/>
                <a:cs typeface="Tahoma"/>
              </a:rPr>
              <a:t>3 or 5 </a:t>
            </a:r>
            <a:r>
              <a:rPr dirty="0" sz="1200" spc="-5" b="1">
                <a:latin typeface="Tahoma"/>
                <a:cs typeface="Tahoma"/>
              </a:rPr>
              <a:t>bleeding</a:t>
            </a:r>
            <a:r>
              <a:rPr dirty="0" sz="1200" spc="-9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(%)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624" y="785621"/>
            <a:ext cx="48005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ahoma"/>
                <a:cs typeface="Tahoma"/>
              </a:rPr>
              <a:t>ACS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2447" y="779779"/>
            <a:ext cx="1299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ahoma"/>
                <a:cs typeface="Tahoma"/>
              </a:rPr>
              <a:t>Stable</a:t>
            </a:r>
            <a:r>
              <a:rPr dirty="0" sz="1800" spc="-85" b="1">
                <a:latin typeface="Tahoma"/>
                <a:cs typeface="Tahoma"/>
              </a:rPr>
              <a:t> </a:t>
            </a:r>
            <a:r>
              <a:rPr dirty="0" sz="1800" spc="-5" b="1">
                <a:latin typeface="Tahoma"/>
                <a:cs typeface="Tahoma"/>
              </a:rPr>
              <a:t>CAD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219" y="4713732"/>
            <a:ext cx="3680460" cy="155575"/>
          </a:xfrm>
          <a:prstGeom prst="rect">
            <a:avLst/>
          </a:prstGeom>
          <a:solidFill>
            <a:srgbClr val="3A4AFB"/>
          </a:solidFill>
        </p:spPr>
        <p:txBody>
          <a:bodyPr wrap="square" lIns="0" tIns="25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Ticagrelor</a:t>
            </a:r>
            <a:r>
              <a:rPr dirty="0" sz="10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Mono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8244" y="4294632"/>
            <a:ext cx="1969135" cy="21336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31115" rIns="0" bIns="0" rtlCol="0" vert="horz">
            <a:spAutoFit/>
          </a:bodyPr>
          <a:lstStyle/>
          <a:p>
            <a:pPr marL="486409">
              <a:lnSpc>
                <a:spcPct val="100000"/>
              </a:lnSpc>
              <a:spcBef>
                <a:spcPts val="245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DAPT (Ticagrelor)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3961" y="4516627"/>
            <a:ext cx="369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Tahoma"/>
                <a:cs typeface="Tahoma"/>
              </a:rPr>
              <a:t>D</a:t>
            </a:r>
            <a:r>
              <a:rPr dirty="0" sz="1000" spc="-5" b="1">
                <a:latin typeface="Tahoma"/>
                <a:cs typeface="Tahoma"/>
              </a:rPr>
              <a:t>APT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654" y="4694935"/>
            <a:ext cx="298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166CF8"/>
                </a:solidFill>
                <a:latin typeface="Tahoma"/>
                <a:cs typeface="Tahoma"/>
              </a:rPr>
              <a:t>Ex</a:t>
            </a:r>
            <a:r>
              <a:rPr dirty="0" sz="1000" spc="-15" b="1">
                <a:solidFill>
                  <a:srgbClr val="166CF8"/>
                </a:solidFill>
                <a:latin typeface="Tahoma"/>
                <a:cs typeface="Tahoma"/>
              </a:rPr>
              <a:t>p</a:t>
            </a:r>
            <a:r>
              <a:rPr dirty="0" sz="1000" spc="-5" b="1">
                <a:solidFill>
                  <a:srgbClr val="166CF8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654" y="4292600"/>
            <a:ext cx="280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D55752"/>
                </a:solidFill>
                <a:latin typeface="Tahoma"/>
                <a:cs typeface="Tahoma"/>
              </a:rPr>
              <a:t>Re</a:t>
            </a:r>
            <a:r>
              <a:rPr dirty="0" sz="1000" spc="-5" b="1">
                <a:solidFill>
                  <a:srgbClr val="D55752"/>
                </a:solidFill>
                <a:latin typeface="Tahoma"/>
                <a:cs typeface="Tahoma"/>
              </a:rPr>
              <a:t>f.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6051" y="4713732"/>
            <a:ext cx="201295" cy="155575"/>
          </a:xfrm>
          <a:custGeom>
            <a:avLst/>
            <a:gdLst/>
            <a:ahLst/>
            <a:cxnLst/>
            <a:rect l="l" t="t" r="r" b="b"/>
            <a:pathLst>
              <a:path w="201295" h="155575">
                <a:moveTo>
                  <a:pt x="0" y="155448"/>
                </a:moveTo>
                <a:lnTo>
                  <a:pt x="201167" y="155448"/>
                </a:lnTo>
                <a:lnTo>
                  <a:pt x="20116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6051" y="4713732"/>
            <a:ext cx="201295" cy="155575"/>
          </a:xfrm>
          <a:custGeom>
            <a:avLst/>
            <a:gdLst/>
            <a:ahLst/>
            <a:cxnLst/>
            <a:rect l="l" t="t" r="r" b="b"/>
            <a:pathLst>
              <a:path w="201295" h="155575">
                <a:moveTo>
                  <a:pt x="0" y="155448"/>
                </a:moveTo>
                <a:lnTo>
                  <a:pt x="201167" y="155448"/>
                </a:lnTo>
                <a:lnTo>
                  <a:pt x="20116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096255" y="4680203"/>
            <a:ext cx="3671570" cy="181610"/>
          </a:xfrm>
          <a:prstGeom prst="rect">
            <a:avLst/>
          </a:prstGeom>
          <a:solidFill>
            <a:srgbClr val="3A4AFB"/>
          </a:solidFill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Ticagrelor</a:t>
            </a:r>
            <a:r>
              <a:rPr dirty="0" sz="10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Mono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9284" y="4290059"/>
            <a:ext cx="1929764" cy="2152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31750" rIns="0" bIns="0" rtlCol="0" vert="horz">
            <a:spAutoFit/>
          </a:bodyPr>
          <a:lstStyle/>
          <a:p>
            <a:pPr marL="460375">
              <a:lnSpc>
                <a:spcPct val="100000"/>
              </a:lnSpc>
              <a:spcBef>
                <a:spcPts val="250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DAPT (Clopidogrel)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33188" y="4683252"/>
            <a:ext cx="160020" cy="186055"/>
          </a:xfrm>
          <a:custGeom>
            <a:avLst/>
            <a:gdLst/>
            <a:ahLst/>
            <a:cxnLst/>
            <a:rect l="l" t="t" r="r" b="b"/>
            <a:pathLst>
              <a:path w="160020" h="186054">
                <a:moveTo>
                  <a:pt x="0" y="185928"/>
                </a:moveTo>
                <a:lnTo>
                  <a:pt x="160020" y="185928"/>
                </a:lnTo>
                <a:lnTo>
                  <a:pt x="160020" y="0"/>
                </a:lnTo>
                <a:lnTo>
                  <a:pt x="0" y="0"/>
                </a:lnTo>
                <a:lnTo>
                  <a:pt x="0" y="1859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33188" y="4683252"/>
            <a:ext cx="160020" cy="186055"/>
          </a:xfrm>
          <a:custGeom>
            <a:avLst/>
            <a:gdLst/>
            <a:ahLst/>
            <a:cxnLst/>
            <a:rect l="l" t="t" r="r" b="b"/>
            <a:pathLst>
              <a:path w="160020" h="186054">
                <a:moveTo>
                  <a:pt x="0" y="185928"/>
                </a:moveTo>
                <a:lnTo>
                  <a:pt x="160020" y="185928"/>
                </a:lnTo>
                <a:lnTo>
                  <a:pt x="160020" y="0"/>
                </a:lnTo>
                <a:lnTo>
                  <a:pt x="0" y="0"/>
                </a:lnTo>
                <a:lnTo>
                  <a:pt x="0" y="185928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868668" y="4290059"/>
            <a:ext cx="1905000" cy="21526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317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ASA</a:t>
            </a:r>
            <a:r>
              <a:rPr dirty="0" sz="100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mono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19217" y="4530038"/>
            <a:ext cx="369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Tahoma"/>
                <a:cs typeface="Tahoma"/>
              </a:rPr>
              <a:t>D</a:t>
            </a:r>
            <a:r>
              <a:rPr dirty="0" sz="1000" spc="-5" b="1">
                <a:latin typeface="Tahoma"/>
                <a:cs typeface="Tahoma"/>
              </a:rPr>
              <a:t>APT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32452" y="4698898"/>
            <a:ext cx="298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166CF8"/>
                </a:solidFill>
                <a:latin typeface="Tahoma"/>
                <a:cs typeface="Tahoma"/>
              </a:rPr>
              <a:t>Ex</a:t>
            </a:r>
            <a:r>
              <a:rPr dirty="0" sz="1000" spc="-15" b="1">
                <a:solidFill>
                  <a:srgbClr val="166CF8"/>
                </a:solidFill>
                <a:latin typeface="Tahoma"/>
                <a:cs typeface="Tahoma"/>
              </a:rPr>
              <a:t>p</a:t>
            </a:r>
            <a:r>
              <a:rPr dirty="0" sz="1000" spc="-5" b="1">
                <a:solidFill>
                  <a:srgbClr val="166CF8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27245" y="4310888"/>
            <a:ext cx="280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 b="1">
                <a:solidFill>
                  <a:srgbClr val="D55752"/>
                </a:solidFill>
                <a:latin typeface="Tahoma"/>
                <a:cs typeface="Tahoma"/>
              </a:rPr>
              <a:t>R</a:t>
            </a:r>
            <a:r>
              <a:rPr dirty="0" sz="1000" spc="-10" b="1">
                <a:solidFill>
                  <a:srgbClr val="D55752"/>
                </a:solidFill>
                <a:latin typeface="Tahoma"/>
                <a:cs typeface="Tahoma"/>
              </a:rPr>
              <a:t>ef.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94204" y="4302252"/>
            <a:ext cx="1903730" cy="20320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254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ASA</a:t>
            </a:r>
            <a:r>
              <a:rPr dirty="0" sz="1000" spc="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Tahoma"/>
                <a:cs typeface="Tahoma"/>
              </a:rPr>
              <a:t>mono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99410" y="851153"/>
            <a:ext cx="1389380" cy="551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Reference arm  Experimental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arm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74214" y="1058417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 h="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8100">
            <a:solidFill>
              <a:srgbClr val="D557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74214" y="1302258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 h="0">
                <a:moveTo>
                  <a:pt x="0" y="0"/>
                </a:moveTo>
                <a:lnTo>
                  <a:pt x="346710" y="0"/>
                </a:lnTo>
              </a:path>
            </a:pathLst>
          </a:custGeom>
          <a:ln w="38100">
            <a:solidFill>
              <a:srgbClr val="4679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489952" y="851153"/>
            <a:ext cx="1389380" cy="551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8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Reference arm  Experimental</a:t>
            </a:r>
            <a:r>
              <a:rPr dirty="0" sz="1200" spc="-6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arm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009638" y="1297686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 h="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38100">
            <a:solidFill>
              <a:srgbClr val="4679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009638" y="1055369"/>
            <a:ext cx="346710" cy="0"/>
          </a:xfrm>
          <a:custGeom>
            <a:avLst/>
            <a:gdLst/>
            <a:ahLst/>
            <a:cxnLst/>
            <a:rect l="l" t="t" r="r" b="b"/>
            <a:pathLst>
              <a:path w="346709" h="0">
                <a:moveTo>
                  <a:pt x="0" y="0"/>
                </a:moveTo>
                <a:lnTo>
                  <a:pt x="346709" y="0"/>
                </a:lnTo>
              </a:path>
            </a:pathLst>
          </a:custGeom>
          <a:ln w="38100">
            <a:solidFill>
              <a:srgbClr val="D557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47925" y="3269741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0.7</a:t>
            </a:r>
            <a:r>
              <a:rPr dirty="0" sz="1050" spc="-5" b="1">
                <a:latin typeface="Tahoma"/>
                <a:cs typeface="Tahoma"/>
              </a:rPr>
              <a:t>6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47925" y="2924302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1.4</a:t>
            </a:r>
            <a:r>
              <a:rPr dirty="0" sz="1050" spc="-5" b="1">
                <a:latin typeface="Tahoma"/>
                <a:cs typeface="Tahoma"/>
              </a:rPr>
              <a:t>7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53504" y="3106927"/>
            <a:ext cx="455295" cy="3276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185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0.9</a:t>
            </a:r>
            <a:r>
              <a:rPr dirty="0" sz="1050" spc="-5" b="1">
                <a:latin typeface="Tahoma"/>
                <a:cs typeface="Tahoma"/>
              </a:rPr>
              <a:t>2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ts val="1185"/>
              </a:lnSpc>
            </a:pPr>
            <a:r>
              <a:rPr dirty="0" sz="1050" b="1">
                <a:latin typeface="Tahoma"/>
                <a:cs typeface="Tahoma"/>
              </a:rPr>
              <a:t>0.8</a:t>
            </a:r>
            <a:r>
              <a:rPr dirty="0" sz="1050" spc="-5" b="1">
                <a:latin typeface="Tahoma"/>
                <a:cs typeface="Tahoma"/>
              </a:rPr>
              <a:t>1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681466" y="3497707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0.5</a:t>
            </a:r>
            <a:r>
              <a:rPr dirty="0" sz="1050" spc="-5" b="1">
                <a:latin typeface="Tahoma"/>
                <a:cs typeface="Tahoma"/>
              </a:rPr>
              <a:t>1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692388" y="3178302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0.7</a:t>
            </a:r>
            <a:r>
              <a:rPr dirty="0" sz="1050" spc="-5" b="1">
                <a:latin typeface="Tahoma"/>
                <a:cs typeface="Tahoma"/>
              </a:rPr>
              <a:t>5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64253" y="3664458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0.3</a:t>
            </a:r>
            <a:r>
              <a:rPr dirty="0" sz="1050" spc="-5" b="1">
                <a:latin typeface="Tahoma"/>
                <a:cs typeface="Tahoma"/>
              </a:rPr>
              <a:t>4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75303" y="3344926"/>
            <a:ext cx="4552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0.4</a:t>
            </a:r>
            <a:r>
              <a:rPr dirty="0" sz="1050" spc="-5" b="1">
                <a:latin typeface="Tahoma"/>
                <a:cs typeface="Tahoma"/>
              </a:rPr>
              <a:t>5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49341" y="3269741"/>
            <a:ext cx="468630" cy="3346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ts val="121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0.5</a:t>
            </a:r>
            <a:r>
              <a:rPr dirty="0" sz="1050" spc="-5" b="1">
                <a:latin typeface="Tahoma"/>
                <a:cs typeface="Tahoma"/>
              </a:rPr>
              <a:t>2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ts val="1210"/>
              </a:lnSpc>
            </a:pPr>
            <a:r>
              <a:rPr dirty="0" sz="1050" b="1">
                <a:latin typeface="Tahoma"/>
                <a:cs typeface="Tahoma"/>
              </a:rPr>
              <a:t>0.33</a:t>
            </a:r>
            <a:r>
              <a:rPr dirty="0" sz="1050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1329" y="3178302"/>
            <a:ext cx="468630" cy="3346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ts val="121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0.9</a:t>
            </a:r>
            <a:r>
              <a:rPr dirty="0" sz="1050" spc="-5" b="1">
                <a:latin typeface="Tahoma"/>
                <a:cs typeface="Tahoma"/>
              </a:rPr>
              <a:t>1</a:t>
            </a:r>
            <a:r>
              <a:rPr dirty="0" sz="1050" spc="5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ts val="1210"/>
              </a:lnSpc>
            </a:pPr>
            <a:r>
              <a:rPr dirty="0" sz="1050" b="1">
                <a:latin typeface="Tahoma"/>
                <a:cs typeface="Tahoma"/>
              </a:rPr>
              <a:t>0.77</a:t>
            </a:r>
            <a:r>
              <a:rPr dirty="0" sz="1050">
                <a:latin typeface="Tahoma"/>
                <a:cs typeface="Tahoma"/>
              </a:rPr>
              <a:t>%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54748" y="4953406"/>
            <a:ext cx="13112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Tahoma"/>
                <a:cs typeface="Tahoma"/>
              </a:rPr>
              <a:t>Manuscript submitted to</a:t>
            </a:r>
            <a:r>
              <a:rPr dirty="0" sz="800" spc="-30">
                <a:latin typeface="Tahoma"/>
                <a:cs typeface="Tahoma"/>
              </a:rPr>
              <a:t> </a:t>
            </a:r>
            <a:r>
              <a:rPr dirty="0" sz="800">
                <a:latin typeface="Tahoma"/>
                <a:cs typeface="Tahoma"/>
              </a:rPr>
              <a:t>EHJ</a:t>
            </a:r>
            <a:endParaRPr sz="8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50975" y="4065219"/>
            <a:ext cx="2119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Days since index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procedure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10198" y="4065219"/>
            <a:ext cx="2119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ahoma"/>
                <a:cs typeface="Tahoma"/>
              </a:rPr>
              <a:t>Days since index</a:t>
            </a:r>
            <a:r>
              <a:rPr dirty="0" sz="1200" spc="-7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procedure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0529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L</a:t>
            </a:r>
            <a:r>
              <a:rPr dirty="0" spc="-15"/>
              <a:t>i</a:t>
            </a:r>
            <a:r>
              <a:rPr dirty="0"/>
              <a:t>mitat</a:t>
            </a:r>
            <a:r>
              <a:rPr dirty="0" spc="-10"/>
              <a:t>i</a:t>
            </a:r>
            <a:r>
              <a:rPr dirty="0" spc="-5"/>
              <a:t>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2300" y="951991"/>
            <a:ext cx="8586470" cy="3602354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41300" marR="40640" indent="-228600">
              <a:lnSpc>
                <a:spcPct val="90000"/>
              </a:lnSpc>
              <a:spcBef>
                <a:spcPts val="34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Although these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subgroup population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were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pre-specified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in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the  protocol, the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analysis should be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considered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as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exploratory due to  the inherent limitations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of sub-analyses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including multiple  testing. Therefore, our findings need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to be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interpreted only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as 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hypothesis-generating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and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call for confirmatory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randomized 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trials specifically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in</a:t>
            </a:r>
            <a:r>
              <a:rPr dirty="0" sz="2000" spc="-6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ACS.</a:t>
            </a:r>
            <a:endParaRPr sz="20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All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endpoints were</a:t>
            </a:r>
            <a:r>
              <a:rPr dirty="0" sz="2000" spc="-55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site-reported.</a:t>
            </a:r>
            <a:endParaRPr sz="2000">
              <a:latin typeface="Tahoma"/>
              <a:cs typeface="Tahoma"/>
            </a:endParaRPr>
          </a:p>
          <a:p>
            <a:pPr marL="241300" marR="5080" indent="-228600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However, seven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on-site monitoring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visits were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performed in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each 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participating center, 20%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of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the reported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events were checked 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according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to source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documents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and the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trial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was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regularly  monitored for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event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under-reporting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and event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definition  consistency.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0189" y="308864"/>
            <a:ext cx="42779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The </a:t>
            </a:r>
            <a:r>
              <a:rPr dirty="0"/>
              <a:t>essentials to</a:t>
            </a:r>
            <a:r>
              <a:rPr dirty="0" spc="-65"/>
              <a:t> </a:t>
            </a:r>
            <a:r>
              <a:rPr dirty="0"/>
              <a:t>remember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499" y="805690"/>
            <a:ext cx="8675370" cy="3808729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u="heavy" sz="1800" spc="-5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What </a:t>
            </a:r>
            <a:r>
              <a:rPr dirty="0" u="heavy" sz="1800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are </a:t>
            </a:r>
            <a:r>
              <a:rPr dirty="0" u="heavy" sz="1800" spc="-5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the</a:t>
            </a:r>
            <a:r>
              <a:rPr dirty="0" u="heavy" sz="1800" spc="-15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1800" spc="-5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results?</a:t>
            </a:r>
            <a:endParaRPr sz="1800">
              <a:latin typeface="Tahoma"/>
              <a:cs typeface="Tahoma"/>
            </a:endParaRPr>
          </a:p>
          <a:p>
            <a:pPr marL="12700" marR="352425">
              <a:lnSpc>
                <a:spcPct val="90000"/>
              </a:lnSpc>
              <a:spcBef>
                <a:spcPts val="1010"/>
              </a:spcBef>
            </a:pP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There was no </a:t>
            </a:r>
            <a:r>
              <a:rPr dirty="0" sz="1800" spc="-10" b="1">
                <a:solidFill>
                  <a:srgbClr val="3B3B3A"/>
                </a:solidFill>
                <a:latin typeface="Tahoma"/>
                <a:cs typeface="Tahoma"/>
              </a:rPr>
              <a:t>significant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interaction between treatment effect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and 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prespecified subgroups throughout safety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and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efficacy endpoints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except 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for BARC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3 or 5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bleeding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in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ACS population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that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benefits from ticagrelor 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monotherapy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whereas stable angina does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not.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ts val="1939"/>
              </a:lnSpc>
              <a:spcBef>
                <a:spcPts val="1030"/>
              </a:spcBef>
            </a:pP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Ticagrelor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monotherapy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appeared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to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reduce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the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risk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of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bleeding without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an 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increase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in the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ischemic risk when compared with standard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DAPT in ACS 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patients.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800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Why </a:t>
            </a:r>
            <a:r>
              <a:rPr dirty="0" u="heavy" sz="1800" spc="-5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is this</a:t>
            </a:r>
            <a:r>
              <a:rPr dirty="0" u="heavy" sz="1800" spc="-20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1800" spc="-5" b="1">
                <a:solidFill>
                  <a:srgbClr val="3B3B3A"/>
                </a:solidFill>
                <a:uFill>
                  <a:solidFill>
                    <a:srgbClr val="3B3B3A"/>
                  </a:solidFill>
                </a:uFill>
                <a:latin typeface="Tahoma"/>
                <a:cs typeface="Tahoma"/>
              </a:rPr>
              <a:t>important?</a:t>
            </a:r>
            <a:endParaRPr sz="1800">
              <a:latin typeface="Tahoma"/>
              <a:cs typeface="Tahoma"/>
            </a:endParaRPr>
          </a:p>
          <a:p>
            <a:pPr marL="12700" marR="157480">
              <a:lnSpc>
                <a:spcPct val="90100"/>
              </a:lnSpc>
              <a:spcBef>
                <a:spcPts val="994"/>
              </a:spcBef>
            </a:pP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Ticagrelor monotherapy following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1-month DAPT may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reduce the risk of  bleeding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in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ACS patients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and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it seems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safe in various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clinical scenarios  (female, elderly, diabetes, obesity, COPD,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and renal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function</a:t>
            </a:r>
            <a:r>
              <a:rPr dirty="0" sz="1800" spc="45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impairment).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13384"/>
            <a:ext cx="8986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Mohamed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Abdellaoui,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David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Adlam,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Ibrahim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Akin,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Manuel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Almeida,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Adel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Aminian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Richard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Anderson,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Michael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Angioi,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Rosa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626440"/>
            <a:ext cx="8984615" cy="240029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6530" algn="l"/>
              </a:tabLst>
            </a:pP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Ana 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Hernández </a:t>
            </a:r>
            <a:r>
              <a:rPr dirty="0" sz="1400" spc="1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Antolin, </a:t>
            </a:r>
            <a:r>
              <a:rPr dirty="0" sz="1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Emanuel	Barbato,</a:t>
            </a:r>
            <a:r>
              <a:rPr dirty="0" sz="1400" spc="6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"/>
                <a:cs typeface="Calibri"/>
              </a:rPr>
              <a:t>Peter</a:t>
            </a:r>
            <a:r>
              <a:rPr dirty="0" sz="1400" spc="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Barlis,</a:t>
            </a:r>
            <a:r>
              <a:rPr dirty="0" sz="1400" spc="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Pascal</a:t>
            </a:r>
            <a:r>
              <a:rPr dirty="0" sz="1400" spc="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Barraud,</a:t>
            </a:r>
            <a:r>
              <a:rPr dirty="0" sz="1400" spc="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Edouard</a:t>
            </a:r>
            <a:r>
              <a:rPr dirty="0" sz="1400" spc="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Benit</a:t>
            </a:r>
            <a:r>
              <a:rPr dirty="0" sz="1400" spc="6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dirty="0" sz="1400" spc="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Olivier</a:t>
            </a:r>
            <a:r>
              <a:rPr dirty="0" sz="1400" spc="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Bertrand,</a:t>
            </a:r>
            <a:r>
              <a:rPr dirty="0" sz="1400" spc="7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Leonardo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840486"/>
            <a:ext cx="8988425" cy="1093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Bolognese, </a:t>
            </a:r>
            <a:r>
              <a:rPr dirty="0" sz="1400" spc="-10">
                <a:latin typeface="Calibri"/>
                <a:cs typeface="Calibri"/>
              </a:rPr>
              <a:t>Roberto Botelho, </a:t>
            </a:r>
            <a:r>
              <a:rPr dirty="0" sz="1400" spc="-5">
                <a:latin typeface="Calibri"/>
                <a:cs typeface="Calibri"/>
              </a:rPr>
              <a:t>Philippe </a:t>
            </a:r>
            <a:r>
              <a:rPr dirty="0" sz="1400">
                <a:latin typeface="Calibri"/>
                <a:cs typeface="Calibri"/>
              </a:rPr>
              <a:t>Brunel, </a:t>
            </a:r>
            <a:r>
              <a:rPr dirty="0" sz="1400" spc="-10">
                <a:latin typeface="Calibri"/>
                <a:cs typeface="Calibri"/>
              </a:rPr>
              <a:t>Paweł </a:t>
            </a:r>
            <a:r>
              <a:rPr dirty="0" sz="1400" spc="-5">
                <a:latin typeface="Calibri"/>
                <a:cs typeface="Calibri"/>
              </a:rPr>
              <a:t>Buszman, Ian Buysschaert, </a:t>
            </a:r>
            <a:r>
              <a:rPr dirty="0" sz="1400" spc="-15">
                <a:latin typeface="Calibri"/>
                <a:cs typeface="Calibri"/>
              </a:rPr>
              <a:t>Pedro </a:t>
            </a:r>
            <a:r>
              <a:rPr dirty="0" sz="1400" spc="-5">
                <a:latin typeface="Calibri"/>
                <a:cs typeface="Calibri"/>
              </a:rPr>
              <a:t>Canas </a:t>
            </a:r>
            <a:r>
              <a:rPr dirty="0" sz="1400">
                <a:latin typeface="Calibri"/>
                <a:cs typeface="Calibri"/>
              </a:rPr>
              <a:t>da </a:t>
            </a:r>
            <a:r>
              <a:rPr dirty="0" sz="1400" spc="-5">
                <a:latin typeface="Calibri"/>
                <a:cs typeface="Calibri"/>
              </a:rPr>
              <a:t>Silva, Didier </a:t>
            </a:r>
            <a:r>
              <a:rPr dirty="0" sz="1400">
                <a:latin typeface="Calibri"/>
                <a:cs typeface="Calibri"/>
              </a:rPr>
              <a:t>Carrie, </a:t>
            </a:r>
            <a:r>
              <a:rPr dirty="0" sz="1400" spc="-5">
                <a:latin typeface="Calibri"/>
                <a:cs typeface="Calibri"/>
              </a:rPr>
              <a:t>Angel  </a:t>
            </a:r>
            <a:r>
              <a:rPr dirty="0" sz="1400" spc="-15">
                <a:latin typeface="Calibri"/>
                <a:cs typeface="Calibri"/>
              </a:rPr>
              <a:t>Cequier, </a:t>
            </a:r>
            <a:r>
              <a:rPr dirty="0" sz="1400" spc="-5">
                <a:latin typeface="Calibri"/>
                <a:cs typeface="Calibri"/>
              </a:rPr>
              <a:t>Saqib </a:t>
            </a:r>
            <a:r>
              <a:rPr dirty="0" sz="1400" spc="-15">
                <a:latin typeface="Calibri"/>
                <a:cs typeface="Calibri"/>
              </a:rPr>
              <a:t>Chowdhary, </a:t>
            </a:r>
            <a:r>
              <a:rPr dirty="0" sz="1400" spc="-5">
                <a:latin typeface="Calibri"/>
                <a:cs typeface="Calibri"/>
              </a:rPr>
              <a:t>Antonio Colombo, James </a:t>
            </a:r>
            <a:r>
              <a:rPr dirty="0" sz="1400" spc="-10">
                <a:latin typeface="Calibri"/>
                <a:cs typeface="Calibri"/>
              </a:rPr>
              <a:t>Cotton, </a:t>
            </a:r>
            <a:r>
              <a:rPr dirty="0" sz="1400" spc="-5">
                <a:latin typeface="Calibri"/>
                <a:cs typeface="Calibri"/>
              </a:rPr>
              <a:t>Rui </a:t>
            </a:r>
            <a:r>
              <a:rPr dirty="0" sz="1400">
                <a:latin typeface="Calibri"/>
                <a:cs typeface="Calibri"/>
              </a:rPr>
              <a:t>Cruz </a:t>
            </a:r>
            <a:r>
              <a:rPr dirty="0" sz="1400" spc="-10">
                <a:latin typeface="Calibri"/>
                <a:cs typeface="Calibri"/>
              </a:rPr>
              <a:t>Ferreira, Salvatore </a:t>
            </a:r>
            <a:r>
              <a:rPr dirty="0" sz="1400" spc="-5">
                <a:latin typeface="Calibri"/>
                <a:cs typeface="Calibri"/>
              </a:rPr>
              <a:t>Curello, </a:t>
            </a:r>
            <a:r>
              <a:rPr dirty="0" sz="1400">
                <a:latin typeface="Calibri"/>
                <a:cs typeface="Calibri"/>
              </a:rPr>
              <a:t>Nick </a:t>
            </a:r>
            <a:r>
              <a:rPr dirty="0" sz="1400" spc="-10">
                <a:latin typeface="Calibri"/>
                <a:cs typeface="Calibri"/>
              </a:rPr>
              <a:t>Curzen, </a:t>
            </a:r>
            <a:r>
              <a:rPr dirty="0" sz="1400" spc="-5">
                <a:latin typeface="Calibri"/>
                <a:cs typeface="Calibri"/>
              </a:rPr>
              <a:t>Marcello  Dominici, </a:t>
            </a:r>
            <a:r>
              <a:rPr dirty="0" sz="1400" spc="-10">
                <a:latin typeface="Calibri"/>
                <a:cs typeface="Calibri"/>
              </a:rPr>
              <a:t>István </a:t>
            </a:r>
            <a:r>
              <a:rPr dirty="0" sz="1400" spc="-5">
                <a:latin typeface="Calibri"/>
                <a:cs typeface="Calibri"/>
              </a:rPr>
              <a:t>Édes, Eric Eeckhout, Ingo Eitel, Beygui Farzin, </a:t>
            </a:r>
            <a:r>
              <a:rPr dirty="0" sz="1400" spc="-10">
                <a:latin typeface="Calibri"/>
                <a:cs typeface="Calibri"/>
              </a:rPr>
              <a:t>Farzin Fath-Ordoubadi, </a:t>
            </a:r>
            <a:r>
              <a:rPr dirty="0" sz="1400">
                <a:latin typeface="Calibri"/>
                <a:cs typeface="Calibri"/>
              </a:rPr>
              <a:t>Maurizio </a:t>
            </a:r>
            <a:r>
              <a:rPr dirty="0" sz="1400" spc="-10">
                <a:latin typeface="Calibri"/>
                <a:cs typeface="Calibri"/>
              </a:rPr>
              <a:t>Ferrario, Geza Fontos, </a:t>
            </a:r>
            <a:r>
              <a:rPr dirty="0" sz="1400">
                <a:latin typeface="Calibri"/>
                <a:cs typeface="Calibri"/>
              </a:rPr>
              <a:t>Jose  </a:t>
            </a:r>
            <a:r>
              <a:rPr dirty="0" sz="1400" spc="-10">
                <a:latin typeface="Calibri"/>
                <a:cs typeface="Calibri"/>
              </a:rPr>
              <a:t>Francisco </a:t>
            </a:r>
            <a:r>
              <a:rPr dirty="0" sz="1400" spc="-5">
                <a:latin typeface="Calibri"/>
                <a:cs typeface="Calibri"/>
              </a:rPr>
              <a:t>Diaz, Bernhard </a:t>
            </a:r>
            <a:r>
              <a:rPr dirty="0" sz="1400" spc="-30">
                <a:latin typeface="Calibri"/>
                <a:cs typeface="Calibri"/>
              </a:rPr>
              <a:t>Frey, </a:t>
            </a:r>
            <a:r>
              <a:rPr dirty="0" sz="1400">
                <a:latin typeface="Calibri"/>
                <a:cs typeface="Calibri"/>
              </a:rPr>
              <a:t>Guy </a:t>
            </a:r>
            <a:r>
              <a:rPr dirty="0" sz="1400" spc="-5">
                <a:latin typeface="Calibri"/>
                <a:cs typeface="Calibri"/>
              </a:rPr>
              <a:t>Fridreich, Gavin </a:t>
            </a:r>
            <a:r>
              <a:rPr dirty="0" sz="1400" spc="-10">
                <a:latin typeface="Calibri"/>
                <a:cs typeface="Calibri"/>
              </a:rPr>
              <a:t>Galasko, Grzegorz </a:t>
            </a:r>
            <a:r>
              <a:rPr dirty="0" sz="1400" spc="-5">
                <a:latin typeface="Calibri"/>
                <a:cs typeface="Calibri"/>
              </a:rPr>
              <a:t>Galuszka, </a:t>
            </a:r>
            <a:r>
              <a:rPr dirty="0" sz="1400" spc="-20">
                <a:latin typeface="Calibri"/>
                <a:cs typeface="Calibri"/>
              </a:rPr>
              <a:t>Vasco </a:t>
            </a:r>
            <a:r>
              <a:rPr dirty="0" sz="1400">
                <a:latin typeface="Calibri"/>
                <a:cs typeface="Calibri"/>
              </a:rPr>
              <a:t>Gama </a:t>
            </a:r>
            <a:r>
              <a:rPr dirty="0" sz="1400" spc="-10">
                <a:latin typeface="Calibri"/>
                <a:cs typeface="Calibri"/>
              </a:rPr>
              <a:t>Ribeiro, </a:t>
            </a:r>
            <a:r>
              <a:rPr dirty="0" sz="1400" spc="-5">
                <a:latin typeface="Calibri"/>
                <a:cs typeface="Calibri"/>
              </a:rPr>
              <a:t>Scot Garg, </a:t>
            </a:r>
            <a:r>
              <a:rPr dirty="0" sz="1400" spc="-25">
                <a:latin typeface="Calibri"/>
                <a:cs typeface="Calibri"/>
              </a:rPr>
              <a:t>Tobias  </a:t>
            </a:r>
            <a:r>
              <a:rPr dirty="0" sz="1400" spc="-15">
                <a:latin typeface="Calibri"/>
                <a:cs typeface="Calibri"/>
              </a:rPr>
              <a:t>Geisler, Valeri </a:t>
            </a:r>
            <a:r>
              <a:rPr dirty="0" sz="1400" spc="-20">
                <a:latin typeface="Calibri"/>
                <a:cs typeface="Calibri"/>
              </a:rPr>
              <a:t>Gelev, </a:t>
            </a:r>
            <a:r>
              <a:rPr dirty="0" sz="1400" spc="-5">
                <a:latin typeface="Calibri"/>
                <a:cs typeface="Calibri"/>
              </a:rPr>
              <a:t>Javier Goicolea, </a:t>
            </a:r>
            <a:r>
              <a:rPr dirty="0" sz="1400">
                <a:latin typeface="Calibri"/>
                <a:cs typeface="Calibri"/>
              </a:rPr>
              <a:t>Agustin </a:t>
            </a:r>
            <a:r>
              <a:rPr dirty="0" sz="1400" spc="-5">
                <a:latin typeface="Calibri"/>
                <a:cs typeface="Calibri"/>
              </a:rPr>
              <a:t>Albarran </a:t>
            </a:r>
            <a:r>
              <a:rPr dirty="0" sz="1400" spc="-10">
                <a:latin typeface="Calibri"/>
                <a:cs typeface="Calibri"/>
              </a:rPr>
              <a:t>Gonzalez-Trevilla, </a:t>
            </a:r>
            <a:r>
              <a:rPr dirty="0" sz="1400" spc="-20">
                <a:latin typeface="Calibri"/>
                <a:cs typeface="Calibri"/>
              </a:rPr>
              <a:t>Tommaso </a:t>
            </a:r>
            <a:r>
              <a:rPr dirty="0" sz="1400">
                <a:latin typeface="Calibri"/>
                <a:cs typeface="Calibri"/>
              </a:rPr>
              <a:t>Gori, </a:t>
            </a:r>
            <a:r>
              <a:rPr dirty="0" sz="1400" spc="-5">
                <a:latin typeface="Calibri"/>
                <a:cs typeface="Calibri"/>
              </a:rPr>
              <a:t>Christian Hamm,</a:t>
            </a:r>
            <a:r>
              <a:rPr dirty="0" sz="1400" spc="1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Michael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5778" y="1907540"/>
            <a:ext cx="2458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7780" algn="l"/>
              </a:tabLst>
            </a:pPr>
            <a:r>
              <a:rPr dirty="0" sz="1400" spc="-5">
                <a:latin typeface="Calibri"/>
                <a:cs typeface="Calibri"/>
              </a:rPr>
              <a:t>Sjoerd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Hofma,	Lene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Holmvang,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1907540"/>
            <a:ext cx="215836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Haude, David Hildick-Smith,  Stephen </a:t>
            </a:r>
            <a:r>
              <a:rPr dirty="0" sz="1400">
                <a:latin typeface="Calibri"/>
                <a:cs typeface="Calibri"/>
              </a:rPr>
              <a:t>Hoole, </a:t>
            </a:r>
            <a:r>
              <a:rPr dirty="0" sz="1400" spc="-10">
                <a:latin typeface="Calibri"/>
                <a:cs typeface="Calibri"/>
              </a:rPr>
              <a:t>Iván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Horváth,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2334260"/>
            <a:ext cx="6334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2895" algn="l"/>
              </a:tabLst>
            </a:pPr>
            <a:r>
              <a:rPr dirty="0" sz="1400" spc="-5">
                <a:latin typeface="Calibri"/>
                <a:cs typeface="Calibri"/>
              </a:rPr>
              <a:t>Iñiguez,</a:t>
            </a:r>
            <a:r>
              <a:rPr dirty="0" sz="1400" spc="1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Karl</a:t>
            </a:r>
            <a:r>
              <a:rPr dirty="0" sz="1400" spc="114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Isaaz,	</a:t>
            </a:r>
            <a:r>
              <a:rPr dirty="0" sz="1400" spc="-10">
                <a:latin typeface="Calibri"/>
                <a:cs typeface="Calibri"/>
              </a:rPr>
              <a:t>Zoltán </a:t>
            </a:r>
            <a:r>
              <a:rPr dirty="0" sz="1400" spc="-5">
                <a:latin typeface="Calibri"/>
                <a:cs typeface="Calibri"/>
              </a:rPr>
              <a:t>Jambrik, Luc Janssens, </a:t>
            </a:r>
            <a:r>
              <a:rPr dirty="0" sz="1400" spc="-10">
                <a:latin typeface="Calibri"/>
                <a:cs typeface="Calibri"/>
              </a:rPr>
              <a:t>Pawel </a:t>
            </a:r>
            <a:r>
              <a:rPr dirty="0" sz="1400">
                <a:latin typeface="Calibri"/>
                <a:cs typeface="Calibri"/>
              </a:rPr>
              <a:t>Jasionowicz, </a:t>
            </a:r>
            <a:r>
              <a:rPr dirty="0" sz="1400" spc="-15">
                <a:latin typeface="Calibri"/>
                <a:cs typeface="Calibri"/>
              </a:rPr>
              <a:t>Faluközy</a:t>
            </a:r>
            <a:r>
              <a:rPr dirty="0" sz="1400" spc="15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József,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3961" y="2120900"/>
            <a:ext cx="251206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4300" marR="5080" indent="-102235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Kurt </a:t>
            </a:r>
            <a:r>
              <a:rPr dirty="0" sz="1400" spc="-25">
                <a:latin typeface="Calibri"/>
                <a:cs typeface="Calibri"/>
              </a:rPr>
              <a:t>Huber, </a:t>
            </a:r>
            <a:r>
              <a:rPr dirty="0" sz="1400" spc="-5">
                <a:latin typeface="Calibri"/>
                <a:cs typeface="Calibri"/>
              </a:rPr>
              <a:t>Karim ibrahim, Andres  </a:t>
            </a:r>
            <a:r>
              <a:rPr dirty="0" sz="1400" spc="-10">
                <a:latin typeface="Calibri"/>
                <a:cs typeface="Calibri"/>
              </a:rPr>
              <a:t>Werner </a:t>
            </a:r>
            <a:r>
              <a:rPr dirty="0" sz="1400">
                <a:latin typeface="Calibri"/>
                <a:cs typeface="Calibri"/>
              </a:rPr>
              <a:t>Jung, </a:t>
            </a:r>
            <a:r>
              <a:rPr dirty="0" sz="1400" spc="-5">
                <a:latin typeface="Calibri"/>
                <a:cs typeface="Calibri"/>
              </a:rPr>
              <a:t>Georg Delle</a:t>
            </a:r>
            <a:r>
              <a:rPr dirty="0" sz="1400" spc="1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Karth,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2547315"/>
            <a:ext cx="8987790" cy="2160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René </a:t>
            </a:r>
            <a:r>
              <a:rPr dirty="0" sz="1400" spc="-5">
                <a:latin typeface="Calibri"/>
                <a:cs typeface="Calibri"/>
              </a:rPr>
              <a:t>Koning, </a:t>
            </a:r>
            <a:r>
              <a:rPr dirty="0" sz="1400">
                <a:latin typeface="Calibri"/>
                <a:cs typeface="Calibri"/>
              </a:rPr>
              <a:t>Mariana </a:t>
            </a:r>
            <a:r>
              <a:rPr dirty="0" sz="1400" spc="-15">
                <a:latin typeface="Calibri"/>
                <a:cs typeface="Calibri"/>
              </a:rPr>
              <a:t>Konteva, </a:t>
            </a:r>
            <a:r>
              <a:rPr dirty="0" sz="1400">
                <a:latin typeface="Calibri"/>
                <a:cs typeface="Calibri"/>
              </a:rPr>
              <a:t>Zsolt </a:t>
            </a:r>
            <a:r>
              <a:rPr dirty="0" sz="1400" spc="-10">
                <a:latin typeface="Calibri"/>
                <a:cs typeface="Calibri"/>
              </a:rPr>
              <a:t>Kőszegi, </a:t>
            </a:r>
            <a:r>
              <a:rPr dirty="0" sz="1400">
                <a:latin typeface="Calibri"/>
                <a:cs typeface="Calibri"/>
              </a:rPr>
              <a:t>Florian </a:t>
            </a:r>
            <a:r>
              <a:rPr dirty="0" sz="1400" spc="-10">
                <a:latin typeface="Calibri"/>
                <a:cs typeface="Calibri"/>
              </a:rPr>
              <a:t>Krackhardt, </a:t>
            </a:r>
            <a:r>
              <a:rPr dirty="0" sz="1400">
                <a:latin typeface="Calibri"/>
                <a:cs typeface="Calibri"/>
              </a:rPr>
              <a:t>Neville </a:t>
            </a:r>
            <a:r>
              <a:rPr dirty="0" sz="1400" spc="-5">
                <a:latin typeface="Calibri"/>
                <a:cs typeface="Calibri"/>
              </a:rPr>
              <a:t>Kukreja, Pierre Lantelme, Sergio </a:t>
            </a:r>
            <a:r>
              <a:rPr dirty="0" sz="1400" spc="-10">
                <a:latin typeface="Calibri"/>
                <a:cs typeface="Calibri"/>
              </a:rPr>
              <a:t>Leandro, Gregor  </a:t>
            </a:r>
            <a:r>
              <a:rPr dirty="0" sz="1400">
                <a:latin typeface="Calibri"/>
                <a:cs typeface="Calibri"/>
              </a:rPr>
              <a:t>Leibundgut, </a:t>
            </a:r>
            <a:r>
              <a:rPr dirty="0" sz="1400" spc="-15">
                <a:latin typeface="Calibri"/>
                <a:cs typeface="Calibri"/>
              </a:rPr>
              <a:t>Pedro </a:t>
            </a:r>
            <a:r>
              <a:rPr dirty="0" sz="1400" spc="-5">
                <a:latin typeface="Calibri"/>
                <a:cs typeface="Calibri"/>
              </a:rPr>
              <a:t>Alves Lemos </a:t>
            </a:r>
            <a:r>
              <a:rPr dirty="0" sz="1400" spc="-10">
                <a:latin typeface="Calibri"/>
                <a:cs typeface="Calibri"/>
              </a:rPr>
              <a:t>Neto, </a:t>
            </a:r>
            <a:r>
              <a:rPr dirty="0" sz="1400" spc="-5">
                <a:latin typeface="Calibri"/>
                <a:cs typeface="Calibri"/>
              </a:rPr>
              <a:t>Christoph Liebetrau, </a:t>
            </a:r>
            <a:r>
              <a:rPr dirty="0" sz="1400">
                <a:latin typeface="Calibri"/>
                <a:cs typeface="Calibri"/>
              </a:rPr>
              <a:t>Carlos </a:t>
            </a:r>
            <a:r>
              <a:rPr dirty="0" sz="1400" spc="-10">
                <a:latin typeface="Calibri"/>
                <a:cs typeface="Calibri"/>
              </a:rPr>
              <a:t>Macaya </a:t>
            </a:r>
            <a:r>
              <a:rPr dirty="0" sz="1400">
                <a:latin typeface="Calibri"/>
                <a:cs typeface="Calibri"/>
              </a:rPr>
              <a:t>Miguel, Michael </a:t>
            </a:r>
            <a:r>
              <a:rPr dirty="0" sz="1400" spc="-10">
                <a:latin typeface="Calibri"/>
                <a:cs typeface="Calibri"/>
              </a:rPr>
              <a:t>Magro, </a:t>
            </a:r>
            <a:r>
              <a:rPr dirty="0" sz="1400" spc="-5">
                <a:latin typeface="Calibri"/>
                <a:cs typeface="Calibri"/>
              </a:rPr>
              <a:t>Luc Maillard, </a:t>
            </a:r>
            <a:r>
              <a:rPr dirty="0" sz="1400">
                <a:latin typeface="Calibri"/>
                <a:cs typeface="Calibri"/>
              </a:rPr>
              <a:t>Bela  </a:t>
            </a:r>
            <a:r>
              <a:rPr dirty="0" sz="1400" spc="-20">
                <a:latin typeface="Calibri"/>
                <a:cs typeface="Calibri"/>
              </a:rPr>
              <a:t>Merkely, </a:t>
            </a:r>
            <a:r>
              <a:rPr dirty="0" sz="1400">
                <a:latin typeface="Calibri"/>
                <a:cs typeface="Calibri"/>
              </a:rPr>
              <a:t>Adam </a:t>
            </a:r>
            <a:r>
              <a:rPr dirty="0" sz="1400" spc="-5">
                <a:latin typeface="Calibri"/>
                <a:cs typeface="Calibri"/>
              </a:rPr>
              <a:t>Młodziankowski, Tiziano Moccetti, Helger Mollmann, Jean-francois Morelle, </a:t>
            </a:r>
            <a:r>
              <a:rPr dirty="0" sz="1400">
                <a:latin typeface="Calibri"/>
                <a:cs typeface="Calibri"/>
              </a:rPr>
              <a:t>Aris Moschovitis, </a:t>
            </a:r>
            <a:r>
              <a:rPr dirty="0" sz="1400" spc="-5">
                <a:latin typeface="Calibri"/>
                <a:cs typeface="Calibri"/>
              </a:rPr>
              <a:t>Michael  Munndt Ottesen, Christoph </a:t>
            </a:r>
            <a:r>
              <a:rPr dirty="0" sz="1400" spc="-10">
                <a:latin typeface="Calibri"/>
                <a:cs typeface="Calibri"/>
              </a:rPr>
              <a:t>Kurt </a:t>
            </a:r>
            <a:r>
              <a:rPr dirty="0" sz="1400" spc="-20">
                <a:latin typeface="Calibri"/>
                <a:cs typeface="Calibri"/>
              </a:rPr>
              <a:t>Naber, </a:t>
            </a:r>
            <a:r>
              <a:rPr dirty="0" sz="1400" spc="-5">
                <a:latin typeface="Calibri"/>
                <a:cs typeface="Calibri"/>
              </a:rPr>
              <a:t>Franz-Josef Neumann, Keith </a:t>
            </a:r>
            <a:r>
              <a:rPr dirty="0" sz="1400">
                <a:latin typeface="Calibri"/>
                <a:cs typeface="Calibri"/>
              </a:rPr>
              <a:t>G. </a:t>
            </a:r>
            <a:r>
              <a:rPr dirty="0" sz="1400" spc="-10">
                <a:latin typeface="Calibri"/>
                <a:cs typeface="Calibri"/>
              </a:rPr>
              <a:t>Oloyd, Paul </a:t>
            </a:r>
            <a:r>
              <a:rPr dirty="0" sz="1400" spc="-5">
                <a:latin typeface="Calibri"/>
                <a:cs typeface="Calibri"/>
              </a:rPr>
              <a:t>Ong, </a:t>
            </a:r>
            <a:r>
              <a:rPr dirty="0" sz="1400" spc="-10">
                <a:latin typeface="Calibri"/>
                <a:cs typeface="Calibri"/>
              </a:rPr>
              <a:t>Ivo </a:t>
            </a:r>
            <a:r>
              <a:rPr dirty="0" sz="1400" spc="-25">
                <a:latin typeface="Calibri"/>
                <a:cs typeface="Calibri"/>
              </a:rPr>
              <a:t>Petrov, </a:t>
            </a:r>
            <a:r>
              <a:rPr dirty="0" sz="1400" spc="-5">
                <a:latin typeface="Calibri"/>
                <a:cs typeface="Calibri"/>
              </a:rPr>
              <a:t>Sylvain Plante, Janusz  </a:t>
            </a:r>
            <a:r>
              <a:rPr dirty="0" sz="1400" spc="-15">
                <a:latin typeface="Calibri"/>
                <a:cs typeface="Calibri"/>
              </a:rPr>
              <a:t>Prokopczuk, Edgard </a:t>
            </a:r>
            <a:r>
              <a:rPr dirty="0" sz="1400" spc="-70">
                <a:latin typeface="Calibri"/>
                <a:cs typeface="Calibri"/>
              </a:rPr>
              <a:t>F. </a:t>
            </a:r>
            <a:r>
              <a:rPr dirty="0" sz="1400" spc="-5">
                <a:latin typeface="Calibri"/>
                <a:cs typeface="Calibri"/>
              </a:rPr>
              <a:t>Quintella, Christopher </a:t>
            </a:r>
            <a:r>
              <a:rPr dirty="0" sz="1400" spc="-10">
                <a:latin typeface="Calibri"/>
                <a:cs typeface="Calibri"/>
              </a:rPr>
              <a:t>Raffel, </a:t>
            </a:r>
            <a:r>
              <a:rPr dirty="0" sz="1400" spc="-5">
                <a:latin typeface="Calibri"/>
                <a:cs typeface="Calibri"/>
              </a:rPr>
              <a:t>Benno Rensing, </a:t>
            </a:r>
            <a:r>
              <a:rPr dirty="0" sz="1400" spc="-10">
                <a:latin typeface="Calibri"/>
                <a:cs typeface="Calibri"/>
              </a:rPr>
              <a:t>Marco Roffi, Kees </a:t>
            </a:r>
            <a:r>
              <a:rPr dirty="0" sz="1400">
                <a:latin typeface="Calibri"/>
                <a:cs typeface="Calibri"/>
              </a:rPr>
              <a:t>Jan </a:t>
            </a:r>
            <a:r>
              <a:rPr dirty="0" sz="1400" spc="-10">
                <a:latin typeface="Calibri"/>
                <a:cs typeface="Calibri"/>
              </a:rPr>
              <a:t>Royaards, </a:t>
            </a:r>
            <a:r>
              <a:rPr dirty="0" sz="1400">
                <a:latin typeface="Calibri"/>
                <a:cs typeface="Calibri"/>
              </a:rPr>
              <a:t>Manel </a:t>
            </a:r>
            <a:r>
              <a:rPr dirty="0" sz="1400" spc="-10">
                <a:latin typeface="Calibri"/>
                <a:cs typeface="Calibri"/>
              </a:rPr>
              <a:t>Sabate, </a:t>
            </a:r>
            <a:r>
              <a:rPr dirty="0" sz="1400" spc="-20">
                <a:latin typeface="Calibri"/>
                <a:cs typeface="Calibri"/>
              </a:rPr>
              <a:t>Volker  </a:t>
            </a:r>
            <a:r>
              <a:rPr dirty="0" sz="1400" spc="-15">
                <a:latin typeface="Calibri"/>
                <a:cs typeface="Calibri"/>
              </a:rPr>
              <a:t>Schächinger, </a:t>
            </a:r>
            <a:r>
              <a:rPr dirty="0" sz="1400" spc="-5">
                <a:latin typeface="Calibri"/>
                <a:cs typeface="Calibri"/>
              </a:rPr>
              <a:t>Tim </a:t>
            </a:r>
            <a:r>
              <a:rPr dirty="0" sz="1400" spc="-20">
                <a:latin typeface="Calibri"/>
                <a:cs typeface="Calibri"/>
              </a:rPr>
              <a:t>Seidler, </a:t>
            </a:r>
            <a:r>
              <a:rPr dirty="0" sz="1400" spc="-5">
                <a:latin typeface="Calibri"/>
                <a:cs typeface="Calibri"/>
              </a:rPr>
              <a:t>Antonio </a:t>
            </a:r>
            <a:r>
              <a:rPr dirty="0" sz="1400" spc="-10">
                <a:latin typeface="Calibri"/>
                <a:cs typeface="Calibri"/>
              </a:rPr>
              <a:t>Serra Peñaranda, </a:t>
            </a:r>
            <a:r>
              <a:rPr dirty="0" sz="1400" spc="-40">
                <a:latin typeface="Calibri"/>
                <a:cs typeface="Calibri"/>
              </a:rPr>
              <a:t>Ton </a:t>
            </a:r>
            <a:r>
              <a:rPr dirty="0" sz="1400">
                <a:latin typeface="Calibri"/>
                <a:cs typeface="Calibri"/>
              </a:rPr>
              <a:t>Slagboom, </a:t>
            </a:r>
            <a:r>
              <a:rPr dirty="0" sz="1400" spc="-5">
                <a:latin typeface="Calibri"/>
                <a:cs typeface="Calibri"/>
              </a:rPr>
              <a:t>Amanda Sousa, </a:t>
            </a:r>
            <a:r>
              <a:rPr dirty="0" sz="1400" spc="-10">
                <a:latin typeface="Calibri"/>
                <a:cs typeface="Calibri"/>
              </a:rPr>
              <a:t>Rod </a:t>
            </a:r>
            <a:r>
              <a:rPr dirty="0" sz="1400">
                <a:latin typeface="Calibri"/>
                <a:cs typeface="Calibri"/>
              </a:rPr>
              <a:t>H </a:t>
            </a:r>
            <a:r>
              <a:rPr dirty="0" sz="1400" spc="-5">
                <a:latin typeface="Calibri"/>
                <a:cs typeface="Calibri"/>
              </a:rPr>
              <a:t>Stables, </a:t>
            </a:r>
            <a:r>
              <a:rPr dirty="0" sz="1400">
                <a:latin typeface="Calibri"/>
                <a:cs typeface="Calibri"/>
              </a:rPr>
              <a:t>Gabriel </a:t>
            </a:r>
            <a:r>
              <a:rPr dirty="0" sz="1400" spc="-5">
                <a:latin typeface="Calibri"/>
                <a:cs typeface="Calibri"/>
              </a:rPr>
              <a:t>Steg, Clemens  </a:t>
            </a:r>
            <a:r>
              <a:rPr dirty="0" sz="1400" spc="-15">
                <a:latin typeface="Calibri"/>
                <a:cs typeface="Calibri"/>
              </a:rPr>
              <a:t>Steinwender, </a:t>
            </a:r>
            <a:r>
              <a:rPr dirty="0" sz="1400">
                <a:latin typeface="Calibri"/>
                <a:cs typeface="Calibri"/>
              </a:rPr>
              <a:t>Ruth </a:t>
            </a:r>
            <a:r>
              <a:rPr dirty="0" sz="1400" spc="-20">
                <a:latin typeface="Calibri"/>
                <a:cs typeface="Calibri"/>
              </a:rPr>
              <a:t>Strasser, </a:t>
            </a:r>
            <a:r>
              <a:rPr dirty="0" sz="1400" spc="-10">
                <a:latin typeface="Calibri"/>
                <a:cs typeface="Calibri"/>
              </a:rPr>
              <a:t>Eduardas Subkovas, </a:t>
            </a:r>
            <a:r>
              <a:rPr dirty="0" sz="1400" spc="-5">
                <a:latin typeface="Calibri"/>
                <a:cs typeface="Calibri"/>
              </a:rPr>
              <a:t>Harry </a:t>
            </a:r>
            <a:r>
              <a:rPr dirty="0" sz="1400" spc="-10">
                <a:latin typeface="Calibri"/>
                <a:cs typeface="Calibri"/>
              </a:rPr>
              <a:t>Suryapranata, </a:t>
            </a:r>
            <a:r>
              <a:rPr dirty="0" sz="1400" spc="-5">
                <a:latin typeface="Calibri"/>
                <a:cs typeface="Calibri"/>
              </a:rPr>
              <a:t>Suneel </a:t>
            </a:r>
            <a:r>
              <a:rPr dirty="0" sz="1400" spc="-35">
                <a:latin typeface="Calibri"/>
                <a:cs typeface="Calibri"/>
              </a:rPr>
              <a:t>Talwar, </a:t>
            </a:r>
            <a:r>
              <a:rPr dirty="0" sz="1400" spc="-5">
                <a:latin typeface="Calibri"/>
                <a:cs typeface="Calibri"/>
              </a:rPr>
              <a:t>Emmanuel </a:t>
            </a:r>
            <a:r>
              <a:rPr dirty="0" sz="1400" spc="-40">
                <a:latin typeface="Calibri"/>
                <a:cs typeface="Calibri"/>
              </a:rPr>
              <a:t>Teiger, </a:t>
            </a:r>
            <a:r>
              <a:rPr dirty="0" sz="1400" spc="-10">
                <a:latin typeface="Calibri"/>
                <a:cs typeface="Calibri"/>
              </a:rPr>
              <a:t>Koh </a:t>
            </a:r>
            <a:r>
              <a:rPr dirty="0" sz="1400" spc="-5">
                <a:latin typeface="Calibri"/>
                <a:cs typeface="Calibri"/>
              </a:rPr>
              <a:t>Tian Hai, Gincho  </a:t>
            </a:r>
            <a:r>
              <a:rPr dirty="0" sz="1400" spc="-45">
                <a:latin typeface="Calibri"/>
                <a:cs typeface="Calibri"/>
              </a:rPr>
              <a:t>Tonev, </a:t>
            </a:r>
            <a:r>
              <a:rPr dirty="0" sz="1400" spc="-5">
                <a:latin typeface="Calibri"/>
                <a:cs typeface="Calibri"/>
              </a:rPr>
              <a:t>Diana </a:t>
            </a:r>
            <a:r>
              <a:rPr dirty="0" sz="1400" spc="-10">
                <a:latin typeface="Calibri"/>
                <a:cs typeface="Calibri"/>
              </a:rPr>
              <a:t>Trendafilova-Lazarova, </a:t>
            </a:r>
            <a:r>
              <a:rPr dirty="0" sz="1400">
                <a:latin typeface="Calibri"/>
                <a:cs typeface="Calibri"/>
              </a:rPr>
              <a:t>Carlo </a:t>
            </a:r>
            <a:r>
              <a:rPr dirty="0" sz="1400" spc="-15">
                <a:latin typeface="Calibri"/>
                <a:cs typeface="Calibri"/>
              </a:rPr>
              <a:t>Tumscitz, </a:t>
            </a:r>
            <a:r>
              <a:rPr dirty="0" sz="1400" spc="-5">
                <a:latin typeface="Calibri"/>
                <a:cs typeface="Calibri"/>
              </a:rPr>
              <a:t>Victor Umans, </a:t>
            </a:r>
            <a:r>
              <a:rPr dirty="0" sz="1400" spc="-10">
                <a:latin typeface="Calibri"/>
                <a:cs typeface="Calibri"/>
              </a:rPr>
              <a:t>Imre </a:t>
            </a:r>
            <a:r>
              <a:rPr dirty="0" sz="1400" spc="-5">
                <a:latin typeface="Calibri"/>
                <a:cs typeface="Calibri"/>
              </a:rPr>
              <a:t>Ungi, </a:t>
            </a:r>
            <a:r>
              <a:rPr dirty="0" sz="1400" spc="-10">
                <a:latin typeface="Calibri"/>
                <a:cs typeface="Calibri"/>
              </a:rPr>
              <a:t>Veselin </a:t>
            </a:r>
            <a:r>
              <a:rPr dirty="0" sz="1400" spc="-35">
                <a:latin typeface="Calibri"/>
                <a:cs typeface="Calibri"/>
              </a:rPr>
              <a:t>Valkov, </a:t>
            </a:r>
            <a:r>
              <a:rPr dirty="0" sz="1400" spc="-5">
                <a:latin typeface="Calibri"/>
                <a:cs typeface="Calibri"/>
              </a:rPr>
              <a:t>Pim </a:t>
            </a:r>
            <a:r>
              <a:rPr dirty="0" sz="1400" spc="-10">
                <a:latin typeface="Calibri"/>
                <a:cs typeface="Calibri"/>
              </a:rPr>
              <a:t>van </a:t>
            </a:r>
            <a:r>
              <a:rPr dirty="0" sz="1400">
                <a:latin typeface="Calibri"/>
                <a:cs typeface="Calibri"/>
              </a:rPr>
              <a:t>der </a:t>
            </a:r>
            <a:r>
              <a:rPr dirty="0" sz="1400" spc="-10">
                <a:latin typeface="Calibri"/>
                <a:cs typeface="Calibri"/>
              </a:rPr>
              <a:t>Harst, Robert </a:t>
            </a:r>
            <a:r>
              <a:rPr dirty="0" sz="1400">
                <a:latin typeface="Calibri"/>
                <a:cs typeface="Calibri"/>
              </a:rPr>
              <a:t>Jan  </a:t>
            </a:r>
            <a:r>
              <a:rPr dirty="0" sz="1400" spc="-10">
                <a:latin typeface="Calibri"/>
                <a:cs typeface="Calibri"/>
              </a:rPr>
              <a:t>van </a:t>
            </a:r>
            <a:r>
              <a:rPr dirty="0" sz="1400">
                <a:latin typeface="Calibri"/>
                <a:cs typeface="Calibri"/>
              </a:rPr>
              <a:t>Geuns, </a:t>
            </a:r>
            <a:r>
              <a:rPr dirty="0" sz="1400" spc="-5">
                <a:latin typeface="Calibri"/>
                <a:cs typeface="Calibri"/>
              </a:rPr>
              <a:t>Dobrin </a:t>
            </a:r>
            <a:r>
              <a:rPr dirty="0" sz="1400" spc="-25">
                <a:latin typeface="Calibri"/>
                <a:cs typeface="Calibri"/>
              </a:rPr>
              <a:t>Vassilev, </a:t>
            </a:r>
            <a:r>
              <a:rPr dirty="0" sz="1400" spc="-15">
                <a:latin typeface="Calibri"/>
                <a:cs typeface="Calibri"/>
              </a:rPr>
              <a:t>Vasil </a:t>
            </a:r>
            <a:r>
              <a:rPr dirty="0" sz="1400" spc="-25">
                <a:latin typeface="Calibri"/>
                <a:cs typeface="Calibri"/>
              </a:rPr>
              <a:t>Velchev, </a:t>
            </a:r>
            <a:r>
              <a:rPr dirty="0" sz="1400" spc="-5">
                <a:latin typeface="Calibri"/>
                <a:cs typeface="Calibri"/>
              </a:rPr>
              <a:t>Jürgen vom </a:t>
            </a:r>
            <a:r>
              <a:rPr dirty="0" sz="1400">
                <a:latin typeface="Calibri"/>
                <a:cs typeface="Calibri"/>
              </a:rPr>
              <a:t>Dahl, </a:t>
            </a:r>
            <a:r>
              <a:rPr dirty="0" sz="1400" spc="-5">
                <a:latin typeface="Calibri"/>
                <a:cs typeface="Calibri"/>
              </a:rPr>
              <a:t>Pascal </a:t>
            </a:r>
            <a:r>
              <a:rPr dirty="0" sz="1400" spc="-10">
                <a:latin typeface="Calibri"/>
                <a:cs typeface="Calibri"/>
              </a:rPr>
              <a:t>Vranckx, </a:t>
            </a:r>
            <a:r>
              <a:rPr dirty="0" sz="1400">
                <a:latin typeface="Calibri"/>
                <a:cs typeface="Calibri"/>
              </a:rPr>
              <a:t>Mathias </a:t>
            </a:r>
            <a:r>
              <a:rPr dirty="0" sz="1400" spc="-10">
                <a:latin typeface="Calibri"/>
                <a:cs typeface="Calibri"/>
              </a:rPr>
              <a:t>Vrolix, </a:t>
            </a:r>
            <a:r>
              <a:rPr dirty="0" sz="1400" spc="-5">
                <a:latin typeface="Calibri"/>
                <a:cs typeface="Calibri"/>
              </a:rPr>
              <a:t>Simon </a:t>
            </a:r>
            <a:r>
              <a:rPr dirty="0" sz="1400" spc="-10">
                <a:latin typeface="Calibri"/>
                <a:cs typeface="Calibri"/>
              </a:rPr>
              <a:t>Walsh, Nikos </a:t>
            </a:r>
            <a:r>
              <a:rPr dirty="0" sz="1400" spc="-25">
                <a:latin typeface="Calibri"/>
                <a:cs typeface="Calibri"/>
              </a:rPr>
              <a:t>Werner,  </a:t>
            </a:r>
            <a:r>
              <a:rPr dirty="0" sz="1400" spc="-5">
                <a:latin typeface="Calibri"/>
                <a:cs typeface="Calibri"/>
              </a:rPr>
              <a:t>Stephan </a:t>
            </a:r>
            <a:r>
              <a:rPr dirty="0" sz="1400" spc="-20">
                <a:latin typeface="Calibri"/>
                <a:cs typeface="Calibri"/>
              </a:rPr>
              <a:t>Windecker, </a:t>
            </a:r>
            <a:r>
              <a:rPr dirty="0" sz="1400" spc="-10">
                <a:latin typeface="Calibri"/>
                <a:cs typeface="Calibri"/>
              </a:rPr>
              <a:t>Azfar </a:t>
            </a:r>
            <a:r>
              <a:rPr dirty="0" sz="1400" spc="-5">
                <a:latin typeface="Calibri"/>
                <a:cs typeface="Calibri"/>
              </a:rPr>
              <a:t>Zaman, </a:t>
            </a:r>
            <a:r>
              <a:rPr dirty="0" sz="1400" spc="-10">
                <a:latin typeface="Calibri"/>
                <a:cs typeface="Calibri"/>
              </a:rPr>
              <a:t>Krzysztof Żmudka, </a:t>
            </a:r>
            <a:r>
              <a:rPr dirty="0" sz="1400" spc="-5">
                <a:latin typeface="Calibri"/>
                <a:cs typeface="Calibri"/>
              </a:rPr>
              <a:t>Bernhard </a:t>
            </a:r>
            <a:r>
              <a:rPr dirty="0" sz="1400" spc="-20">
                <a:latin typeface="Calibri"/>
                <a:cs typeface="Calibri"/>
              </a:rPr>
              <a:t>Zrenner, </a:t>
            </a:r>
            <a:r>
              <a:rPr dirty="0" sz="1400" spc="-5">
                <a:latin typeface="Calibri"/>
                <a:cs typeface="Calibri"/>
              </a:rPr>
              <a:t>Aleksander </a:t>
            </a:r>
            <a:r>
              <a:rPr dirty="0" sz="1400" spc="-10">
                <a:latin typeface="Calibri"/>
                <a:cs typeface="Calibri"/>
              </a:rPr>
              <a:t>Żurakowski, </a:t>
            </a:r>
            <a:r>
              <a:rPr dirty="0" sz="1400" spc="-5">
                <a:latin typeface="Calibri"/>
                <a:cs typeface="Calibri"/>
              </a:rPr>
              <a:t>Robert</a:t>
            </a:r>
            <a:r>
              <a:rPr dirty="0" sz="1400" spc="6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Zweiker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40660" y="1900173"/>
            <a:ext cx="427672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-10" b="1">
                <a:solidFill>
                  <a:srgbClr val="C00000"/>
                </a:solidFill>
                <a:latin typeface="Calibri"/>
                <a:cs typeface="Calibri"/>
              </a:rPr>
              <a:t>ECRI/Cardialysis </a:t>
            </a:r>
            <a:r>
              <a:rPr dirty="0" sz="2700" b="1">
                <a:solidFill>
                  <a:srgbClr val="C00000"/>
                </a:solidFill>
                <a:latin typeface="Calibri"/>
                <a:cs typeface="Calibri"/>
              </a:rPr>
              <a:t>- </a:t>
            </a:r>
            <a:r>
              <a:rPr dirty="0" sz="2700" spc="-5" b="1">
                <a:solidFill>
                  <a:srgbClr val="C00000"/>
                </a:solidFill>
                <a:latin typeface="Calibri"/>
                <a:cs typeface="Calibri"/>
              </a:rPr>
              <a:t>THANK</a:t>
            </a:r>
            <a:r>
              <a:rPr dirty="0" sz="2700" spc="-40" b="1">
                <a:solidFill>
                  <a:srgbClr val="C00000"/>
                </a:solidFill>
                <a:latin typeface="Calibri"/>
                <a:cs typeface="Calibri"/>
              </a:rPr>
              <a:t> YOU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2514" y="308864"/>
            <a:ext cx="64916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Disclosure Statement </a:t>
            </a:r>
            <a:r>
              <a:rPr dirty="0" spc="-10"/>
              <a:t>of </a:t>
            </a:r>
            <a:r>
              <a:rPr dirty="0" spc="-5"/>
              <a:t>Financial</a:t>
            </a:r>
            <a:r>
              <a:rPr dirty="0" spc="5"/>
              <a:t> </a:t>
            </a:r>
            <a:r>
              <a:rPr dirty="0" spc="-5"/>
              <a:t>Interest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989152"/>
            <a:ext cx="7804784" cy="965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Tahoma"/>
                <a:cs typeface="Tahoma"/>
              </a:rPr>
              <a:t>Patrick </a:t>
            </a:r>
            <a:r>
              <a:rPr dirty="0" sz="2400" b="1">
                <a:latin typeface="Tahoma"/>
                <a:cs typeface="Tahoma"/>
              </a:rPr>
              <a:t>W. </a:t>
            </a:r>
            <a:r>
              <a:rPr dirty="0" sz="2400" spc="-5" b="1">
                <a:latin typeface="Tahoma"/>
                <a:cs typeface="Tahoma"/>
              </a:rPr>
              <a:t>Serruys, MD.</a:t>
            </a:r>
            <a:r>
              <a:rPr dirty="0" sz="2400" spc="-8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PhD.</a:t>
            </a:r>
            <a:endParaRPr sz="2400">
              <a:latin typeface="Tahoma"/>
              <a:cs typeface="Tahoma"/>
            </a:endParaRPr>
          </a:p>
          <a:p>
            <a:pPr marL="590550" marR="5080">
              <a:lnSpc>
                <a:spcPct val="100000"/>
              </a:lnSpc>
              <a:spcBef>
                <a:spcPts val="1645"/>
              </a:spcBef>
            </a:pPr>
            <a:r>
              <a:rPr dirty="0" sz="1200" b="1">
                <a:latin typeface="Tahoma"/>
                <a:cs typeface="Tahoma"/>
              </a:rPr>
              <a:t>Within </a:t>
            </a:r>
            <a:r>
              <a:rPr dirty="0" sz="1200" spc="-5" b="1">
                <a:latin typeface="Tahoma"/>
                <a:cs typeface="Tahoma"/>
              </a:rPr>
              <a:t>the past </a:t>
            </a:r>
            <a:r>
              <a:rPr dirty="0" sz="1200" b="1">
                <a:latin typeface="Tahoma"/>
                <a:cs typeface="Tahoma"/>
              </a:rPr>
              <a:t>12 </a:t>
            </a:r>
            <a:r>
              <a:rPr dirty="0" sz="1200" spc="-5" b="1">
                <a:latin typeface="Tahoma"/>
                <a:cs typeface="Tahoma"/>
              </a:rPr>
              <a:t>months, </a:t>
            </a:r>
            <a:r>
              <a:rPr dirty="0" sz="1200" b="1">
                <a:latin typeface="Tahoma"/>
                <a:cs typeface="Tahoma"/>
              </a:rPr>
              <a:t>I or my </a:t>
            </a:r>
            <a:r>
              <a:rPr dirty="0" sz="1200" spc="-5" b="1">
                <a:latin typeface="Tahoma"/>
                <a:cs typeface="Tahoma"/>
              </a:rPr>
              <a:t>spouse/partner have had </a:t>
            </a:r>
            <a:r>
              <a:rPr dirty="0" sz="1200" b="1">
                <a:latin typeface="Tahoma"/>
                <a:cs typeface="Tahoma"/>
              </a:rPr>
              <a:t>a </a:t>
            </a:r>
            <a:r>
              <a:rPr dirty="0" sz="1200" spc="-5" b="1">
                <a:latin typeface="Tahoma"/>
                <a:cs typeface="Tahoma"/>
              </a:rPr>
              <a:t>financial interest/arrangement  </a:t>
            </a:r>
            <a:r>
              <a:rPr dirty="0" sz="1200" b="1">
                <a:latin typeface="Tahoma"/>
                <a:cs typeface="Tahoma"/>
              </a:rPr>
              <a:t>or </a:t>
            </a:r>
            <a:r>
              <a:rPr dirty="0" sz="1200" spc="-5" b="1">
                <a:latin typeface="Tahoma"/>
                <a:cs typeface="Tahoma"/>
              </a:rPr>
              <a:t>affiliation </a:t>
            </a:r>
            <a:r>
              <a:rPr dirty="0" sz="1200" b="1">
                <a:latin typeface="Tahoma"/>
                <a:cs typeface="Tahoma"/>
              </a:rPr>
              <a:t>with </a:t>
            </a:r>
            <a:r>
              <a:rPr dirty="0" sz="1200" spc="-5" b="1">
                <a:latin typeface="Tahoma"/>
                <a:cs typeface="Tahoma"/>
              </a:rPr>
              <a:t>the organization(s) listed</a:t>
            </a:r>
            <a:r>
              <a:rPr dirty="0" sz="1200" spc="-5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below.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5553" y="2715006"/>
            <a:ext cx="2987675" cy="1885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>
                <a:latin typeface="Tahoma"/>
                <a:cs typeface="Tahoma"/>
              </a:rPr>
              <a:t>Abbott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latin typeface="Tahoma"/>
                <a:cs typeface="Tahoma"/>
              </a:rPr>
              <a:t>Boston</a:t>
            </a:r>
            <a:r>
              <a:rPr dirty="0" sz="1400" spc="-40">
                <a:latin typeface="Tahoma"/>
                <a:cs typeface="Tahoma"/>
              </a:rPr>
              <a:t> </a:t>
            </a:r>
            <a:r>
              <a:rPr dirty="0" sz="1400">
                <a:latin typeface="Tahoma"/>
                <a:cs typeface="Tahoma"/>
              </a:rPr>
              <a:t>Scientific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latin typeface="Tahoma"/>
                <a:cs typeface="Tahoma"/>
              </a:rPr>
              <a:t>Biosensors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5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latin typeface="Tahoma"/>
                <a:cs typeface="Tahoma"/>
              </a:rPr>
              <a:t>Medtronic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>
                <a:latin typeface="Tahoma"/>
                <a:cs typeface="Tahoma"/>
              </a:rPr>
              <a:t>Philips/Volcano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latin typeface="Tahoma"/>
                <a:cs typeface="Tahoma"/>
              </a:rPr>
              <a:t>Sinomedical </a:t>
            </a:r>
            <a:r>
              <a:rPr dirty="0" sz="1400">
                <a:latin typeface="Tahoma"/>
                <a:cs typeface="Tahoma"/>
              </a:rPr>
              <a:t>Sciences</a:t>
            </a:r>
            <a:r>
              <a:rPr dirty="0" sz="1400" spc="-50">
                <a:latin typeface="Tahoma"/>
                <a:cs typeface="Tahoma"/>
              </a:rPr>
              <a:t> </a:t>
            </a:r>
            <a:r>
              <a:rPr dirty="0" sz="1400">
                <a:latin typeface="Tahoma"/>
                <a:cs typeface="Tahoma"/>
              </a:rPr>
              <a:t>Technology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5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latin typeface="Tahoma"/>
                <a:cs typeface="Tahoma"/>
              </a:rPr>
              <a:t>SMT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>
                <a:latin typeface="Tahoma"/>
                <a:cs typeface="Tahoma"/>
              </a:rPr>
              <a:t>Xeltis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" y="2292915"/>
            <a:ext cx="3748404" cy="899794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781685">
              <a:lnSpc>
                <a:spcPct val="100000"/>
              </a:lnSpc>
              <a:spcBef>
                <a:spcPts val="819"/>
              </a:spcBef>
            </a:pPr>
            <a:r>
              <a:rPr dirty="0" sz="1400" spc="-5" b="1">
                <a:latin typeface="Tahoma"/>
                <a:cs typeface="Tahoma"/>
              </a:rPr>
              <a:t>Affiliation/Financial</a:t>
            </a:r>
            <a:r>
              <a:rPr dirty="0" sz="1400" spc="2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Relationship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925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latin typeface="Tahoma"/>
                <a:cs typeface="Tahoma"/>
              </a:rPr>
              <a:t>Grant/Research</a:t>
            </a:r>
            <a:r>
              <a:rPr dirty="0" sz="1400" spc="-40">
                <a:latin typeface="Tahoma"/>
                <a:cs typeface="Tahoma"/>
              </a:rPr>
              <a:t> </a:t>
            </a:r>
            <a:r>
              <a:rPr dirty="0" sz="1400" spc="-5">
                <a:latin typeface="Tahoma"/>
                <a:cs typeface="Tahoma"/>
              </a:rPr>
              <a:t>Support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lr>
                <a:srgbClr val="002D4A"/>
              </a:buClr>
              <a:buSzPct val="107142"/>
              <a:buChar char="•"/>
              <a:tabLst>
                <a:tab pos="354965" algn="l"/>
                <a:tab pos="355600" algn="l"/>
              </a:tabLst>
            </a:pPr>
            <a:r>
              <a:rPr dirty="0" sz="1400">
                <a:latin typeface="Tahoma"/>
                <a:cs typeface="Tahoma"/>
              </a:rPr>
              <a:t>Consulting</a:t>
            </a:r>
            <a:r>
              <a:rPr dirty="0" sz="1400" spc="-30">
                <a:latin typeface="Tahoma"/>
                <a:cs typeface="Tahoma"/>
              </a:rPr>
              <a:t> </a:t>
            </a:r>
            <a:r>
              <a:rPr dirty="0" sz="1400" spc="-5">
                <a:latin typeface="Tahoma"/>
                <a:cs typeface="Tahoma"/>
              </a:rPr>
              <a:t>Fees/Honoraria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5228" y="2371725"/>
            <a:ext cx="8610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ahoma"/>
                <a:cs typeface="Tahoma"/>
              </a:rPr>
              <a:t>Com</a:t>
            </a:r>
            <a:r>
              <a:rPr dirty="0" sz="1400" b="1">
                <a:latin typeface="Tahoma"/>
                <a:cs typeface="Tahoma"/>
              </a:rPr>
              <a:t>pany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12545"/>
            <a:ext cx="8884285" cy="250507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41300" marR="8890" indent="-228600">
              <a:lnSpc>
                <a:spcPct val="90000"/>
              </a:lnSpc>
              <a:spcBef>
                <a:spcPts val="34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Advanced age,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female, impaired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renal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function,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obesity and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COPD… 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are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factors associated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with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increased risk for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both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ischemic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and  bleeding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complications. Nevertheless,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these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subgroups tend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to </a:t>
            </a:r>
            <a:r>
              <a:rPr dirty="0" sz="2000" spc="5" b="1">
                <a:solidFill>
                  <a:srgbClr val="3B3B3A"/>
                </a:solidFill>
                <a:latin typeface="Tahoma"/>
                <a:cs typeface="Tahoma"/>
              </a:rPr>
              <a:t>be 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under-represented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in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contemporary PCI trials</a:t>
            </a:r>
            <a:r>
              <a:rPr dirty="0" sz="2000" spc="-6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(1).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3B3B3A"/>
              </a:buClr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160"/>
              </a:lnSpc>
              <a:spcBef>
                <a:spcPts val="1430"/>
              </a:spcBef>
              <a:buFont typeface="Arial"/>
              <a:buChar char="•"/>
              <a:tabLst>
                <a:tab pos="240665" algn="l"/>
                <a:tab pos="241300" algn="l"/>
                <a:tab pos="857885" algn="l"/>
              </a:tabLst>
            </a:pP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The	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efficacy and safety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of ticagrelor monotherapy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in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comparison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to  the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conventional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12-month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DAPT has not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yet been evaluated 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specifically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in </a:t>
            </a:r>
            <a:r>
              <a:rPr dirty="0" sz="2000" spc="-5" b="1">
                <a:solidFill>
                  <a:srgbClr val="3B3B3A"/>
                </a:solidFill>
                <a:latin typeface="Tahoma"/>
                <a:cs typeface="Tahoma"/>
              </a:rPr>
              <a:t>these high risk clinical</a:t>
            </a:r>
            <a:r>
              <a:rPr dirty="0" sz="2000" spc="-114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B3B3A"/>
                </a:solidFill>
                <a:latin typeface="Tahoma"/>
                <a:cs typeface="Tahoma"/>
              </a:rPr>
              <a:t>subgroups.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067425">
              <a:lnSpc>
                <a:spcPct val="100000"/>
              </a:lnSpc>
              <a:spcBef>
                <a:spcPts val="100"/>
              </a:spcBef>
            </a:pPr>
            <a:r>
              <a:rPr dirty="0"/>
              <a:t>Why </a:t>
            </a:r>
            <a:r>
              <a:rPr dirty="0" spc="-5"/>
              <a:t>this</a:t>
            </a:r>
            <a:r>
              <a:rPr dirty="0" spc="-55"/>
              <a:t> </a:t>
            </a:r>
            <a:r>
              <a:rPr dirty="0" spc="-5"/>
              <a:t>study?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63259" y="4718710"/>
            <a:ext cx="23317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ahoma"/>
                <a:cs typeface="Tahoma"/>
              </a:rPr>
              <a:t>1. Sardar et l. JAMA </a:t>
            </a:r>
            <a:r>
              <a:rPr dirty="0" sz="1000" spc="-10">
                <a:latin typeface="Tahoma"/>
                <a:cs typeface="Tahoma"/>
              </a:rPr>
              <a:t>2014; 174: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1868-70.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5892" y="1063752"/>
            <a:ext cx="2001520" cy="3556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305"/>
              </a:spcBef>
            </a:pPr>
            <a:r>
              <a:rPr dirty="0" sz="1500" spc="-5" b="1">
                <a:latin typeface="Calibri"/>
                <a:cs typeface="Calibri"/>
              </a:rPr>
              <a:t>Experimental</a:t>
            </a:r>
            <a:r>
              <a:rPr dirty="0" sz="1500" spc="-40" b="1">
                <a:latin typeface="Calibri"/>
                <a:cs typeface="Calibri"/>
              </a:rPr>
              <a:t> </a:t>
            </a:r>
            <a:r>
              <a:rPr dirty="0" sz="1500" spc="-15" b="1">
                <a:latin typeface="Calibri"/>
                <a:cs typeface="Calibri"/>
              </a:rPr>
              <a:t>strategy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2483" y="4139285"/>
            <a:ext cx="109537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89305" algn="l"/>
              </a:tabLst>
            </a:pPr>
            <a:r>
              <a:rPr dirty="0" sz="1000" b="1">
                <a:latin typeface="Calibri"/>
                <a:cs typeface="Calibri"/>
              </a:rPr>
              <a:t>0  30 d</a:t>
            </a:r>
            <a:r>
              <a:rPr dirty="0" sz="1000" spc="21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90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d	</a:t>
            </a:r>
            <a:r>
              <a:rPr dirty="0" sz="1000" b="1">
                <a:latin typeface="Calibri"/>
                <a:cs typeface="Calibri"/>
              </a:rPr>
              <a:t>120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d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67784" y="3870959"/>
          <a:ext cx="3538220" cy="252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"/>
                <a:gridCol w="313690"/>
                <a:gridCol w="405130"/>
                <a:gridCol w="871219"/>
                <a:gridCol w="889635"/>
                <a:gridCol w="898525"/>
              </a:tblGrid>
              <a:tr h="807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021451" y="4150563"/>
            <a:ext cx="35179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b="1">
                <a:latin typeface="Calibri"/>
                <a:cs typeface="Calibri"/>
              </a:rPr>
              <a:t>1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year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3588" y="4150563"/>
            <a:ext cx="50292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b="1">
                <a:latin typeface="Calibri"/>
                <a:cs typeface="Calibri"/>
              </a:rPr>
              <a:t>1.5</a:t>
            </a:r>
            <a:r>
              <a:rPr dirty="0" sz="1000" spc="-4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years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91119" y="4150563"/>
            <a:ext cx="40259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b="1">
                <a:latin typeface="Calibri"/>
                <a:cs typeface="Calibri"/>
              </a:rPr>
              <a:t>2</a:t>
            </a:r>
            <a:r>
              <a:rPr dirty="0" sz="1000" spc="-5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years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0127" y="4444695"/>
            <a:ext cx="1157605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90525">
              <a:lnSpc>
                <a:spcPct val="100000"/>
              </a:lnSpc>
              <a:spcBef>
                <a:spcPts val="105"/>
              </a:spcBef>
              <a:tabLst>
                <a:tab pos="871855" algn="l"/>
              </a:tabLst>
            </a:pPr>
            <a:r>
              <a:rPr dirty="0" sz="1050" spc="-5" b="1">
                <a:latin typeface="Tahoma"/>
                <a:cs typeface="Tahoma"/>
              </a:rPr>
              <a:t>EC</a:t>
            </a:r>
            <a:r>
              <a:rPr dirty="0" sz="1050" b="1">
                <a:latin typeface="Tahoma"/>
                <a:cs typeface="Tahoma"/>
              </a:rPr>
              <a:t>G</a:t>
            </a:r>
            <a:r>
              <a:rPr dirty="0" sz="1050" b="1">
                <a:latin typeface="Tahoma"/>
                <a:cs typeface="Tahoma"/>
              </a:rPr>
              <a:t>	</a:t>
            </a:r>
            <a:r>
              <a:rPr dirty="0" sz="1050" spc="-5" b="1">
                <a:latin typeface="Tahoma"/>
                <a:cs typeface="Tahoma"/>
              </a:rPr>
              <a:t>ECG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871855" algn="l"/>
              </a:tabLst>
            </a:pPr>
            <a:r>
              <a:rPr dirty="0" sz="1050" spc="-5" b="1">
                <a:latin typeface="Tahoma"/>
                <a:cs typeface="Tahoma"/>
              </a:rPr>
              <a:t>d</a:t>
            </a:r>
            <a:r>
              <a:rPr dirty="0" sz="1050" b="1">
                <a:latin typeface="Tahoma"/>
                <a:cs typeface="Tahoma"/>
              </a:rPr>
              <a:t>i</a:t>
            </a:r>
            <a:r>
              <a:rPr dirty="0" sz="1050" spc="-5" b="1">
                <a:latin typeface="Tahoma"/>
                <a:cs typeface="Tahoma"/>
              </a:rPr>
              <a:t>sch</a:t>
            </a:r>
            <a:r>
              <a:rPr dirty="0" sz="1050" b="1">
                <a:latin typeface="Tahoma"/>
                <a:cs typeface="Tahoma"/>
              </a:rPr>
              <a:t>ar</a:t>
            </a:r>
            <a:r>
              <a:rPr dirty="0" sz="1050" spc="-10" b="1">
                <a:latin typeface="Tahoma"/>
                <a:cs typeface="Tahoma"/>
              </a:rPr>
              <a:t>g</a:t>
            </a:r>
            <a:r>
              <a:rPr dirty="0" sz="1050" b="1">
                <a:latin typeface="Tahoma"/>
                <a:cs typeface="Tahoma"/>
              </a:rPr>
              <a:t>e</a:t>
            </a:r>
            <a:r>
              <a:rPr dirty="0" sz="1050" b="1">
                <a:latin typeface="Tahoma"/>
                <a:cs typeface="Tahoma"/>
              </a:rPr>
              <a:t>	</a:t>
            </a:r>
            <a:r>
              <a:rPr dirty="0" sz="1050" spc="-5" b="1">
                <a:latin typeface="Tahoma"/>
                <a:cs typeface="Tahoma"/>
              </a:rPr>
              <a:t>90D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5023" y="4438599"/>
            <a:ext cx="29845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9855" marR="5080" indent="-97790">
              <a:lnSpc>
                <a:spcPct val="100000"/>
              </a:lnSpc>
              <a:spcBef>
                <a:spcPts val="105"/>
              </a:spcBef>
            </a:pPr>
            <a:r>
              <a:rPr dirty="0" sz="1050" spc="-5" b="1">
                <a:latin typeface="Tahoma"/>
                <a:cs typeface="Tahoma"/>
              </a:rPr>
              <a:t>ECG  2Y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33700" y="2263139"/>
            <a:ext cx="2007235" cy="35242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52069">
              <a:lnSpc>
                <a:spcPct val="100000"/>
              </a:lnSpc>
              <a:spcBef>
                <a:spcPts val="310"/>
              </a:spcBef>
            </a:pPr>
            <a:r>
              <a:rPr dirty="0" sz="1500" spc="-15" b="1">
                <a:latin typeface="Calibri"/>
                <a:cs typeface="Calibri"/>
              </a:rPr>
              <a:t>Reference</a:t>
            </a:r>
            <a:r>
              <a:rPr dirty="0" sz="1500" spc="-30" b="1">
                <a:latin typeface="Calibri"/>
                <a:cs typeface="Calibri"/>
              </a:rPr>
              <a:t> </a:t>
            </a:r>
            <a:r>
              <a:rPr dirty="0" sz="1500" spc="-15" b="1">
                <a:latin typeface="Calibri"/>
                <a:cs typeface="Calibri"/>
              </a:rPr>
              <a:t>strategy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9711" y="1504188"/>
            <a:ext cx="1292860" cy="5473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508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1350" b="1">
                <a:latin typeface="Tahoma"/>
                <a:cs typeface="Tahoma"/>
              </a:rPr>
              <a:t>ACS</a:t>
            </a:r>
            <a:r>
              <a:rPr dirty="0" sz="1350" spc="-25" b="1">
                <a:latin typeface="Tahoma"/>
                <a:cs typeface="Tahoma"/>
              </a:rPr>
              <a:t> </a:t>
            </a:r>
            <a:r>
              <a:rPr dirty="0" sz="1350" b="1">
                <a:latin typeface="Tahoma"/>
                <a:cs typeface="Tahoma"/>
              </a:rPr>
              <a:t>+</a:t>
            </a:r>
            <a:endParaRPr sz="13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dirty="0" sz="1350" b="1">
                <a:latin typeface="Tahoma"/>
                <a:cs typeface="Tahoma"/>
              </a:rPr>
              <a:t>Stable</a:t>
            </a:r>
            <a:r>
              <a:rPr dirty="0" sz="1350" spc="-40" b="1">
                <a:latin typeface="Tahoma"/>
                <a:cs typeface="Tahoma"/>
              </a:rPr>
              <a:t> </a:t>
            </a:r>
            <a:r>
              <a:rPr dirty="0" sz="1350" b="1">
                <a:latin typeface="Tahoma"/>
                <a:cs typeface="Tahoma"/>
              </a:rPr>
              <a:t>CAD</a:t>
            </a:r>
            <a:endParaRPr sz="135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35152" y="1062227"/>
            <a:ext cx="1564005" cy="1402080"/>
          </a:xfrm>
          <a:custGeom>
            <a:avLst/>
            <a:gdLst/>
            <a:ahLst/>
            <a:cxnLst/>
            <a:rect l="l" t="t" r="r" b="b"/>
            <a:pathLst>
              <a:path w="1564005" h="1402080">
                <a:moveTo>
                  <a:pt x="1329943" y="0"/>
                </a:moveTo>
                <a:lnTo>
                  <a:pt x="233679" y="0"/>
                </a:lnTo>
                <a:lnTo>
                  <a:pt x="186585" y="4748"/>
                </a:lnTo>
                <a:lnTo>
                  <a:pt x="142721" y="18367"/>
                </a:lnTo>
                <a:lnTo>
                  <a:pt x="103027" y="39915"/>
                </a:lnTo>
                <a:lnTo>
                  <a:pt x="68443" y="68453"/>
                </a:lnTo>
                <a:lnTo>
                  <a:pt x="39909" y="103038"/>
                </a:lnTo>
                <a:lnTo>
                  <a:pt x="18363" y="142732"/>
                </a:lnTo>
                <a:lnTo>
                  <a:pt x="4747" y="186592"/>
                </a:lnTo>
                <a:lnTo>
                  <a:pt x="0" y="233680"/>
                </a:lnTo>
                <a:lnTo>
                  <a:pt x="0" y="1168400"/>
                </a:lnTo>
                <a:lnTo>
                  <a:pt x="4747" y="1215487"/>
                </a:lnTo>
                <a:lnTo>
                  <a:pt x="18363" y="1259347"/>
                </a:lnTo>
                <a:lnTo>
                  <a:pt x="39909" y="1299041"/>
                </a:lnTo>
                <a:lnTo>
                  <a:pt x="68443" y="1333627"/>
                </a:lnTo>
                <a:lnTo>
                  <a:pt x="103027" y="1362164"/>
                </a:lnTo>
                <a:lnTo>
                  <a:pt x="142721" y="1383712"/>
                </a:lnTo>
                <a:lnTo>
                  <a:pt x="186585" y="1397331"/>
                </a:lnTo>
                <a:lnTo>
                  <a:pt x="233679" y="1402080"/>
                </a:lnTo>
                <a:lnTo>
                  <a:pt x="1329943" y="1402080"/>
                </a:lnTo>
                <a:lnTo>
                  <a:pt x="1377031" y="1397331"/>
                </a:lnTo>
                <a:lnTo>
                  <a:pt x="1420891" y="1383712"/>
                </a:lnTo>
                <a:lnTo>
                  <a:pt x="1460585" y="1362164"/>
                </a:lnTo>
                <a:lnTo>
                  <a:pt x="1495171" y="1333627"/>
                </a:lnTo>
                <a:lnTo>
                  <a:pt x="1523708" y="1299041"/>
                </a:lnTo>
                <a:lnTo>
                  <a:pt x="1545256" y="1259347"/>
                </a:lnTo>
                <a:lnTo>
                  <a:pt x="1558875" y="1215487"/>
                </a:lnTo>
                <a:lnTo>
                  <a:pt x="1563623" y="1168400"/>
                </a:lnTo>
                <a:lnTo>
                  <a:pt x="1563623" y="233680"/>
                </a:lnTo>
                <a:lnTo>
                  <a:pt x="1558875" y="186592"/>
                </a:lnTo>
                <a:lnTo>
                  <a:pt x="1545256" y="142732"/>
                </a:lnTo>
                <a:lnTo>
                  <a:pt x="1523708" y="103038"/>
                </a:lnTo>
                <a:lnTo>
                  <a:pt x="1495171" y="68453"/>
                </a:lnTo>
                <a:lnTo>
                  <a:pt x="1460585" y="39915"/>
                </a:lnTo>
                <a:lnTo>
                  <a:pt x="1420891" y="18367"/>
                </a:lnTo>
                <a:lnTo>
                  <a:pt x="1377031" y="4748"/>
                </a:lnTo>
                <a:lnTo>
                  <a:pt x="1329943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35152" y="1062227"/>
            <a:ext cx="1564005" cy="1402080"/>
          </a:xfrm>
          <a:custGeom>
            <a:avLst/>
            <a:gdLst/>
            <a:ahLst/>
            <a:cxnLst/>
            <a:rect l="l" t="t" r="r" b="b"/>
            <a:pathLst>
              <a:path w="1564005" h="1402080">
                <a:moveTo>
                  <a:pt x="0" y="233680"/>
                </a:moveTo>
                <a:lnTo>
                  <a:pt x="4747" y="186592"/>
                </a:lnTo>
                <a:lnTo>
                  <a:pt x="18363" y="142732"/>
                </a:lnTo>
                <a:lnTo>
                  <a:pt x="39909" y="103038"/>
                </a:lnTo>
                <a:lnTo>
                  <a:pt x="68443" y="68453"/>
                </a:lnTo>
                <a:lnTo>
                  <a:pt x="103027" y="39915"/>
                </a:lnTo>
                <a:lnTo>
                  <a:pt x="142721" y="18367"/>
                </a:lnTo>
                <a:lnTo>
                  <a:pt x="186585" y="4748"/>
                </a:lnTo>
                <a:lnTo>
                  <a:pt x="233679" y="0"/>
                </a:lnTo>
                <a:lnTo>
                  <a:pt x="1329943" y="0"/>
                </a:lnTo>
                <a:lnTo>
                  <a:pt x="1377031" y="4748"/>
                </a:lnTo>
                <a:lnTo>
                  <a:pt x="1420891" y="18367"/>
                </a:lnTo>
                <a:lnTo>
                  <a:pt x="1460585" y="39915"/>
                </a:lnTo>
                <a:lnTo>
                  <a:pt x="1495171" y="68453"/>
                </a:lnTo>
                <a:lnTo>
                  <a:pt x="1523708" y="103038"/>
                </a:lnTo>
                <a:lnTo>
                  <a:pt x="1545256" y="142732"/>
                </a:lnTo>
                <a:lnTo>
                  <a:pt x="1558875" y="186592"/>
                </a:lnTo>
                <a:lnTo>
                  <a:pt x="1563623" y="233680"/>
                </a:lnTo>
                <a:lnTo>
                  <a:pt x="1563623" y="1168400"/>
                </a:lnTo>
                <a:lnTo>
                  <a:pt x="1558875" y="1215487"/>
                </a:lnTo>
                <a:lnTo>
                  <a:pt x="1545256" y="1259347"/>
                </a:lnTo>
                <a:lnTo>
                  <a:pt x="1523708" y="1299041"/>
                </a:lnTo>
                <a:lnTo>
                  <a:pt x="1495171" y="1333627"/>
                </a:lnTo>
                <a:lnTo>
                  <a:pt x="1460585" y="1362164"/>
                </a:lnTo>
                <a:lnTo>
                  <a:pt x="1420891" y="1383712"/>
                </a:lnTo>
                <a:lnTo>
                  <a:pt x="1377031" y="1397331"/>
                </a:lnTo>
                <a:lnTo>
                  <a:pt x="1329943" y="1402080"/>
                </a:lnTo>
                <a:lnTo>
                  <a:pt x="233679" y="1402080"/>
                </a:lnTo>
                <a:lnTo>
                  <a:pt x="186585" y="1397331"/>
                </a:lnTo>
                <a:lnTo>
                  <a:pt x="142721" y="1383712"/>
                </a:lnTo>
                <a:lnTo>
                  <a:pt x="103027" y="1362164"/>
                </a:lnTo>
                <a:lnTo>
                  <a:pt x="68443" y="1333627"/>
                </a:lnTo>
                <a:lnTo>
                  <a:pt x="39909" y="1299041"/>
                </a:lnTo>
                <a:lnTo>
                  <a:pt x="18363" y="1259347"/>
                </a:lnTo>
                <a:lnTo>
                  <a:pt x="4747" y="1215487"/>
                </a:lnTo>
                <a:lnTo>
                  <a:pt x="0" y="1168400"/>
                </a:lnTo>
                <a:lnTo>
                  <a:pt x="0" y="233680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14475" y="1193673"/>
            <a:ext cx="1203960" cy="1139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635">
              <a:lnSpc>
                <a:spcPct val="102899"/>
              </a:lnSpc>
              <a:spcBef>
                <a:spcPts val="95"/>
              </a:spcBef>
            </a:pPr>
            <a:r>
              <a:rPr dirty="0" sz="1200" spc="10" b="1">
                <a:latin typeface="Tahoma"/>
                <a:cs typeface="Tahoma"/>
              </a:rPr>
              <a:t>“All-comers”  </a:t>
            </a:r>
            <a:r>
              <a:rPr dirty="0" sz="1200" spc="20" b="1">
                <a:latin typeface="Tahoma"/>
                <a:cs typeface="Tahoma"/>
              </a:rPr>
              <a:t>PCI</a:t>
            </a:r>
            <a:r>
              <a:rPr dirty="0" sz="1200" spc="-60" b="1">
                <a:latin typeface="Tahoma"/>
                <a:cs typeface="Tahoma"/>
              </a:rPr>
              <a:t> </a:t>
            </a:r>
            <a:r>
              <a:rPr dirty="0" sz="1200" spc="15" b="1">
                <a:latin typeface="Tahoma"/>
                <a:cs typeface="Tahoma"/>
              </a:rPr>
              <a:t>population  </a:t>
            </a:r>
            <a:r>
              <a:rPr dirty="0" sz="1200" spc="25" b="1">
                <a:latin typeface="Tahoma"/>
                <a:cs typeface="Tahoma"/>
              </a:rPr>
              <a:t>N =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spc="20" b="1">
                <a:latin typeface="Tahoma"/>
                <a:cs typeface="Tahoma"/>
              </a:rPr>
              <a:t>15,991</a:t>
            </a:r>
            <a:endParaRPr sz="1200">
              <a:latin typeface="Tahoma"/>
              <a:cs typeface="Tahoma"/>
            </a:endParaRPr>
          </a:p>
          <a:p>
            <a:pPr algn="ctr" marL="43180" marR="31750">
              <a:lnSpc>
                <a:spcPct val="100000"/>
              </a:lnSpc>
              <a:spcBef>
                <a:spcPts val="10"/>
              </a:spcBef>
            </a:pPr>
            <a:r>
              <a:rPr dirty="0" sz="900" b="1">
                <a:latin typeface="Tahoma"/>
                <a:cs typeface="Tahoma"/>
              </a:rPr>
              <a:t>1:1</a:t>
            </a:r>
            <a:r>
              <a:rPr dirty="0" sz="900" spc="-50" b="1">
                <a:latin typeface="Tahoma"/>
                <a:cs typeface="Tahoma"/>
              </a:rPr>
              <a:t> </a:t>
            </a:r>
            <a:r>
              <a:rPr dirty="0" sz="900" spc="-5" b="1">
                <a:latin typeface="Tahoma"/>
                <a:cs typeface="Tahoma"/>
              </a:rPr>
              <a:t>Randomisation,  open-label design,  </a:t>
            </a:r>
            <a:r>
              <a:rPr dirty="0" sz="900" b="1">
                <a:latin typeface="Tahoma"/>
                <a:cs typeface="Tahoma"/>
              </a:rPr>
              <a:t>130 </a:t>
            </a:r>
            <a:r>
              <a:rPr dirty="0" sz="900" spc="-5" b="1">
                <a:latin typeface="Tahoma"/>
                <a:cs typeface="Tahoma"/>
              </a:rPr>
              <a:t>centers  worldwide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40118" y="2709851"/>
            <a:ext cx="1306195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200" spc="-5" b="1">
                <a:latin typeface="Tahoma"/>
                <a:cs typeface="Tahoma"/>
              </a:rPr>
              <a:t>ASA </a:t>
            </a:r>
            <a:r>
              <a:rPr dirty="0" sz="1100" spc="15" b="1">
                <a:latin typeface="Tahoma"/>
                <a:cs typeface="Tahoma"/>
              </a:rPr>
              <a:t>75-100</a:t>
            </a:r>
            <a:r>
              <a:rPr dirty="0" sz="1100" spc="-90" b="1">
                <a:latin typeface="Tahoma"/>
                <a:cs typeface="Tahoma"/>
              </a:rPr>
              <a:t> </a:t>
            </a:r>
            <a:r>
              <a:rPr dirty="0" sz="1100" spc="15" b="1">
                <a:latin typeface="Tahoma"/>
                <a:cs typeface="Tahoma"/>
              </a:rPr>
              <a:t>mg/d</a:t>
            </a:r>
            <a:endParaRPr sz="1100">
              <a:latin typeface="Tahoma"/>
              <a:cs typeface="Tahom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025139" y="3259835"/>
          <a:ext cx="4865370" cy="57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7625"/>
                <a:gridCol w="1740535"/>
                <a:gridCol w="1783080"/>
              </a:tblGrid>
              <a:tr h="271272">
                <a:tc rowSpan="2"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dirty="0" sz="1350" b="1">
                          <a:latin typeface="Tahoma"/>
                          <a:cs typeface="Tahoma"/>
                        </a:rPr>
                        <a:t>Stable</a:t>
                      </a:r>
                      <a:r>
                        <a:rPr dirty="0" sz="135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350" b="1">
                          <a:latin typeface="Tahoma"/>
                          <a:cs typeface="Tahoma"/>
                        </a:rPr>
                        <a:t>CAD</a:t>
                      </a:r>
                      <a:endParaRPr sz="1350">
                        <a:latin typeface="Tahoma"/>
                        <a:cs typeface="Tahoma"/>
                      </a:endParaRPr>
                    </a:p>
                  </a:txBody>
                  <a:tcPr marL="0" marR="0" marB="0" marT="165735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415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ASA </a:t>
                      </a:r>
                      <a:r>
                        <a:rPr dirty="0" sz="1100" spc="15" b="1">
                          <a:latin typeface="Tahoma"/>
                          <a:cs typeface="Tahoma"/>
                        </a:rPr>
                        <a:t>75-100</a:t>
                      </a:r>
                      <a:r>
                        <a:rPr dirty="0" sz="11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5" b="1">
                          <a:latin typeface="Tahoma"/>
                          <a:cs typeface="Tahoma"/>
                        </a:rPr>
                        <a:t>mg/d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19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735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Clopidogrel </a:t>
                      </a:r>
                      <a:r>
                        <a:rPr dirty="0" sz="1100" spc="15" b="1">
                          <a:latin typeface="Tahoma"/>
                          <a:cs typeface="Tahoma"/>
                        </a:rPr>
                        <a:t>75</a:t>
                      </a:r>
                      <a:r>
                        <a:rPr dirty="0" sz="11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5" b="1">
                          <a:latin typeface="Tahoma"/>
                          <a:cs typeface="Tahoma"/>
                        </a:rPr>
                        <a:t>mg/d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845819" y="4181855"/>
            <a:ext cx="1888489" cy="649605"/>
          </a:xfrm>
          <a:custGeom>
            <a:avLst/>
            <a:gdLst/>
            <a:ahLst/>
            <a:cxnLst/>
            <a:rect l="l" t="t" r="r" b="b"/>
            <a:pathLst>
              <a:path w="1888489" h="649604">
                <a:moveTo>
                  <a:pt x="1780032" y="0"/>
                </a:moveTo>
                <a:lnTo>
                  <a:pt x="108204" y="0"/>
                </a:lnTo>
                <a:lnTo>
                  <a:pt x="66088" y="8504"/>
                </a:lnTo>
                <a:lnTo>
                  <a:pt x="31694" y="31694"/>
                </a:lnTo>
                <a:lnTo>
                  <a:pt x="8504" y="66088"/>
                </a:lnTo>
                <a:lnTo>
                  <a:pt x="0" y="108204"/>
                </a:lnTo>
                <a:lnTo>
                  <a:pt x="0" y="541020"/>
                </a:lnTo>
                <a:lnTo>
                  <a:pt x="8504" y="583135"/>
                </a:lnTo>
                <a:lnTo>
                  <a:pt x="31694" y="617529"/>
                </a:lnTo>
                <a:lnTo>
                  <a:pt x="66088" y="640719"/>
                </a:lnTo>
                <a:lnTo>
                  <a:pt x="108204" y="649224"/>
                </a:lnTo>
                <a:lnTo>
                  <a:pt x="1780032" y="649224"/>
                </a:lnTo>
                <a:lnTo>
                  <a:pt x="1822174" y="640719"/>
                </a:lnTo>
                <a:lnTo>
                  <a:pt x="1856565" y="617529"/>
                </a:lnTo>
                <a:lnTo>
                  <a:pt x="1879740" y="583135"/>
                </a:lnTo>
                <a:lnTo>
                  <a:pt x="1888236" y="541020"/>
                </a:lnTo>
                <a:lnTo>
                  <a:pt x="1888236" y="108204"/>
                </a:lnTo>
                <a:lnTo>
                  <a:pt x="1879740" y="66088"/>
                </a:lnTo>
                <a:lnTo>
                  <a:pt x="1856565" y="31694"/>
                </a:lnTo>
                <a:lnTo>
                  <a:pt x="1822174" y="8504"/>
                </a:lnTo>
                <a:lnTo>
                  <a:pt x="1780032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5819" y="4181855"/>
            <a:ext cx="1888489" cy="649605"/>
          </a:xfrm>
          <a:custGeom>
            <a:avLst/>
            <a:gdLst/>
            <a:ahLst/>
            <a:cxnLst/>
            <a:rect l="l" t="t" r="r" b="b"/>
            <a:pathLst>
              <a:path w="1888489" h="649604">
                <a:moveTo>
                  <a:pt x="0" y="108204"/>
                </a:moveTo>
                <a:lnTo>
                  <a:pt x="8504" y="66088"/>
                </a:lnTo>
                <a:lnTo>
                  <a:pt x="31694" y="31694"/>
                </a:lnTo>
                <a:lnTo>
                  <a:pt x="66088" y="8504"/>
                </a:lnTo>
                <a:lnTo>
                  <a:pt x="108204" y="0"/>
                </a:lnTo>
                <a:lnTo>
                  <a:pt x="1780032" y="0"/>
                </a:lnTo>
                <a:lnTo>
                  <a:pt x="1822174" y="8504"/>
                </a:lnTo>
                <a:lnTo>
                  <a:pt x="1856565" y="31694"/>
                </a:lnTo>
                <a:lnTo>
                  <a:pt x="1879740" y="66088"/>
                </a:lnTo>
                <a:lnTo>
                  <a:pt x="1888236" y="108204"/>
                </a:lnTo>
                <a:lnTo>
                  <a:pt x="1888236" y="541020"/>
                </a:lnTo>
                <a:lnTo>
                  <a:pt x="1879740" y="583135"/>
                </a:lnTo>
                <a:lnTo>
                  <a:pt x="1856565" y="617529"/>
                </a:lnTo>
                <a:lnTo>
                  <a:pt x="1822174" y="640719"/>
                </a:lnTo>
                <a:lnTo>
                  <a:pt x="1780032" y="649224"/>
                </a:lnTo>
                <a:lnTo>
                  <a:pt x="108204" y="649224"/>
                </a:lnTo>
                <a:lnTo>
                  <a:pt x="66088" y="640719"/>
                </a:lnTo>
                <a:lnTo>
                  <a:pt x="31694" y="617529"/>
                </a:lnTo>
                <a:lnTo>
                  <a:pt x="8504" y="583135"/>
                </a:lnTo>
                <a:lnTo>
                  <a:pt x="0" y="541020"/>
                </a:lnTo>
                <a:lnTo>
                  <a:pt x="0" y="108204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56259" y="4220667"/>
            <a:ext cx="1408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Tahoma"/>
                <a:cs typeface="Tahoma"/>
              </a:rPr>
              <a:t>Bivalirudin-supported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56259" y="4525771"/>
            <a:ext cx="16097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Tahoma"/>
                <a:cs typeface="Tahoma"/>
              </a:rPr>
              <a:t>BioMatrix </a:t>
            </a:r>
            <a:r>
              <a:rPr dirty="0" sz="1000" spc="-10" b="1">
                <a:latin typeface="Tahoma"/>
                <a:cs typeface="Tahoma"/>
              </a:rPr>
              <a:t>DES </a:t>
            </a:r>
            <a:r>
              <a:rPr dirty="0" sz="1000" spc="-5" b="1">
                <a:latin typeface="Tahoma"/>
                <a:cs typeface="Tahoma"/>
              </a:rPr>
              <a:t>by</a:t>
            </a:r>
            <a:r>
              <a:rPr dirty="0" sz="1000" spc="-10" b="1">
                <a:latin typeface="Tahoma"/>
                <a:cs typeface="Tahoma"/>
              </a:rPr>
              <a:t> default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5819" y="2731007"/>
            <a:ext cx="1569720" cy="1213485"/>
          </a:xfrm>
          <a:custGeom>
            <a:avLst/>
            <a:gdLst/>
            <a:ahLst/>
            <a:cxnLst/>
            <a:rect l="l" t="t" r="r" b="b"/>
            <a:pathLst>
              <a:path w="1569720" h="1213485">
                <a:moveTo>
                  <a:pt x="1367536" y="0"/>
                </a:moveTo>
                <a:lnTo>
                  <a:pt x="202184" y="0"/>
                </a:lnTo>
                <a:lnTo>
                  <a:pt x="155826" y="5341"/>
                </a:lnTo>
                <a:lnTo>
                  <a:pt x="113270" y="20555"/>
                </a:lnTo>
                <a:lnTo>
                  <a:pt x="75730" y="44427"/>
                </a:lnTo>
                <a:lnTo>
                  <a:pt x="44419" y="75740"/>
                </a:lnTo>
                <a:lnTo>
                  <a:pt x="20551" y="113281"/>
                </a:lnTo>
                <a:lnTo>
                  <a:pt x="5340" y="155834"/>
                </a:lnTo>
                <a:lnTo>
                  <a:pt x="0" y="202184"/>
                </a:lnTo>
                <a:lnTo>
                  <a:pt x="0" y="1010920"/>
                </a:lnTo>
                <a:lnTo>
                  <a:pt x="5340" y="1057269"/>
                </a:lnTo>
                <a:lnTo>
                  <a:pt x="20551" y="1099822"/>
                </a:lnTo>
                <a:lnTo>
                  <a:pt x="44419" y="1137363"/>
                </a:lnTo>
                <a:lnTo>
                  <a:pt x="75730" y="1168676"/>
                </a:lnTo>
                <a:lnTo>
                  <a:pt x="113270" y="1192548"/>
                </a:lnTo>
                <a:lnTo>
                  <a:pt x="155826" y="1207762"/>
                </a:lnTo>
                <a:lnTo>
                  <a:pt x="202184" y="1213104"/>
                </a:lnTo>
                <a:lnTo>
                  <a:pt x="1367536" y="1213104"/>
                </a:lnTo>
                <a:lnTo>
                  <a:pt x="1413885" y="1207762"/>
                </a:lnTo>
                <a:lnTo>
                  <a:pt x="1456438" y="1192548"/>
                </a:lnTo>
                <a:lnTo>
                  <a:pt x="1493979" y="1168676"/>
                </a:lnTo>
                <a:lnTo>
                  <a:pt x="1525292" y="1137363"/>
                </a:lnTo>
                <a:lnTo>
                  <a:pt x="1549164" y="1099822"/>
                </a:lnTo>
                <a:lnTo>
                  <a:pt x="1564378" y="1057269"/>
                </a:lnTo>
                <a:lnTo>
                  <a:pt x="1569720" y="1010920"/>
                </a:lnTo>
                <a:lnTo>
                  <a:pt x="1569720" y="202184"/>
                </a:lnTo>
                <a:lnTo>
                  <a:pt x="1564378" y="155834"/>
                </a:lnTo>
                <a:lnTo>
                  <a:pt x="1549164" y="113281"/>
                </a:lnTo>
                <a:lnTo>
                  <a:pt x="1525292" y="75740"/>
                </a:lnTo>
                <a:lnTo>
                  <a:pt x="1493979" y="44427"/>
                </a:lnTo>
                <a:lnTo>
                  <a:pt x="1456438" y="20555"/>
                </a:lnTo>
                <a:lnTo>
                  <a:pt x="1413885" y="5341"/>
                </a:lnTo>
                <a:lnTo>
                  <a:pt x="1367536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45819" y="2731007"/>
            <a:ext cx="1569720" cy="1213485"/>
          </a:xfrm>
          <a:custGeom>
            <a:avLst/>
            <a:gdLst/>
            <a:ahLst/>
            <a:cxnLst/>
            <a:rect l="l" t="t" r="r" b="b"/>
            <a:pathLst>
              <a:path w="1569720" h="1213485">
                <a:moveTo>
                  <a:pt x="0" y="202184"/>
                </a:moveTo>
                <a:lnTo>
                  <a:pt x="5340" y="155834"/>
                </a:lnTo>
                <a:lnTo>
                  <a:pt x="20551" y="113281"/>
                </a:lnTo>
                <a:lnTo>
                  <a:pt x="44419" y="75740"/>
                </a:lnTo>
                <a:lnTo>
                  <a:pt x="75730" y="44427"/>
                </a:lnTo>
                <a:lnTo>
                  <a:pt x="113270" y="20555"/>
                </a:lnTo>
                <a:lnTo>
                  <a:pt x="155826" y="5341"/>
                </a:lnTo>
                <a:lnTo>
                  <a:pt x="202184" y="0"/>
                </a:lnTo>
                <a:lnTo>
                  <a:pt x="1367536" y="0"/>
                </a:lnTo>
                <a:lnTo>
                  <a:pt x="1413885" y="5341"/>
                </a:lnTo>
                <a:lnTo>
                  <a:pt x="1456438" y="20555"/>
                </a:lnTo>
                <a:lnTo>
                  <a:pt x="1493979" y="44427"/>
                </a:lnTo>
                <a:lnTo>
                  <a:pt x="1525292" y="75740"/>
                </a:lnTo>
                <a:lnTo>
                  <a:pt x="1549164" y="113281"/>
                </a:lnTo>
                <a:lnTo>
                  <a:pt x="1564378" y="155834"/>
                </a:lnTo>
                <a:lnTo>
                  <a:pt x="1569720" y="202184"/>
                </a:lnTo>
                <a:lnTo>
                  <a:pt x="1569720" y="1010920"/>
                </a:lnTo>
                <a:lnTo>
                  <a:pt x="1564378" y="1057269"/>
                </a:lnTo>
                <a:lnTo>
                  <a:pt x="1549164" y="1099822"/>
                </a:lnTo>
                <a:lnTo>
                  <a:pt x="1525292" y="1137363"/>
                </a:lnTo>
                <a:lnTo>
                  <a:pt x="1493979" y="1168676"/>
                </a:lnTo>
                <a:lnTo>
                  <a:pt x="1456438" y="1192548"/>
                </a:lnTo>
                <a:lnTo>
                  <a:pt x="1413885" y="1207762"/>
                </a:lnTo>
                <a:lnTo>
                  <a:pt x="1367536" y="1213104"/>
                </a:lnTo>
                <a:lnTo>
                  <a:pt x="202184" y="1213104"/>
                </a:lnTo>
                <a:lnTo>
                  <a:pt x="155826" y="1207762"/>
                </a:lnTo>
                <a:lnTo>
                  <a:pt x="113270" y="1192548"/>
                </a:lnTo>
                <a:lnTo>
                  <a:pt x="75730" y="1168676"/>
                </a:lnTo>
                <a:lnTo>
                  <a:pt x="44419" y="1137363"/>
                </a:lnTo>
                <a:lnTo>
                  <a:pt x="20551" y="1099822"/>
                </a:lnTo>
                <a:lnTo>
                  <a:pt x="5340" y="1057269"/>
                </a:lnTo>
                <a:lnTo>
                  <a:pt x="0" y="1010920"/>
                </a:lnTo>
                <a:lnTo>
                  <a:pt x="0" y="202184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83691" y="2910662"/>
            <a:ext cx="1281430" cy="85216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79375" marR="5080" indent="-67310">
              <a:lnSpc>
                <a:spcPct val="101200"/>
              </a:lnSpc>
              <a:spcBef>
                <a:spcPts val="90"/>
              </a:spcBef>
            </a:pPr>
            <a:r>
              <a:rPr dirty="0" sz="900" b="1">
                <a:latin typeface="Cambria Math"/>
                <a:cs typeface="Cambria Math"/>
              </a:rPr>
              <a:t>⦁</a:t>
            </a:r>
            <a:r>
              <a:rPr dirty="0" sz="900" b="1">
                <a:latin typeface="Tahoma"/>
                <a:cs typeface="Tahoma"/>
              </a:rPr>
              <a:t>Any </a:t>
            </a:r>
            <a:r>
              <a:rPr dirty="0" sz="900" spc="-5" b="1">
                <a:latin typeface="Tahoma"/>
                <a:cs typeface="Tahoma"/>
              </a:rPr>
              <a:t>type of lesions:  </a:t>
            </a:r>
            <a:r>
              <a:rPr dirty="0" sz="900" b="1">
                <a:latin typeface="Tahoma"/>
                <a:cs typeface="Tahoma"/>
              </a:rPr>
              <a:t>Left </a:t>
            </a:r>
            <a:r>
              <a:rPr dirty="0" sz="900" spc="-5" b="1">
                <a:latin typeface="Tahoma"/>
                <a:cs typeface="Tahoma"/>
              </a:rPr>
              <a:t>main, </a:t>
            </a:r>
            <a:r>
              <a:rPr dirty="0" sz="900" b="1">
                <a:latin typeface="Tahoma"/>
                <a:cs typeface="Tahoma"/>
              </a:rPr>
              <a:t>SVG, </a:t>
            </a:r>
            <a:r>
              <a:rPr dirty="0" sz="900" spc="-5" b="1">
                <a:latin typeface="Tahoma"/>
                <a:cs typeface="Tahoma"/>
              </a:rPr>
              <a:t>CTO  bifurcation, ISR,</a:t>
            </a:r>
            <a:r>
              <a:rPr dirty="0" sz="900" spc="-55" b="1">
                <a:latin typeface="Tahoma"/>
                <a:cs typeface="Tahoma"/>
              </a:rPr>
              <a:t> </a:t>
            </a:r>
            <a:r>
              <a:rPr dirty="0" sz="900" b="1">
                <a:latin typeface="Tahoma"/>
                <a:cs typeface="Tahoma"/>
              </a:rPr>
              <a:t>etc.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marL="79375" marR="67310" indent="-67310">
              <a:lnSpc>
                <a:spcPct val="102200"/>
              </a:lnSpc>
              <a:spcBef>
                <a:spcPts val="5"/>
              </a:spcBef>
            </a:pPr>
            <a:r>
              <a:rPr dirty="0" sz="900" spc="-5" b="1">
                <a:latin typeface="Cambria Math"/>
                <a:cs typeface="Cambria Math"/>
              </a:rPr>
              <a:t>⦁</a:t>
            </a:r>
            <a:r>
              <a:rPr dirty="0" sz="900" spc="-5" b="1">
                <a:latin typeface="Tahoma"/>
                <a:cs typeface="Tahoma"/>
              </a:rPr>
              <a:t>Unrestricted use of  DES </a:t>
            </a:r>
            <a:r>
              <a:rPr dirty="0" sz="800" spc="-10" b="1">
                <a:latin typeface="Tahoma"/>
                <a:cs typeface="Tahoma"/>
              </a:rPr>
              <a:t>(number,</a:t>
            </a:r>
            <a:r>
              <a:rPr dirty="0" sz="800" spc="-80" b="1">
                <a:latin typeface="Tahoma"/>
                <a:cs typeface="Tahoma"/>
              </a:rPr>
              <a:t> </a:t>
            </a:r>
            <a:r>
              <a:rPr dirty="0" sz="800" spc="-10" b="1">
                <a:latin typeface="Tahoma"/>
                <a:cs typeface="Tahoma"/>
              </a:rPr>
              <a:t>length)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4369308" y="1495044"/>
          <a:ext cx="3521710" cy="808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35"/>
                <a:gridCol w="1567815"/>
                <a:gridCol w="1784350"/>
              </a:tblGrid>
              <a:tr h="277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ASA </a:t>
                      </a:r>
                      <a:r>
                        <a:rPr dirty="0" sz="1100" spc="15" b="1">
                          <a:latin typeface="Tahoma"/>
                          <a:cs typeface="Tahoma"/>
                        </a:rPr>
                        <a:t>75-100</a:t>
                      </a:r>
                      <a:r>
                        <a:rPr dirty="0" sz="11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5" b="1">
                          <a:latin typeface="Tahoma"/>
                          <a:cs typeface="Tahoma"/>
                        </a:rPr>
                        <a:t>mg/d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524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 gridSpan="3">
                  <a:txBody>
                    <a:bodyPr/>
                    <a:lstStyle/>
                    <a:p>
                      <a:pPr marL="18256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Ticagrelor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90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mg</a:t>
                      </a:r>
                      <a:r>
                        <a:rPr dirty="0" sz="12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bid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302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1681">
                <a:tc gridSpan="2"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-5" b="1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Less </a:t>
                      </a:r>
                      <a:r>
                        <a:rPr dirty="0" sz="1050" b="1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bleeding than</a:t>
                      </a:r>
                      <a:r>
                        <a:rPr dirty="0" sz="1050" spc="-85" b="1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b="1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DAPT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2384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3025139" y="2656332"/>
          <a:ext cx="4865370" cy="561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8260"/>
                <a:gridCol w="1739900"/>
                <a:gridCol w="1783080"/>
              </a:tblGrid>
              <a:tr h="269748">
                <a:tc rowSpan="2"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350" b="1">
                          <a:latin typeface="Tahoma"/>
                          <a:cs typeface="Tahoma"/>
                        </a:rPr>
                        <a:t>ACS:</a:t>
                      </a:r>
                      <a:endParaRPr sz="1350">
                        <a:latin typeface="Tahoma"/>
                        <a:cs typeface="Tahoma"/>
                      </a:endParaRPr>
                    </a:p>
                    <a:p>
                      <a:pPr algn="ctr" marR="19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UA+NSTEMI+STEMI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9525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12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Ticagrelor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90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mg</a:t>
                      </a:r>
                      <a:r>
                        <a:rPr dirty="0" sz="12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bid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6192773" y="2069338"/>
            <a:ext cx="2028189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FF0000"/>
                </a:solidFill>
                <a:latin typeface="Tahoma"/>
                <a:cs typeface="Tahoma"/>
              </a:rPr>
              <a:t>Ticagrelor monotherapy  better than ASA</a:t>
            </a:r>
            <a:r>
              <a:rPr dirty="0" sz="1050" spc="-10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50" b="1">
                <a:solidFill>
                  <a:srgbClr val="FF0000"/>
                </a:solidFill>
                <a:latin typeface="Tahoma"/>
                <a:cs typeface="Tahoma"/>
              </a:rPr>
              <a:t>monotherapy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6829806" y="308864"/>
            <a:ext cx="20078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Study</a:t>
            </a:r>
            <a:r>
              <a:rPr dirty="0" spc="-60"/>
              <a:t> </a:t>
            </a:r>
            <a:r>
              <a:rPr dirty="0" spc="-5"/>
              <a:t>design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96078" y="308864"/>
            <a:ext cx="36391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Baseline</a:t>
            </a:r>
            <a:r>
              <a:rPr dirty="0" spc="-30"/>
              <a:t> </a:t>
            </a:r>
            <a:r>
              <a:rPr dirty="0" spc="-10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4769" y="947218"/>
          <a:ext cx="8322945" cy="3964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7015"/>
                <a:gridCol w="2049780"/>
                <a:gridCol w="2214879"/>
              </a:tblGrid>
              <a:tr h="250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Pre-specified groups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in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the protocol (in</a:t>
                      </a:r>
                      <a:r>
                        <a:rPr dirty="0" sz="12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red)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Experimental Strategy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Reference</a:t>
                      </a:r>
                      <a:r>
                        <a:rPr dirty="0" sz="12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Strategy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259190">
                <a:tc>
                  <a:txBody>
                    <a:bodyPr/>
                    <a:lstStyle/>
                    <a:p>
                      <a:pPr marL="67310">
                        <a:lnSpc>
                          <a:spcPts val="1415"/>
                        </a:lnSpc>
                        <a:spcBef>
                          <a:spcPts val="525"/>
                        </a:spcBef>
                      </a:pPr>
                      <a:r>
                        <a:rPr dirty="0" sz="1200" spc="-30">
                          <a:latin typeface="Tahoma"/>
                          <a:cs typeface="Tahoma"/>
                        </a:rPr>
                        <a:t>Total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number of</a:t>
                      </a:r>
                      <a:r>
                        <a:rPr dirty="0" sz="1200" spc="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patients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66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1345">
                        <a:lnSpc>
                          <a:spcPts val="1415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N =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7980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66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ts val="1415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N =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7988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66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771">
                <a:tc>
                  <a:txBody>
                    <a:bodyPr/>
                    <a:lstStyle/>
                    <a:p>
                      <a:pPr marL="6731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Age (years)*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64.5 ±</a:t>
                      </a:r>
                      <a:r>
                        <a:rPr dirty="0" sz="12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10.3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1975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64.6 ±</a:t>
                      </a:r>
                      <a:r>
                        <a:rPr dirty="0" sz="12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10.3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0">
                <a:tc>
                  <a:txBody>
                    <a:bodyPr/>
                    <a:lstStyle/>
                    <a:p>
                      <a:pPr marL="6731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Females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0715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23.4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517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23.1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L="6731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Body Mass Index</a:t>
                      </a:r>
                      <a:r>
                        <a:rPr dirty="0" sz="1200" spc="-40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(kg/m²)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3555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28.2 ±</a:t>
                      </a:r>
                      <a:r>
                        <a:rPr dirty="0" sz="1200" spc="3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4.6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801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28.2 ±</a:t>
                      </a:r>
                      <a:r>
                        <a:rPr dirty="0" sz="1200" spc="3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4.6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1">
                <a:tc>
                  <a:txBody>
                    <a:bodyPr/>
                    <a:lstStyle/>
                    <a:p>
                      <a:pPr marL="6731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Medical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history/comorbidities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0">
                <a:tc>
                  <a:txBody>
                    <a:bodyPr/>
                    <a:lstStyle/>
                    <a:p>
                      <a:pPr marL="135255">
                        <a:lnSpc>
                          <a:spcPts val="1415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Diabetes</a:t>
                      </a:r>
                      <a:r>
                        <a:rPr dirty="0" sz="1200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mellitus*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2305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25.7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5170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24.9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L="29718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Insulin-dependent diabetes</a:t>
                      </a:r>
                      <a:r>
                        <a:rPr dirty="0" sz="1200" spc="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mellitus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9940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7.6</a:t>
                      </a:r>
                      <a:r>
                        <a:rPr dirty="0"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1535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7.7</a:t>
                      </a:r>
                      <a:r>
                        <a:rPr dirty="0"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1">
                <a:tc>
                  <a:txBody>
                    <a:bodyPr/>
                    <a:lstStyle/>
                    <a:p>
                      <a:pPr marL="13525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Hypertension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1675">
                        <a:lnSpc>
                          <a:spcPts val="1335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74.0</a:t>
                      </a:r>
                      <a:r>
                        <a:rPr dirty="0" sz="12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3270">
                        <a:lnSpc>
                          <a:spcPts val="1335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73.3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0">
                <a:tc>
                  <a:txBody>
                    <a:bodyPr/>
                    <a:lstStyle/>
                    <a:p>
                      <a:pPr marL="13525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Hypercholesterolemia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1675">
                        <a:lnSpc>
                          <a:spcPts val="1335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69.3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3270">
                        <a:lnSpc>
                          <a:spcPts val="1335"/>
                        </a:lnSpc>
                        <a:spcBef>
                          <a:spcPts val="140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70.0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L="13525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Current</a:t>
                      </a:r>
                      <a:r>
                        <a:rPr dirty="0" sz="12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smoker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1675">
                        <a:lnSpc>
                          <a:spcPts val="133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25.9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3270">
                        <a:lnSpc>
                          <a:spcPts val="133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26.3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0">
                <a:tc>
                  <a:txBody>
                    <a:bodyPr/>
                    <a:lstStyle/>
                    <a:p>
                      <a:pPr marL="13525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Peripheral Vascular Disease*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015">
                        <a:lnSpc>
                          <a:spcPts val="133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6.0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7880">
                        <a:lnSpc>
                          <a:spcPts val="133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6.7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1">
                <a:tc>
                  <a:txBody>
                    <a:bodyPr/>
                    <a:lstStyle/>
                    <a:p>
                      <a:pPr marL="13525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Chronic obstructive pulmonary</a:t>
                      </a:r>
                      <a:r>
                        <a:rPr dirty="0" sz="1200" spc="-2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disease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015">
                        <a:lnSpc>
                          <a:spcPts val="133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5.1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7880">
                        <a:lnSpc>
                          <a:spcPts val="133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5.2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L="13525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Previous Major</a:t>
                      </a:r>
                      <a:r>
                        <a:rPr dirty="0" sz="12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bleeding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9940">
                        <a:lnSpc>
                          <a:spcPts val="133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0.6</a:t>
                      </a:r>
                      <a:r>
                        <a:rPr dirty="0"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1535">
                        <a:lnSpc>
                          <a:spcPts val="133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0.7</a:t>
                      </a:r>
                      <a:r>
                        <a:rPr dirty="0"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52539"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Impaired renal function*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(eGFR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&lt; 60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ml/min/1.73m</a:t>
                      </a:r>
                      <a:r>
                        <a:rPr dirty="0" baseline="34722" sz="1200" spc="-7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429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23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13.9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51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13.5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32">
                <a:tc>
                  <a:txBody>
                    <a:bodyPr/>
                    <a:lstStyle/>
                    <a:p>
                      <a:pPr marL="135255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Previous</a:t>
                      </a:r>
                      <a:r>
                        <a:rPr dirty="0" sz="12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stroke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9940">
                        <a:lnSpc>
                          <a:spcPts val="133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2.6</a:t>
                      </a:r>
                      <a:r>
                        <a:rPr dirty="0"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1535">
                        <a:lnSpc>
                          <a:spcPts val="133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2.6</a:t>
                      </a:r>
                      <a:r>
                        <a:rPr dirty="0"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32">
                <a:tc>
                  <a:txBody>
                    <a:bodyPr/>
                    <a:lstStyle/>
                    <a:p>
                      <a:pPr marL="135255">
                        <a:lnSpc>
                          <a:spcPts val="1410"/>
                        </a:lnSpc>
                        <a:spcBef>
                          <a:spcPts val="6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Previous </a:t>
                      </a:r>
                      <a:r>
                        <a:rPr dirty="0" sz="1200" spc="-10">
                          <a:latin typeface="Tahoma"/>
                          <a:cs typeface="Tahoma"/>
                        </a:rPr>
                        <a:t>myocardial</a:t>
                      </a:r>
                      <a:r>
                        <a:rPr dirty="0" sz="12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infarction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1675">
                        <a:lnSpc>
                          <a:spcPts val="1330"/>
                        </a:lnSpc>
                        <a:spcBef>
                          <a:spcPts val="14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23.0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3270">
                        <a:lnSpc>
                          <a:spcPts val="133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23.6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20">
                <a:tc>
                  <a:txBody>
                    <a:bodyPr/>
                    <a:lstStyle/>
                    <a:p>
                      <a:pPr marL="135255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Previous</a:t>
                      </a:r>
                      <a:r>
                        <a:rPr dirty="0" sz="12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PCI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1675">
                        <a:lnSpc>
                          <a:spcPts val="1325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32.7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3270">
                        <a:lnSpc>
                          <a:spcPts val="1325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32.7</a:t>
                      </a:r>
                      <a:r>
                        <a:rPr dirty="0" sz="12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32">
                <a:tc>
                  <a:txBody>
                    <a:bodyPr/>
                    <a:lstStyle/>
                    <a:p>
                      <a:pPr marL="135255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Previous</a:t>
                      </a:r>
                      <a:r>
                        <a:rPr dirty="0" sz="12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CABG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9940">
                        <a:lnSpc>
                          <a:spcPts val="133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5.6</a:t>
                      </a:r>
                      <a:r>
                        <a:rPr dirty="0"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1535">
                        <a:lnSpc>
                          <a:spcPts val="133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6.2</a:t>
                      </a:r>
                      <a:r>
                        <a:rPr dirty="0" sz="12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66063" y="4932375"/>
            <a:ext cx="17970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*Previously reported in 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Lancet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96078" y="308864"/>
            <a:ext cx="36391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Baseline</a:t>
            </a:r>
            <a:r>
              <a:rPr dirty="0" spc="-30"/>
              <a:t> </a:t>
            </a:r>
            <a:r>
              <a:rPr dirty="0" spc="-10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4769" y="947218"/>
          <a:ext cx="8322945" cy="3912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0785"/>
                <a:gridCol w="2367915"/>
                <a:gridCol w="2214245"/>
              </a:tblGrid>
              <a:tr h="250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Pre-specified groups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in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the protocol (in</a:t>
                      </a:r>
                      <a:r>
                        <a:rPr dirty="0" sz="12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red)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354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Experimental Strategy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Reference</a:t>
                      </a:r>
                      <a:r>
                        <a:rPr dirty="0" sz="12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Strategy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259190">
                <a:tc>
                  <a:txBody>
                    <a:bodyPr/>
                    <a:lstStyle/>
                    <a:p>
                      <a:pPr marL="67310">
                        <a:lnSpc>
                          <a:spcPts val="1415"/>
                        </a:lnSpc>
                        <a:spcBef>
                          <a:spcPts val="525"/>
                        </a:spcBef>
                      </a:pPr>
                      <a:r>
                        <a:rPr dirty="0" sz="1200" spc="-30">
                          <a:latin typeface="Tahoma"/>
                          <a:cs typeface="Tahoma"/>
                        </a:rPr>
                        <a:t>Total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number of</a:t>
                      </a:r>
                      <a:r>
                        <a:rPr dirty="0" sz="1200" spc="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patients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66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8110">
                        <a:lnSpc>
                          <a:spcPts val="1415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N =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7980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66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0">
                        <a:lnSpc>
                          <a:spcPts val="1415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N =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7988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6675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771">
                <a:tc>
                  <a:txBody>
                    <a:bodyPr/>
                    <a:lstStyle/>
                    <a:p>
                      <a:pPr marL="6731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Clinical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presentation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0">
                <a:tc>
                  <a:txBody>
                    <a:bodyPr/>
                    <a:lstStyle/>
                    <a:p>
                      <a:pPr marL="22352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Stable Coronary Artery</a:t>
                      </a:r>
                      <a:r>
                        <a:rPr dirty="0" sz="1200" spc="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Disease*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4725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53.0</a:t>
                      </a:r>
                      <a:r>
                        <a:rPr dirty="0" sz="12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9140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53.2</a:t>
                      </a:r>
                      <a:r>
                        <a:rPr dirty="0" sz="12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L="223520">
                        <a:lnSpc>
                          <a:spcPts val="1415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Acute Coronary</a:t>
                      </a:r>
                      <a:r>
                        <a:rPr dirty="0" sz="1200" spc="-1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Syndrome*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4725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47.0</a:t>
                      </a:r>
                      <a:r>
                        <a:rPr dirty="0" sz="12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9140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46.8</a:t>
                      </a:r>
                      <a:r>
                        <a:rPr dirty="0" sz="12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1">
                <a:tc>
                  <a:txBody>
                    <a:bodyPr/>
                    <a:lstStyle/>
                    <a:p>
                      <a:pPr marL="63119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Unstable</a:t>
                      </a:r>
                      <a:r>
                        <a:rPr dirty="0" sz="12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Angina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9485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12.6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0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12.7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0">
                <a:tc>
                  <a:txBody>
                    <a:bodyPr/>
                    <a:lstStyle/>
                    <a:p>
                      <a:pPr marL="631190">
                        <a:lnSpc>
                          <a:spcPts val="1415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Non-STEMI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9485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21.1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0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21.1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L="63119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STEMI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9485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13.3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0">
                        <a:lnSpc>
                          <a:spcPts val="1335"/>
                        </a:lnSpc>
                        <a:spcBef>
                          <a:spcPts val="135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12.9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0">
                <a:tc>
                  <a:txBody>
                    <a:bodyPr/>
                    <a:lstStyle/>
                    <a:p>
                      <a:pPr marL="4381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Procedural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characteristics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L="23495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PCI performed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344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99.5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676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99.4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0">
                <a:tc>
                  <a:txBody>
                    <a:bodyPr/>
                    <a:lstStyle/>
                    <a:p>
                      <a:pPr marL="23177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10">
                          <a:latin typeface="Tahoma"/>
                          <a:cs typeface="Tahoma"/>
                        </a:rPr>
                        <a:t>Radial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artery</a:t>
                      </a:r>
                      <a:r>
                        <a:rPr dirty="0" sz="1200" spc="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access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344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73.9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676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74.2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71">
                <a:tc>
                  <a:txBody>
                    <a:bodyPr/>
                    <a:lstStyle/>
                    <a:p>
                      <a:pPr marL="23177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10">
                          <a:latin typeface="Tahoma"/>
                          <a:cs typeface="Tahoma"/>
                        </a:rPr>
                        <a:t>BioMatrix</a:t>
                      </a:r>
                      <a:r>
                        <a:rPr dirty="0" sz="1200" spc="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DES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344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94.8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676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94.4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L="231775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Tahoma"/>
                          <a:cs typeface="Tahoma"/>
                        </a:rPr>
                        <a:t>Bivalirudin-assisted</a:t>
                      </a:r>
                      <a:r>
                        <a:rPr dirty="0" sz="12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PCI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344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87.4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6760">
                        <a:lnSpc>
                          <a:spcPts val="141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87.2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99491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Number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of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lesions treated per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patient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0795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32">
                <a:tc>
                  <a:txBody>
                    <a:bodyPr/>
                    <a:lstStyle/>
                    <a:p>
                      <a:pPr marL="231775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One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lesion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344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74.6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6760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74.7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32">
                <a:tc>
                  <a:txBody>
                    <a:bodyPr/>
                    <a:lstStyle/>
                    <a:p>
                      <a:pPr marL="231775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40">
                          <a:latin typeface="Tahoma"/>
                          <a:cs typeface="Tahoma"/>
                        </a:rPr>
                        <a:t>Two</a:t>
                      </a:r>
                      <a:r>
                        <a:rPr dirty="0" sz="12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lesions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344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20.5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6760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19.8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199720">
                <a:tc>
                  <a:txBody>
                    <a:bodyPr/>
                    <a:lstStyle/>
                    <a:p>
                      <a:pPr marL="231775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Three or more</a:t>
                      </a:r>
                      <a:r>
                        <a:rPr dirty="0" sz="12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lesions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785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5.0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ts val="1405"/>
                        </a:lnSpc>
                        <a:spcBef>
                          <a:spcPts val="65"/>
                        </a:spcBef>
                      </a:pPr>
                      <a:r>
                        <a:rPr dirty="0" sz="1200" spc="-5" b="1">
                          <a:latin typeface="Tahoma"/>
                          <a:cs typeface="Tahoma"/>
                        </a:rPr>
                        <a:t>5.5 </a:t>
                      </a:r>
                      <a:r>
                        <a:rPr dirty="0" sz="1200" b="1"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66063" y="4932375"/>
            <a:ext cx="17970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*Previously reported in the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Lancet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371" y="718626"/>
            <a:ext cx="8910320" cy="434276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3825">
              <a:lnSpc>
                <a:spcPct val="100000"/>
              </a:lnSpc>
              <a:spcBef>
                <a:spcPts val="660"/>
              </a:spcBef>
            </a:pPr>
            <a:r>
              <a:rPr dirty="0" sz="1800" b="1">
                <a:latin typeface="Tahoma"/>
                <a:cs typeface="Tahoma"/>
              </a:rPr>
              <a:t>Primary</a:t>
            </a:r>
            <a:r>
              <a:rPr dirty="0" sz="1800" spc="-35" b="1">
                <a:latin typeface="Tahoma"/>
                <a:cs typeface="Tahoma"/>
              </a:rPr>
              <a:t> </a:t>
            </a:r>
            <a:r>
              <a:rPr dirty="0" sz="1800" b="1">
                <a:latin typeface="Tahoma"/>
                <a:cs typeface="Tahoma"/>
              </a:rPr>
              <a:t>endpoint</a:t>
            </a:r>
            <a:endParaRPr sz="1800">
              <a:latin typeface="Tahoma"/>
              <a:cs typeface="Tahoma"/>
            </a:endParaRPr>
          </a:p>
          <a:p>
            <a:pPr marL="379730" indent="-350520">
              <a:lnSpc>
                <a:spcPct val="100000"/>
              </a:lnSpc>
              <a:spcBef>
                <a:spcPts val="490"/>
              </a:spcBef>
              <a:buClr>
                <a:srgbClr val="C00000"/>
              </a:buClr>
              <a:buFont typeface="Arial"/>
              <a:buChar char="•"/>
              <a:tabLst>
                <a:tab pos="410209" algn="l"/>
                <a:tab pos="410845" algn="l"/>
              </a:tabLst>
            </a:pPr>
            <a:r>
              <a:rPr dirty="0"/>
              <a:t>	</a:t>
            </a:r>
            <a:r>
              <a:rPr dirty="0" sz="1600" spc="-10" b="1">
                <a:solidFill>
                  <a:srgbClr val="C00000"/>
                </a:solidFill>
                <a:latin typeface="Tahoma"/>
                <a:cs typeface="Tahoma"/>
              </a:rPr>
              <a:t>All-cause </a:t>
            </a:r>
            <a:r>
              <a:rPr dirty="0" sz="1600" spc="-5" b="1">
                <a:solidFill>
                  <a:srgbClr val="C00000"/>
                </a:solidFill>
                <a:latin typeface="Tahoma"/>
                <a:cs typeface="Tahoma"/>
              </a:rPr>
              <a:t>death and non-fatal </a:t>
            </a:r>
            <a:r>
              <a:rPr dirty="0" sz="1600" spc="-10" b="1">
                <a:solidFill>
                  <a:srgbClr val="C00000"/>
                </a:solidFill>
                <a:latin typeface="Tahoma"/>
                <a:cs typeface="Tahoma"/>
              </a:rPr>
              <a:t>new </a:t>
            </a:r>
            <a:r>
              <a:rPr dirty="0" sz="1600" spc="-5" b="1">
                <a:solidFill>
                  <a:srgbClr val="C00000"/>
                </a:solidFill>
                <a:latin typeface="Tahoma"/>
                <a:cs typeface="Tahoma"/>
              </a:rPr>
              <a:t>Q wave </a:t>
            </a:r>
            <a:r>
              <a:rPr dirty="0" sz="1600" spc="-10" b="1">
                <a:solidFill>
                  <a:srgbClr val="C00000"/>
                </a:solidFill>
                <a:latin typeface="Tahoma"/>
                <a:cs typeface="Tahoma"/>
              </a:rPr>
              <a:t>MI </a:t>
            </a:r>
            <a:r>
              <a:rPr dirty="0" sz="1600" spc="-5" b="1">
                <a:solidFill>
                  <a:srgbClr val="C00000"/>
                </a:solidFill>
                <a:latin typeface="Tahoma"/>
                <a:cs typeface="Tahoma"/>
              </a:rPr>
              <a:t>at 2</a:t>
            </a:r>
            <a:r>
              <a:rPr dirty="0" sz="1600" spc="235" b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ahoma"/>
                <a:cs typeface="Tahoma"/>
              </a:rPr>
              <a:t>years</a:t>
            </a:r>
            <a:endParaRPr sz="1600">
              <a:latin typeface="Tahoma"/>
              <a:cs typeface="Tahoma"/>
            </a:endParaRPr>
          </a:p>
          <a:p>
            <a:pPr marL="123825">
              <a:lnSpc>
                <a:spcPct val="100000"/>
              </a:lnSpc>
              <a:spcBef>
                <a:spcPts val="1125"/>
              </a:spcBef>
            </a:pPr>
            <a:r>
              <a:rPr dirty="0" sz="1800" spc="-5" b="1">
                <a:latin typeface="Tahoma"/>
                <a:cs typeface="Tahoma"/>
              </a:rPr>
              <a:t>Secondary (safety)</a:t>
            </a:r>
            <a:r>
              <a:rPr dirty="0" sz="1800" b="1">
                <a:latin typeface="Tahoma"/>
                <a:cs typeface="Tahoma"/>
              </a:rPr>
              <a:t> endpoints</a:t>
            </a:r>
            <a:endParaRPr sz="18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123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5" b="1">
                <a:solidFill>
                  <a:srgbClr val="C00000"/>
                </a:solidFill>
                <a:latin typeface="Tahoma"/>
                <a:cs typeface="Tahoma"/>
              </a:rPr>
              <a:t>Investigator-reported BARC 3 or 5 bleeding up to 2 years post</a:t>
            </a:r>
            <a:r>
              <a:rPr dirty="0" sz="1600" spc="295" b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ahoma"/>
                <a:cs typeface="Tahoma"/>
              </a:rPr>
              <a:t>randomization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123825">
              <a:lnSpc>
                <a:spcPct val="100000"/>
              </a:lnSpc>
            </a:pPr>
            <a:r>
              <a:rPr dirty="0" sz="1800" spc="-5" b="1">
                <a:latin typeface="Tahoma"/>
                <a:cs typeface="Tahoma"/>
              </a:rPr>
              <a:t>Additional secondary</a:t>
            </a:r>
            <a:r>
              <a:rPr dirty="0" sz="1800" spc="10" b="1">
                <a:latin typeface="Tahoma"/>
                <a:cs typeface="Tahoma"/>
              </a:rPr>
              <a:t> </a:t>
            </a:r>
            <a:r>
              <a:rPr dirty="0" sz="1800" b="1">
                <a:latin typeface="Tahoma"/>
                <a:cs typeface="Tahoma"/>
              </a:rPr>
              <a:t>endpoints</a:t>
            </a:r>
            <a:endParaRPr sz="1800">
              <a:latin typeface="Tahoma"/>
              <a:cs typeface="Tahoma"/>
            </a:endParaRPr>
          </a:p>
          <a:p>
            <a:pPr marL="379730" indent="-343535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dirty="0" sz="1400" b="1">
                <a:latin typeface="Tahoma"/>
                <a:cs typeface="Tahoma"/>
              </a:rPr>
              <a:t>Investigator reported </a:t>
            </a:r>
            <a:r>
              <a:rPr dirty="0" sz="1400" spc="-5" b="1">
                <a:latin typeface="Tahoma"/>
                <a:cs typeface="Tahoma"/>
              </a:rPr>
              <a:t>endpoints </a:t>
            </a:r>
            <a:r>
              <a:rPr dirty="0" sz="1400" b="1">
                <a:latin typeface="Tahoma"/>
                <a:cs typeface="Tahoma"/>
              </a:rPr>
              <a:t>up to 2</a:t>
            </a:r>
            <a:r>
              <a:rPr dirty="0" sz="1400" spc="-3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years</a:t>
            </a:r>
            <a:endParaRPr sz="1400">
              <a:latin typeface="Tahoma"/>
              <a:cs typeface="Tahoma"/>
            </a:endParaRPr>
          </a:p>
          <a:p>
            <a:pPr marL="756285">
              <a:lnSpc>
                <a:spcPct val="100000"/>
              </a:lnSpc>
              <a:spcBef>
                <a:spcPts val="335"/>
              </a:spcBef>
            </a:pPr>
            <a:r>
              <a:rPr dirty="0" sz="1400" spc="-5" b="1">
                <a:latin typeface="Tahoma"/>
                <a:cs typeface="Tahoma"/>
              </a:rPr>
              <a:t>Composite of all-cause </a:t>
            </a:r>
            <a:r>
              <a:rPr dirty="0" sz="1400" b="1">
                <a:latin typeface="Tahoma"/>
                <a:cs typeface="Tahoma"/>
              </a:rPr>
              <a:t>mortality, </a:t>
            </a:r>
            <a:r>
              <a:rPr dirty="0" sz="1400" spc="-5" b="1">
                <a:latin typeface="Tahoma"/>
                <a:cs typeface="Tahoma"/>
              </a:rPr>
              <a:t>stroke </a:t>
            </a:r>
            <a:r>
              <a:rPr dirty="0" sz="1400" b="1">
                <a:latin typeface="Tahoma"/>
                <a:cs typeface="Tahoma"/>
              </a:rPr>
              <a:t>and </a:t>
            </a:r>
            <a:r>
              <a:rPr dirty="0" sz="1400" spc="-5" b="1">
                <a:latin typeface="Tahoma"/>
                <a:cs typeface="Tahoma"/>
              </a:rPr>
              <a:t>non-fatal new </a:t>
            </a:r>
            <a:r>
              <a:rPr dirty="0" sz="1400" b="1">
                <a:latin typeface="Tahoma"/>
                <a:cs typeface="Tahoma"/>
              </a:rPr>
              <a:t>Q-wave</a:t>
            </a:r>
            <a:r>
              <a:rPr dirty="0" sz="1400" spc="15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MI</a:t>
            </a:r>
            <a:endParaRPr sz="1400">
              <a:latin typeface="Tahoma"/>
              <a:cs typeface="Tahoma"/>
            </a:endParaRPr>
          </a:p>
          <a:p>
            <a:pPr lvl="1" marL="780415" indent="-286385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80415" algn="l"/>
                <a:tab pos="781050" algn="l"/>
              </a:tabLst>
            </a:pPr>
            <a:r>
              <a:rPr dirty="0" sz="1400" spc="-5" b="1">
                <a:latin typeface="Tahoma"/>
                <a:cs typeface="Tahoma"/>
              </a:rPr>
              <a:t>All-cause</a:t>
            </a:r>
            <a:r>
              <a:rPr dirty="0" sz="1400" spc="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death</a:t>
            </a:r>
            <a:endParaRPr sz="1400">
              <a:latin typeface="Tahoma"/>
              <a:cs typeface="Tahoma"/>
            </a:endParaRPr>
          </a:p>
          <a:p>
            <a:pPr lvl="1" marL="780415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80415" algn="l"/>
                <a:tab pos="781050" algn="l"/>
              </a:tabLst>
            </a:pPr>
            <a:r>
              <a:rPr dirty="0" sz="1400" spc="-5" b="1">
                <a:latin typeface="Tahoma"/>
                <a:cs typeface="Tahoma"/>
              </a:rPr>
              <a:t>Stroke: </a:t>
            </a:r>
            <a:r>
              <a:rPr dirty="0" sz="1400" b="1">
                <a:latin typeface="Tahoma"/>
                <a:cs typeface="Tahoma"/>
              </a:rPr>
              <a:t>ischemic and/or hemorrhagic</a:t>
            </a:r>
            <a:endParaRPr sz="1400">
              <a:latin typeface="Tahoma"/>
              <a:cs typeface="Tahoma"/>
            </a:endParaRPr>
          </a:p>
          <a:p>
            <a:pPr lvl="1" marL="780415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80415" algn="l"/>
                <a:tab pos="781050" algn="l"/>
              </a:tabLst>
            </a:pPr>
            <a:r>
              <a:rPr dirty="0" sz="1400" spc="-5" b="1">
                <a:latin typeface="Tahoma"/>
                <a:cs typeface="Tahoma"/>
              </a:rPr>
              <a:t>Myocardial </a:t>
            </a:r>
            <a:r>
              <a:rPr dirty="0" sz="1400" b="1">
                <a:latin typeface="Tahoma"/>
                <a:cs typeface="Tahoma"/>
              </a:rPr>
              <a:t>infarction (Third </a:t>
            </a:r>
            <a:r>
              <a:rPr dirty="0" sz="1400" spc="-5" b="1">
                <a:latin typeface="Tahoma"/>
                <a:cs typeface="Tahoma"/>
              </a:rPr>
              <a:t>Universal Definition)</a:t>
            </a:r>
            <a:endParaRPr sz="1400">
              <a:latin typeface="Tahoma"/>
              <a:cs typeface="Tahoma"/>
            </a:endParaRPr>
          </a:p>
          <a:p>
            <a:pPr lvl="1" marL="780415" indent="-286385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80415" algn="l"/>
                <a:tab pos="781050" algn="l"/>
              </a:tabLst>
            </a:pPr>
            <a:r>
              <a:rPr dirty="0" sz="1400" b="1">
                <a:latin typeface="Tahoma"/>
                <a:cs typeface="Tahoma"/>
              </a:rPr>
              <a:t>Coronary revascularization </a:t>
            </a:r>
            <a:r>
              <a:rPr dirty="0" sz="1400" spc="-5" b="1">
                <a:latin typeface="Tahoma"/>
                <a:cs typeface="Tahoma"/>
              </a:rPr>
              <a:t>(TVR,</a:t>
            </a:r>
            <a:r>
              <a:rPr dirty="0" sz="1400" spc="-2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NTVR)</a:t>
            </a:r>
            <a:endParaRPr sz="1400">
              <a:latin typeface="Tahoma"/>
              <a:cs typeface="Tahoma"/>
            </a:endParaRPr>
          </a:p>
          <a:p>
            <a:pPr lvl="1" marL="780415" indent="-286385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80415" algn="l"/>
                <a:tab pos="781050" algn="l"/>
              </a:tabLst>
            </a:pPr>
            <a:r>
              <a:rPr dirty="0" sz="1400" spc="-5" b="1">
                <a:latin typeface="Tahoma"/>
                <a:cs typeface="Tahoma"/>
              </a:rPr>
              <a:t>Definite stent </a:t>
            </a:r>
            <a:r>
              <a:rPr dirty="0" sz="1400" b="1">
                <a:latin typeface="Tahoma"/>
                <a:cs typeface="Tahoma"/>
              </a:rPr>
              <a:t>thrombosis according to the Academic </a:t>
            </a:r>
            <a:r>
              <a:rPr dirty="0" sz="1400" spc="-5" b="1">
                <a:latin typeface="Tahoma"/>
                <a:cs typeface="Tahoma"/>
              </a:rPr>
              <a:t>Research</a:t>
            </a:r>
            <a:r>
              <a:rPr dirty="0" sz="1400" spc="1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Consortium</a:t>
            </a:r>
            <a:endParaRPr sz="1400">
              <a:latin typeface="Tahoma"/>
              <a:cs typeface="Tahoma"/>
            </a:endParaRPr>
          </a:p>
          <a:p>
            <a:pPr marL="379730" marR="508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dirty="0" sz="1400" spc="-5" b="1">
                <a:latin typeface="Tahoma"/>
                <a:cs typeface="Tahoma"/>
              </a:rPr>
              <a:t>Patient oriented </a:t>
            </a:r>
            <a:r>
              <a:rPr dirty="0" sz="1400" b="1">
                <a:latin typeface="Tahoma"/>
                <a:cs typeface="Tahoma"/>
              </a:rPr>
              <a:t>composite </a:t>
            </a:r>
            <a:r>
              <a:rPr dirty="0" sz="1400" spc="-5" b="1">
                <a:latin typeface="Tahoma"/>
                <a:cs typeface="Tahoma"/>
              </a:rPr>
              <a:t>endpoints (POCE: </a:t>
            </a:r>
            <a:r>
              <a:rPr dirty="0" sz="1400" b="1">
                <a:latin typeface="Tahoma"/>
                <a:cs typeface="Tahoma"/>
              </a:rPr>
              <a:t>all-cause death, any type </a:t>
            </a:r>
            <a:r>
              <a:rPr dirty="0" sz="1400" spc="-5" b="1">
                <a:latin typeface="Tahoma"/>
                <a:cs typeface="Tahoma"/>
              </a:rPr>
              <a:t>of stroke, MI,  </a:t>
            </a:r>
            <a:r>
              <a:rPr dirty="0" sz="1400" b="1">
                <a:latin typeface="Tahoma"/>
                <a:cs typeface="Tahoma"/>
              </a:rPr>
              <a:t>revascularization) and </a:t>
            </a:r>
            <a:r>
              <a:rPr dirty="0" sz="1400" spc="-5" b="1">
                <a:latin typeface="Tahoma"/>
                <a:cs typeface="Tahoma"/>
              </a:rPr>
              <a:t>net </a:t>
            </a:r>
            <a:r>
              <a:rPr dirty="0" sz="1400" b="1">
                <a:latin typeface="Tahoma"/>
                <a:cs typeface="Tahoma"/>
              </a:rPr>
              <a:t>adverse </a:t>
            </a:r>
            <a:r>
              <a:rPr dirty="0" sz="1400" spc="-5" b="1">
                <a:latin typeface="Tahoma"/>
                <a:cs typeface="Tahoma"/>
              </a:rPr>
              <a:t>cardiac </a:t>
            </a:r>
            <a:r>
              <a:rPr dirty="0" sz="1400" b="1">
                <a:latin typeface="Tahoma"/>
                <a:cs typeface="Tahoma"/>
              </a:rPr>
              <a:t>events </a:t>
            </a:r>
            <a:r>
              <a:rPr dirty="0" sz="1400" spc="-5" b="1">
                <a:latin typeface="Tahoma"/>
                <a:cs typeface="Tahoma"/>
              </a:rPr>
              <a:t>(NACE: POCE </a:t>
            </a:r>
            <a:r>
              <a:rPr dirty="0" sz="1400" b="1">
                <a:latin typeface="Tahoma"/>
                <a:cs typeface="Tahoma"/>
              </a:rPr>
              <a:t>and BARC type 3 </a:t>
            </a:r>
            <a:r>
              <a:rPr dirty="0" sz="1400" spc="-5" b="1">
                <a:latin typeface="Tahoma"/>
                <a:cs typeface="Tahoma"/>
              </a:rPr>
              <a:t>or </a:t>
            </a:r>
            <a:r>
              <a:rPr dirty="0" sz="1400" b="1">
                <a:latin typeface="Tahoma"/>
                <a:cs typeface="Tahoma"/>
              </a:rPr>
              <a:t>5</a:t>
            </a:r>
            <a:r>
              <a:rPr dirty="0" sz="1400" spc="55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bleeding)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488305">
              <a:lnSpc>
                <a:spcPct val="100000"/>
              </a:lnSpc>
              <a:spcBef>
                <a:spcPts val="100"/>
              </a:spcBef>
            </a:pPr>
            <a:r>
              <a:rPr dirty="0"/>
              <a:t>What </a:t>
            </a:r>
            <a:r>
              <a:rPr dirty="0" spc="-5"/>
              <a:t>did </a:t>
            </a:r>
            <a:r>
              <a:rPr dirty="0"/>
              <a:t>we</a:t>
            </a:r>
            <a:r>
              <a:rPr dirty="0" spc="-70"/>
              <a:t> </a:t>
            </a:r>
            <a:r>
              <a:rPr dirty="0" spc="-5"/>
              <a:t>study?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5102" y="0"/>
            <a:ext cx="4612640" cy="721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/>
              <a:t>was the study</a:t>
            </a:r>
            <a:r>
              <a:rPr dirty="0" spc="-45"/>
              <a:t> </a:t>
            </a:r>
            <a:r>
              <a:rPr dirty="0" spc="-5"/>
              <a:t>executed?</a:t>
            </a:r>
          </a:p>
          <a:p>
            <a:pPr marL="830580">
              <a:lnSpc>
                <a:spcPts val="2735"/>
              </a:lnSpc>
            </a:pPr>
            <a:r>
              <a:rPr dirty="0"/>
              <a:t>… </a:t>
            </a:r>
            <a:r>
              <a:rPr dirty="0" spc="-5"/>
              <a:t>with robust</a:t>
            </a:r>
            <a:r>
              <a:rPr dirty="0" spc="-65"/>
              <a:t> </a:t>
            </a:r>
            <a:r>
              <a:rPr dirty="0" spc="-5"/>
              <a:t>endpoints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2852" y="947937"/>
            <a:ext cx="3684904" cy="787400"/>
          </a:xfrm>
          <a:prstGeom prst="rect">
            <a:avLst/>
          </a:prstGeom>
        </p:spPr>
        <p:txBody>
          <a:bodyPr wrap="square" lIns="0" tIns="11874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35"/>
              </a:spcBef>
              <a:buFont typeface="Wingdings"/>
              <a:buChar char=""/>
              <a:tabLst>
                <a:tab pos="286385" algn="l"/>
                <a:tab pos="299720" algn="l"/>
              </a:tabLst>
            </a:pP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15,991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pts randomized </a:t>
            </a:r>
            <a:r>
              <a:rPr dirty="0" sz="1200" spc="-5" b="1">
                <a:solidFill>
                  <a:srgbClr val="C00000"/>
                </a:solidFill>
                <a:latin typeface="Tahoma"/>
                <a:cs typeface="Tahoma"/>
              </a:rPr>
              <a:t>(all-cause</a:t>
            </a:r>
            <a:r>
              <a:rPr dirty="0" sz="1200" spc="-55" b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Tahoma"/>
                <a:cs typeface="Tahoma"/>
              </a:rPr>
              <a:t>mortality)</a:t>
            </a:r>
            <a:endParaRPr sz="1200">
              <a:latin typeface="Tahoma"/>
              <a:cs typeface="Tahoma"/>
            </a:endParaRPr>
          </a:p>
          <a:p>
            <a:pPr algn="ctr" marR="85725">
              <a:lnSpc>
                <a:spcPct val="100000"/>
              </a:lnSpc>
              <a:spcBef>
                <a:spcPts val="840"/>
              </a:spcBef>
            </a:pPr>
            <a:r>
              <a:rPr dirty="0" sz="1200">
                <a:solidFill>
                  <a:srgbClr val="3B3B3A"/>
                </a:solidFill>
                <a:latin typeface="Tahoma"/>
                <a:cs typeface="Tahoma"/>
              </a:rPr>
              <a:t>23 </a:t>
            </a:r>
            <a:r>
              <a:rPr dirty="0" sz="1200" spc="-5">
                <a:solidFill>
                  <a:srgbClr val="3B3B3A"/>
                </a:solidFill>
                <a:latin typeface="Tahoma"/>
                <a:cs typeface="Tahoma"/>
              </a:rPr>
              <a:t>pts </a:t>
            </a:r>
            <a:r>
              <a:rPr dirty="0" sz="1200">
                <a:solidFill>
                  <a:srgbClr val="3B3B3A"/>
                </a:solidFill>
                <a:latin typeface="Tahoma"/>
                <a:cs typeface="Tahoma"/>
              </a:rPr>
              <a:t>: </a:t>
            </a:r>
            <a:r>
              <a:rPr dirty="0" sz="1200" spc="-5">
                <a:solidFill>
                  <a:srgbClr val="3B3B3A"/>
                </a:solidFill>
                <a:latin typeface="Tahoma"/>
                <a:cs typeface="Tahoma"/>
              </a:rPr>
              <a:t>Data deletion</a:t>
            </a:r>
            <a:r>
              <a:rPr dirty="0" sz="1200" spc="-2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>
                <a:solidFill>
                  <a:srgbClr val="3B3B3A"/>
                </a:solidFill>
                <a:latin typeface="Tahoma"/>
                <a:cs typeface="Tahoma"/>
              </a:rPr>
              <a:t>requested</a:t>
            </a:r>
            <a:endParaRPr sz="1200">
              <a:latin typeface="Tahoma"/>
              <a:cs typeface="Tahoma"/>
            </a:endParaRPr>
          </a:p>
          <a:p>
            <a:pPr marL="1621790">
              <a:lnSpc>
                <a:spcPct val="100000"/>
              </a:lnSpc>
            </a:pPr>
            <a:r>
              <a:rPr dirty="0" sz="1200">
                <a:solidFill>
                  <a:srgbClr val="3B3B3A"/>
                </a:solidFill>
                <a:latin typeface="Tahoma"/>
                <a:cs typeface="Tahoma"/>
              </a:rPr>
              <a:t>No </a:t>
            </a:r>
            <a:r>
              <a:rPr dirty="0" sz="1200" spc="-5">
                <a:solidFill>
                  <a:srgbClr val="3B3B3A"/>
                </a:solidFill>
                <a:latin typeface="Tahoma"/>
                <a:cs typeface="Tahoma"/>
              </a:rPr>
              <a:t>search for vital</a:t>
            </a:r>
            <a:r>
              <a:rPr dirty="0" sz="1200" spc="-1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>
                <a:solidFill>
                  <a:srgbClr val="3B3B3A"/>
                </a:solidFill>
                <a:latin typeface="Tahoma"/>
                <a:cs typeface="Tahoma"/>
              </a:rPr>
              <a:t>status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852" y="1709673"/>
            <a:ext cx="2965450" cy="147383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90500" indent="-177800">
              <a:lnSpc>
                <a:spcPct val="100000"/>
              </a:lnSpc>
              <a:spcBef>
                <a:spcPts val="940"/>
              </a:spcBef>
              <a:buClr>
                <a:srgbClr val="3B3B3A"/>
              </a:buClr>
              <a:buFont typeface="Wingdings"/>
              <a:buChar char=""/>
              <a:tabLst>
                <a:tab pos="774065" algn="l"/>
                <a:tab pos="774700" algn="l"/>
              </a:tabLst>
            </a:pPr>
            <a:r>
              <a:rPr dirty="0"/>
              <a:t>	</a:t>
            </a:r>
            <a:r>
              <a:rPr dirty="0" sz="1200">
                <a:solidFill>
                  <a:srgbClr val="3B3B3A"/>
                </a:solidFill>
                <a:latin typeface="Tahoma"/>
                <a:cs typeface="Tahoma"/>
              </a:rPr>
              <a:t>8 </a:t>
            </a:r>
            <a:r>
              <a:rPr dirty="0" sz="1200" spc="-10">
                <a:solidFill>
                  <a:srgbClr val="3B3B3A"/>
                </a:solidFill>
                <a:latin typeface="Tahoma"/>
                <a:cs typeface="Tahoma"/>
              </a:rPr>
              <a:t>pts </a:t>
            </a:r>
            <a:r>
              <a:rPr dirty="0" sz="1200" spc="-5">
                <a:solidFill>
                  <a:srgbClr val="3B3B3A"/>
                </a:solidFill>
                <a:latin typeface="Tahoma"/>
                <a:cs typeface="Tahoma"/>
              </a:rPr>
              <a:t>with unknown vital</a:t>
            </a:r>
            <a:r>
              <a:rPr dirty="0" sz="1200" spc="1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>
                <a:solidFill>
                  <a:srgbClr val="3B3B3A"/>
                </a:solidFill>
                <a:latin typeface="Tahoma"/>
                <a:cs typeface="Tahoma"/>
              </a:rPr>
              <a:t>status</a:t>
            </a:r>
            <a:endParaRPr sz="1200">
              <a:latin typeface="Tahoma"/>
              <a:cs typeface="Tahoma"/>
            </a:endParaRPr>
          </a:p>
          <a:p>
            <a:pPr marL="190500" marR="5080" indent="-177800">
              <a:lnSpc>
                <a:spcPts val="2280"/>
              </a:lnSpc>
              <a:spcBef>
                <a:spcPts val="215"/>
              </a:spcBef>
              <a:buClr>
                <a:srgbClr val="3B3B3A"/>
              </a:buClr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dirty="0"/>
              <a:t>	</a:t>
            </a: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15,960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pts </a:t>
            </a: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with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known </a:t>
            </a: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vital</a:t>
            </a:r>
            <a:r>
              <a:rPr dirty="0" sz="1200" spc="-135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status  </a:t>
            </a: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15,259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pts </a:t>
            </a: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: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Site</a:t>
            </a:r>
            <a:r>
              <a:rPr dirty="0" sz="1200" spc="-55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reported</a:t>
            </a:r>
            <a:endParaRPr sz="1200">
              <a:latin typeface="Tahoma"/>
              <a:cs typeface="Tahoma"/>
            </a:endParaRPr>
          </a:p>
          <a:p>
            <a:pPr marL="457200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701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pts </a:t>
            </a: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: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From public</a:t>
            </a:r>
            <a:r>
              <a:rPr dirty="0" sz="1200" spc="-6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domain</a:t>
            </a:r>
            <a:endParaRPr sz="1200"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dirty="0" sz="1200" b="1">
                <a:solidFill>
                  <a:srgbClr val="C00000"/>
                </a:solidFill>
                <a:latin typeface="Tahoma"/>
                <a:cs typeface="Tahoma"/>
              </a:rPr>
              <a:t>99.95% with </a:t>
            </a:r>
            <a:r>
              <a:rPr dirty="0" sz="1200" spc="-5" b="1">
                <a:solidFill>
                  <a:srgbClr val="C00000"/>
                </a:solidFill>
                <a:latin typeface="Tahoma"/>
                <a:cs typeface="Tahoma"/>
              </a:rPr>
              <a:t>known </a:t>
            </a:r>
            <a:r>
              <a:rPr dirty="0" sz="1200" b="1">
                <a:solidFill>
                  <a:srgbClr val="C00000"/>
                </a:solidFill>
                <a:latin typeface="Tahoma"/>
                <a:cs typeface="Tahoma"/>
              </a:rPr>
              <a:t>vital</a:t>
            </a:r>
            <a:r>
              <a:rPr dirty="0" sz="1200" spc="-90" b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Tahoma"/>
                <a:cs typeface="Tahoma"/>
              </a:rPr>
              <a:t>status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576" y="1021080"/>
            <a:ext cx="4467225" cy="2385060"/>
          </a:xfrm>
          <a:custGeom>
            <a:avLst/>
            <a:gdLst/>
            <a:ahLst/>
            <a:cxnLst/>
            <a:rect l="l" t="t" r="r" b="b"/>
            <a:pathLst>
              <a:path w="4467225" h="2385060">
                <a:moveTo>
                  <a:pt x="0" y="2385060"/>
                </a:moveTo>
                <a:lnTo>
                  <a:pt x="4466844" y="2385060"/>
                </a:lnTo>
                <a:lnTo>
                  <a:pt x="4466844" y="0"/>
                </a:lnTo>
                <a:lnTo>
                  <a:pt x="0" y="0"/>
                </a:lnTo>
                <a:lnTo>
                  <a:pt x="0" y="2385060"/>
                </a:lnTo>
                <a:close/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05984" y="1804463"/>
            <a:ext cx="1670304" cy="1135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988409" y="1775786"/>
            <a:ext cx="664384" cy="811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92904" y="2652338"/>
            <a:ext cx="1177024" cy="7282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776596" y="2976498"/>
            <a:ext cx="28213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dirty="0" sz="1200" b="1">
                <a:solidFill>
                  <a:srgbClr val="C00000"/>
                </a:solidFill>
                <a:latin typeface="Tahoma"/>
                <a:cs typeface="Tahoma"/>
              </a:rPr>
              <a:t>183 </a:t>
            </a:r>
            <a:r>
              <a:rPr dirty="0" sz="1200" spc="-5" b="1">
                <a:solidFill>
                  <a:srgbClr val="C00000"/>
                </a:solidFill>
                <a:latin typeface="Tahoma"/>
                <a:cs typeface="Tahoma"/>
              </a:rPr>
              <a:t>new </a:t>
            </a:r>
            <a:r>
              <a:rPr dirty="0" sz="1200" b="1">
                <a:solidFill>
                  <a:srgbClr val="C00000"/>
                </a:solidFill>
                <a:latin typeface="Tahoma"/>
                <a:cs typeface="Tahoma"/>
              </a:rPr>
              <a:t>Q waves</a:t>
            </a:r>
            <a:r>
              <a:rPr dirty="0" sz="1200" spc="-75" b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Tahoma"/>
                <a:cs typeface="Tahoma"/>
              </a:rPr>
              <a:t>diagnosed</a:t>
            </a:r>
            <a:endParaRPr sz="1200"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dirty="0" sz="1200" b="1">
                <a:solidFill>
                  <a:srgbClr val="C00000"/>
                </a:solidFill>
                <a:latin typeface="Tahoma"/>
                <a:cs typeface="Tahoma"/>
              </a:rPr>
              <a:t>3 </a:t>
            </a:r>
            <a:r>
              <a:rPr dirty="0" sz="1200" spc="-5" b="1">
                <a:solidFill>
                  <a:srgbClr val="C00000"/>
                </a:solidFill>
                <a:latin typeface="Tahoma"/>
                <a:cs typeface="Tahoma"/>
              </a:rPr>
              <a:t>new LBBB (Q </a:t>
            </a:r>
            <a:r>
              <a:rPr dirty="0" sz="1200" b="1">
                <a:solidFill>
                  <a:srgbClr val="C00000"/>
                </a:solidFill>
                <a:latin typeface="Tahoma"/>
                <a:cs typeface="Tahoma"/>
              </a:rPr>
              <a:t>wave</a:t>
            </a:r>
            <a:r>
              <a:rPr dirty="0" sz="1200" spc="-75" b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C00000"/>
                </a:solidFill>
                <a:latin typeface="Tahoma"/>
                <a:cs typeface="Tahoma"/>
              </a:rPr>
              <a:t>equivalent)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6596" y="1052321"/>
            <a:ext cx="3550920" cy="742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ECG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centrally adjudicated (~48,000</a:t>
            </a:r>
            <a:r>
              <a:rPr dirty="0" sz="1200" spc="-45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ECGs)</a:t>
            </a:r>
            <a:endParaRPr sz="1200"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"/>
              <a:tabLst>
                <a:tab pos="299085" algn="l"/>
                <a:tab pos="299720" algn="l"/>
              </a:tabLst>
            </a:pP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New Q-waves detected according </a:t>
            </a:r>
            <a:r>
              <a:rPr dirty="0" sz="1200" b="1">
                <a:solidFill>
                  <a:srgbClr val="3B3B3A"/>
                </a:solidFill>
                <a:latin typeface="Tahoma"/>
                <a:cs typeface="Tahoma"/>
              </a:rPr>
              <a:t>to</a:t>
            </a:r>
            <a:r>
              <a:rPr dirty="0" sz="1200" spc="-5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the</a:t>
            </a:r>
            <a:endParaRPr sz="12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Minnesota</a:t>
            </a:r>
            <a:r>
              <a:rPr dirty="0" sz="1200" spc="-25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200" spc="-5" b="1">
                <a:solidFill>
                  <a:srgbClr val="3B3B3A"/>
                </a:solidFill>
                <a:latin typeface="Tahoma"/>
                <a:cs typeface="Tahoma"/>
              </a:rPr>
              <a:t>Code</a:t>
            </a:r>
            <a:endParaRPr sz="1200">
              <a:latin typeface="Tahoma"/>
              <a:cs typeface="Tahoma"/>
            </a:endParaRPr>
          </a:p>
          <a:p>
            <a:pPr marL="23495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solidFill>
                  <a:srgbClr val="3B3B3A"/>
                </a:solidFill>
                <a:latin typeface="Tahoma"/>
                <a:cs typeface="Tahoma"/>
              </a:rPr>
              <a:t>(Major </a:t>
            </a:r>
            <a:r>
              <a:rPr dirty="0" sz="1100" spc="-5">
                <a:solidFill>
                  <a:srgbClr val="3B3B3A"/>
                </a:solidFill>
                <a:latin typeface="Tahoma"/>
                <a:cs typeface="Tahoma"/>
              </a:rPr>
              <a:t>criteria 1-1-1 to</a:t>
            </a:r>
            <a:r>
              <a:rPr dirty="0" sz="1100" spc="1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100" spc="-5">
                <a:solidFill>
                  <a:srgbClr val="3B3B3A"/>
                </a:solidFill>
                <a:latin typeface="Tahoma"/>
                <a:cs typeface="Tahoma"/>
              </a:rPr>
              <a:t>1-2-8)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03420" y="1021080"/>
            <a:ext cx="4491355" cy="2385060"/>
          </a:xfrm>
          <a:custGeom>
            <a:avLst/>
            <a:gdLst/>
            <a:ahLst/>
            <a:cxnLst/>
            <a:rect l="l" t="t" r="r" b="b"/>
            <a:pathLst>
              <a:path w="4491355" h="2385060">
                <a:moveTo>
                  <a:pt x="0" y="2385060"/>
                </a:moveTo>
                <a:lnTo>
                  <a:pt x="4491228" y="2385060"/>
                </a:lnTo>
                <a:lnTo>
                  <a:pt x="4491228" y="0"/>
                </a:lnTo>
                <a:lnTo>
                  <a:pt x="0" y="0"/>
                </a:lnTo>
                <a:lnTo>
                  <a:pt x="0" y="2385060"/>
                </a:lnTo>
                <a:close/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12852" y="3360746"/>
            <a:ext cx="8223250" cy="1694180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600" spc="-10" b="1">
                <a:solidFill>
                  <a:srgbClr val="3B3B3A"/>
                </a:solidFill>
                <a:latin typeface="Tahoma"/>
                <a:cs typeface="Tahoma"/>
              </a:rPr>
              <a:t>Trial </a:t>
            </a:r>
            <a:r>
              <a:rPr dirty="0" sz="1600" spc="-5" b="1">
                <a:solidFill>
                  <a:srgbClr val="3B3B3A"/>
                </a:solidFill>
                <a:latin typeface="Tahoma"/>
                <a:cs typeface="Tahoma"/>
              </a:rPr>
              <a:t>organisation (investigator-initiated</a:t>
            </a:r>
            <a:r>
              <a:rPr dirty="0" sz="1600" spc="175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600" spc="-5" b="1">
                <a:solidFill>
                  <a:srgbClr val="3B3B3A"/>
                </a:solidFill>
                <a:latin typeface="Tahoma"/>
                <a:cs typeface="Tahoma"/>
              </a:rPr>
              <a:t>trial)</a:t>
            </a:r>
            <a:endParaRPr sz="1600">
              <a:latin typeface="Tahoma"/>
              <a:cs typeface="Tahoma"/>
            </a:endParaRPr>
          </a:p>
          <a:p>
            <a:pPr marL="263525" indent="-2286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262890" algn="l"/>
                <a:tab pos="264160" algn="l"/>
              </a:tabLst>
            </a:pP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Sponsor: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European Clinical Research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Institute</a:t>
            </a:r>
            <a:r>
              <a:rPr dirty="0" sz="1050" spc="22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 spc="-5">
                <a:solidFill>
                  <a:srgbClr val="3B3B3A"/>
                </a:solidFill>
                <a:latin typeface="Tahoma"/>
                <a:cs typeface="Tahoma"/>
              </a:rPr>
              <a:t>(www.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ECRI</a:t>
            </a:r>
            <a:r>
              <a:rPr dirty="0" sz="1050" spc="-5">
                <a:solidFill>
                  <a:srgbClr val="3B3B3A"/>
                </a:solidFill>
                <a:latin typeface="Tahoma"/>
                <a:cs typeface="Tahoma"/>
              </a:rPr>
              <a:t>-trials.com)</a:t>
            </a:r>
            <a:endParaRPr sz="1050">
              <a:latin typeface="Tahoma"/>
              <a:cs typeface="Tahoma"/>
            </a:endParaRPr>
          </a:p>
          <a:p>
            <a:pPr marL="263525" indent="-2286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62890" algn="l"/>
                <a:tab pos="264160" algn="l"/>
              </a:tabLst>
            </a:pP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Grant giver: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AstraZeneca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(Ticagrelor), Biosensors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International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(Biomatrix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DES), The Medicines Company</a:t>
            </a:r>
            <a:r>
              <a:rPr dirty="0" sz="1050" spc="-18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(Bivalirudin)</a:t>
            </a:r>
            <a:endParaRPr sz="1050">
              <a:latin typeface="Tahoma"/>
              <a:cs typeface="Tahoma"/>
            </a:endParaRPr>
          </a:p>
          <a:p>
            <a:pPr marL="263525" indent="-22860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262890" algn="l"/>
                <a:tab pos="264160" algn="l"/>
              </a:tabLst>
            </a:pP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Clinical</a:t>
            </a:r>
            <a:r>
              <a:rPr dirty="0" sz="1050" spc="-3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Research</a:t>
            </a:r>
            <a:r>
              <a:rPr dirty="0" sz="1050" spc="-4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Organization,</a:t>
            </a:r>
            <a:r>
              <a:rPr dirty="0" sz="1050" spc="-5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ECG</a:t>
            </a:r>
            <a:r>
              <a:rPr dirty="0" sz="1050" spc="-1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and</a:t>
            </a:r>
            <a:r>
              <a:rPr dirty="0" sz="1050" spc="-1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angiographic</a:t>
            </a:r>
            <a:r>
              <a:rPr dirty="0" sz="1050" spc="-5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core</a:t>
            </a:r>
            <a:r>
              <a:rPr dirty="0" sz="1050" spc="-2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laboratory:</a:t>
            </a:r>
            <a:r>
              <a:rPr dirty="0" sz="1050" spc="-3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Cardialysis,</a:t>
            </a:r>
            <a:r>
              <a:rPr dirty="0" sz="1050" spc="-4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Rotterdam</a:t>
            </a:r>
            <a:endParaRPr sz="1050">
              <a:latin typeface="Tahoma"/>
              <a:cs typeface="Tahoma"/>
            </a:endParaRPr>
          </a:p>
          <a:p>
            <a:pPr marL="263525" indent="-228600">
              <a:lnSpc>
                <a:spcPct val="100000"/>
              </a:lnSpc>
              <a:spcBef>
                <a:spcPts val="875"/>
              </a:spcBef>
              <a:buFont typeface="Arial"/>
              <a:buChar char="•"/>
              <a:tabLst>
                <a:tab pos="262890" algn="l"/>
                <a:tab pos="264160" algn="l"/>
              </a:tabLst>
            </a:pPr>
            <a:r>
              <a:rPr dirty="0" sz="1050" spc="-5">
                <a:solidFill>
                  <a:srgbClr val="3B3B3A"/>
                </a:solidFill>
                <a:latin typeface="Tahoma"/>
                <a:cs typeface="Tahoma"/>
              </a:rPr>
              <a:t>Statistical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analysis: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Cardialysis,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Academic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Research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Team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(ART),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Rotterdam and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Clinical Trials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Unit </a:t>
            </a:r>
            <a:r>
              <a:rPr dirty="0" sz="1050" spc="-5" b="1">
                <a:solidFill>
                  <a:srgbClr val="3B3B3A"/>
                </a:solidFill>
                <a:latin typeface="Tahoma"/>
                <a:cs typeface="Tahoma"/>
              </a:rPr>
              <a:t>(CTU),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Bern</a:t>
            </a:r>
            <a:r>
              <a:rPr dirty="0" sz="1050" spc="-180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 b="1">
                <a:solidFill>
                  <a:srgbClr val="3B3B3A"/>
                </a:solidFill>
                <a:latin typeface="Tahoma"/>
                <a:cs typeface="Tahoma"/>
              </a:rPr>
              <a:t>university</a:t>
            </a:r>
            <a:endParaRPr sz="1050">
              <a:latin typeface="Tahoma"/>
              <a:cs typeface="Tahoma"/>
            </a:endParaRPr>
          </a:p>
          <a:p>
            <a:pPr marL="263525" indent="-228600">
              <a:lnSpc>
                <a:spcPct val="100000"/>
              </a:lnSpc>
              <a:spcBef>
                <a:spcPts val="875"/>
              </a:spcBef>
              <a:buFont typeface="Arial"/>
              <a:buChar char="•"/>
              <a:tabLst>
                <a:tab pos="262890" algn="l"/>
                <a:tab pos="264160" algn="l"/>
              </a:tabLst>
            </a:pP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Data</a:t>
            </a:r>
            <a:r>
              <a:rPr dirty="0" sz="1050" spc="-2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and</a:t>
            </a:r>
            <a:r>
              <a:rPr dirty="0" sz="1050" spc="-1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 spc="-5">
                <a:solidFill>
                  <a:srgbClr val="3B3B3A"/>
                </a:solidFill>
                <a:latin typeface="Tahoma"/>
                <a:cs typeface="Tahoma"/>
              </a:rPr>
              <a:t>Safety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Monitoring</a:t>
            </a:r>
            <a:r>
              <a:rPr dirty="0" sz="1050" spc="-3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Board</a:t>
            </a:r>
            <a:r>
              <a:rPr dirty="0" sz="1050" spc="-2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(DSMB):</a:t>
            </a:r>
            <a:r>
              <a:rPr dirty="0" sz="1050" spc="-2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Jan</a:t>
            </a:r>
            <a:r>
              <a:rPr dirty="0" sz="1050" spc="-5">
                <a:solidFill>
                  <a:srgbClr val="3B3B3A"/>
                </a:solidFill>
                <a:latin typeface="Tahoma"/>
                <a:cs typeface="Tahoma"/>
              </a:rPr>
              <a:t> G.P.Tijssen,</a:t>
            </a:r>
            <a:r>
              <a:rPr dirty="0" sz="1050" spc="-5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Laura</a:t>
            </a:r>
            <a:r>
              <a:rPr dirty="0" sz="1050" spc="-2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Mauri,</a:t>
            </a:r>
            <a:r>
              <a:rPr dirty="0" sz="1050" spc="-4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 spc="-5">
                <a:solidFill>
                  <a:srgbClr val="3B3B3A"/>
                </a:solidFill>
                <a:latin typeface="Tahoma"/>
                <a:cs typeface="Tahoma"/>
              </a:rPr>
              <a:t>Freek</a:t>
            </a:r>
            <a:r>
              <a:rPr dirty="0" sz="1050" spc="-10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W.A.</a:t>
            </a:r>
            <a:r>
              <a:rPr dirty="0" sz="1050" spc="-35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050">
                <a:solidFill>
                  <a:srgbClr val="3B3B3A"/>
                </a:solidFill>
                <a:latin typeface="Tahoma"/>
                <a:cs typeface="Tahoma"/>
              </a:rPr>
              <a:t>Verheugt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2852" y="709676"/>
            <a:ext cx="4188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Randomization </a:t>
            </a:r>
            <a:r>
              <a:rPr dirty="0" sz="1800" b="1">
                <a:solidFill>
                  <a:srgbClr val="3B3B3A"/>
                </a:solidFill>
                <a:latin typeface="Tahoma"/>
                <a:cs typeface="Tahoma"/>
              </a:rPr>
              <a:t>and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follow-up</a:t>
            </a:r>
            <a:r>
              <a:rPr dirty="0" sz="1800" spc="-85" b="1">
                <a:solidFill>
                  <a:srgbClr val="3B3B3A"/>
                </a:solidFill>
                <a:latin typeface="Tahoma"/>
                <a:cs typeface="Tahoma"/>
              </a:rPr>
              <a:t> </a:t>
            </a:r>
            <a:r>
              <a:rPr dirty="0" sz="1800" spc="-5" b="1">
                <a:solidFill>
                  <a:srgbClr val="3B3B3A"/>
                </a:solidFill>
                <a:latin typeface="Tahoma"/>
                <a:cs typeface="Tahoma"/>
              </a:rPr>
              <a:t>status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6970" y="931167"/>
            <a:ext cx="1836681" cy="4136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3444" y="4415027"/>
            <a:ext cx="8941435" cy="725805"/>
          </a:xfrm>
          <a:custGeom>
            <a:avLst/>
            <a:gdLst/>
            <a:ahLst/>
            <a:cxnLst/>
            <a:rect l="l" t="t" r="r" b="b"/>
            <a:pathLst>
              <a:path w="8941435" h="725804">
                <a:moveTo>
                  <a:pt x="0" y="725424"/>
                </a:moveTo>
                <a:lnTo>
                  <a:pt x="8941308" y="725424"/>
                </a:lnTo>
                <a:lnTo>
                  <a:pt x="8941308" y="0"/>
                </a:lnTo>
                <a:lnTo>
                  <a:pt x="0" y="0"/>
                </a:lnTo>
                <a:lnTo>
                  <a:pt x="0" y="7254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734559" y="80898"/>
            <a:ext cx="384302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Primary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secondary outcomes 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at 12 months </a:t>
            </a: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(Intention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dirty="0" sz="1800" spc="-7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treat)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32026" y="46990"/>
            <a:ext cx="23964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/>
              <a:t>Adherence </a:t>
            </a:r>
            <a:r>
              <a:rPr dirty="0" sz="1800"/>
              <a:t>to  </a:t>
            </a:r>
            <a:r>
              <a:rPr dirty="0" sz="1800" spc="-5"/>
              <a:t>treatment</a:t>
            </a:r>
            <a:r>
              <a:rPr dirty="0" sz="1800" spc="-15"/>
              <a:t> </a:t>
            </a:r>
            <a:r>
              <a:rPr dirty="0" sz="1800" spc="-5"/>
              <a:t>strategies</a:t>
            </a:r>
            <a:endParaRPr sz="180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5683" y="979042"/>
          <a:ext cx="4364990" cy="3521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85"/>
                <a:gridCol w="918210"/>
                <a:gridCol w="884555"/>
                <a:gridCol w="805179"/>
                <a:gridCol w="534035"/>
              </a:tblGrid>
              <a:tr h="4014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4320" marR="30480" indent="-236854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Ex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ri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men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al 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group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826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3A4AFB"/>
                    </a:solidFill>
                  </a:tcPr>
                </a:tc>
                <a:tc>
                  <a:txBody>
                    <a:bodyPr/>
                    <a:lstStyle/>
                    <a:p>
                      <a:pPr marL="257175" marR="113664" indent="-13589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Re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f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ence 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group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826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99733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58419" indent="-1714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Risk</a:t>
                      </a:r>
                      <a:r>
                        <a:rPr dirty="0" sz="10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Ratio 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(95%</a:t>
                      </a:r>
                      <a:r>
                        <a:rPr dirty="0" sz="10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CI)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82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27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p-value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63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04368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200">
                          <a:latin typeface="Tahoma"/>
                          <a:cs typeface="Tahoma"/>
                        </a:rPr>
                        <a:t>Number of</a:t>
                      </a:r>
                      <a:r>
                        <a:rPr dirty="0" sz="12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latin typeface="Tahoma"/>
                          <a:cs typeface="Tahoma"/>
                        </a:rPr>
                        <a:t>pts.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>
                          <a:latin typeface="Tahoma"/>
                          <a:cs typeface="Tahoma"/>
                        </a:rPr>
                        <a:t>N=7980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2573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>
                          <a:latin typeface="Tahoma"/>
                          <a:cs typeface="Tahoma"/>
                        </a:rPr>
                        <a:t>N=7988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2573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183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1560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All-cause  mortality or</a:t>
                      </a:r>
                      <a:r>
                        <a:rPr dirty="0" sz="10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new 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Q-wave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MI*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1.95</a:t>
                      </a:r>
                      <a:r>
                        <a:rPr dirty="0" sz="11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156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1225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2.47</a:t>
                      </a:r>
                      <a:r>
                        <a:rPr dirty="0" sz="11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197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1225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100" spc="5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0.79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(0.64-0.98)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12255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7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0.028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27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201930" marR="408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All-ca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use 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m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t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ali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t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y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1.35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(108)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1.64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(131)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0.82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(0.64-1.06)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0.138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9969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67664">
                <a:tc>
                  <a:txBody>
                    <a:bodyPr/>
                    <a:lstStyle/>
                    <a:p>
                      <a:pPr marL="201930" marR="178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New</a:t>
                      </a:r>
                      <a:r>
                        <a:rPr dirty="0" sz="10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Q-wave 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MI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0.60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(48)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0.86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(69)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0.70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(0.48-1.00)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0.052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9969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4495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BARC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3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or</a:t>
                      </a:r>
                      <a:r>
                        <a:rPr dirty="0" sz="95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b="1">
                          <a:latin typeface="Tahoma"/>
                          <a:cs typeface="Tahoma"/>
                        </a:rPr>
                        <a:t>5</a:t>
                      </a:r>
                      <a:endParaRPr sz="950">
                        <a:latin typeface="Tahoma"/>
                        <a:cs typeface="Tahoma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Bleeding**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5841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1.47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11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1.70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11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0.86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(0.67-1.11)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0.243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11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4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50165">
                        <a:lnSpc>
                          <a:spcPct val="100000"/>
                        </a:lnSpc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BARC 5</a:t>
                      </a:r>
                      <a:r>
                        <a:rPr dirty="0" sz="95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Bleeding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0.18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0.20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0.88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(0.43-1.80)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5016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0.722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404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50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5" b="1">
                          <a:latin typeface="Tahoma"/>
                          <a:cs typeface="Tahoma"/>
                        </a:rPr>
                        <a:t>BARC 3</a:t>
                      </a:r>
                      <a:r>
                        <a:rPr dirty="0" sz="95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50" spc="-5" b="1">
                          <a:latin typeface="Tahoma"/>
                          <a:cs typeface="Tahoma"/>
                        </a:rPr>
                        <a:t>Bleeding</a:t>
                      </a:r>
                      <a:endParaRPr sz="95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1.34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1.60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%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0.84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30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Tahoma"/>
                          <a:cs typeface="Tahoma"/>
                        </a:rPr>
                        <a:t>(0.65-1.08)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50165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0.179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1874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89331" y="1206753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10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  </a:t>
            </a: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544" y="972311"/>
            <a:ext cx="1577340" cy="25654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57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dirty="0" sz="1250" spc="-5" b="1">
                <a:latin typeface="Tahoma"/>
                <a:cs typeface="Tahoma"/>
              </a:rPr>
              <a:t>Discharge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76983" y="3988308"/>
            <a:ext cx="2563495" cy="1071880"/>
          </a:xfrm>
          <a:custGeom>
            <a:avLst/>
            <a:gdLst/>
            <a:ahLst/>
            <a:cxnLst/>
            <a:rect l="l" t="t" r="r" b="b"/>
            <a:pathLst>
              <a:path w="2563495" h="1071879">
                <a:moveTo>
                  <a:pt x="0" y="1071371"/>
                </a:moveTo>
                <a:lnTo>
                  <a:pt x="2563368" y="1071371"/>
                </a:lnTo>
                <a:lnTo>
                  <a:pt x="2563368" y="0"/>
                </a:lnTo>
                <a:lnTo>
                  <a:pt x="0" y="0"/>
                </a:lnTo>
                <a:lnTo>
                  <a:pt x="0" y="10713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09021" y="4314481"/>
            <a:ext cx="182812" cy="1111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06548" y="4604619"/>
            <a:ext cx="183184" cy="109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775460" y="963167"/>
            <a:ext cx="2665730" cy="41046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r" marR="110489">
              <a:lnSpc>
                <a:spcPts val="1375"/>
              </a:lnSpc>
            </a:pPr>
            <a:r>
              <a:rPr dirty="0" sz="1150">
                <a:latin typeface="Calibri"/>
                <a:cs typeface="Calibri"/>
              </a:rPr>
              <a:t>Pe</a:t>
            </a:r>
            <a:r>
              <a:rPr dirty="0" sz="1150" spc="-5">
                <a:latin typeface="Calibri"/>
                <a:cs typeface="Calibri"/>
              </a:rPr>
              <a:t>r</a:t>
            </a:r>
            <a:r>
              <a:rPr dirty="0" sz="1150">
                <a:latin typeface="Calibri"/>
                <a:cs typeface="Calibri"/>
              </a:rPr>
              <a:t>cen</a:t>
            </a:r>
            <a:r>
              <a:rPr dirty="0" sz="1150" spc="-5">
                <a:latin typeface="Calibri"/>
                <a:cs typeface="Calibri"/>
              </a:rPr>
              <a:t>t</a:t>
            </a:r>
            <a:r>
              <a:rPr dirty="0" sz="1150">
                <a:latin typeface="Calibri"/>
                <a:cs typeface="Calibri"/>
              </a:rPr>
              <a:t>age</a:t>
            </a:r>
            <a:endParaRPr sz="1150">
              <a:latin typeface="Calibri"/>
              <a:cs typeface="Calibri"/>
            </a:endParaRPr>
          </a:p>
          <a:p>
            <a:pPr algn="r" marR="168275">
              <a:lnSpc>
                <a:spcPct val="100000"/>
              </a:lnSpc>
              <a:spcBef>
                <a:spcPts val="190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98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68275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97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68275">
              <a:lnSpc>
                <a:spcPct val="100000"/>
              </a:lnSpc>
              <a:spcBef>
                <a:spcPts val="1195"/>
              </a:spcBef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96</a:t>
            </a:r>
            <a:r>
              <a:rPr dirty="0" sz="1400" spc="-105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68275">
              <a:lnSpc>
                <a:spcPct val="100000"/>
              </a:lnSpc>
            </a:pPr>
            <a:r>
              <a:rPr dirty="0" sz="1400" spc="-5" b="1">
                <a:solidFill>
                  <a:srgbClr val="A6A6A6"/>
                </a:solidFill>
                <a:latin typeface="Tahoma"/>
                <a:cs typeface="Tahoma"/>
              </a:rPr>
              <a:t>96</a:t>
            </a:r>
            <a:r>
              <a:rPr dirty="0" sz="1400" spc="-100" b="1">
                <a:solidFill>
                  <a:srgbClr val="A6A6A6"/>
                </a:solidFill>
                <a:latin typeface="Tahoma"/>
                <a:cs typeface="Tahoma"/>
              </a:rPr>
              <a:t> </a:t>
            </a:r>
            <a:r>
              <a:rPr dirty="0" sz="1400" spc="5" b="1">
                <a:solidFill>
                  <a:srgbClr val="A6A6A6"/>
                </a:solidFill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4625">
              <a:lnSpc>
                <a:spcPct val="100000"/>
              </a:lnSpc>
              <a:spcBef>
                <a:spcPts val="1055"/>
              </a:spcBef>
            </a:pPr>
            <a:r>
              <a:rPr dirty="0" sz="1400" spc="-5" b="1">
                <a:latin typeface="Tahoma"/>
                <a:cs typeface="Tahoma"/>
              </a:rPr>
              <a:t>86</a:t>
            </a:r>
            <a:r>
              <a:rPr dirty="0" sz="1400" spc="-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4625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94</a:t>
            </a:r>
            <a:r>
              <a:rPr dirty="0" sz="1400" spc="-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4625">
              <a:lnSpc>
                <a:spcPct val="100000"/>
              </a:lnSpc>
              <a:spcBef>
                <a:spcPts val="1275"/>
              </a:spcBef>
            </a:pPr>
            <a:r>
              <a:rPr dirty="0" sz="1400" spc="-5" b="1">
                <a:latin typeface="Tahoma"/>
                <a:cs typeface="Tahoma"/>
              </a:rPr>
              <a:t>85</a:t>
            </a:r>
            <a:r>
              <a:rPr dirty="0" sz="1400" spc="-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3990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92</a:t>
            </a:r>
            <a:r>
              <a:rPr dirty="0" sz="1400" spc="-100" b="1">
                <a:latin typeface="Tahoma"/>
                <a:cs typeface="Tahoma"/>
              </a:rPr>
              <a:t> </a:t>
            </a:r>
            <a:r>
              <a:rPr dirty="0" sz="1400" spc="5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3990">
              <a:lnSpc>
                <a:spcPct val="100000"/>
              </a:lnSpc>
              <a:spcBef>
                <a:spcPts val="1105"/>
              </a:spcBef>
            </a:pPr>
            <a:r>
              <a:rPr dirty="0" sz="1400" spc="-5" b="1">
                <a:latin typeface="Tahoma"/>
                <a:cs typeface="Tahoma"/>
              </a:rPr>
              <a:t>82</a:t>
            </a:r>
            <a:r>
              <a:rPr dirty="0" sz="1400" spc="-100" b="1">
                <a:latin typeface="Tahoma"/>
                <a:cs typeface="Tahoma"/>
              </a:rPr>
              <a:t> </a:t>
            </a:r>
            <a:r>
              <a:rPr dirty="0" sz="1400" spc="5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 algn="r" marR="174625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ahoma"/>
                <a:cs typeface="Tahoma"/>
              </a:rPr>
              <a:t>89</a:t>
            </a:r>
            <a:r>
              <a:rPr dirty="0" sz="1400" spc="-10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252729" marR="53340" indent="635">
              <a:lnSpc>
                <a:spcPct val="155200"/>
              </a:lnSpc>
            </a:pPr>
            <a:r>
              <a:rPr dirty="0" sz="1200" spc="-5" b="1">
                <a:latin typeface="Tahoma"/>
                <a:cs typeface="Tahoma"/>
              </a:rPr>
              <a:t>Ticagrelor </a:t>
            </a:r>
            <a:r>
              <a:rPr dirty="0" sz="1200" b="1">
                <a:latin typeface="Tahoma"/>
                <a:cs typeface="Tahoma"/>
              </a:rPr>
              <a:t>mono in </a:t>
            </a:r>
            <a:r>
              <a:rPr dirty="0" sz="1200" spc="-5" b="1">
                <a:latin typeface="Tahoma"/>
                <a:cs typeface="Tahoma"/>
              </a:rPr>
              <a:t>ACS </a:t>
            </a:r>
            <a:r>
              <a:rPr dirty="0" sz="1200" b="1">
                <a:latin typeface="Tahoma"/>
                <a:cs typeface="Tahoma"/>
              </a:rPr>
              <a:t>and</a:t>
            </a:r>
            <a:r>
              <a:rPr dirty="0" sz="1200" spc="-10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SA  In ACS: Ticagrelor </a:t>
            </a:r>
            <a:r>
              <a:rPr dirty="0" sz="1200" b="1">
                <a:latin typeface="Tahoma"/>
                <a:cs typeface="Tahoma"/>
              </a:rPr>
              <a:t>+</a:t>
            </a:r>
            <a:r>
              <a:rPr dirty="0" sz="1200" spc="-5" b="1">
                <a:latin typeface="Tahoma"/>
                <a:cs typeface="Tahoma"/>
              </a:rPr>
              <a:t> ASA</a:t>
            </a:r>
            <a:endParaRPr sz="1200">
              <a:latin typeface="Tahoma"/>
              <a:cs typeface="Tahoma"/>
            </a:endParaRPr>
          </a:p>
          <a:p>
            <a:pPr marL="252729">
              <a:lnSpc>
                <a:spcPct val="100000"/>
              </a:lnSpc>
              <a:spcBef>
                <a:spcPts val="360"/>
              </a:spcBef>
            </a:pPr>
            <a:r>
              <a:rPr dirty="0" sz="1200" spc="-5" b="1">
                <a:latin typeface="Tahoma"/>
                <a:cs typeface="Tahoma"/>
              </a:rPr>
              <a:t>In </a:t>
            </a:r>
            <a:r>
              <a:rPr dirty="0" sz="1200" spc="-10" b="1">
                <a:latin typeface="Tahoma"/>
                <a:cs typeface="Tahoma"/>
              </a:rPr>
              <a:t>SA: </a:t>
            </a:r>
            <a:r>
              <a:rPr dirty="0" sz="1200" spc="-5" b="1">
                <a:latin typeface="Tahoma"/>
                <a:cs typeface="Tahoma"/>
              </a:rPr>
              <a:t>Clopidogrel </a:t>
            </a:r>
            <a:r>
              <a:rPr dirty="0" sz="1200" b="1">
                <a:latin typeface="Tahoma"/>
                <a:cs typeface="Tahoma"/>
              </a:rPr>
              <a:t>+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ASA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3844" y="1796288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10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  </a:t>
            </a: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0020" y="1566672"/>
            <a:ext cx="1577340" cy="251460"/>
          </a:xfrm>
          <a:custGeom>
            <a:avLst/>
            <a:gdLst/>
            <a:ahLst/>
            <a:cxnLst/>
            <a:rect l="l" t="t" r="r" b="b"/>
            <a:pathLst>
              <a:path w="1577339" h="251460">
                <a:moveTo>
                  <a:pt x="0" y="251460"/>
                </a:moveTo>
                <a:lnTo>
                  <a:pt x="1577340" y="251460"/>
                </a:lnTo>
                <a:lnTo>
                  <a:pt x="1577340" y="0"/>
                </a:lnTo>
                <a:lnTo>
                  <a:pt x="0" y="0"/>
                </a:lnTo>
                <a:lnTo>
                  <a:pt x="0" y="25146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8150" y="1600327"/>
            <a:ext cx="119824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ahoma"/>
                <a:cs typeface="Tahoma"/>
              </a:rPr>
              <a:t>Follow-up 1</a:t>
            </a:r>
            <a:r>
              <a:rPr dirty="0" sz="1300" spc="-95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3844" y="2513202"/>
            <a:ext cx="101028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5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0020" y="2127504"/>
            <a:ext cx="1577340" cy="256540"/>
          </a:xfrm>
          <a:custGeom>
            <a:avLst/>
            <a:gdLst/>
            <a:ahLst/>
            <a:cxnLst/>
            <a:rect l="l" t="t" r="r" b="b"/>
            <a:pathLst>
              <a:path w="1577339" h="256539">
                <a:moveTo>
                  <a:pt x="0" y="256031"/>
                </a:moveTo>
                <a:lnTo>
                  <a:pt x="1577340" y="256031"/>
                </a:lnTo>
                <a:lnTo>
                  <a:pt x="1577340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38150" y="2161412"/>
            <a:ext cx="1367155" cy="378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540"/>
              </a:lnSpc>
              <a:spcBef>
                <a:spcPts val="95"/>
              </a:spcBef>
            </a:pPr>
            <a:r>
              <a:rPr dirty="0" sz="1300" spc="-5" b="1">
                <a:latin typeface="Tahoma"/>
                <a:cs typeface="Tahoma"/>
              </a:rPr>
              <a:t>Follow-up 3</a:t>
            </a:r>
            <a:r>
              <a:rPr dirty="0" sz="1300" spc="-55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  <a:p>
            <a:pPr marL="158115">
              <a:lnSpc>
                <a:spcPts val="1240"/>
              </a:lnSpc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9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2625" y="2915158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10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  </a:t>
            </a: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8495" y="2682239"/>
            <a:ext cx="1577340" cy="256540"/>
          </a:xfrm>
          <a:custGeom>
            <a:avLst/>
            <a:gdLst/>
            <a:ahLst/>
            <a:cxnLst/>
            <a:rect l="l" t="t" r="r" b="b"/>
            <a:pathLst>
              <a:path w="1577339" h="256539">
                <a:moveTo>
                  <a:pt x="0" y="256031"/>
                </a:moveTo>
                <a:lnTo>
                  <a:pt x="1577340" y="256031"/>
                </a:lnTo>
                <a:lnTo>
                  <a:pt x="1577340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6931" y="2716783"/>
            <a:ext cx="119888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ahoma"/>
                <a:cs typeface="Tahoma"/>
              </a:rPr>
              <a:t>Follow-up 6</a:t>
            </a:r>
            <a:r>
              <a:rPr dirty="0" sz="1300" spc="-90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0550" y="3497656"/>
            <a:ext cx="1222375" cy="3473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Tahoma"/>
                <a:cs typeface="Tahoma"/>
              </a:rPr>
              <a:t>Experimental</a:t>
            </a:r>
            <a:r>
              <a:rPr dirty="0" sz="1050" spc="-105" b="1">
                <a:latin typeface="Tahoma"/>
                <a:cs typeface="Tahoma"/>
              </a:rPr>
              <a:t> </a:t>
            </a:r>
            <a:r>
              <a:rPr dirty="0" sz="1050" spc="5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 b="1">
                <a:latin typeface="Tahoma"/>
                <a:cs typeface="Tahoma"/>
              </a:rPr>
              <a:t>Reference</a:t>
            </a:r>
            <a:r>
              <a:rPr dirty="0" sz="1050" spc="-25" b="1">
                <a:latin typeface="Tahoma"/>
                <a:cs typeface="Tahoma"/>
              </a:rPr>
              <a:t> </a:t>
            </a:r>
            <a:r>
              <a:rPr dirty="0" sz="1050" b="1"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6115" y="3265932"/>
            <a:ext cx="1577340" cy="25463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57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dirty="0" sz="1300" spc="-5" b="1">
                <a:latin typeface="Tahoma"/>
                <a:cs typeface="Tahoma"/>
              </a:rPr>
              <a:t>Follow-up 12</a:t>
            </a:r>
            <a:r>
              <a:rPr dirty="0" sz="1300" spc="-50" b="1">
                <a:latin typeface="Tahoma"/>
                <a:cs typeface="Tahoma"/>
              </a:rPr>
              <a:t> </a:t>
            </a:r>
            <a:r>
              <a:rPr dirty="0" sz="1300" spc="-5" b="1"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7748" y="4054855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7E7E7E"/>
                </a:solidFill>
                <a:latin typeface="Tahoma"/>
                <a:cs typeface="Tahoma"/>
              </a:rPr>
              <a:t>Experimental</a:t>
            </a:r>
            <a:r>
              <a:rPr dirty="0" sz="1050" spc="-110" b="1">
                <a:solidFill>
                  <a:srgbClr val="7E7E7E"/>
                </a:solidFill>
                <a:latin typeface="Tahoma"/>
                <a:cs typeface="Tahoma"/>
              </a:rPr>
              <a:t> </a:t>
            </a:r>
            <a:r>
              <a:rPr dirty="0" sz="1050" b="1">
                <a:solidFill>
                  <a:srgbClr val="7E7E7E"/>
                </a:solidFill>
                <a:latin typeface="Tahoma"/>
                <a:cs typeface="Tahoma"/>
              </a:rPr>
              <a:t>arm  </a:t>
            </a:r>
            <a:r>
              <a:rPr dirty="0" sz="1050" spc="-5" b="1">
                <a:solidFill>
                  <a:srgbClr val="7E7E7E"/>
                </a:solidFill>
                <a:latin typeface="Tahoma"/>
                <a:cs typeface="Tahoma"/>
              </a:rPr>
              <a:t>Reference</a:t>
            </a:r>
            <a:r>
              <a:rPr dirty="0" sz="1050" spc="-25" b="1">
                <a:solidFill>
                  <a:srgbClr val="7E7E7E"/>
                </a:solidFill>
                <a:latin typeface="Tahoma"/>
                <a:cs typeface="Tahoma"/>
              </a:rPr>
              <a:t> </a:t>
            </a:r>
            <a:r>
              <a:rPr dirty="0" sz="1050" b="1">
                <a:solidFill>
                  <a:srgbClr val="7E7E7E"/>
                </a:solidFill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2400" y="3822191"/>
            <a:ext cx="1579245" cy="256540"/>
          </a:xfrm>
          <a:custGeom>
            <a:avLst/>
            <a:gdLst/>
            <a:ahLst/>
            <a:cxnLst/>
            <a:rect l="l" t="t" r="r" b="b"/>
            <a:pathLst>
              <a:path w="1579245" h="256539">
                <a:moveTo>
                  <a:pt x="0" y="256031"/>
                </a:moveTo>
                <a:lnTo>
                  <a:pt x="1578864" y="256031"/>
                </a:lnTo>
                <a:lnTo>
                  <a:pt x="1578864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32054" y="3855821"/>
            <a:ext cx="13036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solidFill>
                  <a:srgbClr val="7E7E7E"/>
                </a:solidFill>
                <a:latin typeface="Tahoma"/>
                <a:cs typeface="Tahoma"/>
              </a:rPr>
              <a:t>Follow-up 18</a:t>
            </a:r>
            <a:r>
              <a:rPr dirty="0" sz="1300" spc="-90" b="1">
                <a:solidFill>
                  <a:srgbClr val="7E7E7E"/>
                </a:solidFill>
                <a:latin typeface="Tahoma"/>
                <a:cs typeface="Tahoma"/>
              </a:rPr>
              <a:t> </a:t>
            </a:r>
            <a:r>
              <a:rPr dirty="0" sz="1300" spc="-5" b="1">
                <a:solidFill>
                  <a:srgbClr val="7E7E7E"/>
                </a:solidFill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5368" y="4637633"/>
            <a:ext cx="122174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7E7E7E"/>
                </a:solidFill>
                <a:latin typeface="Tahoma"/>
                <a:cs typeface="Tahoma"/>
              </a:rPr>
              <a:t>Experimental</a:t>
            </a:r>
            <a:r>
              <a:rPr dirty="0" sz="1050" spc="-110" b="1">
                <a:solidFill>
                  <a:srgbClr val="7E7E7E"/>
                </a:solidFill>
                <a:latin typeface="Tahoma"/>
                <a:cs typeface="Tahoma"/>
              </a:rPr>
              <a:t> </a:t>
            </a:r>
            <a:r>
              <a:rPr dirty="0" sz="1050" b="1">
                <a:solidFill>
                  <a:srgbClr val="7E7E7E"/>
                </a:solidFill>
                <a:latin typeface="Tahoma"/>
                <a:cs typeface="Tahoma"/>
              </a:rPr>
              <a:t>arm  </a:t>
            </a:r>
            <a:r>
              <a:rPr dirty="0" sz="1050" spc="-5" b="1">
                <a:solidFill>
                  <a:srgbClr val="7E7E7E"/>
                </a:solidFill>
                <a:latin typeface="Tahoma"/>
                <a:cs typeface="Tahoma"/>
              </a:rPr>
              <a:t>Reference</a:t>
            </a:r>
            <a:r>
              <a:rPr dirty="0" sz="1050" spc="-25" b="1">
                <a:solidFill>
                  <a:srgbClr val="7E7E7E"/>
                </a:solidFill>
                <a:latin typeface="Tahoma"/>
                <a:cs typeface="Tahoma"/>
              </a:rPr>
              <a:t> </a:t>
            </a:r>
            <a:r>
              <a:rPr dirty="0" sz="1050" b="1">
                <a:solidFill>
                  <a:srgbClr val="7E7E7E"/>
                </a:solidFill>
                <a:latin typeface="Tahoma"/>
                <a:cs typeface="Tahoma"/>
              </a:rPr>
              <a:t>arm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1544" y="4404359"/>
            <a:ext cx="1577340" cy="256540"/>
          </a:xfrm>
          <a:custGeom>
            <a:avLst/>
            <a:gdLst/>
            <a:ahLst/>
            <a:cxnLst/>
            <a:rect l="l" t="t" r="r" b="b"/>
            <a:pathLst>
              <a:path w="1577339" h="256539">
                <a:moveTo>
                  <a:pt x="0" y="256031"/>
                </a:moveTo>
                <a:lnTo>
                  <a:pt x="1577340" y="256031"/>
                </a:lnTo>
                <a:lnTo>
                  <a:pt x="1577340" y="0"/>
                </a:lnTo>
                <a:lnTo>
                  <a:pt x="0" y="0"/>
                </a:lnTo>
                <a:lnTo>
                  <a:pt x="0" y="25603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39674" y="4439208"/>
            <a:ext cx="13036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solidFill>
                  <a:srgbClr val="7E7E7E"/>
                </a:solidFill>
                <a:latin typeface="Tahoma"/>
                <a:cs typeface="Tahoma"/>
              </a:rPr>
              <a:t>Follow-up 24</a:t>
            </a:r>
            <a:r>
              <a:rPr dirty="0" sz="1300" spc="-80" b="1">
                <a:solidFill>
                  <a:srgbClr val="7E7E7E"/>
                </a:solidFill>
                <a:latin typeface="Tahoma"/>
                <a:cs typeface="Tahoma"/>
              </a:rPr>
              <a:t> </a:t>
            </a:r>
            <a:r>
              <a:rPr dirty="0" sz="1300" spc="-5" b="1">
                <a:solidFill>
                  <a:srgbClr val="7E7E7E"/>
                </a:solidFill>
                <a:latin typeface="Tahoma"/>
                <a:cs typeface="Tahoma"/>
              </a:rPr>
              <a:t>M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32026" y="768858"/>
            <a:ext cx="20066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5130" algn="l"/>
                <a:tab pos="876935" algn="l"/>
                <a:tab pos="1346835" algn="l"/>
                <a:tab pos="1760855" algn="l"/>
              </a:tabLst>
            </a:pPr>
            <a:r>
              <a:rPr dirty="0" sz="700" spc="-5">
                <a:latin typeface="Tahoma"/>
                <a:cs typeface="Tahoma"/>
              </a:rPr>
              <a:t>0%</a:t>
            </a:r>
            <a:r>
              <a:rPr dirty="0" sz="700" spc="-5">
                <a:latin typeface="Tahoma"/>
                <a:cs typeface="Tahoma"/>
              </a:rPr>
              <a:t>	</a:t>
            </a:r>
            <a:r>
              <a:rPr dirty="0" sz="700" spc="-5">
                <a:latin typeface="Tahoma"/>
                <a:cs typeface="Tahoma"/>
              </a:rPr>
              <a:t>25%</a:t>
            </a:r>
            <a:r>
              <a:rPr dirty="0" sz="700" spc="-5">
                <a:latin typeface="Tahoma"/>
                <a:cs typeface="Tahoma"/>
              </a:rPr>
              <a:t>	</a:t>
            </a:r>
            <a:r>
              <a:rPr dirty="0" sz="700" spc="-5">
                <a:latin typeface="Tahoma"/>
                <a:cs typeface="Tahoma"/>
              </a:rPr>
              <a:t>50%</a:t>
            </a:r>
            <a:r>
              <a:rPr dirty="0" sz="700" spc="-5">
                <a:latin typeface="Tahoma"/>
                <a:cs typeface="Tahoma"/>
              </a:rPr>
              <a:t>	</a:t>
            </a:r>
            <a:r>
              <a:rPr dirty="0" sz="700" spc="-5">
                <a:latin typeface="Tahoma"/>
                <a:cs typeface="Tahoma"/>
              </a:rPr>
              <a:t>75%</a:t>
            </a:r>
            <a:r>
              <a:rPr dirty="0" sz="700" spc="-5">
                <a:latin typeface="Tahoma"/>
                <a:cs typeface="Tahoma"/>
              </a:rPr>
              <a:t>	</a:t>
            </a:r>
            <a:r>
              <a:rPr dirty="0" sz="700" spc="-5">
                <a:latin typeface="Tahoma"/>
                <a:cs typeface="Tahoma"/>
              </a:rPr>
              <a:t>100%</a:t>
            </a:r>
            <a:endParaRPr sz="7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80635" y="4437289"/>
            <a:ext cx="4311015" cy="66421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595"/>
              </a:spcBef>
            </a:pPr>
            <a:r>
              <a:rPr dirty="0" sz="1000" spc="-5">
                <a:latin typeface="Tahoma"/>
                <a:cs typeface="Tahoma"/>
              </a:rPr>
              <a:t>*Mantel-Cox method based on time of death or diagnosis of </a:t>
            </a:r>
            <a:r>
              <a:rPr dirty="0" sz="1000" spc="-10">
                <a:latin typeface="Tahoma"/>
                <a:cs typeface="Tahoma"/>
              </a:rPr>
              <a:t>new </a:t>
            </a:r>
            <a:r>
              <a:rPr dirty="0" sz="1000" spc="-5">
                <a:latin typeface="Tahoma"/>
                <a:cs typeface="Tahoma"/>
              </a:rPr>
              <a:t>Q wave</a:t>
            </a:r>
            <a:r>
              <a:rPr dirty="0" sz="1000" spc="9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MI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00" spc="-5">
                <a:latin typeface="Tahoma"/>
                <a:cs typeface="Tahoma"/>
              </a:rPr>
              <a:t>**Mantel-Cox log-rank method for secondary safety</a:t>
            </a:r>
            <a:r>
              <a:rPr dirty="0" sz="1000" spc="6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endpoints</a:t>
            </a:r>
            <a:endParaRPr sz="1000">
              <a:latin typeface="Tahoma"/>
              <a:cs typeface="Tahoma"/>
            </a:endParaRPr>
          </a:p>
          <a:p>
            <a:pPr marL="2186305">
              <a:lnSpc>
                <a:spcPct val="100000"/>
              </a:lnSpc>
              <a:spcBef>
                <a:spcPts val="680"/>
              </a:spcBef>
            </a:pPr>
            <a:r>
              <a:rPr dirty="0" sz="800" spc="-5">
                <a:latin typeface="Tahoma"/>
                <a:cs typeface="Tahoma"/>
              </a:rPr>
              <a:t>Vranckx et al. Lancet </a:t>
            </a:r>
            <a:r>
              <a:rPr dirty="0" sz="800">
                <a:latin typeface="Tahoma"/>
                <a:cs typeface="Tahoma"/>
              </a:rPr>
              <a:t>2018; 392:</a:t>
            </a:r>
            <a:r>
              <a:rPr dirty="0" sz="800" spc="-10">
                <a:latin typeface="Tahoma"/>
                <a:cs typeface="Tahoma"/>
              </a:rPr>
              <a:t> </a:t>
            </a:r>
            <a:r>
              <a:rPr dirty="0" sz="800" spc="5">
                <a:latin typeface="Tahoma"/>
                <a:cs typeface="Tahoma"/>
              </a:rPr>
              <a:t>940-949.</a:t>
            </a:r>
            <a:endParaRPr sz="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2019-05-23T14:52:04Z</dcterms:created>
  <dcterms:modified xsi:type="dcterms:W3CDTF">2019-05-23T14:52:04Z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2019-05-23T00:00:00Z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2019-05-23T00:00:00Z</vt:filetime>
  </property>
</Properties>
</file>