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</p:sldIdLst>
  <p:sldSz cx="9144000" cy="5143500"/>
  <p:notesSz cx="9144000" cy="51435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30" Type="http://schemas.openxmlformats.org/officeDocument/2006/relationships/slide" Target="slides/slide25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594485"/>
            <a:ext cx="7772400" cy="10801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6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Relationship Id="rId7" Type="http://schemas.openxmlformats.org/officeDocument/2006/relationships/image" Target="../media/image1.jpg"/><Relationship Id="rId8" Type="http://schemas.openxmlformats.org/officeDocument/2006/relationships/image" Target="../media/image2.png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514197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0" y="0"/>
            <a:ext cx="9144000" cy="4660265"/>
          </a:xfrm>
          <a:custGeom>
            <a:avLst/>
            <a:gdLst/>
            <a:ahLst/>
            <a:cxnLst/>
            <a:rect l="l" t="t" r="r" b="b"/>
            <a:pathLst>
              <a:path w="9144000" h="4660265">
                <a:moveTo>
                  <a:pt x="9144000" y="0"/>
                </a:moveTo>
                <a:lnTo>
                  <a:pt x="0" y="0"/>
                </a:lnTo>
                <a:lnTo>
                  <a:pt x="0" y="4659981"/>
                </a:lnTo>
                <a:lnTo>
                  <a:pt x="9144000" y="4659981"/>
                </a:lnTo>
                <a:lnTo>
                  <a:pt x="91440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5648861" y="4850829"/>
            <a:ext cx="2827020" cy="277495"/>
          </a:xfrm>
          <a:custGeom>
            <a:avLst/>
            <a:gdLst/>
            <a:ahLst/>
            <a:cxnLst/>
            <a:rect l="l" t="t" r="r" b="b"/>
            <a:pathLst>
              <a:path w="2827020" h="277495">
                <a:moveTo>
                  <a:pt x="2826542" y="0"/>
                </a:moveTo>
                <a:lnTo>
                  <a:pt x="0" y="0"/>
                </a:lnTo>
                <a:lnTo>
                  <a:pt x="0" y="276998"/>
                </a:lnTo>
                <a:lnTo>
                  <a:pt x="2826542" y="276998"/>
                </a:lnTo>
                <a:lnTo>
                  <a:pt x="2826542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bg object 19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83945" y="10337"/>
            <a:ext cx="1187625" cy="658329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2875" y="194563"/>
            <a:ext cx="6318250" cy="57404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600" b="1" i="0">
                <a:solidFill>
                  <a:srgbClr val="AE1022"/>
                </a:solidFill>
                <a:latin typeface="Calibri"/>
                <a:cs typeface="Calibri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49815" y="1026826"/>
            <a:ext cx="8444865" cy="1273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5766320" y="4877488"/>
            <a:ext cx="2571750" cy="2114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
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action-group.org/" TargetMode="External"/></Relationships>
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
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
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1.png"/><Relationship Id="rId8" Type="http://schemas.openxmlformats.org/officeDocument/2006/relationships/image" Target="../media/image12.png"/><Relationship Id="rId9" Type="http://schemas.openxmlformats.org/officeDocument/2006/relationships/image" Target="../media/image13.png"/><Relationship Id="rId10" Type="http://schemas.openxmlformats.org/officeDocument/2006/relationships/image" Target="../media/image14.png"/><Relationship Id="rId11" Type="http://schemas.openxmlformats.org/officeDocument/2006/relationships/image" Target="../media/image15.png"/><Relationship Id="rId12" Type="http://schemas.openxmlformats.org/officeDocument/2006/relationships/image" Target="../media/image16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 descr=""/>
          <p:cNvGrpSpPr/>
          <p:nvPr/>
        </p:nvGrpSpPr>
        <p:grpSpPr>
          <a:xfrm>
            <a:off x="0" y="0"/>
            <a:ext cx="9144000" cy="5142230"/>
            <a:chOff x="0" y="0"/>
            <a:chExt cx="9144000" cy="5142230"/>
          </a:xfrm>
        </p:grpSpPr>
        <p:pic>
          <p:nvPicPr>
            <p:cNvPr id="3" name="object 3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0" y="0"/>
              <a:ext cx="9144000" cy="5141975"/>
            </a:xfrm>
            <a:prstGeom prst="rect">
              <a:avLst/>
            </a:prstGeom>
          </p:spPr>
        </p:pic>
        <p:sp>
          <p:nvSpPr>
            <p:cNvPr id="4" name="object 4" descr=""/>
            <p:cNvSpPr/>
            <p:nvPr/>
          </p:nvSpPr>
          <p:spPr>
            <a:xfrm>
              <a:off x="0" y="0"/>
              <a:ext cx="9144000" cy="4660265"/>
            </a:xfrm>
            <a:custGeom>
              <a:avLst/>
              <a:gdLst/>
              <a:ahLst/>
              <a:cxnLst/>
              <a:rect l="l" t="t" r="r" b="b"/>
              <a:pathLst>
                <a:path w="9144000" h="4660265">
                  <a:moveTo>
                    <a:pt x="9144000" y="0"/>
                  </a:moveTo>
                  <a:lnTo>
                    <a:pt x="0" y="0"/>
                  </a:lnTo>
                  <a:lnTo>
                    <a:pt x="0" y="4659981"/>
                  </a:lnTo>
                  <a:lnTo>
                    <a:pt x="9144000" y="4659981"/>
                  </a:lnTo>
                  <a:lnTo>
                    <a:pt x="91440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214691" y="804164"/>
            <a:ext cx="6503034" cy="1601470"/>
          </a:xfrm>
          <a:prstGeom prst="rect"/>
        </p:spPr>
        <p:txBody>
          <a:bodyPr wrap="square" lIns="0" tIns="231775" rIns="0" bIns="0" rtlCol="0" vert="horz">
            <a:spAutoFit/>
          </a:bodyPr>
          <a:lstStyle/>
          <a:p>
            <a:pPr algn="ctr" marR="67945">
              <a:lnSpc>
                <a:spcPct val="100000"/>
              </a:lnSpc>
              <a:spcBef>
                <a:spcPts val="1825"/>
              </a:spcBef>
            </a:pPr>
            <a:r>
              <a:rPr dirty="0" sz="4800"/>
              <a:t>The</a:t>
            </a:r>
            <a:r>
              <a:rPr dirty="0" sz="4800" spc="-20"/>
              <a:t> </a:t>
            </a:r>
            <a:r>
              <a:rPr dirty="0" sz="4800"/>
              <a:t>ARAMIS</a:t>
            </a:r>
            <a:r>
              <a:rPr dirty="0" sz="4800" spc="-5"/>
              <a:t> </a:t>
            </a:r>
            <a:r>
              <a:rPr dirty="0" sz="4800" spc="-10"/>
              <a:t>trial</a:t>
            </a:r>
            <a:endParaRPr sz="4800"/>
          </a:p>
          <a:p>
            <a:pPr marL="1424305" marR="5080" indent="-1412240">
              <a:lnSpc>
                <a:spcPts val="2110"/>
              </a:lnSpc>
              <a:spcBef>
                <a:spcPts val="760"/>
              </a:spcBef>
            </a:pP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Anakinra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versus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Placebo,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a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Double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Blind Randomized</a:t>
            </a:r>
            <a:r>
              <a:rPr dirty="0" sz="1800" spc="-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Controlled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Trial,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for</a:t>
            </a:r>
            <a:r>
              <a:rPr dirty="0" sz="18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Treatment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b="0">
                <a:solidFill>
                  <a:srgbClr val="000000"/>
                </a:solidFill>
                <a:latin typeface="Calibri"/>
                <a:cs typeface="Calibri"/>
              </a:rPr>
              <a:t>of Acute</a:t>
            </a:r>
            <a:r>
              <a:rPr dirty="0" sz="1800" spc="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800" spc="-10" b="0">
                <a:solidFill>
                  <a:srgbClr val="000000"/>
                </a:solidFill>
                <a:latin typeface="Calibri"/>
                <a:cs typeface="Calibri"/>
              </a:rPr>
              <a:t>Myocarditis</a:t>
            </a:r>
            <a:endParaRPr sz="1800">
              <a:latin typeface="Calibri"/>
              <a:cs typeface="Calibri"/>
            </a:endParaRPr>
          </a:p>
        </p:txBody>
      </p:sp>
      <p:pic>
        <p:nvPicPr>
          <p:cNvPr id="6" name="object 6" descr="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79831" y="265175"/>
            <a:ext cx="1898904" cy="765048"/>
          </a:xfrm>
          <a:prstGeom prst="rect">
            <a:avLst/>
          </a:prstGeom>
        </p:spPr>
      </p:pic>
      <p:pic>
        <p:nvPicPr>
          <p:cNvPr id="7" name="object 7" descr="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431279" y="170687"/>
            <a:ext cx="2563368" cy="579120"/>
          </a:xfrm>
          <a:prstGeom prst="rect">
            <a:avLst/>
          </a:prstGeom>
        </p:spPr>
      </p:pic>
      <p:pic>
        <p:nvPicPr>
          <p:cNvPr id="8" name="object 8" descr="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67794" y="3803708"/>
            <a:ext cx="1608411" cy="891581"/>
          </a:xfrm>
          <a:prstGeom prst="rect">
            <a:avLst/>
          </a:prstGeom>
        </p:spPr>
      </p:pic>
      <p:sp>
        <p:nvSpPr>
          <p:cNvPr id="9" name="object 9" descr=""/>
          <p:cNvSpPr txBox="1"/>
          <p:nvPr/>
        </p:nvSpPr>
        <p:spPr>
          <a:xfrm>
            <a:off x="1050925" y="2712211"/>
            <a:ext cx="7042150" cy="995044"/>
          </a:xfrm>
          <a:prstGeom prst="rect">
            <a:avLst/>
          </a:prstGeom>
        </p:spPr>
        <p:txBody>
          <a:bodyPr wrap="square" lIns="0" tIns="28575" rIns="0" bIns="0" rtlCol="0" vert="horz">
            <a:spAutoFit/>
          </a:bodyPr>
          <a:lstStyle/>
          <a:p>
            <a:pPr algn="ctr" marL="12700" marR="5080">
              <a:lnSpc>
                <a:spcPts val="2090"/>
              </a:lnSpc>
              <a:spcBef>
                <a:spcPts val="225"/>
              </a:spcBef>
            </a:pPr>
            <a:r>
              <a:rPr dirty="0" sz="1800">
                <a:latin typeface="Calibri"/>
                <a:cs typeface="Calibri"/>
              </a:rPr>
              <a:t>Mathieu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Kerneis, MD, PhD;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Fleur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Cohen,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MD, PhD;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Alain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Combes, MD, </a:t>
            </a:r>
            <a:r>
              <a:rPr dirty="0" sz="1800" spc="-20">
                <a:latin typeface="Calibri"/>
                <a:cs typeface="Calibri"/>
              </a:rPr>
              <a:t>PhD; </a:t>
            </a:r>
            <a:r>
              <a:rPr dirty="0" sz="1800">
                <a:latin typeface="Calibri"/>
                <a:cs typeface="Calibri"/>
              </a:rPr>
              <a:t>Eric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Vicaut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MD, PhD; Gilles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Montalescot,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MD, </a:t>
            </a:r>
            <a:r>
              <a:rPr dirty="0" sz="1800" spc="-25">
                <a:latin typeface="Calibri"/>
                <a:cs typeface="Calibri"/>
              </a:rPr>
              <a:t>PhD</a:t>
            </a:r>
            <a:endParaRPr sz="1800">
              <a:latin typeface="Calibri"/>
              <a:cs typeface="Calibri"/>
            </a:endParaRPr>
          </a:p>
          <a:p>
            <a:pPr algn="ctr" marR="27940">
              <a:lnSpc>
                <a:spcPct val="100000"/>
              </a:lnSpc>
              <a:spcBef>
                <a:spcPts val="1165"/>
              </a:spcBef>
            </a:pPr>
            <a:r>
              <a:rPr dirty="0" sz="1800" b="1">
                <a:solidFill>
                  <a:srgbClr val="00406F"/>
                </a:solidFill>
                <a:latin typeface="Calibri"/>
                <a:cs typeface="Calibri"/>
              </a:rPr>
              <a:t>On</a:t>
            </a:r>
            <a:r>
              <a:rPr dirty="0" sz="1800" spc="-2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06F"/>
                </a:solidFill>
                <a:latin typeface="Calibri"/>
                <a:cs typeface="Calibri"/>
              </a:rPr>
              <a:t>Behalf</a:t>
            </a:r>
            <a:r>
              <a:rPr dirty="0" sz="18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06F"/>
                </a:solidFill>
                <a:latin typeface="Calibri"/>
                <a:cs typeface="Calibri"/>
              </a:rPr>
              <a:t>of</a:t>
            </a:r>
            <a:r>
              <a:rPr dirty="0" sz="18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06F"/>
                </a:solidFill>
                <a:latin typeface="Calibri"/>
                <a:cs typeface="Calibri"/>
              </a:rPr>
              <a:t>the</a:t>
            </a:r>
            <a:r>
              <a:rPr dirty="0" sz="1800" spc="-2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800" b="1">
                <a:solidFill>
                  <a:srgbClr val="00406F"/>
                </a:solidFill>
                <a:latin typeface="Calibri"/>
                <a:cs typeface="Calibri"/>
              </a:rPr>
              <a:t>ARAMIS</a:t>
            </a:r>
            <a:r>
              <a:rPr dirty="0" sz="1800" spc="-10" b="1">
                <a:solidFill>
                  <a:srgbClr val="00406F"/>
                </a:solidFill>
                <a:latin typeface="Calibri"/>
                <a:cs typeface="Calibri"/>
              </a:rPr>
              <a:t> investigators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68500" y="194563"/>
            <a:ext cx="520827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Inclusion/Exclusion</a:t>
            </a:r>
            <a:r>
              <a:rPr dirty="0" spc="15"/>
              <a:t> </a:t>
            </a:r>
            <a:r>
              <a:rPr dirty="0" spc="-10"/>
              <a:t>Criteria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3118" y="564815"/>
            <a:ext cx="4013200" cy="3391535"/>
          </a:xfrm>
          <a:prstGeom prst="rect">
            <a:avLst/>
          </a:prstGeom>
        </p:spPr>
        <p:txBody>
          <a:bodyPr wrap="square" lIns="0" tIns="227329" rIns="0" bIns="0" rtlCol="0" vert="horz">
            <a:spAutoFit/>
          </a:bodyPr>
          <a:lstStyle/>
          <a:p>
            <a:pPr algn="ctr" marR="144780">
              <a:lnSpc>
                <a:spcPct val="100000"/>
              </a:lnSpc>
              <a:spcBef>
                <a:spcPts val="1789"/>
              </a:spcBef>
            </a:pPr>
            <a:r>
              <a:rPr dirty="0" sz="2400" spc="-10" b="1">
                <a:solidFill>
                  <a:srgbClr val="0070C0"/>
                </a:solidFill>
                <a:latin typeface="Calibri"/>
                <a:cs typeface="Calibri"/>
              </a:rPr>
              <a:t>Inclusion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340"/>
              </a:spcBef>
            </a:pPr>
            <a:r>
              <a:rPr dirty="0" sz="1900" b="1">
                <a:latin typeface="Calibri"/>
                <a:cs typeface="Calibri"/>
              </a:rPr>
              <a:t>Myocarditis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was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defined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as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follows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spc="-50" b="1">
                <a:latin typeface="Calibri"/>
                <a:cs typeface="Calibri"/>
              </a:rPr>
              <a:t>:</a:t>
            </a:r>
            <a:endParaRPr sz="1900">
              <a:latin typeface="Calibri"/>
              <a:cs typeface="Calibri"/>
            </a:endParaRPr>
          </a:p>
          <a:p>
            <a:pPr marL="280035">
              <a:lnSpc>
                <a:spcPct val="100000"/>
              </a:lnSpc>
              <a:spcBef>
                <a:spcPts val="434"/>
              </a:spcBef>
            </a:pPr>
            <a:r>
              <a:rPr dirty="0" sz="1900">
                <a:latin typeface="Calibri"/>
                <a:cs typeface="Calibri"/>
              </a:rPr>
              <a:t>Chest</a:t>
            </a:r>
            <a:r>
              <a:rPr dirty="0" sz="1900" spc="-20">
                <a:latin typeface="Calibri"/>
                <a:cs typeface="Calibri"/>
              </a:rPr>
              <a:t> Pain</a:t>
            </a:r>
            <a:endParaRPr sz="1900">
              <a:latin typeface="Calibri"/>
              <a:cs typeface="Calibri"/>
            </a:endParaRPr>
          </a:p>
          <a:p>
            <a:pPr marL="280035">
              <a:lnSpc>
                <a:spcPct val="100000"/>
              </a:lnSpc>
              <a:spcBef>
                <a:spcPts val="310"/>
              </a:spcBef>
            </a:pPr>
            <a:r>
              <a:rPr dirty="0" sz="1900" spc="-25" b="1"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  <a:p>
            <a:pPr marL="280035">
              <a:lnSpc>
                <a:spcPct val="100000"/>
              </a:lnSpc>
              <a:spcBef>
                <a:spcPts val="430"/>
              </a:spcBef>
            </a:pPr>
            <a:r>
              <a:rPr dirty="0" sz="1900">
                <a:latin typeface="Calibri"/>
                <a:cs typeface="Calibri"/>
              </a:rPr>
              <a:t>elevated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Troponin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(at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least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1.5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X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 spc="-20">
                <a:latin typeface="Calibri"/>
                <a:cs typeface="Calibri"/>
              </a:rPr>
              <a:t>ULN)</a:t>
            </a:r>
            <a:endParaRPr sz="1900">
              <a:latin typeface="Calibri"/>
              <a:cs typeface="Calibri"/>
            </a:endParaRPr>
          </a:p>
          <a:p>
            <a:pPr marL="280035">
              <a:lnSpc>
                <a:spcPct val="100000"/>
              </a:lnSpc>
              <a:spcBef>
                <a:spcPts val="409"/>
              </a:spcBef>
            </a:pPr>
            <a:r>
              <a:rPr dirty="0" sz="1900" spc="-25" b="1">
                <a:latin typeface="Calibri"/>
                <a:cs typeface="Calibri"/>
              </a:rPr>
              <a:t>AND</a:t>
            </a:r>
            <a:endParaRPr sz="1900">
              <a:latin typeface="Calibri"/>
              <a:cs typeface="Calibri"/>
            </a:endParaRPr>
          </a:p>
          <a:p>
            <a:pPr marL="280035">
              <a:lnSpc>
                <a:spcPct val="100000"/>
              </a:lnSpc>
              <a:spcBef>
                <a:spcPts val="430"/>
              </a:spcBef>
            </a:pPr>
            <a:r>
              <a:rPr dirty="0" sz="1900">
                <a:latin typeface="Calibri"/>
                <a:cs typeface="Calibri"/>
              </a:rPr>
              <a:t>CMR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Lake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Louise</a:t>
            </a:r>
            <a:r>
              <a:rPr dirty="0" sz="1900" spc="-10">
                <a:latin typeface="Calibri"/>
                <a:cs typeface="Calibri"/>
              </a:rPr>
              <a:t> Criteria</a:t>
            </a:r>
            <a:endParaRPr sz="1900">
              <a:latin typeface="Calibri"/>
              <a:cs typeface="Calibri"/>
            </a:endParaRPr>
          </a:p>
          <a:p>
            <a:pPr marL="12700" marR="185420">
              <a:lnSpc>
                <a:spcPts val="2210"/>
              </a:lnSpc>
              <a:spcBef>
                <a:spcPts val="540"/>
              </a:spcBef>
            </a:pPr>
            <a:r>
              <a:rPr dirty="0" sz="1900" b="1">
                <a:latin typeface="Calibri"/>
                <a:cs typeface="Calibri"/>
              </a:rPr>
              <a:t>AND</a:t>
            </a:r>
            <a:r>
              <a:rPr dirty="0" sz="1900" spc="-2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Normal</a:t>
            </a:r>
            <a:r>
              <a:rPr dirty="0" sz="1900" spc="-2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Coronary</a:t>
            </a:r>
            <a:r>
              <a:rPr dirty="0" sz="1900" spc="-2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angiography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spc="-25" b="1">
                <a:latin typeface="Calibri"/>
                <a:cs typeface="Calibri"/>
              </a:rPr>
              <a:t>or </a:t>
            </a:r>
            <a:r>
              <a:rPr dirty="0" sz="1900" b="1">
                <a:latin typeface="Calibri"/>
                <a:cs typeface="Calibri"/>
              </a:rPr>
              <a:t>CTA</a:t>
            </a:r>
            <a:r>
              <a:rPr dirty="0" sz="1900" spc="-2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in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&gt;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40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y/o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 i="1">
                <a:latin typeface="Calibri"/>
                <a:cs typeface="Calibri"/>
              </a:rPr>
              <a:t>or</a:t>
            </a:r>
            <a:r>
              <a:rPr dirty="0" sz="1900" spc="-5" b="1" i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with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CV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risk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factors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4905639" y="564815"/>
            <a:ext cx="3818890" cy="3684270"/>
          </a:xfrm>
          <a:prstGeom prst="rect">
            <a:avLst/>
          </a:prstGeom>
        </p:spPr>
        <p:txBody>
          <a:bodyPr wrap="square" lIns="0" tIns="227329" rIns="0" bIns="0" rtlCol="0" vert="horz">
            <a:spAutoFit/>
          </a:bodyPr>
          <a:lstStyle/>
          <a:p>
            <a:pPr algn="ctr" marL="362585">
              <a:lnSpc>
                <a:spcPct val="100000"/>
              </a:lnSpc>
              <a:spcBef>
                <a:spcPts val="1789"/>
              </a:spcBef>
            </a:pPr>
            <a:r>
              <a:rPr dirty="0" sz="2400" spc="-10" b="1">
                <a:solidFill>
                  <a:srgbClr val="F28C26"/>
                </a:solidFill>
                <a:latin typeface="Calibri"/>
                <a:cs typeface="Calibri"/>
              </a:rPr>
              <a:t>Exclusion</a:t>
            </a:r>
            <a:endParaRPr sz="2400">
              <a:latin typeface="Calibri"/>
              <a:cs typeface="Calibri"/>
            </a:endParaRPr>
          </a:p>
          <a:p>
            <a:pPr marL="12700" marR="1871345">
              <a:lnSpc>
                <a:spcPct val="118900"/>
              </a:lnSpc>
              <a:spcBef>
                <a:spcPts val="910"/>
              </a:spcBef>
            </a:pPr>
            <a:r>
              <a:rPr dirty="0" sz="1900">
                <a:latin typeface="Calibri"/>
                <a:cs typeface="Calibri"/>
              </a:rPr>
              <a:t>&lt;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18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y/o</a:t>
            </a:r>
            <a:r>
              <a:rPr dirty="0" sz="1900" spc="-10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or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&gt;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65</a:t>
            </a:r>
            <a:r>
              <a:rPr dirty="0" sz="1900" spc="-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y/o </a:t>
            </a:r>
            <a:r>
              <a:rPr dirty="0" sz="1900">
                <a:latin typeface="Calibri"/>
                <a:cs typeface="Calibri"/>
              </a:rPr>
              <a:t>LV</a:t>
            </a:r>
            <a:r>
              <a:rPr dirty="0" sz="1900" spc="-10">
                <a:latin typeface="Calibri"/>
                <a:cs typeface="Calibri"/>
              </a:rPr>
              <a:t> assistance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10"/>
              </a:spcBef>
            </a:pPr>
            <a:r>
              <a:rPr dirty="0" sz="1900">
                <a:latin typeface="Calibri"/>
                <a:cs typeface="Calibri"/>
              </a:rPr>
              <a:t>Mechanical</a:t>
            </a:r>
            <a:r>
              <a:rPr dirty="0" sz="1900" spc="-10">
                <a:latin typeface="Calibri"/>
                <a:cs typeface="Calibri"/>
              </a:rPr>
              <a:t> Ventilation</a:t>
            </a:r>
            <a:endParaRPr sz="1900">
              <a:latin typeface="Calibri"/>
              <a:cs typeface="Calibri"/>
            </a:endParaRPr>
          </a:p>
          <a:p>
            <a:pPr marL="12700" marR="5080">
              <a:lnSpc>
                <a:spcPct val="100499"/>
              </a:lnSpc>
              <a:spcBef>
                <a:spcPts val="425"/>
              </a:spcBef>
            </a:pPr>
            <a:r>
              <a:rPr dirty="0" sz="1900" b="1">
                <a:latin typeface="Calibri"/>
                <a:cs typeface="Calibri"/>
              </a:rPr>
              <a:t>Any</a:t>
            </a:r>
            <a:r>
              <a:rPr dirty="0" sz="1900" spc="-2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clinical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suspicion</a:t>
            </a:r>
            <a:r>
              <a:rPr dirty="0" sz="1900" spc="-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of</a:t>
            </a:r>
            <a:r>
              <a:rPr dirty="0" sz="1900" spc="-10" b="1">
                <a:latin typeface="Calibri"/>
                <a:cs typeface="Calibri"/>
              </a:rPr>
              <a:t> autoimmune, </a:t>
            </a:r>
            <a:r>
              <a:rPr dirty="0" sz="1900" b="1">
                <a:latin typeface="Calibri"/>
                <a:cs typeface="Calibri"/>
              </a:rPr>
              <a:t>giant</a:t>
            </a:r>
            <a:r>
              <a:rPr dirty="0" sz="1900" spc="-15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cell,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eosinophilic,</a:t>
            </a:r>
            <a:r>
              <a:rPr dirty="0" sz="1900" spc="-10" b="1">
                <a:latin typeface="Calibri"/>
                <a:cs typeface="Calibri"/>
              </a:rPr>
              <a:t> </a:t>
            </a:r>
            <a:r>
              <a:rPr dirty="0" sz="1900" b="1">
                <a:latin typeface="Calibri"/>
                <a:cs typeface="Calibri"/>
              </a:rPr>
              <a:t>or</a:t>
            </a:r>
            <a:r>
              <a:rPr dirty="0" sz="1900" spc="-5" b="1">
                <a:latin typeface="Calibri"/>
                <a:cs typeface="Calibri"/>
              </a:rPr>
              <a:t> </a:t>
            </a:r>
            <a:r>
              <a:rPr dirty="0" sz="1900" spc="-10" b="1">
                <a:latin typeface="Calibri"/>
                <a:cs typeface="Calibri"/>
              </a:rPr>
              <a:t>sarcoidosis </a:t>
            </a:r>
            <a:r>
              <a:rPr dirty="0" sz="1900" b="1">
                <a:latin typeface="Calibri"/>
                <a:cs typeface="Calibri"/>
              </a:rPr>
              <a:t>related</a:t>
            </a:r>
            <a:r>
              <a:rPr dirty="0" sz="1900" spc="-10" b="1">
                <a:latin typeface="Calibri"/>
                <a:cs typeface="Calibri"/>
              </a:rPr>
              <a:t> myocarditis</a:t>
            </a:r>
            <a:endParaRPr sz="19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900">
                <a:latin typeface="Calibri"/>
                <a:cs typeface="Calibri"/>
              </a:rPr>
              <a:t>Renal </a:t>
            </a:r>
            <a:r>
              <a:rPr dirty="0" sz="1900" spc="-10">
                <a:latin typeface="Calibri"/>
                <a:cs typeface="Calibri"/>
              </a:rPr>
              <a:t>Failure</a:t>
            </a:r>
            <a:endParaRPr sz="1900">
              <a:latin typeface="Calibri"/>
              <a:cs typeface="Calibri"/>
            </a:endParaRPr>
          </a:p>
          <a:p>
            <a:pPr marL="12700" marR="1343025">
              <a:lnSpc>
                <a:spcPts val="2710"/>
              </a:lnSpc>
            </a:pPr>
            <a:r>
              <a:rPr dirty="0" sz="1900">
                <a:latin typeface="Calibri"/>
                <a:cs typeface="Calibri"/>
              </a:rPr>
              <a:t>Anti-TNF,</a:t>
            </a:r>
            <a:r>
              <a:rPr dirty="0" sz="1900" spc="-25">
                <a:latin typeface="Calibri"/>
                <a:cs typeface="Calibri"/>
              </a:rPr>
              <a:t> </a:t>
            </a:r>
            <a:r>
              <a:rPr dirty="0" sz="1900">
                <a:latin typeface="Calibri"/>
                <a:cs typeface="Calibri"/>
              </a:rPr>
              <a:t>CTC/NSAID</a:t>
            </a:r>
            <a:r>
              <a:rPr dirty="0" sz="1900" spc="-15">
                <a:latin typeface="Calibri"/>
                <a:cs typeface="Calibri"/>
              </a:rPr>
              <a:t> </a:t>
            </a:r>
            <a:r>
              <a:rPr dirty="0" sz="1900" spc="-25">
                <a:latin typeface="Calibri"/>
                <a:cs typeface="Calibri"/>
              </a:rPr>
              <a:t>use </a:t>
            </a:r>
            <a:r>
              <a:rPr dirty="0" sz="1900" spc="-10">
                <a:latin typeface="Calibri"/>
                <a:cs typeface="Calibri"/>
              </a:rPr>
              <a:t>Malignancy</a:t>
            </a:r>
            <a:endParaRPr sz="1900">
              <a:latin typeface="Calibri"/>
              <a:cs typeface="Calibri"/>
            </a:endParaRPr>
          </a:p>
        </p:txBody>
      </p:sp>
      <p:sp>
        <p:nvSpPr>
          <p:cNvPr id="5" name="object 5" descr=""/>
          <p:cNvSpPr/>
          <p:nvPr/>
        </p:nvSpPr>
        <p:spPr>
          <a:xfrm>
            <a:off x="4572000" y="1109644"/>
            <a:ext cx="0" cy="3317240"/>
          </a:xfrm>
          <a:custGeom>
            <a:avLst/>
            <a:gdLst/>
            <a:ahLst/>
            <a:cxnLst/>
            <a:rect l="l" t="t" r="r" b="b"/>
            <a:pathLst>
              <a:path w="0" h="3317240">
                <a:moveTo>
                  <a:pt x="0" y="0"/>
                </a:moveTo>
                <a:lnTo>
                  <a:pt x="1" y="3316820"/>
                </a:lnTo>
              </a:path>
            </a:pathLst>
          </a:custGeom>
          <a:ln w="25400">
            <a:solidFill>
              <a:srgbClr val="AC0B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" name="object 6" descr=""/>
          <p:cNvSpPr txBox="1"/>
          <p:nvPr/>
        </p:nvSpPr>
        <p:spPr>
          <a:xfrm>
            <a:off x="3531387" y="4798240"/>
            <a:ext cx="159004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b="1">
                <a:latin typeface="Calibri"/>
                <a:cs typeface="Calibri"/>
              </a:rPr>
              <a:t>Kerneis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et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al. ACVD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08418" y="85851"/>
            <a:ext cx="2142490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10"/>
              <a:t>Endpoints</a:t>
            </a:r>
            <a:endParaRPr sz="4000"/>
          </a:p>
        </p:txBody>
      </p:sp>
      <p:sp>
        <p:nvSpPr>
          <p:cNvPr id="8" name="object 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178842" y="670051"/>
            <a:ext cx="5002530" cy="3911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400" i="1">
                <a:latin typeface="Calibri"/>
                <a:cs typeface="Calibri"/>
              </a:rPr>
              <a:t>@28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days</a:t>
            </a:r>
            <a:r>
              <a:rPr dirty="0" sz="2400" spc="-10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post</a:t>
            </a:r>
            <a:r>
              <a:rPr dirty="0" sz="2400" spc="-25" i="1">
                <a:latin typeface="Calibri"/>
                <a:cs typeface="Calibri"/>
              </a:rPr>
              <a:t> </a:t>
            </a:r>
            <a:r>
              <a:rPr dirty="0" sz="2400" i="1">
                <a:latin typeface="Calibri"/>
                <a:cs typeface="Calibri"/>
              </a:rPr>
              <a:t>hospitalization</a:t>
            </a:r>
            <a:r>
              <a:rPr dirty="0" sz="2400" spc="-10" i="1">
                <a:latin typeface="Calibri"/>
                <a:cs typeface="Calibri"/>
              </a:rPr>
              <a:t> discharge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738294" y="3153155"/>
            <a:ext cx="6417310" cy="58356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2395"/>
              </a:lnSpc>
              <a:spcBef>
                <a:spcPts val="100"/>
              </a:spcBef>
            </a:pPr>
            <a:r>
              <a:rPr dirty="0" u="sng" sz="2000" b="1">
                <a:solidFill>
                  <a:srgbClr val="AE0E22"/>
                </a:solidFill>
                <a:uFill>
                  <a:solidFill>
                    <a:srgbClr val="AE0E22"/>
                  </a:solidFill>
                </a:uFill>
                <a:latin typeface="Calibri"/>
                <a:cs typeface="Calibri"/>
              </a:rPr>
              <a:t>Safety</a:t>
            </a:r>
            <a:r>
              <a:rPr dirty="0" sz="2000" spc="-5" b="1">
                <a:solidFill>
                  <a:srgbClr val="AE0E22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E0E22"/>
                </a:solidFill>
                <a:latin typeface="Calibri"/>
                <a:cs typeface="Calibri"/>
              </a:rPr>
              <a:t>=</a:t>
            </a:r>
            <a:r>
              <a:rPr dirty="0" sz="2000" spc="385" b="1">
                <a:solidFill>
                  <a:srgbClr val="AE0E22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AE0E22"/>
                </a:solidFill>
                <a:latin typeface="Calibri"/>
                <a:cs typeface="Calibri"/>
              </a:rPr>
              <a:t>SAEs </a:t>
            </a:r>
            <a:r>
              <a:rPr dirty="0" sz="2000">
                <a:solidFill>
                  <a:srgbClr val="AE0E22"/>
                </a:solidFill>
                <a:latin typeface="Calibri"/>
                <a:cs typeface="Calibri"/>
              </a:rPr>
              <a:t>including</a:t>
            </a:r>
            <a:r>
              <a:rPr dirty="0" sz="2000" spc="-10">
                <a:solidFill>
                  <a:srgbClr val="AE0E2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AE0E22"/>
                </a:solidFill>
                <a:latin typeface="Calibri"/>
                <a:cs typeface="Calibri"/>
              </a:rPr>
              <a:t>those potentially</a:t>
            </a:r>
            <a:r>
              <a:rPr dirty="0" sz="2000" spc="-10">
                <a:solidFill>
                  <a:srgbClr val="AE0E2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AE0E22"/>
                </a:solidFill>
                <a:latin typeface="Calibri"/>
                <a:cs typeface="Calibri"/>
              </a:rPr>
              <a:t>related</a:t>
            </a:r>
            <a:r>
              <a:rPr dirty="0" sz="2000" spc="-5">
                <a:solidFill>
                  <a:srgbClr val="AE0E2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AE0E22"/>
                </a:solidFill>
                <a:latin typeface="Calibri"/>
                <a:cs typeface="Calibri"/>
              </a:rPr>
              <a:t>to</a:t>
            </a:r>
            <a:r>
              <a:rPr dirty="0" sz="2000" spc="-10">
                <a:solidFill>
                  <a:srgbClr val="AE0E22"/>
                </a:solidFill>
                <a:latin typeface="Calibri"/>
                <a:cs typeface="Calibri"/>
              </a:rPr>
              <a:t> </a:t>
            </a:r>
            <a:r>
              <a:rPr dirty="0" sz="2000">
                <a:solidFill>
                  <a:srgbClr val="AE0E22"/>
                </a:solidFill>
                <a:latin typeface="Calibri"/>
                <a:cs typeface="Calibri"/>
              </a:rPr>
              <a:t>the drug</a:t>
            </a:r>
            <a:r>
              <a:rPr dirty="0" sz="2000" spc="-15">
                <a:solidFill>
                  <a:srgbClr val="AE0E22"/>
                </a:solidFill>
                <a:latin typeface="Calibri"/>
                <a:cs typeface="Calibri"/>
              </a:rPr>
              <a:t> </a:t>
            </a:r>
            <a:r>
              <a:rPr dirty="0" sz="2000" spc="-50" b="1">
                <a:solidFill>
                  <a:srgbClr val="AE0E22"/>
                </a:solidFill>
                <a:latin typeface="Calibri"/>
                <a:cs typeface="Calibri"/>
              </a:rPr>
              <a:t>:</a:t>
            </a:r>
            <a:endParaRPr sz="2000">
              <a:latin typeface="Calibri"/>
              <a:cs typeface="Calibri"/>
            </a:endParaRPr>
          </a:p>
          <a:p>
            <a:pPr marL="354965" indent="-342265">
              <a:lnSpc>
                <a:spcPts val="1914"/>
              </a:lnSpc>
              <a:buClr>
                <a:srgbClr val="AE1022"/>
              </a:buClr>
              <a:buSzPct val="125000"/>
              <a:buFont typeface="Arial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Severe</a:t>
            </a:r>
            <a:r>
              <a:rPr dirty="0" sz="1600" spc="10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infection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738294" y="3697732"/>
            <a:ext cx="2628900" cy="7766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54965" indent="-342265">
              <a:lnSpc>
                <a:spcPct val="100000"/>
              </a:lnSpc>
              <a:spcBef>
                <a:spcPts val="100"/>
              </a:spcBef>
              <a:buClr>
                <a:srgbClr val="AE1022"/>
              </a:buClr>
              <a:buSzPct val="125000"/>
              <a:buFont typeface="Arial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ALT/AST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&gt;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10x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ULN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buClr>
                <a:srgbClr val="AE1022"/>
              </a:buClr>
              <a:buSzPct val="125000"/>
              <a:buFont typeface="Arial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Neutropenia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&lt;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1.</a:t>
            </a:r>
            <a:r>
              <a:rPr dirty="0" sz="1600" spc="-10">
                <a:latin typeface="Calibri"/>
                <a:cs typeface="Calibri"/>
              </a:rPr>
              <a:t> 109/L</a:t>
            </a:r>
            <a:endParaRPr sz="1600">
              <a:latin typeface="Calibri"/>
              <a:cs typeface="Calibri"/>
            </a:endParaRPr>
          </a:p>
          <a:p>
            <a:pPr marL="354965" indent="-342265">
              <a:lnSpc>
                <a:spcPct val="100000"/>
              </a:lnSpc>
              <a:spcBef>
                <a:spcPts val="70"/>
              </a:spcBef>
              <a:buClr>
                <a:srgbClr val="AE1022"/>
              </a:buClr>
              <a:buSzPct val="125000"/>
              <a:buFont typeface="Arial"/>
              <a:buChar char="•"/>
              <a:tabLst>
                <a:tab pos="354965" algn="l"/>
              </a:tabLst>
            </a:pPr>
            <a:r>
              <a:rPr dirty="0" sz="1600">
                <a:latin typeface="Calibri"/>
                <a:cs typeface="Calibri"/>
              </a:rPr>
              <a:t>Renal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failure (↑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50%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creat)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391752" y="1311469"/>
            <a:ext cx="8422640" cy="1631314"/>
          </a:xfrm>
          <a:prstGeom prst="rect">
            <a:avLst/>
          </a:prstGeom>
          <a:solidFill>
            <a:srgbClr val="B7E1FF">
              <a:alpha val="27839"/>
            </a:srgbClr>
          </a:solidFill>
        </p:spPr>
        <p:txBody>
          <a:bodyPr wrap="square" lIns="0" tIns="31750" rIns="0" bIns="0" rtlCol="0" vert="horz">
            <a:spAutoFit/>
          </a:bodyPr>
          <a:lstStyle/>
          <a:p>
            <a:pPr marL="306705">
              <a:lnSpc>
                <a:spcPct val="100000"/>
              </a:lnSpc>
              <a:spcBef>
                <a:spcPts val="250"/>
              </a:spcBef>
            </a:pPr>
            <a:r>
              <a:rPr dirty="0" u="sng" sz="20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Efficacy</a:t>
            </a:r>
            <a:r>
              <a:rPr dirty="0" sz="2000" spc="-1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=</a:t>
            </a:r>
            <a:r>
              <a:rPr dirty="0" sz="2000" spc="-1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Number</a:t>
            </a:r>
            <a:r>
              <a:rPr dirty="0" sz="2000" spc="-1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dirty="0" sz="2000" spc="-1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days</a:t>
            </a:r>
            <a:r>
              <a:rPr dirty="0" sz="2000" spc="-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alive</a:t>
            </a:r>
            <a:r>
              <a:rPr dirty="0" sz="2000" spc="-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u="sng" sz="2000" b="1">
                <a:solidFill>
                  <a:srgbClr val="0070C0"/>
                </a:solidFill>
                <a:uFill>
                  <a:solidFill>
                    <a:srgbClr val="0070C0"/>
                  </a:solidFill>
                </a:uFill>
                <a:latin typeface="Calibri"/>
                <a:cs typeface="Calibri"/>
              </a:rPr>
              <a:t>free</a:t>
            </a:r>
            <a:r>
              <a:rPr dirty="0" sz="2000" spc="-1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of</a:t>
            </a:r>
            <a:r>
              <a:rPr dirty="0" sz="2000" spc="-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any</a:t>
            </a:r>
            <a:r>
              <a:rPr dirty="0" sz="2000" spc="-10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70C0"/>
                </a:solidFill>
                <a:latin typeface="Calibri"/>
                <a:cs typeface="Calibri"/>
              </a:rPr>
              <a:t>myocarditis</a:t>
            </a:r>
            <a:r>
              <a:rPr dirty="0" sz="2000" spc="-5" b="1">
                <a:solidFill>
                  <a:srgbClr val="0070C0"/>
                </a:solidFill>
                <a:latin typeface="Calibri"/>
                <a:cs typeface="Calibri"/>
              </a:rPr>
              <a:t> </a:t>
            </a:r>
            <a:r>
              <a:rPr dirty="0" sz="2000" spc="-10" b="1">
                <a:solidFill>
                  <a:srgbClr val="0070C0"/>
                </a:solidFill>
                <a:latin typeface="Calibri"/>
                <a:cs typeface="Calibri"/>
              </a:rPr>
              <a:t>complications</a:t>
            </a:r>
            <a:endParaRPr sz="2000">
              <a:latin typeface="Calibri"/>
              <a:cs typeface="Calibri"/>
            </a:endParaRPr>
          </a:p>
          <a:p>
            <a:pPr marL="649605" indent="-342900">
              <a:lnSpc>
                <a:spcPct val="100000"/>
              </a:lnSpc>
              <a:buFont typeface="Arial"/>
              <a:buChar char="•"/>
              <a:tabLst>
                <a:tab pos="649605" algn="l"/>
              </a:tabLst>
            </a:pPr>
            <a:r>
              <a:rPr dirty="0" sz="2000" b="1">
                <a:latin typeface="Calibri"/>
                <a:cs typeface="Calibri"/>
              </a:rPr>
              <a:t>Heart</a:t>
            </a:r>
            <a:r>
              <a:rPr dirty="0" sz="2000" spc="-3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Failure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requiring</a:t>
            </a:r>
            <a:r>
              <a:rPr dirty="0" sz="2000" spc="-20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hospitalization</a:t>
            </a:r>
            <a:endParaRPr sz="2000">
              <a:latin typeface="Calibri"/>
              <a:cs typeface="Calibri"/>
            </a:endParaRPr>
          </a:p>
          <a:p>
            <a:pPr marL="649605" indent="-342900">
              <a:lnSpc>
                <a:spcPct val="100000"/>
              </a:lnSpc>
              <a:buFont typeface="Arial"/>
              <a:buChar char="•"/>
              <a:tabLst>
                <a:tab pos="649605" algn="l"/>
              </a:tabLst>
            </a:pPr>
            <a:r>
              <a:rPr dirty="0" sz="2000" b="1">
                <a:latin typeface="Calibri"/>
                <a:cs typeface="Calibri"/>
              </a:rPr>
              <a:t>Chest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Pain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requiring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an</a:t>
            </a:r>
            <a:r>
              <a:rPr dirty="0" sz="2000" spc="-10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additional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10">
                <a:latin typeface="Calibri"/>
                <a:cs typeface="Calibri"/>
              </a:rPr>
              <a:t>medication</a:t>
            </a:r>
            <a:endParaRPr sz="2000">
              <a:latin typeface="Calibri"/>
              <a:cs typeface="Calibri"/>
            </a:endParaRPr>
          </a:p>
          <a:p>
            <a:pPr marL="649605" indent="-342900">
              <a:lnSpc>
                <a:spcPct val="100000"/>
              </a:lnSpc>
              <a:buFont typeface="Arial"/>
              <a:buChar char="•"/>
              <a:tabLst>
                <a:tab pos="649605" algn="l"/>
              </a:tabLst>
            </a:pPr>
            <a:r>
              <a:rPr dirty="0" sz="2000" b="1">
                <a:latin typeface="Calibri"/>
                <a:cs typeface="Calibri"/>
              </a:rPr>
              <a:t>LVEF</a:t>
            </a:r>
            <a:r>
              <a:rPr dirty="0" sz="2000" spc="-15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&lt; 50% </a:t>
            </a:r>
            <a:r>
              <a:rPr dirty="0" sz="2000">
                <a:latin typeface="Calibri"/>
                <a:cs typeface="Calibri"/>
              </a:rPr>
              <a:t>in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TTE</a:t>
            </a:r>
            <a:endParaRPr sz="2000">
              <a:latin typeface="Calibri"/>
              <a:cs typeface="Calibri"/>
            </a:endParaRPr>
          </a:p>
          <a:p>
            <a:pPr marL="649605" indent="-342900">
              <a:lnSpc>
                <a:spcPct val="100000"/>
              </a:lnSpc>
              <a:buFont typeface="Arial"/>
              <a:buChar char="•"/>
              <a:tabLst>
                <a:tab pos="649605" algn="l"/>
              </a:tabLst>
            </a:pPr>
            <a:r>
              <a:rPr dirty="0" sz="2000" b="1">
                <a:latin typeface="Calibri"/>
                <a:cs typeface="Calibri"/>
              </a:rPr>
              <a:t>Ventricular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arrhythmia</a:t>
            </a:r>
            <a:r>
              <a:rPr dirty="0" sz="2000" spc="-25" b="1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(VT</a:t>
            </a:r>
            <a:r>
              <a:rPr dirty="0" sz="2000" spc="-15">
                <a:latin typeface="Calibri"/>
                <a:cs typeface="Calibri"/>
              </a:rPr>
              <a:t> </a:t>
            </a:r>
            <a:r>
              <a:rPr dirty="0" sz="2000">
                <a:latin typeface="Calibri"/>
                <a:cs typeface="Calibri"/>
              </a:rPr>
              <a:t>or</a:t>
            </a:r>
            <a:r>
              <a:rPr dirty="0" sz="2000" spc="-5">
                <a:latin typeface="Calibri"/>
                <a:cs typeface="Calibri"/>
              </a:rPr>
              <a:t> </a:t>
            </a:r>
            <a:r>
              <a:rPr dirty="0" sz="2000" spc="-25">
                <a:latin typeface="Calibri"/>
                <a:cs typeface="Calibri"/>
              </a:rPr>
              <a:t>VF)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3564833" y="3533140"/>
            <a:ext cx="2757805" cy="1014094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297815" indent="-285115">
              <a:lnSpc>
                <a:spcPts val="1910"/>
              </a:lnSpc>
              <a:spcBef>
                <a:spcPts val="100"/>
              </a:spcBef>
              <a:buClr>
                <a:srgbClr val="AE1022"/>
              </a:buClr>
              <a:buSzPct val="125000"/>
              <a:buFont typeface="Arial"/>
              <a:buChar char="•"/>
              <a:tabLst>
                <a:tab pos="297815" algn="l"/>
              </a:tabLst>
            </a:pPr>
            <a:r>
              <a:rPr dirty="0" sz="1600">
                <a:latin typeface="Calibri"/>
                <a:cs typeface="Calibri"/>
              </a:rPr>
              <a:t>Thrombopenia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&lt;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50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000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mm3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895"/>
              </a:lnSpc>
              <a:buClr>
                <a:srgbClr val="AE1022"/>
              </a:buClr>
              <a:buSzPct val="125000"/>
              <a:buFont typeface="Arial"/>
              <a:buChar char="•"/>
              <a:tabLst>
                <a:tab pos="297815" algn="l"/>
              </a:tabLst>
            </a:pPr>
            <a:r>
              <a:rPr dirty="0" sz="1600">
                <a:latin typeface="Calibri"/>
                <a:cs typeface="Calibri"/>
              </a:rPr>
              <a:t>BARC&gt; </a:t>
            </a:r>
            <a:r>
              <a:rPr dirty="0" sz="1600" spc="-50">
                <a:latin typeface="Calibri"/>
                <a:cs typeface="Calibri"/>
              </a:rPr>
              <a:t>3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ts val="1910"/>
              </a:lnSpc>
              <a:buClr>
                <a:srgbClr val="AE1022"/>
              </a:buClr>
              <a:buSzPct val="125000"/>
              <a:buFont typeface="Arial"/>
              <a:buChar char="•"/>
              <a:tabLst>
                <a:tab pos="297815" algn="l"/>
              </a:tabLst>
            </a:pPr>
            <a:r>
              <a:rPr dirty="0" sz="1600">
                <a:latin typeface="Calibri"/>
                <a:cs typeface="Calibri"/>
              </a:rPr>
              <a:t>Anaphylactic</a:t>
            </a:r>
            <a:r>
              <a:rPr dirty="0" sz="1600" spc="-5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reaction</a:t>
            </a:r>
            <a:endParaRPr sz="1600">
              <a:latin typeface="Calibri"/>
              <a:cs typeface="Calibri"/>
            </a:endParaRPr>
          </a:p>
          <a:p>
            <a:pPr marL="297815" indent="-285115">
              <a:lnSpc>
                <a:spcPct val="100000"/>
              </a:lnSpc>
              <a:spcBef>
                <a:spcPts val="70"/>
              </a:spcBef>
              <a:buClr>
                <a:srgbClr val="AE1022"/>
              </a:buClr>
              <a:buSzPct val="125000"/>
              <a:buFont typeface="Arial"/>
              <a:buChar char="•"/>
              <a:tabLst>
                <a:tab pos="297815" algn="l"/>
              </a:tabLst>
            </a:pPr>
            <a:r>
              <a:rPr dirty="0" sz="1600">
                <a:latin typeface="Calibri"/>
                <a:cs typeface="Calibri"/>
              </a:rPr>
              <a:t>100%</a:t>
            </a:r>
            <a:r>
              <a:rPr dirty="0" sz="1600" spc="36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↑ of LDL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Cholesterol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12318" y="180339"/>
            <a:ext cx="252031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Sample</a:t>
            </a:r>
            <a:r>
              <a:rPr dirty="0" sz="4000" spc="-10"/>
              <a:t> </a:t>
            </a:r>
            <a:r>
              <a:rPr dirty="0" sz="4000" spc="-20"/>
              <a:t>Size</a:t>
            </a:r>
            <a:endParaRPr sz="4000"/>
          </a:p>
        </p:txBody>
      </p:sp>
      <p:sp>
        <p:nvSpPr>
          <p:cNvPr id="3" name="object 3" descr=""/>
          <p:cNvSpPr/>
          <p:nvPr/>
        </p:nvSpPr>
        <p:spPr>
          <a:xfrm>
            <a:off x="450258" y="1107403"/>
            <a:ext cx="8243570" cy="3141980"/>
          </a:xfrm>
          <a:custGeom>
            <a:avLst/>
            <a:gdLst/>
            <a:ahLst/>
            <a:cxnLst/>
            <a:rect l="l" t="t" r="r" b="b"/>
            <a:pathLst>
              <a:path w="8243570" h="3141979">
                <a:moveTo>
                  <a:pt x="8243481" y="0"/>
                </a:moveTo>
                <a:lnTo>
                  <a:pt x="0" y="0"/>
                </a:lnTo>
                <a:lnTo>
                  <a:pt x="0" y="3141844"/>
                </a:lnTo>
                <a:lnTo>
                  <a:pt x="8243481" y="3141844"/>
                </a:lnTo>
                <a:lnTo>
                  <a:pt x="8243481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585787" y="1094739"/>
            <a:ext cx="7972425" cy="3557270"/>
          </a:xfrm>
          <a:prstGeom prst="rect">
            <a:avLst/>
          </a:prstGeom>
        </p:spPr>
        <p:txBody>
          <a:bodyPr wrap="square" lIns="0" tIns="45720" rIns="0" bIns="0" rtlCol="0" vert="horz">
            <a:spAutoFit/>
          </a:bodyPr>
          <a:lstStyle/>
          <a:p>
            <a:pPr algn="ctr" marL="39370">
              <a:lnSpc>
                <a:spcPct val="100000"/>
              </a:lnSpc>
              <a:spcBef>
                <a:spcPts val="360"/>
              </a:spcBef>
            </a:pPr>
            <a:r>
              <a:rPr dirty="0" sz="1600" b="1">
                <a:latin typeface="Calibri"/>
                <a:cs typeface="Calibri"/>
              </a:rPr>
              <a:t>Superiority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20" b="1">
                <a:latin typeface="Calibri"/>
                <a:cs typeface="Calibri"/>
              </a:rPr>
              <a:t>trial</a:t>
            </a:r>
            <a:endParaRPr sz="1600">
              <a:latin typeface="Calibri"/>
              <a:cs typeface="Calibri"/>
            </a:endParaRPr>
          </a:p>
          <a:p>
            <a:pPr algn="ctr" marL="39370">
              <a:lnSpc>
                <a:spcPct val="100000"/>
              </a:lnSpc>
              <a:spcBef>
                <a:spcPts val="265"/>
              </a:spcBef>
            </a:pPr>
            <a:r>
              <a:rPr dirty="0" sz="1600">
                <a:latin typeface="Calibri"/>
                <a:cs typeface="Calibri"/>
              </a:rPr>
              <a:t>We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have,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a</a:t>
            </a:r>
            <a:r>
              <a:rPr dirty="0" sz="1600" spc="-10" i="1">
                <a:latin typeface="Calibri"/>
                <a:cs typeface="Calibri"/>
              </a:rPr>
              <a:t> </a:t>
            </a:r>
            <a:r>
              <a:rPr dirty="0" sz="1600" i="1">
                <a:latin typeface="Calibri"/>
                <a:cs typeface="Calibri"/>
              </a:rPr>
              <a:t>priori</a:t>
            </a:r>
            <a:r>
              <a:rPr dirty="0" sz="1600">
                <a:latin typeface="Calibri"/>
                <a:cs typeface="Calibri"/>
              </a:rPr>
              <a:t>,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considered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that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50">
                <a:latin typeface="Calibri"/>
                <a:cs typeface="Calibri"/>
              </a:rPr>
              <a:t>:</a:t>
            </a:r>
            <a:endParaRPr sz="1600">
              <a:latin typeface="Calibri"/>
              <a:cs typeface="Calibri"/>
            </a:endParaRPr>
          </a:p>
          <a:p>
            <a:pPr algn="ctr" marL="85725">
              <a:lnSpc>
                <a:spcPct val="100000"/>
              </a:lnSpc>
              <a:spcBef>
                <a:spcPts val="290"/>
              </a:spcBef>
            </a:pPr>
            <a:r>
              <a:rPr dirty="0" sz="1600">
                <a:latin typeface="Calibri"/>
                <a:cs typeface="Calibri"/>
              </a:rPr>
              <a:t>↑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number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days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u="sng" sz="16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free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of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myocarditis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complications</a:t>
            </a:r>
            <a:r>
              <a:rPr dirty="0" sz="1600" spc="350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&gt;</a:t>
            </a:r>
            <a:r>
              <a:rPr dirty="0" sz="1600" spc="3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1.5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days</a:t>
            </a:r>
            <a:r>
              <a:rPr dirty="0" sz="1600" spc="35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=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clinically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meaningful</a:t>
            </a:r>
            <a:endParaRPr sz="1600">
              <a:latin typeface="Calibri"/>
              <a:cs typeface="Calibri"/>
            </a:endParaRPr>
          </a:p>
          <a:p>
            <a:pPr algn="ctr" marL="38735">
              <a:lnSpc>
                <a:spcPct val="100000"/>
              </a:lnSpc>
              <a:spcBef>
                <a:spcPts val="385"/>
              </a:spcBef>
            </a:pP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standard</a:t>
            </a:r>
            <a:r>
              <a:rPr dirty="0" sz="1600" spc="-1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deviation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for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the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1°EP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was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estimated</a:t>
            </a:r>
            <a:r>
              <a:rPr dirty="0" sz="1600" spc="-10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to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be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 spc="-25">
                <a:latin typeface="Calibri"/>
                <a:cs typeface="Calibri"/>
              </a:rPr>
              <a:t>2.3</a:t>
            </a:r>
            <a:endParaRPr sz="1600">
              <a:latin typeface="Calibri"/>
              <a:cs typeface="Calibri"/>
            </a:endParaRPr>
          </a:p>
          <a:p>
            <a:pPr algn="ctr" marL="38735">
              <a:lnSpc>
                <a:spcPct val="100000"/>
              </a:lnSpc>
              <a:spcBef>
                <a:spcPts val="180"/>
              </a:spcBef>
            </a:pPr>
            <a:r>
              <a:rPr dirty="0" sz="1200">
                <a:latin typeface="Calibri"/>
                <a:cs typeface="Calibri"/>
              </a:rPr>
              <a:t>based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AMPHIBIA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registry</a:t>
            </a:r>
            <a:r>
              <a:rPr dirty="0" sz="1200" spc="-10">
                <a:latin typeface="Calibri"/>
                <a:cs typeface="Calibri"/>
              </a:rPr>
              <a:t> (NCT04844151)</a:t>
            </a:r>
            <a:endParaRPr sz="12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4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</a:pP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N</a:t>
            </a:r>
            <a:r>
              <a:rPr dirty="0" sz="16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= 120 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patients</a:t>
            </a:r>
            <a:endParaRPr sz="1600">
              <a:latin typeface="Calibri"/>
              <a:cs typeface="Calibri"/>
            </a:endParaRPr>
          </a:p>
          <a:p>
            <a:pPr algn="ctr" marL="12065" marR="5080">
              <a:lnSpc>
                <a:spcPts val="1900"/>
              </a:lnSpc>
              <a:spcBef>
                <a:spcPts val="80"/>
              </a:spcBef>
            </a:pP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60</a:t>
            </a:r>
            <a:r>
              <a:rPr dirty="0" sz="1600" spc="-2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patients</a:t>
            </a:r>
            <a:r>
              <a:rPr dirty="0" sz="16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in each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group</a:t>
            </a:r>
            <a:r>
              <a:rPr dirty="0" sz="16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to demonstrate</a:t>
            </a:r>
            <a:r>
              <a:rPr dirty="0" sz="1600" spc="-1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a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1.5</a:t>
            </a:r>
            <a:r>
              <a:rPr dirty="0" sz="16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days</a:t>
            </a:r>
            <a:r>
              <a:rPr dirty="0" sz="1600" spc="-1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difference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in</a:t>
            </a:r>
            <a:r>
              <a:rPr dirty="0" sz="16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the</a:t>
            </a:r>
            <a:r>
              <a:rPr dirty="0" sz="1600" spc="-2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days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free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of 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conplication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between</a:t>
            </a:r>
            <a:r>
              <a:rPr dirty="0" sz="1600" spc="-2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randomization</a:t>
            </a:r>
            <a:r>
              <a:rPr dirty="0" sz="1600" spc="-1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and</a:t>
            </a:r>
            <a:r>
              <a:rPr dirty="0" sz="1600" spc="-1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28</a:t>
            </a:r>
            <a:r>
              <a:rPr dirty="0" sz="1600" spc="-1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days</a:t>
            </a:r>
            <a:r>
              <a:rPr dirty="0" sz="1600" spc="-2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post</a:t>
            </a:r>
            <a:r>
              <a:rPr dirty="0" sz="1600" spc="-1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discharge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ts val="1830"/>
              </a:lnSpc>
            </a:pPr>
            <a:r>
              <a:rPr dirty="0" sz="1600">
                <a:latin typeface="Symbol"/>
                <a:cs typeface="Symbol"/>
              </a:rPr>
              <a:t></a:t>
            </a:r>
            <a:r>
              <a:rPr dirty="0" sz="1600" spc="270"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80%</a:t>
            </a:r>
            <a:r>
              <a:rPr dirty="0" sz="16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power</a:t>
            </a:r>
            <a:endParaRPr sz="1600">
              <a:latin typeface="Calibri"/>
              <a:cs typeface="Calibri"/>
            </a:endParaRPr>
          </a:p>
          <a:p>
            <a:pPr algn="ctr" marL="635">
              <a:lnSpc>
                <a:spcPct val="100000"/>
              </a:lnSpc>
              <a:spcBef>
                <a:spcPts val="70"/>
              </a:spcBef>
            </a:pPr>
            <a:r>
              <a:rPr dirty="0" sz="1600">
                <a:latin typeface="Symbol"/>
                <a:cs typeface="Symbol"/>
              </a:rPr>
              <a:t></a:t>
            </a:r>
            <a:r>
              <a:rPr dirty="0" sz="1600" spc="260">
                <a:latin typeface="Times New Roman"/>
                <a:cs typeface="Times New Roman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5%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 two-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sided</a:t>
            </a:r>
            <a:r>
              <a:rPr dirty="0" sz="1600" spc="-5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06F"/>
                </a:solidFill>
                <a:latin typeface="Calibri"/>
                <a:cs typeface="Calibri"/>
              </a:rPr>
              <a:t>significance</a:t>
            </a:r>
            <a:r>
              <a:rPr dirty="0" sz="1600" spc="-10" b="1">
                <a:solidFill>
                  <a:srgbClr val="00406F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406F"/>
                </a:solidFill>
                <a:latin typeface="Calibri"/>
                <a:cs typeface="Calibri"/>
              </a:rPr>
              <a:t>level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Calibri"/>
              <a:cs typeface="Calibri"/>
            </a:endParaRPr>
          </a:p>
          <a:p>
            <a:pPr algn="ctr" marL="26034">
              <a:lnSpc>
                <a:spcPct val="100000"/>
              </a:lnSpc>
            </a:pPr>
            <a:r>
              <a:rPr dirty="0" sz="1200" b="1">
                <a:latin typeface="Calibri"/>
                <a:cs typeface="Calibri"/>
              </a:rPr>
              <a:t>Kerneis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et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al. ACVD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2135505">
              <a:lnSpc>
                <a:spcPct val="100000"/>
              </a:lnSpc>
              <a:spcBef>
                <a:spcPts val="100"/>
              </a:spcBef>
            </a:pPr>
            <a:r>
              <a:rPr dirty="0"/>
              <a:t>Flow</a:t>
            </a:r>
            <a:r>
              <a:rPr dirty="0" spc="-5"/>
              <a:t> </a:t>
            </a:r>
            <a:r>
              <a:rPr dirty="0" spc="-10"/>
              <a:t>Chart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1447260" y="903884"/>
            <a:ext cx="6249670" cy="307975"/>
          </a:xfrm>
          <a:prstGeom prst="rect">
            <a:avLst/>
          </a:prstGeom>
          <a:solidFill>
            <a:srgbClr val="F2F2F2"/>
          </a:solidFill>
          <a:ln w="9525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algn="ctr" marL="38100">
              <a:lnSpc>
                <a:spcPct val="100000"/>
              </a:lnSpc>
              <a:spcBef>
                <a:spcPts val="265"/>
              </a:spcBef>
            </a:pPr>
            <a:r>
              <a:rPr dirty="0" sz="1400" b="1">
                <a:latin typeface="Calibri"/>
                <a:cs typeface="Calibri"/>
              </a:rPr>
              <a:t>120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subjects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were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randomized</a:t>
            </a:r>
            <a:r>
              <a:rPr dirty="0" sz="1400" spc="-2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between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2017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and</a:t>
            </a:r>
            <a:r>
              <a:rPr dirty="0" sz="1400" spc="-20" b="1">
                <a:latin typeface="Calibri"/>
                <a:cs typeface="Calibri"/>
              </a:rPr>
              <a:t> 2021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1447260" y="1556552"/>
            <a:ext cx="2924810" cy="307975"/>
          </a:xfrm>
          <a:prstGeom prst="rect">
            <a:avLst/>
          </a:prstGeom>
          <a:solidFill>
            <a:srgbClr val="B6E0FF"/>
          </a:solidFill>
          <a:ln w="952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403860">
              <a:lnSpc>
                <a:spcPct val="100000"/>
              </a:lnSpc>
              <a:spcBef>
                <a:spcPts val="260"/>
              </a:spcBef>
            </a:pPr>
            <a:r>
              <a:rPr dirty="0" sz="1400" b="1">
                <a:latin typeface="Calibri"/>
                <a:cs typeface="Calibri"/>
              </a:rPr>
              <a:t>59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were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assigned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anakinra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4772253" y="1556553"/>
            <a:ext cx="2924810" cy="307975"/>
          </a:xfrm>
          <a:prstGeom prst="rect">
            <a:avLst/>
          </a:prstGeom>
          <a:solidFill>
            <a:srgbClr val="FFF0CB"/>
          </a:solidFill>
          <a:ln w="9525">
            <a:solidFill>
              <a:srgbClr val="000000"/>
            </a:solidFill>
          </a:ln>
        </p:spPr>
        <p:txBody>
          <a:bodyPr wrap="square" lIns="0" tIns="33020" rIns="0" bIns="0" rtlCol="0" vert="horz">
            <a:spAutoFit/>
          </a:bodyPr>
          <a:lstStyle/>
          <a:p>
            <a:pPr marL="436880">
              <a:lnSpc>
                <a:spcPct val="100000"/>
              </a:lnSpc>
              <a:spcBef>
                <a:spcPts val="260"/>
              </a:spcBef>
            </a:pPr>
            <a:r>
              <a:rPr dirty="0" sz="1400" b="1">
                <a:latin typeface="Calibri"/>
                <a:cs typeface="Calibri"/>
              </a:rPr>
              <a:t>61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were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assigned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to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placebo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512065" y="2030703"/>
            <a:ext cx="1957070" cy="46482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24130" rIns="0" bIns="0" rtlCol="0" vert="horz">
            <a:spAutoFit/>
          </a:bodyPr>
          <a:lstStyle/>
          <a:p>
            <a:pPr marL="129539" marR="137160">
              <a:lnSpc>
                <a:spcPct val="105500"/>
              </a:lnSpc>
              <a:spcBef>
                <a:spcPts val="190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study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discontinuation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(no ttt) </a:t>
            </a: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30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consent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withdrawal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6665878" y="2126364"/>
            <a:ext cx="1537970" cy="25400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250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5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administrative</a:t>
            </a:r>
            <a:r>
              <a:rPr dirty="0" sz="1100" spc="10">
                <a:latin typeface="Calibri"/>
                <a:cs typeface="Calibri"/>
              </a:rPr>
              <a:t> </a:t>
            </a:r>
            <a:r>
              <a:rPr dirty="0" sz="1100" spc="-10">
                <a:latin typeface="Calibri"/>
                <a:cs typeface="Calibri"/>
              </a:rPr>
              <a:t>reason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1450350" y="2661823"/>
            <a:ext cx="2921635" cy="307975"/>
          </a:xfrm>
          <a:prstGeom prst="rect">
            <a:avLst/>
          </a:prstGeom>
          <a:solidFill>
            <a:srgbClr val="B6E0FF"/>
          </a:solidFill>
          <a:ln w="9525">
            <a:solidFill>
              <a:srgbClr val="000000"/>
            </a:solidFill>
          </a:ln>
        </p:spPr>
        <p:txBody>
          <a:bodyPr wrap="square" lIns="0" tIns="31115" rIns="0" bIns="0" rtlCol="0" vert="horz">
            <a:spAutoFit/>
          </a:bodyPr>
          <a:lstStyle/>
          <a:p>
            <a:pPr marL="278765">
              <a:lnSpc>
                <a:spcPct val="100000"/>
              </a:lnSpc>
              <a:spcBef>
                <a:spcPts val="245"/>
              </a:spcBef>
            </a:pPr>
            <a:r>
              <a:rPr dirty="0" sz="1400" b="1">
                <a:latin typeface="Calibri"/>
                <a:cs typeface="Calibri"/>
              </a:rPr>
              <a:t>57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subjects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ITT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population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4772253" y="2659446"/>
            <a:ext cx="2924810" cy="307975"/>
          </a:xfrm>
          <a:prstGeom prst="rect">
            <a:avLst/>
          </a:prstGeom>
          <a:solidFill>
            <a:srgbClr val="FFF0CB"/>
          </a:solidFill>
          <a:ln w="9525">
            <a:solidFill>
              <a:srgbClr val="000000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marL="280035">
              <a:lnSpc>
                <a:spcPct val="100000"/>
              </a:lnSpc>
              <a:spcBef>
                <a:spcPts val="265"/>
              </a:spcBef>
            </a:pPr>
            <a:r>
              <a:rPr dirty="0" sz="1400" b="1">
                <a:latin typeface="Calibri"/>
                <a:cs typeface="Calibri"/>
              </a:rPr>
              <a:t>60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subjects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in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the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ITT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10" b="1">
                <a:latin typeface="Calibri"/>
                <a:cs typeface="Calibri"/>
              </a:rPr>
              <a:t>population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1451768" y="3663708"/>
            <a:ext cx="2915920" cy="307975"/>
          </a:xfrm>
          <a:prstGeom prst="rect">
            <a:avLst/>
          </a:prstGeom>
          <a:solidFill>
            <a:srgbClr val="B6E0FF"/>
          </a:solidFill>
          <a:ln w="952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254"/>
              </a:spcBef>
            </a:pPr>
            <a:r>
              <a:rPr dirty="0" sz="1400">
                <a:latin typeface="Calibri"/>
                <a:cs typeface="Calibri"/>
              </a:rPr>
              <a:t>58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subjects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safety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population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4767798" y="3663708"/>
            <a:ext cx="2929255" cy="307975"/>
          </a:xfrm>
          <a:prstGeom prst="rect">
            <a:avLst/>
          </a:prstGeom>
          <a:solidFill>
            <a:srgbClr val="FFF0CB"/>
          </a:solidFill>
          <a:ln w="9525">
            <a:solidFill>
              <a:srgbClr val="000000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marL="129539">
              <a:lnSpc>
                <a:spcPct val="100000"/>
              </a:lnSpc>
              <a:spcBef>
                <a:spcPts val="254"/>
              </a:spcBef>
            </a:pPr>
            <a:r>
              <a:rPr dirty="0" sz="1400">
                <a:latin typeface="Calibri"/>
                <a:cs typeface="Calibri"/>
              </a:rPr>
              <a:t>59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subjects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the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safety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population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510513" y="3101827"/>
            <a:ext cx="1995170" cy="43116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39370" rIns="0" bIns="0" rtlCol="0" vert="horz">
            <a:spAutoFit/>
          </a:bodyPr>
          <a:lstStyle/>
          <a:p>
            <a:pPr marL="129539" marR="311785">
              <a:lnSpc>
                <a:spcPts val="1300"/>
              </a:lnSpc>
              <a:spcBef>
                <a:spcPts val="310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randomized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placebo arm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have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received </a:t>
            </a:r>
            <a:r>
              <a:rPr dirty="0" sz="1100" spc="-10">
                <a:latin typeface="Calibri"/>
                <a:cs typeface="Calibri"/>
              </a:rPr>
              <a:t>anakinra</a:t>
            </a:r>
            <a:endParaRPr sz="1100">
              <a:latin typeface="Calibri"/>
              <a:cs typeface="Calibri"/>
            </a:endParaRPr>
          </a:p>
        </p:txBody>
      </p:sp>
      <p:grpSp>
        <p:nvGrpSpPr>
          <p:cNvPr id="13" name="object 13" descr=""/>
          <p:cNvGrpSpPr/>
          <p:nvPr/>
        </p:nvGrpSpPr>
        <p:grpSpPr>
          <a:xfrm>
            <a:off x="4371752" y="1211661"/>
            <a:ext cx="400685" cy="537210"/>
            <a:chOff x="4371752" y="1211661"/>
            <a:chExt cx="400685" cy="537210"/>
          </a:xfrm>
        </p:grpSpPr>
        <p:sp>
          <p:nvSpPr>
            <p:cNvPr id="14" name="object 14" descr=""/>
            <p:cNvSpPr/>
            <p:nvPr/>
          </p:nvSpPr>
          <p:spPr>
            <a:xfrm>
              <a:off x="4572001" y="1211661"/>
              <a:ext cx="0" cy="499109"/>
            </a:xfrm>
            <a:custGeom>
              <a:avLst/>
              <a:gdLst/>
              <a:ahLst/>
              <a:cxnLst/>
              <a:rect l="l" t="t" r="r" b="b"/>
              <a:pathLst>
                <a:path w="0" h="499110">
                  <a:moveTo>
                    <a:pt x="0" y="0"/>
                  </a:moveTo>
                  <a:lnTo>
                    <a:pt x="1" y="498900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 descr=""/>
            <p:cNvSpPr/>
            <p:nvPr/>
          </p:nvSpPr>
          <p:spPr>
            <a:xfrm>
              <a:off x="4371752" y="1672342"/>
              <a:ext cx="400685" cy="76200"/>
            </a:xfrm>
            <a:custGeom>
              <a:avLst/>
              <a:gdLst/>
              <a:ahLst/>
              <a:cxnLst/>
              <a:rect l="l" t="t" r="r" b="b"/>
              <a:pathLst>
                <a:path w="400685" h="76200">
                  <a:moveTo>
                    <a:pt x="76200" y="0"/>
                  </a:moveTo>
                  <a:lnTo>
                    <a:pt x="0" y="38100"/>
                  </a:lnTo>
                  <a:lnTo>
                    <a:pt x="76200" y="76200"/>
                  </a:lnTo>
                  <a:lnTo>
                    <a:pt x="76200" y="42862"/>
                  </a:lnTo>
                  <a:lnTo>
                    <a:pt x="63500" y="42862"/>
                  </a:lnTo>
                  <a:lnTo>
                    <a:pt x="63500" y="33337"/>
                  </a:lnTo>
                  <a:lnTo>
                    <a:pt x="76200" y="33337"/>
                  </a:lnTo>
                  <a:lnTo>
                    <a:pt x="76200" y="0"/>
                  </a:lnTo>
                  <a:close/>
                </a:path>
                <a:path w="400685" h="76200">
                  <a:moveTo>
                    <a:pt x="324300" y="0"/>
                  </a:moveTo>
                  <a:lnTo>
                    <a:pt x="324299" y="76200"/>
                  </a:lnTo>
                  <a:lnTo>
                    <a:pt x="390975" y="42862"/>
                  </a:lnTo>
                  <a:lnTo>
                    <a:pt x="336999" y="42862"/>
                  </a:lnTo>
                  <a:lnTo>
                    <a:pt x="337000" y="33337"/>
                  </a:lnTo>
                  <a:lnTo>
                    <a:pt x="390975" y="33337"/>
                  </a:lnTo>
                  <a:lnTo>
                    <a:pt x="324300" y="0"/>
                  </a:lnTo>
                  <a:close/>
                </a:path>
                <a:path w="400685" h="76200">
                  <a:moveTo>
                    <a:pt x="76200" y="33337"/>
                  </a:moveTo>
                  <a:lnTo>
                    <a:pt x="63500" y="33337"/>
                  </a:lnTo>
                  <a:lnTo>
                    <a:pt x="63500" y="42862"/>
                  </a:lnTo>
                  <a:lnTo>
                    <a:pt x="76200" y="42862"/>
                  </a:lnTo>
                  <a:lnTo>
                    <a:pt x="76200" y="33337"/>
                  </a:lnTo>
                  <a:close/>
                </a:path>
                <a:path w="400685" h="76200">
                  <a:moveTo>
                    <a:pt x="324300" y="33337"/>
                  </a:moveTo>
                  <a:lnTo>
                    <a:pt x="76200" y="33337"/>
                  </a:lnTo>
                  <a:lnTo>
                    <a:pt x="76200" y="42862"/>
                  </a:lnTo>
                  <a:lnTo>
                    <a:pt x="324300" y="42862"/>
                  </a:lnTo>
                  <a:lnTo>
                    <a:pt x="324300" y="33337"/>
                  </a:lnTo>
                  <a:close/>
                </a:path>
                <a:path w="400685" h="76200">
                  <a:moveTo>
                    <a:pt x="390975" y="33337"/>
                  </a:moveTo>
                  <a:lnTo>
                    <a:pt x="337000" y="33337"/>
                  </a:lnTo>
                  <a:lnTo>
                    <a:pt x="336999" y="42862"/>
                  </a:lnTo>
                  <a:lnTo>
                    <a:pt x="390975" y="42862"/>
                  </a:lnTo>
                  <a:lnTo>
                    <a:pt x="400500" y="38100"/>
                  </a:lnTo>
                  <a:lnTo>
                    <a:pt x="390975" y="33337"/>
                  </a:lnTo>
                  <a:close/>
                </a:path>
              </a:pathLst>
            </a:custGeom>
            <a:solidFill>
              <a:srgbClr val="AC0B1E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 descr=""/>
          <p:cNvSpPr/>
          <p:nvPr/>
        </p:nvSpPr>
        <p:spPr>
          <a:xfrm>
            <a:off x="6175592" y="2967165"/>
            <a:ext cx="114300" cy="697230"/>
          </a:xfrm>
          <a:custGeom>
            <a:avLst/>
            <a:gdLst/>
            <a:ahLst/>
            <a:cxnLst/>
            <a:rect l="l" t="t" r="r" b="b"/>
            <a:pathLst>
              <a:path w="114300" h="697229">
                <a:moveTo>
                  <a:pt x="0" y="582185"/>
                </a:moveTo>
                <a:lnTo>
                  <a:pt x="56804" y="696657"/>
                </a:lnTo>
                <a:lnTo>
                  <a:pt x="104759" y="601465"/>
                </a:lnTo>
                <a:lnTo>
                  <a:pt x="76141" y="601465"/>
                </a:lnTo>
                <a:lnTo>
                  <a:pt x="38041" y="601350"/>
                </a:lnTo>
                <a:lnTo>
                  <a:pt x="38099" y="582300"/>
                </a:lnTo>
                <a:lnTo>
                  <a:pt x="0" y="582185"/>
                </a:lnTo>
                <a:close/>
              </a:path>
              <a:path w="114300" h="697229">
                <a:moveTo>
                  <a:pt x="38099" y="582300"/>
                </a:moveTo>
                <a:lnTo>
                  <a:pt x="38041" y="601350"/>
                </a:lnTo>
                <a:lnTo>
                  <a:pt x="76141" y="601465"/>
                </a:lnTo>
                <a:lnTo>
                  <a:pt x="76198" y="582415"/>
                </a:lnTo>
                <a:lnTo>
                  <a:pt x="38099" y="582300"/>
                </a:lnTo>
                <a:close/>
              </a:path>
              <a:path w="114300" h="697229">
                <a:moveTo>
                  <a:pt x="76198" y="582415"/>
                </a:moveTo>
                <a:lnTo>
                  <a:pt x="76141" y="601465"/>
                </a:lnTo>
                <a:lnTo>
                  <a:pt x="104759" y="601465"/>
                </a:lnTo>
                <a:lnTo>
                  <a:pt x="114298" y="582529"/>
                </a:lnTo>
                <a:lnTo>
                  <a:pt x="76198" y="582415"/>
                </a:lnTo>
                <a:close/>
              </a:path>
              <a:path w="114300" h="697229">
                <a:moveTo>
                  <a:pt x="39855" y="0"/>
                </a:moveTo>
                <a:lnTo>
                  <a:pt x="38099" y="582300"/>
                </a:lnTo>
                <a:lnTo>
                  <a:pt x="76198" y="582415"/>
                </a:lnTo>
                <a:lnTo>
                  <a:pt x="77953" y="114"/>
                </a:lnTo>
                <a:lnTo>
                  <a:pt x="39855" y="0"/>
                </a:lnTo>
                <a:close/>
              </a:path>
            </a:pathLst>
          </a:custGeom>
          <a:solidFill>
            <a:srgbClr val="AC0B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7" name="object 17" descr=""/>
          <p:cNvSpPr/>
          <p:nvPr/>
        </p:nvSpPr>
        <p:spPr>
          <a:xfrm>
            <a:off x="6177343" y="1864334"/>
            <a:ext cx="488950" cy="795020"/>
          </a:xfrm>
          <a:custGeom>
            <a:avLst/>
            <a:gdLst/>
            <a:ahLst/>
            <a:cxnLst/>
            <a:rect l="l" t="t" r="r" b="b"/>
            <a:pathLst>
              <a:path w="488950" h="795019">
                <a:moveTo>
                  <a:pt x="488530" y="396786"/>
                </a:moveTo>
                <a:lnTo>
                  <a:pt x="412470" y="358419"/>
                </a:lnTo>
                <a:lnTo>
                  <a:pt x="412343" y="391756"/>
                </a:lnTo>
                <a:lnTo>
                  <a:pt x="76200" y="390575"/>
                </a:lnTo>
                <a:lnTo>
                  <a:pt x="76200" y="0"/>
                </a:lnTo>
                <a:lnTo>
                  <a:pt x="38100" y="0"/>
                </a:lnTo>
                <a:lnTo>
                  <a:pt x="38100" y="680707"/>
                </a:lnTo>
                <a:lnTo>
                  <a:pt x="0" y="680707"/>
                </a:lnTo>
                <a:lnTo>
                  <a:pt x="57150" y="795007"/>
                </a:lnTo>
                <a:lnTo>
                  <a:pt x="104775" y="699757"/>
                </a:lnTo>
                <a:lnTo>
                  <a:pt x="114300" y="680707"/>
                </a:lnTo>
                <a:lnTo>
                  <a:pt x="76200" y="680707"/>
                </a:lnTo>
                <a:lnTo>
                  <a:pt x="76200" y="400100"/>
                </a:lnTo>
                <a:lnTo>
                  <a:pt x="412305" y="401281"/>
                </a:lnTo>
                <a:lnTo>
                  <a:pt x="412191" y="434619"/>
                </a:lnTo>
                <a:lnTo>
                  <a:pt x="479374" y="401332"/>
                </a:lnTo>
                <a:lnTo>
                  <a:pt x="488530" y="396786"/>
                </a:lnTo>
                <a:close/>
              </a:path>
            </a:pathLst>
          </a:custGeom>
          <a:solidFill>
            <a:srgbClr val="AC0B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 descr=""/>
          <p:cNvSpPr/>
          <p:nvPr/>
        </p:nvSpPr>
        <p:spPr>
          <a:xfrm>
            <a:off x="2467318" y="1864296"/>
            <a:ext cx="501015" cy="797560"/>
          </a:xfrm>
          <a:custGeom>
            <a:avLst/>
            <a:gdLst/>
            <a:ahLst/>
            <a:cxnLst/>
            <a:rect l="l" t="t" r="r" b="b"/>
            <a:pathLst>
              <a:path w="501014" h="797560">
                <a:moveTo>
                  <a:pt x="500621" y="683031"/>
                </a:moveTo>
                <a:lnTo>
                  <a:pt x="462508" y="683107"/>
                </a:lnTo>
                <a:lnTo>
                  <a:pt x="461225" y="0"/>
                </a:lnTo>
                <a:lnTo>
                  <a:pt x="423125" y="76"/>
                </a:lnTo>
                <a:lnTo>
                  <a:pt x="423862" y="394017"/>
                </a:lnTo>
                <a:lnTo>
                  <a:pt x="76200" y="394017"/>
                </a:lnTo>
                <a:lnTo>
                  <a:pt x="76200" y="360680"/>
                </a:lnTo>
                <a:lnTo>
                  <a:pt x="0" y="398780"/>
                </a:lnTo>
                <a:lnTo>
                  <a:pt x="76200" y="436880"/>
                </a:lnTo>
                <a:lnTo>
                  <a:pt x="76200" y="403542"/>
                </a:lnTo>
                <a:lnTo>
                  <a:pt x="423875" y="403542"/>
                </a:lnTo>
                <a:lnTo>
                  <a:pt x="424408" y="683171"/>
                </a:lnTo>
                <a:lnTo>
                  <a:pt x="386321" y="683247"/>
                </a:lnTo>
                <a:lnTo>
                  <a:pt x="443674" y="797433"/>
                </a:lnTo>
                <a:lnTo>
                  <a:pt x="491058" y="702221"/>
                </a:lnTo>
                <a:lnTo>
                  <a:pt x="500621" y="683031"/>
                </a:lnTo>
                <a:close/>
              </a:path>
            </a:pathLst>
          </a:custGeom>
          <a:solidFill>
            <a:srgbClr val="AC0B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9" name="object 19" descr=""/>
          <p:cNvSpPr/>
          <p:nvPr/>
        </p:nvSpPr>
        <p:spPr>
          <a:xfrm>
            <a:off x="2505151" y="2969564"/>
            <a:ext cx="462280" cy="694690"/>
          </a:xfrm>
          <a:custGeom>
            <a:avLst/>
            <a:gdLst/>
            <a:ahLst/>
            <a:cxnLst/>
            <a:rect l="l" t="t" r="r" b="b"/>
            <a:pathLst>
              <a:path w="462280" h="694689">
                <a:moveTo>
                  <a:pt x="461784" y="580059"/>
                </a:moveTo>
                <a:lnTo>
                  <a:pt x="423684" y="579983"/>
                </a:lnTo>
                <a:lnTo>
                  <a:pt x="424942" y="76"/>
                </a:lnTo>
                <a:lnTo>
                  <a:pt x="386842" y="0"/>
                </a:lnTo>
                <a:lnTo>
                  <a:pt x="386105" y="336499"/>
                </a:lnTo>
                <a:lnTo>
                  <a:pt x="76200" y="336499"/>
                </a:lnTo>
                <a:lnTo>
                  <a:pt x="76200" y="303161"/>
                </a:lnTo>
                <a:lnTo>
                  <a:pt x="0" y="341261"/>
                </a:lnTo>
                <a:lnTo>
                  <a:pt x="76200" y="379361"/>
                </a:lnTo>
                <a:lnTo>
                  <a:pt x="76200" y="346024"/>
                </a:lnTo>
                <a:lnTo>
                  <a:pt x="386080" y="346024"/>
                </a:lnTo>
                <a:lnTo>
                  <a:pt x="385584" y="579894"/>
                </a:lnTo>
                <a:lnTo>
                  <a:pt x="347484" y="579818"/>
                </a:lnTo>
                <a:lnTo>
                  <a:pt x="404393" y="694245"/>
                </a:lnTo>
                <a:lnTo>
                  <a:pt x="452259" y="599033"/>
                </a:lnTo>
                <a:lnTo>
                  <a:pt x="461784" y="580059"/>
                </a:lnTo>
                <a:close/>
              </a:path>
            </a:pathLst>
          </a:custGeom>
          <a:solidFill>
            <a:srgbClr val="AC0B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 descr=""/>
          <p:cNvSpPr txBox="1"/>
          <p:nvPr/>
        </p:nvSpPr>
        <p:spPr>
          <a:xfrm>
            <a:off x="6653867" y="3108953"/>
            <a:ext cx="1820545" cy="415925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</a:ln>
        </p:spPr>
        <p:txBody>
          <a:bodyPr wrap="square" lIns="0" tIns="41275" rIns="0" bIns="0" rtlCol="0" vert="horz">
            <a:spAutoFit/>
          </a:bodyPr>
          <a:lstStyle/>
          <a:p>
            <a:pPr marL="129539" marR="137160">
              <a:lnSpc>
                <a:spcPts val="1300"/>
              </a:lnSpc>
              <a:spcBef>
                <a:spcPts val="325"/>
              </a:spcBef>
            </a:pPr>
            <a:r>
              <a:rPr dirty="0" sz="1100">
                <a:latin typeface="Calibri"/>
                <a:cs typeface="Calibri"/>
              </a:rPr>
              <a:t>1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30">
                <a:latin typeface="Calibri"/>
                <a:cs typeface="Calibri"/>
              </a:rPr>
              <a:t>randomized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in</a:t>
            </a:r>
            <a:r>
              <a:rPr dirty="0" sz="1100" spc="-3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the</a:t>
            </a:r>
            <a:r>
              <a:rPr dirty="0" sz="1100" spc="-25">
                <a:latin typeface="Calibri"/>
                <a:cs typeface="Calibri"/>
              </a:rPr>
              <a:t> placebo arm</a:t>
            </a:r>
            <a:r>
              <a:rPr dirty="0" sz="1100" spc="-40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have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5">
                <a:latin typeface="Calibri"/>
                <a:cs typeface="Calibri"/>
              </a:rPr>
              <a:t>received </a:t>
            </a:r>
            <a:r>
              <a:rPr dirty="0" sz="1100" spc="-10">
                <a:latin typeface="Calibri"/>
                <a:cs typeface="Calibri"/>
              </a:rPr>
              <a:t>anakinra</a:t>
            </a:r>
            <a:endParaRPr sz="1100">
              <a:latin typeface="Calibri"/>
              <a:cs typeface="Calibri"/>
            </a:endParaRPr>
          </a:p>
        </p:txBody>
      </p:sp>
      <p:sp>
        <p:nvSpPr>
          <p:cNvPr id="21" name="object 21" descr=""/>
          <p:cNvSpPr/>
          <p:nvPr/>
        </p:nvSpPr>
        <p:spPr>
          <a:xfrm>
            <a:off x="6232269" y="3262292"/>
            <a:ext cx="394335" cy="76200"/>
          </a:xfrm>
          <a:custGeom>
            <a:avLst/>
            <a:gdLst/>
            <a:ahLst/>
            <a:cxnLst/>
            <a:rect l="l" t="t" r="r" b="b"/>
            <a:pathLst>
              <a:path w="394334" h="76200">
                <a:moveTo>
                  <a:pt x="317545" y="42862"/>
                </a:moveTo>
                <a:lnTo>
                  <a:pt x="317545" y="76200"/>
                </a:lnTo>
                <a:lnTo>
                  <a:pt x="384220" y="42862"/>
                </a:lnTo>
                <a:lnTo>
                  <a:pt x="317545" y="42862"/>
                </a:lnTo>
                <a:close/>
              </a:path>
              <a:path w="394334" h="76200">
                <a:moveTo>
                  <a:pt x="317545" y="33337"/>
                </a:moveTo>
                <a:lnTo>
                  <a:pt x="317545" y="42862"/>
                </a:lnTo>
                <a:lnTo>
                  <a:pt x="330245" y="42862"/>
                </a:lnTo>
                <a:lnTo>
                  <a:pt x="330245" y="33337"/>
                </a:lnTo>
                <a:lnTo>
                  <a:pt x="317545" y="33337"/>
                </a:lnTo>
                <a:close/>
              </a:path>
              <a:path w="394334" h="76200">
                <a:moveTo>
                  <a:pt x="317545" y="0"/>
                </a:moveTo>
                <a:lnTo>
                  <a:pt x="317545" y="33337"/>
                </a:lnTo>
                <a:lnTo>
                  <a:pt x="330245" y="33337"/>
                </a:lnTo>
                <a:lnTo>
                  <a:pt x="330245" y="42862"/>
                </a:lnTo>
                <a:lnTo>
                  <a:pt x="384223" y="42861"/>
                </a:lnTo>
                <a:lnTo>
                  <a:pt x="393745" y="38100"/>
                </a:lnTo>
                <a:lnTo>
                  <a:pt x="317545" y="0"/>
                </a:lnTo>
                <a:close/>
              </a:path>
              <a:path w="394334" h="76200">
                <a:moveTo>
                  <a:pt x="0" y="33336"/>
                </a:moveTo>
                <a:lnTo>
                  <a:pt x="0" y="42861"/>
                </a:lnTo>
                <a:lnTo>
                  <a:pt x="317545" y="42862"/>
                </a:lnTo>
                <a:lnTo>
                  <a:pt x="317545" y="33337"/>
                </a:lnTo>
                <a:lnTo>
                  <a:pt x="0" y="33336"/>
                </a:lnTo>
                <a:close/>
              </a:path>
            </a:pathLst>
          </a:custGeom>
          <a:solidFill>
            <a:srgbClr val="AC0B1E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752600" y="1913635"/>
            <a:ext cx="563816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Patient</a:t>
            </a:r>
            <a:r>
              <a:rPr dirty="0" sz="4800" spc="-35"/>
              <a:t> </a:t>
            </a:r>
            <a:r>
              <a:rPr dirty="0" sz="4800" spc="-10"/>
              <a:t>characteristics</a:t>
            </a:r>
            <a:endParaRPr sz="4800"/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61194" y="837208"/>
          <a:ext cx="8009890" cy="196342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785"/>
                <a:gridCol w="1872614"/>
                <a:gridCol w="1800859"/>
              </a:tblGrid>
              <a:tr h="445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Anakinra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Placebo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4445">
                        <a:lnSpc>
                          <a:spcPts val="158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Age,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(Q1;Q3),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yrs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317500">
                        <a:lnSpc>
                          <a:spcPts val="158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28.0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(22.8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38.1)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marL="281305">
                        <a:lnSpc>
                          <a:spcPts val="158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29.0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(23.2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;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34.0)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4445">
                        <a:lnSpc>
                          <a:spcPts val="157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Male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400" spc="3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52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(91.2%)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50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(83.3%)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4445">
                        <a:lnSpc>
                          <a:spcPts val="158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Current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smoker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(52.6%)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(50.0%)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7804">
                <a:tc>
                  <a:txBody>
                    <a:bodyPr/>
                    <a:lstStyle/>
                    <a:p>
                      <a:pPr marL="4445">
                        <a:lnSpc>
                          <a:spcPts val="158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Past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Medical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History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4445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Prior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myocarditis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(5.0%)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4445">
                        <a:lnSpc>
                          <a:spcPts val="158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Recent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Bacterial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infection—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(15.8%)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(10.0%)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4445">
                        <a:lnSpc>
                          <a:spcPts val="158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Recent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Viral infection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25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(43.9%)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27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(45.0%)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61194" y="2952301"/>
          <a:ext cx="8009890" cy="141224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785"/>
                <a:gridCol w="1872614"/>
                <a:gridCol w="1800859"/>
              </a:tblGrid>
              <a:tr h="2482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Chest Pain —</a:t>
                      </a:r>
                      <a:r>
                        <a:rPr dirty="0" sz="1400" spc="30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no.(%)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57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(100%)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(100%)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54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482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Dyspnea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(7.0%)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9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(15.0%)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7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36854">
                <a:tc>
                  <a:txBody>
                    <a:bodyPr/>
                    <a:lstStyle/>
                    <a:p>
                      <a:pPr marL="5715">
                        <a:lnSpc>
                          <a:spcPts val="165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Cardiogenic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shock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5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(0.0%)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8440">
                <a:tc>
                  <a:txBody>
                    <a:bodyPr/>
                    <a:lstStyle/>
                    <a:p>
                      <a:pPr marL="5715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fibrillation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(0.0%)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9710">
                <a:tc>
                  <a:txBody>
                    <a:bodyPr/>
                    <a:lstStyle/>
                    <a:p>
                      <a:pPr marL="5715">
                        <a:lnSpc>
                          <a:spcPts val="159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Conduction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disorders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(0.0%)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40665">
                <a:tc>
                  <a:txBody>
                    <a:bodyPr/>
                    <a:lstStyle/>
                    <a:p>
                      <a:pPr marL="5715">
                        <a:lnSpc>
                          <a:spcPts val="1664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Clinical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infectious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syndrome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(28.1%)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64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(30.0%)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90430" y="124459"/>
            <a:ext cx="497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dirty="0" spc="-30"/>
              <a:t> </a:t>
            </a:r>
            <a:r>
              <a:rPr dirty="0"/>
              <a:t>Presentation</a:t>
            </a:r>
            <a:r>
              <a:rPr dirty="0" spc="-15"/>
              <a:t> </a:t>
            </a:r>
            <a:r>
              <a:rPr dirty="0" spc="-10"/>
              <a:t>(1/2)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090430" y="124459"/>
            <a:ext cx="497459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Clinical</a:t>
            </a:r>
            <a:r>
              <a:rPr dirty="0" spc="-30"/>
              <a:t> </a:t>
            </a:r>
            <a:r>
              <a:rPr dirty="0"/>
              <a:t>Presentation</a:t>
            </a:r>
            <a:r>
              <a:rPr dirty="0" spc="-15"/>
              <a:t> </a:t>
            </a:r>
            <a:r>
              <a:rPr dirty="0" spc="-10"/>
              <a:t>(2/2)</a:t>
            </a:r>
          </a:p>
        </p:txBody>
      </p:sp>
      <p:sp>
        <p:nvSpPr>
          <p:cNvPr id="7" name="object 7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461194" y="2516428"/>
          <a:ext cx="8009890" cy="64960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785"/>
                <a:gridCol w="1872614"/>
                <a:gridCol w="1800859"/>
              </a:tblGrid>
              <a:tr h="216535">
                <a:tc>
                  <a:txBody>
                    <a:bodyPr/>
                    <a:lstStyle/>
                    <a:p>
                      <a:pPr marL="10795">
                        <a:lnSpc>
                          <a:spcPts val="158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Right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BB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block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(8.8%)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(6.7%)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079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ST-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segment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elevation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(64.9%)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39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(65.0%)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12700">
                        <a:lnSpc>
                          <a:spcPts val="157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ST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segment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depression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(8.8%)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(11.7%)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61194" y="837208"/>
          <a:ext cx="8009890" cy="12096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785"/>
                <a:gridCol w="1872614"/>
                <a:gridCol w="1800859"/>
              </a:tblGrid>
              <a:tr h="445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Anakinra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8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Placebo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74320">
                <a:tc>
                  <a:txBody>
                    <a:bodyPr/>
                    <a:lstStyle/>
                    <a:p>
                      <a:pPr marL="44450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Troponin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fold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increase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28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ULN</a:t>
                      </a:r>
                      <a:r>
                        <a:rPr dirty="0" sz="1400" spc="2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(Q1;Q3)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98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(33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;194)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40"/>
                        </a:spcBef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75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(22;217)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78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16535">
                <a:tc>
                  <a:txBody>
                    <a:bodyPr/>
                    <a:lstStyle/>
                    <a:p>
                      <a:pPr marL="4445">
                        <a:lnSpc>
                          <a:spcPts val="157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CRP,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mg/L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29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(Q1;Q3)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37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(16;68)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7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23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(14;52)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73685">
                <a:tc>
                  <a:txBody>
                    <a:bodyPr/>
                    <a:lstStyle/>
                    <a:p>
                      <a:pPr marL="44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(NTpro)BNP,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fold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increase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the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ULN</a:t>
                      </a:r>
                      <a:r>
                        <a:rPr dirty="0" sz="1400" spc="29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(Q1;Q3)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499745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0.9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(0.4;1.9)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marL="464184">
                        <a:lnSpc>
                          <a:spcPct val="100000"/>
                        </a:lnSpc>
                        <a:spcBef>
                          <a:spcPts val="13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0.5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(0.3;1.0)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651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5" descr=""/>
          <p:cNvGraphicFramePr>
            <a:graphicFrameLocks noGrp="1"/>
          </p:cNvGraphicFramePr>
          <p:nvPr/>
        </p:nvGraphicFramePr>
        <p:xfrm>
          <a:off x="461194" y="3635590"/>
          <a:ext cx="8009890" cy="2178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785"/>
                <a:gridCol w="1872614"/>
                <a:gridCol w="1800859"/>
              </a:tblGrid>
              <a:tr h="217804">
                <a:tc>
                  <a:txBody>
                    <a:bodyPr/>
                    <a:lstStyle/>
                    <a:p>
                      <a:pPr marL="3810">
                        <a:lnSpc>
                          <a:spcPts val="158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Coronary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Imaging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30225">
                        <a:lnSpc>
                          <a:spcPts val="158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48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(84.2%)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marL="557530">
                        <a:lnSpc>
                          <a:spcPts val="158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47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(78.3)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  <p:sp>
        <p:nvSpPr>
          <p:cNvPr id="6" name="object 6" descr=""/>
          <p:cNvSpPr txBox="1"/>
          <p:nvPr/>
        </p:nvSpPr>
        <p:spPr>
          <a:xfrm>
            <a:off x="3768248" y="4084828"/>
            <a:ext cx="164592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0</a:t>
            </a:r>
            <a:r>
              <a:rPr dirty="0" sz="1600" spc="-2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patient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with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EMB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461194" y="837208"/>
          <a:ext cx="8015605" cy="246316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8785"/>
                <a:gridCol w="1872614"/>
                <a:gridCol w="1805940"/>
              </a:tblGrid>
              <a:tr h="4572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3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Anakinra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30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Placebo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3810">
                        <a:lnSpc>
                          <a:spcPts val="160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fraction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(TTE),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43815">
                        <a:lnSpc>
                          <a:spcPts val="16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(Q1;Q3)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(50;61)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60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(50;60)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43815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Min,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Max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40,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73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35,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66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3810">
                        <a:lnSpc>
                          <a:spcPts val="161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dysfunction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TTE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(LVEF&lt;50%)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7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(12.3%)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5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(8.3%)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3810">
                        <a:lnSpc>
                          <a:spcPts val="1600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Regional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wall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motion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abnormalities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(TTE)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18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(31.6%)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16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(26.7%)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3175">
                        <a:lnSpc>
                          <a:spcPts val="159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Left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ejection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fraction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(MRI),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50" b="1">
                          <a:latin typeface="Calibri"/>
                          <a:cs typeface="Calibri"/>
                        </a:rPr>
                        <a:t>%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43180">
                        <a:lnSpc>
                          <a:spcPts val="161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Median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(Q1;Q3)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(50;60)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10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55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(52;60)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43180">
                        <a:lnSpc>
                          <a:spcPts val="160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Min,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Max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36,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72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05"/>
                        </a:lnSpc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38,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>
                          <a:latin typeface="Calibri"/>
                          <a:cs typeface="Calibri"/>
                        </a:rPr>
                        <a:t>70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22885">
                <a:tc>
                  <a:txBody>
                    <a:bodyPr/>
                    <a:lstStyle/>
                    <a:p>
                      <a:pPr marL="12700">
                        <a:lnSpc>
                          <a:spcPts val="1595"/>
                        </a:lnSpc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400" spc="-3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dysfunction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with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MRI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LVEF&lt;50%)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13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(22.8%)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595"/>
                        </a:lnSpc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(16.7%)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533344" y="124459"/>
            <a:ext cx="4089400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Non</a:t>
            </a:r>
            <a:r>
              <a:rPr dirty="0" spc="-20"/>
              <a:t> </a:t>
            </a:r>
            <a:r>
              <a:rPr dirty="0"/>
              <a:t>Invasive</a:t>
            </a:r>
            <a:r>
              <a:rPr dirty="0" spc="-10"/>
              <a:t> Imaging</a:t>
            </a:r>
          </a:p>
        </p:txBody>
      </p:sp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461194" y="3696966"/>
          <a:ext cx="8014334" cy="27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46880"/>
                <a:gridCol w="1800225"/>
                <a:gridCol w="1877695"/>
              </a:tblGrid>
              <a:tr h="276860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Absence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pericardial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effusion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marL="509270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48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(85.7%)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marL="548005">
                        <a:lnSpc>
                          <a:spcPct val="100000"/>
                        </a:lnSpc>
                        <a:spcBef>
                          <a:spcPts val="135"/>
                        </a:spcBef>
                      </a:pPr>
                      <a:r>
                        <a:rPr dirty="0" sz="140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47</a:t>
                      </a:r>
                      <a:r>
                        <a:rPr dirty="0" sz="1400" spc="-5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solidFill>
                            <a:srgbClr val="EF4D60"/>
                          </a:solidFill>
                          <a:latin typeface="Calibri"/>
                          <a:cs typeface="Calibri"/>
                        </a:rPr>
                        <a:t>(78.3%)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714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48075" y="1913635"/>
            <a:ext cx="1849120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/>
              <a:t>Results</a:t>
            </a:r>
            <a:endParaRPr sz="4800"/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88518" y="93979"/>
            <a:ext cx="2470785" cy="57404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 </a:t>
            </a:r>
            <a:r>
              <a:rPr dirty="0" spc="-10"/>
              <a:t>course</a:t>
            </a:r>
          </a:p>
        </p:txBody>
      </p:sp>
      <p:sp>
        <p:nvSpPr>
          <p:cNvPr id="3" name="object 3" descr=""/>
          <p:cNvSpPr/>
          <p:nvPr/>
        </p:nvSpPr>
        <p:spPr>
          <a:xfrm>
            <a:off x="47996" y="3566911"/>
            <a:ext cx="1965325" cy="634365"/>
          </a:xfrm>
          <a:custGeom>
            <a:avLst/>
            <a:gdLst/>
            <a:ahLst/>
            <a:cxnLst/>
            <a:rect l="l" t="t" r="r" b="b"/>
            <a:pathLst>
              <a:path w="1965325" h="634364">
                <a:moveTo>
                  <a:pt x="1965025" y="0"/>
                </a:moveTo>
                <a:lnTo>
                  <a:pt x="0" y="0"/>
                </a:lnTo>
                <a:lnTo>
                  <a:pt x="0" y="634020"/>
                </a:lnTo>
                <a:lnTo>
                  <a:pt x="1965025" y="634020"/>
                </a:lnTo>
                <a:lnTo>
                  <a:pt x="1965025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47996" y="3566911"/>
            <a:ext cx="1965325" cy="634365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marL="161290" marR="114935" indent="203835">
              <a:lnSpc>
                <a:spcPct val="113799"/>
              </a:lnSpc>
            </a:pPr>
            <a:r>
              <a:rPr dirty="0" sz="1600" b="1">
                <a:latin typeface="Calibri"/>
                <a:cs typeface="Calibri"/>
              </a:rPr>
              <a:t>CCU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Admission </a:t>
            </a:r>
            <a:r>
              <a:rPr dirty="0" sz="1600" b="1">
                <a:latin typeface="Calibri"/>
                <a:cs typeface="Calibri"/>
              </a:rPr>
              <a:t>For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Suspected </a:t>
            </a:r>
            <a:r>
              <a:rPr dirty="0" sz="1600" spc="-25" b="1">
                <a:latin typeface="Calibri"/>
                <a:cs typeface="Calibri"/>
              </a:rPr>
              <a:t>AM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5" name="object 5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62127" y="1722120"/>
            <a:ext cx="905256" cy="905255"/>
          </a:xfrm>
          <a:prstGeom prst="rect">
            <a:avLst/>
          </a:prstGeom>
        </p:spPr>
      </p:pic>
      <p:grpSp>
        <p:nvGrpSpPr>
          <p:cNvPr id="6" name="object 6" descr=""/>
          <p:cNvGrpSpPr/>
          <p:nvPr/>
        </p:nvGrpSpPr>
        <p:grpSpPr>
          <a:xfrm>
            <a:off x="246832" y="3171769"/>
            <a:ext cx="8650605" cy="1226185"/>
            <a:chOff x="246832" y="3171769"/>
            <a:chExt cx="8650605" cy="1226185"/>
          </a:xfrm>
        </p:grpSpPr>
        <p:sp>
          <p:nvSpPr>
            <p:cNvPr id="7" name="object 7" descr=""/>
            <p:cNvSpPr/>
            <p:nvPr/>
          </p:nvSpPr>
          <p:spPr>
            <a:xfrm>
              <a:off x="246832" y="3171769"/>
              <a:ext cx="8650605" cy="171450"/>
            </a:xfrm>
            <a:custGeom>
              <a:avLst/>
              <a:gdLst/>
              <a:ahLst/>
              <a:cxnLst/>
              <a:rect l="l" t="t" r="r" b="b"/>
              <a:pathLst>
                <a:path w="8650605" h="171450">
                  <a:moveTo>
                    <a:pt x="8478884" y="114299"/>
                  </a:moveTo>
                  <a:lnTo>
                    <a:pt x="8478884" y="171450"/>
                  </a:lnTo>
                  <a:lnTo>
                    <a:pt x="8593184" y="114300"/>
                  </a:lnTo>
                  <a:lnTo>
                    <a:pt x="8478884" y="114299"/>
                  </a:lnTo>
                  <a:close/>
                </a:path>
                <a:path w="8650605" h="171450">
                  <a:moveTo>
                    <a:pt x="8478884" y="57149"/>
                  </a:moveTo>
                  <a:lnTo>
                    <a:pt x="8478884" y="114299"/>
                  </a:lnTo>
                  <a:lnTo>
                    <a:pt x="8507462" y="114300"/>
                  </a:lnTo>
                  <a:lnTo>
                    <a:pt x="8507462" y="57150"/>
                  </a:lnTo>
                  <a:lnTo>
                    <a:pt x="8478884" y="57149"/>
                  </a:lnTo>
                  <a:close/>
                </a:path>
                <a:path w="8650605" h="171450">
                  <a:moveTo>
                    <a:pt x="8478884" y="0"/>
                  </a:moveTo>
                  <a:lnTo>
                    <a:pt x="8478884" y="57149"/>
                  </a:lnTo>
                  <a:lnTo>
                    <a:pt x="8507462" y="57150"/>
                  </a:lnTo>
                  <a:lnTo>
                    <a:pt x="8507462" y="114300"/>
                  </a:lnTo>
                  <a:lnTo>
                    <a:pt x="8593187" y="114298"/>
                  </a:lnTo>
                  <a:lnTo>
                    <a:pt x="8650334" y="85725"/>
                  </a:lnTo>
                  <a:lnTo>
                    <a:pt x="8478884" y="0"/>
                  </a:lnTo>
                  <a:close/>
                </a:path>
                <a:path w="8650605" h="171450">
                  <a:moveTo>
                    <a:pt x="0" y="57148"/>
                  </a:moveTo>
                  <a:lnTo>
                    <a:pt x="0" y="114298"/>
                  </a:lnTo>
                  <a:lnTo>
                    <a:pt x="8478884" y="114299"/>
                  </a:lnTo>
                  <a:lnTo>
                    <a:pt x="8478884" y="57149"/>
                  </a:lnTo>
                  <a:lnTo>
                    <a:pt x="0" y="57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 descr=""/>
            <p:cNvSpPr/>
            <p:nvPr/>
          </p:nvSpPr>
          <p:spPr>
            <a:xfrm>
              <a:off x="2613444" y="3566911"/>
              <a:ext cx="1736725" cy="831215"/>
            </a:xfrm>
            <a:custGeom>
              <a:avLst/>
              <a:gdLst/>
              <a:ahLst/>
              <a:cxnLst/>
              <a:rect l="l" t="t" r="r" b="b"/>
              <a:pathLst>
                <a:path w="1736725" h="831214">
                  <a:moveTo>
                    <a:pt x="1736492" y="0"/>
                  </a:moveTo>
                  <a:lnTo>
                    <a:pt x="0" y="0"/>
                  </a:lnTo>
                  <a:lnTo>
                    <a:pt x="0" y="830997"/>
                  </a:lnTo>
                  <a:lnTo>
                    <a:pt x="1736492" y="830997"/>
                  </a:lnTo>
                  <a:lnTo>
                    <a:pt x="173649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 descr=""/>
          <p:cNvSpPr txBox="1"/>
          <p:nvPr/>
        </p:nvSpPr>
        <p:spPr>
          <a:xfrm>
            <a:off x="2613444" y="3566911"/>
            <a:ext cx="1736725" cy="831215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algn="ctr" marL="218440" marR="172720">
              <a:lnSpc>
                <a:spcPts val="1900"/>
              </a:lnSpc>
              <a:spcBef>
                <a:spcPts val="345"/>
              </a:spcBef>
            </a:pPr>
            <a:r>
              <a:rPr dirty="0" sz="1600" b="1">
                <a:latin typeface="Calibri"/>
                <a:cs typeface="Calibri"/>
              </a:rPr>
              <a:t>Confirmation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diagnosis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and </a:t>
            </a:r>
            <a:r>
              <a:rPr dirty="0" sz="1600" spc="-10" b="1">
                <a:latin typeface="Calibri"/>
                <a:cs typeface="Calibri"/>
              </a:rPr>
              <a:t>randomization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8407331" y="3570803"/>
            <a:ext cx="41719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600" spc="-20" b="1">
                <a:latin typeface="Calibri"/>
                <a:cs typeface="Calibri"/>
              </a:rPr>
              <a:t>Time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1602366" y="1414634"/>
            <a:ext cx="1479550" cy="709930"/>
          </a:xfrm>
          <a:prstGeom prst="rect">
            <a:avLst/>
          </a:prstGeom>
        </p:spPr>
        <p:txBody>
          <a:bodyPr wrap="square" lIns="0" tIns="7874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620"/>
              </a:spcBef>
            </a:pPr>
            <a:r>
              <a:rPr dirty="0" sz="2400" b="1">
                <a:solidFill>
                  <a:srgbClr val="0043A5"/>
                </a:solidFill>
                <a:latin typeface="Calibri"/>
                <a:cs typeface="Calibri"/>
              </a:rPr>
              <a:t>2</a:t>
            </a:r>
            <a:r>
              <a:rPr dirty="0" sz="2400" spc="-25" b="1">
                <a:solidFill>
                  <a:srgbClr val="0043A5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43A5"/>
                </a:solidFill>
                <a:latin typeface="Calibri"/>
                <a:cs typeface="Calibri"/>
              </a:rPr>
              <a:t>days </a:t>
            </a:r>
            <a:r>
              <a:rPr dirty="0" sz="2400" spc="-20" b="1">
                <a:solidFill>
                  <a:srgbClr val="0043A5"/>
                </a:solidFill>
                <a:latin typeface="Calibri"/>
                <a:cs typeface="Calibri"/>
              </a:rPr>
              <a:t>(1;3)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05"/>
              </a:spcBef>
            </a:pPr>
            <a:r>
              <a:rPr dirty="0" sz="1400">
                <a:solidFill>
                  <a:srgbClr val="0043A5"/>
                </a:solidFill>
                <a:latin typeface="Calibri"/>
                <a:cs typeface="Calibri"/>
              </a:rPr>
              <a:t>Min–Max</a:t>
            </a:r>
            <a:r>
              <a:rPr dirty="0" sz="1400" spc="5">
                <a:solidFill>
                  <a:srgbClr val="0043A5"/>
                </a:solidFill>
                <a:latin typeface="Calibri"/>
                <a:cs typeface="Calibri"/>
              </a:rPr>
              <a:t> </a:t>
            </a:r>
            <a:r>
              <a:rPr dirty="0" sz="1400">
                <a:solidFill>
                  <a:srgbClr val="0043A5"/>
                </a:solidFill>
                <a:latin typeface="Calibri"/>
                <a:cs typeface="Calibri"/>
              </a:rPr>
              <a:t>=</a:t>
            </a:r>
            <a:r>
              <a:rPr dirty="0" sz="1400" spc="5">
                <a:solidFill>
                  <a:srgbClr val="0043A5"/>
                </a:solidFill>
                <a:latin typeface="Calibri"/>
                <a:cs typeface="Calibri"/>
              </a:rPr>
              <a:t> </a:t>
            </a:r>
            <a:r>
              <a:rPr dirty="0" sz="1400" spc="-10">
                <a:solidFill>
                  <a:srgbClr val="0043A5"/>
                </a:solidFill>
                <a:latin typeface="Calibri"/>
                <a:cs typeface="Calibri"/>
              </a:rPr>
              <a:t>0-</a:t>
            </a:r>
            <a:r>
              <a:rPr dirty="0" sz="1400" spc="-50">
                <a:solidFill>
                  <a:srgbClr val="0043A5"/>
                </a:solidFill>
                <a:latin typeface="Calibri"/>
                <a:cs typeface="Calibri"/>
              </a:rPr>
              <a:t>4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12" name="object 12" descr=""/>
          <p:cNvGrpSpPr/>
          <p:nvPr/>
        </p:nvGrpSpPr>
        <p:grpSpPr>
          <a:xfrm>
            <a:off x="5335160" y="3179471"/>
            <a:ext cx="3533775" cy="972819"/>
            <a:chOff x="5335160" y="3179471"/>
            <a:chExt cx="3533775" cy="972819"/>
          </a:xfrm>
        </p:grpSpPr>
        <p:sp>
          <p:nvSpPr>
            <p:cNvPr id="13" name="object 13" descr=""/>
            <p:cNvSpPr/>
            <p:nvPr/>
          </p:nvSpPr>
          <p:spPr>
            <a:xfrm>
              <a:off x="6312656" y="3179471"/>
              <a:ext cx="2556510" cy="153670"/>
            </a:xfrm>
            <a:custGeom>
              <a:avLst/>
              <a:gdLst/>
              <a:ahLst/>
              <a:cxnLst/>
              <a:rect l="l" t="t" r="r" b="b"/>
              <a:pathLst>
                <a:path w="2556509" h="153670">
                  <a:moveTo>
                    <a:pt x="2403510" y="102774"/>
                  </a:moveTo>
                  <a:lnTo>
                    <a:pt x="2403483" y="153573"/>
                  </a:lnTo>
                  <a:lnTo>
                    <a:pt x="2505188" y="102787"/>
                  </a:lnTo>
                  <a:lnTo>
                    <a:pt x="2403510" y="102774"/>
                  </a:lnTo>
                  <a:close/>
                </a:path>
                <a:path w="2556509" h="153670">
                  <a:moveTo>
                    <a:pt x="152439" y="0"/>
                  </a:moveTo>
                  <a:lnTo>
                    <a:pt x="0" y="76119"/>
                  </a:lnTo>
                  <a:lnTo>
                    <a:pt x="152360" y="152400"/>
                  </a:lnTo>
                  <a:lnTo>
                    <a:pt x="152386" y="101599"/>
                  </a:lnTo>
                  <a:lnTo>
                    <a:pt x="126989" y="101586"/>
                  </a:lnTo>
                  <a:lnTo>
                    <a:pt x="127016" y="50787"/>
                  </a:lnTo>
                  <a:lnTo>
                    <a:pt x="152413" y="50787"/>
                  </a:lnTo>
                  <a:lnTo>
                    <a:pt x="152439" y="0"/>
                  </a:lnTo>
                  <a:close/>
                </a:path>
                <a:path w="2556509" h="153670">
                  <a:moveTo>
                    <a:pt x="2403536" y="51974"/>
                  </a:moveTo>
                  <a:lnTo>
                    <a:pt x="2403510" y="102774"/>
                  </a:lnTo>
                  <a:lnTo>
                    <a:pt x="2428906" y="102787"/>
                  </a:lnTo>
                  <a:lnTo>
                    <a:pt x="2428933" y="51987"/>
                  </a:lnTo>
                  <a:lnTo>
                    <a:pt x="2403536" y="51974"/>
                  </a:lnTo>
                  <a:close/>
                </a:path>
                <a:path w="2556509" h="153670">
                  <a:moveTo>
                    <a:pt x="2403562" y="1173"/>
                  </a:moveTo>
                  <a:lnTo>
                    <a:pt x="2403536" y="51974"/>
                  </a:lnTo>
                  <a:lnTo>
                    <a:pt x="2428933" y="51987"/>
                  </a:lnTo>
                  <a:lnTo>
                    <a:pt x="2428906" y="102787"/>
                  </a:lnTo>
                  <a:lnTo>
                    <a:pt x="2505188" y="102787"/>
                  </a:lnTo>
                  <a:lnTo>
                    <a:pt x="2555923" y="77453"/>
                  </a:lnTo>
                  <a:lnTo>
                    <a:pt x="2403562" y="1173"/>
                  </a:lnTo>
                  <a:close/>
                </a:path>
                <a:path w="2556509" h="153670">
                  <a:moveTo>
                    <a:pt x="152413" y="50800"/>
                  </a:moveTo>
                  <a:lnTo>
                    <a:pt x="152386" y="101599"/>
                  </a:lnTo>
                  <a:lnTo>
                    <a:pt x="2403510" y="102774"/>
                  </a:lnTo>
                  <a:lnTo>
                    <a:pt x="2403536" y="51974"/>
                  </a:lnTo>
                  <a:lnTo>
                    <a:pt x="152413" y="50800"/>
                  </a:lnTo>
                  <a:close/>
                </a:path>
                <a:path w="2556509" h="153670">
                  <a:moveTo>
                    <a:pt x="127016" y="50787"/>
                  </a:moveTo>
                  <a:lnTo>
                    <a:pt x="126989" y="101586"/>
                  </a:lnTo>
                  <a:lnTo>
                    <a:pt x="152386" y="101599"/>
                  </a:lnTo>
                  <a:lnTo>
                    <a:pt x="152413" y="50800"/>
                  </a:lnTo>
                  <a:lnTo>
                    <a:pt x="127016" y="50787"/>
                  </a:lnTo>
                  <a:close/>
                </a:path>
                <a:path w="2556509" h="153670">
                  <a:moveTo>
                    <a:pt x="152413" y="50787"/>
                  </a:moveTo>
                  <a:lnTo>
                    <a:pt x="127016" y="50787"/>
                  </a:lnTo>
                  <a:lnTo>
                    <a:pt x="152413" y="508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 descr=""/>
            <p:cNvSpPr/>
            <p:nvPr/>
          </p:nvSpPr>
          <p:spPr>
            <a:xfrm>
              <a:off x="5335160" y="3566911"/>
              <a:ext cx="1736725" cy="584835"/>
            </a:xfrm>
            <a:custGeom>
              <a:avLst/>
              <a:gdLst/>
              <a:ahLst/>
              <a:cxnLst/>
              <a:rect l="l" t="t" r="r" b="b"/>
              <a:pathLst>
                <a:path w="1736725" h="584835">
                  <a:moveTo>
                    <a:pt x="1736492" y="0"/>
                  </a:moveTo>
                  <a:lnTo>
                    <a:pt x="0" y="0"/>
                  </a:lnTo>
                  <a:lnTo>
                    <a:pt x="0" y="584775"/>
                  </a:lnTo>
                  <a:lnTo>
                    <a:pt x="1736492" y="584775"/>
                  </a:lnTo>
                  <a:lnTo>
                    <a:pt x="173649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5" name="object 15" descr=""/>
          <p:cNvSpPr txBox="1"/>
          <p:nvPr/>
        </p:nvSpPr>
        <p:spPr>
          <a:xfrm>
            <a:off x="4355254" y="1401572"/>
            <a:ext cx="1479550" cy="61976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2400" b="1">
                <a:solidFill>
                  <a:srgbClr val="00B050"/>
                </a:solidFill>
                <a:latin typeface="Calibri"/>
                <a:cs typeface="Calibri"/>
              </a:rPr>
              <a:t>2</a:t>
            </a:r>
            <a:r>
              <a:rPr dirty="0" sz="2400" spc="-25" b="1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2400" b="1">
                <a:solidFill>
                  <a:srgbClr val="00B050"/>
                </a:solidFill>
                <a:latin typeface="Calibri"/>
                <a:cs typeface="Calibri"/>
              </a:rPr>
              <a:t>days </a:t>
            </a:r>
            <a:r>
              <a:rPr dirty="0" sz="2400" spc="-20" b="1">
                <a:solidFill>
                  <a:srgbClr val="00B050"/>
                </a:solidFill>
                <a:latin typeface="Calibri"/>
                <a:cs typeface="Calibri"/>
              </a:rPr>
              <a:t>(1;3)</a:t>
            </a:r>
            <a:endParaRPr sz="24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dirty="0" sz="1200">
                <a:solidFill>
                  <a:srgbClr val="00B050"/>
                </a:solidFill>
                <a:latin typeface="Calibri"/>
                <a:cs typeface="Calibri"/>
              </a:rPr>
              <a:t>Min</a:t>
            </a:r>
            <a:r>
              <a:rPr dirty="0" sz="1200" spc="-20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B050"/>
                </a:solidFill>
                <a:latin typeface="Calibri"/>
                <a:cs typeface="Calibri"/>
              </a:rPr>
              <a:t>–</a:t>
            </a:r>
            <a:r>
              <a:rPr dirty="0" sz="1200" spc="5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B050"/>
                </a:solidFill>
                <a:latin typeface="Calibri"/>
                <a:cs typeface="Calibri"/>
              </a:rPr>
              <a:t>Max =</a:t>
            </a:r>
            <a:r>
              <a:rPr dirty="0" sz="1200" spc="5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200">
                <a:solidFill>
                  <a:srgbClr val="00B050"/>
                </a:solidFill>
                <a:latin typeface="Calibri"/>
                <a:cs typeface="Calibri"/>
              </a:rPr>
              <a:t>1 -</a:t>
            </a:r>
            <a:r>
              <a:rPr dirty="0" sz="1200" spc="-5">
                <a:solidFill>
                  <a:srgbClr val="00B050"/>
                </a:solidFill>
                <a:latin typeface="Calibri"/>
                <a:cs typeface="Calibri"/>
              </a:rPr>
              <a:t> </a:t>
            </a:r>
            <a:r>
              <a:rPr dirty="0" sz="1200" spc="-50">
                <a:solidFill>
                  <a:srgbClr val="00B050"/>
                </a:solidFill>
                <a:latin typeface="Calibri"/>
                <a:cs typeface="Calibri"/>
              </a:rPr>
              <a:t>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6" name="object 16" descr=""/>
          <p:cNvSpPr txBox="1"/>
          <p:nvPr/>
        </p:nvSpPr>
        <p:spPr>
          <a:xfrm>
            <a:off x="5335160" y="3566911"/>
            <a:ext cx="1736725" cy="584835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marL="474345" marR="426720" indent="64135">
              <a:lnSpc>
                <a:spcPts val="1900"/>
              </a:lnSpc>
              <a:spcBef>
                <a:spcPts val="345"/>
              </a:spcBef>
            </a:pPr>
            <a:r>
              <a:rPr dirty="0" sz="1600" spc="-10" b="1">
                <a:latin typeface="Calibri"/>
                <a:cs typeface="Calibri"/>
              </a:rPr>
              <a:t>Hospital Discharge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7" name="object 17" descr=""/>
          <p:cNvGrpSpPr/>
          <p:nvPr/>
        </p:nvGrpSpPr>
        <p:grpSpPr>
          <a:xfrm>
            <a:off x="1030509" y="3182150"/>
            <a:ext cx="8030209" cy="718820"/>
            <a:chOff x="1030509" y="3182150"/>
            <a:chExt cx="8030209" cy="718820"/>
          </a:xfrm>
        </p:grpSpPr>
        <p:sp>
          <p:nvSpPr>
            <p:cNvPr id="18" name="object 18" descr=""/>
            <p:cNvSpPr/>
            <p:nvPr/>
          </p:nvSpPr>
          <p:spPr>
            <a:xfrm>
              <a:off x="1030509" y="3182150"/>
              <a:ext cx="2585085" cy="165735"/>
            </a:xfrm>
            <a:custGeom>
              <a:avLst/>
              <a:gdLst/>
              <a:ahLst/>
              <a:cxnLst/>
              <a:rect l="l" t="t" r="r" b="b"/>
              <a:pathLst>
                <a:path w="2585085" h="165735">
                  <a:moveTo>
                    <a:pt x="151969" y="12811"/>
                  </a:moveTo>
                  <a:lnTo>
                    <a:pt x="0" y="89866"/>
                  </a:lnTo>
                  <a:lnTo>
                    <a:pt x="152825" y="165209"/>
                  </a:lnTo>
                  <a:lnTo>
                    <a:pt x="152541" y="114552"/>
                  </a:lnTo>
                  <a:lnTo>
                    <a:pt x="127140" y="114552"/>
                  </a:lnTo>
                  <a:lnTo>
                    <a:pt x="126854" y="63754"/>
                  </a:lnTo>
                  <a:lnTo>
                    <a:pt x="152254" y="63611"/>
                  </a:lnTo>
                  <a:lnTo>
                    <a:pt x="151969" y="12811"/>
                  </a:lnTo>
                  <a:close/>
                </a:path>
                <a:path w="2585085" h="165735">
                  <a:moveTo>
                    <a:pt x="2534454" y="50656"/>
                  </a:moveTo>
                  <a:lnTo>
                    <a:pt x="2457388" y="50656"/>
                  </a:lnTo>
                  <a:lnTo>
                    <a:pt x="2457674" y="101456"/>
                  </a:lnTo>
                  <a:lnTo>
                    <a:pt x="2432273" y="101599"/>
                  </a:lnTo>
                  <a:lnTo>
                    <a:pt x="2432559" y="152397"/>
                  </a:lnTo>
                  <a:lnTo>
                    <a:pt x="2584528" y="75342"/>
                  </a:lnTo>
                  <a:lnTo>
                    <a:pt x="2534454" y="50656"/>
                  </a:lnTo>
                  <a:close/>
                </a:path>
                <a:path w="2585085" h="165735">
                  <a:moveTo>
                    <a:pt x="152254" y="63611"/>
                  </a:moveTo>
                  <a:lnTo>
                    <a:pt x="126854" y="63754"/>
                  </a:lnTo>
                  <a:lnTo>
                    <a:pt x="127140" y="114552"/>
                  </a:lnTo>
                  <a:lnTo>
                    <a:pt x="152540" y="114409"/>
                  </a:lnTo>
                  <a:lnTo>
                    <a:pt x="152254" y="63611"/>
                  </a:lnTo>
                  <a:close/>
                </a:path>
                <a:path w="2585085" h="165735">
                  <a:moveTo>
                    <a:pt x="152540" y="114409"/>
                  </a:moveTo>
                  <a:lnTo>
                    <a:pt x="127140" y="114552"/>
                  </a:lnTo>
                  <a:lnTo>
                    <a:pt x="152541" y="114552"/>
                  </a:lnTo>
                  <a:lnTo>
                    <a:pt x="152540" y="114409"/>
                  </a:lnTo>
                  <a:close/>
                </a:path>
                <a:path w="2585085" h="165735">
                  <a:moveTo>
                    <a:pt x="2431988" y="50799"/>
                  </a:moveTo>
                  <a:lnTo>
                    <a:pt x="152254" y="63611"/>
                  </a:lnTo>
                  <a:lnTo>
                    <a:pt x="152540" y="114409"/>
                  </a:lnTo>
                  <a:lnTo>
                    <a:pt x="2432273" y="101599"/>
                  </a:lnTo>
                  <a:lnTo>
                    <a:pt x="2431988" y="50799"/>
                  </a:lnTo>
                  <a:close/>
                </a:path>
                <a:path w="2585085" h="165735">
                  <a:moveTo>
                    <a:pt x="2457388" y="50656"/>
                  </a:moveTo>
                  <a:lnTo>
                    <a:pt x="2431988" y="50799"/>
                  </a:lnTo>
                  <a:lnTo>
                    <a:pt x="2432273" y="101599"/>
                  </a:lnTo>
                  <a:lnTo>
                    <a:pt x="2457674" y="101456"/>
                  </a:lnTo>
                  <a:lnTo>
                    <a:pt x="2457388" y="50656"/>
                  </a:lnTo>
                  <a:close/>
                </a:path>
                <a:path w="2585085" h="165735">
                  <a:moveTo>
                    <a:pt x="2431703" y="0"/>
                  </a:moveTo>
                  <a:lnTo>
                    <a:pt x="2431988" y="50799"/>
                  </a:lnTo>
                  <a:lnTo>
                    <a:pt x="2534454" y="50656"/>
                  </a:lnTo>
                  <a:lnTo>
                    <a:pt x="2431703" y="0"/>
                  </a:lnTo>
                  <a:close/>
                </a:path>
              </a:pathLst>
            </a:custGeom>
            <a:solidFill>
              <a:srgbClr val="004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7323637" y="3562374"/>
              <a:ext cx="1736725" cy="339090"/>
            </a:xfrm>
            <a:custGeom>
              <a:avLst/>
              <a:gdLst/>
              <a:ahLst/>
              <a:cxnLst/>
              <a:rect l="l" t="t" r="r" b="b"/>
              <a:pathLst>
                <a:path w="1736725" h="339089">
                  <a:moveTo>
                    <a:pt x="1736492" y="0"/>
                  </a:moveTo>
                  <a:lnTo>
                    <a:pt x="0" y="0"/>
                  </a:lnTo>
                  <a:lnTo>
                    <a:pt x="0" y="338553"/>
                  </a:lnTo>
                  <a:lnTo>
                    <a:pt x="1736492" y="338553"/>
                  </a:lnTo>
                  <a:lnTo>
                    <a:pt x="173649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7323638" y="3562374"/>
            <a:ext cx="1736725" cy="339090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31750" rIns="0" bIns="0" rtlCol="0" vert="horz">
            <a:spAutoFit/>
          </a:bodyPr>
          <a:lstStyle/>
          <a:p>
            <a:pPr marL="149225">
              <a:lnSpc>
                <a:spcPct val="100000"/>
              </a:lnSpc>
              <a:spcBef>
                <a:spcPts val="250"/>
              </a:spcBef>
            </a:pP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Endpoint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025747" y="3181292"/>
            <a:ext cx="7846059" cy="408940"/>
            <a:chOff x="1025747" y="3181292"/>
            <a:chExt cx="7846059" cy="408940"/>
          </a:xfrm>
        </p:grpSpPr>
        <p:sp>
          <p:nvSpPr>
            <p:cNvPr id="22" name="object 22" descr=""/>
            <p:cNvSpPr/>
            <p:nvPr/>
          </p:nvSpPr>
          <p:spPr>
            <a:xfrm>
              <a:off x="3598668" y="3181292"/>
              <a:ext cx="2701925" cy="152400"/>
            </a:xfrm>
            <a:custGeom>
              <a:avLst/>
              <a:gdLst/>
              <a:ahLst/>
              <a:cxnLst/>
              <a:rect l="l" t="t" r="r" b="b"/>
              <a:pathLst>
                <a:path w="2701925" h="152400">
                  <a:moveTo>
                    <a:pt x="2549354" y="101601"/>
                  </a:moveTo>
                  <a:lnTo>
                    <a:pt x="2549354" y="152401"/>
                  </a:lnTo>
                  <a:lnTo>
                    <a:pt x="2650954" y="101601"/>
                  </a:lnTo>
                  <a:lnTo>
                    <a:pt x="2549354" y="101601"/>
                  </a:lnTo>
                  <a:close/>
                </a:path>
                <a:path w="2701925" h="152400">
                  <a:moveTo>
                    <a:pt x="152400" y="0"/>
                  </a:moveTo>
                  <a:lnTo>
                    <a:pt x="0" y="76200"/>
                  </a:lnTo>
                  <a:lnTo>
                    <a:pt x="152400" y="152400"/>
                  </a:lnTo>
                  <a:lnTo>
                    <a:pt x="152400" y="101600"/>
                  </a:lnTo>
                  <a:lnTo>
                    <a:pt x="127000" y="101600"/>
                  </a:lnTo>
                  <a:lnTo>
                    <a:pt x="127000" y="50800"/>
                  </a:lnTo>
                  <a:lnTo>
                    <a:pt x="152400" y="50800"/>
                  </a:lnTo>
                  <a:lnTo>
                    <a:pt x="152400" y="0"/>
                  </a:lnTo>
                  <a:close/>
                </a:path>
                <a:path w="2701925" h="152400">
                  <a:moveTo>
                    <a:pt x="2549354" y="50801"/>
                  </a:moveTo>
                  <a:lnTo>
                    <a:pt x="2549354" y="101601"/>
                  </a:lnTo>
                  <a:lnTo>
                    <a:pt x="2574754" y="101601"/>
                  </a:lnTo>
                  <a:lnTo>
                    <a:pt x="2574754" y="50801"/>
                  </a:lnTo>
                  <a:lnTo>
                    <a:pt x="2549354" y="50801"/>
                  </a:lnTo>
                  <a:close/>
                </a:path>
                <a:path w="2701925" h="152400">
                  <a:moveTo>
                    <a:pt x="2549354" y="1"/>
                  </a:moveTo>
                  <a:lnTo>
                    <a:pt x="2549354" y="50801"/>
                  </a:lnTo>
                  <a:lnTo>
                    <a:pt x="2574754" y="50801"/>
                  </a:lnTo>
                  <a:lnTo>
                    <a:pt x="2574754" y="101601"/>
                  </a:lnTo>
                  <a:lnTo>
                    <a:pt x="2650957" y="101600"/>
                  </a:lnTo>
                  <a:lnTo>
                    <a:pt x="2701754" y="76201"/>
                  </a:lnTo>
                  <a:lnTo>
                    <a:pt x="2549354" y="1"/>
                  </a:lnTo>
                  <a:close/>
                </a:path>
                <a:path w="2701925" h="152400">
                  <a:moveTo>
                    <a:pt x="152400" y="50800"/>
                  </a:moveTo>
                  <a:lnTo>
                    <a:pt x="152400" y="101600"/>
                  </a:lnTo>
                  <a:lnTo>
                    <a:pt x="2549354" y="101601"/>
                  </a:lnTo>
                  <a:lnTo>
                    <a:pt x="2549354" y="50801"/>
                  </a:lnTo>
                  <a:lnTo>
                    <a:pt x="152400" y="50800"/>
                  </a:lnTo>
                  <a:close/>
                </a:path>
                <a:path w="2701925" h="152400">
                  <a:moveTo>
                    <a:pt x="127000" y="50800"/>
                  </a:moveTo>
                  <a:lnTo>
                    <a:pt x="127000" y="101600"/>
                  </a:lnTo>
                  <a:lnTo>
                    <a:pt x="152400" y="101600"/>
                  </a:lnTo>
                  <a:lnTo>
                    <a:pt x="152400" y="50800"/>
                  </a:lnTo>
                  <a:lnTo>
                    <a:pt x="127000" y="50800"/>
                  </a:lnTo>
                  <a:close/>
                </a:path>
                <a:path w="2701925" h="152400">
                  <a:moveTo>
                    <a:pt x="152400" y="50800"/>
                  </a:moveTo>
                  <a:lnTo>
                    <a:pt x="127000" y="50800"/>
                  </a:lnTo>
                  <a:lnTo>
                    <a:pt x="152400" y="5080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1030509" y="3289112"/>
              <a:ext cx="0" cy="278130"/>
            </a:xfrm>
            <a:custGeom>
              <a:avLst/>
              <a:gdLst/>
              <a:ahLst/>
              <a:cxnLst/>
              <a:rect l="l" t="t" r="r" b="b"/>
              <a:pathLst>
                <a:path w="0" h="278129">
                  <a:moveTo>
                    <a:pt x="0" y="0"/>
                  </a:moveTo>
                  <a:lnTo>
                    <a:pt x="1" y="277800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3598668" y="3248949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1" y="317962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 descr=""/>
            <p:cNvSpPr/>
            <p:nvPr/>
          </p:nvSpPr>
          <p:spPr>
            <a:xfrm>
              <a:off x="6312656" y="3272016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1" y="317962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 descr=""/>
            <p:cNvSpPr/>
            <p:nvPr/>
          </p:nvSpPr>
          <p:spPr>
            <a:xfrm>
              <a:off x="8866575" y="3248949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1" y="317962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7" name="object 27" descr=""/>
          <p:cNvSpPr txBox="1"/>
          <p:nvPr/>
        </p:nvSpPr>
        <p:spPr>
          <a:xfrm>
            <a:off x="1876427" y="951483"/>
            <a:ext cx="83058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43A5"/>
                </a:solidFill>
                <a:latin typeface="Calibri"/>
                <a:cs typeface="Calibri"/>
              </a:rPr>
              <a:t>Diagnosis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8" name="object 28" descr=""/>
          <p:cNvSpPr txBox="1"/>
          <p:nvPr/>
        </p:nvSpPr>
        <p:spPr>
          <a:xfrm>
            <a:off x="4537708" y="954532"/>
            <a:ext cx="916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B050"/>
                </a:solidFill>
                <a:latin typeface="Calibri"/>
                <a:cs typeface="Calibri"/>
              </a:rPr>
              <a:t>Treatment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29" name="object 29" descr=""/>
          <p:cNvSpPr txBox="1"/>
          <p:nvPr/>
        </p:nvSpPr>
        <p:spPr>
          <a:xfrm>
            <a:off x="7054834" y="995243"/>
            <a:ext cx="956944" cy="82740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 marL="75565">
              <a:lnSpc>
                <a:spcPts val="1845"/>
              </a:lnSpc>
            </a:pPr>
            <a:r>
              <a:rPr dirty="0" sz="1600" spc="-10" b="1">
                <a:solidFill>
                  <a:srgbClr val="C00000"/>
                </a:solidFill>
                <a:latin typeface="Calibri"/>
                <a:cs typeface="Calibri"/>
              </a:rPr>
              <a:t>Follow-</a:t>
            </a:r>
            <a:r>
              <a:rPr dirty="0" sz="1600" spc="-25" b="1">
                <a:solidFill>
                  <a:srgbClr val="C00000"/>
                </a:solidFill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1625"/>
              </a:spcBef>
            </a:pPr>
            <a:r>
              <a:rPr dirty="0" sz="2400" b="1">
                <a:solidFill>
                  <a:srgbClr val="C00000"/>
                </a:solidFill>
                <a:latin typeface="Calibri"/>
                <a:cs typeface="Calibri"/>
              </a:rPr>
              <a:t>28</a:t>
            </a:r>
            <a:r>
              <a:rPr dirty="0" sz="2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2400" spc="-20" b="1">
                <a:solidFill>
                  <a:srgbClr val="C00000"/>
                </a:solidFill>
                <a:latin typeface="Calibri"/>
                <a:cs typeface="Calibri"/>
              </a:rPr>
              <a:t>days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30" name="object 30" descr=""/>
          <p:cNvSpPr txBox="1"/>
          <p:nvPr/>
        </p:nvSpPr>
        <p:spPr>
          <a:xfrm>
            <a:off x="6425213" y="935935"/>
            <a:ext cx="2197100" cy="1016000"/>
          </a:xfrm>
          <a:prstGeom prst="rect">
            <a:avLst/>
          </a:prstGeom>
          <a:solidFill>
            <a:srgbClr val="FFFF00"/>
          </a:solidFill>
          <a:ln w="9525">
            <a:solidFill>
              <a:srgbClr val="AE1022"/>
            </a:solidFill>
          </a:ln>
        </p:spPr>
        <p:txBody>
          <a:bodyPr wrap="square" lIns="0" tIns="32384" rIns="0" bIns="0" rtlCol="0" vert="horz">
            <a:spAutoFit/>
          </a:bodyPr>
          <a:lstStyle/>
          <a:p>
            <a:pPr algn="ctr" marL="552450" marR="506730">
              <a:lnSpc>
                <a:spcPct val="100000"/>
              </a:lnSpc>
              <a:spcBef>
                <a:spcPts val="254"/>
              </a:spcBef>
            </a:pPr>
            <a:r>
              <a:rPr dirty="0" sz="2000" spc="-10" b="1">
                <a:latin typeface="Calibri"/>
                <a:cs typeface="Calibri"/>
              </a:rPr>
              <a:t>Composite Outcome 13.7%</a:t>
            </a:r>
            <a:endParaRPr sz="2000">
              <a:latin typeface="Calibri"/>
              <a:cs typeface="Calibri"/>
            </a:endParaRPr>
          </a:p>
        </p:txBody>
      </p:sp>
      <p:sp>
        <p:nvSpPr>
          <p:cNvPr id="31" name="object 31" descr=""/>
          <p:cNvSpPr/>
          <p:nvPr/>
        </p:nvSpPr>
        <p:spPr>
          <a:xfrm>
            <a:off x="3671592" y="4530824"/>
            <a:ext cx="5282565" cy="114300"/>
          </a:xfrm>
          <a:custGeom>
            <a:avLst/>
            <a:gdLst/>
            <a:ahLst/>
            <a:cxnLst/>
            <a:rect l="l" t="t" r="r" b="b"/>
            <a:pathLst>
              <a:path w="5282565" h="114300">
                <a:moveTo>
                  <a:pt x="5167828" y="76200"/>
                </a:moveTo>
                <a:lnTo>
                  <a:pt x="5167828" y="114300"/>
                </a:lnTo>
                <a:lnTo>
                  <a:pt x="5244028" y="76200"/>
                </a:lnTo>
                <a:lnTo>
                  <a:pt x="5167828" y="76200"/>
                </a:lnTo>
                <a:close/>
              </a:path>
              <a:path w="5282565" h="114300">
                <a:moveTo>
                  <a:pt x="114300" y="0"/>
                </a:moveTo>
                <a:lnTo>
                  <a:pt x="0" y="57149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30" y="76200"/>
                </a:lnTo>
                <a:lnTo>
                  <a:pt x="9523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5282565" h="114300">
                <a:moveTo>
                  <a:pt x="5167828" y="38100"/>
                </a:moveTo>
                <a:lnTo>
                  <a:pt x="5167828" y="76200"/>
                </a:lnTo>
                <a:lnTo>
                  <a:pt x="5186874" y="76200"/>
                </a:lnTo>
                <a:lnTo>
                  <a:pt x="5186874" y="38100"/>
                </a:lnTo>
                <a:lnTo>
                  <a:pt x="5167828" y="38100"/>
                </a:lnTo>
                <a:close/>
              </a:path>
              <a:path w="5282565" h="114300">
                <a:moveTo>
                  <a:pt x="5167828" y="0"/>
                </a:moveTo>
                <a:lnTo>
                  <a:pt x="5167828" y="38100"/>
                </a:lnTo>
                <a:lnTo>
                  <a:pt x="5186874" y="38100"/>
                </a:lnTo>
                <a:lnTo>
                  <a:pt x="5186874" y="76200"/>
                </a:lnTo>
                <a:lnTo>
                  <a:pt x="5244029" y="76200"/>
                </a:lnTo>
                <a:lnTo>
                  <a:pt x="5282128" y="57150"/>
                </a:lnTo>
                <a:lnTo>
                  <a:pt x="5167828" y="0"/>
                </a:lnTo>
                <a:close/>
              </a:path>
              <a:path w="5282565" h="114300">
                <a:moveTo>
                  <a:pt x="114300" y="38100"/>
                </a:moveTo>
                <a:lnTo>
                  <a:pt x="114300" y="76200"/>
                </a:lnTo>
                <a:lnTo>
                  <a:pt x="5167828" y="76200"/>
                </a:lnTo>
                <a:lnTo>
                  <a:pt x="5167828" y="38100"/>
                </a:lnTo>
                <a:lnTo>
                  <a:pt x="114300" y="38100"/>
                </a:lnTo>
                <a:close/>
              </a:path>
              <a:path w="5282565" h="114300">
                <a:moveTo>
                  <a:pt x="95230" y="38100"/>
                </a:moveTo>
                <a:lnTo>
                  <a:pt x="95230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30" y="38100"/>
                </a:lnTo>
                <a:close/>
              </a:path>
              <a:path w="5282565" h="114300">
                <a:moveTo>
                  <a:pt x="114300" y="38100"/>
                </a:moveTo>
                <a:lnTo>
                  <a:pt x="95230" y="38100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2" name="object 32" descr=""/>
          <p:cNvSpPr txBox="1"/>
          <p:nvPr/>
        </p:nvSpPr>
        <p:spPr>
          <a:xfrm>
            <a:off x="4382071" y="4270755"/>
            <a:ext cx="4492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Number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days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considered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for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Endpoint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3" name="object 33" descr=""/>
          <p:cNvSpPr txBox="1"/>
          <p:nvPr/>
        </p:nvSpPr>
        <p:spPr>
          <a:xfrm>
            <a:off x="282983" y="957579"/>
            <a:ext cx="90360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latin typeface="Calibri"/>
                <a:cs typeface="Calibri"/>
              </a:rPr>
              <a:t>Admission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4" name="object 34" descr=""/>
          <p:cNvSpPr txBox="1"/>
          <p:nvPr/>
        </p:nvSpPr>
        <p:spPr>
          <a:xfrm>
            <a:off x="3671592" y="2207337"/>
            <a:ext cx="5195570" cy="800735"/>
          </a:xfrm>
          <a:prstGeom prst="rect">
            <a:avLst/>
          </a:prstGeom>
          <a:solidFill>
            <a:srgbClr val="E6E9EE"/>
          </a:solidFill>
        </p:spPr>
        <p:txBody>
          <a:bodyPr wrap="square" lIns="0" tIns="3175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250"/>
              </a:spcBef>
            </a:pPr>
            <a:r>
              <a:rPr dirty="0" sz="1400">
                <a:latin typeface="Calibri"/>
                <a:cs typeface="Calibri"/>
              </a:rPr>
              <a:t>No</a:t>
            </a:r>
            <a:r>
              <a:rPr dirty="0" sz="1400" spc="-2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Corticosteroids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in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both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arms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Calibri"/>
                <a:cs typeface="Calibri"/>
              </a:rPr>
              <a:t>110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(94%)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30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were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treated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10">
                <a:latin typeface="Calibri"/>
                <a:cs typeface="Calibri"/>
              </a:rPr>
              <a:t>betablockers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335"/>
              </a:spcBef>
            </a:pPr>
            <a:r>
              <a:rPr dirty="0" sz="1400">
                <a:latin typeface="Calibri"/>
                <a:cs typeface="Calibri"/>
              </a:rPr>
              <a:t>97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(83%)</a:t>
            </a:r>
            <a:r>
              <a:rPr dirty="0" sz="1400" spc="9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patients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were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treated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with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ACE</a:t>
            </a:r>
            <a:r>
              <a:rPr dirty="0" sz="1400" spc="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inh.</a:t>
            </a:r>
            <a:endParaRPr sz="14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019810">
              <a:lnSpc>
                <a:spcPct val="100000"/>
              </a:lnSpc>
              <a:spcBef>
                <a:spcPts val="100"/>
              </a:spcBef>
            </a:pPr>
            <a:r>
              <a:rPr dirty="0"/>
              <a:t>Declaration</a:t>
            </a:r>
            <a:r>
              <a:rPr dirty="0" spc="-5"/>
              <a:t> </a:t>
            </a:r>
            <a:r>
              <a:rPr dirty="0"/>
              <a:t>of</a:t>
            </a:r>
            <a:r>
              <a:rPr dirty="0" spc="-10"/>
              <a:t> interest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02575" y="892555"/>
            <a:ext cx="7341234" cy="2235200"/>
          </a:xfrm>
          <a:prstGeom prst="rect">
            <a:avLst/>
          </a:prstGeom>
        </p:spPr>
        <p:txBody>
          <a:bodyPr wrap="square" lIns="0" tIns="55244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34"/>
              </a:spcBef>
            </a:pPr>
            <a:r>
              <a:rPr dirty="0" sz="1800">
                <a:latin typeface="Calibri"/>
                <a:cs typeface="Calibri"/>
              </a:rPr>
              <a:t>Dr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Mathieu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Kerneis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reports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50">
                <a:latin typeface="Calibri"/>
                <a:cs typeface="Calibri"/>
              </a:rPr>
              <a:t>:</a:t>
            </a:r>
            <a:endParaRPr sz="18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335"/>
              </a:spcBef>
              <a:buClr>
                <a:srgbClr val="C00000"/>
              </a:buClr>
              <a:buChar char="-"/>
              <a:tabLst>
                <a:tab pos="193040" algn="l"/>
              </a:tabLst>
            </a:pPr>
            <a:r>
              <a:rPr dirty="0" sz="1800">
                <a:latin typeface="Calibri"/>
                <a:cs typeface="Calibri"/>
              </a:rPr>
              <a:t>consulting/lectures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fees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Kiniksa,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Eligo,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Sanofi,</a:t>
            </a:r>
            <a:r>
              <a:rPr dirty="0" sz="1800" spc="-10">
                <a:latin typeface="Calibri"/>
                <a:cs typeface="Calibri"/>
              </a:rPr>
              <a:t> Bayer.</a:t>
            </a:r>
            <a:endParaRPr sz="1800">
              <a:latin typeface="Calibri"/>
              <a:cs typeface="Calibri"/>
            </a:endParaRPr>
          </a:p>
          <a:p>
            <a:pPr marL="193675" marR="5080" indent="-180975">
              <a:lnSpc>
                <a:spcPct val="101099"/>
              </a:lnSpc>
              <a:spcBef>
                <a:spcPts val="434"/>
              </a:spcBef>
              <a:buClr>
                <a:srgbClr val="C00000"/>
              </a:buClr>
              <a:buChar char="-"/>
              <a:tabLst>
                <a:tab pos="193675" algn="l"/>
              </a:tabLst>
            </a:pPr>
            <a:r>
              <a:rPr dirty="0" sz="1800">
                <a:latin typeface="Calibri"/>
                <a:cs typeface="Calibri"/>
              </a:rPr>
              <a:t>Research grants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from Federation Francaise de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Cardiologie and French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Health Ministry</a:t>
            </a:r>
            <a:endParaRPr sz="1800">
              <a:latin typeface="Calibri"/>
              <a:cs typeface="Calibri"/>
            </a:endParaRPr>
          </a:p>
          <a:p>
            <a:pPr marL="193040" indent="-180340">
              <a:lnSpc>
                <a:spcPct val="100000"/>
              </a:lnSpc>
              <a:spcBef>
                <a:spcPts val="359"/>
              </a:spcBef>
              <a:buClr>
                <a:srgbClr val="C00000"/>
              </a:buClr>
              <a:buChar char="-"/>
              <a:tabLst>
                <a:tab pos="193040" algn="l"/>
              </a:tabLst>
            </a:pPr>
            <a:r>
              <a:rPr dirty="0" sz="1800">
                <a:latin typeface="Calibri"/>
                <a:cs typeface="Calibri"/>
              </a:rPr>
              <a:t>Patent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for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use 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Abatacept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ICI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induced </a:t>
            </a:r>
            <a:r>
              <a:rPr dirty="0" sz="1800" spc="-10">
                <a:latin typeface="Calibri"/>
                <a:cs typeface="Calibri"/>
              </a:rPr>
              <a:t>myocarditis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35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dirty="0" sz="1800">
                <a:latin typeface="Calibri"/>
                <a:cs typeface="Calibri"/>
              </a:rPr>
              <a:t>All Disclosures are</a:t>
            </a:r>
            <a:r>
              <a:rPr dirty="0" sz="1800" spc="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available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u="sng" sz="1800" spc="-10">
                <a:solidFill>
                  <a:srgbClr val="F8B836"/>
                </a:solidFill>
                <a:uFill>
                  <a:solidFill>
                    <a:srgbClr val="F8B836"/>
                  </a:solidFill>
                </a:uFill>
                <a:latin typeface="Calibri"/>
                <a:cs typeface="Calibri"/>
                <a:hlinkClick r:id="rId2"/>
              </a:rPr>
              <a:t>www.action-group.org</a:t>
            </a:r>
            <a:endParaRPr sz="18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6967143" y="4170679"/>
            <a:ext cx="1952625" cy="519430"/>
          </a:xfrm>
          <a:prstGeom prst="rect">
            <a:avLst/>
          </a:prstGeom>
        </p:spPr>
        <p:txBody>
          <a:bodyPr wrap="square" lIns="0" tIns="40005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315"/>
              </a:spcBef>
            </a:pPr>
            <a:r>
              <a:rPr dirty="0" baseline="22222" sz="750">
                <a:latin typeface="Calibri"/>
                <a:cs typeface="Calibri"/>
              </a:rPr>
              <a:t>¤</a:t>
            </a:r>
            <a:r>
              <a:rPr dirty="0" baseline="22222" sz="750" spc="127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Hodges-</a:t>
            </a:r>
            <a:r>
              <a:rPr dirty="0" sz="900">
                <a:latin typeface="Calibri"/>
                <a:cs typeface="Calibri"/>
              </a:rPr>
              <a:t>Lehmann's</a:t>
            </a:r>
            <a:r>
              <a:rPr dirty="0" sz="900" spc="5">
                <a:latin typeface="Calibri"/>
                <a:cs typeface="Calibri"/>
              </a:rPr>
              <a:t> </a:t>
            </a:r>
            <a:r>
              <a:rPr dirty="0" sz="900">
                <a:latin typeface="Calibri"/>
                <a:cs typeface="Calibri"/>
              </a:rPr>
              <a:t>median</a:t>
            </a:r>
            <a:r>
              <a:rPr dirty="0" sz="900" spc="15">
                <a:latin typeface="Calibri"/>
                <a:cs typeface="Calibri"/>
              </a:rPr>
              <a:t> </a:t>
            </a:r>
            <a:r>
              <a:rPr dirty="0" sz="900" spc="-10">
                <a:latin typeface="Calibri"/>
                <a:cs typeface="Calibri"/>
              </a:rPr>
              <a:t>difference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sz="900" b="1">
                <a:latin typeface="Calibri"/>
                <a:cs typeface="Calibri"/>
              </a:rPr>
              <a:t>*</a:t>
            </a:r>
            <a:r>
              <a:rPr dirty="0" sz="900" spc="5" b="1">
                <a:latin typeface="Calibri"/>
                <a:cs typeface="Calibri"/>
              </a:rPr>
              <a:t> </a:t>
            </a:r>
            <a:r>
              <a:rPr dirty="0" sz="900" spc="-10" b="1">
                <a:latin typeface="Calibri"/>
                <a:cs typeface="Calibri"/>
              </a:rPr>
              <a:t>Wilcoxon-</a:t>
            </a:r>
            <a:r>
              <a:rPr dirty="0" sz="900" b="1">
                <a:latin typeface="Calibri"/>
                <a:cs typeface="Calibri"/>
              </a:rPr>
              <a:t>Mann</a:t>
            </a:r>
            <a:r>
              <a:rPr dirty="0" sz="900" spc="2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Whitney</a:t>
            </a:r>
            <a:r>
              <a:rPr dirty="0" sz="900" spc="15" b="1">
                <a:latin typeface="Calibri"/>
                <a:cs typeface="Calibri"/>
              </a:rPr>
              <a:t> </a:t>
            </a:r>
            <a:r>
              <a:rPr dirty="0" sz="900" spc="-20" b="1">
                <a:latin typeface="Calibri"/>
                <a:cs typeface="Calibri"/>
              </a:rPr>
              <a:t>test</a:t>
            </a:r>
            <a:endParaRPr sz="900">
              <a:latin typeface="Calibri"/>
              <a:cs typeface="Calibri"/>
            </a:endParaRPr>
          </a:p>
          <a:p>
            <a:pPr marL="38100">
              <a:lnSpc>
                <a:spcPct val="100000"/>
              </a:lnSpc>
              <a:spcBef>
                <a:spcPts val="215"/>
              </a:spcBef>
            </a:pPr>
            <a:r>
              <a:rPr dirty="0" sz="900" b="1">
                <a:latin typeface="Calibri"/>
                <a:cs typeface="Calibri"/>
              </a:rPr>
              <a:t>Non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parametric</a:t>
            </a:r>
            <a:r>
              <a:rPr dirty="0" sz="900" spc="-1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Ancova p-value</a:t>
            </a:r>
            <a:r>
              <a:rPr dirty="0" sz="900" spc="-10" b="1">
                <a:latin typeface="Calibri"/>
                <a:cs typeface="Calibri"/>
              </a:rPr>
              <a:t> </a:t>
            </a:r>
            <a:r>
              <a:rPr dirty="0" sz="900" b="1">
                <a:latin typeface="Calibri"/>
                <a:cs typeface="Calibri"/>
              </a:rPr>
              <a:t>=</a:t>
            </a:r>
            <a:r>
              <a:rPr dirty="0" sz="900" spc="-5" b="1">
                <a:latin typeface="Calibri"/>
                <a:cs typeface="Calibri"/>
              </a:rPr>
              <a:t> </a:t>
            </a:r>
            <a:r>
              <a:rPr dirty="0" sz="900" spc="-20" b="1">
                <a:latin typeface="Calibri"/>
                <a:cs typeface="Calibri"/>
              </a:rPr>
              <a:t>0.192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/>
          <p:nvPr/>
        </p:nvSpPr>
        <p:spPr>
          <a:xfrm>
            <a:off x="5375305" y="4339844"/>
            <a:ext cx="792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29.75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±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4.18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3124531" y="4339844"/>
            <a:ext cx="79248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29.72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±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5.66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1966653" y="4345940"/>
            <a:ext cx="67183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Mean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±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sd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199269" y="975867"/>
            <a:ext cx="7620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>
                <a:latin typeface="Calibri"/>
                <a:cs typeface="Calibri"/>
              </a:rPr>
              <a:t>,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3340701" y="30987"/>
            <a:ext cx="260604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Primary</a:t>
            </a:r>
            <a:r>
              <a:rPr dirty="0" sz="2800" spc="-15"/>
              <a:t> </a:t>
            </a:r>
            <a:r>
              <a:rPr dirty="0" sz="2800" spc="-10"/>
              <a:t>Endpoint</a:t>
            </a:r>
            <a:endParaRPr sz="2800"/>
          </a:p>
        </p:txBody>
      </p:sp>
      <p:sp>
        <p:nvSpPr>
          <p:cNvPr id="8" name="object 8" descr=""/>
          <p:cNvSpPr txBox="1"/>
          <p:nvPr/>
        </p:nvSpPr>
        <p:spPr>
          <a:xfrm>
            <a:off x="7455462" y="2943859"/>
            <a:ext cx="1199515" cy="452120"/>
          </a:xfrm>
          <a:prstGeom prst="rect">
            <a:avLst/>
          </a:prstGeom>
        </p:spPr>
        <p:txBody>
          <a:bodyPr wrap="square" lIns="0" tIns="431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Red</a:t>
            </a:r>
            <a:r>
              <a:rPr dirty="0" sz="1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Line</a:t>
            </a:r>
            <a:r>
              <a:rPr dirty="0" sz="1200" spc="-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b="1">
                <a:solidFill>
                  <a:srgbClr val="FF0000"/>
                </a:solidFill>
                <a:latin typeface="Calibri"/>
                <a:cs typeface="Calibri"/>
              </a:rPr>
              <a:t>=</a:t>
            </a:r>
            <a:r>
              <a:rPr dirty="0" sz="1200" spc="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1200" spc="-10" b="1">
                <a:solidFill>
                  <a:srgbClr val="FF0000"/>
                </a:solidFill>
                <a:latin typeface="Calibri"/>
                <a:cs typeface="Calibri"/>
              </a:rPr>
              <a:t>Median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40"/>
              </a:spcBef>
            </a:pPr>
            <a:r>
              <a:rPr dirty="0" sz="1200">
                <a:latin typeface="Calibri"/>
                <a:cs typeface="Calibri"/>
              </a:rPr>
              <a:t>Box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=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Min-</a:t>
            </a:r>
            <a:r>
              <a:rPr dirty="0" sz="1200" spc="-25">
                <a:latin typeface="Calibri"/>
                <a:cs typeface="Calibri"/>
              </a:rPr>
              <a:t>Max</a:t>
            </a:r>
            <a:endParaRPr sz="1200">
              <a:latin typeface="Calibri"/>
              <a:cs typeface="Calibri"/>
            </a:endParaRPr>
          </a:p>
        </p:txBody>
      </p:sp>
      <p:grpSp>
        <p:nvGrpSpPr>
          <p:cNvPr id="9" name="object 9" descr=""/>
          <p:cNvGrpSpPr/>
          <p:nvPr/>
        </p:nvGrpSpPr>
        <p:grpSpPr>
          <a:xfrm>
            <a:off x="1450847" y="841247"/>
            <a:ext cx="6166485" cy="3624579"/>
            <a:chOff x="1450847" y="841247"/>
            <a:chExt cx="6166485" cy="3624579"/>
          </a:xfrm>
        </p:grpSpPr>
        <p:pic>
          <p:nvPicPr>
            <p:cNvPr id="10" name="object 10" descr="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450847" y="841247"/>
              <a:ext cx="6166104" cy="3624072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50847" y="841247"/>
              <a:ext cx="3154679" cy="3624072"/>
            </a:xfrm>
            <a:prstGeom prst="rect">
              <a:avLst/>
            </a:prstGeom>
          </p:spPr>
        </p:pic>
      </p:grpSp>
      <p:sp>
        <p:nvSpPr>
          <p:cNvPr id="12" name="object 12" descr=""/>
          <p:cNvSpPr txBox="1"/>
          <p:nvPr/>
        </p:nvSpPr>
        <p:spPr>
          <a:xfrm>
            <a:off x="2665189" y="486155"/>
            <a:ext cx="4015104" cy="8445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>
              <a:lnSpc>
                <a:spcPts val="2370"/>
              </a:lnSpc>
              <a:spcBef>
                <a:spcPts val="100"/>
              </a:spcBef>
            </a:pP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Number</a:t>
            </a:r>
            <a:r>
              <a:rPr dirty="0" sz="2000" spc="-5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of days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 </a:t>
            </a:r>
            <a:r>
              <a:rPr dirty="0" sz="2000" b="1">
                <a:solidFill>
                  <a:srgbClr val="002060"/>
                </a:solidFill>
                <a:latin typeface="Calibri"/>
                <a:cs typeface="Calibri"/>
              </a:rPr>
              <a:t>free of </a:t>
            </a:r>
            <a:r>
              <a:rPr dirty="0" sz="2000" spc="-10" b="1">
                <a:solidFill>
                  <a:srgbClr val="002060"/>
                </a:solidFill>
                <a:latin typeface="Calibri"/>
                <a:cs typeface="Calibri"/>
              </a:rPr>
              <a:t>complications</a:t>
            </a:r>
            <a:endParaRPr sz="2000">
              <a:latin typeface="Calibri"/>
              <a:cs typeface="Calibri"/>
            </a:endParaRPr>
          </a:p>
          <a:p>
            <a:pPr algn="ctr" marR="10795">
              <a:lnSpc>
                <a:spcPts val="1889"/>
              </a:lnSpc>
            </a:pPr>
            <a:r>
              <a:rPr dirty="0" sz="1600">
                <a:latin typeface="Calibri"/>
                <a:cs typeface="Calibri"/>
              </a:rPr>
              <a:t>95%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CI</a:t>
            </a:r>
            <a:r>
              <a:rPr dirty="0" sz="1600" spc="-5">
                <a:latin typeface="Calibri"/>
                <a:cs typeface="Calibri"/>
              </a:rPr>
              <a:t> </a:t>
            </a:r>
            <a:r>
              <a:rPr dirty="0" sz="1600">
                <a:latin typeface="Calibri"/>
                <a:cs typeface="Calibri"/>
              </a:rPr>
              <a:t>0.0</a:t>
            </a:r>
            <a:r>
              <a:rPr dirty="0" sz="1600" spc="5">
                <a:latin typeface="Calibri"/>
                <a:cs typeface="Calibri"/>
              </a:rPr>
              <a:t> </a:t>
            </a:r>
            <a:r>
              <a:rPr dirty="0" sz="1600" spc="-10">
                <a:latin typeface="Calibri"/>
                <a:cs typeface="Calibri"/>
              </a:rPr>
              <a:t>(-1.0;0.0)</a:t>
            </a:r>
            <a:r>
              <a:rPr dirty="0" baseline="25252" sz="1650" spc="-15">
                <a:latin typeface="Calibri"/>
                <a:cs typeface="Calibri"/>
              </a:rPr>
              <a:t>¤</a:t>
            </a:r>
            <a:endParaRPr baseline="25252" sz="1650">
              <a:latin typeface="Calibri"/>
              <a:cs typeface="Calibri"/>
            </a:endParaRPr>
          </a:p>
          <a:p>
            <a:pPr algn="ctr" marR="14604">
              <a:lnSpc>
                <a:spcPct val="100000"/>
              </a:lnSpc>
              <a:spcBef>
                <a:spcPts val="260"/>
              </a:spcBef>
            </a:pPr>
            <a:r>
              <a:rPr dirty="0" sz="1600" spc="-10" b="1">
                <a:latin typeface="Calibri"/>
                <a:cs typeface="Calibri"/>
              </a:rPr>
              <a:t>p-</a:t>
            </a:r>
            <a:r>
              <a:rPr dirty="0" sz="1600" b="1">
                <a:latin typeface="Calibri"/>
                <a:cs typeface="Calibri"/>
              </a:rPr>
              <a:t>value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=</a:t>
            </a:r>
            <a:r>
              <a:rPr dirty="0" sz="1600" spc="10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0.168*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3114211" y="1932939"/>
            <a:ext cx="813435" cy="7575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85"/>
              </a:spcBef>
            </a:pPr>
            <a:r>
              <a:rPr dirty="0" sz="1600" spc="-25" b="1">
                <a:solidFill>
                  <a:srgbClr val="FF0000"/>
                </a:solidFill>
                <a:latin typeface="Calibri"/>
                <a:cs typeface="Calibri"/>
              </a:rPr>
              <a:t>31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90"/>
              </a:spcBef>
            </a:pP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(30-</a:t>
            </a:r>
            <a:r>
              <a:rPr dirty="0" sz="1600" spc="-25">
                <a:solidFill>
                  <a:srgbClr val="FF0000"/>
                </a:solidFill>
                <a:latin typeface="Calibri"/>
                <a:cs typeface="Calibri"/>
              </a:rPr>
              <a:t>32)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900" b="1">
                <a:solidFill>
                  <a:srgbClr val="FF0000"/>
                </a:solidFill>
                <a:latin typeface="Calibri"/>
                <a:cs typeface="Calibri"/>
              </a:rPr>
              <a:t>Median</a:t>
            </a:r>
            <a:r>
              <a:rPr dirty="0" sz="9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0000"/>
                </a:solidFill>
                <a:latin typeface="Calibri"/>
                <a:cs typeface="Calibri"/>
              </a:rPr>
              <a:t>(Q1,</a:t>
            </a:r>
            <a:r>
              <a:rPr dirty="0" sz="9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900" spc="-25" b="1">
                <a:solidFill>
                  <a:srgbClr val="FF0000"/>
                </a:solidFill>
                <a:latin typeface="Calibri"/>
                <a:cs typeface="Calibri"/>
              </a:rPr>
              <a:t>Q3)</a:t>
            </a:r>
            <a:endParaRPr sz="900">
              <a:latin typeface="Calibri"/>
              <a:cs typeface="Calibri"/>
            </a:endParaRPr>
          </a:p>
        </p:txBody>
      </p:sp>
      <p:sp>
        <p:nvSpPr>
          <p:cNvPr id="14" name="object 14" descr=""/>
          <p:cNvSpPr txBox="1"/>
          <p:nvPr/>
        </p:nvSpPr>
        <p:spPr>
          <a:xfrm>
            <a:off x="5360043" y="1932939"/>
            <a:ext cx="813435" cy="757555"/>
          </a:xfrm>
          <a:prstGeom prst="rect">
            <a:avLst/>
          </a:prstGeom>
        </p:spPr>
        <p:txBody>
          <a:bodyPr wrap="square" lIns="0" tIns="48895" rIns="0" bIns="0" rtlCol="0" vert="horz">
            <a:spAutoFit/>
          </a:bodyPr>
          <a:lstStyle/>
          <a:p>
            <a:pPr algn="ctr" marL="8890">
              <a:lnSpc>
                <a:spcPct val="100000"/>
              </a:lnSpc>
              <a:spcBef>
                <a:spcPts val="385"/>
              </a:spcBef>
            </a:pPr>
            <a:r>
              <a:rPr dirty="0" sz="1600" spc="-25" b="1">
                <a:solidFill>
                  <a:srgbClr val="FF0000"/>
                </a:solidFill>
                <a:latin typeface="Calibri"/>
                <a:cs typeface="Calibri"/>
              </a:rPr>
              <a:t>30</a:t>
            </a:r>
            <a:endParaRPr sz="1600">
              <a:latin typeface="Calibri"/>
              <a:cs typeface="Calibri"/>
            </a:endParaRPr>
          </a:p>
          <a:p>
            <a:pPr algn="ctr" marL="8890">
              <a:lnSpc>
                <a:spcPct val="100000"/>
              </a:lnSpc>
              <a:spcBef>
                <a:spcPts val="290"/>
              </a:spcBef>
            </a:pPr>
            <a:r>
              <a:rPr dirty="0" sz="1600" spc="-10">
                <a:solidFill>
                  <a:srgbClr val="FF0000"/>
                </a:solidFill>
                <a:latin typeface="Calibri"/>
                <a:cs typeface="Calibri"/>
              </a:rPr>
              <a:t>(30-</a:t>
            </a:r>
            <a:r>
              <a:rPr dirty="0" sz="1600" spc="-25">
                <a:solidFill>
                  <a:srgbClr val="FF0000"/>
                </a:solidFill>
                <a:latin typeface="Calibri"/>
                <a:cs typeface="Calibri"/>
              </a:rPr>
              <a:t>32)</a:t>
            </a:r>
            <a:endParaRPr sz="16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5"/>
              </a:spcBef>
            </a:pPr>
            <a:r>
              <a:rPr dirty="0" sz="900" b="1">
                <a:solidFill>
                  <a:srgbClr val="FF0000"/>
                </a:solidFill>
                <a:latin typeface="Calibri"/>
                <a:cs typeface="Calibri"/>
              </a:rPr>
              <a:t>Median</a:t>
            </a:r>
            <a:r>
              <a:rPr dirty="0" sz="900" spc="-15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900" b="1">
                <a:solidFill>
                  <a:srgbClr val="FF0000"/>
                </a:solidFill>
                <a:latin typeface="Calibri"/>
                <a:cs typeface="Calibri"/>
              </a:rPr>
              <a:t>(Q1,</a:t>
            </a:r>
            <a:r>
              <a:rPr dirty="0" sz="900" spc="-10" b="1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dirty="0" sz="900" spc="-25" b="1">
                <a:solidFill>
                  <a:srgbClr val="FF0000"/>
                </a:solidFill>
                <a:latin typeface="Calibri"/>
                <a:cs typeface="Calibri"/>
              </a:rPr>
              <a:t>Q3)</a:t>
            </a:r>
            <a:endParaRPr sz="900">
              <a:latin typeface="Calibri"/>
              <a:cs typeface="Calibri"/>
            </a:endParaRPr>
          </a:p>
        </p:txBody>
      </p:sp>
      <p:grpSp>
        <p:nvGrpSpPr>
          <p:cNvPr id="15" name="object 15" descr=""/>
          <p:cNvGrpSpPr/>
          <p:nvPr/>
        </p:nvGrpSpPr>
        <p:grpSpPr>
          <a:xfrm>
            <a:off x="2768925" y="1827662"/>
            <a:ext cx="3727450" cy="109220"/>
            <a:chOff x="2768925" y="1827662"/>
            <a:chExt cx="3727450" cy="109220"/>
          </a:xfrm>
        </p:grpSpPr>
        <p:sp>
          <p:nvSpPr>
            <p:cNvPr id="16" name="object 16" descr=""/>
            <p:cNvSpPr/>
            <p:nvPr/>
          </p:nvSpPr>
          <p:spPr>
            <a:xfrm>
              <a:off x="2768925" y="1848299"/>
              <a:ext cx="1476375" cy="0"/>
            </a:xfrm>
            <a:custGeom>
              <a:avLst/>
              <a:gdLst/>
              <a:ahLst/>
              <a:cxnLst/>
              <a:rect l="l" t="t" r="r" b="b"/>
              <a:pathLst>
                <a:path w="1476375" h="0">
                  <a:moveTo>
                    <a:pt x="0" y="0"/>
                  </a:moveTo>
                  <a:lnTo>
                    <a:pt x="1475968" y="1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 descr=""/>
            <p:cNvSpPr/>
            <p:nvPr/>
          </p:nvSpPr>
          <p:spPr>
            <a:xfrm>
              <a:off x="5036981" y="1916215"/>
              <a:ext cx="1459230" cy="0"/>
            </a:xfrm>
            <a:custGeom>
              <a:avLst/>
              <a:gdLst/>
              <a:ahLst/>
              <a:cxnLst/>
              <a:rect l="l" t="t" r="r" b="b"/>
              <a:pathLst>
                <a:path w="1459229" h="0">
                  <a:moveTo>
                    <a:pt x="0" y="0"/>
                  </a:moveTo>
                  <a:lnTo>
                    <a:pt x="1458790" y="1"/>
                  </a:lnTo>
                </a:path>
              </a:pathLst>
            </a:custGeom>
            <a:ln w="41275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8" name="object 18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2" descr=""/>
          <p:cNvGraphicFramePr>
            <a:graphicFrameLocks noGrp="1"/>
          </p:cNvGraphicFramePr>
          <p:nvPr/>
        </p:nvGraphicFramePr>
        <p:xfrm>
          <a:off x="387343" y="1152245"/>
          <a:ext cx="8443595" cy="28244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1720"/>
                <a:gridCol w="1511935"/>
                <a:gridCol w="1511935"/>
                <a:gridCol w="1727834"/>
              </a:tblGrid>
              <a:tr h="4610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4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635">
                        <a:lnSpc>
                          <a:spcPts val="1645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Anakinra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N=57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645"/>
                        </a:lnSpc>
                      </a:pPr>
                      <a:r>
                        <a:rPr dirty="0" sz="1400" spc="-10" b="1">
                          <a:latin typeface="Calibri"/>
                          <a:cs typeface="Calibri"/>
                        </a:rPr>
                        <a:t>Placebo</a:t>
                      </a:r>
                      <a:endParaRPr sz="14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20"/>
                        </a:spcBef>
                      </a:pPr>
                      <a:r>
                        <a:rPr dirty="0" sz="1400" spc="-20" b="1">
                          <a:latin typeface="Calibri"/>
                          <a:cs typeface="Calibri"/>
                        </a:rPr>
                        <a:t>N=60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850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Odds</a:t>
                      </a:r>
                      <a:r>
                        <a:rPr dirty="0" sz="1400" spc="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Ratio</a:t>
                      </a:r>
                      <a:r>
                        <a:rPr dirty="0" sz="1400" spc="-10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400" spc="1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CI)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0795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548640">
                <a:tc>
                  <a:txBody>
                    <a:bodyPr/>
                    <a:lstStyle/>
                    <a:p>
                      <a:pPr marL="205740">
                        <a:lnSpc>
                          <a:spcPct val="100000"/>
                        </a:lnSpc>
                        <a:spcBef>
                          <a:spcPts val="165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Composite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outcome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50" b="1">
                          <a:latin typeface="Calibri"/>
                          <a:cs typeface="Calibri"/>
                        </a:rPr>
                        <a:t>*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205740">
                        <a:lnSpc>
                          <a:spcPct val="100000"/>
                        </a:lnSpc>
                        <a:spcBef>
                          <a:spcPts val="20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@28</a:t>
                      </a:r>
                      <a:r>
                        <a:rPr dirty="0" sz="14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days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discharge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25" b="1">
                          <a:latin typeface="Calibri"/>
                          <a:cs typeface="Calibri"/>
                        </a:rPr>
                        <a:t>(%)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2095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(10.5%)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303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10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(16.7%)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303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marL="265430">
                        <a:lnSpc>
                          <a:spcPct val="100000"/>
                        </a:lnSpc>
                        <a:spcBef>
                          <a:spcPts val="1205"/>
                        </a:spcBef>
                      </a:pPr>
                      <a:r>
                        <a:rPr dirty="0" sz="1400" b="1">
                          <a:latin typeface="Calibri"/>
                          <a:cs typeface="Calibri"/>
                        </a:rPr>
                        <a:t>0.59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b="1">
                          <a:latin typeface="Calibri"/>
                          <a:cs typeface="Calibri"/>
                        </a:rPr>
                        <a:t>(0.19;</a:t>
                      </a:r>
                      <a:r>
                        <a:rPr dirty="0" sz="14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 b="1">
                          <a:latin typeface="Calibri"/>
                          <a:cs typeface="Calibri"/>
                        </a:rPr>
                        <a:t>1.78)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5303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415290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Heart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Failure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7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8509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441959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arrhythmia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(1.8%)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(1.7%)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algn="ctr" marL="40005">
                        <a:lnSpc>
                          <a:spcPct val="100000"/>
                        </a:lnSpc>
                        <a:spcBef>
                          <a:spcPts val="78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-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9969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470534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Chest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pain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requiring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new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medication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2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(3.5%)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6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(10.0%)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0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0.33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(0.06;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1.76)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1493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  <a:tr h="487045">
                <a:tc>
                  <a:txBody>
                    <a:bodyPr/>
                    <a:lstStyle/>
                    <a:p>
                      <a:pPr marL="681990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Ventricular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dysfunction</a:t>
                      </a:r>
                      <a:r>
                        <a:rPr dirty="0" sz="14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(LVEF&lt;50%)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(8.5%)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4</a:t>
                      </a:r>
                      <a:r>
                        <a:rPr dirty="0" sz="14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(7.4%)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marL="272415">
                        <a:lnSpc>
                          <a:spcPct val="100000"/>
                        </a:lnSpc>
                        <a:spcBef>
                          <a:spcPts val="965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1.16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400">
                          <a:latin typeface="Calibri"/>
                          <a:cs typeface="Calibri"/>
                        </a:rPr>
                        <a:t>(0.27;</a:t>
                      </a:r>
                      <a:r>
                        <a:rPr dirty="0" sz="1400" spc="-10">
                          <a:latin typeface="Calibri"/>
                          <a:cs typeface="Calibri"/>
                        </a:rPr>
                        <a:t> 5.09)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12255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2F2F2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512835" y="4165091"/>
            <a:ext cx="8129905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latin typeface="Calibri"/>
                <a:cs typeface="Calibri"/>
              </a:rPr>
              <a:t>*HF,</a:t>
            </a:r>
            <a:r>
              <a:rPr dirty="0" sz="1400" spc="-3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ventricular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arrhythmia,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chest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pain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requiring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medication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or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LVEF&lt;50%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at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28</a:t>
            </a:r>
            <a:r>
              <a:rPr dirty="0" sz="1400" spc="-1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days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post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discharge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—</a:t>
            </a:r>
            <a:r>
              <a:rPr dirty="0" sz="1400" spc="-20" b="1">
                <a:latin typeface="Calibri"/>
                <a:cs typeface="Calibri"/>
              </a:rPr>
              <a:t> </a:t>
            </a:r>
            <a:r>
              <a:rPr dirty="0" sz="1400" b="1">
                <a:latin typeface="Calibri"/>
                <a:cs typeface="Calibri"/>
              </a:rPr>
              <a:t>no.</a:t>
            </a:r>
            <a:r>
              <a:rPr dirty="0" sz="1400" spc="-15" b="1">
                <a:latin typeface="Calibri"/>
                <a:cs typeface="Calibri"/>
              </a:rPr>
              <a:t> </a:t>
            </a:r>
            <a:r>
              <a:rPr dirty="0" sz="1400" spc="-25" b="1">
                <a:latin typeface="Calibri"/>
                <a:cs typeface="Calibri"/>
              </a:rPr>
              <a:t>(%)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898992" y="82548"/>
            <a:ext cx="7343140" cy="979805"/>
          </a:xfrm>
          <a:prstGeom prst="rect"/>
        </p:spPr>
        <p:txBody>
          <a:bodyPr wrap="square" lIns="0" tIns="124460" rIns="0" bIns="0" rtlCol="0" vert="horz">
            <a:spAutoFit/>
          </a:bodyPr>
          <a:lstStyle/>
          <a:p>
            <a:pPr algn="ctr" marL="1905">
              <a:lnSpc>
                <a:spcPct val="100000"/>
              </a:lnSpc>
              <a:spcBef>
                <a:spcPts val="980"/>
              </a:spcBef>
            </a:pPr>
            <a:r>
              <a:rPr dirty="0"/>
              <a:t>Clinical</a:t>
            </a:r>
            <a:r>
              <a:rPr dirty="0" spc="-15"/>
              <a:t> </a:t>
            </a:r>
            <a:r>
              <a:rPr dirty="0" spc="-10"/>
              <a:t>Events</a:t>
            </a:r>
          </a:p>
          <a:p>
            <a:pPr algn="ctr">
              <a:lnSpc>
                <a:spcPct val="100000"/>
              </a:lnSpc>
              <a:spcBef>
                <a:spcPts val="395"/>
              </a:spcBef>
            </a:pP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All</a:t>
            </a:r>
            <a:r>
              <a:rPr dirty="0" sz="1600" spc="-3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events</a:t>
            </a:r>
            <a:r>
              <a:rPr dirty="0" sz="16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were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adjudicated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by</a:t>
            </a:r>
            <a:r>
              <a:rPr dirty="0" sz="16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16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independent</a:t>
            </a:r>
            <a:r>
              <a:rPr dirty="0" sz="16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CEC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blinded</a:t>
            </a:r>
            <a:r>
              <a:rPr dirty="0" sz="16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to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b="0">
                <a:solidFill>
                  <a:srgbClr val="000000"/>
                </a:solidFill>
                <a:latin typeface="Calibri"/>
                <a:cs typeface="Calibri"/>
              </a:rPr>
              <a:t>randomization</a:t>
            </a:r>
            <a:r>
              <a:rPr dirty="0" sz="1600" spc="-1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1600" spc="-10" b="0">
                <a:solidFill>
                  <a:srgbClr val="000000"/>
                </a:solidFill>
                <a:latin typeface="Calibri"/>
                <a:cs typeface="Calibri"/>
              </a:rPr>
              <a:t>groups</a:t>
            </a:r>
            <a:endParaRPr sz="1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558925">
              <a:lnSpc>
                <a:spcPct val="100000"/>
              </a:lnSpc>
              <a:spcBef>
                <a:spcPts val="100"/>
              </a:spcBef>
            </a:pPr>
            <a:r>
              <a:rPr dirty="0"/>
              <a:t>Safety</a:t>
            </a:r>
            <a:r>
              <a:rPr dirty="0" spc="-25"/>
              <a:t> </a:t>
            </a:r>
            <a:r>
              <a:rPr dirty="0" spc="-10"/>
              <a:t>Endpoints</a:t>
            </a:r>
          </a:p>
        </p:txBody>
      </p:sp>
      <p:sp>
        <p:nvSpPr>
          <p:cNvPr id="6" name="object 6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graphicFrame>
        <p:nvGraphicFramePr>
          <p:cNvPr id="3" name="object 3" descr=""/>
          <p:cNvGraphicFramePr>
            <a:graphicFrameLocks noGrp="1"/>
          </p:cNvGraphicFramePr>
          <p:nvPr/>
        </p:nvGraphicFramePr>
        <p:xfrm>
          <a:off x="387915" y="1026826"/>
          <a:ext cx="8444865" cy="127317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63365"/>
                <a:gridCol w="1047750"/>
                <a:gridCol w="1000125"/>
                <a:gridCol w="1171575"/>
                <a:gridCol w="1072515"/>
              </a:tblGrid>
              <a:tr h="67310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marL="302895" marR="134620" indent="-160655">
                        <a:lnSpc>
                          <a:spcPct val="11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Anakinra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N=58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marL="278765" marR="160655" indent="-111125">
                        <a:lnSpc>
                          <a:spcPct val="110000"/>
                        </a:lnSpc>
                        <a:spcBef>
                          <a:spcPts val="345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Placebo </a:t>
                      </a:r>
                      <a:r>
                        <a:rPr dirty="0" sz="1600" spc="-20" b="1">
                          <a:latin typeface="Calibri"/>
                          <a:cs typeface="Calibri"/>
                        </a:rPr>
                        <a:t>N=59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marL="240665" marR="233679" indent="167005">
                        <a:lnSpc>
                          <a:spcPct val="110000"/>
                        </a:lnSpc>
                        <a:spcBef>
                          <a:spcPts val="345"/>
                        </a:spcBef>
                      </a:pPr>
                      <a:r>
                        <a:rPr dirty="0" sz="1600" spc="-25" b="1">
                          <a:latin typeface="Calibri"/>
                          <a:cs typeface="Calibri"/>
                        </a:rPr>
                        <a:t>OR*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CI)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marL="191770" marR="184150" indent="116205">
                        <a:lnSpc>
                          <a:spcPct val="110000"/>
                        </a:lnSpc>
                        <a:spcBef>
                          <a:spcPts val="345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OR**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(95%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 b="1">
                          <a:latin typeface="Calibri"/>
                          <a:cs typeface="Calibri"/>
                        </a:rPr>
                        <a:t>CI)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43815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</a:tr>
              <a:tr h="600075">
                <a:tc>
                  <a:txBody>
                    <a:bodyPr/>
                    <a:lstStyle/>
                    <a:p>
                      <a:pPr marL="12700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Serious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b="1">
                          <a:latin typeface="Calibri"/>
                          <a:cs typeface="Calibri"/>
                        </a:rPr>
                        <a:t>Adverse</a:t>
                      </a:r>
                      <a:r>
                        <a:rPr dirty="0" sz="1600" spc="-5" b="1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Events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marL="12700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@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28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days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post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discharge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—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no.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patients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(%)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marL="129539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7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(12.1%)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marL="106045">
                        <a:lnSpc>
                          <a:spcPct val="100000"/>
                        </a:lnSpc>
                        <a:spcBef>
                          <a:spcPts val="128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6 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(10.2%)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6256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1.21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(0.37;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3.94)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250"/>
                        </a:spcBef>
                      </a:pPr>
                      <a:r>
                        <a:rPr dirty="0" sz="1600" spc="-20" b="1">
                          <a:latin typeface="Calibri"/>
                          <a:cs typeface="Calibri"/>
                        </a:rPr>
                        <a:t>1.20</a:t>
                      </a:r>
                      <a:endParaRPr sz="1600">
                        <a:latin typeface="Calibri"/>
                        <a:cs typeface="Calibri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Bef>
                          <a:spcPts val="190"/>
                        </a:spcBef>
                      </a:pPr>
                      <a:r>
                        <a:rPr dirty="0" sz="1600" b="1">
                          <a:latin typeface="Calibri"/>
                          <a:cs typeface="Calibri"/>
                        </a:rPr>
                        <a:t>(0.35;</a:t>
                      </a:r>
                      <a:r>
                        <a:rPr dirty="0" sz="1600" spc="-10" b="1">
                          <a:latin typeface="Calibri"/>
                          <a:cs typeface="Calibri"/>
                        </a:rPr>
                        <a:t> 4.07)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3175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object 4" descr=""/>
          <p:cNvGraphicFramePr>
            <a:graphicFrameLocks noGrp="1"/>
          </p:cNvGraphicFramePr>
          <p:nvPr/>
        </p:nvGraphicFramePr>
        <p:xfrm>
          <a:off x="387915" y="2437998"/>
          <a:ext cx="8444865" cy="1546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897755"/>
                <a:gridCol w="1727835"/>
                <a:gridCol w="1729104"/>
              </a:tblGrid>
              <a:tr h="52641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Anakinra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990"/>
                        </a:spcBef>
                      </a:pPr>
                      <a:r>
                        <a:rPr dirty="0" sz="1600" spc="-10" b="1">
                          <a:latin typeface="Calibri"/>
                          <a:cs typeface="Calibri"/>
                        </a:rPr>
                        <a:t>Placebo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12573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48920">
                <a:tc>
                  <a:txBody>
                    <a:bodyPr/>
                    <a:lstStyle/>
                    <a:p>
                      <a:pPr marL="12700">
                        <a:lnSpc>
                          <a:spcPts val="1814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Number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of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SAEs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potentially</a:t>
                      </a:r>
                      <a:r>
                        <a:rPr dirty="0" sz="1600" spc="-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related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to the 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drug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5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565150">
                        <a:lnSpc>
                          <a:spcPts val="1839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Severe</a:t>
                      </a:r>
                      <a:r>
                        <a:rPr dirty="0" sz="1600" spc="1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Infection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39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0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algn="ctr" marL="16510">
                        <a:lnSpc>
                          <a:spcPts val="1855"/>
                        </a:lnSpc>
                      </a:pPr>
                      <a:r>
                        <a:rPr dirty="0" sz="1600">
                          <a:latin typeface="Calibri"/>
                          <a:cs typeface="Calibri"/>
                        </a:rPr>
                        <a:t>Mild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hepatic</a:t>
                      </a:r>
                      <a:r>
                        <a:rPr dirty="0" sz="1600" spc="-2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cytolysis</a:t>
                      </a:r>
                      <a:r>
                        <a:rPr dirty="0" sz="1600" spc="-20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>
                          <a:latin typeface="Calibri"/>
                          <a:cs typeface="Calibri"/>
                        </a:rPr>
                        <a:t>(spontaneous</a:t>
                      </a:r>
                      <a:r>
                        <a:rPr dirty="0" sz="1600" spc="-15">
                          <a:latin typeface="Calibri"/>
                          <a:cs typeface="Calibri"/>
                        </a:rPr>
                        <a:t> </a:t>
                      </a:r>
                      <a:r>
                        <a:rPr dirty="0" sz="1600" spc="-10">
                          <a:latin typeface="Calibri"/>
                          <a:cs typeface="Calibri"/>
                        </a:rPr>
                        <a:t>recovery)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1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6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762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  <a:tr h="257175">
                <a:tc>
                  <a:txBody>
                    <a:bodyPr/>
                    <a:lstStyle/>
                    <a:p>
                      <a:pPr marL="565150">
                        <a:lnSpc>
                          <a:spcPts val="1845"/>
                        </a:lnSpc>
                      </a:pPr>
                      <a:r>
                        <a:rPr dirty="0" sz="1600" spc="-10">
                          <a:latin typeface="Calibri"/>
                          <a:cs typeface="Calibri"/>
                        </a:rPr>
                        <a:t>Others</a:t>
                      </a:r>
                      <a:endParaRPr sz="1600">
                        <a:latin typeface="Calibri"/>
                        <a:cs typeface="Calibri"/>
                      </a:endParaRPr>
                    </a:p>
                  </a:txBody>
                  <a:tcPr marL="0" marR="0" marB="0" marT="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E6E9EE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B6E0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50"/>
                        </a:spcBef>
                      </a:pPr>
                      <a:r>
                        <a:rPr dirty="0" sz="1400">
                          <a:latin typeface="Calibri"/>
                          <a:cs typeface="Calibri"/>
                        </a:rPr>
                        <a:t>0</a:t>
                      </a:r>
                      <a:endParaRPr sz="1400">
                        <a:latin typeface="Calibri"/>
                        <a:cs typeface="Calibri"/>
                      </a:endParaRPr>
                    </a:p>
                  </a:txBody>
                  <a:tcPr marL="0" marR="0" marB="0" marT="6350">
                    <a:lnL w="12700">
                      <a:solidFill>
                        <a:srgbClr val="005694"/>
                      </a:solidFill>
                      <a:prstDash val="solid"/>
                    </a:lnL>
                    <a:lnR w="12700">
                      <a:solidFill>
                        <a:srgbClr val="005694"/>
                      </a:solidFill>
                      <a:prstDash val="solid"/>
                    </a:lnR>
                    <a:lnT w="12700">
                      <a:solidFill>
                        <a:srgbClr val="005694"/>
                      </a:solidFill>
                      <a:prstDash val="solid"/>
                    </a:lnT>
                    <a:lnB w="12700">
                      <a:solidFill>
                        <a:srgbClr val="005694"/>
                      </a:solidFill>
                      <a:prstDash val="solid"/>
                    </a:lnB>
                    <a:solidFill>
                      <a:srgbClr val="FFF0CB"/>
                    </a:solidFill>
                  </a:tcPr>
                </a:tc>
              </a:tr>
            </a:tbl>
          </a:graphicData>
        </a:graphic>
      </p:graphicFrame>
      <p:sp>
        <p:nvSpPr>
          <p:cNvPr id="5" name="object 5" descr=""/>
          <p:cNvSpPr txBox="1"/>
          <p:nvPr/>
        </p:nvSpPr>
        <p:spPr>
          <a:xfrm>
            <a:off x="4808076" y="4356100"/>
            <a:ext cx="3911600" cy="1778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38100">
              <a:lnSpc>
                <a:spcPct val="100000"/>
              </a:lnSpc>
              <a:spcBef>
                <a:spcPts val="100"/>
              </a:spcBef>
            </a:pPr>
            <a:r>
              <a:rPr dirty="0" baseline="23809" sz="1050">
                <a:latin typeface="Calibri"/>
                <a:cs typeface="Calibri"/>
              </a:rPr>
              <a:t>*</a:t>
            </a:r>
            <a:r>
              <a:rPr dirty="0" baseline="23809" sz="1050" spc="67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Unadjusted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Odds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Ratio.</a:t>
            </a:r>
            <a:r>
              <a:rPr dirty="0" sz="1000" spc="195">
                <a:latin typeface="Calibri"/>
                <a:cs typeface="Calibri"/>
              </a:rPr>
              <a:t> </a:t>
            </a:r>
            <a:r>
              <a:rPr dirty="0" baseline="23809" sz="1050" spc="-15">
                <a:latin typeface="Calibri"/>
                <a:cs typeface="Calibri"/>
              </a:rPr>
              <a:t>**</a:t>
            </a:r>
            <a:r>
              <a:rPr dirty="0" sz="1000" spc="-10">
                <a:latin typeface="Calibri"/>
                <a:cs typeface="Calibri"/>
              </a:rPr>
              <a:t>Adjusted </a:t>
            </a:r>
            <a:r>
              <a:rPr dirty="0" sz="1000">
                <a:latin typeface="Calibri"/>
                <a:cs typeface="Calibri"/>
              </a:rPr>
              <a:t>Odds</a:t>
            </a:r>
            <a:r>
              <a:rPr dirty="0" sz="1000" spc="-2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Ratio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for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Age</a:t>
            </a:r>
            <a:r>
              <a:rPr dirty="0" sz="1000" spc="-10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and</a:t>
            </a:r>
            <a:r>
              <a:rPr dirty="0" sz="1000" spc="-15">
                <a:latin typeface="Calibri"/>
                <a:cs typeface="Calibri"/>
              </a:rPr>
              <a:t> </a:t>
            </a:r>
            <a:r>
              <a:rPr dirty="0" sz="1000">
                <a:latin typeface="Calibri"/>
                <a:cs typeface="Calibri"/>
              </a:rPr>
              <a:t>baseline</a:t>
            </a:r>
            <a:r>
              <a:rPr dirty="0" sz="1000" spc="-5">
                <a:latin typeface="Calibri"/>
                <a:cs typeface="Calibri"/>
              </a:rPr>
              <a:t> </a:t>
            </a:r>
            <a:r>
              <a:rPr dirty="0" sz="1000" spc="-20">
                <a:latin typeface="Calibri"/>
                <a:cs typeface="Calibri"/>
              </a:rPr>
              <a:t>LVEF</a:t>
            </a:r>
            <a:endParaRPr sz="10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186111" y="1955292"/>
            <a:ext cx="2773680" cy="69596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400" spc="-10"/>
              <a:t>Conclusions</a:t>
            </a:r>
            <a:endParaRPr sz="4400"/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 txBox="1"/>
          <p:nvPr/>
        </p:nvSpPr>
        <p:spPr>
          <a:xfrm>
            <a:off x="444704" y="697483"/>
            <a:ext cx="8468995" cy="35490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latin typeface="Calibri"/>
                <a:cs typeface="Calibri"/>
              </a:rPr>
              <a:t>ARAMIS,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largest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RCT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acute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myocarditis, enrolled for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first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time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 </a:t>
            </a:r>
            <a:r>
              <a:rPr dirty="0" sz="1800" spc="-10">
                <a:latin typeface="Calibri"/>
                <a:cs typeface="Calibri"/>
              </a:rPr>
              <a:t>all-</a:t>
            </a:r>
            <a:r>
              <a:rPr dirty="0" sz="1800">
                <a:latin typeface="Calibri"/>
                <a:cs typeface="Calibri"/>
              </a:rPr>
              <a:t>comer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acute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20"/>
              </a:spcBef>
            </a:pPr>
            <a:r>
              <a:rPr dirty="0" sz="1800">
                <a:latin typeface="Calibri"/>
                <a:cs typeface="Calibri"/>
              </a:rPr>
              <a:t>myocarditis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population diagnosed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CMR</a:t>
            </a:r>
            <a:r>
              <a:rPr dirty="0" sz="1800">
                <a:latin typeface="Calibri"/>
                <a:cs typeface="Calibri"/>
              </a:rPr>
              <a:t>,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mostly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low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risk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events.</a:t>
            </a:r>
            <a:endParaRPr sz="180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750">
              <a:latin typeface="Calibri"/>
              <a:cs typeface="Calibri"/>
            </a:endParaRPr>
          </a:p>
          <a:p>
            <a:pPr marL="12700" marR="1119505">
              <a:lnSpc>
                <a:spcPts val="1900"/>
              </a:lnSpc>
            </a:pPr>
            <a:r>
              <a:rPr dirty="0" sz="1800">
                <a:latin typeface="Calibri"/>
                <a:cs typeface="Calibri"/>
              </a:rPr>
              <a:t>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short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administration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anakinra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not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increase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number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days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free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spc="-25" b="1">
                <a:latin typeface="Calibri"/>
                <a:cs typeface="Calibri"/>
              </a:rPr>
              <a:t>of </a:t>
            </a:r>
            <a:r>
              <a:rPr dirty="0" sz="1800" b="1">
                <a:latin typeface="Calibri"/>
                <a:cs typeface="Calibri"/>
              </a:rPr>
              <a:t>myocarditis</a:t>
            </a:r>
            <a:r>
              <a:rPr dirty="0" sz="1800" spc="-6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complications</a:t>
            </a:r>
            <a:endParaRPr sz="1800">
              <a:latin typeface="Calibri"/>
              <a:cs typeface="Calibri"/>
            </a:endParaRPr>
          </a:p>
          <a:p>
            <a:pPr marL="12700" marR="888365">
              <a:lnSpc>
                <a:spcPts val="1900"/>
              </a:lnSpc>
              <a:spcBef>
                <a:spcPts val="1625"/>
              </a:spcBef>
            </a:pPr>
            <a:r>
              <a:rPr dirty="0" sz="1800" b="1">
                <a:latin typeface="Calibri"/>
                <a:cs typeface="Calibri"/>
              </a:rPr>
              <a:t>There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was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no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safety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issue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with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anakinra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administered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during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the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acute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phase</a:t>
            </a:r>
            <a:r>
              <a:rPr dirty="0" sz="1800" spc="-25" b="1">
                <a:latin typeface="Calibri"/>
                <a:cs typeface="Calibri"/>
              </a:rPr>
              <a:t> of </a:t>
            </a:r>
            <a:r>
              <a:rPr dirty="0" sz="1800" b="1">
                <a:latin typeface="Calibri"/>
                <a:cs typeface="Calibri"/>
              </a:rPr>
              <a:t>myocarditis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diagnosed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without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EMB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(</a:t>
            </a:r>
            <a:r>
              <a:rPr dirty="0" sz="1800" b="1">
                <a:latin typeface="Calibri"/>
                <a:cs typeface="Calibri"/>
              </a:rPr>
              <a:t>no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proof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absence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viral</a:t>
            </a:r>
            <a:r>
              <a:rPr dirty="0" sz="1800" spc="-10" b="1">
                <a:latin typeface="Calibri"/>
                <a:cs typeface="Calibri"/>
              </a:rPr>
              <a:t> replication</a:t>
            </a:r>
            <a:r>
              <a:rPr dirty="0" sz="1800" spc="-10">
                <a:latin typeface="Calibri"/>
                <a:cs typeface="Calibri"/>
              </a:rPr>
              <a:t>)</a:t>
            </a:r>
            <a:endParaRPr sz="1800">
              <a:latin typeface="Calibri"/>
              <a:cs typeface="Calibri"/>
            </a:endParaRPr>
          </a:p>
          <a:p>
            <a:pPr marL="12700" marR="788035">
              <a:lnSpc>
                <a:spcPts val="1900"/>
              </a:lnSpc>
              <a:spcBef>
                <a:spcPts val="1960"/>
              </a:spcBef>
            </a:pPr>
            <a:r>
              <a:rPr dirty="0" sz="1800" b="1">
                <a:latin typeface="Calibri"/>
                <a:cs typeface="Calibri"/>
              </a:rPr>
              <a:t>Further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RCTs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are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needed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explore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potential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benefit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the </a:t>
            </a:r>
            <a:r>
              <a:rPr dirty="0" sz="1800" spc="-10">
                <a:latin typeface="Calibri"/>
                <a:cs typeface="Calibri"/>
              </a:rPr>
              <a:t>anti-inflammatory </a:t>
            </a:r>
            <a:r>
              <a:rPr dirty="0" sz="1800">
                <a:latin typeface="Calibri"/>
                <a:cs typeface="Calibri"/>
              </a:rPr>
              <a:t>strategy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among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acute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myocarditis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patients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higher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risk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of </a:t>
            </a:r>
            <a:r>
              <a:rPr dirty="0" sz="1800" spc="-10" b="1">
                <a:latin typeface="Calibri"/>
                <a:cs typeface="Calibri"/>
              </a:rPr>
              <a:t>events</a:t>
            </a:r>
            <a:endParaRPr sz="1800">
              <a:latin typeface="Calibri"/>
              <a:cs typeface="Calibri"/>
            </a:endParaRPr>
          </a:p>
          <a:p>
            <a:pPr marL="50800" marR="412115">
              <a:lnSpc>
                <a:spcPct val="102200"/>
              </a:lnSpc>
              <a:spcBef>
                <a:spcPts val="1825"/>
              </a:spcBef>
            </a:pPr>
            <a:r>
              <a:rPr dirty="0" sz="1800" b="1">
                <a:latin typeface="Calibri"/>
                <a:cs typeface="Calibri"/>
              </a:rPr>
              <a:t>Larger</a:t>
            </a:r>
            <a:r>
              <a:rPr dirty="0" sz="1800" spc="-4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studies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are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needed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to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evaluate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prolonged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anti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inflammatory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strategies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among </a:t>
            </a:r>
            <a:r>
              <a:rPr dirty="0" sz="1800">
                <a:latin typeface="Calibri"/>
                <a:cs typeface="Calibri"/>
              </a:rPr>
              <a:t>acute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myocarditis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patients at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«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low-to-</a:t>
            </a:r>
            <a:r>
              <a:rPr dirty="0" sz="1800">
                <a:latin typeface="Calibri"/>
                <a:cs typeface="Calibri"/>
              </a:rPr>
              <a:t>moderate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risk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» (16%</a:t>
            </a:r>
            <a:r>
              <a:rPr dirty="0" sz="1800" spc="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 events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at </a:t>
            </a:r>
            <a:r>
              <a:rPr dirty="0" sz="1800" spc="-25">
                <a:latin typeface="Calibri"/>
                <a:cs typeface="Calibri"/>
              </a:rPr>
              <a:t>M1)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4242" y="52323"/>
            <a:ext cx="4737100" cy="4521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2800"/>
              <a:t>Thank</a:t>
            </a:r>
            <a:r>
              <a:rPr dirty="0" sz="2800" spc="5"/>
              <a:t> </a:t>
            </a:r>
            <a:r>
              <a:rPr dirty="0" sz="2800"/>
              <a:t>You</a:t>
            </a:r>
            <a:r>
              <a:rPr dirty="0" sz="2800" spc="-5"/>
              <a:t> </a:t>
            </a:r>
            <a:r>
              <a:rPr dirty="0" sz="2800"/>
              <a:t>to</a:t>
            </a:r>
            <a:r>
              <a:rPr dirty="0" sz="2800" spc="-5"/>
              <a:t> </a:t>
            </a:r>
            <a:r>
              <a:rPr dirty="0" sz="2800"/>
              <a:t>the ARAMIS </a:t>
            </a:r>
            <a:r>
              <a:rPr dirty="0" sz="2800" spc="-20"/>
              <a:t>Team</a:t>
            </a:r>
            <a:endParaRPr sz="2800"/>
          </a:p>
        </p:txBody>
      </p:sp>
      <p:sp>
        <p:nvSpPr>
          <p:cNvPr id="14" name="object 1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2398147" y="1066291"/>
            <a:ext cx="1845945" cy="4006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Ambroise</a:t>
            </a:r>
            <a:r>
              <a:rPr dirty="0" sz="1200" spc="-2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Pare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Marie</a:t>
            </a:r>
            <a:r>
              <a:rPr dirty="0" sz="1200" spc="4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HAUGUEL-MOREAU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4" name="object 4" descr=""/>
          <p:cNvSpPr txBox="1"/>
          <p:nvPr/>
        </p:nvSpPr>
        <p:spPr>
          <a:xfrm>
            <a:off x="2398147" y="1611884"/>
            <a:ext cx="1254760" cy="57721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CHU </a:t>
            </a:r>
            <a:r>
              <a:rPr dirty="0" sz="1200" spc="-10" b="1">
                <a:latin typeface="Calibri"/>
                <a:cs typeface="Calibri"/>
              </a:rPr>
              <a:t>Nimes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Pr.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Benoit</a:t>
            </a:r>
            <a:r>
              <a:rPr dirty="0" sz="1200" spc="-10">
                <a:latin typeface="Calibri"/>
                <a:cs typeface="Calibri"/>
              </a:rPr>
              <a:t> LATTUCA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Guillaume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CAYLA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/>
          <p:nvPr/>
        </p:nvSpPr>
        <p:spPr>
          <a:xfrm>
            <a:off x="2398147" y="2349500"/>
            <a:ext cx="1553210" cy="131508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Bichat </a:t>
            </a:r>
            <a:r>
              <a:rPr dirty="0" sz="1200" spc="-10" b="1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267335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Jérémie </a:t>
            </a:r>
            <a:r>
              <a:rPr dirty="0" sz="1200" spc="-10">
                <a:latin typeface="Calibri"/>
                <a:cs typeface="Calibri"/>
              </a:rPr>
              <a:t>ABTAN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Quentin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FISCHER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Philippe</a:t>
            </a:r>
            <a:r>
              <a:rPr dirty="0" sz="1200" spc="-10">
                <a:latin typeface="Calibri"/>
                <a:cs typeface="Calibri"/>
              </a:rPr>
              <a:t> DEGRELL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125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Victor-</a:t>
            </a:r>
            <a:r>
              <a:rPr dirty="0" sz="1200">
                <a:latin typeface="Calibri"/>
                <a:cs typeface="Calibri"/>
              </a:rPr>
              <a:t>Xavier</a:t>
            </a:r>
            <a:r>
              <a:rPr dirty="0" sz="1200" spc="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TADROS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Zaven</a:t>
            </a:r>
            <a:r>
              <a:rPr dirty="0" sz="1200" spc="-10">
                <a:latin typeface="Calibri"/>
                <a:cs typeface="Calibri"/>
              </a:rPr>
              <a:t> TERZIAN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Arthur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DARMON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" name="object 6" descr=""/>
          <p:cNvSpPr txBox="1"/>
          <p:nvPr/>
        </p:nvSpPr>
        <p:spPr>
          <a:xfrm>
            <a:off x="4433319" y="1032763"/>
            <a:ext cx="1835785" cy="1869439"/>
          </a:xfrm>
          <a:prstGeom prst="rect">
            <a:avLst/>
          </a:prstGeom>
        </p:spPr>
        <p:txBody>
          <a:bodyPr wrap="square" lIns="0" tIns="2159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70"/>
              </a:spcBef>
            </a:pPr>
            <a:r>
              <a:rPr dirty="0" sz="1200" b="1">
                <a:latin typeface="Calibri"/>
                <a:cs typeface="Calibri"/>
              </a:rPr>
              <a:t>Lariboisiere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Jean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Guillaume </a:t>
            </a:r>
            <a:r>
              <a:rPr dirty="0" sz="1200" spc="-10">
                <a:latin typeface="Calibri"/>
                <a:cs typeface="Calibri"/>
              </a:rPr>
              <a:t>DILLINGER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Mathilde</a:t>
            </a:r>
            <a:r>
              <a:rPr dirty="0" sz="1200" spc="-10">
                <a:latin typeface="Calibri"/>
                <a:cs typeface="Calibri"/>
              </a:rPr>
              <a:t> BAUDET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  <a:spcBef>
                <a:spcPts val="35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Thiziri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SI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MOUSSI</a:t>
            </a:r>
            <a:endParaRPr sz="1200">
              <a:latin typeface="Calibri"/>
              <a:cs typeface="Calibri"/>
            </a:endParaRPr>
          </a:p>
          <a:p>
            <a:pPr marL="12700" marR="5080">
              <a:lnSpc>
                <a:spcPts val="1390"/>
              </a:lnSpc>
              <a:spcBef>
                <a:spcPts val="65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Jean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Guillaume </a:t>
            </a:r>
            <a:r>
              <a:rPr dirty="0" sz="1200" spc="-10">
                <a:latin typeface="Calibri"/>
                <a:cs typeface="Calibri"/>
              </a:rPr>
              <a:t>DILLINGER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Goergios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SIDERIS</a:t>
            </a:r>
            <a:endParaRPr sz="1200">
              <a:latin typeface="Calibri"/>
              <a:cs typeface="Calibri"/>
            </a:endParaRPr>
          </a:p>
          <a:p>
            <a:pPr marL="12700" marR="890905">
              <a:lnSpc>
                <a:spcPts val="1390"/>
              </a:lnSpc>
              <a:spcBef>
                <a:spcPts val="125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Elise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PAVEN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Céline </a:t>
            </a:r>
            <a:r>
              <a:rPr dirty="0" sz="1200" spc="-25">
                <a:latin typeface="Calibri"/>
                <a:cs typeface="Calibri"/>
              </a:rPr>
              <a:t>LUC</a:t>
            </a:r>
            <a:endParaRPr sz="1200">
              <a:latin typeface="Calibri"/>
              <a:cs typeface="Calibri"/>
            </a:endParaRPr>
          </a:p>
          <a:p>
            <a:pPr marL="12700" marR="763270">
              <a:lnSpc>
                <a:spcPts val="1390"/>
              </a:lnSpc>
              <a:spcBef>
                <a:spcPts val="125"/>
              </a:spcBef>
            </a:pP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Patrick </a:t>
            </a:r>
            <a:r>
              <a:rPr dirty="0" sz="1200" spc="-20">
                <a:latin typeface="Calibri"/>
                <a:cs typeface="Calibri"/>
              </a:rPr>
              <a:t>HENRY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Léa </a:t>
            </a:r>
            <a:r>
              <a:rPr dirty="0" sz="1200" spc="-10">
                <a:latin typeface="Calibri"/>
                <a:cs typeface="Calibri"/>
              </a:rPr>
              <a:t>CACOUB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7" name="object 7" descr=""/>
          <p:cNvSpPr txBox="1"/>
          <p:nvPr/>
        </p:nvSpPr>
        <p:spPr>
          <a:xfrm>
            <a:off x="4433319" y="3062732"/>
            <a:ext cx="2439670" cy="75438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European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Hospital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Georges</a:t>
            </a:r>
            <a:r>
              <a:rPr dirty="0" sz="1200" spc="-10" b="1">
                <a:latin typeface="Calibri"/>
                <a:cs typeface="Calibri"/>
              </a:rPr>
              <a:t> Pompidou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Etienne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PUYMIRAT</a:t>
            </a:r>
            <a:endParaRPr sz="1200">
              <a:latin typeface="Calibri"/>
              <a:cs typeface="Calibri"/>
            </a:endParaRPr>
          </a:p>
          <a:p>
            <a:pPr marL="12700" marR="1286510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Julia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CAUDRON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Victoria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TEAH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8" name="object 8" descr=""/>
          <p:cNvSpPr txBox="1"/>
          <p:nvPr/>
        </p:nvSpPr>
        <p:spPr>
          <a:xfrm>
            <a:off x="546269" y="1081532"/>
            <a:ext cx="1610995" cy="3253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00"/>
              </a:spcBef>
            </a:pPr>
            <a:r>
              <a:rPr dirty="0" sz="1200" spc="-10" b="1">
                <a:latin typeface="Calibri"/>
                <a:cs typeface="Calibri"/>
              </a:rPr>
              <a:t>Pitié-</a:t>
            </a:r>
            <a:r>
              <a:rPr dirty="0" sz="1200" b="1">
                <a:latin typeface="Calibri"/>
                <a:cs typeface="Calibri"/>
              </a:rPr>
              <a:t>Salpetrière</a:t>
            </a:r>
            <a:r>
              <a:rPr dirty="0" sz="1200" spc="1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Hospital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ct val="100000"/>
              </a:lnSpc>
              <a:spcBef>
                <a:spcPts val="7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Mathieu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KERNEIS</a:t>
            </a:r>
            <a:endParaRPr sz="1200">
              <a:latin typeface="Calibri"/>
              <a:cs typeface="Calibri"/>
            </a:endParaRPr>
          </a:p>
          <a:p>
            <a:pPr algn="just" marL="12700" marR="92075">
              <a:lnSpc>
                <a:spcPts val="1510"/>
              </a:lnSpc>
              <a:spcBef>
                <a:spcPts val="40"/>
              </a:spcBef>
            </a:pP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Gilles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MONTALESCOT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Johanne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SILVAIN</a:t>
            </a:r>
            <a:endParaRPr sz="1200">
              <a:latin typeface="Calibri"/>
              <a:cs typeface="Calibri"/>
            </a:endParaRPr>
          </a:p>
          <a:p>
            <a:pPr algn="just" marL="12700">
              <a:lnSpc>
                <a:spcPts val="1430"/>
              </a:lnSpc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Alexandre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CECCALDI</a:t>
            </a:r>
            <a:endParaRPr sz="1200">
              <a:latin typeface="Calibri"/>
              <a:cs typeface="Calibri"/>
            </a:endParaRPr>
          </a:p>
          <a:p>
            <a:pPr algn="just" marL="12700" marR="119380">
              <a:lnSpc>
                <a:spcPct val="101699"/>
              </a:lnSpc>
              <a:spcBef>
                <a:spcPts val="50"/>
              </a:spcBef>
            </a:pP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Jean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Philippe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COLLET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Olivier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BARTHELEMY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Stephan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MANKIKIAN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Florent</a:t>
            </a:r>
            <a:r>
              <a:rPr dirty="0" sz="1200" spc="-10">
                <a:latin typeface="Calibri"/>
                <a:cs typeface="Calibri"/>
              </a:rPr>
              <a:t> HUANG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7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Paul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GUEDENEY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5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Nassim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BRAIK</a:t>
            </a:r>
            <a:endParaRPr sz="1200">
              <a:latin typeface="Calibri"/>
              <a:cs typeface="Calibri"/>
            </a:endParaRPr>
          </a:p>
          <a:p>
            <a:pPr marL="12700" marR="415925">
              <a:lnSpc>
                <a:spcPct val="100000"/>
              </a:lnSpc>
              <a:spcBef>
                <a:spcPts val="430"/>
              </a:spcBef>
            </a:pPr>
            <a:r>
              <a:rPr dirty="0" sz="1200" b="1">
                <a:latin typeface="Calibri"/>
                <a:cs typeface="Calibri"/>
              </a:rPr>
              <a:t>ACTION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10" b="1">
                <a:latin typeface="Calibri"/>
                <a:cs typeface="Calibri"/>
              </a:rPr>
              <a:t>Group </a:t>
            </a:r>
            <a:r>
              <a:rPr dirty="0" sz="1200">
                <a:latin typeface="Calibri"/>
                <a:cs typeface="Calibri"/>
              </a:rPr>
              <a:t>Delphine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BRUGIER </a:t>
            </a:r>
            <a:r>
              <a:rPr dirty="0" sz="1200">
                <a:latin typeface="Calibri"/>
                <a:cs typeface="Calibri"/>
              </a:rPr>
              <a:t>Karine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BROCHARD </a:t>
            </a:r>
            <a:r>
              <a:rPr dirty="0" sz="1200">
                <a:latin typeface="Calibri"/>
                <a:cs typeface="Calibri"/>
              </a:rPr>
              <a:t>Benjamin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BERTIN </a:t>
            </a:r>
            <a:r>
              <a:rPr dirty="0" sz="1200">
                <a:latin typeface="Calibri"/>
                <a:cs typeface="Calibri"/>
              </a:rPr>
              <a:t>Nicolas</a:t>
            </a:r>
            <a:r>
              <a:rPr dirty="0" sz="1200" spc="-10">
                <a:latin typeface="Calibri"/>
                <a:cs typeface="Calibri"/>
              </a:rPr>
              <a:t> VIGNOLLES </a:t>
            </a:r>
            <a:r>
              <a:rPr dirty="0" sz="1200">
                <a:latin typeface="Calibri"/>
                <a:cs typeface="Calibri"/>
              </a:rPr>
              <a:t>Zakiya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BATOO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9" name="object 9" descr=""/>
          <p:cNvSpPr txBox="1"/>
          <p:nvPr/>
        </p:nvSpPr>
        <p:spPr>
          <a:xfrm>
            <a:off x="7077480" y="1044955"/>
            <a:ext cx="1478915" cy="24917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8415">
              <a:lnSpc>
                <a:spcPct val="100000"/>
              </a:lnSpc>
              <a:spcBef>
                <a:spcPts val="100"/>
              </a:spcBef>
            </a:pPr>
            <a:r>
              <a:rPr dirty="0" sz="1200" spc="-25" b="1">
                <a:latin typeface="Calibri"/>
                <a:cs typeface="Calibri"/>
              </a:rPr>
              <a:t>URC</a:t>
            </a:r>
            <a:endParaRPr sz="1200">
              <a:latin typeface="Calibri"/>
              <a:cs typeface="Calibri"/>
            </a:endParaRPr>
          </a:p>
          <a:p>
            <a:pPr marL="18415" marR="173355">
              <a:lnSpc>
                <a:spcPct val="100200"/>
              </a:lnSpc>
              <a:spcBef>
                <a:spcPts val="45"/>
              </a:spcBef>
            </a:pP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Eric</a:t>
            </a:r>
            <a:r>
              <a:rPr dirty="0" sz="1200" spc="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VICAUT </a:t>
            </a:r>
            <a:r>
              <a:rPr dirty="0" sz="1200">
                <a:latin typeface="Calibri"/>
                <a:cs typeface="Calibri"/>
              </a:rPr>
              <a:t>Véronique</a:t>
            </a:r>
            <a:r>
              <a:rPr dirty="0" sz="1200" spc="-3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JOUIS </a:t>
            </a:r>
            <a:r>
              <a:rPr dirty="0" sz="1200">
                <a:latin typeface="Calibri"/>
                <a:cs typeface="Calibri"/>
              </a:rPr>
              <a:t>Carine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PARE </a:t>
            </a:r>
            <a:r>
              <a:rPr dirty="0" sz="1200">
                <a:latin typeface="Calibri"/>
                <a:cs typeface="Calibri"/>
              </a:rPr>
              <a:t>Luminita</a:t>
            </a:r>
            <a:r>
              <a:rPr dirty="0" sz="1200" spc="-3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NECULAITA </a:t>
            </a:r>
            <a:r>
              <a:rPr dirty="0" sz="1200">
                <a:latin typeface="Calibri"/>
                <a:cs typeface="Calibri"/>
              </a:rPr>
              <a:t>Niven</a:t>
            </a:r>
            <a:r>
              <a:rPr dirty="0" sz="1200" spc="-10">
                <a:latin typeface="Calibri"/>
                <a:cs typeface="Calibri"/>
              </a:rPr>
              <a:t> MUNIAN </a:t>
            </a:r>
            <a:r>
              <a:rPr dirty="0" sz="1200">
                <a:latin typeface="Calibri"/>
                <a:cs typeface="Calibri"/>
              </a:rPr>
              <a:t>Samira</a:t>
            </a:r>
            <a:r>
              <a:rPr dirty="0" sz="1200" spc="-2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DJABALI </a:t>
            </a:r>
            <a:r>
              <a:rPr dirty="0" sz="1200">
                <a:latin typeface="Calibri"/>
                <a:cs typeface="Calibri"/>
              </a:rPr>
              <a:t>Antoine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BROCHARD El-</a:t>
            </a:r>
            <a:r>
              <a:rPr dirty="0" sz="1200">
                <a:latin typeface="Calibri"/>
                <a:cs typeface="Calibri"/>
              </a:rPr>
              <a:t>Hadi</a:t>
            </a:r>
            <a:r>
              <a:rPr dirty="0" sz="1200" spc="1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MEDEGHRI</a:t>
            </a:r>
            <a:endParaRPr sz="1200">
              <a:latin typeface="Calibri"/>
              <a:cs typeface="Calibri"/>
            </a:endParaRPr>
          </a:p>
          <a:p>
            <a:pPr marL="18415">
              <a:lnSpc>
                <a:spcPts val="1390"/>
              </a:lnSpc>
            </a:pPr>
            <a:r>
              <a:rPr dirty="0" sz="1200">
                <a:latin typeface="Calibri"/>
                <a:cs typeface="Calibri"/>
              </a:rPr>
              <a:t>Abdourahmane</a:t>
            </a:r>
            <a:r>
              <a:rPr dirty="0" sz="1200" spc="-50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DIALLO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645"/>
              </a:spcBef>
            </a:pPr>
            <a:r>
              <a:rPr dirty="0" sz="1200" spc="-10" b="1">
                <a:latin typeface="Calibri"/>
                <a:cs typeface="Calibri"/>
              </a:rPr>
              <a:t>AGEPS</a:t>
            </a:r>
            <a:endParaRPr sz="1200">
              <a:latin typeface="Calibri"/>
              <a:cs typeface="Calibri"/>
            </a:endParaRPr>
          </a:p>
          <a:p>
            <a:pPr marL="12700" marR="52705">
              <a:lnSpc>
                <a:spcPts val="1390"/>
              </a:lnSpc>
              <a:spcBef>
                <a:spcPts val="160"/>
              </a:spcBef>
            </a:pP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2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Blandine</a:t>
            </a:r>
            <a:r>
              <a:rPr dirty="0" sz="1200" spc="-10">
                <a:latin typeface="Calibri"/>
                <a:cs typeface="Calibri"/>
              </a:rPr>
              <a:t> LEHMANN </a:t>
            </a:r>
            <a:r>
              <a:rPr dirty="0" sz="1200">
                <a:latin typeface="Calibri"/>
                <a:cs typeface="Calibri"/>
              </a:rPr>
              <a:t>Robin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CHARRETEUR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0" name="object 10" descr=""/>
          <p:cNvSpPr txBox="1"/>
          <p:nvPr/>
        </p:nvSpPr>
        <p:spPr>
          <a:xfrm>
            <a:off x="7077480" y="3696716"/>
            <a:ext cx="1027430" cy="38544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415"/>
              </a:lnSpc>
              <a:spcBef>
                <a:spcPts val="100"/>
              </a:spcBef>
            </a:pPr>
            <a:r>
              <a:rPr dirty="0" sz="1200" spc="-20" b="1">
                <a:latin typeface="Calibri"/>
                <a:cs typeface="Calibri"/>
              </a:rPr>
              <a:t>DRCI</a:t>
            </a:r>
            <a:endParaRPr sz="1200">
              <a:latin typeface="Calibri"/>
              <a:cs typeface="Calibri"/>
            </a:endParaRPr>
          </a:p>
          <a:p>
            <a:pPr marL="12700">
              <a:lnSpc>
                <a:spcPts val="1415"/>
              </a:lnSpc>
            </a:pPr>
            <a:r>
              <a:rPr dirty="0" sz="1200">
                <a:latin typeface="Calibri"/>
                <a:cs typeface="Calibri"/>
              </a:rPr>
              <a:t>Fadila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AMER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 spc="-25">
                <a:latin typeface="Calibri"/>
                <a:cs typeface="Calibri"/>
              </a:rPr>
              <a:t>ALI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1" name="object 11" descr=""/>
          <p:cNvSpPr txBox="1"/>
          <p:nvPr/>
        </p:nvSpPr>
        <p:spPr>
          <a:xfrm>
            <a:off x="2257174" y="3839971"/>
            <a:ext cx="4387850" cy="458470"/>
          </a:xfrm>
          <a:prstGeom prst="rect">
            <a:avLst/>
          </a:prstGeom>
        </p:spPr>
        <p:txBody>
          <a:bodyPr wrap="square" lIns="0" tIns="463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365"/>
              </a:spcBef>
            </a:pPr>
            <a:r>
              <a:rPr dirty="0" sz="1200" b="1">
                <a:latin typeface="Calibri"/>
                <a:cs typeface="Calibri"/>
              </a:rPr>
              <a:t>CEC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: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Estelle Gandbakhch,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Guillaume Hekimian,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0">
                <a:latin typeface="Calibri"/>
                <a:cs typeface="Calibri"/>
              </a:rPr>
              <a:t> Joe-</a:t>
            </a:r>
            <a:r>
              <a:rPr dirty="0" sz="1200">
                <a:latin typeface="Calibri"/>
                <a:cs typeface="Calibri"/>
              </a:rPr>
              <a:t>Elie </a:t>
            </a:r>
            <a:r>
              <a:rPr dirty="0" sz="1200" spc="-10">
                <a:latin typeface="Calibri"/>
                <a:cs typeface="Calibri"/>
              </a:rPr>
              <a:t>Salem</a:t>
            </a:r>
            <a:endParaRPr sz="12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60"/>
              </a:spcBef>
            </a:pPr>
            <a:r>
              <a:rPr dirty="0" sz="1200" b="1">
                <a:latin typeface="Calibri"/>
                <a:cs typeface="Calibri"/>
              </a:rPr>
              <a:t>DSMB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: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Ariel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Cohen,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Thomas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Cuisset,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Corine </a:t>
            </a:r>
            <a:r>
              <a:rPr dirty="0" sz="1200" spc="-10">
                <a:latin typeface="Calibri"/>
                <a:cs typeface="Calibri"/>
              </a:rPr>
              <a:t>Albertini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2" name="object 12" descr=""/>
          <p:cNvSpPr txBox="1"/>
          <p:nvPr/>
        </p:nvSpPr>
        <p:spPr>
          <a:xfrm>
            <a:off x="1045159" y="606044"/>
            <a:ext cx="6939915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Steering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Commitee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:</a:t>
            </a:r>
            <a:r>
              <a:rPr dirty="0" sz="1200" spc="-15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Mathieu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Kerneis,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Fleur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Cohen,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Alain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Combes,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Eric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Vicaut,</a:t>
            </a:r>
            <a:r>
              <a:rPr dirty="0" sz="1200" spc="254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Pr</a:t>
            </a:r>
            <a:r>
              <a:rPr dirty="0" sz="1200" spc="-15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Gilles </a:t>
            </a:r>
            <a:r>
              <a:rPr dirty="0" sz="1200" spc="-10">
                <a:latin typeface="Calibri"/>
                <a:cs typeface="Calibri"/>
              </a:rPr>
              <a:t>Montalescot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13" name="object 13" descr=""/>
          <p:cNvSpPr txBox="1"/>
          <p:nvPr/>
        </p:nvSpPr>
        <p:spPr>
          <a:xfrm>
            <a:off x="529252" y="4412996"/>
            <a:ext cx="178816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 b="1">
                <a:latin typeface="Calibri"/>
                <a:cs typeface="Calibri"/>
              </a:rPr>
              <a:t>INSERM</a:t>
            </a:r>
            <a:r>
              <a:rPr dirty="0" sz="1200" spc="-10" b="1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: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Dr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Michel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10">
                <a:latin typeface="Calibri"/>
                <a:cs typeface="Calibri"/>
              </a:rPr>
              <a:t>Zeitouni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56731" y="2059939"/>
            <a:ext cx="303085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 spc="-10"/>
              <a:t>Background</a:t>
            </a:r>
            <a:endParaRPr sz="4800"/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94560" y="1752599"/>
            <a:ext cx="4468368" cy="2673095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677229" y="116839"/>
            <a:ext cx="7788909" cy="1438275"/>
          </a:xfrm>
          <a:prstGeom prst="rect"/>
        </p:spPr>
        <p:txBody>
          <a:bodyPr wrap="square" lIns="0" tIns="90170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710"/>
              </a:spcBef>
            </a:pPr>
            <a:r>
              <a:rPr dirty="0"/>
              <a:t>Acute</a:t>
            </a:r>
            <a:r>
              <a:rPr dirty="0" spc="5"/>
              <a:t> </a:t>
            </a:r>
            <a:r>
              <a:rPr dirty="0" spc="-10"/>
              <a:t>Myocarditis</a:t>
            </a:r>
          </a:p>
          <a:p>
            <a:pPr algn="ctr" marL="12700" marR="5080">
              <a:lnSpc>
                <a:spcPct val="100800"/>
              </a:lnSpc>
              <a:spcBef>
                <a:spcPts val="385"/>
              </a:spcBef>
            </a:pP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Acute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myocarditis</a:t>
            </a:r>
            <a:r>
              <a:rPr dirty="0" sz="24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(AM)</a:t>
            </a:r>
            <a:r>
              <a:rPr dirty="0" sz="24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is</a:t>
            </a:r>
            <a:r>
              <a:rPr dirty="0" sz="2400" spc="-25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an</a:t>
            </a:r>
            <a:r>
              <a:rPr dirty="0" sz="24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>
                <a:solidFill>
                  <a:srgbClr val="000000"/>
                </a:solidFill>
              </a:rPr>
              <a:t>inflammation</a:t>
            </a:r>
            <a:r>
              <a:rPr dirty="0" sz="2400" spc="-20">
                <a:solidFill>
                  <a:srgbClr val="000000"/>
                </a:solidFill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of</a:t>
            </a:r>
            <a:r>
              <a:rPr dirty="0" sz="2400" spc="-2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the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 myocardium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that</a:t>
            </a:r>
            <a:r>
              <a:rPr dirty="0" sz="2400" spc="-10" b="0">
                <a:solidFill>
                  <a:srgbClr val="000000"/>
                </a:solidFill>
                <a:latin typeface="Calibri"/>
                <a:cs typeface="Calibri"/>
              </a:rPr>
              <a:t> </a:t>
            </a:r>
            <a:r>
              <a:rPr dirty="0" sz="2400" b="0">
                <a:solidFill>
                  <a:srgbClr val="000000"/>
                </a:solidFill>
                <a:latin typeface="Calibri"/>
                <a:cs typeface="Calibri"/>
              </a:rPr>
              <a:t>can cause </a:t>
            </a:r>
            <a:r>
              <a:rPr dirty="0" sz="2400" spc="-10">
                <a:solidFill>
                  <a:srgbClr val="000000"/>
                </a:solidFill>
              </a:rPr>
              <a:t>life-</a:t>
            </a:r>
            <a:r>
              <a:rPr dirty="0" sz="2400">
                <a:solidFill>
                  <a:srgbClr val="000000"/>
                </a:solidFill>
              </a:rPr>
              <a:t>threatening</a:t>
            </a:r>
            <a:r>
              <a:rPr dirty="0" sz="2400" spc="-5">
                <a:solidFill>
                  <a:srgbClr val="000000"/>
                </a:solidFill>
              </a:rPr>
              <a:t> </a:t>
            </a:r>
            <a:r>
              <a:rPr dirty="0" sz="2400" spc="-10">
                <a:solidFill>
                  <a:srgbClr val="000000"/>
                </a:solidFill>
              </a:rPr>
              <a:t>events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4" name="object 4" descr=""/>
          <p:cNvSpPr txBox="1"/>
          <p:nvPr/>
        </p:nvSpPr>
        <p:spPr>
          <a:xfrm>
            <a:off x="3772862" y="4345940"/>
            <a:ext cx="1562100" cy="208279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200">
                <a:latin typeface="Calibri"/>
                <a:cs typeface="Calibri"/>
              </a:rPr>
              <a:t>Ammirati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et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al.</a:t>
            </a:r>
            <a:r>
              <a:rPr dirty="0" sz="1200" spc="-10">
                <a:latin typeface="Calibri"/>
                <a:cs typeface="Calibri"/>
              </a:rPr>
              <a:t> </a:t>
            </a:r>
            <a:r>
              <a:rPr dirty="0" sz="1200">
                <a:latin typeface="Calibri"/>
                <a:cs typeface="Calibri"/>
              </a:rPr>
              <a:t>Circ</a:t>
            </a:r>
            <a:r>
              <a:rPr dirty="0" sz="1200" spc="-5">
                <a:latin typeface="Calibri"/>
                <a:cs typeface="Calibri"/>
              </a:rPr>
              <a:t> </a:t>
            </a:r>
            <a:r>
              <a:rPr dirty="0" sz="1200" spc="-20">
                <a:latin typeface="Calibri"/>
                <a:cs typeface="Calibri"/>
              </a:rPr>
              <a:t>2018</a:t>
            </a:r>
            <a:endParaRPr sz="12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4460">
              <a:lnSpc>
                <a:spcPct val="100000"/>
              </a:lnSpc>
              <a:spcBef>
                <a:spcPts val="100"/>
              </a:spcBef>
            </a:pPr>
            <a:r>
              <a:rPr dirty="0"/>
              <a:t>Treatment</a:t>
            </a:r>
            <a:r>
              <a:rPr dirty="0" spc="-10"/>
              <a:t> </a:t>
            </a:r>
            <a:r>
              <a:rPr dirty="0"/>
              <a:t>of Acute </a:t>
            </a:r>
            <a:r>
              <a:rPr dirty="0" spc="-10"/>
              <a:t>Myocarditis</a:t>
            </a:r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424093" y="1085088"/>
            <a:ext cx="8265795" cy="36652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63500">
              <a:lnSpc>
                <a:spcPct val="100000"/>
              </a:lnSpc>
              <a:spcBef>
                <a:spcPts val="100"/>
              </a:spcBef>
            </a:pPr>
            <a:r>
              <a:rPr dirty="0" sz="1700" b="1">
                <a:latin typeface="Calibri"/>
                <a:cs typeface="Calibri"/>
              </a:rPr>
              <a:t>There</a:t>
            </a:r>
            <a:r>
              <a:rPr dirty="0" sz="1700" spc="-4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is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no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evidence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to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support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routine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use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immunosuppressive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therapy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or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 spc="-10">
                <a:latin typeface="Calibri"/>
                <a:cs typeface="Calibri"/>
              </a:rPr>
              <a:t>treatment</a:t>
            </a:r>
            <a:endParaRPr sz="1700">
              <a:latin typeface="Calibri"/>
              <a:cs typeface="Calibri"/>
            </a:endParaRPr>
          </a:p>
          <a:p>
            <a:pPr marL="63500">
              <a:lnSpc>
                <a:spcPct val="100000"/>
              </a:lnSpc>
              <a:spcBef>
                <a:spcPts val="1465"/>
              </a:spcBef>
            </a:pPr>
            <a:r>
              <a:rPr dirty="0" sz="1700">
                <a:latin typeface="Calibri"/>
                <a:cs typeface="Calibri"/>
              </a:rPr>
              <a:t>targeting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inflammation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3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myocarditis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patients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baseline="25252" sz="1650" spc="-75">
                <a:latin typeface="Calibri"/>
                <a:cs typeface="Calibri"/>
              </a:rPr>
              <a:t>1</a:t>
            </a:r>
            <a:endParaRPr baseline="25252"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550">
              <a:latin typeface="Calibri"/>
              <a:cs typeface="Calibri"/>
            </a:endParaRPr>
          </a:p>
          <a:p>
            <a:pPr marL="63500" marR="34290">
              <a:lnSpc>
                <a:spcPct val="167100"/>
              </a:lnSpc>
            </a:pPr>
            <a:r>
              <a:rPr dirty="0" sz="1700" b="1">
                <a:latin typeface="Calibri"/>
                <a:cs typeface="Calibri"/>
              </a:rPr>
              <a:t>A</a:t>
            </a:r>
            <a:r>
              <a:rPr dirty="0" sz="1700" spc="-3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strategy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of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immunomodulation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has</a:t>
            </a:r>
            <a:r>
              <a:rPr dirty="0" sz="1700" spc="-2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not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been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evaluated</a:t>
            </a:r>
            <a:r>
              <a:rPr dirty="0" sz="1700" spc="-2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2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acute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myocarditis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patients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20">
                <a:latin typeface="Calibri"/>
                <a:cs typeface="Calibri"/>
              </a:rPr>
              <a:t>with </a:t>
            </a:r>
            <a:r>
              <a:rPr dirty="0" sz="1700">
                <a:latin typeface="Calibri"/>
                <a:cs typeface="Calibri"/>
              </a:rPr>
              <a:t>unknown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viral</a:t>
            </a:r>
            <a:r>
              <a:rPr dirty="0" sz="1700" spc="-2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replication</a:t>
            </a:r>
            <a:r>
              <a:rPr dirty="0" sz="1700" spc="-3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(without</a:t>
            </a:r>
            <a:r>
              <a:rPr dirty="0" sz="1700" spc="-20">
                <a:latin typeface="Calibri"/>
                <a:cs typeface="Calibri"/>
              </a:rPr>
              <a:t> EMB)</a:t>
            </a:r>
            <a:endParaRPr sz="1700">
              <a:latin typeface="Calibri"/>
              <a:cs typeface="Calibri"/>
            </a:endParaRPr>
          </a:p>
          <a:p>
            <a:pPr marL="63500" marR="158750">
              <a:lnSpc>
                <a:spcPct val="158800"/>
              </a:lnSpc>
              <a:spcBef>
                <a:spcPts val="1465"/>
              </a:spcBef>
            </a:pPr>
            <a:r>
              <a:rPr dirty="0" sz="1700" b="1">
                <a:latin typeface="Calibri"/>
                <a:cs typeface="Calibri"/>
              </a:rPr>
              <a:t>Experimental</a:t>
            </a:r>
            <a:r>
              <a:rPr dirty="0" sz="1700" spc="-3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studies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and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case</a:t>
            </a:r>
            <a:r>
              <a:rPr dirty="0" sz="1700" spc="-15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reports</a:t>
            </a:r>
            <a:r>
              <a:rPr dirty="0" sz="1700" spc="-35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suggest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that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blockade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of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the</a:t>
            </a:r>
            <a:r>
              <a:rPr dirty="0" sz="1700" spc="-10">
                <a:latin typeface="Calibri"/>
                <a:cs typeface="Calibri"/>
              </a:rPr>
              <a:t> IL1-</a:t>
            </a:r>
            <a:r>
              <a:rPr dirty="0" sz="1700">
                <a:latin typeface="Calibri"/>
                <a:cs typeface="Calibri"/>
              </a:rPr>
              <a:t>β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pathway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could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spc="-25">
                <a:latin typeface="Calibri"/>
                <a:cs typeface="Calibri"/>
              </a:rPr>
              <a:t>be </a:t>
            </a:r>
            <a:r>
              <a:rPr dirty="0" sz="1700">
                <a:latin typeface="Calibri"/>
                <a:cs typeface="Calibri"/>
              </a:rPr>
              <a:t>effective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AM</a:t>
            </a:r>
            <a:r>
              <a:rPr dirty="0" baseline="25252" sz="1650">
                <a:latin typeface="Calibri"/>
                <a:cs typeface="Calibri"/>
              </a:rPr>
              <a:t>2</a:t>
            </a:r>
            <a:r>
              <a:rPr dirty="0" sz="1700">
                <a:latin typeface="Calibri"/>
                <a:cs typeface="Calibri"/>
              </a:rPr>
              <a:t>.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Anakinra,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 b="1">
                <a:latin typeface="Calibri"/>
                <a:cs typeface="Calibri"/>
              </a:rPr>
              <a:t>an</a:t>
            </a:r>
            <a:r>
              <a:rPr dirty="0" sz="1700" spc="-10" b="1">
                <a:latin typeface="Calibri"/>
                <a:cs typeface="Calibri"/>
              </a:rPr>
              <a:t> IL1-</a:t>
            </a:r>
            <a:r>
              <a:rPr dirty="0" sz="1700" b="1">
                <a:latin typeface="Calibri"/>
                <a:cs typeface="Calibri"/>
              </a:rPr>
              <a:t>R antagonist,</a:t>
            </a:r>
            <a:r>
              <a:rPr dirty="0" sz="1700" spc="-10" b="1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is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already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used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inflammatory </a:t>
            </a:r>
            <a:r>
              <a:rPr dirty="0" sz="1700" spc="-10">
                <a:latin typeface="Calibri"/>
                <a:cs typeface="Calibri"/>
              </a:rPr>
              <a:t>diseases </a:t>
            </a:r>
            <a:r>
              <a:rPr dirty="0" sz="1700">
                <a:latin typeface="Calibri"/>
                <a:cs typeface="Calibri"/>
              </a:rPr>
              <a:t>with</a:t>
            </a:r>
            <a:r>
              <a:rPr dirty="0" sz="1700" spc="-1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an</a:t>
            </a:r>
            <a:r>
              <a:rPr dirty="0" sz="1700" spc="-10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acceptable</a:t>
            </a:r>
            <a:r>
              <a:rPr dirty="0" sz="1700" spc="-5">
                <a:latin typeface="Calibri"/>
                <a:cs typeface="Calibri"/>
              </a:rPr>
              <a:t> </a:t>
            </a:r>
            <a:r>
              <a:rPr dirty="0" sz="1700">
                <a:latin typeface="Calibri"/>
                <a:cs typeface="Calibri"/>
              </a:rPr>
              <a:t>safety </a:t>
            </a:r>
            <a:r>
              <a:rPr dirty="0" sz="1700" spc="-10">
                <a:latin typeface="Calibri"/>
                <a:cs typeface="Calibri"/>
              </a:rPr>
              <a:t>profile</a:t>
            </a:r>
            <a:r>
              <a:rPr dirty="0" baseline="25252" sz="1650" spc="-15">
                <a:latin typeface="Calibri"/>
                <a:cs typeface="Calibri"/>
              </a:rPr>
              <a:t>3</a:t>
            </a:r>
            <a:endParaRPr baseline="25252" sz="1650">
              <a:latin typeface="Calibri"/>
              <a:cs typeface="Calibri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1550">
              <a:latin typeface="Calibri"/>
              <a:cs typeface="Calibri"/>
            </a:endParaRPr>
          </a:p>
          <a:p>
            <a:pPr marL="2228215">
              <a:lnSpc>
                <a:spcPct val="100000"/>
              </a:lnSpc>
              <a:tabLst>
                <a:tab pos="3971925" algn="l"/>
                <a:tab pos="6134735" algn="l"/>
              </a:tabLst>
            </a:pPr>
            <a:r>
              <a:rPr dirty="0" baseline="23809" sz="1050">
                <a:latin typeface="Calibri"/>
                <a:cs typeface="Calibri"/>
              </a:rPr>
              <a:t>1</a:t>
            </a:r>
            <a:r>
              <a:rPr dirty="0" baseline="23809" sz="1050" spc="13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Masson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2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al.,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NEJM</a:t>
            </a:r>
            <a:r>
              <a:rPr dirty="0" sz="1100" spc="-1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1995</a:t>
            </a:r>
            <a:r>
              <a:rPr dirty="0" sz="1100">
                <a:latin typeface="Calibri"/>
                <a:cs typeface="Calibri"/>
              </a:rPr>
              <a:t>	</a:t>
            </a:r>
            <a:r>
              <a:rPr dirty="0" baseline="23809" sz="1050">
                <a:solidFill>
                  <a:srgbClr val="222222"/>
                </a:solidFill>
                <a:latin typeface="Calibri"/>
                <a:cs typeface="Calibri"/>
              </a:rPr>
              <a:t>2</a:t>
            </a:r>
            <a:r>
              <a:rPr dirty="0" baseline="23809" sz="1050" spc="15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22222"/>
                </a:solidFill>
                <a:latin typeface="Calibri"/>
                <a:cs typeface="Calibri"/>
              </a:rPr>
              <a:t>Tschöpe,</a:t>
            </a:r>
            <a:r>
              <a:rPr dirty="0" sz="1100" spc="-1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22222"/>
                </a:solidFill>
                <a:latin typeface="Calibri"/>
                <a:cs typeface="Calibri"/>
              </a:rPr>
              <a:t>et</a:t>
            </a:r>
            <a:r>
              <a:rPr dirty="0" sz="1100" spc="-20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22222"/>
                </a:solidFill>
                <a:latin typeface="Calibri"/>
                <a:cs typeface="Calibri"/>
              </a:rPr>
              <a:t>al.</a:t>
            </a:r>
            <a:r>
              <a:rPr dirty="0" sz="1100" spc="229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22222"/>
                </a:solidFill>
                <a:latin typeface="Calibri"/>
                <a:cs typeface="Calibri"/>
              </a:rPr>
              <a:t>Circ</a:t>
            </a:r>
            <a:r>
              <a:rPr dirty="0" sz="1100" spc="-15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1100">
                <a:solidFill>
                  <a:srgbClr val="222222"/>
                </a:solidFill>
                <a:latin typeface="Calibri"/>
                <a:cs typeface="Calibri"/>
              </a:rPr>
              <a:t>Research</a:t>
            </a:r>
            <a:r>
              <a:rPr dirty="0" sz="1100" spc="-15">
                <a:solidFill>
                  <a:srgbClr val="222222"/>
                </a:solidFill>
                <a:latin typeface="Calibri"/>
                <a:cs typeface="Calibri"/>
              </a:rPr>
              <a:t> </a:t>
            </a:r>
            <a:r>
              <a:rPr dirty="0" sz="1100" spc="-20">
                <a:solidFill>
                  <a:srgbClr val="222222"/>
                </a:solidFill>
                <a:latin typeface="Calibri"/>
                <a:cs typeface="Calibri"/>
              </a:rPr>
              <a:t>2019</a:t>
            </a:r>
            <a:r>
              <a:rPr dirty="0" sz="1100">
                <a:solidFill>
                  <a:srgbClr val="222222"/>
                </a:solidFill>
                <a:latin typeface="Calibri"/>
                <a:cs typeface="Calibri"/>
              </a:rPr>
              <a:t>	</a:t>
            </a:r>
            <a:r>
              <a:rPr dirty="0" baseline="23809" sz="1050">
                <a:latin typeface="Calibri"/>
                <a:cs typeface="Calibri"/>
              </a:rPr>
              <a:t>3</a:t>
            </a:r>
            <a:r>
              <a:rPr dirty="0" sz="1100">
                <a:latin typeface="Calibri"/>
                <a:cs typeface="Calibri"/>
              </a:rPr>
              <a:t>Brucato</a:t>
            </a:r>
            <a:r>
              <a:rPr dirty="0" sz="1100" spc="-2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et</a:t>
            </a:r>
            <a:r>
              <a:rPr dirty="0" sz="1100" spc="-10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al.,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>
                <a:latin typeface="Calibri"/>
                <a:cs typeface="Calibri"/>
              </a:rPr>
              <a:t>JAMA,</a:t>
            </a:r>
            <a:r>
              <a:rPr dirty="0" sz="1100" spc="-5">
                <a:latin typeface="Calibri"/>
                <a:cs typeface="Calibri"/>
              </a:rPr>
              <a:t> </a:t>
            </a:r>
            <a:r>
              <a:rPr dirty="0" sz="1100" spc="-20">
                <a:latin typeface="Calibri"/>
                <a:cs typeface="Calibri"/>
              </a:rPr>
              <a:t>2016</a:t>
            </a:r>
            <a:endParaRPr sz="11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2731" y="155955"/>
            <a:ext cx="998219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 spc="-20"/>
              <a:t>Goal</a:t>
            </a:r>
            <a:endParaRPr sz="4000"/>
          </a:p>
        </p:txBody>
      </p:sp>
      <p:sp>
        <p:nvSpPr>
          <p:cNvPr id="4" name="object 4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  <p:sp>
        <p:nvSpPr>
          <p:cNvPr id="3" name="object 3" descr=""/>
          <p:cNvSpPr txBox="1"/>
          <p:nvPr/>
        </p:nvSpPr>
        <p:spPr>
          <a:xfrm>
            <a:off x="841958" y="1455420"/>
            <a:ext cx="7459980" cy="209550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ctr" marL="12065" marR="5080" indent="67945">
              <a:lnSpc>
                <a:spcPct val="130300"/>
              </a:lnSpc>
              <a:spcBef>
                <a:spcPts val="135"/>
              </a:spcBef>
            </a:pPr>
            <a:r>
              <a:rPr dirty="0" sz="2600" b="1">
                <a:latin typeface="Calibri"/>
                <a:cs typeface="Calibri"/>
              </a:rPr>
              <a:t>To</a:t>
            </a:r>
            <a:r>
              <a:rPr dirty="0" sz="2600" spc="-2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perform</a:t>
            </a:r>
            <a:r>
              <a:rPr dirty="0" sz="2600" spc="-1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a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pragmatic</a:t>
            </a:r>
            <a:r>
              <a:rPr dirty="0" sz="2600" spc="-1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trial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evaluating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the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inhibition </a:t>
            </a:r>
            <a:r>
              <a:rPr dirty="0" sz="2600" b="1">
                <a:latin typeface="Calibri"/>
                <a:cs typeface="Calibri"/>
              </a:rPr>
              <a:t>of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the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IL-</a:t>
            </a:r>
            <a:r>
              <a:rPr dirty="0" sz="2600" b="1">
                <a:latin typeface="Calibri"/>
                <a:cs typeface="Calibri"/>
              </a:rPr>
              <a:t>1β</a:t>
            </a:r>
            <a:r>
              <a:rPr dirty="0" sz="2600" spc="-1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immune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innate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pathway with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anakinra,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-25" b="1">
                <a:latin typeface="Calibri"/>
                <a:cs typeface="Calibri"/>
              </a:rPr>
              <a:t>to </a:t>
            </a:r>
            <a:r>
              <a:rPr dirty="0" sz="2600" b="1">
                <a:latin typeface="Calibri"/>
                <a:cs typeface="Calibri"/>
              </a:rPr>
              <a:t>reduce</a:t>
            </a:r>
            <a:r>
              <a:rPr dirty="0" sz="2600" spc="-2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the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risk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of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clinical</a:t>
            </a:r>
            <a:r>
              <a:rPr dirty="0" sz="2600" spc="-15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events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in</a:t>
            </a:r>
            <a:r>
              <a:rPr dirty="0" sz="2600" spc="-10" b="1">
                <a:latin typeface="Calibri"/>
                <a:cs typeface="Calibri"/>
              </a:rPr>
              <a:t> </a:t>
            </a:r>
            <a:r>
              <a:rPr dirty="0" sz="2600" b="1">
                <a:latin typeface="Calibri"/>
                <a:cs typeface="Calibri"/>
              </a:rPr>
              <a:t>acute</a:t>
            </a:r>
            <a:r>
              <a:rPr dirty="0" sz="2600" spc="-5" b="1">
                <a:latin typeface="Calibri"/>
                <a:cs typeface="Calibri"/>
              </a:rPr>
              <a:t> </a:t>
            </a:r>
            <a:r>
              <a:rPr dirty="0" sz="2600" spc="-10" b="1">
                <a:latin typeface="Calibri"/>
                <a:cs typeface="Calibri"/>
              </a:rPr>
              <a:t>myocarditis patients</a:t>
            </a:r>
            <a:endParaRPr sz="2600">
              <a:latin typeface="Calibri"/>
              <a:cs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47986" y="1913635"/>
            <a:ext cx="3249295" cy="75692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800"/>
              <a:t>Study</a:t>
            </a:r>
            <a:r>
              <a:rPr dirty="0" sz="4800" spc="-20"/>
              <a:t> </a:t>
            </a:r>
            <a:r>
              <a:rPr dirty="0" sz="4800" spc="-10"/>
              <a:t>design</a:t>
            </a:r>
            <a:endParaRPr sz="4800"/>
          </a:p>
        </p:txBody>
      </p:sp>
      <p:sp>
        <p:nvSpPr>
          <p:cNvPr id="3" name="object 3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543175" y="155955"/>
            <a:ext cx="4058285" cy="635000"/>
          </a:xfrm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4000"/>
              <a:t>Study</a:t>
            </a:r>
            <a:r>
              <a:rPr dirty="0" sz="4000" spc="-10"/>
              <a:t> Organization</a:t>
            </a:r>
            <a:endParaRPr sz="4000"/>
          </a:p>
        </p:txBody>
      </p:sp>
      <p:sp>
        <p:nvSpPr>
          <p:cNvPr id="3" name="object 3" descr=""/>
          <p:cNvSpPr/>
          <p:nvPr/>
        </p:nvSpPr>
        <p:spPr>
          <a:xfrm>
            <a:off x="756121" y="1544474"/>
            <a:ext cx="7632700" cy="2323465"/>
          </a:xfrm>
          <a:custGeom>
            <a:avLst/>
            <a:gdLst/>
            <a:ahLst/>
            <a:cxnLst/>
            <a:rect l="l" t="t" r="r" b="b"/>
            <a:pathLst>
              <a:path w="7632700" h="2323465">
                <a:moveTo>
                  <a:pt x="7632699" y="0"/>
                </a:moveTo>
                <a:lnTo>
                  <a:pt x="0" y="0"/>
                </a:lnTo>
                <a:lnTo>
                  <a:pt x="0" y="2323419"/>
                </a:lnTo>
                <a:lnTo>
                  <a:pt x="7632699" y="2323419"/>
                </a:lnTo>
                <a:lnTo>
                  <a:pt x="7632699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 descr=""/>
          <p:cNvSpPr txBox="1"/>
          <p:nvPr/>
        </p:nvSpPr>
        <p:spPr>
          <a:xfrm>
            <a:off x="834846" y="998219"/>
            <a:ext cx="6908165" cy="275780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ctr" marL="604520">
              <a:lnSpc>
                <a:spcPct val="100000"/>
              </a:lnSpc>
              <a:spcBef>
                <a:spcPts val="100"/>
              </a:spcBef>
            </a:pPr>
            <a:r>
              <a:rPr dirty="0" sz="2000" b="1">
                <a:latin typeface="Calibri"/>
                <a:cs typeface="Calibri"/>
              </a:rPr>
              <a:t>ARAMIS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=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b="1">
                <a:latin typeface="Calibri"/>
                <a:cs typeface="Calibri"/>
              </a:rPr>
              <a:t>Academic</a:t>
            </a:r>
            <a:r>
              <a:rPr dirty="0" sz="2000" spc="-10" b="1">
                <a:latin typeface="Calibri"/>
                <a:cs typeface="Calibri"/>
              </a:rPr>
              <a:t> </a:t>
            </a:r>
            <a:r>
              <a:rPr dirty="0" sz="2000" spc="-20" b="1">
                <a:latin typeface="Calibri"/>
                <a:cs typeface="Calibri"/>
              </a:rPr>
              <a:t>Trial</a:t>
            </a:r>
            <a:endParaRPr sz="2000">
              <a:latin typeface="Calibri"/>
              <a:cs typeface="Calibri"/>
            </a:endParaRPr>
          </a:p>
          <a:p>
            <a:pPr>
              <a:lnSpc>
                <a:spcPct val="100000"/>
              </a:lnSpc>
            </a:pPr>
            <a:endParaRPr sz="1800">
              <a:latin typeface="Calibri"/>
              <a:cs typeface="Calibri"/>
            </a:endParaRPr>
          </a:p>
          <a:p>
            <a:pPr marL="12700" marR="193040">
              <a:lnSpc>
                <a:spcPts val="2090"/>
              </a:lnSpc>
            </a:pPr>
            <a:r>
              <a:rPr dirty="0" sz="1800" b="1">
                <a:latin typeface="Calibri"/>
                <a:cs typeface="Calibri"/>
              </a:rPr>
              <a:t>Academic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coordinating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center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r>
              <a:rPr dirty="0" sz="1800" spc="37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Institute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Cardiology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–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Group Pitie-</a:t>
            </a:r>
            <a:r>
              <a:rPr dirty="0" sz="1800">
                <a:latin typeface="Calibri"/>
                <a:cs typeface="Calibri"/>
              </a:rPr>
              <a:t>Salpetriere</a:t>
            </a:r>
            <a:r>
              <a:rPr dirty="0" sz="1800" spc="1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Hospital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75"/>
              </a:spcBef>
            </a:pPr>
            <a:r>
              <a:rPr dirty="0" sz="1800" b="1">
                <a:latin typeface="Calibri"/>
                <a:cs typeface="Calibri"/>
              </a:rPr>
              <a:t>Academic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Sponsor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 </a:t>
            </a:r>
            <a:r>
              <a:rPr dirty="0" sz="1800">
                <a:latin typeface="Calibri"/>
                <a:cs typeface="Calibri"/>
              </a:rPr>
              <a:t>Assistance </a:t>
            </a:r>
            <a:r>
              <a:rPr dirty="0" sz="1800" spc="-10">
                <a:latin typeface="Calibri"/>
                <a:cs typeface="Calibri"/>
              </a:rPr>
              <a:t>Publique-</a:t>
            </a:r>
            <a:r>
              <a:rPr dirty="0" sz="1800">
                <a:latin typeface="Calibri"/>
                <a:cs typeface="Calibri"/>
              </a:rPr>
              <a:t>Hopitaux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de </a:t>
            </a:r>
            <a:r>
              <a:rPr dirty="0" sz="1800" spc="-10">
                <a:latin typeface="Calibri"/>
                <a:cs typeface="Calibri"/>
              </a:rPr>
              <a:t>Paris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55"/>
              </a:spcBef>
            </a:pPr>
            <a:r>
              <a:rPr dirty="0" sz="1800" b="1">
                <a:latin typeface="Calibri"/>
                <a:cs typeface="Calibri"/>
              </a:rPr>
              <a:t>Academic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Global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Trial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Operations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URC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Lariboisiere,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ACTION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Group,</a:t>
            </a:r>
            <a:r>
              <a:rPr dirty="0" sz="1800" spc="-10">
                <a:latin typeface="Calibri"/>
                <a:cs typeface="Calibri"/>
              </a:rPr>
              <a:t> Paris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35"/>
              </a:spcBef>
            </a:pPr>
            <a:r>
              <a:rPr dirty="0" sz="1800" b="1">
                <a:latin typeface="Calibri"/>
                <a:cs typeface="Calibri"/>
              </a:rPr>
              <a:t>Academic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Funding</a:t>
            </a:r>
            <a:r>
              <a:rPr dirty="0" sz="1800" spc="-1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r>
              <a:rPr dirty="0" sz="1800" spc="-10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French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Ministry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of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Health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(PHRC)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430"/>
              </a:spcBef>
            </a:pPr>
            <a:r>
              <a:rPr dirty="0" sz="1800" b="1">
                <a:latin typeface="Calibri"/>
                <a:cs typeface="Calibri"/>
              </a:rPr>
              <a:t>Investigation</a:t>
            </a:r>
            <a:r>
              <a:rPr dirty="0" sz="1800" spc="-2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Sites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:</a:t>
            </a:r>
            <a:r>
              <a:rPr dirty="0" sz="1800" spc="-5" b="1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6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academic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centers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in</a:t>
            </a:r>
            <a:r>
              <a:rPr dirty="0" sz="1800" spc="-5">
                <a:latin typeface="Calibri"/>
                <a:cs typeface="Calibri"/>
              </a:rPr>
              <a:t> </a:t>
            </a:r>
            <a:r>
              <a:rPr dirty="0" sz="1800" spc="-10">
                <a:latin typeface="Calibri"/>
                <a:cs typeface="Calibri"/>
              </a:rPr>
              <a:t>France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  <a:spcBef>
                <a:spcPts val="340"/>
              </a:spcBef>
            </a:pPr>
            <a:r>
              <a:rPr dirty="0" sz="1800">
                <a:latin typeface="Calibri"/>
                <a:cs typeface="Calibri"/>
              </a:rPr>
              <a:t>All</a:t>
            </a:r>
            <a:r>
              <a:rPr dirty="0" sz="1800" spc="-2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analyses</a:t>
            </a:r>
            <a:r>
              <a:rPr dirty="0" sz="1800" spc="-2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were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performed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by</a:t>
            </a:r>
            <a:r>
              <a:rPr dirty="0" sz="1800" spc="-15">
                <a:latin typeface="Calibri"/>
                <a:cs typeface="Calibri"/>
              </a:rPr>
              <a:t> </a:t>
            </a:r>
            <a:r>
              <a:rPr dirty="0" sz="1800">
                <a:latin typeface="Calibri"/>
                <a:cs typeface="Calibri"/>
              </a:rPr>
              <a:t>an</a:t>
            </a:r>
            <a:r>
              <a:rPr dirty="0" sz="1800" spc="-10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independent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academic</a:t>
            </a:r>
            <a:r>
              <a:rPr dirty="0" sz="1800" spc="-2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statistician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" name="object 5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"/>
          <p:cNvSpPr/>
          <p:nvPr/>
        </p:nvSpPr>
        <p:spPr>
          <a:xfrm>
            <a:off x="47996" y="3566911"/>
            <a:ext cx="1965325" cy="634365"/>
          </a:xfrm>
          <a:custGeom>
            <a:avLst/>
            <a:gdLst/>
            <a:ahLst/>
            <a:cxnLst/>
            <a:rect l="l" t="t" r="r" b="b"/>
            <a:pathLst>
              <a:path w="1965325" h="634364">
                <a:moveTo>
                  <a:pt x="1965025" y="0"/>
                </a:moveTo>
                <a:lnTo>
                  <a:pt x="0" y="0"/>
                </a:lnTo>
                <a:lnTo>
                  <a:pt x="0" y="634020"/>
                </a:lnTo>
                <a:lnTo>
                  <a:pt x="1965025" y="634020"/>
                </a:lnTo>
                <a:lnTo>
                  <a:pt x="1965025" y="0"/>
                </a:lnTo>
                <a:close/>
              </a:path>
            </a:pathLst>
          </a:custGeom>
          <a:solidFill>
            <a:srgbClr val="FAFAFA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 descr=""/>
          <p:cNvSpPr txBox="1"/>
          <p:nvPr/>
        </p:nvSpPr>
        <p:spPr>
          <a:xfrm>
            <a:off x="47996" y="3566911"/>
            <a:ext cx="1965325" cy="634365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33655" rIns="0" bIns="0" rtlCol="0" vert="horz">
            <a:spAutoFit/>
          </a:bodyPr>
          <a:lstStyle/>
          <a:p>
            <a:pPr algn="ctr" marL="38100">
              <a:lnSpc>
                <a:spcPct val="100000"/>
              </a:lnSpc>
              <a:spcBef>
                <a:spcPts val="265"/>
              </a:spcBef>
            </a:pPr>
            <a:r>
              <a:rPr dirty="0" sz="1600" spc="-10" b="1">
                <a:latin typeface="Calibri"/>
                <a:cs typeface="Calibri"/>
              </a:rPr>
              <a:t>Admission</a:t>
            </a:r>
            <a:endParaRPr sz="1600">
              <a:latin typeface="Calibri"/>
              <a:cs typeface="Calibri"/>
            </a:endParaRPr>
          </a:p>
          <a:p>
            <a:pPr algn="ctr" marL="38100">
              <a:lnSpc>
                <a:spcPct val="100000"/>
              </a:lnSpc>
              <a:spcBef>
                <a:spcPts val="265"/>
              </a:spcBef>
            </a:pPr>
            <a:r>
              <a:rPr dirty="0" sz="1600" b="1">
                <a:latin typeface="Calibri"/>
                <a:cs typeface="Calibri"/>
              </a:rPr>
              <a:t>For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Suspected </a:t>
            </a:r>
            <a:r>
              <a:rPr dirty="0" sz="1600" spc="-25" b="1">
                <a:latin typeface="Calibri"/>
                <a:cs typeface="Calibri"/>
              </a:rPr>
              <a:t>AM</a:t>
            </a:r>
            <a:endParaRPr sz="1600">
              <a:latin typeface="Calibri"/>
              <a:cs typeface="Calibri"/>
            </a:endParaRPr>
          </a:p>
        </p:txBody>
      </p:sp>
      <p:pic>
        <p:nvPicPr>
          <p:cNvPr id="4" name="object 4" descr="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60248" y="1947672"/>
            <a:ext cx="905256" cy="905256"/>
          </a:xfrm>
          <a:prstGeom prst="rect">
            <a:avLst/>
          </a:prstGeom>
        </p:spPr>
      </p:pic>
      <p:grpSp>
        <p:nvGrpSpPr>
          <p:cNvPr id="5" name="object 5" descr=""/>
          <p:cNvGrpSpPr/>
          <p:nvPr/>
        </p:nvGrpSpPr>
        <p:grpSpPr>
          <a:xfrm>
            <a:off x="246832" y="3171769"/>
            <a:ext cx="8650605" cy="1226185"/>
            <a:chOff x="246832" y="3171769"/>
            <a:chExt cx="8650605" cy="1226185"/>
          </a:xfrm>
        </p:grpSpPr>
        <p:sp>
          <p:nvSpPr>
            <p:cNvPr id="6" name="object 6" descr=""/>
            <p:cNvSpPr/>
            <p:nvPr/>
          </p:nvSpPr>
          <p:spPr>
            <a:xfrm>
              <a:off x="246832" y="3171769"/>
              <a:ext cx="8650605" cy="171450"/>
            </a:xfrm>
            <a:custGeom>
              <a:avLst/>
              <a:gdLst/>
              <a:ahLst/>
              <a:cxnLst/>
              <a:rect l="l" t="t" r="r" b="b"/>
              <a:pathLst>
                <a:path w="8650605" h="171450">
                  <a:moveTo>
                    <a:pt x="8478884" y="114299"/>
                  </a:moveTo>
                  <a:lnTo>
                    <a:pt x="8478884" y="171450"/>
                  </a:lnTo>
                  <a:lnTo>
                    <a:pt x="8593184" y="114300"/>
                  </a:lnTo>
                  <a:lnTo>
                    <a:pt x="8478884" y="114299"/>
                  </a:lnTo>
                  <a:close/>
                </a:path>
                <a:path w="8650605" h="171450">
                  <a:moveTo>
                    <a:pt x="8478884" y="57149"/>
                  </a:moveTo>
                  <a:lnTo>
                    <a:pt x="8478884" y="114299"/>
                  </a:lnTo>
                  <a:lnTo>
                    <a:pt x="8507462" y="114300"/>
                  </a:lnTo>
                  <a:lnTo>
                    <a:pt x="8507462" y="57150"/>
                  </a:lnTo>
                  <a:lnTo>
                    <a:pt x="8478884" y="57149"/>
                  </a:lnTo>
                  <a:close/>
                </a:path>
                <a:path w="8650605" h="171450">
                  <a:moveTo>
                    <a:pt x="8478884" y="0"/>
                  </a:moveTo>
                  <a:lnTo>
                    <a:pt x="8478884" y="57149"/>
                  </a:lnTo>
                  <a:lnTo>
                    <a:pt x="8507462" y="57150"/>
                  </a:lnTo>
                  <a:lnTo>
                    <a:pt x="8507462" y="114300"/>
                  </a:lnTo>
                  <a:lnTo>
                    <a:pt x="8593187" y="114298"/>
                  </a:lnTo>
                  <a:lnTo>
                    <a:pt x="8650334" y="85725"/>
                  </a:lnTo>
                  <a:lnTo>
                    <a:pt x="8478884" y="0"/>
                  </a:lnTo>
                  <a:close/>
                </a:path>
                <a:path w="8650605" h="171450">
                  <a:moveTo>
                    <a:pt x="0" y="57148"/>
                  </a:moveTo>
                  <a:lnTo>
                    <a:pt x="0" y="114298"/>
                  </a:lnTo>
                  <a:lnTo>
                    <a:pt x="8478884" y="114299"/>
                  </a:lnTo>
                  <a:lnTo>
                    <a:pt x="8478884" y="57149"/>
                  </a:lnTo>
                  <a:lnTo>
                    <a:pt x="0" y="57148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 descr=""/>
            <p:cNvSpPr/>
            <p:nvPr/>
          </p:nvSpPr>
          <p:spPr>
            <a:xfrm>
              <a:off x="2613444" y="3566911"/>
              <a:ext cx="1736725" cy="831215"/>
            </a:xfrm>
            <a:custGeom>
              <a:avLst/>
              <a:gdLst/>
              <a:ahLst/>
              <a:cxnLst/>
              <a:rect l="l" t="t" r="r" b="b"/>
              <a:pathLst>
                <a:path w="1736725" h="831214">
                  <a:moveTo>
                    <a:pt x="1736492" y="0"/>
                  </a:moveTo>
                  <a:lnTo>
                    <a:pt x="0" y="0"/>
                  </a:lnTo>
                  <a:lnTo>
                    <a:pt x="0" y="830997"/>
                  </a:lnTo>
                  <a:lnTo>
                    <a:pt x="1736492" y="830997"/>
                  </a:lnTo>
                  <a:lnTo>
                    <a:pt x="173649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8" name="object 8" descr=""/>
          <p:cNvGrpSpPr/>
          <p:nvPr/>
        </p:nvGrpSpPr>
        <p:grpSpPr>
          <a:xfrm>
            <a:off x="1462956" y="1580624"/>
            <a:ext cx="1753870" cy="1351915"/>
            <a:chOff x="1462956" y="1580624"/>
            <a:chExt cx="1753870" cy="1351915"/>
          </a:xfrm>
        </p:grpSpPr>
        <p:pic>
          <p:nvPicPr>
            <p:cNvPr id="9" name="object 9" descr="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380487" y="1633728"/>
              <a:ext cx="606551" cy="606552"/>
            </a:xfrm>
            <a:prstGeom prst="rect">
              <a:avLst/>
            </a:prstGeom>
          </p:spPr>
        </p:pic>
        <p:pic>
          <p:nvPicPr>
            <p:cNvPr id="10" name="object 10" descr="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603247" y="1591056"/>
              <a:ext cx="697991" cy="697991"/>
            </a:xfrm>
            <a:prstGeom prst="rect">
              <a:avLst/>
            </a:prstGeom>
          </p:spPr>
        </p:pic>
        <p:pic>
          <p:nvPicPr>
            <p:cNvPr id="11" name="object 11" descr="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75231" y="2188464"/>
              <a:ext cx="743712" cy="743712"/>
            </a:xfrm>
            <a:prstGeom prst="rect">
              <a:avLst/>
            </a:prstGeom>
          </p:spPr>
        </p:pic>
        <p:pic>
          <p:nvPicPr>
            <p:cNvPr id="12" name="object 12" descr="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2511551" y="2322576"/>
              <a:ext cx="499872" cy="499872"/>
            </a:xfrm>
            <a:prstGeom prst="rect">
              <a:avLst/>
            </a:prstGeom>
          </p:spPr>
        </p:pic>
        <p:sp>
          <p:nvSpPr>
            <p:cNvPr id="13" name="object 13" descr=""/>
            <p:cNvSpPr/>
            <p:nvPr/>
          </p:nvSpPr>
          <p:spPr>
            <a:xfrm>
              <a:off x="1475656" y="1593324"/>
              <a:ext cx="1728470" cy="1276985"/>
            </a:xfrm>
            <a:custGeom>
              <a:avLst/>
              <a:gdLst/>
              <a:ahLst/>
              <a:cxnLst/>
              <a:rect l="l" t="t" r="r" b="b"/>
              <a:pathLst>
                <a:path w="1728470" h="1276985">
                  <a:moveTo>
                    <a:pt x="0" y="0"/>
                  </a:moveTo>
                  <a:lnTo>
                    <a:pt x="1728192" y="0"/>
                  </a:lnTo>
                  <a:lnTo>
                    <a:pt x="1728192" y="1276438"/>
                  </a:lnTo>
                  <a:lnTo>
                    <a:pt x="0" y="1276438"/>
                  </a:lnTo>
                  <a:lnTo>
                    <a:pt x="0" y="0"/>
                  </a:lnTo>
                  <a:close/>
                </a:path>
              </a:pathLst>
            </a:custGeom>
            <a:ln w="25400">
              <a:solidFill>
                <a:srgbClr val="0043A5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 descr=""/>
          <p:cNvSpPr txBox="1"/>
          <p:nvPr/>
        </p:nvSpPr>
        <p:spPr>
          <a:xfrm>
            <a:off x="2613444" y="3566911"/>
            <a:ext cx="1736725" cy="831215"/>
          </a:xfrm>
          <a:prstGeom prst="rect">
            <a:avLst/>
          </a:prstGeom>
          <a:ln w="9525">
            <a:solidFill>
              <a:srgbClr val="AE1022"/>
            </a:solidFill>
          </a:ln>
        </p:spPr>
        <p:txBody>
          <a:bodyPr wrap="square" lIns="0" tIns="43815" rIns="0" bIns="0" rtlCol="0" vert="horz">
            <a:spAutoFit/>
          </a:bodyPr>
          <a:lstStyle/>
          <a:p>
            <a:pPr algn="ctr" marL="218440" marR="172720">
              <a:lnSpc>
                <a:spcPts val="1900"/>
              </a:lnSpc>
              <a:spcBef>
                <a:spcPts val="345"/>
              </a:spcBef>
            </a:pPr>
            <a:r>
              <a:rPr dirty="0" sz="1600" b="1">
                <a:latin typeface="Calibri"/>
                <a:cs typeface="Calibri"/>
              </a:rPr>
              <a:t>Confirmation</a:t>
            </a:r>
            <a:r>
              <a:rPr dirty="0" sz="1600" spc="-30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of </a:t>
            </a:r>
            <a:r>
              <a:rPr dirty="0" sz="1600" b="1">
                <a:latin typeface="Calibri"/>
                <a:cs typeface="Calibri"/>
              </a:rPr>
              <a:t>diagnosis</a:t>
            </a:r>
            <a:r>
              <a:rPr dirty="0" sz="1600" spc="-35" b="1">
                <a:latin typeface="Calibri"/>
                <a:cs typeface="Calibri"/>
              </a:rPr>
              <a:t> </a:t>
            </a:r>
            <a:r>
              <a:rPr dirty="0" sz="1600" spc="-25" b="1">
                <a:latin typeface="Calibri"/>
                <a:cs typeface="Calibri"/>
              </a:rPr>
              <a:t>and </a:t>
            </a:r>
            <a:r>
              <a:rPr dirty="0" sz="1600" spc="-10" b="1">
                <a:latin typeface="Calibri"/>
                <a:cs typeface="Calibri"/>
              </a:rPr>
              <a:t>randomization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15" name="object 15" descr=""/>
          <p:cNvSpPr txBox="1"/>
          <p:nvPr/>
        </p:nvSpPr>
        <p:spPr>
          <a:xfrm>
            <a:off x="8407331" y="3570803"/>
            <a:ext cx="417195" cy="248285"/>
          </a:xfrm>
          <a:prstGeom prst="rect">
            <a:avLst/>
          </a:prstGeom>
        </p:spPr>
        <p:txBody>
          <a:bodyPr wrap="square" lIns="0" tIns="0" rIns="0" bIns="0" rtlCol="0" vert="horz">
            <a:spAutoFit/>
          </a:bodyPr>
          <a:lstStyle/>
          <a:p>
            <a:pPr>
              <a:lnSpc>
                <a:spcPts val="1845"/>
              </a:lnSpc>
            </a:pPr>
            <a:r>
              <a:rPr dirty="0" sz="1600" spc="-20" b="1">
                <a:latin typeface="Calibri"/>
                <a:cs typeface="Calibri"/>
              </a:rPr>
              <a:t>Time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16" name="object 16" descr=""/>
          <p:cNvGrpSpPr/>
          <p:nvPr/>
        </p:nvGrpSpPr>
        <p:grpSpPr>
          <a:xfrm>
            <a:off x="5330398" y="3179471"/>
            <a:ext cx="3538220" cy="977265"/>
            <a:chOff x="5330398" y="3179471"/>
            <a:chExt cx="3538220" cy="977265"/>
          </a:xfrm>
        </p:grpSpPr>
        <p:sp>
          <p:nvSpPr>
            <p:cNvPr id="17" name="object 17" descr=""/>
            <p:cNvSpPr/>
            <p:nvPr/>
          </p:nvSpPr>
          <p:spPr>
            <a:xfrm>
              <a:off x="6312656" y="3179471"/>
              <a:ext cx="2556510" cy="153670"/>
            </a:xfrm>
            <a:custGeom>
              <a:avLst/>
              <a:gdLst/>
              <a:ahLst/>
              <a:cxnLst/>
              <a:rect l="l" t="t" r="r" b="b"/>
              <a:pathLst>
                <a:path w="2556509" h="153670">
                  <a:moveTo>
                    <a:pt x="2403510" y="102774"/>
                  </a:moveTo>
                  <a:lnTo>
                    <a:pt x="2403483" y="153573"/>
                  </a:lnTo>
                  <a:lnTo>
                    <a:pt x="2505188" y="102787"/>
                  </a:lnTo>
                  <a:lnTo>
                    <a:pt x="2403510" y="102774"/>
                  </a:lnTo>
                  <a:close/>
                </a:path>
                <a:path w="2556509" h="153670">
                  <a:moveTo>
                    <a:pt x="152439" y="0"/>
                  </a:moveTo>
                  <a:lnTo>
                    <a:pt x="0" y="76119"/>
                  </a:lnTo>
                  <a:lnTo>
                    <a:pt x="152360" y="152400"/>
                  </a:lnTo>
                  <a:lnTo>
                    <a:pt x="152386" y="101599"/>
                  </a:lnTo>
                  <a:lnTo>
                    <a:pt x="126989" y="101586"/>
                  </a:lnTo>
                  <a:lnTo>
                    <a:pt x="127016" y="50787"/>
                  </a:lnTo>
                  <a:lnTo>
                    <a:pt x="152413" y="50787"/>
                  </a:lnTo>
                  <a:lnTo>
                    <a:pt x="152439" y="0"/>
                  </a:lnTo>
                  <a:close/>
                </a:path>
                <a:path w="2556509" h="153670">
                  <a:moveTo>
                    <a:pt x="2403536" y="51974"/>
                  </a:moveTo>
                  <a:lnTo>
                    <a:pt x="2403510" y="102774"/>
                  </a:lnTo>
                  <a:lnTo>
                    <a:pt x="2428906" y="102787"/>
                  </a:lnTo>
                  <a:lnTo>
                    <a:pt x="2428933" y="51987"/>
                  </a:lnTo>
                  <a:lnTo>
                    <a:pt x="2403536" y="51974"/>
                  </a:lnTo>
                  <a:close/>
                </a:path>
                <a:path w="2556509" h="153670">
                  <a:moveTo>
                    <a:pt x="2403562" y="1173"/>
                  </a:moveTo>
                  <a:lnTo>
                    <a:pt x="2403536" y="51974"/>
                  </a:lnTo>
                  <a:lnTo>
                    <a:pt x="2428933" y="51987"/>
                  </a:lnTo>
                  <a:lnTo>
                    <a:pt x="2428906" y="102787"/>
                  </a:lnTo>
                  <a:lnTo>
                    <a:pt x="2505188" y="102787"/>
                  </a:lnTo>
                  <a:lnTo>
                    <a:pt x="2555923" y="77453"/>
                  </a:lnTo>
                  <a:lnTo>
                    <a:pt x="2403562" y="1173"/>
                  </a:lnTo>
                  <a:close/>
                </a:path>
                <a:path w="2556509" h="153670">
                  <a:moveTo>
                    <a:pt x="152413" y="50800"/>
                  </a:moveTo>
                  <a:lnTo>
                    <a:pt x="152386" y="101599"/>
                  </a:lnTo>
                  <a:lnTo>
                    <a:pt x="2403510" y="102774"/>
                  </a:lnTo>
                  <a:lnTo>
                    <a:pt x="2403536" y="51974"/>
                  </a:lnTo>
                  <a:lnTo>
                    <a:pt x="152413" y="50800"/>
                  </a:lnTo>
                  <a:close/>
                </a:path>
                <a:path w="2556509" h="153670">
                  <a:moveTo>
                    <a:pt x="127016" y="50787"/>
                  </a:moveTo>
                  <a:lnTo>
                    <a:pt x="126989" y="101586"/>
                  </a:lnTo>
                  <a:lnTo>
                    <a:pt x="152386" y="101599"/>
                  </a:lnTo>
                  <a:lnTo>
                    <a:pt x="152413" y="50800"/>
                  </a:lnTo>
                  <a:lnTo>
                    <a:pt x="127016" y="50787"/>
                  </a:lnTo>
                  <a:close/>
                </a:path>
                <a:path w="2556509" h="153670">
                  <a:moveTo>
                    <a:pt x="152413" y="50787"/>
                  </a:moveTo>
                  <a:lnTo>
                    <a:pt x="127016" y="50787"/>
                  </a:lnTo>
                  <a:lnTo>
                    <a:pt x="152413" y="50800"/>
                  </a:lnTo>
                  <a:close/>
                </a:path>
              </a:pathLst>
            </a:custGeom>
            <a:solidFill>
              <a:srgbClr val="C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 descr=""/>
            <p:cNvSpPr/>
            <p:nvPr/>
          </p:nvSpPr>
          <p:spPr>
            <a:xfrm>
              <a:off x="5335160" y="3566911"/>
              <a:ext cx="1736725" cy="584835"/>
            </a:xfrm>
            <a:custGeom>
              <a:avLst/>
              <a:gdLst/>
              <a:ahLst/>
              <a:cxnLst/>
              <a:rect l="l" t="t" r="r" b="b"/>
              <a:pathLst>
                <a:path w="1736725" h="584835">
                  <a:moveTo>
                    <a:pt x="1736492" y="0"/>
                  </a:moveTo>
                  <a:lnTo>
                    <a:pt x="0" y="0"/>
                  </a:lnTo>
                  <a:lnTo>
                    <a:pt x="0" y="584775"/>
                  </a:lnTo>
                  <a:lnTo>
                    <a:pt x="1736492" y="584775"/>
                  </a:lnTo>
                  <a:lnTo>
                    <a:pt x="1736492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 descr=""/>
            <p:cNvSpPr/>
            <p:nvPr/>
          </p:nvSpPr>
          <p:spPr>
            <a:xfrm>
              <a:off x="5335160" y="3566911"/>
              <a:ext cx="1736725" cy="584835"/>
            </a:xfrm>
            <a:custGeom>
              <a:avLst/>
              <a:gdLst/>
              <a:ahLst/>
              <a:cxnLst/>
              <a:rect l="l" t="t" r="r" b="b"/>
              <a:pathLst>
                <a:path w="1736725" h="584835">
                  <a:moveTo>
                    <a:pt x="0" y="0"/>
                  </a:moveTo>
                  <a:lnTo>
                    <a:pt x="1736493" y="0"/>
                  </a:lnTo>
                  <a:lnTo>
                    <a:pt x="1736493" y="584775"/>
                  </a:lnTo>
                  <a:lnTo>
                    <a:pt x="0" y="584775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 descr=""/>
          <p:cNvSpPr txBox="1"/>
          <p:nvPr/>
        </p:nvSpPr>
        <p:spPr>
          <a:xfrm>
            <a:off x="5797325" y="3588003"/>
            <a:ext cx="852169" cy="510540"/>
          </a:xfrm>
          <a:prstGeom prst="rect">
            <a:avLst/>
          </a:prstGeom>
        </p:spPr>
        <p:txBody>
          <a:bodyPr wrap="square" lIns="0" tIns="22860" rIns="0" bIns="0" rtlCol="0" vert="horz">
            <a:spAutoFit/>
          </a:bodyPr>
          <a:lstStyle/>
          <a:p>
            <a:pPr marL="12700" marR="5080" indent="64135">
              <a:lnSpc>
                <a:spcPts val="1900"/>
              </a:lnSpc>
              <a:spcBef>
                <a:spcPts val="180"/>
              </a:spcBef>
            </a:pPr>
            <a:r>
              <a:rPr dirty="0" sz="1600" spc="-10" b="1">
                <a:latin typeface="Calibri"/>
                <a:cs typeface="Calibri"/>
              </a:rPr>
              <a:t>Hospital Discharge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1" name="object 21" descr=""/>
          <p:cNvGrpSpPr/>
          <p:nvPr/>
        </p:nvGrpSpPr>
        <p:grpSpPr>
          <a:xfrm>
            <a:off x="1047485" y="3172987"/>
            <a:ext cx="7973695" cy="746760"/>
            <a:chOff x="1047485" y="3172987"/>
            <a:chExt cx="7973695" cy="746760"/>
          </a:xfrm>
        </p:grpSpPr>
        <p:sp>
          <p:nvSpPr>
            <p:cNvPr id="22" name="object 22" descr=""/>
            <p:cNvSpPr/>
            <p:nvPr/>
          </p:nvSpPr>
          <p:spPr>
            <a:xfrm>
              <a:off x="1047485" y="3172987"/>
              <a:ext cx="2585085" cy="165735"/>
            </a:xfrm>
            <a:custGeom>
              <a:avLst/>
              <a:gdLst/>
              <a:ahLst/>
              <a:cxnLst/>
              <a:rect l="l" t="t" r="r" b="b"/>
              <a:pathLst>
                <a:path w="2585085" h="165735">
                  <a:moveTo>
                    <a:pt x="151969" y="12811"/>
                  </a:moveTo>
                  <a:lnTo>
                    <a:pt x="0" y="89866"/>
                  </a:lnTo>
                  <a:lnTo>
                    <a:pt x="152825" y="165209"/>
                  </a:lnTo>
                  <a:lnTo>
                    <a:pt x="152541" y="114552"/>
                  </a:lnTo>
                  <a:lnTo>
                    <a:pt x="127140" y="114552"/>
                  </a:lnTo>
                  <a:lnTo>
                    <a:pt x="126854" y="63754"/>
                  </a:lnTo>
                  <a:lnTo>
                    <a:pt x="152254" y="63611"/>
                  </a:lnTo>
                  <a:lnTo>
                    <a:pt x="151969" y="12811"/>
                  </a:lnTo>
                  <a:close/>
                </a:path>
                <a:path w="2585085" h="165735">
                  <a:moveTo>
                    <a:pt x="2534454" y="50656"/>
                  </a:moveTo>
                  <a:lnTo>
                    <a:pt x="2457388" y="50656"/>
                  </a:lnTo>
                  <a:lnTo>
                    <a:pt x="2457674" y="101456"/>
                  </a:lnTo>
                  <a:lnTo>
                    <a:pt x="2432273" y="101599"/>
                  </a:lnTo>
                  <a:lnTo>
                    <a:pt x="2432559" y="152397"/>
                  </a:lnTo>
                  <a:lnTo>
                    <a:pt x="2584528" y="75342"/>
                  </a:lnTo>
                  <a:lnTo>
                    <a:pt x="2534454" y="50656"/>
                  </a:lnTo>
                  <a:close/>
                </a:path>
                <a:path w="2585085" h="165735">
                  <a:moveTo>
                    <a:pt x="152254" y="63611"/>
                  </a:moveTo>
                  <a:lnTo>
                    <a:pt x="126854" y="63754"/>
                  </a:lnTo>
                  <a:lnTo>
                    <a:pt x="127140" y="114552"/>
                  </a:lnTo>
                  <a:lnTo>
                    <a:pt x="152540" y="114409"/>
                  </a:lnTo>
                  <a:lnTo>
                    <a:pt x="152254" y="63611"/>
                  </a:lnTo>
                  <a:close/>
                </a:path>
                <a:path w="2585085" h="165735">
                  <a:moveTo>
                    <a:pt x="152540" y="114409"/>
                  </a:moveTo>
                  <a:lnTo>
                    <a:pt x="127140" y="114552"/>
                  </a:lnTo>
                  <a:lnTo>
                    <a:pt x="152541" y="114552"/>
                  </a:lnTo>
                  <a:lnTo>
                    <a:pt x="152540" y="114409"/>
                  </a:lnTo>
                  <a:close/>
                </a:path>
                <a:path w="2585085" h="165735">
                  <a:moveTo>
                    <a:pt x="2431988" y="50799"/>
                  </a:moveTo>
                  <a:lnTo>
                    <a:pt x="152254" y="63611"/>
                  </a:lnTo>
                  <a:lnTo>
                    <a:pt x="152540" y="114409"/>
                  </a:lnTo>
                  <a:lnTo>
                    <a:pt x="2432273" y="101599"/>
                  </a:lnTo>
                  <a:lnTo>
                    <a:pt x="2431988" y="50799"/>
                  </a:lnTo>
                  <a:close/>
                </a:path>
                <a:path w="2585085" h="165735">
                  <a:moveTo>
                    <a:pt x="2457388" y="50656"/>
                  </a:moveTo>
                  <a:lnTo>
                    <a:pt x="2431988" y="50799"/>
                  </a:lnTo>
                  <a:lnTo>
                    <a:pt x="2432273" y="101599"/>
                  </a:lnTo>
                  <a:lnTo>
                    <a:pt x="2457674" y="101456"/>
                  </a:lnTo>
                  <a:lnTo>
                    <a:pt x="2457388" y="50656"/>
                  </a:lnTo>
                  <a:close/>
                </a:path>
                <a:path w="2585085" h="165735">
                  <a:moveTo>
                    <a:pt x="2431703" y="0"/>
                  </a:moveTo>
                  <a:lnTo>
                    <a:pt x="2431988" y="50799"/>
                  </a:lnTo>
                  <a:lnTo>
                    <a:pt x="2534454" y="50656"/>
                  </a:lnTo>
                  <a:lnTo>
                    <a:pt x="2431703" y="0"/>
                  </a:lnTo>
                  <a:close/>
                </a:path>
              </a:pathLst>
            </a:custGeom>
            <a:solidFill>
              <a:srgbClr val="0043A5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 descr=""/>
            <p:cNvSpPr/>
            <p:nvPr/>
          </p:nvSpPr>
          <p:spPr>
            <a:xfrm>
              <a:off x="7279853" y="3575879"/>
              <a:ext cx="1736725" cy="339090"/>
            </a:xfrm>
            <a:custGeom>
              <a:avLst/>
              <a:gdLst/>
              <a:ahLst/>
              <a:cxnLst/>
              <a:rect l="l" t="t" r="r" b="b"/>
              <a:pathLst>
                <a:path w="1736725" h="339089">
                  <a:moveTo>
                    <a:pt x="1736493" y="0"/>
                  </a:moveTo>
                  <a:lnTo>
                    <a:pt x="0" y="0"/>
                  </a:lnTo>
                  <a:lnTo>
                    <a:pt x="0" y="338553"/>
                  </a:lnTo>
                  <a:lnTo>
                    <a:pt x="1736493" y="338553"/>
                  </a:lnTo>
                  <a:lnTo>
                    <a:pt x="1736493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 descr=""/>
            <p:cNvSpPr/>
            <p:nvPr/>
          </p:nvSpPr>
          <p:spPr>
            <a:xfrm>
              <a:off x="7279853" y="3575879"/>
              <a:ext cx="1736725" cy="339090"/>
            </a:xfrm>
            <a:custGeom>
              <a:avLst/>
              <a:gdLst/>
              <a:ahLst/>
              <a:cxnLst/>
              <a:rect l="l" t="t" r="r" b="b"/>
              <a:pathLst>
                <a:path w="1736725" h="339089">
                  <a:moveTo>
                    <a:pt x="0" y="0"/>
                  </a:moveTo>
                  <a:lnTo>
                    <a:pt x="1736493" y="0"/>
                  </a:lnTo>
                  <a:lnTo>
                    <a:pt x="1736493" y="338554"/>
                  </a:lnTo>
                  <a:lnTo>
                    <a:pt x="0" y="338554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5" name="object 25" descr=""/>
          <p:cNvSpPr txBox="1"/>
          <p:nvPr/>
        </p:nvSpPr>
        <p:spPr>
          <a:xfrm>
            <a:off x="7416579" y="3597147"/>
            <a:ext cx="150241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2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Endpoint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26" name="object 26" descr=""/>
          <p:cNvGrpSpPr/>
          <p:nvPr/>
        </p:nvGrpSpPr>
        <p:grpSpPr>
          <a:xfrm>
            <a:off x="1025747" y="1807998"/>
            <a:ext cx="7995920" cy="1786889"/>
            <a:chOff x="1025747" y="1807998"/>
            <a:chExt cx="7995920" cy="1786889"/>
          </a:xfrm>
        </p:grpSpPr>
        <p:sp>
          <p:nvSpPr>
            <p:cNvPr id="27" name="object 27" descr=""/>
            <p:cNvSpPr/>
            <p:nvPr/>
          </p:nvSpPr>
          <p:spPr>
            <a:xfrm>
              <a:off x="3598668" y="3181292"/>
              <a:ext cx="2701925" cy="152400"/>
            </a:xfrm>
            <a:custGeom>
              <a:avLst/>
              <a:gdLst/>
              <a:ahLst/>
              <a:cxnLst/>
              <a:rect l="l" t="t" r="r" b="b"/>
              <a:pathLst>
                <a:path w="2701925" h="152400">
                  <a:moveTo>
                    <a:pt x="2549354" y="101601"/>
                  </a:moveTo>
                  <a:lnTo>
                    <a:pt x="2549354" y="152401"/>
                  </a:lnTo>
                  <a:lnTo>
                    <a:pt x="2650954" y="101601"/>
                  </a:lnTo>
                  <a:lnTo>
                    <a:pt x="2549354" y="101601"/>
                  </a:lnTo>
                  <a:close/>
                </a:path>
                <a:path w="2701925" h="152400">
                  <a:moveTo>
                    <a:pt x="152400" y="0"/>
                  </a:moveTo>
                  <a:lnTo>
                    <a:pt x="0" y="76200"/>
                  </a:lnTo>
                  <a:lnTo>
                    <a:pt x="152400" y="152400"/>
                  </a:lnTo>
                  <a:lnTo>
                    <a:pt x="152400" y="101600"/>
                  </a:lnTo>
                  <a:lnTo>
                    <a:pt x="127000" y="101600"/>
                  </a:lnTo>
                  <a:lnTo>
                    <a:pt x="127000" y="50800"/>
                  </a:lnTo>
                  <a:lnTo>
                    <a:pt x="152400" y="50800"/>
                  </a:lnTo>
                  <a:lnTo>
                    <a:pt x="152400" y="0"/>
                  </a:lnTo>
                  <a:close/>
                </a:path>
                <a:path w="2701925" h="152400">
                  <a:moveTo>
                    <a:pt x="2549354" y="50801"/>
                  </a:moveTo>
                  <a:lnTo>
                    <a:pt x="2549354" y="101601"/>
                  </a:lnTo>
                  <a:lnTo>
                    <a:pt x="2574754" y="101601"/>
                  </a:lnTo>
                  <a:lnTo>
                    <a:pt x="2574754" y="50801"/>
                  </a:lnTo>
                  <a:lnTo>
                    <a:pt x="2549354" y="50801"/>
                  </a:lnTo>
                  <a:close/>
                </a:path>
                <a:path w="2701925" h="152400">
                  <a:moveTo>
                    <a:pt x="2549354" y="1"/>
                  </a:moveTo>
                  <a:lnTo>
                    <a:pt x="2549354" y="50801"/>
                  </a:lnTo>
                  <a:lnTo>
                    <a:pt x="2574754" y="50801"/>
                  </a:lnTo>
                  <a:lnTo>
                    <a:pt x="2574754" y="101601"/>
                  </a:lnTo>
                  <a:lnTo>
                    <a:pt x="2650957" y="101600"/>
                  </a:lnTo>
                  <a:lnTo>
                    <a:pt x="2701754" y="76201"/>
                  </a:lnTo>
                  <a:lnTo>
                    <a:pt x="2549354" y="1"/>
                  </a:lnTo>
                  <a:close/>
                </a:path>
                <a:path w="2701925" h="152400">
                  <a:moveTo>
                    <a:pt x="152400" y="50800"/>
                  </a:moveTo>
                  <a:lnTo>
                    <a:pt x="152400" y="101600"/>
                  </a:lnTo>
                  <a:lnTo>
                    <a:pt x="2549354" y="101601"/>
                  </a:lnTo>
                  <a:lnTo>
                    <a:pt x="2549354" y="50801"/>
                  </a:lnTo>
                  <a:lnTo>
                    <a:pt x="152400" y="50800"/>
                  </a:lnTo>
                  <a:close/>
                </a:path>
                <a:path w="2701925" h="152400">
                  <a:moveTo>
                    <a:pt x="127000" y="50800"/>
                  </a:moveTo>
                  <a:lnTo>
                    <a:pt x="127000" y="101600"/>
                  </a:lnTo>
                  <a:lnTo>
                    <a:pt x="152400" y="101600"/>
                  </a:lnTo>
                  <a:lnTo>
                    <a:pt x="152400" y="50800"/>
                  </a:lnTo>
                  <a:lnTo>
                    <a:pt x="127000" y="50800"/>
                  </a:lnTo>
                  <a:close/>
                </a:path>
                <a:path w="2701925" h="152400">
                  <a:moveTo>
                    <a:pt x="152400" y="50800"/>
                  </a:moveTo>
                  <a:lnTo>
                    <a:pt x="127000" y="50800"/>
                  </a:lnTo>
                  <a:lnTo>
                    <a:pt x="152400" y="50800"/>
                  </a:lnTo>
                  <a:close/>
                </a:path>
              </a:pathLst>
            </a:custGeom>
            <a:solidFill>
              <a:srgbClr val="00B05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 descr=""/>
            <p:cNvSpPr/>
            <p:nvPr/>
          </p:nvSpPr>
          <p:spPr>
            <a:xfrm>
              <a:off x="1030509" y="3289112"/>
              <a:ext cx="0" cy="278130"/>
            </a:xfrm>
            <a:custGeom>
              <a:avLst/>
              <a:gdLst/>
              <a:ahLst/>
              <a:cxnLst/>
              <a:rect l="l" t="t" r="r" b="b"/>
              <a:pathLst>
                <a:path w="0" h="278129">
                  <a:moveTo>
                    <a:pt x="0" y="0"/>
                  </a:moveTo>
                  <a:lnTo>
                    <a:pt x="1" y="277800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 descr=""/>
            <p:cNvSpPr/>
            <p:nvPr/>
          </p:nvSpPr>
          <p:spPr>
            <a:xfrm>
              <a:off x="3598668" y="3248949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1" y="317962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 descr=""/>
            <p:cNvSpPr/>
            <p:nvPr/>
          </p:nvSpPr>
          <p:spPr>
            <a:xfrm>
              <a:off x="6312656" y="3272016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1" y="317962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 descr=""/>
            <p:cNvSpPr/>
            <p:nvPr/>
          </p:nvSpPr>
          <p:spPr>
            <a:xfrm>
              <a:off x="8866575" y="3248949"/>
              <a:ext cx="0" cy="318135"/>
            </a:xfrm>
            <a:custGeom>
              <a:avLst/>
              <a:gdLst/>
              <a:ahLst/>
              <a:cxnLst/>
              <a:rect l="l" t="t" r="r" b="b"/>
              <a:pathLst>
                <a:path w="0" h="318135">
                  <a:moveTo>
                    <a:pt x="0" y="0"/>
                  </a:moveTo>
                  <a:lnTo>
                    <a:pt x="1" y="317962"/>
                  </a:lnTo>
                </a:path>
              </a:pathLst>
            </a:custGeom>
            <a:ln w="9525">
              <a:solidFill>
                <a:srgbClr val="AC0B1E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 descr=""/>
            <p:cNvSpPr/>
            <p:nvPr/>
          </p:nvSpPr>
          <p:spPr>
            <a:xfrm>
              <a:off x="6804247" y="1812761"/>
              <a:ext cx="2212340" cy="831215"/>
            </a:xfrm>
            <a:custGeom>
              <a:avLst/>
              <a:gdLst/>
              <a:ahLst/>
              <a:cxnLst/>
              <a:rect l="l" t="t" r="r" b="b"/>
              <a:pathLst>
                <a:path w="2212340" h="831214">
                  <a:moveTo>
                    <a:pt x="2212098" y="0"/>
                  </a:moveTo>
                  <a:lnTo>
                    <a:pt x="0" y="0"/>
                  </a:lnTo>
                  <a:lnTo>
                    <a:pt x="0" y="830996"/>
                  </a:lnTo>
                  <a:lnTo>
                    <a:pt x="2212098" y="830996"/>
                  </a:lnTo>
                  <a:lnTo>
                    <a:pt x="2212098" y="0"/>
                  </a:lnTo>
                  <a:close/>
                </a:path>
              </a:pathLst>
            </a:custGeom>
            <a:solidFill>
              <a:srgbClr val="FAFAFA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 descr=""/>
            <p:cNvSpPr/>
            <p:nvPr/>
          </p:nvSpPr>
          <p:spPr>
            <a:xfrm>
              <a:off x="6804247" y="1812761"/>
              <a:ext cx="2212340" cy="831215"/>
            </a:xfrm>
            <a:custGeom>
              <a:avLst/>
              <a:gdLst/>
              <a:ahLst/>
              <a:cxnLst/>
              <a:rect l="l" t="t" r="r" b="b"/>
              <a:pathLst>
                <a:path w="2212340" h="831214">
                  <a:moveTo>
                    <a:pt x="0" y="0"/>
                  </a:moveTo>
                  <a:lnTo>
                    <a:pt x="2212099" y="0"/>
                  </a:lnTo>
                  <a:lnTo>
                    <a:pt x="2212099" y="830997"/>
                  </a:lnTo>
                  <a:lnTo>
                    <a:pt x="0" y="830997"/>
                  </a:lnTo>
                  <a:lnTo>
                    <a:pt x="0" y="0"/>
                  </a:lnTo>
                  <a:close/>
                </a:path>
              </a:pathLst>
            </a:custGeom>
            <a:ln w="9525">
              <a:solidFill>
                <a:srgbClr val="AE1022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4" name="object 34" descr=""/>
          <p:cNvSpPr txBox="1"/>
          <p:nvPr/>
        </p:nvSpPr>
        <p:spPr>
          <a:xfrm>
            <a:off x="7448400" y="2872739"/>
            <a:ext cx="584200" cy="23876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400" b="1">
                <a:solidFill>
                  <a:srgbClr val="C00000"/>
                </a:solidFill>
                <a:latin typeface="Calibri"/>
                <a:cs typeface="Calibri"/>
              </a:rPr>
              <a:t>28</a:t>
            </a:r>
            <a:r>
              <a:rPr dirty="0" sz="1400" spc="-15" b="1">
                <a:solidFill>
                  <a:srgbClr val="C00000"/>
                </a:solidFill>
                <a:latin typeface="Calibri"/>
                <a:cs typeface="Calibri"/>
              </a:rPr>
              <a:t> </a:t>
            </a:r>
            <a:r>
              <a:rPr dirty="0" sz="1400" spc="-20" b="1">
                <a:solidFill>
                  <a:srgbClr val="C00000"/>
                </a:solidFill>
                <a:latin typeface="Calibri"/>
                <a:cs typeface="Calibri"/>
              </a:rPr>
              <a:t>days</a:t>
            </a:r>
            <a:endParaRPr sz="1400">
              <a:latin typeface="Calibri"/>
              <a:cs typeface="Calibri"/>
            </a:endParaRPr>
          </a:p>
        </p:txBody>
      </p:sp>
      <p:sp>
        <p:nvSpPr>
          <p:cNvPr id="35" name="object 35" descr=""/>
          <p:cNvSpPr txBox="1"/>
          <p:nvPr/>
        </p:nvSpPr>
        <p:spPr>
          <a:xfrm>
            <a:off x="4597669" y="1231900"/>
            <a:ext cx="91694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spc="-10" b="1">
                <a:solidFill>
                  <a:srgbClr val="00B050"/>
                </a:solidFill>
                <a:latin typeface="Calibri"/>
                <a:cs typeface="Calibri"/>
              </a:rPr>
              <a:t>Treatment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6" name="object 36" descr=""/>
          <p:cNvSpPr txBox="1"/>
          <p:nvPr/>
        </p:nvSpPr>
        <p:spPr>
          <a:xfrm>
            <a:off x="1915717" y="1247140"/>
            <a:ext cx="62934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36870" algn="l"/>
              </a:tabLst>
            </a:pPr>
            <a:r>
              <a:rPr dirty="0" sz="1600" spc="-10" b="1">
                <a:solidFill>
                  <a:srgbClr val="0043A5"/>
                </a:solidFill>
                <a:latin typeface="Calibri"/>
                <a:cs typeface="Calibri"/>
              </a:rPr>
              <a:t>Diagnosis</a:t>
            </a:r>
            <a:r>
              <a:rPr dirty="0" sz="1600" b="1">
                <a:solidFill>
                  <a:srgbClr val="0043A5"/>
                </a:solidFill>
                <a:latin typeface="Calibri"/>
                <a:cs typeface="Calibri"/>
              </a:rPr>
              <a:t>	</a:t>
            </a:r>
            <a:r>
              <a:rPr dirty="0" sz="1600" spc="-10" b="1">
                <a:solidFill>
                  <a:srgbClr val="C00000"/>
                </a:solidFill>
                <a:latin typeface="Calibri"/>
                <a:cs typeface="Calibri"/>
              </a:rPr>
              <a:t>Follow-</a:t>
            </a:r>
            <a:r>
              <a:rPr dirty="0" sz="1600" spc="-25" b="1">
                <a:solidFill>
                  <a:srgbClr val="C00000"/>
                </a:solidFill>
                <a:latin typeface="Calibri"/>
                <a:cs typeface="Calibri"/>
              </a:rPr>
              <a:t>up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7" name="object 37" descr=""/>
          <p:cNvSpPr/>
          <p:nvPr/>
        </p:nvSpPr>
        <p:spPr>
          <a:xfrm>
            <a:off x="3671592" y="4530824"/>
            <a:ext cx="5282565" cy="114300"/>
          </a:xfrm>
          <a:custGeom>
            <a:avLst/>
            <a:gdLst/>
            <a:ahLst/>
            <a:cxnLst/>
            <a:rect l="l" t="t" r="r" b="b"/>
            <a:pathLst>
              <a:path w="5282565" h="114300">
                <a:moveTo>
                  <a:pt x="5167828" y="76200"/>
                </a:moveTo>
                <a:lnTo>
                  <a:pt x="5167828" y="114300"/>
                </a:lnTo>
                <a:lnTo>
                  <a:pt x="5244028" y="76200"/>
                </a:lnTo>
                <a:lnTo>
                  <a:pt x="5167828" y="76200"/>
                </a:lnTo>
                <a:close/>
              </a:path>
              <a:path w="5282565" h="114300">
                <a:moveTo>
                  <a:pt x="114300" y="0"/>
                </a:moveTo>
                <a:lnTo>
                  <a:pt x="0" y="57149"/>
                </a:lnTo>
                <a:lnTo>
                  <a:pt x="114300" y="114300"/>
                </a:lnTo>
                <a:lnTo>
                  <a:pt x="114300" y="76200"/>
                </a:lnTo>
                <a:lnTo>
                  <a:pt x="95230" y="76200"/>
                </a:lnTo>
                <a:lnTo>
                  <a:pt x="95230" y="38100"/>
                </a:lnTo>
                <a:lnTo>
                  <a:pt x="114300" y="38100"/>
                </a:lnTo>
                <a:lnTo>
                  <a:pt x="114300" y="0"/>
                </a:lnTo>
                <a:close/>
              </a:path>
              <a:path w="5282565" h="114300">
                <a:moveTo>
                  <a:pt x="5167828" y="38100"/>
                </a:moveTo>
                <a:lnTo>
                  <a:pt x="5167828" y="76200"/>
                </a:lnTo>
                <a:lnTo>
                  <a:pt x="5186874" y="76200"/>
                </a:lnTo>
                <a:lnTo>
                  <a:pt x="5186874" y="38100"/>
                </a:lnTo>
                <a:lnTo>
                  <a:pt x="5167828" y="38100"/>
                </a:lnTo>
                <a:close/>
              </a:path>
              <a:path w="5282565" h="114300">
                <a:moveTo>
                  <a:pt x="5167828" y="0"/>
                </a:moveTo>
                <a:lnTo>
                  <a:pt x="5167828" y="38100"/>
                </a:lnTo>
                <a:lnTo>
                  <a:pt x="5186874" y="38100"/>
                </a:lnTo>
                <a:lnTo>
                  <a:pt x="5186874" y="76200"/>
                </a:lnTo>
                <a:lnTo>
                  <a:pt x="5244029" y="76200"/>
                </a:lnTo>
                <a:lnTo>
                  <a:pt x="5282128" y="57150"/>
                </a:lnTo>
                <a:lnTo>
                  <a:pt x="5167828" y="0"/>
                </a:lnTo>
                <a:close/>
              </a:path>
              <a:path w="5282565" h="114300">
                <a:moveTo>
                  <a:pt x="114300" y="38100"/>
                </a:moveTo>
                <a:lnTo>
                  <a:pt x="114300" y="76200"/>
                </a:lnTo>
                <a:lnTo>
                  <a:pt x="5167828" y="76200"/>
                </a:lnTo>
                <a:lnTo>
                  <a:pt x="5167828" y="38100"/>
                </a:lnTo>
                <a:lnTo>
                  <a:pt x="114300" y="38100"/>
                </a:lnTo>
                <a:close/>
              </a:path>
              <a:path w="5282565" h="114300">
                <a:moveTo>
                  <a:pt x="95230" y="38100"/>
                </a:moveTo>
                <a:lnTo>
                  <a:pt x="95230" y="76200"/>
                </a:lnTo>
                <a:lnTo>
                  <a:pt x="114300" y="76200"/>
                </a:lnTo>
                <a:lnTo>
                  <a:pt x="114300" y="38100"/>
                </a:lnTo>
                <a:lnTo>
                  <a:pt x="95230" y="38100"/>
                </a:lnTo>
                <a:close/>
              </a:path>
              <a:path w="5282565" h="114300">
                <a:moveTo>
                  <a:pt x="114300" y="38100"/>
                </a:moveTo>
                <a:lnTo>
                  <a:pt x="95230" y="38100"/>
                </a:lnTo>
                <a:lnTo>
                  <a:pt x="114300" y="3810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8" name="object 38" descr=""/>
          <p:cNvSpPr txBox="1"/>
          <p:nvPr/>
        </p:nvSpPr>
        <p:spPr>
          <a:xfrm>
            <a:off x="4382071" y="4270755"/>
            <a:ext cx="449262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Number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days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considered</a:t>
            </a:r>
            <a:r>
              <a:rPr dirty="0" sz="1600" spc="-10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for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the</a:t>
            </a:r>
            <a:r>
              <a:rPr dirty="0" sz="1600" spc="-1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Primary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Endpoint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39" name="object 39" descr=""/>
          <p:cNvSpPr txBox="1"/>
          <p:nvPr/>
        </p:nvSpPr>
        <p:spPr>
          <a:xfrm>
            <a:off x="306211" y="1228852"/>
            <a:ext cx="1064260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latin typeface="Calibri"/>
                <a:cs typeface="Calibri"/>
              </a:rPr>
              <a:t>AM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spc="-10" b="1">
                <a:latin typeface="Calibri"/>
                <a:cs typeface="Calibri"/>
              </a:rPr>
              <a:t>patients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40" name="object 40" descr=""/>
          <p:cNvSpPr txBox="1"/>
          <p:nvPr/>
        </p:nvSpPr>
        <p:spPr>
          <a:xfrm>
            <a:off x="1683076" y="2862579"/>
            <a:ext cx="1378585" cy="2692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600" b="1">
                <a:solidFill>
                  <a:srgbClr val="0043A5"/>
                </a:solidFill>
                <a:latin typeface="Calibri"/>
                <a:cs typeface="Calibri"/>
              </a:rPr>
              <a:t>Within</a:t>
            </a:r>
            <a:r>
              <a:rPr dirty="0" sz="1600" spc="-15" b="1">
                <a:solidFill>
                  <a:srgbClr val="0043A5"/>
                </a:solidFill>
                <a:latin typeface="Calibri"/>
                <a:cs typeface="Calibri"/>
              </a:rPr>
              <a:t> </a:t>
            </a:r>
            <a:r>
              <a:rPr dirty="0" sz="1600" b="1">
                <a:solidFill>
                  <a:srgbClr val="0043A5"/>
                </a:solidFill>
                <a:latin typeface="Calibri"/>
                <a:cs typeface="Calibri"/>
              </a:rPr>
              <a:t>72</a:t>
            </a:r>
            <a:r>
              <a:rPr dirty="0" sz="1600" spc="-15" b="1">
                <a:solidFill>
                  <a:srgbClr val="0043A5"/>
                </a:solidFill>
                <a:latin typeface="Calibri"/>
                <a:cs typeface="Calibri"/>
              </a:rPr>
              <a:t> </a:t>
            </a:r>
            <a:r>
              <a:rPr dirty="0" sz="1600" spc="-20" b="1">
                <a:solidFill>
                  <a:srgbClr val="0043A5"/>
                </a:solidFill>
                <a:latin typeface="Calibri"/>
                <a:cs typeface="Calibri"/>
              </a:rPr>
              <a:t>hours</a:t>
            </a:r>
            <a:endParaRPr sz="1600">
              <a:latin typeface="Calibri"/>
              <a:cs typeface="Calibri"/>
            </a:endParaRPr>
          </a:p>
        </p:txBody>
      </p:sp>
      <p:grpSp>
        <p:nvGrpSpPr>
          <p:cNvPr id="41" name="object 41" descr=""/>
          <p:cNvGrpSpPr/>
          <p:nvPr/>
        </p:nvGrpSpPr>
        <p:grpSpPr>
          <a:xfrm>
            <a:off x="3602066" y="1545336"/>
            <a:ext cx="2716530" cy="1087120"/>
            <a:chOff x="3602066" y="1545336"/>
            <a:chExt cx="2716530" cy="1087120"/>
          </a:xfrm>
        </p:grpSpPr>
        <p:sp>
          <p:nvSpPr>
            <p:cNvPr id="42" name="object 42" descr=""/>
            <p:cNvSpPr/>
            <p:nvPr/>
          </p:nvSpPr>
          <p:spPr>
            <a:xfrm>
              <a:off x="3603320" y="1810308"/>
              <a:ext cx="339090" cy="168910"/>
            </a:xfrm>
            <a:custGeom>
              <a:avLst/>
              <a:gdLst/>
              <a:ahLst/>
              <a:cxnLst/>
              <a:rect l="l" t="t" r="r" b="b"/>
              <a:pathLst>
                <a:path w="339089" h="168910">
                  <a:moveTo>
                    <a:pt x="265920" y="25829"/>
                  </a:moveTo>
                  <a:lnTo>
                    <a:pt x="0" y="151641"/>
                  </a:lnTo>
                  <a:lnTo>
                    <a:pt x="8147" y="168861"/>
                  </a:lnTo>
                  <a:lnTo>
                    <a:pt x="274067" y="43049"/>
                  </a:lnTo>
                  <a:lnTo>
                    <a:pt x="265920" y="25829"/>
                  </a:lnTo>
                  <a:close/>
                </a:path>
                <a:path w="339089" h="168910">
                  <a:moveTo>
                    <a:pt x="324323" y="20398"/>
                  </a:moveTo>
                  <a:lnTo>
                    <a:pt x="277399" y="20398"/>
                  </a:lnTo>
                  <a:lnTo>
                    <a:pt x="285546" y="37618"/>
                  </a:lnTo>
                  <a:lnTo>
                    <a:pt x="274067" y="43049"/>
                  </a:lnTo>
                  <a:lnTo>
                    <a:pt x="286288" y="68879"/>
                  </a:lnTo>
                  <a:lnTo>
                    <a:pt x="324323" y="20398"/>
                  </a:lnTo>
                  <a:close/>
                </a:path>
                <a:path w="339089" h="168910">
                  <a:moveTo>
                    <a:pt x="277399" y="20398"/>
                  </a:moveTo>
                  <a:lnTo>
                    <a:pt x="265920" y="25829"/>
                  </a:lnTo>
                  <a:lnTo>
                    <a:pt x="274067" y="43049"/>
                  </a:lnTo>
                  <a:lnTo>
                    <a:pt x="285546" y="37618"/>
                  </a:lnTo>
                  <a:lnTo>
                    <a:pt x="277399" y="20398"/>
                  </a:lnTo>
                  <a:close/>
                </a:path>
                <a:path w="339089" h="168910">
                  <a:moveTo>
                    <a:pt x="253699" y="0"/>
                  </a:moveTo>
                  <a:lnTo>
                    <a:pt x="265920" y="25829"/>
                  </a:lnTo>
                  <a:lnTo>
                    <a:pt x="277399" y="20398"/>
                  </a:lnTo>
                  <a:lnTo>
                    <a:pt x="324323" y="20398"/>
                  </a:lnTo>
                  <a:lnTo>
                    <a:pt x="338874" y="1851"/>
                  </a:lnTo>
                  <a:lnTo>
                    <a:pt x="253699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3" name="object 43" descr="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934967" y="1584960"/>
              <a:ext cx="2383536" cy="560832"/>
            </a:xfrm>
            <a:prstGeom prst="rect">
              <a:avLst/>
            </a:prstGeom>
          </p:spPr>
        </p:pic>
        <p:pic>
          <p:nvPicPr>
            <p:cNvPr id="44" name="object 44" descr="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224527" y="1545336"/>
              <a:ext cx="1804416" cy="697991"/>
            </a:xfrm>
            <a:prstGeom prst="rect">
              <a:avLst/>
            </a:prstGeom>
          </p:spPr>
        </p:pic>
        <p:sp>
          <p:nvSpPr>
            <p:cNvPr id="45" name="object 45" descr=""/>
            <p:cNvSpPr/>
            <p:nvPr/>
          </p:nvSpPr>
          <p:spPr>
            <a:xfrm>
              <a:off x="3602066" y="2398049"/>
              <a:ext cx="340360" cy="234315"/>
            </a:xfrm>
            <a:custGeom>
              <a:avLst/>
              <a:gdLst/>
              <a:ahLst/>
              <a:cxnLst/>
              <a:rect l="l" t="t" r="r" b="b"/>
              <a:pathLst>
                <a:path w="340360" h="234314">
                  <a:moveTo>
                    <a:pt x="271633" y="199070"/>
                  </a:moveTo>
                  <a:lnTo>
                    <a:pt x="255650" y="222757"/>
                  </a:lnTo>
                  <a:lnTo>
                    <a:pt x="340127" y="233795"/>
                  </a:lnTo>
                  <a:lnTo>
                    <a:pt x="324547" y="206174"/>
                  </a:lnTo>
                  <a:lnTo>
                    <a:pt x="282160" y="206174"/>
                  </a:lnTo>
                  <a:lnTo>
                    <a:pt x="271633" y="199070"/>
                  </a:lnTo>
                  <a:close/>
                </a:path>
                <a:path w="340360" h="234314">
                  <a:moveTo>
                    <a:pt x="282288" y="183279"/>
                  </a:moveTo>
                  <a:lnTo>
                    <a:pt x="271633" y="199070"/>
                  </a:lnTo>
                  <a:lnTo>
                    <a:pt x="282160" y="206174"/>
                  </a:lnTo>
                  <a:lnTo>
                    <a:pt x="292816" y="190383"/>
                  </a:lnTo>
                  <a:lnTo>
                    <a:pt x="282288" y="183279"/>
                  </a:lnTo>
                  <a:close/>
                </a:path>
                <a:path w="340360" h="234314">
                  <a:moveTo>
                    <a:pt x="298270" y="159592"/>
                  </a:moveTo>
                  <a:lnTo>
                    <a:pt x="282288" y="183279"/>
                  </a:lnTo>
                  <a:lnTo>
                    <a:pt x="292816" y="190383"/>
                  </a:lnTo>
                  <a:lnTo>
                    <a:pt x="282160" y="206174"/>
                  </a:lnTo>
                  <a:lnTo>
                    <a:pt x="324547" y="206174"/>
                  </a:lnTo>
                  <a:lnTo>
                    <a:pt x="298270" y="159592"/>
                  </a:lnTo>
                  <a:close/>
                </a:path>
                <a:path w="340360" h="234314">
                  <a:moveTo>
                    <a:pt x="10655" y="0"/>
                  </a:moveTo>
                  <a:lnTo>
                    <a:pt x="0" y="15791"/>
                  </a:lnTo>
                  <a:lnTo>
                    <a:pt x="271633" y="199070"/>
                  </a:lnTo>
                  <a:lnTo>
                    <a:pt x="282288" y="183279"/>
                  </a:lnTo>
                  <a:lnTo>
                    <a:pt x="10655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46" name="object 46" descr=""/>
          <p:cNvSpPr txBox="1"/>
          <p:nvPr/>
        </p:nvSpPr>
        <p:spPr>
          <a:xfrm>
            <a:off x="3942253" y="1593151"/>
            <a:ext cx="2261235" cy="438150"/>
          </a:xfrm>
          <a:prstGeom prst="rect">
            <a:avLst/>
          </a:prstGeom>
          <a:solidFill>
            <a:srgbClr val="FFF0CB"/>
          </a:solidFill>
          <a:ln w="19050">
            <a:solidFill>
              <a:srgbClr val="000000"/>
            </a:solidFill>
          </a:ln>
        </p:spPr>
        <p:txBody>
          <a:bodyPr wrap="square" lIns="0" tIns="0" rIns="0" bIns="0" rtlCol="0" vert="horz">
            <a:spAutoFit/>
          </a:bodyPr>
          <a:lstStyle/>
          <a:p>
            <a:pPr algn="ctr">
              <a:lnSpc>
                <a:spcPts val="1630"/>
              </a:lnSpc>
            </a:pPr>
            <a:r>
              <a:rPr dirty="0" sz="1400" spc="-10">
                <a:latin typeface="Calibri"/>
                <a:cs typeface="Calibri"/>
              </a:rPr>
              <a:t>Placebo</a:t>
            </a:r>
            <a:endParaRPr sz="1400">
              <a:latin typeface="Calibri"/>
              <a:cs typeface="Calibri"/>
            </a:endParaRPr>
          </a:p>
          <a:p>
            <a:pPr algn="ctr">
              <a:lnSpc>
                <a:spcPct val="100000"/>
              </a:lnSpc>
              <a:spcBef>
                <a:spcPts val="25"/>
              </a:spcBef>
            </a:pPr>
            <a:r>
              <a:rPr dirty="0" sz="1400">
                <a:latin typeface="Calibri"/>
                <a:cs typeface="Calibri"/>
              </a:rPr>
              <a:t>+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SOC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(BB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+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inh)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47" name="object 47" descr=""/>
          <p:cNvGrpSpPr/>
          <p:nvPr/>
        </p:nvGrpSpPr>
        <p:grpSpPr>
          <a:xfrm>
            <a:off x="3934967" y="2365248"/>
            <a:ext cx="2383790" cy="698500"/>
            <a:chOff x="3934967" y="2365248"/>
            <a:chExt cx="2383790" cy="698500"/>
          </a:xfrm>
        </p:grpSpPr>
        <p:pic>
          <p:nvPicPr>
            <p:cNvPr id="48" name="object 48" descr="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3934967" y="2398776"/>
              <a:ext cx="2383536" cy="576072"/>
            </a:xfrm>
            <a:prstGeom prst="rect">
              <a:avLst/>
            </a:prstGeom>
          </p:spPr>
        </p:pic>
        <p:pic>
          <p:nvPicPr>
            <p:cNvPr id="49" name="object 49" descr="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4123943" y="2365248"/>
              <a:ext cx="2045207" cy="697992"/>
            </a:xfrm>
            <a:prstGeom prst="rect">
              <a:avLst/>
            </a:prstGeom>
          </p:spPr>
        </p:pic>
      </p:grpSp>
      <p:sp>
        <p:nvSpPr>
          <p:cNvPr id="50" name="object 50" descr=""/>
          <p:cNvSpPr txBox="1"/>
          <p:nvPr/>
        </p:nvSpPr>
        <p:spPr>
          <a:xfrm>
            <a:off x="3942253" y="2405945"/>
            <a:ext cx="2261235" cy="452120"/>
          </a:xfrm>
          <a:prstGeom prst="rect">
            <a:avLst/>
          </a:prstGeom>
          <a:solidFill>
            <a:srgbClr val="B6E0FF"/>
          </a:solidFill>
          <a:ln w="19050">
            <a:solidFill>
              <a:srgbClr val="000000"/>
            </a:solidFill>
          </a:ln>
        </p:spPr>
        <p:txBody>
          <a:bodyPr wrap="square" lIns="0" tIns="635" rIns="0" bIns="0" rtlCol="0" vert="horz">
            <a:spAutoFit/>
          </a:bodyPr>
          <a:lstStyle/>
          <a:p>
            <a:pPr marL="288925">
              <a:lnSpc>
                <a:spcPct val="100000"/>
              </a:lnSpc>
              <a:spcBef>
                <a:spcPts val="5"/>
              </a:spcBef>
            </a:pPr>
            <a:r>
              <a:rPr dirty="0" sz="1400">
                <a:latin typeface="Calibri"/>
                <a:cs typeface="Calibri"/>
              </a:rPr>
              <a:t>Anakinra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100mg</a:t>
            </a:r>
            <a:r>
              <a:rPr dirty="0" sz="1400" spc="-1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sc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o.d.</a:t>
            </a:r>
            <a:endParaRPr sz="1400">
              <a:latin typeface="Calibri"/>
              <a:cs typeface="Calibri"/>
            </a:endParaRPr>
          </a:p>
          <a:p>
            <a:pPr marL="387350">
              <a:lnSpc>
                <a:spcPct val="100000"/>
              </a:lnSpc>
            </a:pPr>
            <a:r>
              <a:rPr dirty="0" sz="1400">
                <a:latin typeface="Calibri"/>
                <a:cs typeface="Calibri"/>
              </a:rPr>
              <a:t>+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SOC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(BB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+</a:t>
            </a:r>
            <a:r>
              <a:rPr dirty="0" sz="1400" spc="-10">
                <a:latin typeface="Calibri"/>
                <a:cs typeface="Calibri"/>
              </a:rPr>
              <a:t> </a:t>
            </a:r>
            <a:r>
              <a:rPr dirty="0" sz="1400">
                <a:latin typeface="Calibri"/>
                <a:cs typeface="Calibri"/>
              </a:rPr>
              <a:t>ACE</a:t>
            </a:r>
            <a:r>
              <a:rPr dirty="0" sz="1400" spc="-5">
                <a:latin typeface="Calibri"/>
                <a:cs typeface="Calibri"/>
              </a:rPr>
              <a:t> </a:t>
            </a:r>
            <a:r>
              <a:rPr dirty="0" sz="1400" spc="-20">
                <a:latin typeface="Calibri"/>
                <a:cs typeface="Calibri"/>
              </a:rPr>
              <a:t>inh)</a:t>
            </a:r>
            <a:endParaRPr sz="1400">
              <a:latin typeface="Calibri"/>
              <a:cs typeface="Calibri"/>
            </a:endParaRPr>
          </a:p>
        </p:txBody>
      </p:sp>
      <p:grpSp>
        <p:nvGrpSpPr>
          <p:cNvPr id="51" name="object 51" descr=""/>
          <p:cNvGrpSpPr/>
          <p:nvPr/>
        </p:nvGrpSpPr>
        <p:grpSpPr>
          <a:xfrm>
            <a:off x="3367991" y="1964209"/>
            <a:ext cx="585470" cy="611505"/>
            <a:chOff x="3367991" y="1964209"/>
            <a:chExt cx="585470" cy="611505"/>
          </a:xfrm>
        </p:grpSpPr>
        <p:pic>
          <p:nvPicPr>
            <p:cNvPr id="52" name="object 52" descr="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368039" y="1965960"/>
              <a:ext cx="585215" cy="551688"/>
            </a:xfrm>
            <a:prstGeom prst="rect">
              <a:avLst/>
            </a:prstGeom>
          </p:spPr>
        </p:pic>
        <p:pic>
          <p:nvPicPr>
            <p:cNvPr id="53" name="object 53" descr="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407663" y="1984248"/>
              <a:ext cx="509015" cy="591312"/>
            </a:xfrm>
            <a:prstGeom prst="rect">
              <a:avLst/>
            </a:prstGeom>
          </p:spPr>
        </p:pic>
        <p:sp>
          <p:nvSpPr>
            <p:cNvPr id="54" name="object 54" descr=""/>
            <p:cNvSpPr/>
            <p:nvPr/>
          </p:nvSpPr>
          <p:spPr>
            <a:xfrm>
              <a:off x="3374341" y="1970559"/>
              <a:ext cx="466725" cy="435609"/>
            </a:xfrm>
            <a:custGeom>
              <a:avLst/>
              <a:gdLst/>
              <a:ahLst/>
              <a:cxnLst/>
              <a:rect l="l" t="t" r="r" b="b"/>
              <a:pathLst>
                <a:path w="466725" h="435610">
                  <a:moveTo>
                    <a:pt x="233052" y="0"/>
                  </a:moveTo>
                  <a:lnTo>
                    <a:pt x="186084" y="4422"/>
                  </a:lnTo>
                  <a:lnTo>
                    <a:pt x="142337" y="17107"/>
                  </a:lnTo>
                  <a:lnTo>
                    <a:pt x="102750" y="37178"/>
                  </a:lnTo>
                  <a:lnTo>
                    <a:pt x="68259" y="63760"/>
                  </a:lnTo>
                  <a:lnTo>
                    <a:pt x="39801" y="95978"/>
                  </a:lnTo>
                  <a:lnTo>
                    <a:pt x="18314" y="132956"/>
                  </a:lnTo>
                  <a:lnTo>
                    <a:pt x="4734" y="173819"/>
                  </a:lnTo>
                  <a:lnTo>
                    <a:pt x="0" y="217691"/>
                  </a:lnTo>
                  <a:lnTo>
                    <a:pt x="4734" y="261564"/>
                  </a:lnTo>
                  <a:lnTo>
                    <a:pt x="18314" y="302427"/>
                  </a:lnTo>
                  <a:lnTo>
                    <a:pt x="39801" y="339406"/>
                  </a:lnTo>
                  <a:lnTo>
                    <a:pt x="68259" y="371624"/>
                  </a:lnTo>
                  <a:lnTo>
                    <a:pt x="102750" y="398206"/>
                  </a:lnTo>
                  <a:lnTo>
                    <a:pt x="142337" y="418277"/>
                  </a:lnTo>
                  <a:lnTo>
                    <a:pt x="186084" y="430962"/>
                  </a:lnTo>
                  <a:lnTo>
                    <a:pt x="233052" y="435385"/>
                  </a:lnTo>
                  <a:lnTo>
                    <a:pt x="280020" y="430962"/>
                  </a:lnTo>
                  <a:lnTo>
                    <a:pt x="323766" y="418277"/>
                  </a:lnTo>
                  <a:lnTo>
                    <a:pt x="363353" y="398206"/>
                  </a:lnTo>
                  <a:lnTo>
                    <a:pt x="397844" y="371624"/>
                  </a:lnTo>
                  <a:lnTo>
                    <a:pt x="426302" y="339406"/>
                  </a:lnTo>
                  <a:lnTo>
                    <a:pt x="447789" y="302427"/>
                  </a:lnTo>
                  <a:lnTo>
                    <a:pt x="461369" y="261564"/>
                  </a:lnTo>
                  <a:lnTo>
                    <a:pt x="466103" y="217691"/>
                  </a:lnTo>
                  <a:lnTo>
                    <a:pt x="461369" y="173819"/>
                  </a:lnTo>
                  <a:lnTo>
                    <a:pt x="447789" y="132956"/>
                  </a:lnTo>
                  <a:lnTo>
                    <a:pt x="426302" y="95978"/>
                  </a:lnTo>
                  <a:lnTo>
                    <a:pt x="397844" y="63760"/>
                  </a:lnTo>
                  <a:lnTo>
                    <a:pt x="363353" y="37178"/>
                  </a:lnTo>
                  <a:lnTo>
                    <a:pt x="323766" y="17107"/>
                  </a:lnTo>
                  <a:lnTo>
                    <a:pt x="280020" y="4422"/>
                  </a:lnTo>
                  <a:lnTo>
                    <a:pt x="233052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 descr=""/>
            <p:cNvSpPr/>
            <p:nvPr/>
          </p:nvSpPr>
          <p:spPr>
            <a:xfrm>
              <a:off x="3374341" y="1970559"/>
              <a:ext cx="466725" cy="435609"/>
            </a:xfrm>
            <a:custGeom>
              <a:avLst/>
              <a:gdLst/>
              <a:ahLst/>
              <a:cxnLst/>
              <a:rect l="l" t="t" r="r" b="b"/>
              <a:pathLst>
                <a:path w="466725" h="435610">
                  <a:moveTo>
                    <a:pt x="0" y="217692"/>
                  </a:moveTo>
                  <a:lnTo>
                    <a:pt x="4734" y="173819"/>
                  </a:lnTo>
                  <a:lnTo>
                    <a:pt x="18314" y="132956"/>
                  </a:lnTo>
                  <a:lnTo>
                    <a:pt x="39801" y="95978"/>
                  </a:lnTo>
                  <a:lnTo>
                    <a:pt x="68259" y="63760"/>
                  </a:lnTo>
                  <a:lnTo>
                    <a:pt x="102750" y="37178"/>
                  </a:lnTo>
                  <a:lnTo>
                    <a:pt x="142337" y="17107"/>
                  </a:lnTo>
                  <a:lnTo>
                    <a:pt x="186083" y="4422"/>
                  </a:lnTo>
                  <a:lnTo>
                    <a:pt x="233052" y="0"/>
                  </a:lnTo>
                  <a:lnTo>
                    <a:pt x="280020" y="4422"/>
                  </a:lnTo>
                  <a:lnTo>
                    <a:pt x="323766" y="17107"/>
                  </a:lnTo>
                  <a:lnTo>
                    <a:pt x="363353" y="37178"/>
                  </a:lnTo>
                  <a:lnTo>
                    <a:pt x="397844" y="63760"/>
                  </a:lnTo>
                  <a:lnTo>
                    <a:pt x="426302" y="95978"/>
                  </a:lnTo>
                  <a:lnTo>
                    <a:pt x="447789" y="132956"/>
                  </a:lnTo>
                  <a:lnTo>
                    <a:pt x="461369" y="173819"/>
                  </a:lnTo>
                  <a:lnTo>
                    <a:pt x="466104" y="217692"/>
                  </a:lnTo>
                  <a:lnTo>
                    <a:pt x="461369" y="261565"/>
                  </a:lnTo>
                  <a:lnTo>
                    <a:pt x="447789" y="302428"/>
                  </a:lnTo>
                  <a:lnTo>
                    <a:pt x="426302" y="339406"/>
                  </a:lnTo>
                  <a:lnTo>
                    <a:pt x="397844" y="371624"/>
                  </a:lnTo>
                  <a:lnTo>
                    <a:pt x="363353" y="398206"/>
                  </a:lnTo>
                  <a:lnTo>
                    <a:pt x="323766" y="418277"/>
                  </a:lnTo>
                  <a:lnTo>
                    <a:pt x="280020" y="430962"/>
                  </a:lnTo>
                  <a:lnTo>
                    <a:pt x="233052" y="435385"/>
                  </a:lnTo>
                  <a:lnTo>
                    <a:pt x="186083" y="430962"/>
                  </a:lnTo>
                  <a:lnTo>
                    <a:pt x="142337" y="418277"/>
                  </a:lnTo>
                  <a:lnTo>
                    <a:pt x="102750" y="398206"/>
                  </a:lnTo>
                  <a:lnTo>
                    <a:pt x="68259" y="371624"/>
                  </a:lnTo>
                  <a:lnTo>
                    <a:pt x="39801" y="339406"/>
                  </a:lnTo>
                  <a:lnTo>
                    <a:pt x="18314" y="302428"/>
                  </a:lnTo>
                  <a:lnTo>
                    <a:pt x="4734" y="261565"/>
                  </a:lnTo>
                  <a:lnTo>
                    <a:pt x="0" y="217692"/>
                  </a:lnTo>
                  <a:close/>
                </a:path>
              </a:pathLst>
            </a:custGeom>
            <a:ln w="1270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56" name="object 56" descr=""/>
          <p:cNvSpPr txBox="1"/>
          <p:nvPr/>
        </p:nvSpPr>
        <p:spPr>
          <a:xfrm>
            <a:off x="3532780" y="2026411"/>
            <a:ext cx="149860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>
                <a:solidFill>
                  <a:srgbClr val="FFFFFF"/>
                </a:solidFill>
                <a:latin typeface="Calibri"/>
                <a:cs typeface="Calibri"/>
              </a:rPr>
              <a:t>R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7" name="object 57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Study</a:t>
            </a:r>
            <a:r>
              <a:rPr dirty="0" spc="-15"/>
              <a:t> </a:t>
            </a:r>
            <a:r>
              <a:rPr dirty="0"/>
              <a:t>Design</a:t>
            </a:r>
            <a:r>
              <a:rPr dirty="0" spc="5"/>
              <a:t> </a:t>
            </a:r>
            <a:r>
              <a:rPr dirty="0"/>
              <a:t>of the ARAMIS </a:t>
            </a:r>
            <a:r>
              <a:rPr dirty="0" spc="-10"/>
              <a:t>Trial</a:t>
            </a:r>
          </a:p>
        </p:txBody>
      </p:sp>
      <p:sp>
        <p:nvSpPr>
          <p:cNvPr id="58" name="object 58" descr=""/>
          <p:cNvSpPr txBox="1"/>
          <p:nvPr/>
        </p:nvSpPr>
        <p:spPr>
          <a:xfrm>
            <a:off x="2079988" y="785876"/>
            <a:ext cx="5166995" cy="29972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800" b="1">
                <a:latin typeface="Calibri"/>
                <a:cs typeface="Calibri"/>
              </a:rPr>
              <a:t>Randomized,</a:t>
            </a:r>
            <a:r>
              <a:rPr dirty="0" sz="1800" spc="-4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Double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Blind,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Multicenter,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Phase</a:t>
            </a:r>
            <a:r>
              <a:rPr dirty="0" sz="1800" spc="-35" b="1">
                <a:latin typeface="Calibri"/>
                <a:cs typeface="Calibri"/>
              </a:rPr>
              <a:t> </a:t>
            </a:r>
            <a:r>
              <a:rPr dirty="0" sz="1800" b="1">
                <a:latin typeface="Calibri"/>
                <a:cs typeface="Calibri"/>
              </a:rPr>
              <a:t>IIb</a:t>
            </a:r>
            <a:r>
              <a:rPr dirty="0" sz="1800" spc="-30" b="1">
                <a:latin typeface="Calibri"/>
                <a:cs typeface="Calibri"/>
              </a:rPr>
              <a:t> </a:t>
            </a:r>
            <a:r>
              <a:rPr dirty="0" sz="1800" spc="-10" b="1">
                <a:latin typeface="Calibri"/>
                <a:cs typeface="Calibri"/>
              </a:rPr>
              <a:t>trial</a:t>
            </a:r>
            <a:endParaRPr sz="1800">
              <a:latin typeface="Calibri"/>
              <a:cs typeface="Calibri"/>
            </a:endParaRPr>
          </a:p>
        </p:txBody>
      </p:sp>
      <p:sp>
        <p:nvSpPr>
          <p:cNvPr id="59" name="object 59" descr=""/>
          <p:cNvSpPr txBox="1"/>
          <p:nvPr/>
        </p:nvSpPr>
        <p:spPr>
          <a:xfrm>
            <a:off x="6942240" y="1832355"/>
            <a:ext cx="1975485" cy="766445"/>
          </a:xfrm>
          <a:prstGeom prst="rect">
            <a:avLst/>
          </a:prstGeom>
        </p:spPr>
        <p:txBody>
          <a:bodyPr wrap="square" lIns="0" tIns="7620" rIns="0" bIns="0" rtlCol="0" vert="horz">
            <a:spAutoFit/>
          </a:bodyPr>
          <a:lstStyle/>
          <a:p>
            <a:pPr algn="ctr" marL="12700" marR="5080">
              <a:lnSpc>
                <a:spcPct val="101899"/>
              </a:lnSpc>
              <a:spcBef>
                <a:spcPts val="60"/>
              </a:spcBef>
            </a:pPr>
            <a:r>
              <a:rPr dirty="0" sz="1600" b="1">
                <a:latin typeface="Calibri"/>
                <a:cs typeface="Calibri"/>
              </a:rPr>
              <a:t>Number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days</a:t>
            </a:r>
            <a:r>
              <a:rPr dirty="0" sz="1600" spc="-10" b="1">
                <a:latin typeface="Calibri"/>
                <a:cs typeface="Calibri"/>
              </a:rPr>
              <a:t> alive </a:t>
            </a:r>
            <a:r>
              <a:rPr dirty="0" sz="1600" b="1">
                <a:latin typeface="Calibri"/>
                <a:cs typeface="Calibri"/>
              </a:rPr>
              <a:t>free</a:t>
            </a:r>
            <a:r>
              <a:rPr dirty="0" sz="1600" spc="-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of</a:t>
            </a:r>
            <a:r>
              <a:rPr dirty="0" sz="1600" spc="5" b="1">
                <a:latin typeface="Calibri"/>
                <a:cs typeface="Calibri"/>
              </a:rPr>
              <a:t> </a:t>
            </a:r>
            <a:r>
              <a:rPr dirty="0" sz="1600" b="1">
                <a:latin typeface="Calibri"/>
                <a:cs typeface="Calibri"/>
              </a:rPr>
              <a:t>any </a:t>
            </a:r>
            <a:r>
              <a:rPr dirty="0" sz="1600" spc="-10" b="1">
                <a:latin typeface="Calibri"/>
                <a:cs typeface="Calibri"/>
              </a:rPr>
              <a:t>myocarditis complications</a:t>
            </a:r>
            <a:endParaRPr sz="1600">
              <a:latin typeface="Calibri"/>
              <a:cs typeface="Calibri"/>
            </a:endParaRPr>
          </a:p>
        </p:txBody>
      </p:sp>
      <p:sp>
        <p:nvSpPr>
          <p:cNvPr id="60" name="object 60" descr=""/>
          <p:cNvSpPr/>
          <p:nvPr/>
        </p:nvSpPr>
        <p:spPr>
          <a:xfrm>
            <a:off x="8863470" y="2661771"/>
            <a:ext cx="0" cy="579755"/>
          </a:xfrm>
          <a:custGeom>
            <a:avLst/>
            <a:gdLst/>
            <a:ahLst/>
            <a:cxnLst/>
            <a:rect l="l" t="t" r="r" b="b"/>
            <a:pathLst>
              <a:path w="0" h="579755">
                <a:moveTo>
                  <a:pt x="0" y="0"/>
                </a:moveTo>
                <a:lnTo>
                  <a:pt x="1" y="579330"/>
                </a:lnTo>
              </a:path>
            </a:pathLst>
          </a:custGeom>
          <a:ln w="9525">
            <a:solidFill>
              <a:srgbClr val="AC0B1E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61" name="object 61" descr=""/>
          <p:cNvSpPr txBox="1"/>
          <p:nvPr/>
        </p:nvSpPr>
        <p:spPr>
          <a:xfrm>
            <a:off x="3531387" y="4798240"/>
            <a:ext cx="1590040" cy="211454"/>
          </a:xfrm>
          <a:prstGeom prst="rect">
            <a:avLst/>
          </a:prstGeom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 sz="1200" b="1">
                <a:latin typeface="Calibri"/>
                <a:cs typeface="Calibri"/>
              </a:rPr>
              <a:t>Kerneis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et</a:t>
            </a:r>
            <a:r>
              <a:rPr dirty="0" sz="1200" spc="-5" b="1">
                <a:latin typeface="Calibri"/>
                <a:cs typeface="Calibri"/>
              </a:rPr>
              <a:t> </a:t>
            </a:r>
            <a:r>
              <a:rPr dirty="0" sz="1200" b="1">
                <a:latin typeface="Calibri"/>
                <a:cs typeface="Calibri"/>
              </a:rPr>
              <a:t>al. ACVD</a:t>
            </a:r>
            <a:r>
              <a:rPr dirty="0" sz="1200" spc="5" b="1">
                <a:latin typeface="Calibri"/>
                <a:cs typeface="Calibri"/>
              </a:rPr>
              <a:t> </a:t>
            </a:r>
            <a:r>
              <a:rPr dirty="0" sz="1200" spc="-20" b="1">
                <a:latin typeface="Calibri"/>
                <a:cs typeface="Calibri"/>
              </a:rPr>
              <a:t>2023</a:t>
            </a:r>
            <a:endParaRPr sz="1200">
              <a:latin typeface="Calibri"/>
              <a:cs typeface="Calibri"/>
            </a:endParaRPr>
          </a:p>
        </p:txBody>
      </p:sp>
      <p:sp>
        <p:nvSpPr>
          <p:cNvPr id="62" name="object 62" descr=""/>
          <p:cNvSpPr txBox="1">
            <a:spLocks noGrp="1"/>
          </p:cNvSpPr>
          <p:nvPr>
            <p:ph type="ftr" idx="5" sz="quarter"/>
          </p:nvPr>
        </p:nvSpPr>
        <p:spPr>
          <a:prstGeom prst="rect"/>
        </p:spPr>
        <p:txBody>
          <a:bodyPr wrap="square" lIns="0" tIns="508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40"/>
              </a:spcBef>
            </a:pPr>
            <a:r>
              <a:rPr dirty="0"/>
              <a:t>ARAMIS</a:t>
            </a:r>
            <a:r>
              <a:rPr dirty="0" spc="-20"/>
              <a:t> </a:t>
            </a:r>
            <a:r>
              <a:rPr dirty="0"/>
              <a:t>–</a:t>
            </a:r>
            <a:r>
              <a:rPr dirty="0" spc="5"/>
              <a:t> </a:t>
            </a:r>
            <a:r>
              <a:rPr dirty="0"/>
              <a:t>A Study</a:t>
            </a:r>
            <a:r>
              <a:rPr dirty="0" spc="-5"/>
              <a:t> </a:t>
            </a:r>
            <a:r>
              <a:rPr dirty="0"/>
              <a:t>by</a:t>
            </a:r>
            <a:r>
              <a:rPr dirty="0" spc="-5"/>
              <a:t> </a:t>
            </a:r>
            <a:r>
              <a:rPr dirty="0"/>
              <a:t>the</a:t>
            </a:r>
            <a:r>
              <a:rPr dirty="0" spc="-5"/>
              <a:t> </a:t>
            </a:r>
            <a:r>
              <a:rPr dirty="0"/>
              <a:t>ACTION </a:t>
            </a:r>
            <a:r>
              <a:rPr dirty="0" spc="-20"/>
              <a:t>Group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8B836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2023-08-28T14:13:59Z</dcterms:created>
  <dcterms:modified xsi:type="dcterms:W3CDTF">2023-08-28T14:13:59Z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2023-08-28T00:00:00Z</vt:filetime>
  </property>
  <property fmtid="{D5CDD505-2E9C-101B-9397-08002B2CF9AE}" pid="3" name="LastSaved">
    <vt:filetime>2023-08-28T00:00:00Z</vt:filetime>
  </property>
  <property fmtid="{D5CDD505-2E9C-101B-9397-08002B2CF9AE}" pid="4" name="Producer">
    <vt:lpwstr>macOS Version 11.7.6 (assemblage 20G1231) Quartz PDFContext</vt:lpwstr>
  </property>
</Properties>
</file>