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54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372D83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372D83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372D83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461757"/>
            <a:ext cx="9144000" cy="6817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14527" y="935736"/>
            <a:ext cx="8729472" cy="1097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57200" y="970843"/>
            <a:ext cx="8686800" cy="0"/>
          </a:xfrm>
          <a:custGeom>
            <a:avLst/>
            <a:gdLst/>
            <a:ahLst/>
            <a:cxnLst/>
            <a:rect l="l" t="t" r="r" b="b"/>
            <a:pathLst>
              <a:path w="8686800">
                <a:moveTo>
                  <a:pt x="0" y="0"/>
                </a:moveTo>
                <a:lnTo>
                  <a:pt x="8686800" y="1"/>
                </a:lnTo>
              </a:path>
            </a:pathLst>
          </a:custGeom>
          <a:ln w="25400">
            <a:solidFill>
              <a:srgbClr val="37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396747"/>
            <a:ext cx="8072119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372D83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6864" y="1403603"/>
            <a:ext cx="4210050" cy="2407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8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image" Target="../media/image49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46883" y="1127252"/>
            <a:ext cx="3941445" cy="1830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r">
              <a:lnSpc>
                <a:spcPts val="3804"/>
              </a:lnSpc>
              <a:spcBef>
                <a:spcPts val="100"/>
              </a:spcBef>
            </a:pPr>
            <a:r>
              <a:rPr sz="3600" spc="-5" dirty="0"/>
              <a:t>Evinacumab</a:t>
            </a:r>
            <a:r>
              <a:rPr sz="3600" spc="-90" dirty="0"/>
              <a:t> </a:t>
            </a:r>
            <a:r>
              <a:rPr sz="3600" spc="5" dirty="0"/>
              <a:t>in</a:t>
            </a:r>
            <a:endParaRPr sz="3600"/>
          </a:p>
          <a:p>
            <a:pPr marR="5715" algn="r">
              <a:lnSpc>
                <a:spcPts val="3300"/>
              </a:lnSpc>
            </a:pPr>
            <a:r>
              <a:rPr sz="3600" dirty="0"/>
              <a:t>Patients</a:t>
            </a:r>
            <a:r>
              <a:rPr sz="3600" spc="-80" dirty="0"/>
              <a:t> </a:t>
            </a:r>
            <a:r>
              <a:rPr sz="3600" dirty="0"/>
              <a:t>with</a:t>
            </a:r>
            <a:endParaRPr sz="3600"/>
          </a:p>
          <a:p>
            <a:pPr marL="12700" marR="5080" indent="61594" algn="r">
              <a:lnSpc>
                <a:spcPct val="76100"/>
              </a:lnSpc>
              <a:spcBef>
                <a:spcPts val="525"/>
              </a:spcBef>
            </a:pPr>
            <a:r>
              <a:rPr sz="3600" spc="-5" dirty="0"/>
              <a:t>Homozygous</a:t>
            </a:r>
            <a:r>
              <a:rPr sz="3600" spc="-70" dirty="0"/>
              <a:t> </a:t>
            </a:r>
            <a:r>
              <a:rPr sz="3600" spc="-5" dirty="0"/>
              <a:t>Familial </a:t>
            </a:r>
            <a:r>
              <a:rPr sz="3600" dirty="0"/>
              <a:t> </a:t>
            </a:r>
            <a:r>
              <a:rPr sz="3600" spc="-10" dirty="0"/>
              <a:t>H</a:t>
            </a:r>
            <a:r>
              <a:rPr sz="3600" spc="-5" dirty="0"/>
              <a:t>ype</a:t>
            </a:r>
            <a:r>
              <a:rPr sz="3600" dirty="0"/>
              <a:t>r</a:t>
            </a:r>
            <a:r>
              <a:rPr sz="3600" spc="-5" dirty="0"/>
              <a:t>cho</a:t>
            </a:r>
            <a:r>
              <a:rPr sz="3600" dirty="0"/>
              <a:t>l</a:t>
            </a:r>
            <a:r>
              <a:rPr sz="3600" spc="-5" dirty="0"/>
              <a:t>es</a:t>
            </a:r>
            <a:r>
              <a:rPr sz="3600" dirty="0"/>
              <a:t>t</a:t>
            </a:r>
            <a:r>
              <a:rPr sz="3600" spc="-5" dirty="0"/>
              <a:t>e</a:t>
            </a:r>
            <a:r>
              <a:rPr sz="3600" dirty="0"/>
              <a:t>r</a:t>
            </a:r>
            <a:r>
              <a:rPr sz="3600" spc="-5" dirty="0"/>
              <a:t>o</a:t>
            </a:r>
            <a:r>
              <a:rPr sz="3600" dirty="0"/>
              <a:t>l</a:t>
            </a:r>
            <a:r>
              <a:rPr sz="3600" spc="-5" dirty="0"/>
              <a:t>e</a:t>
            </a:r>
            <a:r>
              <a:rPr sz="3600" dirty="0"/>
              <a:t>mia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7007352" y="2956560"/>
            <a:ext cx="2002536" cy="8016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84847" y="3337559"/>
            <a:ext cx="2154936" cy="5882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89191" y="3566159"/>
            <a:ext cx="2450591" cy="5882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17792" y="3806951"/>
            <a:ext cx="2221992" cy="5913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41976" y="4126991"/>
            <a:ext cx="2782824" cy="4785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74280" y="4126991"/>
            <a:ext cx="612648" cy="4785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66888" y="4126991"/>
            <a:ext cx="1112520" cy="4785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90159" y="4279391"/>
            <a:ext cx="1438656" cy="4785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75247" y="4279391"/>
            <a:ext cx="688848" cy="4785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13576" y="4279391"/>
            <a:ext cx="2124455" cy="4785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84464" y="4279391"/>
            <a:ext cx="390144" cy="4785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24088" y="4279391"/>
            <a:ext cx="655320" cy="4785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71288" y="4431791"/>
            <a:ext cx="1182624" cy="4785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00344" y="4431791"/>
            <a:ext cx="594360" cy="4785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44184" y="4431791"/>
            <a:ext cx="2365248" cy="47853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55864" y="4431791"/>
            <a:ext cx="859535" cy="47853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64880" y="4431791"/>
            <a:ext cx="414527" cy="47853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62471" y="4584191"/>
            <a:ext cx="911351" cy="47853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20256" y="4584191"/>
            <a:ext cx="1011936" cy="47853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81671" y="4584191"/>
            <a:ext cx="1697735" cy="47853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133341" y="3113967"/>
            <a:ext cx="3651885" cy="178879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158365">
              <a:lnSpc>
                <a:spcPct val="100000"/>
              </a:lnSpc>
              <a:spcBef>
                <a:spcPts val="405"/>
              </a:spcBef>
            </a:pPr>
            <a:r>
              <a:rPr sz="2000" b="1" spc="-5" dirty="0">
                <a:solidFill>
                  <a:srgbClr val="372D83"/>
                </a:solidFill>
                <a:latin typeface="Arial Narrow"/>
                <a:cs typeface="Arial Narrow"/>
              </a:rPr>
              <a:t>Frederick</a:t>
            </a:r>
            <a:r>
              <a:rPr sz="2000" b="1" spc="-85" dirty="0">
                <a:solidFill>
                  <a:srgbClr val="372D83"/>
                </a:solidFill>
                <a:latin typeface="Arial Narrow"/>
                <a:cs typeface="Arial Narrow"/>
              </a:rPr>
              <a:t> </a:t>
            </a:r>
            <a:r>
              <a:rPr sz="2000" b="1" spc="-5" dirty="0">
                <a:solidFill>
                  <a:srgbClr val="372D83"/>
                </a:solidFill>
                <a:latin typeface="Arial Narrow"/>
                <a:cs typeface="Arial Narrow"/>
              </a:rPr>
              <a:t>Raal</a:t>
            </a:r>
            <a:endParaRPr sz="2000">
              <a:latin typeface="Arial Narrow"/>
              <a:cs typeface="Arial Narrow"/>
            </a:endParaRPr>
          </a:p>
          <a:p>
            <a:pPr marL="1569085" marR="50800" indent="295275" algn="r">
              <a:lnSpc>
                <a:spcPct val="110000"/>
              </a:lnSpc>
              <a:spcBef>
                <a:spcPts val="50"/>
              </a:spcBef>
            </a:pPr>
            <a:r>
              <a:rPr sz="1400" spc="-5" dirty="0">
                <a:solidFill>
                  <a:srgbClr val="372D83"/>
                </a:solidFill>
                <a:latin typeface="Arial Narrow"/>
                <a:cs typeface="Arial Narrow"/>
              </a:rPr>
              <a:t>Faculty of</a:t>
            </a:r>
            <a:r>
              <a:rPr sz="1400" spc="-15" dirty="0">
                <a:solidFill>
                  <a:srgbClr val="372D83"/>
                </a:solidFill>
                <a:latin typeface="Arial Narrow"/>
                <a:cs typeface="Arial Narrow"/>
              </a:rPr>
              <a:t> </a:t>
            </a:r>
            <a:r>
              <a:rPr sz="1400" spc="-5" dirty="0">
                <a:solidFill>
                  <a:srgbClr val="372D83"/>
                </a:solidFill>
                <a:latin typeface="Arial Narrow"/>
                <a:cs typeface="Arial Narrow"/>
              </a:rPr>
              <a:t>Health</a:t>
            </a:r>
            <a:r>
              <a:rPr sz="1400" spc="-15" dirty="0">
                <a:solidFill>
                  <a:srgbClr val="372D83"/>
                </a:solidFill>
                <a:latin typeface="Arial Narrow"/>
                <a:cs typeface="Arial Narrow"/>
              </a:rPr>
              <a:t> </a:t>
            </a:r>
            <a:r>
              <a:rPr sz="1400" spc="-5" dirty="0">
                <a:solidFill>
                  <a:srgbClr val="372D83"/>
                </a:solidFill>
                <a:latin typeface="Arial Narrow"/>
                <a:cs typeface="Arial Narrow"/>
              </a:rPr>
              <a:t>Sciences  University of</a:t>
            </a:r>
            <a:r>
              <a:rPr sz="1400" spc="5" dirty="0">
                <a:solidFill>
                  <a:srgbClr val="372D8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372D83"/>
                </a:solidFill>
                <a:latin typeface="Arial Narrow"/>
                <a:cs typeface="Arial Narrow"/>
              </a:rPr>
              <a:t>the</a:t>
            </a:r>
            <a:r>
              <a:rPr sz="1400" spc="-5" dirty="0">
                <a:solidFill>
                  <a:srgbClr val="372D83"/>
                </a:solidFill>
                <a:latin typeface="Arial Narrow"/>
                <a:cs typeface="Arial Narrow"/>
              </a:rPr>
              <a:t> Witwatersrand </a:t>
            </a:r>
            <a:r>
              <a:rPr sz="1400" dirty="0">
                <a:solidFill>
                  <a:srgbClr val="372D83"/>
                </a:solidFill>
                <a:latin typeface="Arial Narrow"/>
                <a:cs typeface="Arial Narrow"/>
              </a:rPr>
              <a:t> </a:t>
            </a:r>
            <a:r>
              <a:rPr sz="1400" spc="-5" dirty="0">
                <a:solidFill>
                  <a:srgbClr val="372D83"/>
                </a:solidFill>
                <a:latin typeface="Arial Narrow"/>
                <a:cs typeface="Arial Narrow"/>
              </a:rPr>
              <a:t>Johannesburg, South</a:t>
            </a:r>
            <a:r>
              <a:rPr sz="1400" spc="-105" dirty="0">
                <a:solidFill>
                  <a:srgbClr val="372D8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372D83"/>
                </a:solidFill>
                <a:latin typeface="Arial Narrow"/>
                <a:cs typeface="Arial Narrow"/>
              </a:rPr>
              <a:t>Africa</a:t>
            </a:r>
            <a:endParaRPr sz="1400">
              <a:latin typeface="Arial Narrow"/>
              <a:cs typeface="Arial Narrow"/>
            </a:endParaRPr>
          </a:p>
          <a:p>
            <a:pPr marR="5080" algn="r">
              <a:lnSpc>
                <a:spcPts val="1260"/>
              </a:lnSpc>
              <a:spcBef>
                <a:spcPts val="660"/>
              </a:spcBef>
            </a:pPr>
            <a:r>
              <a:rPr sz="1100" spc="-5" dirty="0">
                <a:solidFill>
                  <a:srgbClr val="372D83"/>
                </a:solidFill>
                <a:latin typeface="Arial Narrow"/>
                <a:cs typeface="Arial Narrow"/>
              </a:rPr>
              <a:t>Robert S. Rosenson, Laurens F. Reeskamp, G. Kees Hovingh,</a:t>
            </a:r>
            <a:r>
              <a:rPr sz="1100" spc="-60" dirty="0">
                <a:solidFill>
                  <a:srgbClr val="372D83"/>
                </a:solidFill>
                <a:latin typeface="Arial Narrow"/>
                <a:cs typeface="Arial Narrow"/>
              </a:rPr>
              <a:t> </a:t>
            </a:r>
            <a:r>
              <a:rPr sz="1100" spc="-5" dirty="0">
                <a:solidFill>
                  <a:srgbClr val="372D83"/>
                </a:solidFill>
                <a:latin typeface="Arial Narrow"/>
                <a:cs typeface="Arial Narrow"/>
              </a:rPr>
              <a:t>John</a:t>
            </a:r>
            <a:endParaRPr sz="1100">
              <a:latin typeface="Arial Narrow"/>
              <a:cs typeface="Arial Narrow"/>
            </a:endParaRPr>
          </a:p>
          <a:p>
            <a:pPr marL="12700" marR="5080" indent="120650" algn="r">
              <a:lnSpc>
                <a:spcPts val="1200"/>
              </a:lnSpc>
              <a:spcBef>
                <a:spcPts val="80"/>
              </a:spcBef>
            </a:pPr>
            <a:r>
              <a:rPr sz="1100" spc="-5" dirty="0">
                <a:solidFill>
                  <a:srgbClr val="372D83"/>
                </a:solidFill>
                <a:latin typeface="Arial Narrow"/>
                <a:cs typeface="Arial Narrow"/>
              </a:rPr>
              <a:t>J.P. Kastelein, Paolo Rubba, Shazia Ali, Poulabi</a:t>
            </a:r>
            <a:r>
              <a:rPr sz="1100" spc="-35" dirty="0">
                <a:solidFill>
                  <a:srgbClr val="372D83"/>
                </a:solidFill>
                <a:latin typeface="Arial Narrow"/>
                <a:cs typeface="Arial Narrow"/>
              </a:rPr>
              <a:t> </a:t>
            </a:r>
            <a:r>
              <a:rPr sz="1100" spc="-5" dirty="0">
                <a:solidFill>
                  <a:srgbClr val="372D83"/>
                </a:solidFill>
                <a:latin typeface="Arial Narrow"/>
                <a:cs typeface="Arial Narrow"/>
              </a:rPr>
              <a:t>Banerjee, Kuo-Chen  Chan, Daniel A. Gipe, Nagwa Khilla, Robert Pordy, David M.</a:t>
            </a:r>
            <a:r>
              <a:rPr sz="1100" spc="-45" dirty="0">
                <a:solidFill>
                  <a:srgbClr val="372D83"/>
                </a:solidFill>
                <a:latin typeface="Arial Narrow"/>
                <a:cs typeface="Arial Narrow"/>
              </a:rPr>
              <a:t> </a:t>
            </a:r>
            <a:r>
              <a:rPr sz="1100" spc="-5" dirty="0">
                <a:solidFill>
                  <a:srgbClr val="372D83"/>
                </a:solidFill>
                <a:latin typeface="Arial Narrow"/>
                <a:cs typeface="Arial Narrow"/>
              </a:rPr>
              <a:t>Weinreich,</a:t>
            </a:r>
            <a:endParaRPr sz="1100">
              <a:latin typeface="Arial Narrow"/>
              <a:cs typeface="Arial Narrow"/>
            </a:endParaRPr>
          </a:p>
          <a:p>
            <a:pPr marR="5715" algn="r">
              <a:lnSpc>
                <a:spcPts val="1180"/>
              </a:lnSpc>
            </a:pPr>
            <a:r>
              <a:rPr sz="1100" spc="-5" dirty="0">
                <a:solidFill>
                  <a:srgbClr val="372D83"/>
                </a:solidFill>
                <a:latin typeface="Arial Narrow"/>
                <a:cs typeface="Arial Narrow"/>
              </a:rPr>
              <a:t>George D. Yancopoulos, Yi Zhang, Daniel</a:t>
            </a:r>
            <a:r>
              <a:rPr sz="1100" spc="-70" dirty="0">
                <a:solidFill>
                  <a:srgbClr val="372D83"/>
                </a:solidFill>
                <a:latin typeface="Arial Narrow"/>
                <a:cs typeface="Arial Narrow"/>
              </a:rPr>
              <a:t> </a:t>
            </a:r>
            <a:r>
              <a:rPr sz="1100" spc="-5" dirty="0">
                <a:solidFill>
                  <a:srgbClr val="372D83"/>
                </a:solidFill>
                <a:latin typeface="Arial Narrow"/>
                <a:cs typeface="Arial Narrow"/>
              </a:rPr>
              <a:t>Gaudet</a:t>
            </a:r>
            <a:endParaRPr sz="11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96747"/>
            <a:ext cx="74930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Key </a:t>
            </a:r>
            <a:r>
              <a:rPr spc="-5" dirty="0"/>
              <a:t>Secondary Endpoints: Absolute Change in</a:t>
            </a:r>
            <a:r>
              <a:rPr spc="-120" dirty="0"/>
              <a:t> </a:t>
            </a:r>
            <a:r>
              <a:rPr spc="-5" dirty="0"/>
              <a:t>LDL-C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6225" y="4268216"/>
            <a:ext cx="54908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 Narrow"/>
                <a:cs typeface="Arial Narrow"/>
              </a:rPr>
              <a:t>B, baseline; IV, intravenous; </a:t>
            </a:r>
            <a:r>
              <a:rPr sz="900" dirty="0">
                <a:latin typeface="Arial Narrow"/>
                <a:cs typeface="Arial Narrow"/>
              </a:rPr>
              <a:t>LDL-C, </a:t>
            </a:r>
            <a:r>
              <a:rPr sz="900" spc="-5" dirty="0">
                <a:latin typeface="Arial Narrow"/>
                <a:cs typeface="Arial Narrow"/>
              </a:rPr>
              <a:t>low-density lipoprotein cholesterol; LS, </a:t>
            </a:r>
            <a:r>
              <a:rPr sz="900" dirty="0">
                <a:latin typeface="Arial Narrow"/>
                <a:cs typeface="Arial Narrow"/>
              </a:rPr>
              <a:t>least squares; Q4W, every 4 weeks; </a:t>
            </a:r>
            <a:r>
              <a:rPr sz="900" spc="-5" dirty="0">
                <a:latin typeface="Arial Narrow"/>
                <a:cs typeface="Arial Narrow"/>
              </a:rPr>
              <a:t>SE, standard</a:t>
            </a:r>
            <a:r>
              <a:rPr sz="900" spc="35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error.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26559" y="1943100"/>
            <a:ext cx="2506345" cy="659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45"/>
              </a:lnSpc>
              <a:spcBef>
                <a:spcPts val="100"/>
              </a:spcBef>
            </a:pPr>
            <a:r>
              <a:rPr sz="1400" b="1" spc="-5" dirty="0">
                <a:latin typeface="Arial Narrow"/>
                <a:cs typeface="Arial Narrow"/>
              </a:rPr>
              <a:t>Key secondary endpoint</a:t>
            </a:r>
            <a:endParaRPr sz="1400">
              <a:latin typeface="Arial Narrow"/>
              <a:cs typeface="Arial Narrow"/>
            </a:endParaRPr>
          </a:p>
          <a:p>
            <a:pPr marL="12700" marR="5080">
              <a:lnSpc>
                <a:spcPts val="1700"/>
              </a:lnSpc>
              <a:spcBef>
                <a:spcPts val="5"/>
              </a:spcBef>
            </a:pPr>
            <a:r>
              <a:rPr sz="1400" spc="-5" dirty="0">
                <a:latin typeface="Arial Narrow"/>
                <a:cs typeface="Arial Narrow"/>
              </a:rPr>
              <a:t>Absolute change in LDL-C at </a:t>
            </a:r>
            <a:r>
              <a:rPr sz="1400" spc="-10" dirty="0">
                <a:latin typeface="Arial Narrow"/>
                <a:cs typeface="Arial Narrow"/>
              </a:rPr>
              <a:t>Week </a:t>
            </a:r>
            <a:r>
              <a:rPr sz="1400" spc="-5" dirty="0">
                <a:latin typeface="Arial Narrow"/>
                <a:cs typeface="Arial Narrow"/>
              </a:rPr>
              <a:t>24  </a:t>
            </a:r>
            <a:r>
              <a:rPr sz="1400" dirty="0">
                <a:latin typeface="Arial Narrow"/>
                <a:cs typeface="Arial Narrow"/>
              </a:rPr>
              <a:t>(LS </a:t>
            </a:r>
            <a:r>
              <a:rPr sz="1400" spc="-5" dirty="0">
                <a:latin typeface="Arial Narrow"/>
                <a:cs typeface="Arial Narrow"/>
              </a:rPr>
              <a:t>mean </a:t>
            </a:r>
            <a:r>
              <a:rPr sz="1400" dirty="0">
                <a:latin typeface="Arial Narrow"/>
                <a:cs typeface="Arial Narrow"/>
              </a:rPr>
              <a:t>[SE]):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26559" y="2793492"/>
            <a:ext cx="2237740" cy="876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 Narrow"/>
                <a:cs typeface="Arial Narrow"/>
              </a:rPr>
              <a:t>Evinacumab </a:t>
            </a:r>
            <a:r>
              <a:rPr sz="1400" spc="-5" dirty="0">
                <a:latin typeface="Arial Narrow"/>
                <a:cs typeface="Arial Narrow"/>
              </a:rPr>
              <a:t>–134.7 </a:t>
            </a:r>
            <a:r>
              <a:rPr sz="1400" dirty="0">
                <a:latin typeface="Arial Narrow"/>
                <a:cs typeface="Arial Narrow"/>
              </a:rPr>
              <a:t>mg/dL</a:t>
            </a:r>
            <a:r>
              <a:rPr sz="1400" spc="-65" dirty="0">
                <a:latin typeface="Arial Narrow"/>
                <a:cs typeface="Arial Narrow"/>
              </a:rPr>
              <a:t> </a:t>
            </a:r>
            <a:r>
              <a:rPr sz="1400" spc="-5" dirty="0">
                <a:latin typeface="Arial Narrow"/>
                <a:cs typeface="Arial Narrow"/>
              </a:rPr>
              <a:t>(12.4)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ts val="1645"/>
              </a:lnSpc>
              <a:spcBef>
                <a:spcPts val="20"/>
              </a:spcBef>
            </a:pPr>
            <a:r>
              <a:rPr sz="1400" b="1" spc="-5" dirty="0">
                <a:latin typeface="Arial Narrow"/>
                <a:cs typeface="Arial Narrow"/>
              </a:rPr>
              <a:t>Placebo </a:t>
            </a:r>
            <a:r>
              <a:rPr sz="1400" spc="-5" dirty="0">
                <a:latin typeface="Arial Narrow"/>
                <a:cs typeface="Arial Narrow"/>
              </a:rPr>
              <a:t>–2.6 </a:t>
            </a:r>
            <a:r>
              <a:rPr sz="1400" dirty="0">
                <a:latin typeface="Arial Narrow"/>
                <a:cs typeface="Arial Narrow"/>
              </a:rPr>
              <a:t>mg/dL</a:t>
            </a:r>
            <a:r>
              <a:rPr sz="1400" spc="-40" dirty="0">
                <a:latin typeface="Arial Narrow"/>
                <a:cs typeface="Arial Narrow"/>
              </a:rPr>
              <a:t> </a:t>
            </a:r>
            <a:r>
              <a:rPr sz="1400" spc="-5" dirty="0">
                <a:latin typeface="Arial Narrow"/>
                <a:cs typeface="Arial Narrow"/>
              </a:rPr>
              <a:t>(17.6)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ts val="1645"/>
              </a:lnSpc>
            </a:pPr>
            <a:r>
              <a:rPr sz="1400" b="1" spc="-5" dirty="0">
                <a:latin typeface="Arial Narrow"/>
                <a:cs typeface="Arial Narrow"/>
              </a:rPr>
              <a:t>Difference </a:t>
            </a:r>
            <a:r>
              <a:rPr sz="1400" spc="-5" dirty="0">
                <a:latin typeface="Arial Narrow"/>
                <a:cs typeface="Arial Narrow"/>
              </a:rPr>
              <a:t>–132.1 </a:t>
            </a:r>
            <a:r>
              <a:rPr sz="1400" dirty="0">
                <a:latin typeface="Arial Narrow"/>
                <a:cs typeface="Arial Narrow"/>
              </a:rPr>
              <a:t>mg/dL</a:t>
            </a:r>
            <a:r>
              <a:rPr sz="1400" spc="-40" dirty="0">
                <a:latin typeface="Arial Narrow"/>
                <a:cs typeface="Arial Narrow"/>
              </a:rPr>
              <a:t> </a:t>
            </a:r>
            <a:r>
              <a:rPr sz="1400" spc="-5" dirty="0">
                <a:latin typeface="Arial Narrow"/>
                <a:cs typeface="Arial Narrow"/>
              </a:rPr>
              <a:t>(21.5)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i="1" spc="-5" dirty="0">
                <a:latin typeface="Arial Narrow"/>
                <a:cs typeface="Arial Narrow"/>
              </a:rPr>
              <a:t>P</a:t>
            </a:r>
            <a:r>
              <a:rPr sz="1400" spc="-5" dirty="0">
                <a:latin typeface="Arial Narrow"/>
                <a:cs typeface="Arial Narrow"/>
              </a:rPr>
              <a:t>&lt;0.0001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56147" y="1485342"/>
            <a:ext cx="0" cy="1927225"/>
          </a:xfrm>
          <a:custGeom>
            <a:avLst/>
            <a:gdLst/>
            <a:ahLst/>
            <a:cxnLst/>
            <a:rect l="l" t="t" r="r" b="b"/>
            <a:pathLst>
              <a:path h="1927225">
                <a:moveTo>
                  <a:pt x="0" y="0"/>
                </a:moveTo>
                <a:lnTo>
                  <a:pt x="1" y="192693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7804" y="3358747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1" y="5352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33421" y="3358747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1" y="5352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41194" y="3358747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1" y="5352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74584" y="3358747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1" y="5352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94591" y="3358747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1" y="5352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27982" y="3358747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1" y="5352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52450" y="3358747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1" y="5352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81378" y="3358747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1" y="5352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50876" y="3358747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1" y="5352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02623" y="3358748"/>
            <a:ext cx="4148454" cy="0"/>
          </a:xfrm>
          <a:custGeom>
            <a:avLst/>
            <a:gdLst/>
            <a:ahLst/>
            <a:cxnLst/>
            <a:rect l="l" t="t" r="r" b="b"/>
            <a:pathLst>
              <a:path w="4148454">
                <a:moveTo>
                  <a:pt x="4148253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02624" y="3133681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45719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02624" y="2971397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45719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02624" y="2807336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45719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02624" y="2646109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45719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02624" y="2478031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45719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02624" y="2315466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45719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02624" y="2150522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45719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02624" y="1987960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45719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02624" y="1827714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45719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02624" y="1662192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45719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02624" y="1485342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45719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564148" y="3417823"/>
            <a:ext cx="882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 Narrow"/>
                <a:cs typeface="Arial Narrow"/>
              </a:rPr>
              <a:t>B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94002" y="1366513"/>
            <a:ext cx="171450" cy="2227580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000" b="1" spc="-5" dirty="0">
                <a:latin typeface="Arial Narrow"/>
                <a:cs typeface="Arial Narrow"/>
              </a:rPr>
              <a:t>LS </a:t>
            </a:r>
            <a:r>
              <a:rPr sz="1000" b="1" spc="-10" dirty="0">
                <a:latin typeface="Arial Narrow"/>
                <a:cs typeface="Arial Narrow"/>
              </a:rPr>
              <a:t>mean </a:t>
            </a:r>
            <a:r>
              <a:rPr sz="1000" b="1" dirty="0">
                <a:latin typeface="Arial Narrow"/>
                <a:cs typeface="Arial Narrow"/>
              </a:rPr>
              <a:t>(±SE) </a:t>
            </a:r>
            <a:r>
              <a:rPr sz="1000" b="1" spc="-10" dirty="0">
                <a:latin typeface="Arial Narrow"/>
                <a:cs typeface="Arial Narrow"/>
              </a:rPr>
              <a:t>change </a:t>
            </a:r>
            <a:r>
              <a:rPr sz="1000" b="1" dirty="0">
                <a:latin typeface="Arial Narrow"/>
                <a:cs typeface="Arial Narrow"/>
              </a:rPr>
              <a:t>from </a:t>
            </a:r>
            <a:r>
              <a:rPr sz="1000" b="1" spc="-10" dirty="0">
                <a:latin typeface="Arial Narrow"/>
                <a:cs typeface="Arial Narrow"/>
              </a:rPr>
              <a:t>baseline,</a:t>
            </a:r>
            <a:r>
              <a:rPr sz="1000" b="1" spc="-25" dirty="0">
                <a:latin typeface="Arial Narrow"/>
                <a:cs typeface="Arial Narrow"/>
              </a:rPr>
              <a:t> </a:t>
            </a:r>
            <a:r>
              <a:rPr sz="1000" b="1" spc="-5" dirty="0">
                <a:latin typeface="Arial Narrow"/>
                <a:cs typeface="Arial Narrow"/>
              </a:rPr>
              <a:t>mg/dL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69494" y="1369568"/>
            <a:ext cx="215265" cy="184531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85"/>
              </a:spcBef>
            </a:pPr>
            <a:r>
              <a:rPr sz="900" dirty="0">
                <a:latin typeface="Arial Narrow"/>
                <a:cs typeface="Arial Narrow"/>
              </a:rPr>
              <a:t>40</a:t>
            </a:r>
            <a:endParaRPr sz="900">
              <a:latin typeface="Arial Narrow"/>
              <a:cs typeface="Arial Narrow"/>
            </a:endParaRPr>
          </a:p>
          <a:p>
            <a:pPr marR="5080" algn="r">
              <a:lnSpc>
                <a:spcPct val="100000"/>
              </a:lnSpc>
              <a:spcBef>
                <a:spcPts val="290"/>
              </a:spcBef>
            </a:pPr>
            <a:r>
              <a:rPr sz="900" dirty="0">
                <a:latin typeface="Arial Narrow"/>
                <a:cs typeface="Arial Narrow"/>
              </a:rPr>
              <a:t>20</a:t>
            </a:r>
            <a:endParaRPr sz="900">
              <a:latin typeface="Arial Narrow"/>
              <a:cs typeface="Arial Narrow"/>
            </a:endParaRPr>
          </a:p>
          <a:p>
            <a:pPr marR="6350" algn="r">
              <a:lnSpc>
                <a:spcPct val="100000"/>
              </a:lnSpc>
              <a:spcBef>
                <a:spcPts val="215"/>
              </a:spcBef>
            </a:pPr>
            <a:r>
              <a:rPr sz="900" dirty="0">
                <a:latin typeface="Arial Narrow"/>
                <a:cs typeface="Arial Narrow"/>
              </a:rPr>
              <a:t>0</a:t>
            </a:r>
            <a:endParaRPr sz="900">
              <a:latin typeface="Arial Narrow"/>
              <a:cs typeface="Arial Narrow"/>
            </a:endParaRPr>
          </a:p>
          <a:p>
            <a:pPr marR="5080" algn="r">
              <a:lnSpc>
                <a:spcPct val="100000"/>
              </a:lnSpc>
              <a:spcBef>
                <a:spcPts val="190"/>
              </a:spcBef>
            </a:pPr>
            <a:r>
              <a:rPr sz="900" dirty="0">
                <a:latin typeface="Arial Narrow"/>
                <a:cs typeface="Arial Narrow"/>
              </a:rPr>
              <a:t>-20</a:t>
            </a:r>
            <a:endParaRPr sz="900">
              <a:latin typeface="Arial Narrow"/>
              <a:cs typeface="Arial Narrow"/>
            </a:endParaRPr>
          </a:p>
          <a:p>
            <a:pPr marR="5080" algn="r">
              <a:lnSpc>
                <a:spcPct val="100000"/>
              </a:lnSpc>
              <a:spcBef>
                <a:spcPts val="219"/>
              </a:spcBef>
            </a:pPr>
            <a:r>
              <a:rPr sz="900" dirty="0">
                <a:latin typeface="Arial Narrow"/>
                <a:cs typeface="Arial Narrow"/>
              </a:rPr>
              <a:t>-40</a:t>
            </a:r>
            <a:endParaRPr sz="900">
              <a:latin typeface="Arial Narrow"/>
              <a:cs typeface="Arial Narrow"/>
            </a:endParaRPr>
          </a:p>
          <a:p>
            <a:pPr marR="5080" algn="r">
              <a:lnSpc>
                <a:spcPct val="100000"/>
              </a:lnSpc>
              <a:spcBef>
                <a:spcPts val="215"/>
              </a:spcBef>
            </a:pPr>
            <a:r>
              <a:rPr sz="900" dirty="0">
                <a:latin typeface="Arial Narrow"/>
                <a:cs typeface="Arial Narrow"/>
              </a:rPr>
              <a:t>-60</a:t>
            </a:r>
            <a:endParaRPr sz="900">
              <a:latin typeface="Arial Narrow"/>
              <a:cs typeface="Arial Narrow"/>
            </a:endParaRPr>
          </a:p>
          <a:p>
            <a:pPr marR="5080" algn="r">
              <a:lnSpc>
                <a:spcPct val="100000"/>
              </a:lnSpc>
              <a:spcBef>
                <a:spcPts val="190"/>
              </a:spcBef>
            </a:pPr>
            <a:r>
              <a:rPr sz="900" dirty="0">
                <a:latin typeface="Arial Narrow"/>
                <a:cs typeface="Arial Narrow"/>
              </a:rPr>
              <a:t>-80</a:t>
            </a:r>
            <a:endParaRPr sz="900">
              <a:latin typeface="Arial Narrow"/>
              <a:cs typeface="Arial Narrow"/>
            </a:endParaRPr>
          </a:p>
          <a:p>
            <a:pPr marR="5715" algn="r">
              <a:lnSpc>
                <a:spcPct val="100000"/>
              </a:lnSpc>
              <a:spcBef>
                <a:spcPts val="240"/>
              </a:spcBef>
            </a:pPr>
            <a:r>
              <a:rPr sz="900" dirty="0">
                <a:latin typeface="Arial Narrow"/>
                <a:cs typeface="Arial Narrow"/>
              </a:rPr>
              <a:t>-100</a:t>
            </a:r>
            <a:endParaRPr sz="900">
              <a:latin typeface="Arial Narrow"/>
              <a:cs typeface="Arial Narrow"/>
            </a:endParaRPr>
          </a:p>
          <a:p>
            <a:pPr marR="5715" algn="r">
              <a:lnSpc>
                <a:spcPct val="100000"/>
              </a:lnSpc>
              <a:spcBef>
                <a:spcPts val="195"/>
              </a:spcBef>
            </a:pPr>
            <a:r>
              <a:rPr sz="900" dirty="0">
                <a:latin typeface="Arial Narrow"/>
                <a:cs typeface="Arial Narrow"/>
              </a:rPr>
              <a:t>-120</a:t>
            </a:r>
            <a:endParaRPr sz="900">
              <a:latin typeface="Arial Narrow"/>
              <a:cs typeface="Arial Narrow"/>
            </a:endParaRPr>
          </a:p>
          <a:p>
            <a:pPr marR="5715" algn="r">
              <a:lnSpc>
                <a:spcPct val="100000"/>
              </a:lnSpc>
              <a:spcBef>
                <a:spcPts val="215"/>
              </a:spcBef>
            </a:pPr>
            <a:r>
              <a:rPr sz="900" dirty="0">
                <a:latin typeface="Arial Narrow"/>
                <a:cs typeface="Arial Narrow"/>
              </a:rPr>
              <a:t>-140</a:t>
            </a:r>
            <a:endParaRPr sz="900">
              <a:latin typeface="Arial Narrow"/>
              <a:cs typeface="Arial Narrow"/>
            </a:endParaRPr>
          </a:p>
          <a:p>
            <a:pPr marR="5715" algn="r">
              <a:lnSpc>
                <a:spcPct val="100000"/>
              </a:lnSpc>
              <a:spcBef>
                <a:spcPts val="190"/>
              </a:spcBef>
            </a:pPr>
            <a:r>
              <a:rPr sz="900" dirty="0">
                <a:latin typeface="Arial Narrow"/>
                <a:cs typeface="Arial Narrow"/>
              </a:rPr>
              <a:t>-160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921032" y="2538105"/>
            <a:ext cx="0" cy="158750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158205"/>
                </a:moveTo>
                <a:lnTo>
                  <a:pt x="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89053" y="2696310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63958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89053" y="2538105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63958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236430" y="2656275"/>
            <a:ext cx="0" cy="184785"/>
          </a:xfrm>
          <a:custGeom>
            <a:avLst/>
            <a:gdLst/>
            <a:ahLst/>
            <a:cxnLst/>
            <a:rect l="l" t="t" r="r" b="b"/>
            <a:pathLst>
              <a:path h="184785">
                <a:moveTo>
                  <a:pt x="0" y="184398"/>
                </a:moveTo>
                <a:lnTo>
                  <a:pt x="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204453" y="2840673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63958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204453" y="2656273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63958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74582" y="2802577"/>
            <a:ext cx="0" cy="184785"/>
          </a:xfrm>
          <a:custGeom>
            <a:avLst/>
            <a:gdLst/>
            <a:ahLst/>
            <a:cxnLst/>
            <a:rect l="l" t="t" r="r" b="b"/>
            <a:pathLst>
              <a:path h="184785">
                <a:moveTo>
                  <a:pt x="0" y="184398"/>
                </a:moveTo>
                <a:lnTo>
                  <a:pt x="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842605" y="2986975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63958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842605" y="2797812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63958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04115" y="2869252"/>
            <a:ext cx="0" cy="184785"/>
          </a:xfrm>
          <a:custGeom>
            <a:avLst/>
            <a:gdLst/>
            <a:ahLst/>
            <a:cxnLst/>
            <a:rect l="l" t="t" r="r" b="b"/>
            <a:pathLst>
              <a:path h="184785">
                <a:moveTo>
                  <a:pt x="0" y="184398"/>
                </a:moveTo>
                <a:lnTo>
                  <a:pt x="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72136" y="3053650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63958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72136" y="2864487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63958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116076" y="2840679"/>
            <a:ext cx="0" cy="184785"/>
          </a:xfrm>
          <a:custGeom>
            <a:avLst/>
            <a:gdLst/>
            <a:ahLst/>
            <a:cxnLst/>
            <a:rect l="l" t="t" r="r" b="b"/>
            <a:pathLst>
              <a:path h="184785">
                <a:moveTo>
                  <a:pt x="0" y="184398"/>
                </a:moveTo>
                <a:lnTo>
                  <a:pt x="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084097" y="3025077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63958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084097" y="2835916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63958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747683" y="2838298"/>
            <a:ext cx="0" cy="184785"/>
          </a:xfrm>
          <a:custGeom>
            <a:avLst/>
            <a:gdLst/>
            <a:ahLst/>
            <a:cxnLst/>
            <a:rect l="l" t="t" r="r" b="b"/>
            <a:pathLst>
              <a:path h="184785">
                <a:moveTo>
                  <a:pt x="0" y="184398"/>
                </a:moveTo>
                <a:lnTo>
                  <a:pt x="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715705" y="3029840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63958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715705" y="2833535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63958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338235" y="2822422"/>
            <a:ext cx="79201" cy="218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711683" y="2902146"/>
            <a:ext cx="79375" cy="79375"/>
          </a:xfrm>
          <a:custGeom>
            <a:avLst/>
            <a:gdLst/>
            <a:ahLst/>
            <a:cxnLst/>
            <a:rect l="l" t="t" r="r" b="b"/>
            <a:pathLst>
              <a:path w="79375" h="79375">
                <a:moveTo>
                  <a:pt x="39599" y="0"/>
                </a:moveTo>
                <a:lnTo>
                  <a:pt x="0" y="79199"/>
                </a:lnTo>
                <a:lnTo>
                  <a:pt x="79199" y="79199"/>
                </a:lnTo>
                <a:lnTo>
                  <a:pt x="395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076664" y="2902146"/>
            <a:ext cx="79375" cy="79375"/>
          </a:xfrm>
          <a:custGeom>
            <a:avLst/>
            <a:gdLst/>
            <a:ahLst/>
            <a:cxnLst/>
            <a:rect l="l" t="t" r="r" b="b"/>
            <a:pathLst>
              <a:path w="79375" h="79375">
                <a:moveTo>
                  <a:pt x="39599" y="0"/>
                </a:moveTo>
                <a:lnTo>
                  <a:pt x="0" y="79199"/>
                </a:lnTo>
                <a:lnTo>
                  <a:pt x="79199" y="79199"/>
                </a:lnTo>
                <a:lnTo>
                  <a:pt x="395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464703" y="2928254"/>
            <a:ext cx="79375" cy="79375"/>
          </a:xfrm>
          <a:custGeom>
            <a:avLst/>
            <a:gdLst/>
            <a:ahLst/>
            <a:cxnLst/>
            <a:rect l="l" t="t" r="r" b="b"/>
            <a:pathLst>
              <a:path w="79375" h="79375">
                <a:moveTo>
                  <a:pt x="39599" y="0"/>
                </a:moveTo>
                <a:lnTo>
                  <a:pt x="0" y="79199"/>
                </a:lnTo>
                <a:lnTo>
                  <a:pt x="79199" y="79199"/>
                </a:lnTo>
                <a:lnTo>
                  <a:pt x="395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839192" y="2864487"/>
            <a:ext cx="79375" cy="79375"/>
          </a:xfrm>
          <a:custGeom>
            <a:avLst/>
            <a:gdLst/>
            <a:ahLst/>
            <a:cxnLst/>
            <a:rect l="l" t="t" r="r" b="b"/>
            <a:pathLst>
              <a:path w="79375" h="79375">
                <a:moveTo>
                  <a:pt x="39599" y="0"/>
                </a:moveTo>
                <a:lnTo>
                  <a:pt x="0" y="79201"/>
                </a:lnTo>
                <a:lnTo>
                  <a:pt x="79199" y="79201"/>
                </a:lnTo>
                <a:lnTo>
                  <a:pt x="395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199401" y="2723220"/>
            <a:ext cx="79375" cy="79375"/>
          </a:xfrm>
          <a:custGeom>
            <a:avLst/>
            <a:gdLst/>
            <a:ahLst/>
            <a:cxnLst/>
            <a:rect l="l" t="t" r="r" b="b"/>
            <a:pathLst>
              <a:path w="79375" h="79375">
                <a:moveTo>
                  <a:pt x="39599" y="0"/>
                </a:moveTo>
                <a:lnTo>
                  <a:pt x="0" y="79201"/>
                </a:lnTo>
                <a:lnTo>
                  <a:pt x="79199" y="79201"/>
                </a:lnTo>
                <a:lnTo>
                  <a:pt x="395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883261" y="2576860"/>
            <a:ext cx="79375" cy="79375"/>
          </a:xfrm>
          <a:custGeom>
            <a:avLst/>
            <a:gdLst/>
            <a:ahLst/>
            <a:cxnLst/>
            <a:rect l="l" t="t" r="r" b="b"/>
            <a:pathLst>
              <a:path w="79375" h="79375">
                <a:moveTo>
                  <a:pt x="39599" y="0"/>
                </a:moveTo>
                <a:lnTo>
                  <a:pt x="0" y="79199"/>
                </a:lnTo>
                <a:lnTo>
                  <a:pt x="79199" y="79199"/>
                </a:lnTo>
                <a:lnTo>
                  <a:pt x="395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578947" y="1786233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36000" y="0"/>
                </a:moveTo>
                <a:lnTo>
                  <a:pt x="0" y="71998"/>
                </a:lnTo>
                <a:lnTo>
                  <a:pt x="72000" y="71998"/>
                </a:lnTo>
                <a:lnTo>
                  <a:pt x="36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614041" y="1831759"/>
            <a:ext cx="3767454" cy="1127760"/>
          </a:xfrm>
          <a:custGeom>
            <a:avLst/>
            <a:gdLst/>
            <a:ahLst/>
            <a:cxnLst/>
            <a:rect l="l" t="t" r="r" b="b"/>
            <a:pathLst>
              <a:path w="3767454" h="1127760">
                <a:moveTo>
                  <a:pt x="0" y="0"/>
                </a:moveTo>
                <a:lnTo>
                  <a:pt x="319596" y="787154"/>
                </a:lnTo>
                <a:lnTo>
                  <a:pt x="630314" y="914400"/>
                </a:lnTo>
                <a:lnTo>
                  <a:pt x="1257669" y="1056443"/>
                </a:lnTo>
                <a:lnTo>
                  <a:pt x="1890943" y="1127464"/>
                </a:lnTo>
                <a:lnTo>
                  <a:pt x="2500543" y="1100831"/>
                </a:lnTo>
                <a:lnTo>
                  <a:pt x="3130858" y="1103791"/>
                </a:lnTo>
                <a:lnTo>
                  <a:pt x="3767091" y="109787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886341" y="1723788"/>
            <a:ext cx="79872" cy="2293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571945" y="1783342"/>
            <a:ext cx="79872" cy="79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05916" y="1609491"/>
            <a:ext cx="79872" cy="2672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868651" y="1672582"/>
            <a:ext cx="0" cy="274320"/>
          </a:xfrm>
          <a:custGeom>
            <a:avLst/>
            <a:gdLst/>
            <a:ahLst/>
            <a:cxnLst/>
            <a:rect l="l" t="t" r="r" b="b"/>
            <a:pathLst>
              <a:path h="274319">
                <a:moveTo>
                  <a:pt x="0" y="274237"/>
                </a:moveTo>
                <a:lnTo>
                  <a:pt x="1" y="0"/>
                </a:lnTo>
              </a:path>
            </a:pathLst>
          </a:custGeom>
          <a:ln w="12700">
            <a:solidFill>
              <a:srgbClr val="37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836673" y="1946819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63958" y="1"/>
                </a:lnTo>
              </a:path>
            </a:pathLst>
          </a:custGeom>
          <a:ln w="12700">
            <a:solidFill>
              <a:srgbClr val="37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836673" y="1672581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63958" y="1"/>
                </a:lnTo>
              </a:path>
            </a:pathLst>
          </a:custGeom>
          <a:ln w="12700">
            <a:solidFill>
              <a:srgbClr val="37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828715" y="1775169"/>
            <a:ext cx="79872" cy="79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494591" y="1630677"/>
            <a:ext cx="0" cy="274320"/>
          </a:xfrm>
          <a:custGeom>
            <a:avLst/>
            <a:gdLst/>
            <a:ahLst/>
            <a:cxnLst/>
            <a:rect l="l" t="t" r="r" b="b"/>
            <a:pathLst>
              <a:path h="274319">
                <a:moveTo>
                  <a:pt x="0" y="274237"/>
                </a:moveTo>
                <a:lnTo>
                  <a:pt x="1" y="0"/>
                </a:lnTo>
              </a:path>
            </a:pathLst>
          </a:custGeom>
          <a:ln w="12700">
            <a:solidFill>
              <a:srgbClr val="37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462611" y="1904914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63958" y="1"/>
                </a:lnTo>
              </a:path>
            </a:pathLst>
          </a:custGeom>
          <a:ln w="12700">
            <a:solidFill>
              <a:srgbClr val="37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462613" y="1630676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63958" y="1"/>
                </a:lnTo>
              </a:path>
            </a:pathLst>
          </a:custGeom>
          <a:ln w="12700">
            <a:solidFill>
              <a:srgbClr val="37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454653" y="1733264"/>
            <a:ext cx="79872" cy="79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116076" y="1676019"/>
            <a:ext cx="0" cy="274320"/>
          </a:xfrm>
          <a:custGeom>
            <a:avLst/>
            <a:gdLst/>
            <a:ahLst/>
            <a:cxnLst/>
            <a:rect l="l" t="t" r="r" b="b"/>
            <a:pathLst>
              <a:path h="274319">
                <a:moveTo>
                  <a:pt x="0" y="274237"/>
                </a:moveTo>
                <a:lnTo>
                  <a:pt x="1" y="0"/>
                </a:lnTo>
              </a:path>
            </a:pathLst>
          </a:custGeom>
          <a:ln w="12700">
            <a:solidFill>
              <a:srgbClr val="37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084096" y="1950256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63958" y="1"/>
                </a:lnTo>
              </a:path>
            </a:pathLst>
          </a:custGeom>
          <a:ln w="12700">
            <a:solidFill>
              <a:srgbClr val="37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084097" y="1678397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63958" y="1"/>
                </a:lnTo>
              </a:path>
            </a:pathLst>
          </a:custGeom>
          <a:ln w="12700">
            <a:solidFill>
              <a:srgbClr val="37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076138" y="1778604"/>
            <a:ext cx="79872" cy="79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746128" y="1665102"/>
            <a:ext cx="0" cy="267335"/>
          </a:xfrm>
          <a:custGeom>
            <a:avLst/>
            <a:gdLst/>
            <a:ahLst/>
            <a:cxnLst/>
            <a:rect l="l" t="t" r="r" b="b"/>
            <a:pathLst>
              <a:path h="267335">
                <a:moveTo>
                  <a:pt x="0" y="267093"/>
                </a:moveTo>
                <a:lnTo>
                  <a:pt x="1" y="0"/>
                </a:lnTo>
              </a:path>
            </a:pathLst>
          </a:custGeom>
          <a:ln w="12700">
            <a:solidFill>
              <a:srgbClr val="37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714148" y="1932195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63958" y="1"/>
                </a:lnTo>
              </a:path>
            </a:pathLst>
          </a:custGeom>
          <a:ln w="12700">
            <a:solidFill>
              <a:srgbClr val="37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714149" y="1667480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63958" y="1"/>
                </a:lnTo>
              </a:path>
            </a:pathLst>
          </a:custGeom>
          <a:ln w="12700">
            <a:solidFill>
              <a:srgbClr val="37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706190" y="1764318"/>
            <a:ext cx="79872" cy="798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374234" y="1703470"/>
            <a:ext cx="0" cy="287020"/>
          </a:xfrm>
          <a:custGeom>
            <a:avLst/>
            <a:gdLst/>
            <a:ahLst/>
            <a:cxnLst/>
            <a:rect l="l" t="t" r="r" b="b"/>
            <a:pathLst>
              <a:path h="287019">
                <a:moveTo>
                  <a:pt x="0" y="286684"/>
                </a:moveTo>
                <a:lnTo>
                  <a:pt x="1" y="0"/>
                </a:lnTo>
              </a:path>
            </a:pathLst>
          </a:custGeom>
          <a:ln w="12700">
            <a:solidFill>
              <a:srgbClr val="37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342256" y="1990154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63958" y="1"/>
                </a:lnTo>
              </a:path>
            </a:pathLst>
          </a:custGeom>
          <a:ln w="12700">
            <a:solidFill>
              <a:srgbClr val="37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342256" y="1703470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63958" y="1"/>
                </a:lnTo>
              </a:path>
            </a:pathLst>
          </a:custGeom>
          <a:ln w="12700">
            <a:solidFill>
              <a:srgbClr val="37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334298" y="1813137"/>
            <a:ext cx="79872" cy="798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608456" y="1737360"/>
            <a:ext cx="3764279" cy="110489"/>
          </a:xfrm>
          <a:custGeom>
            <a:avLst/>
            <a:gdLst/>
            <a:ahLst/>
            <a:cxnLst/>
            <a:rect l="l" t="t" r="r" b="b"/>
            <a:pathLst>
              <a:path w="3764279" h="110489">
                <a:moveTo>
                  <a:pt x="0" y="83820"/>
                </a:moveTo>
                <a:lnTo>
                  <a:pt x="316230" y="95250"/>
                </a:lnTo>
                <a:lnTo>
                  <a:pt x="636270" y="0"/>
                </a:lnTo>
                <a:lnTo>
                  <a:pt x="1257300" y="76200"/>
                </a:lnTo>
                <a:lnTo>
                  <a:pt x="1885950" y="38100"/>
                </a:lnTo>
                <a:lnTo>
                  <a:pt x="2506980" y="83820"/>
                </a:lnTo>
                <a:lnTo>
                  <a:pt x="3139440" y="68580"/>
                </a:lnTo>
                <a:lnTo>
                  <a:pt x="3764280" y="110490"/>
                </a:lnTo>
              </a:path>
            </a:pathLst>
          </a:custGeom>
          <a:ln w="12700">
            <a:solidFill>
              <a:srgbClr val="37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2" name="object 82"/>
          <p:cNvGraphicFramePr>
            <a:graphicFrameLocks noGrp="1"/>
          </p:cNvGraphicFramePr>
          <p:nvPr/>
        </p:nvGraphicFramePr>
        <p:xfrm>
          <a:off x="1781021" y="3390901"/>
          <a:ext cx="3752215" cy="835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8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4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3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91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61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60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55239">
                <a:tc>
                  <a:txBody>
                    <a:bodyPr/>
                    <a:lstStyle/>
                    <a:p>
                      <a:pPr algn="ctr">
                        <a:lnSpc>
                          <a:spcPts val="930"/>
                        </a:lnSpc>
                        <a:spcBef>
                          <a:spcPts val="190"/>
                        </a:spcBef>
                      </a:pPr>
                      <a:r>
                        <a:rPr sz="900" dirty="0">
                          <a:latin typeface="Arial Narrow"/>
                          <a:cs typeface="Arial Narrow"/>
                        </a:rPr>
                        <a:t>Week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marR="151130" algn="ctr">
                        <a:lnSpc>
                          <a:spcPts val="930"/>
                        </a:lnSpc>
                        <a:spcBef>
                          <a:spcPts val="190"/>
                        </a:spcBef>
                      </a:pPr>
                      <a:r>
                        <a:rPr sz="900" dirty="0">
                          <a:latin typeface="Arial Narrow"/>
                          <a:cs typeface="Arial Narrow"/>
                        </a:rPr>
                        <a:t>Week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marL="95885" algn="ctr">
                        <a:lnSpc>
                          <a:spcPts val="930"/>
                        </a:lnSpc>
                        <a:spcBef>
                          <a:spcPts val="190"/>
                        </a:spcBef>
                      </a:pPr>
                      <a:r>
                        <a:rPr sz="900" dirty="0">
                          <a:latin typeface="Arial Narrow"/>
                          <a:cs typeface="Arial Narrow"/>
                        </a:rPr>
                        <a:t>Week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0"/>
                        </a:lnSpc>
                        <a:spcBef>
                          <a:spcPts val="190"/>
                        </a:spcBef>
                      </a:pPr>
                      <a:r>
                        <a:rPr sz="900" dirty="0">
                          <a:latin typeface="Arial Narrow"/>
                          <a:cs typeface="Arial Narrow"/>
                        </a:rPr>
                        <a:t>Week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marR="76835" algn="ctr">
                        <a:lnSpc>
                          <a:spcPts val="930"/>
                        </a:lnSpc>
                        <a:spcBef>
                          <a:spcPts val="190"/>
                        </a:spcBef>
                      </a:pPr>
                      <a:r>
                        <a:rPr sz="900" dirty="0">
                          <a:latin typeface="Arial Narrow"/>
                          <a:cs typeface="Arial Narrow"/>
                        </a:rPr>
                        <a:t>Week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0"/>
                        </a:lnSpc>
                        <a:spcBef>
                          <a:spcPts val="190"/>
                        </a:spcBef>
                      </a:pPr>
                      <a:r>
                        <a:rPr sz="900" dirty="0">
                          <a:latin typeface="Arial Narrow"/>
                          <a:cs typeface="Arial Narrow"/>
                        </a:rPr>
                        <a:t>Week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marL="161925" algn="ctr">
                        <a:lnSpc>
                          <a:spcPts val="930"/>
                        </a:lnSpc>
                        <a:spcBef>
                          <a:spcPts val="190"/>
                        </a:spcBef>
                      </a:pPr>
                      <a:r>
                        <a:rPr sz="900" dirty="0">
                          <a:latin typeface="Arial Narrow"/>
                          <a:cs typeface="Arial Narrow"/>
                        </a:rPr>
                        <a:t>Week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2413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07"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</a:pPr>
                      <a:r>
                        <a:rPr sz="900" dirty="0">
                          <a:latin typeface="Arial Narrow"/>
                          <a:cs typeface="Arial Narrow"/>
                        </a:rPr>
                        <a:t>2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0495" algn="ctr">
                        <a:lnSpc>
                          <a:spcPts val="960"/>
                        </a:lnSpc>
                      </a:pPr>
                      <a:r>
                        <a:rPr sz="900" dirty="0">
                          <a:latin typeface="Arial Narrow"/>
                          <a:cs typeface="Arial Narrow"/>
                        </a:rPr>
                        <a:t>4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6520" algn="ctr">
                        <a:lnSpc>
                          <a:spcPts val="960"/>
                        </a:lnSpc>
                      </a:pPr>
                      <a:r>
                        <a:rPr sz="900" dirty="0">
                          <a:latin typeface="Arial Narrow"/>
                          <a:cs typeface="Arial Narrow"/>
                        </a:rPr>
                        <a:t>8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</a:pPr>
                      <a:r>
                        <a:rPr sz="900" dirty="0">
                          <a:latin typeface="Arial Narrow"/>
                          <a:cs typeface="Arial Narrow"/>
                        </a:rPr>
                        <a:t>12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Analysis</a:t>
                      </a:r>
                      <a:r>
                        <a:rPr sz="900" b="1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visit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200" algn="ctr">
                        <a:lnSpc>
                          <a:spcPts val="960"/>
                        </a:lnSpc>
                      </a:pPr>
                      <a:r>
                        <a:rPr sz="900" dirty="0">
                          <a:latin typeface="Arial Narrow"/>
                          <a:cs typeface="Arial Narrow"/>
                        </a:rPr>
                        <a:t>16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</a:pPr>
                      <a:r>
                        <a:rPr sz="900" dirty="0">
                          <a:latin typeface="Arial Narrow"/>
                          <a:cs typeface="Arial Narrow"/>
                        </a:rPr>
                        <a:t>20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3195" algn="ctr">
                        <a:lnSpc>
                          <a:spcPts val="960"/>
                        </a:lnSpc>
                      </a:pPr>
                      <a:r>
                        <a:rPr sz="900" dirty="0">
                          <a:latin typeface="Arial Narrow"/>
                          <a:cs typeface="Arial Narrow"/>
                        </a:rPr>
                        <a:t>24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975"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dirty="0">
                          <a:latin typeface="Arial Narrow"/>
                          <a:cs typeface="Arial Narrow"/>
                        </a:rPr>
                        <a:t>19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R="18605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dirty="0">
                          <a:latin typeface="Arial Narrow"/>
                          <a:cs typeface="Arial Narrow"/>
                        </a:rPr>
                        <a:t>20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dirty="0">
                          <a:latin typeface="Arial Narrow"/>
                          <a:cs typeface="Arial Narrow"/>
                        </a:rPr>
                        <a:t>21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dirty="0">
                          <a:latin typeface="Arial Narrow"/>
                          <a:cs typeface="Arial Narrow"/>
                        </a:rPr>
                        <a:t>20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dirty="0">
                          <a:latin typeface="Arial Narrow"/>
                          <a:cs typeface="Arial Narrow"/>
                        </a:rPr>
                        <a:t>20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dirty="0">
                          <a:latin typeface="Arial Narrow"/>
                          <a:cs typeface="Arial Narrow"/>
                        </a:rPr>
                        <a:t>20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16827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dirty="0">
                          <a:latin typeface="Arial Narrow"/>
                          <a:cs typeface="Arial Narrow"/>
                        </a:rPr>
                        <a:t>21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524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911"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00" dirty="0">
                          <a:latin typeface="Arial Narrow"/>
                          <a:cs typeface="Arial Narrow"/>
                        </a:rPr>
                        <a:t>38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pPr marR="18605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00" dirty="0">
                          <a:latin typeface="Arial Narrow"/>
                          <a:cs typeface="Arial Narrow"/>
                        </a:rPr>
                        <a:t>43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00" dirty="0">
                          <a:latin typeface="Arial Narrow"/>
                          <a:cs typeface="Arial Narrow"/>
                        </a:rPr>
                        <a:t>42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00" dirty="0">
                          <a:latin typeface="Arial Narrow"/>
                          <a:cs typeface="Arial Narrow"/>
                        </a:rPr>
                        <a:t>42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00" dirty="0">
                          <a:latin typeface="Arial Narrow"/>
                          <a:cs typeface="Arial Narrow"/>
                        </a:rPr>
                        <a:t>40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00" dirty="0">
                          <a:latin typeface="Arial Narrow"/>
                          <a:cs typeface="Arial Narrow"/>
                        </a:rPr>
                        <a:t>43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pPr marL="16827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00" dirty="0">
                          <a:latin typeface="Arial Narrow"/>
                          <a:cs typeface="Arial Narrow"/>
                        </a:rPr>
                        <a:t>43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2730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3" name="object 83"/>
          <p:cNvSpPr txBox="1"/>
          <p:nvPr/>
        </p:nvSpPr>
        <p:spPr>
          <a:xfrm>
            <a:off x="1548635" y="4042664"/>
            <a:ext cx="130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 Narrow"/>
                <a:cs typeface="Arial Narrow"/>
              </a:rPr>
              <a:t>43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96519" y="3719576"/>
            <a:ext cx="982344" cy="4279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indent="635">
              <a:lnSpc>
                <a:spcPct val="96700"/>
              </a:lnSpc>
              <a:spcBef>
                <a:spcPts val="135"/>
              </a:spcBef>
              <a:tabLst>
                <a:tab pos="864235" algn="l"/>
              </a:tabLst>
            </a:pPr>
            <a:r>
              <a:rPr sz="900" b="1" spc="-5" dirty="0">
                <a:latin typeface="Arial Narrow"/>
                <a:cs typeface="Arial Narrow"/>
              </a:rPr>
              <a:t>Number of patients  </a:t>
            </a:r>
            <a:r>
              <a:rPr sz="900" spc="-5" dirty="0">
                <a:latin typeface="Arial Narrow"/>
                <a:cs typeface="Arial Narrow"/>
              </a:rPr>
              <a:t>Pl</a:t>
            </a:r>
            <a:r>
              <a:rPr sz="900" dirty="0">
                <a:latin typeface="Arial Narrow"/>
                <a:cs typeface="Arial Narrow"/>
              </a:rPr>
              <a:t>a</a:t>
            </a:r>
            <a:r>
              <a:rPr sz="900" spc="5" dirty="0">
                <a:latin typeface="Arial Narrow"/>
                <a:cs typeface="Arial Narrow"/>
              </a:rPr>
              <a:t>c</a:t>
            </a:r>
            <a:r>
              <a:rPr sz="900" dirty="0">
                <a:latin typeface="Arial Narrow"/>
                <a:cs typeface="Arial Narrow"/>
              </a:rPr>
              <a:t>ebo</a:t>
            </a:r>
            <a:r>
              <a:rPr sz="900" spc="-5" dirty="0">
                <a:latin typeface="Arial Narrow"/>
                <a:cs typeface="Arial Narrow"/>
              </a:rPr>
              <a:t> </a:t>
            </a:r>
            <a:r>
              <a:rPr sz="900" spc="-10" dirty="0">
                <a:latin typeface="Arial Narrow"/>
                <a:cs typeface="Arial Narrow"/>
              </a:rPr>
              <a:t>I</a:t>
            </a:r>
            <a:r>
              <a:rPr sz="900" dirty="0">
                <a:latin typeface="Arial Narrow"/>
                <a:cs typeface="Arial Narrow"/>
              </a:rPr>
              <a:t>V</a:t>
            </a:r>
            <a:r>
              <a:rPr sz="900" spc="-15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Q4W	22  </a:t>
            </a:r>
            <a:r>
              <a:rPr sz="900" spc="-5" dirty="0">
                <a:latin typeface="Arial Narrow"/>
                <a:cs typeface="Arial Narrow"/>
              </a:rPr>
              <a:t>Evinacumab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696594" y="4100576"/>
            <a:ext cx="7639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 Narrow"/>
                <a:cs typeface="Arial Narrow"/>
              </a:rPr>
              <a:t>15 </a:t>
            </a:r>
            <a:r>
              <a:rPr sz="900" spc="-5" dirty="0">
                <a:latin typeface="Arial Narrow"/>
                <a:cs typeface="Arial Narrow"/>
              </a:rPr>
              <a:t>mg/kg IV</a:t>
            </a:r>
            <a:r>
              <a:rPr sz="900" spc="-90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Q4W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266933" y="1125219"/>
            <a:ext cx="1442720" cy="327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90"/>
              </a:lnSpc>
              <a:spcBef>
                <a:spcPts val="100"/>
              </a:spcBef>
            </a:pPr>
            <a:r>
              <a:rPr sz="1000" spc="-5" dirty="0">
                <a:latin typeface="Arial Narrow"/>
                <a:cs typeface="Arial Narrow"/>
              </a:rPr>
              <a:t>Placebo IV</a:t>
            </a:r>
            <a:r>
              <a:rPr sz="1000" spc="-15" dirty="0">
                <a:latin typeface="Arial Narrow"/>
                <a:cs typeface="Arial Narrow"/>
              </a:rPr>
              <a:t> </a:t>
            </a:r>
            <a:r>
              <a:rPr sz="1000" spc="-5" dirty="0">
                <a:latin typeface="Arial Narrow"/>
                <a:cs typeface="Arial Narrow"/>
              </a:rPr>
              <a:t>Q4W</a:t>
            </a:r>
            <a:endParaRPr sz="1000">
              <a:latin typeface="Arial Narrow"/>
              <a:cs typeface="Arial Narrow"/>
            </a:endParaRPr>
          </a:p>
          <a:p>
            <a:pPr marL="12700">
              <a:lnSpc>
                <a:spcPts val="1190"/>
              </a:lnSpc>
            </a:pPr>
            <a:r>
              <a:rPr sz="1000" spc="-5" dirty="0">
                <a:latin typeface="Arial Narrow"/>
                <a:cs typeface="Arial Narrow"/>
              </a:rPr>
              <a:t>Evinacumab 15 mg/kg IV</a:t>
            </a:r>
            <a:r>
              <a:rPr sz="1000" spc="-70" dirty="0">
                <a:latin typeface="Arial Narrow"/>
                <a:cs typeface="Arial Narrow"/>
              </a:rPr>
              <a:t> </a:t>
            </a:r>
            <a:r>
              <a:rPr sz="1000" spc="-10" dirty="0">
                <a:latin typeface="Arial Narrow"/>
                <a:cs typeface="Arial Narrow"/>
              </a:rPr>
              <a:t>Q4W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4072613" y="1191295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09">
                <a:moveTo>
                  <a:pt x="39936" y="0"/>
                </a:moveTo>
                <a:lnTo>
                  <a:pt x="24391" y="3138"/>
                </a:lnTo>
                <a:lnTo>
                  <a:pt x="11697" y="11696"/>
                </a:lnTo>
                <a:lnTo>
                  <a:pt x="3138" y="24390"/>
                </a:lnTo>
                <a:lnTo>
                  <a:pt x="0" y="39936"/>
                </a:lnTo>
                <a:lnTo>
                  <a:pt x="3138" y="55481"/>
                </a:lnTo>
                <a:lnTo>
                  <a:pt x="11697" y="68175"/>
                </a:lnTo>
                <a:lnTo>
                  <a:pt x="24391" y="76734"/>
                </a:lnTo>
                <a:lnTo>
                  <a:pt x="39936" y="79872"/>
                </a:lnTo>
                <a:lnTo>
                  <a:pt x="55481" y="76734"/>
                </a:lnTo>
                <a:lnTo>
                  <a:pt x="68175" y="68175"/>
                </a:lnTo>
                <a:lnTo>
                  <a:pt x="76734" y="55481"/>
                </a:lnTo>
                <a:lnTo>
                  <a:pt x="79872" y="39936"/>
                </a:lnTo>
                <a:lnTo>
                  <a:pt x="76734" y="24390"/>
                </a:lnTo>
                <a:lnTo>
                  <a:pt x="68175" y="11696"/>
                </a:lnTo>
                <a:lnTo>
                  <a:pt x="55481" y="3138"/>
                </a:lnTo>
                <a:lnTo>
                  <a:pt x="39936" y="0"/>
                </a:lnTo>
                <a:close/>
              </a:path>
            </a:pathLst>
          </a:custGeom>
          <a:solidFill>
            <a:srgbClr val="372D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027754" y="1230424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0832" y="1"/>
                </a:lnTo>
              </a:path>
            </a:pathLst>
          </a:custGeom>
          <a:ln w="12700">
            <a:solidFill>
              <a:srgbClr val="37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075794" y="1338911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6000" y="0"/>
                </a:moveTo>
                <a:lnTo>
                  <a:pt x="0" y="72000"/>
                </a:lnTo>
                <a:lnTo>
                  <a:pt x="72000" y="72000"/>
                </a:lnTo>
                <a:lnTo>
                  <a:pt x="36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996742" y="1383403"/>
            <a:ext cx="232410" cy="0"/>
          </a:xfrm>
          <a:custGeom>
            <a:avLst/>
            <a:gdLst/>
            <a:ahLst/>
            <a:cxnLst/>
            <a:rect l="l" t="t" r="r" b="b"/>
            <a:pathLst>
              <a:path w="232410">
                <a:moveTo>
                  <a:pt x="0" y="0"/>
                </a:moveTo>
                <a:lnTo>
                  <a:pt x="231951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96747"/>
            <a:ext cx="47523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Key </a:t>
            </a:r>
            <a:r>
              <a:rPr spc="-5" dirty="0"/>
              <a:t>Secondary Endpoints:</a:t>
            </a:r>
            <a:r>
              <a:rPr spc="-75" dirty="0"/>
              <a:t> </a:t>
            </a:r>
            <a:r>
              <a:rPr spc="-5" dirty="0"/>
              <a:t>Others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87394" y="1234056"/>
          <a:ext cx="8775700" cy="24149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19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8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6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03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45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82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01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131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Placebo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IV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Q4W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(n=22)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1358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13193"/>
                    </a:solidFill>
                  </a:tcPr>
                </a:tc>
                <a:tc>
                  <a:txBody>
                    <a:bodyPr/>
                    <a:lstStyle/>
                    <a:p>
                      <a:pPr marL="99695" marR="92075" indent="163195">
                        <a:lnSpc>
                          <a:spcPct val="101400"/>
                        </a:lnSpc>
                        <a:spcBef>
                          <a:spcPts val="209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Evinacumab  15 mg/kg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IV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Q4W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ts val="161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(n=43)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2666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13193"/>
                    </a:solidFill>
                  </a:tcPr>
                </a:tc>
                <a:tc>
                  <a:txBody>
                    <a:bodyPr/>
                    <a:lstStyle/>
                    <a:p>
                      <a:pPr marL="209550" marR="202565" indent="635" algn="ctr">
                        <a:lnSpc>
                          <a:spcPct val="98600"/>
                        </a:lnSpc>
                        <a:spcBef>
                          <a:spcPts val="254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Combined  estimate</a:t>
                      </a:r>
                      <a:r>
                        <a:rPr sz="1400" b="1" spc="-5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for  odds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ratio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131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95%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CI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19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131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P-value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19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131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099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300" spc="-5" dirty="0">
                          <a:latin typeface="Arial Narrow"/>
                          <a:cs typeface="Arial Narrow"/>
                        </a:rPr>
                        <a:t>Patients </a:t>
                      </a:r>
                      <a:r>
                        <a:rPr sz="1300" dirty="0">
                          <a:latin typeface="Arial Narrow"/>
                          <a:cs typeface="Arial Narrow"/>
                        </a:rPr>
                        <a:t>with </a:t>
                      </a:r>
                      <a:r>
                        <a:rPr sz="1300" spc="-10" dirty="0">
                          <a:latin typeface="Arial Narrow"/>
                          <a:cs typeface="Arial Narrow"/>
                        </a:rPr>
                        <a:t>≥30% </a:t>
                      </a:r>
                      <a:r>
                        <a:rPr sz="1300" spc="-5" dirty="0">
                          <a:latin typeface="Arial Narrow"/>
                          <a:cs typeface="Arial Narrow"/>
                        </a:rPr>
                        <a:t>reduction </a:t>
                      </a:r>
                      <a:r>
                        <a:rPr sz="1300" dirty="0">
                          <a:latin typeface="Arial Narrow"/>
                          <a:cs typeface="Arial Narrow"/>
                        </a:rPr>
                        <a:t>in</a:t>
                      </a:r>
                      <a:r>
                        <a:rPr sz="1300" spc="-5" dirty="0">
                          <a:latin typeface="Arial Narrow"/>
                          <a:cs typeface="Arial Narrow"/>
                        </a:rPr>
                        <a:t> LDL-C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920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300" spc="-10" dirty="0">
                          <a:latin typeface="Arial Narrow"/>
                          <a:cs typeface="Arial Narrow"/>
                        </a:rPr>
                        <a:t>18.2%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920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494665" algn="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300" spc="-10" dirty="0">
                          <a:latin typeface="Arial Narrow"/>
                          <a:cs typeface="Arial Narrow"/>
                        </a:rPr>
                        <a:t>83</a:t>
                      </a:r>
                      <a:r>
                        <a:rPr sz="1300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300" spc="-10" dirty="0">
                          <a:latin typeface="Arial Narrow"/>
                          <a:cs typeface="Arial Narrow"/>
                        </a:rPr>
                        <a:t>7%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920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9403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300" spc="-5" dirty="0">
                          <a:latin typeface="Arial Narrow"/>
                          <a:cs typeface="Arial Narrow"/>
                        </a:rPr>
                        <a:t>25.2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920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300" spc="-5" dirty="0">
                          <a:latin typeface="Arial Narrow"/>
                          <a:cs typeface="Arial Narrow"/>
                        </a:rPr>
                        <a:t>5.7 </a:t>
                      </a:r>
                      <a:r>
                        <a:rPr sz="1300" dirty="0">
                          <a:latin typeface="Arial Narrow"/>
                          <a:cs typeface="Arial Narrow"/>
                        </a:rPr>
                        <a:t>to</a:t>
                      </a:r>
                      <a:r>
                        <a:rPr sz="1300" spc="-25" dirty="0">
                          <a:latin typeface="Arial Narrow"/>
                          <a:cs typeface="Arial Narrow"/>
                        </a:rPr>
                        <a:t> 110.5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920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300" spc="-10" dirty="0">
                          <a:latin typeface="Arial Narrow"/>
                          <a:cs typeface="Arial Narrow"/>
                        </a:rPr>
                        <a:t>&lt;0.0001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920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335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300" spc="-5" dirty="0">
                          <a:latin typeface="Arial Narrow"/>
                          <a:cs typeface="Arial Narrow"/>
                        </a:rPr>
                        <a:t>Patients </a:t>
                      </a:r>
                      <a:r>
                        <a:rPr sz="1300" dirty="0">
                          <a:latin typeface="Arial Narrow"/>
                          <a:cs typeface="Arial Narrow"/>
                        </a:rPr>
                        <a:t>with </a:t>
                      </a:r>
                      <a:r>
                        <a:rPr sz="1300" spc="-10" dirty="0">
                          <a:latin typeface="Arial Narrow"/>
                          <a:cs typeface="Arial Narrow"/>
                        </a:rPr>
                        <a:t>≥50% </a:t>
                      </a:r>
                      <a:r>
                        <a:rPr sz="1300" spc="-5" dirty="0">
                          <a:latin typeface="Arial Narrow"/>
                          <a:cs typeface="Arial Narrow"/>
                        </a:rPr>
                        <a:t>reduction </a:t>
                      </a:r>
                      <a:r>
                        <a:rPr sz="1300" dirty="0">
                          <a:latin typeface="Arial Narrow"/>
                          <a:cs typeface="Arial Narrow"/>
                        </a:rPr>
                        <a:t>in</a:t>
                      </a:r>
                      <a:r>
                        <a:rPr sz="1300" spc="-5" dirty="0">
                          <a:latin typeface="Arial Narrow"/>
                          <a:cs typeface="Arial Narrow"/>
                        </a:rPr>
                        <a:t> LDL-C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1111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300" spc="-10" dirty="0">
                          <a:latin typeface="Arial Narrow"/>
                          <a:cs typeface="Arial Narrow"/>
                        </a:rPr>
                        <a:t>4.5%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1111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494665" algn="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300" spc="-10" dirty="0">
                          <a:latin typeface="Arial Narrow"/>
                          <a:cs typeface="Arial Narrow"/>
                        </a:rPr>
                        <a:t>55</a:t>
                      </a:r>
                      <a:r>
                        <a:rPr sz="1300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300" spc="-10" dirty="0">
                          <a:latin typeface="Arial Narrow"/>
                          <a:cs typeface="Arial Narrow"/>
                        </a:rPr>
                        <a:t>8%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1111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9403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300" spc="-5" dirty="0">
                          <a:latin typeface="Arial Narrow"/>
                          <a:cs typeface="Arial Narrow"/>
                        </a:rPr>
                        <a:t>24.2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1111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300" spc="-5" dirty="0">
                          <a:latin typeface="Arial Narrow"/>
                          <a:cs typeface="Arial Narrow"/>
                        </a:rPr>
                        <a:t>3.0 </a:t>
                      </a:r>
                      <a:r>
                        <a:rPr sz="1300" dirty="0">
                          <a:latin typeface="Arial Narrow"/>
                          <a:cs typeface="Arial Narrow"/>
                        </a:rPr>
                        <a:t>to</a:t>
                      </a:r>
                      <a:r>
                        <a:rPr sz="1300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300" spc="-10" dirty="0">
                          <a:latin typeface="Arial Narrow"/>
                          <a:cs typeface="Arial Narrow"/>
                        </a:rPr>
                        <a:t>195.6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1111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300" spc="-10" dirty="0">
                          <a:latin typeface="Arial Narrow"/>
                          <a:cs typeface="Arial Narrow"/>
                        </a:rPr>
                        <a:t>0.003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1111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610">
                <a:tc>
                  <a:txBody>
                    <a:bodyPr/>
                    <a:lstStyle/>
                    <a:p>
                      <a:pPr marL="67310" marR="161925">
                        <a:lnSpc>
                          <a:spcPts val="1510"/>
                        </a:lnSpc>
                        <a:spcBef>
                          <a:spcPts val="690"/>
                        </a:spcBef>
                      </a:pPr>
                      <a:r>
                        <a:rPr sz="1300" spc="-5" dirty="0">
                          <a:latin typeface="Arial Narrow"/>
                          <a:cs typeface="Arial Narrow"/>
                        </a:rPr>
                        <a:t>Proportion of patients who met </a:t>
                      </a:r>
                      <a:r>
                        <a:rPr sz="1300" dirty="0">
                          <a:latin typeface="Arial Narrow"/>
                          <a:cs typeface="Arial Narrow"/>
                        </a:rPr>
                        <a:t>US </a:t>
                      </a:r>
                      <a:r>
                        <a:rPr sz="1300" spc="-10" dirty="0">
                          <a:latin typeface="Arial Narrow"/>
                          <a:cs typeface="Arial Narrow"/>
                        </a:rPr>
                        <a:t>apheresis  </a:t>
                      </a:r>
                      <a:r>
                        <a:rPr sz="1300" spc="-5" dirty="0">
                          <a:latin typeface="Arial Narrow"/>
                          <a:cs typeface="Arial Narrow"/>
                        </a:rPr>
                        <a:t>eligibility</a:t>
                      </a:r>
                      <a:r>
                        <a:rPr sz="13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300" spc="-5" dirty="0">
                          <a:latin typeface="Arial Narrow"/>
                          <a:cs typeface="Arial Narrow"/>
                        </a:rPr>
                        <a:t>criteria</a:t>
                      </a:r>
                      <a:r>
                        <a:rPr sz="1350" spc="-7" baseline="24691" dirty="0">
                          <a:latin typeface="Arial Narrow"/>
                          <a:cs typeface="Arial Narrow"/>
                        </a:rPr>
                        <a:t>‡</a:t>
                      </a:r>
                      <a:endParaRPr sz="1350" baseline="24691">
                        <a:latin typeface="Arial Narrow"/>
                        <a:cs typeface="Arial Narrow"/>
                      </a:endParaRPr>
                    </a:p>
                  </a:txBody>
                  <a:tcPr marL="0" marR="0" marT="876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spc="-10" dirty="0">
                          <a:latin typeface="Arial Narrow"/>
                          <a:cs typeface="Arial Narrow"/>
                        </a:rPr>
                        <a:t>22.7%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12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532130" algn="r">
                        <a:lnSpc>
                          <a:spcPct val="100000"/>
                        </a:lnSpc>
                      </a:pPr>
                      <a:r>
                        <a:rPr sz="1300" spc="-10" dirty="0">
                          <a:latin typeface="Arial Narrow"/>
                          <a:cs typeface="Arial Narrow"/>
                        </a:rPr>
                        <a:t>7</a:t>
                      </a:r>
                      <a:r>
                        <a:rPr sz="1300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300" spc="-10" dirty="0">
                          <a:latin typeface="Arial Narrow"/>
                          <a:cs typeface="Arial Narrow"/>
                        </a:rPr>
                        <a:t>0%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12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30860">
                        <a:lnSpc>
                          <a:spcPct val="100000"/>
                        </a:lnSpc>
                      </a:pPr>
                      <a:r>
                        <a:rPr sz="1300" spc="-5" dirty="0">
                          <a:latin typeface="Arial Narrow"/>
                          <a:cs typeface="Arial Narrow"/>
                        </a:rPr>
                        <a:t>0.1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12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00355">
                        <a:lnSpc>
                          <a:spcPct val="100000"/>
                        </a:lnSpc>
                      </a:pPr>
                      <a:r>
                        <a:rPr sz="1300" spc="-5" dirty="0">
                          <a:latin typeface="Arial Narrow"/>
                          <a:cs typeface="Arial Narrow"/>
                        </a:rPr>
                        <a:t>0.0 </a:t>
                      </a:r>
                      <a:r>
                        <a:rPr sz="1300" dirty="0">
                          <a:latin typeface="Arial Narrow"/>
                          <a:cs typeface="Arial Narrow"/>
                        </a:rPr>
                        <a:t>to</a:t>
                      </a:r>
                      <a:r>
                        <a:rPr sz="1300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300" spc="-5" dirty="0">
                          <a:latin typeface="Arial Narrow"/>
                          <a:cs typeface="Arial Narrow"/>
                        </a:rPr>
                        <a:t>1.3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12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spc="-10" dirty="0">
                          <a:latin typeface="Arial Narrow"/>
                          <a:cs typeface="Arial Narrow"/>
                        </a:rPr>
                        <a:t>0.085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127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446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300" spc="-5" dirty="0">
                          <a:latin typeface="Arial Narrow"/>
                          <a:cs typeface="Arial Narrow"/>
                        </a:rPr>
                        <a:t>Proportion of patients </a:t>
                      </a:r>
                      <a:r>
                        <a:rPr sz="1300" dirty="0">
                          <a:latin typeface="Arial Narrow"/>
                          <a:cs typeface="Arial Narrow"/>
                        </a:rPr>
                        <a:t>with </a:t>
                      </a:r>
                      <a:r>
                        <a:rPr sz="1300" spc="-5" dirty="0">
                          <a:latin typeface="Arial Narrow"/>
                          <a:cs typeface="Arial Narrow"/>
                        </a:rPr>
                        <a:t>LDL-C &lt;100</a:t>
                      </a:r>
                      <a:r>
                        <a:rPr sz="1300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300" spc="-5" dirty="0">
                          <a:latin typeface="Arial Narrow"/>
                          <a:cs typeface="Arial Narrow"/>
                        </a:rPr>
                        <a:t>mg/dL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736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300" spc="-10" dirty="0">
                          <a:latin typeface="Arial Narrow"/>
                          <a:cs typeface="Arial Narrow"/>
                        </a:rPr>
                        <a:t>22.7%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736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494665" algn="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300" spc="-10" dirty="0">
                          <a:latin typeface="Arial Narrow"/>
                          <a:cs typeface="Arial Narrow"/>
                        </a:rPr>
                        <a:t>46</a:t>
                      </a:r>
                      <a:r>
                        <a:rPr sz="1300" dirty="0">
                          <a:latin typeface="Arial Narrow"/>
                          <a:cs typeface="Arial Narrow"/>
                        </a:rPr>
                        <a:t>.</a:t>
                      </a:r>
                      <a:r>
                        <a:rPr sz="1300" spc="-10" dirty="0">
                          <a:latin typeface="Arial Narrow"/>
                          <a:cs typeface="Arial Narrow"/>
                        </a:rPr>
                        <a:t>5%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736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3086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300" spc="-5" dirty="0">
                          <a:latin typeface="Arial Narrow"/>
                          <a:cs typeface="Arial Narrow"/>
                        </a:rPr>
                        <a:t>5.7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736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300" spc="-5" dirty="0">
                          <a:latin typeface="Arial Narrow"/>
                          <a:cs typeface="Arial Narrow"/>
                        </a:rPr>
                        <a:t>1.3 </a:t>
                      </a:r>
                      <a:r>
                        <a:rPr sz="1300" dirty="0">
                          <a:latin typeface="Arial Narrow"/>
                          <a:cs typeface="Arial Narrow"/>
                        </a:rPr>
                        <a:t>to</a:t>
                      </a:r>
                      <a:r>
                        <a:rPr sz="1300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300" spc="-5" dirty="0">
                          <a:latin typeface="Arial Narrow"/>
                          <a:cs typeface="Arial Narrow"/>
                        </a:rPr>
                        <a:t>24.9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736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300" spc="-10" dirty="0">
                          <a:latin typeface="Arial Narrow"/>
                          <a:cs typeface="Arial Narrow"/>
                        </a:rPr>
                        <a:t>0.020</a:t>
                      </a:r>
                      <a:r>
                        <a:rPr sz="1350" spc="-15" baseline="24691" dirty="0">
                          <a:latin typeface="Times New Roman"/>
                          <a:cs typeface="Times New Roman"/>
                        </a:rPr>
                        <a:t>§</a:t>
                      </a:r>
                      <a:endParaRPr sz="1350" baseline="24691">
                        <a:latin typeface="Times New Roman"/>
                        <a:cs typeface="Times New Roman"/>
                      </a:endParaRPr>
                    </a:p>
                  </a:txBody>
                  <a:tcPr marL="0" marR="0" marT="736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47084" y="3640328"/>
            <a:ext cx="4131945" cy="302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00" baseline="27777" dirty="0">
                <a:latin typeface="Arial Narrow"/>
                <a:cs typeface="Arial Narrow"/>
              </a:rPr>
              <a:t>‡</a:t>
            </a:r>
            <a:r>
              <a:rPr sz="900" dirty="0">
                <a:latin typeface="Arial Narrow"/>
                <a:cs typeface="Arial Narrow"/>
              </a:rPr>
              <a:t>A </a:t>
            </a:r>
            <a:r>
              <a:rPr sz="900" spc="-5" dirty="0">
                <a:latin typeface="Arial Narrow"/>
                <a:cs typeface="Arial Narrow"/>
              </a:rPr>
              <a:t>patient is </a:t>
            </a:r>
            <a:r>
              <a:rPr sz="900" dirty="0">
                <a:latin typeface="Arial Narrow"/>
                <a:cs typeface="Arial Narrow"/>
              </a:rPr>
              <a:t>considered as </a:t>
            </a:r>
            <a:r>
              <a:rPr sz="900" spc="-5" dirty="0">
                <a:latin typeface="Arial Narrow"/>
                <a:cs typeface="Arial Narrow"/>
              </a:rPr>
              <a:t>meeting </a:t>
            </a:r>
            <a:r>
              <a:rPr sz="900" dirty="0">
                <a:latin typeface="Arial Narrow"/>
                <a:cs typeface="Arial Narrow"/>
              </a:rPr>
              <a:t>US apheresis </a:t>
            </a:r>
            <a:r>
              <a:rPr sz="900" spc="-5" dirty="0">
                <a:latin typeface="Arial Narrow"/>
                <a:cs typeface="Arial Narrow"/>
              </a:rPr>
              <a:t>eligibility criteria if </a:t>
            </a:r>
            <a:r>
              <a:rPr sz="900" dirty="0">
                <a:latin typeface="Arial Narrow"/>
                <a:cs typeface="Arial Narrow"/>
              </a:rPr>
              <a:t>LDL-C ≥300 </a:t>
            </a:r>
            <a:r>
              <a:rPr sz="900" spc="-5" dirty="0">
                <a:latin typeface="Arial Narrow"/>
                <a:cs typeface="Arial Narrow"/>
              </a:rPr>
              <a:t>mg </a:t>
            </a:r>
            <a:r>
              <a:rPr sz="900" dirty="0">
                <a:latin typeface="Arial Narrow"/>
                <a:cs typeface="Arial Narrow"/>
              </a:rPr>
              <a:t>per</a:t>
            </a:r>
            <a:r>
              <a:rPr sz="900" spc="-35" dirty="0">
                <a:latin typeface="Arial Narrow"/>
                <a:cs typeface="Arial Narrow"/>
              </a:rPr>
              <a:t> </a:t>
            </a:r>
            <a:r>
              <a:rPr sz="900" spc="-5" dirty="0">
                <a:latin typeface="Arial Narrow"/>
                <a:cs typeface="Arial Narrow"/>
              </a:rPr>
              <a:t>deciliter.</a:t>
            </a:r>
            <a:endParaRPr sz="900">
              <a:latin typeface="Arial Narrow"/>
              <a:cs typeface="Arial Narrow"/>
            </a:endParaRPr>
          </a:p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sz="900" baseline="27777" dirty="0">
                <a:latin typeface="Arial Narrow"/>
                <a:cs typeface="Arial Narrow"/>
              </a:rPr>
              <a:t>§</a:t>
            </a:r>
            <a:r>
              <a:rPr sz="900" dirty="0">
                <a:latin typeface="Arial Narrow"/>
                <a:cs typeface="Arial Narrow"/>
              </a:rPr>
              <a:t>Hierarchical </a:t>
            </a:r>
            <a:r>
              <a:rPr sz="900" spc="-5" dirty="0">
                <a:latin typeface="Arial Narrow"/>
                <a:cs typeface="Arial Narrow"/>
              </a:rPr>
              <a:t>testing terminated for the </a:t>
            </a:r>
            <a:r>
              <a:rPr sz="900" dirty="0">
                <a:latin typeface="Arial Narrow"/>
                <a:cs typeface="Arial Narrow"/>
              </a:rPr>
              <a:t>previous </a:t>
            </a:r>
            <a:r>
              <a:rPr sz="900" spc="-5" dirty="0">
                <a:latin typeface="Arial Narrow"/>
                <a:cs typeface="Arial Narrow"/>
              </a:rPr>
              <a:t>endpoint therefore P-value is</a:t>
            </a:r>
            <a:r>
              <a:rPr sz="900" dirty="0">
                <a:latin typeface="Arial Narrow"/>
                <a:cs typeface="Arial Narrow"/>
              </a:rPr>
              <a:t> </a:t>
            </a:r>
            <a:r>
              <a:rPr sz="900" spc="-5" dirty="0">
                <a:latin typeface="Arial Narrow"/>
                <a:cs typeface="Arial Narrow"/>
              </a:rPr>
              <a:t>nominal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5250" y="4286503"/>
            <a:ext cx="51269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 Narrow"/>
                <a:cs typeface="Arial Narrow"/>
              </a:rPr>
              <a:t>CI, confidence interval; </a:t>
            </a:r>
            <a:r>
              <a:rPr sz="900" dirty="0">
                <a:latin typeface="Arial Narrow"/>
                <a:cs typeface="Arial Narrow"/>
              </a:rPr>
              <a:t>LDL-C, </a:t>
            </a:r>
            <a:r>
              <a:rPr sz="900" spc="-5" dirty="0">
                <a:latin typeface="Arial Narrow"/>
                <a:cs typeface="Arial Narrow"/>
              </a:rPr>
              <a:t>low-density lipoprotein cholesterol; LS, </a:t>
            </a:r>
            <a:r>
              <a:rPr sz="900" dirty="0">
                <a:latin typeface="Arial Narrow"/>
                <a:cs typeface="Arial Narrow"/>
              </a:rPr>
              <a:t>least squares; </a:t>
            </a:r>
            <a:r>
              <a:rPr sz="900" spc="-5" dirty="0">
                <a:latin typeface="Arial Narrow"/>
                <a:cs typeface="Arial Narrow"/>
              </a:rPr>
              <a:t>SE, standard </a:t>
            </a:r>
            <a:r>
              <a:rPr sz="900" dirty="0">
                <a:latin typeface="Arial Narrow"/>
                <a:cs typeface="Arial Narrow"/>
              </a:rPr>
              <a:t>error; US, </a:t>
            </a:r>
            <a:r>
              <a:rPr sz="900" spc="-5" dirty="0">
                <a:latin typeface="Arial Narrow"/>
                <a:cs typeface="Arial Narrow"/>
              </a:rPr>
              <a:t>United</a:t>
            </a:r>
            <a:r>
              <a:rPr sz="900" spc="40" dirty="0">
                <a:latin typeface="Arial Narrow"/>
                <a:cs typeface="Arial Narrow"/>
              </a:rPr>
              <a:t> </a:t>
            </a:r>
            <a:r>
              <a:rPr sz="900" spc="-5" dirty="0">
                <a:latin typeface="Arial Narrow"/>
                <a:cs typeface="Arial Narrow"/>
              </a:rPr>
              <a:t>States</a:t>
            </a:r>
            <a:endParaRPr sz="9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96747"/>
            <a:ext cx="51377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Change in other </a:t>
            </a:r>
            <a:r>
              <a:rPr spc="-5" dirty="0">
                <a:solidFill>
                  <a:srgbClr val="413193"/>
                </a:solidFill>
              </a:rPr>
              <a:t>key lipid</a:t>
            </a:r>
            <a:r>
              <a:rPr spc="-70" dirty="0">
                <a:solidFill>
                  <a:srgbClr val="413193"/>
                </a:solidFill>
              </a:rPr>
              <a:t> </a:t>
            </a:r>
            <a:r>
              <a:rPr spc="-5" dirty="0">
                <a:solidFill>
                  <a:srgbClr val="413193"/>
                </a:solidFill>
              </a:rPr>
              <a:t>parameters</a:t>
            </a:r>
          </a:p>
        </p:txBody>
      </p:sp>
      <p:sp>
        <p:nvSpPr>
          <p:cNvPr id="3" name="object 3"/>
          <p:cNvSpPr/>
          <p:nvPr/>
        </p:nvSpPr>
        <p:spPr>
          <a:xfrm>
            <a:off x="2006600" y="1447970"/>
            <a:ext cx="444500" cy="1447800"/>
          </a:xfrm>
          <a:custGeom>
            <a:avLst/>
            <a:gdLst/>
            <a:ahLst/>
            <a:cxnLst/>
            <a:rect l="l" t="t" r="r" b="b"/>
            <a:pathLst>
              <a:path w="444500" h="1447800">
                <a:moveTo>
                  <a:pt x="444500" y="0"/>
                </a:moveTo>
                <a:lnTo>
                  <a:pt x="0" y="0"/>
                </a:lnTo>
                <a:lnTo>
                  <a:pt x="0" y="1447629"/>
                </a:lnTo>
                <a:lnTo>
                  <a:pt x="444500" y="1447629"/>
                </a:lnTo>
                <a:lnTo>
                  <a:pt x="444500" y="0"/>
                </a:lnTo>
                <a:close/>
              </a:path>
            </a:pathLst>
          </a:custGeom>
          <a:solidFill>
            <a:srgbClr val="F9B7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03600" y="1447970"/>
            <a:ext cx="431800" cy="2019300"/>
          </a:xfrm>
          <a:custGeom>
            <a:avLst/>
            <a:gdLst/>
            <a:ahLst/>
            <a:cxnLst/>
            <a:rect l="l" t="t" r="r" b="b"/>
            <a:pathLst>
              <a:path w="431800" h="2019300">
                <a:moveTo>
                  <a:pt x="431800" y="0"/>
                </a:moveTo>
                <a:lnTo>
                  <a:pt x="0" y="0"/>
                </a:lnTo>
                <a:lnTo>
                  <a:pt x="0" y="2019129"/>
                </a:lnTo>
                <a:lnTo>
                  <a:pt x="431800" y="2019129"/>
                </a:lnTo>
                <a:lnTo>
                  <a:pt x="431800" y="0"/>
                </a:lnTo>
                <a:close/>
              </a:path>
            </a:pathLst>
          </a:custGeom>
          <a:solidFill>
            <a:srgbClr val="F9B7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87900" y="1447970"/>
            <a:ext cx="431800" cy="1892300"/>
          </a:xfrm>
          <a:custGeom>
            <a:avLst/>
            <a:gdLst/>
            <a:ahLst/>
            <a:cxnLst/>
            <a:rect l="l" t="t" r="r" b="b"/>
            <a:pathLst>
              <a:path w="431800" h="1892300">
                <a:moveTo>
                  <a:pt x="431800" y="0"/>
                </a:moveTo>
                <a:lnTo>
                  <a:pt x="0" y="0"/>
                </a:lnTo>
                <a:lnTo>
                  <a:pt x="0" y="1892129"/>
                </a:lnTo>
                <a:lnTo>
                  <a:pt x="431800" y="1892129"/>
                </a:lnTo>
                <a:lnTo>
                  <a:pt x="431800" y="0"/>
                </a:lnTo>
                <a:close/>
              </a:path>
            </a:pathLst>
          </a:custGeom>
          <a:solidFill>
            <a:srgbClr val="F9B7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84900" y="1447970"/>
            <a:ext cx="431800" cy="1968500"/>
          </a:xfrm>
          <a:custGeom>
            <a:avLst/>
            <a:gdLst/>
            <a:ahLst/>
            <a:cxnLst/>
            <a:rect l="l" t="t" r="r" b="b"/>
            <a:pathLst>
              <a:path w="431800" h="1968500">
                <a:moveTo>
                  <a:pt x="431800" y="0"/>
                </a:moveTo>
                <a:lnTo>
                  <a:pt x="0" y="0"/>
                </a:lnTo>
                <a:lnTo>
                  <a:pt x="0" y="1968329"/>
                </a:lnTo>
                <a:lnTo>
                  <a:pt x="431800" y="1968329"/>
                </a:lnTo>
                <a:lnTo>
                  <a:pt x="431800" y="0"/>
                </a:lnTo>
                <a:close/>
              </a:path>
            </a:pathLst>
          </a:custGeom>
          <a:solidFill>
            <a:srgbClr val="F9B7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69200" y="1485985"/>
            <a:ext cx="431800" cy="0"/>
          </a:xfrm>
          <a:custGeom>
            <a:avLst/>
            <a:gdLst/>
            <a:ahLst/>
            <a:cxnLst/>
            <a:rect l="l" t="t" r="r" b="b"/>
            <a:pathLst>
              <a:path w="431800">
                <a:moveTo>
                  <a:pt x="0" y="0"/>
                </a:moveTo>
                <a:lnTo>
                  <a:pt x="431800" y="0"/>
                </a:lnTo>
              </a:path>
            </a:pathLst>
          </a:custGeom>
          <a:ln w="76029">
            <a:solidFill>
              <a:srgbClr val="F9B7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32262" y="1447969"/>
            <a:ext cx="0" cy="2348230"/>
          </a:xfrm>
          <a:custGeom>
            <a:avLst/>
            <a:gdLst/>
            <a:ahLst/>
            <a:cxnLst/>
            <a:rect l="l" t="t" r="r" b="b"/>
            <a:pathLst>
              <a:path h="2348229">
                <a:moveTo>
                  <a:pt x="0" y="2348208"/>
                </a:moveTo>
                <a:lnTo>
                  <a:pt x="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7148" y="3796178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11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97148" y="3403600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11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97148" y="3009900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11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97148" y="2616200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11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97148" y="2235200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11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97148" y="1841500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11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97148" y="1447970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11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32262" y="1447970"/>
            <a:ext cx="6949440" cy="0"/>
          </a:xfrm>
          <a:custGeom>
            <a:avLst/>
            <a:gdLst/>
            <a:ahLst/>
            <a:cxnLst/>
            <a:rect l="l" t="t" r="r" b="b"/>
            <a:pathLst>
              <a:path w="6949440">
                <a:moveTo>
                  <a:pt x="0" y="0"/>
                </a:moveTo>
                <a:lnTo>
                  <a:pt x="6949436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32262" y="1399730"/>
            <a:ext cx="0" cy="48260"/>
          </a:xfrm>
          <a:custGeom>
            <a:avLst/>
            <a:gdLst/>
            <a:ahLst/>
            <a:cxnLst/>
            <a:rect l="l" t="t" r="r" b="b"/>
            <a:pathLst>
              <a:path h="48259">
                <a:moveTo>
                  <a:pt x="0" y="0"/>
                </a:moveTo>
                <a:lnTo>
                  <a:pt x="0" y="4823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20999" y="1399730"/>
            <a:ext cx="0" cy="48260"/>
          </a:xfrm>
          <a:custGeom>
            <a:avLst/>
            <a:gdLst/>
            <a:ahLst/>
            <a:cxnLst/>
            <a:rect l="l" t="t" r="r" b="b"/>
            <a:pathLst>
              <a:path h="48259">
                <a:moveTo>
                  <a:pt x="0" y="0"/>
                </a:moveTo>
                <a:lnTo>
                  <a:pt x="0" y="4823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17999" y="1399730"/>
            <a:ext cx="0" cy="48260"/>
          </a:xfrm>
          <a:custGeom>
            <a:avLst/>
            <a:gdLst/>
            <a:ahLst/>
            <a:cxnLst/>
            <a:rect l="l" t="t" r="r" b="b"/>
            <a:pathLst>
              <a:path h="48259">
                <a:moveTo>
                  <a:pt x="0" y="0"/>
                </a:moveTo>
                <a:lnTo>
                  <a:pt x="0" y="4823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02299" y="1399730"/>
            <a:ext cx="0" cy="48260"/>
          </a:xfrm>
          <a:custGeom>
            <a:avLst/>
            <a:gdLst/>
            <a:ahLst/>
            <a:cxnLst/>
            <a:rect l="l" t="t" r="r" b="b"/>
            <a:pathLst>
              <a:path h="48259">
                <a:moveTo>
                  <a:pt x="0" y="0"/>
                </a:moveTo>
                <a:lnTo>
                  <a:pt x="0" y="4823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86600" y="1399730"/>
            <a:ext cx="0" cy="48260"/>
          </a:xfrm>
          <a:custGeom>
            <a:avLst/>
            <a:gdLst/>
            <a:ahLst/>
            <a:cxnLst/>
            <a:rect l="l" t="t" r="r" b="b"/>
            <a:pathLst>
              <a:path h="48259">
                <a:moveTo>
                  <a:pt x="0" y="0"/>
                </a:moveTo>
                <a:lnTo>
                  <a:pt x="0" y="4823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81698" y="1399730"/>
            <a:ext cx="0" cy="48260"/>
          </a:xfrm>
          <a:custGeom>
            <a:avLst/>
            <a:gdLst/>
            <a:ahLst/>
            <a:cxnLst/>
            <a:rect l="l" t="t" r="r" b="b"/>
            <a:pathLst>
              <a:path h="48259">
                <a:moveTo>
                  <a:pt x="0" y="0"/>
                </a:moveTo>
                <a:lnTo>
                  <a:pt x="0" y="4823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107699" y="2924048"/>
            <a:ext cx="2393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 Narrow"/>
                <a:cs typeface="Arial Narrow"/>
              </a:rPr>
              <a:t>-</a:t>
            </a:r>
            <a:r>
              <a:rPr sz="900" dirty="0">
                <a:latin typeface="Arial Narrow"/>
                <a:cs typeface="Arial Narrow"/>
              </a:rPr>
              <a:t>36.9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97586" y="3503167"/>
            <a:ext cx="2393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 Narrow"/>
                <a:cs typeface="Arial Narrow"/>
              </a:rPr>
              <a:t>-</a:t>
            </a:r>
            <a:r>
              <a:rPr sz="900" dirty="0">
                <a:latin typeface="Arial Narrow"/>
                <a:cs typeface="Arial Narrow"/>
              </a:rPr>
              <a:t>51.7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887474" y="3375152"/>
            <a:ext cx="2393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 Narrow"/>
                <a:cs typeface="Arial Narrow"/>
              </a:rPr>
              <a:t>-</a:t>
            </a:r>
            <a:r>
              <a:rPr sz="900" dirty="0">
                <a:latin typeface="Arial Narrow"/>
                <a:cs typeface="Arial Narrow"/>
              </a:rPr>
              <a:t>48.4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277361" y="3451352"/>
            <a:ext cx="2393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 Narrow"/>
                <a:cs typeface="Arial Narrow"/>
              </a:rPr>
              <a:t>-</a:t>
            </a:r>
            <a:r>
              <a:rPr sz="900" dirty="0">
                <a:latin typeface="Arial Narrow"/>
                <a:cs typeface="Arial Narrow"/>
              </a:rPr>
              <a:t>50.4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693314" y="1555496"/>
            <a:ext cx="1873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 Narrow"/>
                <a:cs typeface="Arial Narrow"/>
              </a:rPr>
              <a:t>-</a:t>
            </a:r>
            <a:r>
              <a:rPr sz="900" dirty="0">
                <a:latin typeface="Arial Narrow"/>
                <a:cs typeface="Arial Narrow"/>
              </a:rPr>
              <a:t>1.9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84293" y="3698240"/>
            <a:ext cx="1670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 Narrow"/>
                <a:cs typeface="Arial Narrow"/>
              </a:rPr>
              <a:t>-6</a:t>
            </a:r>
            <a:r>
              <a:rPr sz="900" spc="-165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0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84293" y="3308095"/>
            <a:ext cx="1670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 Narrow"/>
                <a:cs typeface="Arial Narrow"/>
              </a:rPr>
              <a:t>-5</a:t>
            </a:r>
            <a:r>
              <a:rPr sz="900" spc="-165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0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84293" y="2917951"/>
            <a:ext cx="1670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Arial Narrow"/>
                <a:cs typeface="Arial Narrow"/>
              </a:rPr>
              <a:t>-4</a:t>
            </a:r>
            <a:r>
              <a:rPr sz="900" spc="-165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0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84293" y="1741423"/>
            <a:ext cx="167005" cy="946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latin typeface="Arial Narrow"/>
                <a:cs typeface="Arial Narrow"/>
              </a:rPr>
              <a:t>-</a:t>
            </a:r>
            <a:r>
              <a:rPr sz="900" dirty="0">
                <a:latin typeface="Arial Narrow"/>
                <a:cs typeface="Arial Narrow"/>
              </a:rPr>
              <a:t>1</a:t>
            </a:r>
            <a:r>
              <a:rPr sz="900" spc="-120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0</a:t>
            </a:r>
            <a:endParaRPr sz="9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10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900" spc="-50" dirty="0">
                <a:latin typeface="Arial Narrow"/>
                <a:cs typeface="Arial Narrow"/>
              </a:rPr>
              <a:t>-</a:t>
            </a:r>
            <a:r>
              <a:rPr sz="900" dirty="0">
                <a:latin typeface="Arial Narrow"/>
                <a:cs typeface="Arial Narrow"/>
              </a:rPr>
              <a:t>2</a:t>
            </a:r>
            <a:r>
              <a:rPr sz="900" spc="-120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0</a:t>
            </a:r>
            <a:endParaRPr sz="9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10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900" spc="-50" dirty="0">
                <a:latin typeface="Arial Narrow"/>
                <a:cs typeface="Arial Narrow"/>
              </a:rPr>
              <a:t>-</a:t>
            </a:r>
            <a:r>
              <a:rPr sz="900" dirty="0">
                <a:latin typeface="Arial Narrow"/>
                <a:cs typeface="Arial Narrow"/>
              </a:rPr>
              <a:t>3</a:t>
            </a:r>
            <a:r>
              <a:rPr sz="900" spc="-120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0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367607" y="1351279"/>
            <a:ext cx="781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 Narrow"/>
                <a:cs typeface="Arial Narrow"/>
              </a:rPr>
              <a:t>0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95222" y="1885092"/>
            <a:ext cx="323850" cy="1553845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76200" marR="5080" indent="-64135">
              <a:lnSpc>
                <a:spcPct val="100000"/>
              </a:lnSpc>
              <a:spcBef>
                <a:spcPts val="35"/>
              </a:spcBef>
            </a:pPr>
            <a:r>
              <a:rPr sz="1000" b="1" dirty="0">
                <a:latin typeface="Arial Narrow"/>
                <a:cs typeface="Arial Narrow"/>
              </a:rPr>
              <a:t>LS mean difference </a:t>
            </a:r>
            <a:r>
              <a:rPr sz="1000" b="1" spc="-5" dirty="0">
                <a:latin typeface="Arial Narrow"/>
                <a:cs typeface="Arial Narrow"/>
              </a:rPr>
              <a:t>vs</a:t>
            </a:r>
            <a:r>
              <a:rPr sz="1000" b="1" spc="-100" dirty="0">
                <a:latin typeface="Arial Narrow"/>
                <a:cs typeface="Arial Narrow"/>
              </a:rPr>
              <a:t> </a:t>
            </a:r>
            <a:r>
              <a:rPr sz="1000" b="1" dirty="0">
                <a:latin typeface="Arial Narrow"/>
                <a:cs typeface="Arial Narrow"/>
              </a:rPr>
              <a:t>placebo  from baseline to Week </a:t>
            </a:r>
            <a:r>
              <a:rPr sz="1000" b="1" spc="-5" dirty="0">
                <a:latin typeface="Arial Narrow"/>
                <a:cs typeface="Arial Narrow"/>
              </a:rPr>
              <a:t>24,</a:t>
            </a:r>
            <a:r>
              <a:rPr sz="1000" b="1" spc="-70" dirty="0">
                <a:latin typeface="Arial Narrow"/>
                <a:cs typeface="Arial Narrow"/>
              </a:rPr>
              <a:t> </a:t>
            </a:r>
            <a:r>
              <a:rPr sz="1000" b="1" dirty="0">
                <a:latin typeface="Arial Narrow"/>
                <a:cs typeface="Arial Narrow"/>
              </a:rPr>
              <a:t>%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084627" y="1235455"/>
            <a:ext cx="2762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Arial Narrow"/>
                <a:cs typeface="Arial Narrow"/>
              </a:rPr>
              <a:t>A</a:t>
            </a:r>
            <a:r>
              <a:rPr sz="900" b="1" spc="-5" dirty="0">
                <a:latin typeface="Arial Narrow"/>
                <a:cs typeface="Arial Narrow"/>
              </a:rPr>
              <a:t>po</a:t>
            </a:r>
            <a:r>
              <a:rPr sz="900" b="1" dirty="0">
                <a:latin typeface="Arial Narrow"/>
                <a:cs typeface="Arial Narrow"/>
              </a:rPr>
              <a:t>B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350062" y="1235455"/>
            <a:ext cx="533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 Narrow"/>
                <a:cs typeface="Arial Narrow"/>
              </a:rPr>
              <a:t>Non-HDL-C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736575" y="1095247"/>
            <a:ext cx="526415" cy="3028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125095">
              <a:lnSpc>
                <a:spcPct val="102200"/>
              </a:lnSpc>
              <a:spcBef>
                <a:spcPts val="75"/>
              </a:spcBef>
            </a:pPr>
            <a:r>
              <a:rPr sz="900" b="1" spc="-5" dirty="0">
                <a:latin typeface="Arial Narrow"/>
                <a:cs typeface="Arial Narrow"/>
              </a:rPr>
              <a:t>Total  </a:t>
            </a:r>
            <a:r>
              <a:rPr sz="900" b="1" dirty="0">
                <a:latin typeface="Arial Narrow"/>
                <a:cs typeface="Arial Narrow"/>
              </a:rPr>
              <a:t>c</a:t>
            </a:r>
            <a:r>
              <a:rPr sz="900" b="1" spc="-5" dirty="0">
                <a:latin typeface="Arial Narrow"/>
                <a:cs typeface="Arial Narrow"/>
              </a:rPr>
              <a:t>ho</a:t>
            </a:r>
            <a:r>
              <a:rPr sz="900" b="1" spc="-10" dirty="0">
                <a:latin typeface="Arial Narrow"/>
                <a:cs typeface="Arial Narrow"/>
              </a:rPr>
              <a:t>l</a:t>
            </a:r>
            <a:r>
              <a:rPr sz="900" b="1" dirty="0">
                <a:latin typeface="Arial Narrow"/>
                <a:cs typeface="Arial Narrow"/>
              </a:rPr>
              <a:t>ester</a:t>
            </a:r>
            <a:r>
              <a:rPr sz="900" b="1" spc="-5" dirty="0">
                <a:latin typeface="Arial Narrow"/>
                <a:cs typeface="Arial Narrow"/>
              </a:rPr>
              <a:t>o</a:t>
            </a:r>
            <a:r>
              <a:rPr sz="900" b="1" dirty="0">
                <a:latin typeface="Arial Narrow"/>
                <a:cs typeface="Arial Narrow"/>
              </a:rPr>
              <a:t>l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85402" y="3841496"/>
            <a:ext cx="35877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4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Arial Narrow"/>
                <a:cs typeface="Arial Narrow"/>
              </a:rPr>
              <a:t>95%</a:t>
            </a:r>
            <a:r>
              <a:rPr sz="900" b="1" spc="-110" dirty="0">
                <a:latin typeface="Arial Narrow"/>
                <a:cs typeface="Arial Narrow"/>
              </a:rPr>
              <a:t> </a:t>
            </a:r>
            <a:r>
              <a:rPr sz="900" b="1" dirty="0">
                <a:latin typeface="Arial Narrow"/>
                <a:cs typeface="Arial Narrow"/>
              </a:rPr>
              <a:t>CI</a:t>
            </a:r>
            <a:endParaRPr sz="9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900" b="1" i="1" spc="-5" dirty="0">
                <a:latin typeface="Arial Narrow"/>
                <a:cs typeface="Arial Narrow"/>
              </a:rPr>
              <a:t>P</a:t>
            </a:r>
            <a:r>
              <a:rPr sz="900" b="1" dirty="0">
                <a:latin typeface="Arial Narrow"/>
                <a:cs typeface="Arial Narrow"/>
              </a:rPr>
              <a:t>-va</a:t>
            </a:r>
            <a:r>
              <a:rPr sz="900" b="1" spc="-10" dirty="0">
                <a:latin typeface="Arial Narrow"/>
                <a:cs typeface="Arial Narrow"/>
              </a:rPr>
              <a:t>l</a:t>
            </a:r>
            <a:r>
              <a:rPr sz="900" b="1" spc="-5" dirty="0">
                <a:latin typeface="Arial Narrow"/>
                <a:cs typeface="Arial Narrow"/>
              </a:rPr>
              <a:t>u</a:t>
            </a:r>
            <a:r>
              <a:rPr sz="900" b="1" dirty="0">
                <a:latin typeface="Arial Narrow"/>
                <a:cs typeface="Arial Narrow"/>
              </a:rPr>
              <a:t>e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826922" y="3841496"/>
            <a:ext cx="62420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 Narrow"/>
                <a:cs typeface="Arial Narrow"/>
              </a:rPr>
              <a:t>–48.6 to</a:t>
            </a:r>
            <a:r>
              <a:rPr sz="900" spc="-60" dirty="0">
                <a:latin typeface="Arial Narrow"/>
                <a:cs typeface="Arial Narrow"/>
              </a:rPr>
              <a:t> </a:t>
            </a:r>
            <a:r>
              <a:rPr sz="900" spc="-5" dirty="0">
                <a:latin typeface="Arial Narrow"/>
                <a:cs typeface="Arial Narrow"/>
              </a:rPr>
              <a:t>–25.2</a:t>
            </a:r>
            <a:endParaRPr sz="9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  <a:spcBef>
                <a:spcPts val="840"/>
              </a:spcBef>
            </a:pPr>
            <a:r>
              <a:rPr sz="900" spc="-5" dirty="0">
                <a:latin typeface="Arial Narrow"/>
                <a:cs typeface="Arial Narrow"/>
              </a:rPr>
              <a:t>&lt;0.0001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292053" y="3841496"/>
            <a:ext cx="62420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 Narrow"/>
                <a:cs typeface="Arial Narrow"/>
              </a:rPr>
              <a:t>–64.8 to</a:t>
            </a:r>
            <a:r>
              <a:rPr sz="900" spc="-60" dirty="0">
                <a:latin typeface="Arial Narrow"/>
                <a:cs typeface="Arial Narrow"/>
              </a:rPr>
              <a:t> </a:t>
            </a:r>
            <a:r>
              <a:rPr sz="900" spc="-5" dirty="0">
                <a:latin typeface="Arial Narrow"/>
                <a:cs typeface="Arial Narrow"/>
              </a:rPr>
              <a:t>–38.5</a:t>
            </a:r>
            <a:endParaRPr sz="9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  <a:spcBef>
                <a:spcPts val="840"/>
              </a:spcBef>
            </a:pPr>
            <a:r>
              <a:rPr sz="900" spc="-5" dirty="0">
                <a:latin typeface="Arial Narrow"/>
                <a:cs typeface="Arial Narrow"/>
              </a:rPr>
              <a:t>&lt;0.0001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713555" y="3841496"/>
            <a:ext cx="62420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 Narrow"/>
                <a:cs typeface="Arial Narrow"/>
              </a:rPr>
              <a:t>–58.7 to</a:t>
            </a:r>
            <a:r>
              <a:rPr sz="900" spc="-60" dirty="0">
                <a:latin typeface="Arial Narrow"/>
                <a:cs typeface="Arial Narrow"/>
              </a:rPr>
              <a:t> </a:t>
            </a:r>
            <a:r>
              <a:rPr sz="900" spc="-5" dirty="0">
                <a:latin typeface="Arial Narrow"/>
                <a:cs typeface="Arial Narrow"/>
              </a:rPr>
              <a:t>–38.1</a:t>
            </a:r>
            <a:endParaRPr sz="9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  <a:spcBef>
                <a:spcPts val="840"/>
              </a:spcBef>
            </a:pPr>
            <a:r>
              <a:rPr sz="900" spc="-5" dirty="0">
                <a:latin typeface="Arial Narrow"/>
                <a:cs typeface="Arial Narrow"/>
              </a:rPr>
              <a:t>&lt;0.0001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106229" y="3841496"/>
            <a:ext cx="62420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 Narrow"/>
                <a:cs typeface="Arial Narrow"/>
              </a:rPr>
              <a:t>–65.6 to</a:t>
            </a:r>
            <a:r>
              <a:rPr sz="900" spc="-60" dirty="0">
                <a:latin typeface="Arial Narrow"/>
                <a:cs typeface="Arial Narrow"/>
              </a:rPr>
              <a:t> </a:t>
            </a:r>
            <a:r>
              <a:rPr sz="900" spc="-5" dirty="0">
                <a:latin typeface="Arial Narrow"/>
                <a:cs typeface="Arial Narrow"/>
              </a:rPr>
              <a:t>–35.2</a:t>
            </a:r>
            <a:endParaRPr sz="9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  <a:spcBef>
                <a:spcPts val="840"/>
              </a:spcBef>
            </a:pPr>
            <a:r>
              <a:rPr sz="900" spc="-5" dirty="0">
                <a:latin typeface="Arial Narrow"/>
                <a:cs typeface="Arial Narrow"/>
              </a:rPr>
              <a:t>&lt;0.0001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525098" y="3841496"/>
            <a:ext cx="57150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 Narrow"/>
                <a:cs typeface="Arial Narrow"/>
              </a:rPr>
              <a:t>–15.7 to</a:t>
            </a:r>
            <a:r>
              <a:rPr sz="900" spc="-65" dirty="0">
                <a:latin typeface="Arial Narrow"/>
                <a:cs typeface="Arial Narrow"/>
              </a:rPr>
              <a:t> </a:t>
            </a:r>
            <a:r>
              <a:rPr sz="900" spc="-5" dirty="0">
                <a:latin typeface="Arial Narrow"/>
                <a:cs typeface="Arial Narrow"/>
              </a:rPr>
              <a:t>12.0</a:t>
            </a:r>
            <a:endParaRPr sz="9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  <a:spcBef>
                <a:spcPts val="840"/>
              </a:spcBef>
            </a:pPr>
            <a:r>
              <a:rPr sz="900" spc="-5" dirty="0">
                <a:latin typeface="Arial Narrow"/>
                <a:cs typeface="Arial Narrow"/>
              </a:rPr>
              <a:t>0.7906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26225" y="4268216"/>
            <a:ext cx="58515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 Narrow"/>
                <a:cs typeface="Arial Narrow"/>
              </a:rPr>
              <a:t>ApoB, apolipoprotein B; CI, confidence interval; </a:t>
            </a:r>
            <a:r>
              <a:rPr sz="900" dirty="0">
                <a:latin typeface="Arial Narrow"/>
                <a:cs typeface="Arial Narrow"/>
              </a:rPr>
              <a:t>non-HDL-C, </a:t>
            </a:r>
            <a:r>
              <a:rPr sz="900" spc="-5" dirty="0">
                <a:latin typeface="Arial Narrow"/>
                <a:cs typeface="Arial Narrow"/>
              </a:rPr>
              <a:t>non-high-density lipoprotein cholesterol, </a:t>
            </a:r>
            <a:r>
              <a:rPr sz="900" dirty="0">
                <a:latin typeface="Arial Narrow"/>
                <a:cs typeface="Arial Narrow"/>
              </a:rPr>
              <a:t>Lp(a), </a:t>
            </a:r>
            <a:r>
              <a:rPr sz="900" spc="-5" dirty="0">
                <a:latin typeface="Arial Narrow"/>
                <a:cs typeface="Arial Narrow"/>
              </a:rPr>
              <a:t>lipoprotein(a); LS, </a:t>
            </a:r>
            <a:r>
              <a:rPr sz="900" dirty="0">
                <a:latin typeface="Arial Narrow"/>
                <a:cs typeface="Arial Narrow"/>
              </a:rPr>
              <a:t>least</a:t>
            </a:r>
            <a:r>
              <a:rPr sz="900" spc="110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squares.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100220" y="1235455"/>
            <a:ext cx="6076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 Narrow"/>
                <a:cs typeface="Arial Narrow"/>
              </a:rPr>
              <a:t>Triglycerides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648720" y="1235455"/>
            <a:ext cx="2552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 Narrow"/>
                <a:cs typeface="Arial Narrow"/>
              </a:rPr>
              <a:t>Lp</a:t>
            </a:r>
            <a:r>
              <a:rPr sz="900" b="1" dirty="0">
                <a:latin typeface="Arial Narrow"/>
                <a:cs typeface="Arial Narrow"/>
              </a:rPr>
              <a:t>(a)</a:t>
            </a:r>
            <a:endParaRPr sz="9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96747"/>
            <a:ext cx="692213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Calculated LDL-C </a:t>
            </a:r>
            <a:r>
              <a:rPr dirty="0"/>
              <a:t>% </a:t>
            </a:r>
            <a:r>
              <a:rPr spc="-5" dirty="0"/>
              <a:t>Change by Null/Null</a:t>
            </a:r>
            <a:r>
              <a:rPr spc="-30" dirty="0"/>
              <a:t> </a:t>
            </a:r>
            <a:r>
              <a:rPr spc="-5" dirty="0"/>
              <a:t>Mutation</a:t>
            </a:r>
          </a:p>
        </p:txBody>
      </p:sp>
      <p:sp>
        <p:nvSpPr>
          <p:cNvPr id="3" name="object 3"/>
          <p:cNvSpPr/>
          <p:nvPr/>
        </p:nvSpPr>
        <p:spPr>
          <a:xfrm>
            <a:off x="2552700" y="1824037"/>
            <a:ext cx="5343525" cy="247650"/>
          </a:xfrm>
          <a:custGeom>
            <a:avLst/>
            <a:gdLst/>
            <a:ahLst/>
            <a:cxnLst/>
            <a:rect l="l" t="t" r="r" b="b"/>
            <a:pathLst>
              <a:path w="5343525" h="247650">
                <a:moveTo>
                  <a:pt x="0" y="247649"/>
                </a:moveTo>
                <a:lnTo>
                  <a:pt x="442913" y="85725"/>
                </a:lnTo>
                <a:lnTo>
                  <a:pt x="881063" y="61912"/>
                </a:lnTo>
                <a:lnTo>
                  <a:pt x="1785938" y="0"/>
                </a:lnTo>
                <a:lnTo>
                  <a:pt x="2667000" y="4762"/>
                </a:lnTo>
                <a:lnTo>
                  <a:pt x="3571875" y="9525"/>
                </a:lnTo>
                <a:lnTo>
                  <a:pt x="4448175" y="9525"/>
                </a:lnTo>
                <a:lnTo>
                  <a:pt x="5343525" y="19050"/>
                </a:lnTo>
              </a:path>
            </a:pathLst>
          </a:custGeom>
          <a:ln w="127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90800" y="1924050"/>
            <a:ext cx="5353050" cy="195580"/>
          </a:xfrm>
          <a:custGeom>
            <a:avLst/>
            <a:gdLst/>
            <a:ahLst/>
            <a:cxnLst/>
            <a:rect l="l" t="t" r="r" b="b"/>
            <a:pathLst>
              <a:path w="5353050" h="195580">
                <a:moveTo>
                  <a:pt x="0" y="142875"/>
                </a:moveTo>
                <a:lnTo>
                  <a:pt x="452438" y="157163"/>
                </a:lnTo>
                <a:lnTo>
                  <a:pt x="904875" y="33338"/>
                </a:lnTo>
                <a:lnTo>
                  <a:pt x="1795463" y="161925"/>
                </a:lnTo>
                <a:lnTo>
                  <a:pt x="2676525" y="0"/>
                </a:lnTo>
                <a:lnTo>
                  <a:pt x="3571875" y="0"/>
                </a:lnTo>
                <a:lnTo>
                  <a:pt x="4457700" y="52388"/>
                </a:lnTo>
                <a:lnTo>
                  <a:pt x="5353050" y="195263"/>
                </a:lnTo>
              </a:path>
            </a:pathLst>
          </a:custGeom>
          <a:ln w="12700">
            <a:solidFill>
              <a:srgbClr val="8064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81287" y="2066925"/>
            <a:ext cx="5358130" cy="638175"/>
          </a:xfrm>
          <a:custGeom>
            <a:avLst/>
            <a:gdLst/>
            <a:ahLst/>
            <a:cxnLst/>
            <a:rect l="l" t="t" r="r" b="b"/>
            <a:pathLst>
              <a:path w="5358130" h="638175">
                <a:moveTo>
                  <a:pt x="0" y="0"/>
                </a:moveTo>
                <a:lnTo>
                  <a:pt x="461962" y="461963"/>
                </a:lnTo>
                <a:lnTo>
                  <a:pt x="900112" y="476250"/>
                </a:lnTo>
                <a:lnTo>
                  <a:pt x="1795462" y="528638"/>
                </a:lnTo>
                <a:lnTo>
                  <a:pt x="2671762" y="619125"/>
                </a:lnTo>
                <a:lnTo>
                  <a:pt x="3576637" y="638175"/>
                </a:lnTo>
                <a:lnTo>
                  <a:pt x="4457700" y="566738"/>
                </a:lnTo>
                <a:lnTo>
                  <a:pt x="5357812" y="638175"/>
                </a:lnTo>
              </a:path>
            </a:pathLst>
          </a:custGeom>
          <a:ln w="12700">
            <a:solidFill>
              <a:srgbClr val="9BB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43187" y="2076450"/>
            <a:ext cx="5353050" cy="638175"/>
          </a:xfrm>
          <a:custGeom>
            <a:avLst/>
            <a:gdLst/>
            <a:ahLst/>
            <a:cxnLst/>
            <a:rect l="l" t="t" r="r" b="b"/>
            <a:pathLst>
              <a:path w="5353050" h="638175">
                <a:moveTo>
                  <a:pt x="0" y="0"/>
                </a:moveTo>
                <a:lnTo>
                  <a:pt x="447675" y="476250"/>
                </a:lnTo>
                <a:lnTo>
                  <a:pt x="904875" y="576263"/>
                </a:lnTo>
                <a:lnTo>
                  <a:pt x="1795462" y="638175"/>
                </a:lnTo>
                <a:lnTo>
                  <a:pt x="2671762" y="604838"/>
                </a:lnTo>
                <a:lnTo>
                  <a:pt x="3571875" y="476250"/>
                </a:lnTo>
                <a:lnTo>
                  <a:pt x="4452937" y="547688"/>
                </a:lnTo>
                <a:lnTo>
                  <a:pt x="5353050" y="557213"/>
                </a:lnTo>
              </a:path>
            </a:pathLst>
          </a:custGeom>
          <a:ln w="127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82741" y="2624004"/>
            <a:ext cx="105744" cy="1693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85010" y="2531591"/>
            <a:ext cx="105744" cy="218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01567" y="2600646"/>
            <a:ext cx="105744" cy="218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99075" y="2593242"/>
            <a:ext cx="105744" cy="1903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18012" y="2502754"/>
            <a:ext cx="105744" cy="1903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27425" y="2438636"/>
            <a:ext cx="105744" cy="2090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82131" y="2454847"/>
            <a:ext cx="105744" cy="15998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13000" y="1552741"/>
            <a:ext cx="5467350" cy="1330325"/>
          </a:xfrm>
          <a:custGeom>
            <a:avLst/>
            <a:gdLst/>
            <a:ahLst/>
            <a:cxnLst/>
            <a:rect l="l" t="t" r="r" b="b"/>
            <a:pathLst>
              <a:path w="5467350" h="1330325">
                <a:moveTo>
                  <a:pt x="0" y="0"/>
                </a:moveTo>
                <a:lnTo>
                  <a:pt x="0" y="1330158"/>
                </a:lnTo>
                <a:lnTo>
                  <a:pt x="5467350" y="133015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47545" y="288646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86647" y="2886463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13846" y="288646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16815" y="2886464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05019" y="2886463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95607" y="2886463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81431" y="2886463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876779" y="2886463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50293" y="1552741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500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50293" y="168202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500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50293" y="181130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500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50293" y="1940592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500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50293" y="206987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500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350293" y="2199162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500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350293" y="232844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500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50293" y="245772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500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350293" y="258701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500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350293" y="271629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500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350293" y="284557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500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113756" y="1463547"/>
            <a:ext cx="210820" cy="1464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>
              <a:lnSpc>
                <a:spcPts val="1090"/>
              </a:lnSpc>
              <a:spcBef>
                <a:spcPts val="100"/>
              </a:spcBef>
            </a:pPr>
            <a:r>
              <a:rPr sz="1000" spc="-10" dirty="0">
                <a:latin typeface="Arial Narrow"/>
                <a:cs typeface="Arial Narrow"/>
              </a:rPr>
              <a:t>40</a:t>
            </a:r>
            <a:endParaRPr sz="1000">
              <a:latin typeface="Arial Narrow"/>
              <a:cs typeface="Arial Narrow"/>
            </a:endParaRPr>
          </a:p>
          <a:p>
            <a:pPr marL="82550">
              <a:lnSpc>
                <a:spcPts val="1010"/>
              </a:lnSpc>
            </a:pPr>
            <a:r>
              <a:rPr sz="1000" spc="-10" dirty="0">
                <a:latin typeface="Arial Narrow"/>
                <a:cs typeface="Arial Narrow"/>
              </a:rPr>
              <a:t>30</a:t>
            </a:r>
            <a:endParaRPr sz="1000">
              <a:latin typeface="Arial Narrow"/>
              <a:cs typeface="Arial Narrow"/>
            </a:endParaRPr>
          </a:p>
          <a:p>
            <a:pPr marL="82550">
              <a:lnSpc>
                <a:spcPts val="1010"/>
              </a:lnSpc>
            </a:pPr>
            <a:r>
              <a:rPr sz="1000" spc="-10" dirty="0">
                <a:latin typeface="Arial Narrow"/>
                <a:cs typeface="Arial Narrow"/>
              </a:rPr>
              <a:t>20</a:t>
            </a:r>
            <a:endParaRPr sz="1000">
              <a:latin typeface="Arial Narrow"/>
              <a:cs typeface="Arial Narrow"/>
            </a:endParaRPr>
          </a:p>
          <a:p>
            <a:pPr marL="82550">
              <a:lnSpc>
                <a:spcPts val="1019"/>
              </a:lnSpc>
            </a:pPr>
            <a:r>
              <a:rPr sz="1000" spc="-10" dirty="0">
                <a:latin typeface="Arial Narrow"/>
                <a:cs typeface="Arial Narrow"/>
              </a:rPr>
              <a:t>10</a:t>
            </a:r>
            <a:endParaRPr sz="1000">
              <a:latin typeface="Arial Narrow"/>
              <a:cs typeface="Arial Narrow"/>
            </a:endParaRPr>
          </a:p>
          <a:p>
            <a:pPr marL="139700">
              <a:lnSpc>
                <a:spcPts val="985"/>
              </a:lnSpc>
            </a:pPr>
            <a:r>
              <a:rPr sz="1000" dirty="0">
                <a:latin typeface="Arial Narrow"/>
                <a:cs typeface="Arial Narrow"/>
              </a:rPr>
              <a:t>0</a:t>
            </a:r>
            <a:endParaRPr sz="1000">
              <a:latin typeface="Arial Narrow"/>
              <a:cs typeface="Arial Narrow"/>
            </a:endParaRPr>
          </a:p>
          <a:p>
            <a:pPr marL="12700">
              <a:lnSpc>
                <a:spcPts val="994"/>
              </a:lnSpc>
            </a:pPr>
            <a:r>
              <a:rPr sz="1000" spc="-10" dirty="0">
                <a:latin typeface="Arial"/>
                <a:cs typeface="Arial"/>
              </a:rPr>
              <a:t>‒</a:t>
            </a:r>
            <a:r>
              <a:rPr sz="1000" spc="-10" dirty="0">
                <a:latin typeface="Arial Narrow"/>
                <a:cs typeface="Arial Narrow"/>
              </a:rPr>
              <a:t>1</a:t>
            </a:r>
            <a:r>
              <a:rPr sz="1000" dirty="0">
                <a:latin typeface="Arial Narrow"/>
                <a:cs typeface="Arial Narrow"/>
              </a:rPr>
              <a:t>0</a:t>
            </a:r>
            <a:endParaRPr sz="1000">
              <a:latin typeface="Arial Narrow"/>
              <a:cs typeface="Arial Narrow"/>
            </a:endParaRPr>
          </a:p>
          <a:p>
            <a:pPr marL="12700">
              <a:lnSpc>
                <a:spcPts val="1080"/>
              </a:lnSpc>
            </a:pPr>
            <a:r>
              <a:rPr sz="1000" spc="-10" dirty="0">
                <a:latin typeface="Arial"/>
                <a:cs typeface="Arial"/>
              </a:rPr>
              <a:t>‒</a:t>
            </a:r>
            <a:r>
              <a:rPr sz="1000" spc="-10" dirty="0">
                <a:latin typeface="Arial Narrow"/>
                <a:cs typeface="Arial Narrow"/>
              </a:rPr>
              <a:t>2</a:t>
            </a:r>
            <a:r>
              <a:rPr sz="1000" dirty="0">
                <a:latin typeface="Arial Narrow"/>
                <a:cs typeface="Arial Narrow"/>
              </a:rPr>
              <a:t>0</a:t>
            </a:r>
            <a:endParaRPr sz="1000">
              <a:latin typeface="Arial Narrow"/>
              <a:cs typeface="Arial Narrow"/>
            </a:endParaRPr>
          </a:p>
          <a:p>
            <a:pPr marL="12700">
              <a:lnSpc>
                <a:spcPts val="1045"/>
              </a:lnSpc>
            </a:pPr>
            <a:r>
              <a:rPr sz="1000" spc="-10" dirty="0">
                <a:latin typeface="Arial"/>
                <a:cs typeface="Arial"/>
              </a:rPr>
              <a:t>‒</a:t>
            </a:r>
            <a:r>
              <a:rPr sz="1000" spc="-10" dirty="0">
                <a:latin typeface="Arial Narrow"/>
                <a:cs typeface="Arial Narrow"/>
              </a:rPr>
              <a:t>3</a:t>
            </a:r>
            <a:r>
              <a:rPr sz="1000" dirty="0">
                <a:latin typeface="Arial Narrow"/>
                <a:cs typeface="Arial Narrow"/>
              </a:rPr>
              <a:t>0</a:t>
            </a:r>
            <a:endParaRPr sz="1000">
              <a:latin typeface="Arial Narrow"/>
              <a:cs typeface="Arial Narrow"/>
            </a:endParaRPr>
          </a:p>
          <a:p>
            <a:pPr marL="12700">
              <a:lnSpc>
                <a:spcPts val="1010"/>
              </a:lnSpc>
            </a:pPr>
            <a:r>
              <a:rPr sz="1000" spc="-10" dirty="0">
                <a:latin typeface="Arial"/>
                <a:cs typeface="Arial"/>
              </a:rPr>
              <a:t>‒</a:t>
            </a:r>
            <a:r>
              <a:rPr sz="1000" spc="-10" dirty="0">
                <a:latin typeface="Arial Narrow"/>
                <a:cs typeface="Arial Narrow"/>
              </a:rPr>
              <a:t>4</a:t>
            </a:r>
            <a:r>
              <a:rPr sz="1000" dirty="0">
                <a:latin typeface="Arial Narrow"/>
                <a:cs typeface="Arial Narrow"/>
              </a:rPr>
              <a:t>0</a:t>
            </a:r>
            <a:endParaRPr sz="1000">
              <a:latin typeface="Arial Narrow"/>
              <a:cs typeface="Arial Narrow"/>
            </a:endParaRPr>
          </a:p>
          <a:p>
            <a:pPr marL="12700">
              <a:lnSpc>
                <a:spcPts val="994"/>
              </a:lnSpc>
            </a:pPr>
            <a:r>
              <a:rPr sz="1000" spc="-10" dirty="0">
                <a:latin typeface="Arial"/>
                <a:cs typeface="Arial"/>
              </a:rPr>
              <a:t>‒</a:t>
            </a:r>
            <a:r>
              <a:rPr sz="1000" spc="-10" dirty="0">
                <a:latin typeface="Arial Narrow"/>
                <a:cs typeface="Arial Narrow"/>
              </a:rPr>
              <a:t>5</a:t>
            </a:r>
            <a:r>
              <a:rPr sz="1000" dirty="0">
                <a:latin typeface="Arial Narrow"/>
                <a:cs typeface="Arial Narrow"/>
              </a:rPr>
              <a:t>0</a:t>
            </a:r>
            <a:endParaRPr sz="1000">
              <a:latin typeface="Arial Narrow"/>
              <a:cs typeface="Arial Narrow"/>
            </a:endParaRPr>
          </a:p>
          <a:p>
            <a:pPr marL="12700">
              <a:lnSpc>
                <a:spcPts val="1090"/>
              </a:lnSpc>
            </a:pPr>
            <a:r>
              <a:rPr sz="1000" spc="-10" dirty="0">
                <a:latin typeface="Arial"/>
                <a:cs typeface="Arial"/>
              </a:rPr>
              <a:t>‒</a:t>
            </a:r>
            <a:r>
              <a:rPr sz="1000" spc="-10" dirty="0">
                <a:latin typeface="Arial Narrow"/>
                <a:cs typeface="Arial Narrow"/>
              </a:rPr>
              <a:t>6</a:t>
            </a:r>
            <a:r>
              <a:rPr sz="1000" dirty="0">
                <a:latin typeface="Arial Narrow"/>
                <a:cs typeface="Arial Narrow"/>
              </a:rPr>
              <a:t>0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489200" y="2019918"/>
            <a:ext cx="251794" cy="1057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48781" y="1858785"/>
            <a:ext cx="105744" cy="1057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955218" y="1744087"/>
            <a:ext cx="93345" cy="0"/>
          </a:xfrm>
          <a:custGeom>
            <a:avLst/>
            <a:gdLst/>
            <a:ahLst/>
            <a:cxnLst/>
            <a:rect l="l" t="t" r="r" b="b"/>
            <a:pathLst>
              <a:path w="93344">
                <a:moveTo>
                  <a:pt x="0" y="0"/>
                </a:moveTo>
                <a:lnTo>
                  <a:pt x="92869" y="1"/>
                </a:lnTo>
              </a:path>
            </a:pathLst>
          </a:custGeom>
          <a:ln w="127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55218" y="2082831"/>
            <a:ext cx="93345" cy="0"/>
          </a:xfrm>
          <a:custGeom>
            <a:avLst/>
            <a:gdLst/>
            <a:ahLst/>
            <a:cxnLst/>
            <a:rect l="l" t="t" r="r" b="b"/>
            <a:pathLst>
              <a:path w="93344">
                <a:moveTo>
                  <a:pt x="0" y="0"/>
                </a:moveTo>
                <a:lnTo>
                  <a:pt x="92869" y="1"/>
                </a:lnTo>
              </a:path>
            </a:pathLst>
          </a:custGeom>
          <a:ln w="127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001652" y="1740943"/>
            <a:ext cx="0" cy="345440"/>
          </a:xfrm>
          <a:custGeom>
            <a:avLst/>
            <a:gdLst/>
            <a:ahLst/>
            <a:cxnLst/>
            <a:rect l="l" t="t" r="r" b="b"/>
            <a:pathLst>
              <a:path h="345439">
                <a:moveTo>
                  <a:pt x="0" y="0"/>
                </a:moveTo>
                <a:lnTo>
                  <a:pt x="1" y="345031"/>
                </a:lnTo>
              </a:path>
            </a:pathLst>
          </a:custGeom>
          <a:ln w="127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391693" y="1839735"/>
            <a:ext cx="105744" cy="1057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98131" y="1661623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2869" y="1"/>
                </a:lnTo>
              </a:path>
            </a:pathLst>
          </a:custGeom>
          <a:ln w="127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398131" y="2122181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2869" y="1"/>
                </a:lnTo>
              </a:path>
            </a:pathLst>
          </a:custGeom>
          <a:ln w="127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444566" y="1657350"/>
            <a:ext cx="0" cy="469265"/>
          </a:xfrm>
          <a:custGeom>
            <a:avLst/>
            <a:gdLst/>
            <a:ahLst/>
            <a:cxnLst/>
            <a:rect l="l" t="t" r="r" b="b"/>
            <a:pathLst>
              <a:path h="469264">
                <a:moveTo>
                  <a:pt x="0" y="0"/>
                </a:moveTo>
                <a:lnTo>
                  <a:pt x="1" y="469106"/>
                </a:lnTo>
              </a:path>
            </a:pathLst>
          </a:custGeom>
          <a:ln w="127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279900" y="1777823"/>
            <a:ext cx="105744" cy="1057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286337" y="1618348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2869" y="1"/>
                </a:lnTo>
              </a:path>
            </a:pathLst>
          </a:custGeom>
          <a:ln w="127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286337" y="2034489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2869" y="1"/>
                </a:lnTo>
              </a:path>
            </a:pathLst>
          </a:custGeom>
          <a:ln w="127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332772" y="1614487"/>
            <a:ext cx="0" cy="424180"/>
          </a:xfrm>
          <a:custGeom>
            <a:avLst/>
            <a:gdLst/>
            <a:ahLst/>
            <a:cxnLst/>
            <a:rect l="l" t="t" r="r" b="b"/>
            <a:pathLst>
              <a:path h="424180">
                <a:moveTo>
                  <a:pt x="0" y="0"/>
                </a:moveTo>
                <a:lnTo>
                  <a:pt x="1" y="423863"/>
                </a:lnTo>
              </a:path>
            </a:pathLst>
          </a:custGeom>
          <a:ln w="127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168106" y="1777823"/>
            <a:ext cx="105744" cy="1057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174543" y="1630234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2869" y="1"/>
                </a:lnTo>
              </a:path>
            </a:pathLst>
          </a:custGeom>
          <a:ln w="127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174543" y="2044035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2869" y="1"/>
                </a:lnTo>
              </a:path>
            </a:pathLst>
          </a:custGeom>
          <a:ln w="127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220977" y="1626393"/>
            <a:ext cx="0" cy="421640"/>
          </a:xfrm>
          <a:custGeom>
            <a:avLst/>
            <a:gdLst/>
            <a:ahLst/>
            <a:cxnLst/>
            <a:rect l="l" t="t" r="r" b="b"/>
            <a:pathLst>
              <a:path h="421639">
                <a:moveTo>
                  <a:pt x="0" y="0"/>
                </a:moveTo>
                <a:lnTo>
                  <a:pt x="1" y="421482"/>
                </a:lnTo>
              </a:path>
            </a:pathLst>
          </a:custGeom>
          <a:ln w="127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061075" y="1784967"/>
            <a:ext cx="105744" cy="1057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067512" y="1604539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2869" y="1"/>
                </a:lnTo>
              </a:path>
            </a:pathLst>
          </a:custGeom>
          <a:ln w="127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067512" y="2072110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2869" y="1"/>
                </a:lnTo>
              </a:path>
            </a:pathLst>
          </a:custGeom>
          <a:ln w="127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113947" y="1600200"/>
            <a:ext cx="0" cy="476250"/>
          </a:xfrm>
          <a:custGeom>
            <a:avLst/>
            <a:gdLst/>
            <a:ahLst/>
            <a:cxnLst/>
            <a:rect l="l" t="t" r="r" b="b"/>
            <a:pathLst>
              <a:path h="476250">
                <a:moveTo>
                  <a:pt x="0" y="0"/>
                </a:moveTo>
                <a:lnTo>
                  <a:pt x="1" y="476250"/>
                </a:lnTo>
              </a:path>
            </a:pathLst>
          </a:custGeom>
          <a:ln w="127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942135" y="1784967"/>
            <a:ext cx="105744" cy="1057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948575" y="1604539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2869" y="1"/>
                </a:lnTo>
              </a:path>
            </a:pathLst>
          </a:custGeom>
          <a:ln w="127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948575" y="2072110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2869" y="1"/>
                </a:lnTo>
              </a:path>
            </a:pathLst>
          </a:custGeom>
          <a:ln w="127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995008" y="1600200"/>
            <a:ext cx="0" cy="476250"/>
          </a:xfrm>
          <a:custGeom>
            <a:avLst/>
            <a:gdLst/>
            <a:ahLst/>
            <a:cxnLst/>
            <a:rect l="l" t="t" r="r" b="b"/>
            <a:pathLst>
              <a:path h="476250">
                <a:moveTo>
                  <a:pt x="0" y="0"/>
                </a:moveTo>
                <a:lnTo>
                  <a:pt x="1" y="476250"/>
                </a:lnTo>
              </a:path>
            </a:pathLst>
          </a:custGeom>
          <a:ln w="127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844629" y="1792110"/>
            <a:ext cx="105744" cy="1057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851067" y="1660668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2869" y="1"/>
                </a:lnTo>
              </a:path>
            </a:pathLst>
          </a:custGeom>
          <a:ln w="127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851067" y="2018361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2869" y="1"/>
                </a:lnTo>
              </a:path>
            </a:pathLst>
          </a:custGeom>
          <a:ln w="127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897501" y="1657350"/>
            <a:ext cx="0" cy="364490"/>
          </a:xfrm>
          <a:custGeom>
            <a:avLst/>
            <a:gdLst/>
            <a:ahLst/>
            <a:cxnLst/>
            <a:rect l="l" t="t" r="r" b="b"/>
            <a:pathLst>
              <a:path h="364489">
                <a:moveTo>
                  <a:pt x="0" y="0"/>
                </a:moveTo>
                <a:lnTo>
                  <a:pt x="1" y="364331"/>
                </a:lnTo>
              </a:path>
            </a:pathLst>
          </a:custGeom>
          <a:ln w="127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989262" y="1981434"/>
            <a:ext cx="105744" cy="20908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436937" y="1904028"/>
            <a:ext cx="106045" cy="106045"/>
          </a:xfrm>
          <a:custGeom>
            <a:avLst/>
            <a:gdLst/>
            <a:ahLst/>
            <a:cxnLst/>
            <a:rect l="l" t="t" r="r" b="b"/>
            <a:pathLst>
              <a:path w="106045" h="106044">
                <a:moveTo>
                  <a:pt x="52871" y="0"/>
                </a:moveTo>
                <a:lnTo>
                  <a:pt x="0" y="105744"/>
                </a:lnTo>
                <a:lnTo>
                  <a:pt x="105744" y="105744"/>
                </a:lnTo>
                <a:lnTo>
                  <a:pt x="52871" y="0"/>
                </a:lnTo>
                <a:close/>
              </a:path>
            </a:pathLst>
          </a:custGeom>
          <a:solidFill>
            <a:srgbClr val="8064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443375" y="1835928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2869" y="1"/>
                </a:lnTo>
              </a:path>
            </a:pathLst>
          </a:custGeom>
          <a:ln w="12700">
            <a:solidFill>
              <a:srgbClr val="8064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443375" y="2090753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2869" y="1"/>
                </a:lnTo>
              </a:path>
            </a:pathLst>
          </a:custGeom>
          <a:ln w="12700">
            <a:solidFill>
              <a:srgbClr val="8064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489808" y="1833562"/>
            <a:ext cx="0" cy="259715"/>
          </a:xfrm>
          <a:custGeom>
            <a:avLst/>
            <a:gdLst/>
            <a:ahLst/>
            <a:cxnLst/>
            <a:rect l="l" t="t" r="r" b="b"/>
            <a:pathLst>
              <a:path h="259714">
                <a:moveTo>
                  <a:pt x="0" y="0"/>
                </a:moveTo>
                <a:lnTo>
                  <a:pt x="1" y="259556"/>
                </a:lnTo>
              </a:path>
            </a:pathLst>
          </a:custGeom>
          <a:ln w="12700">
            <a:solidFill>
              <a:srgbClr val="8064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325143" y="1955566"/>
            <a:ext cx="105744" cy="24414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208587" y="1803166"/>
            <a:ext cx="105744" cy="24414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111081" y="1863547"/>
            <a:ext cx="106045" cy="106045"/>
          </a:xfrm>
          <a:custGeom>
            <a:avLst/>
            <a:gdLst/>
            <a:ahLst/>
            <a:cxnLst/>
            <a:rect l="l" t="t" r="r" b="b"/>
            <a:pathLst>
              <a:path w="106045" h="106044">
                <a:moveTo>
                  <a:pt x="52871" y="0"/>
                </a:moveTo>
                <a:lnTo>
                  <a:pt x="0" y="105744"/>
                </a:lnTo>
                <a:lnTo>
                  <a:pt x="105744" y="105744"/>
                </a:lnTo>
                <a:lnTo>
                  <a:pt x="52871" y="0"/>
                </a:lnTo>
                <a:close/>
              </a:path>
            </a:pathLst>
          </a:custGeom>
          <a:solidFill>
            <a:srgbClr val="8064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117518" y="1790814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2869" y="1"/>
                </a:lnTo>
              </a:path>
            </a:pathLst>
          </a:custGeom>
          <a:ln w="12700">
            <a:solidFill>
              <a:srgbClr val="8064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117518" y="2059668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2869" y="1"/>
                </a:lnTo>
              </a:path>
            </a:pathLst>
          </a:custGeom>
          <a:ln w="12700">
            <a:solidFill>
              <a:srgbClr val="8064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163952" y="1788318"/>
            <a:ext cx="0" cy="274320"/>
          </a:xfrm>
          <a:custGeom>
            <a:avLst/>
            <a:gdLst/>
            <a:ahLst/>
            <a:cxnLst/>
            <a:rect l="l" t="t" r="r" b="b"/>
            <a:pathLst>
              <a:path h="274319">
                <a:moveTo>
                  <a:pt x="0" y="0"/>
                </a:moveTo>
                <a:lnTo>
                  <a:pt x="1" y="273844"/>
                </a:lnTo>
              </a:path>
            </a:pathLst>
          </a:custGeom>
          <a:ln w="12700">
            <a:solidFill>
              <a:srgbClr val="8064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987379" y="1918315"/>
            <a:ext cx="106045" cy="106045"/>
          </a:xfrm>
          <a:custGeom>
            <a:avLst/>
            <a:gdLst/>
            <a:ahLst/>
            <a:cxnLst/>
            <a:rect l="l" t="t" r="r" b="b"/>
            <a:pathLst>
              <a:path w="106045" h="106044">
                <a:moveTo>
                  <a:pt x="52872" y="0"/>
                </a:moveTo>
                <a:lnTo>
                  <a:pt x="0" y="105744"/>
                </a:lnTo>
                <a:lnTo>
                  <a:pt x="105744" y="105744"/>
                </a:lnTo>
                <a:lnTo>
                  <a:pt x="52872" y="0"/>
                </a:lnTo>
                <a:close/>
              </a:path>
            </a:pathLst>
          </a:custGeom>
          <a:solidFill>
            <a:srgbClr val="8064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993818" y="1845583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2869" y="1"/>
                </a:lnTo>
              </a:path>
            </a:pathLst>
          </a:custGeom>
          <a:ln w="12700">
            <a:solidFill>
              <a:srgbClr val="8064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993818" y="2114437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2869" y="1"/>
                </a:lnTo>
              </a:path>
            </a:pathLst>
          </a:custGeom>
          <a:ln w="12700">
            <a:solidFill>
              <a:srgbClr val="8064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040252" y="1843087"/>
            <a:ext cx="0" cy="274320"/>
          </a:xfrm>
          <a:custGeom>
            <a:avLst/>
            <a:gdLst/>
            <a:ahLst/>
            <a:cxnLst/>
            <a:rect l="l" t="t" r="r" b="b"/>
            <a:pathLst>
              <a:path h="274319">
                <a:moveTo>
                  <a:pt x="0" y="0"/>
                </a:moveTo>
                <a:lnTo>
                  <a:pt x="1" y="273844"/>
                </a:lnTo>
              </a:path>
            </a:pathLst>
          </a:custGeom>
          <a:ln w="12700">
            <a:solidFill>
              <a:srgbClr val="8064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887491" y="2014814"/>
            <a:ext cx="105744" cy="21375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041650" y="2438634"/>
            <a:ext cx="105744" cy="20908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486943" y="2589828"/>
            <a:ext cx="106045" cy="106045"/>
          </a:xfrm>
          <a:custGeom>
            <a:avLst/>
            <a:gdLst/>
            <a:ahLst/>
            <a:cxnLst/>
            <a:rect l="l" t="t" r="r" b="b"/>
            <a:pathLst>
              <a:path w="106045" h="106044">
                <a:moveTo>
                  <a:pt x="52872" y="0"/>
                </a:moveTo>
                <a:lnTo>
                  <a:pt x="0" y="105744"/>
                </a:lnTo>
                <a:lnTo>
                  <a:pt x="105744" y="105744"/>
                </a:lnTo>
                <a:lnTo>
                  <a:pt x="52872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493381" y="2521770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2869" y="1"/>
                </a:lnTo>
              </a:path>
            </a:pathLst>
          </a:custGeom>
          <a:ln w="127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493381" y="2781273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2869" y="1"/>
                </a:lnTo>
              </a:path>
            </a:pathLst>
          </a:custGeom>
          <a:ln w="127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539816" y="2519362"/>
            <a:ext cx="0" cy="264795"/>
          </a:xfrm>
          <a:custGeom>
            <a:avLst/>
            <a:gdLst/>
            <a:ahLst/>
            <a:cxnLst/>
            <a:rect l="l" t="t" r="r" b="b"/>
            <a:pathLst>
              <a:path h="264794">
                <a:moveTo>
                  <a:pt x="0" y="0"/>
                </a:moveTo>
                <a:lnTo>
                  <a:pt x="1" y="264318"/>
                </a:lnTo>
              </a:path>
            </a:pathLst>
          </a:custGeom>
          <a:ln w="127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372768" y="2589086"/>
            <a:ext cx="105744" cy="25583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256212" y="2546269"/>
            <a:ext cx="105744" cy="26051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156325" y="2499342"/>
            <a:ext cx="106045" cy="106045"/>
          </a:xfrm>
          <a:custGeom>
            <a:avLst/>
            <a:gdLst/>
            <a:ahLst/>
            <a:cxnLst/>
            <a:rect l="l" t="t" r="r" b="b"/>
            <a:pathLst>
              <a:path w="106045" h="106044">
                <a:moveTo>
                  <a:pt x="52871" y="0"/>
                </a:moveTo>
                <a:lnTo>
                  <a:pt x="0" y="105744"/>
                </a:lnTo>
                <a:lnTo>
                  <a:pt x="105744" y="105744"/>
                </a:lnTo>
                <a:lnTo>
                  <a:pt x="52871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162762" y="2417191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2869" y="1"/>
                </a:lnTo>
              </a:path>
            </a:pathLst>
          </a:custGeom>
          <a:ln w="127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162762" y="2697735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2869" y="1"/>
                </a:lnTo>
              </a:path>
            </a:pathLst>
          </a:custGeom>
          <a:ln w="127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209197" y="2414587"/>
            <a:ext cx="0" cy="285750"/>
          </a:xfrm>
          <a:custGeom>
            <a:avLst/>
            <a:gdLst/>
            <a:ahLst/>
            <a:cxnLst/>
            <a:rect l="l" t="t" r="r" b="b"/>
            <a:pathLst>
              <a:path h="285750">
                <a:moveTo>
                  <a:pt x="0" y="0"/>
                </a:moveTo>
                <a:lnTo>
                  <a:pt x="1" y="285750"/>
                </a:lnTo>
              </a:path>
            </a:pathLst>
          </a:custGeom>
          <a:ln w="127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037385" y="2563634"/>
            <a:ext cx="106045" cy="106045"/>
          </a:xfrm>
          <a:custGeom>
            <a:avLst/>
            <a:gdLst/>
            <a:ahLst/>
            <a:cxnLst/>
            <a:rect l="l" t="t" r="r" b="b"/>
            <a:pathLst>
              <a:path w="106045" h="106044">
                <a:moveTo>
                  <a:pt x="52872" y="0"/>
                </a:moveTo>
                <a:lnTo>
                  <a:pt x="0" y="105744"/>
                </a:lnTo>
                <a:lnTo>
                  <a:pt x="105744" y="105744"/>
                </a:lnTo>
                <a:lnTo>
                  <a:pt x="52872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043825" y="2495641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2869" y="1"/>
                </a:lnTo>
              </a:path>
            </a:pathLst>
          </a:custGeom>
          <a:ln w="127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043825" y="2762157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2869" y="1"/>
                </a:lnTo>
              </a:path>
            </a:pathLst>
          </a:custGeom>
          <a:ln w="127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090258" y="2493168"/>
            <a:ext cx="0" cy="271780"/>
          </a:xfrm>
          <a:custGeom>
            <a:avLst/>
            <a:gdLst/>
            <a:ahLst/>
            <a:cxnLst/>
            <a:rect l="l" t="t" r="r" b="b"/>
            <a:pathLst>
              <a:path h="271780">
                <a:moveTo>
                  <a:pt x="0" y="0"/>
                </a:moveTo>
                <a:lnTo>
                  <a:pt x="1" y="271462"/>
                </a:lnTo>
              </a:path>
            </a:pathLst>
          </a:custGeom>
          <a:ln w="127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937498" y="2526826"/>
            <a:ext cx="105744" cy="21843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6" name="object 96"/>
          <p:cNvGraphicFramePr>
            <a:graphicFrameLocks noGrp="1"/>
          </p:cNvGraphicFramePr>
          <p:nvPr/>
        </p:nvGraphicFramePr>
        <p:xfrm>
          <a:off x="2468364" y="2958395"/>
          <a:ext cx="5572760" cy="1297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4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2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20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39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02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80813">
                <a:tc>
                  <a:txBody>
                    <a:bodyPr/>
                    <a:lstStyle/>
                    <a:p>
                      <a:pPr marL="53340">
                        <a:lnSpc>
                          <a:spcPts val="1140"/>
                        </a:lnSpc>
                        <a:spcBef>
                          <a:spcPts val="185"/>
                        </a:spcBef>
                      </a:pPr>
                      <a:r>
                        <a:rPr sz="1000" dirty="0">
                          <a:latin typeface="Arial Narrow"/>
                          <a:cs typeface="Arial Narrow"/>
                        </a:rPr>
                        <a:t>B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ts val="1140"/>
                        </a:lnSpc>
                        <a:spcBef>
                          <a:spcPts val="185"/>
                        </a:spcBef>
                      </a:pPr>
                      <a:r>
                        <a:rPr sz="1000" spc="-5" dirty="0">
                          <a:latin typeface="Arial Narrow"/>
                          <a:cs typeface="Arial Narrow"/>
                        </a:rPr>
                        <a:t>Week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ts val="1140"/>
                        </a:lnSpc>
                        <a:spcBef>
                          <a:spcPts val="185"/>
                        </a:spcBef>
                      </a:pPr>
                      <a:r>
                        <a:rPr sz="1000" spc="-5" dirty="0">
                          <a:latin typeface="Arial Narrow"/>
                          <a:cs typeface="Arial Narrow"/>
                        </a:rPr>
                        <a:t>Week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marL="112395" algn="ctr">
                        <a:lnSpc>
                          <a:spcPts val="1140"/>
                        </a:lnSpc>
                        <a:spcBef>
                          <a:spcPts val="185"/>
                        </a:spcBef>
                      </a:pPr>
                      <a:r>
                        <a:rPr sz="1000" spc="-5" dirty="0">
                          <a:latin typeface="Arial Narrow"/>
                          <a:cs typeface="Arial Narrow"/>
                        </a:rPr>
                        <a:t>Week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ts val="1140"/>
                        </a:lnSpc>
                        <a:spcBef>
                          <a:spcPts val="185"/>
                        </a:spcBef>
                      </a:pPr>
                      <a:r>
                        <a:rPr sz="1000" spc="-5" dirty="0">
                          <a:latin typeface="Arial Narrow"/>
                          <a:cs typeface="Arial Narrow"/>
                        </a:rPr>
                        <a:t>Week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marR="114300" algn="ctr">
                        <a:lnSpc>
                          <a:spcPts val="1140"/>
                        </a:lnSpc>
                        <a:spcBef>
                          <a:spcPts val="185"/>
                        </a:spcBef>
                      </a:pPr>
                      <a:r>
                        <a:rPr sz="1000" spc="-5" dirty="0">
                          <a:latin typeface="Arial Narrow"/>
                          <a:cs typeface="Arial Narrow"/>
                        </a:rPr>
                        <a:t>Week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  <a:spcBef>
                          <a:spcPts val="185"/>
                        </a:spcBef>
                      </a:pPr>
                      <a:r>
                        <a:rPr sz="1000" spc="-5" dirty="0">
                          <a:latin typeface="Arial Narrow"/>
                          <a:cs typeface="Arial Narrow"/>
                        </a:rPr>
                        <a:t>Week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marL="281305" algn="ctr">
                        <a:lnSpc>
                          <a:spcPts val="1140"/>
                        </a:lnSpc>
                        <a:spcBef>
                          <a:spcPts val="185"/>
                        </a:spcBef>
                      </a:pPr>
                      <a:r>
                        <a:rPr sz="1000" spc="-5" dirty="0">
                          <a:latin typeface="Arial Narrow"/>
                          <a:cs typeface="Arial Narrow"/>
                        </a:rPr>
                        <a:t>Week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2349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ts val="1160"/>
                        </a:lnSpc>
                      </a:pPr>
                      <a:r>
                        <a:rPr sz="1000" dirty="0">
                          <a:latin typeface="Arial Narrow"/>
                          <a:cs typeface="Arial Narrow"/>
                        </a:rPr>
                        <a:t>2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ts val="1160"/>
                        </a:lnSpc>
                      </a:pPr>
                      <a:r>
                        <a:rPr sz="1000" dirty="0">
                          <a:latin typeface="Arial Narrow"/>
                          <a:cs typeface="Arial Narrow"/>
                        </a:rPr>
                        <a:t>4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030" algn="ctr">
                        <a:lnSpc>
                          <a:spcPts val="1160"/>
                        </a:lnSpc>
                      </a:pPr>
                      <a:r>
                        <a:rPr sz="1000" dirty="0">
                          <a:latin typeface="Arial Narrow"/>
                          <a:cs typeface="Arial Narrow"/>
                        </a:rPr>
                        <a:t>8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ts val="1160"/>
                        </a:lnSpc>
                      </a:pPr>
                      <a:r>
                        <a:rPr sz="1000" spc="-10" dirty="0">
                          <a:latin typeface="Arial Narrow"/>
                          <a:cs typeface="Arial Narrow"/>
                        </a:rPr>
                        <a:t>12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0" algn="ctr">
                        <a:lnSpc>
                          <a:spcPts val="1160"/>
                        </a:lnSpc>
                      </a:pPr>
                      <a:r>
                        <a:rPr sz="1000" spc="-10" dirty="0">
                          <a:latin typeface="Arial Narrow"/>
                          <a:cs typeface="Arial Narrow"/>
                        </a:rPr>
                        <a:t>16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</a:pPr>
                      <a:r>
                        <a:rPr sz="1000" spc="-10" dirty="0">
                          <a:latin typeface="Arial Narrow"/>
                          <a:cs typeface="Arial Narrow"/>
                        </a:rPr>
                        <a:t>20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1940" algn="ctr">
                        <a:lnSpc>
                          <a:spcPts val="1160"/>
                        </a:lnSpc>
                      </a:pPr>
                      <a:r>
                        <a:rPr sz="1000" spc="-10" dirty="0">
                          <a:latin typeface="Arial Narrow"/>
                          <a:cs typeface="Arial Narrow"/>
                        </a:rPr>
                        <a:t>24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5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b="1" spc="-5" dirty="0">
                          <a:latin typeface="Arial Narrow"/>
                          <a:cs typeface="Arial Narrow"/>
                        </a:rPr>
                        <a:t>Analysis</a:t>
                      </a:r>
                      <a:r>
                        <a:rPr sz="1100" b="1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100" b="1" spc="-5" dirty="0">
                          <a:latin typeface="Arial Narrow"/>
                          <a:cs typeface="Arial Narrow"/>
                        </a:rPr>
                        <a:t>visit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966">
                <a:tc>
                  <a:txBody>
                    <a:bodyPr/>
                    <a:lstStyle/>
                    <a:p>
                      <a:pPr marL="60325">
                        <a:lnSpc>
                          <a:spcPts val="1140"/>
                        </a:lnSpc>
                        <a:spcBef>
                          <a:spcPts val="405"/>
                        </a:spcBef>
                      </a:pPr>
                      <a:r>
                        <a:rPr sz="1000" dirty="0">
                          <a:latin typeface="Arial Narrow"/>
                          <a:cs typeface="Arial Narrow"/>
                        </a:rPr>
                        <a:t>5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51435" marB="0"/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ts val="1140"/>
                        </a:lnSpc>
                        <a:spcBef>
                          <a:spcPts val="405"/>
                        </a:spcBef>
                      </a:pPr>
                      <a:r>
                        <a:rPr sz="1000" dirty="0">
                          <a:latin typeface="Arial Narrow"/>
                          <a:cs typeface="Arial Narrow"/>
                        </a:rPr>
                        <a:t>4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51435" marB="0"/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ts val="1140"/>
                        </a:lnSpc>
                        <a:spcBef>
                          <a:spcPts val="405"/>
                        </a:spcBef>
                      </a:pPr>
                      <a:r>
                        <a:rPr sz="1000" dirty="0">
                          <a:latin typeface="Arial Narrow"/>
                          <a:cs typeface="Arial Narrow"/>
                        </a:rPr>
                        <a:t>5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51435" marB="0"/>
                </a:tc>
                <a:tc>
                  <a:txBody>
                    <a:bodyPr/>
                    <a:lstStyle/>
                    <a:p>
                      <a:pPr marL="113664" algn="ctr">
                        <a:lnSpc>
                          <a:spcPts val="1140"/>
                        </a:lnSpc>
                        <a:spcBef>
                          <a:spcPts val="405"/>
                        </a:spcBef>
                      </a:pPr>
                      <a:r>
                        <a:rPr sz="1000" dirty="0">
                          <a:latin typeface="Arial Narrow"/>
                          <a:cs typeface="Arial Narrow"/>
                        </a:rPr>
                        <a:t>5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51435" marB="0"/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ts val="1140"/>
                        </a:lnSpc>
                        <a:spcBef>
                          <a:spcPts val="405"/>
                        </a:spcBef>
                      </a:pPr>
                      <a:r>
                        <a:rPr sz="1000" dirty="0">
                          <a:latin typeface="Arial Narrow"/>
                          <a:cs typeface="Arial Narrow"/>
                        </a:rPr>
                        <a:t>5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51435" marB="0"/>
                </a:tc>
                <a:tc>
                  <a:txBody>
                    <a:bodyPr/>
                    <a:lstStyle/>
                    <a:p>
                      <a:pPr marR="113030" algn="ctr">
                        <a:lnSpc>
                          <a:spcPts val="1140"/>
                        </a:lnSpc>
                        <a:spcBef>
                          <a:spcPts val="405"/>
                        </a:spcBef>
                      </a:pPr>
                      <a:r>
                        <a:rPr sz="1000" dirty="0">
                          <a:latin typeface="Arial Narrow"/>
                          <a:cs typeface="Arial Narrow"/>
                        </a:rPr>
                        <a:t>5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514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  <a:spcBef>
                          <a:spcPts val="405"/>
                        </a:spcBef>
                      </a:pPr>
                      <a:r>
                        <a:rPr sz="1000" dirty="0">
                          <a:latin typeface="Arial Narrow"/>
                          <a:cs typeface="Arial Narrow"/>
                        </a:rPr>
                        <a:t>5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51435" marB="0"/>
                </a:tc>
                <a:tc>
                  <a:txBody>
                    <a:bodyPr/>
                    <a:lstStyle/>
                    <a:p>
                      <a:pPr marL="282575" algn="ctr">
                        <a:lnSpc>
                          <a:spcPts val="1140"/>
                        </a:lnSpc>
                        <a:spcBef>
                          <a:spcPts val="405"/>
                        </a:spcBef>
                      </a:pPr>
                      <a:r>
                        <a:rPr sz="1000" dirty="0">
                          <a:latin typeface="Arial Narrow"/>
                          <a:cs typeface="Arial Narrow"/>
                        </a:rPr>
                        <a:t>5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5143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31750">
                        <a:lnSpc>
                          <a:spcPts val="1100"/>
                        </a:lnSpc>
                      </a:pPr>
                      <a:r>
                        <a:rPr sz="1000" spc="-10" dirty="0">
                          <a:latin typeface="Arial Narrow"/>
                          <a:cs typeface="Arial Narrow"/>
                        </a:rPr>
                        <a:t>16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ts val="1100"/>
                        </a:lnSpc>
                      </a:pPr>
                      <a:r>
                        <a:rPr sz="1000" spc="-10" dirty="0">
                          <a:latin typeface="Arial Narrow"/>
                          <a:cs typeface="Arial Narrow"/>
                        </a:rPr>
                        <a:t>15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ts val="1100"/>
                        </a:lnSpc>
                      </a:pPr>
                      <a:r>
                        <a:rPr sz="1000" spc="-10" dirty="0">
                          <a:latin typeface="Arial Narrow"/>
                          <a:cs typeface="Arial Narrow"/>
                        </a:rPr>
                        <a:t>14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2395" algn="ctr">
                        <a:lnSpc>
                          <a:spcPts val="1100"/>
                        </a:lnSpc>
                      </a:pPr>
                      <a:r>
                        <a:rPr sz="1000" spc="-10" dirty="0">
                          <a:latin typeface="Arial Narrow"/>
                          <a:cs typeface="Arial Narrow"/>
                        </a:rPr>
                        <a:t>15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ts val="1100"/>
                        </a:lnSpc>
                      </a:pPr>
                      <a:r>
                        <a:rPr sz="1000" spc="-10" dirty="0">
                          <a:latin typeface="Arial Narrow"/>
                          <a:cs typeface="Arial Narrow"/>
                        </a:rPr>
                        <a:t>14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3664" algn="ctr">
                        <a:lnSpc>
                          <a:spcPts val="1100"/>
                        </a:lnSpc>
                      </a:pPr>
                      <a:r>
                        <a:rPr sz="1000" spc="-10" dirty="0">
                          <a:latin typeface="Arial Narrow"/>
                          <a:cs typeface="Arial Narrow"/>
                        </a:rPr>
                        <a:t>14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sz="1000" spc="-10" dirty="0">
                          <a:latin typeface="Arial Narrow"/>
                          <a:cs typeface="Arial Narrow"/>
                        </a:rPr>
                        <a:t>14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1940" algn="ctr">
                        <a:lnSpc>
                          <a:spcPts val="1100"/>
                        </a:lnSpc>
                      </a:pPr>
                      <a:r>
                        <a:rPr sz="1000" spc="-10" dirty="0">
                          <a:latin typeface="Arial Narrow"/>
                          <a:cs typeface="Arial Narrow"/>
                        </a:rPr>
                        <a:t>15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31750">
                        <a:lnSpc>
                          <a:spcPts val="1100"/>
                        </a:lnSpc>
                      </a:pPr>
                      <a:r>
                        <a:rPr sz="1000" spc="-10" dirty="0">
                          <a:latin typeface="Arial Narrow"/>
                          <a:cs typeface="Arial Narrow"/>
                        </a:rPr>
                        <a:t>15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ts val="1100"/>
                        </a:lnSpc>
                      </a:pPr>
                      <a:r>
                        <a:rPr sz="1000" spc="-10" dirty="0">
                          <a:latin typeface="Arial Narrow"/>
                          <a:cs typeface="Arial Narrow"/>
                        </a:rPr>
                        <a:t>14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ts val="1100"/>
                        </a:lnSpc>
                      </a:pPr>
                      <a:r>
                        <a:rPr sz="1000" spc="-10" dirty="0">
                          <a:latin typeface="Arial Narrow"/>
                          <a:cs typeface="Arial Narrow"/>
                        </a:rPr>
                        <a:t>15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2395" algn="ctr">
                        <a:lnSpc>
                          <a:spcPts val="1100"/>
                        </a:lnSpc>
                      </a:pPr>
                      <a:r>
                        <a:rPr sz="1000" spc="-10" dirty="0">
                          <a:latin typeface="Arial Narrow"/>
                          <a:cs typeface="Arial Narrow"/>
                        </a:rPr>
                        <a:t>15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ts val="1100"/>
                        </a:lnSpc>
                      </a:pPr>
                      <a:r>
                        <a:rPr sz="1000" spc="-10" dirty="0">
                          <a:latin typeface="Arial Narrow"/>
                          <a:cs typeface="Arial Narrow"/>
                        </a:rPr>
                        <a:t>14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3664" algn="ctr">
                        <a:lnSpc>
                          <a:spcPts val="1100"/>
                        </a:lnSpc>
                      </a:pPr>
                      <a:r>
                        <a:rPr sz="1000" spc="-10" dirty="0">
                          <a:latin typeface="Arial Narrow"/>
                          <a:cs typeface="Arial Narrow"/>
                        </a:rPr>
                        <a:t>15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sz="1000" spc="-10" dirty="0">
                          <a:latin typeface="Arial Narrow"/>
                          <a:cs typeface="Arial Narrow"/>
                        </a:rPr>
                        <a:t>15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1940" algn="ctr">
                        <a:lnSpc>
                          <a:spcPts val="1100"/>
                        </a:lnSpc>
                      </a:pPr>
                      <a:r>
                        <a:rPr sz="1000" spc="-10" dirty="0">
                          <a:latin typeface="Arial Narrow"/>
                          <a:cs typeface="Arial Narrow"/>
                        </a:rPr>
                        <a:t>15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813">
                <a:tc>
                  <a:txBody>
                    <a:bodyPr/>
                    <a:lstStyle/>
                    <a:p>
                      <a:pPr marL="31750">
                        <a:lnSpc>
                          <a:spcPts val="1160"/>
                        </a:lnSpc>
                      </a:pPr>
                      <a:r>
                        <a:rPr sz="1000" spc="-10" dirty="0">
                          <a:latin typeface="Arial Narrow"/>
                          <a:cs typeface="Arial Narrow"/>
                        </a:rPr>
                        <a:t>28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ts val="1160"/>
                        </a:lnSpc>
                      </a:pPr>
                      <a:r>
                        <a:rPr sz="1000" spc="-10" dirty="0">
                          <a:latin typeface="Arial Narrow"/>
                          <a:cs typeface="Arial Narrow"/>
                        </a:rPr>
                        <a:t>24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ts val="1160"/>
                        </a:lnSpc>
                      </a:pPr>
                      <a:r>
                        <a:rPr sz="1000" spc="-10" dirty="0">
                          <a:latin typeface="Arial Narrow"/>
                          <a:cs typeface="Arial Narrow"/>
                        </a:rPr>
                        <a:t>28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2395" algn="ctr">
                        <a:lnSpc>
                          <a:spcPts val="1160"/>
                        </a:lnSpc>
                      </a:pPr>
                      <a:r>
                        <a:rPr sz="1000" spc="-10" dirty="0">
                          <a:latin typeface="Arial Narrow"/>
                          <a:cs typeface="Arial Narrow"/>
                        </a:rPr>
                        <a:t>27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ts val="1160"/>
                        </a:lnSpc>
                      </a:pPr>
                      <a:r>
                        <a:rPr sz="1000" spc="-10" dirty="0">
                          <a:latin typeface="Arial Narrow"/>
                          <a:cs typeface="Arial Narrow"/>
                        </a:rPr>
                        <a:t>28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3664" algn="ctr">
                        <a:lnSpc>
                          <a:spcPts val="1160"/>
                        </a:lnSpc>
                      </a:pPr>
                      <a:r>
                        <a:rPr sz="1000" spc="-10" dirty="0">
                          <a:latin typeface="Arial Narrow"/>
                          <a:cs typeface="Arial Narrow"/>
                        </a:rPr>
                        <a:t>25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</a:pPr>
                      <a:r>
                        <a:rPr sz="1000" spc="-10" dirty="0">
                          <a:latin typeface="Arial Narrow"/>
                          <a:cs typeface="Arial Narrow"/>
                        </a:rPr>
                        <a:t>28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1940" algn="ctr">
                        <a:lnSpc>
                          <a:spcPts val="1160"/>
                        </a:lnSpc>
                      </a:pPr>
                      <a:r>
                        <a:rPr sz="1000" spc="-10" dirty="0">
                          <a:latin typeface="Arial Narrow"/>
                          <a:cs typeface="Arial Narrow"/>
                        </a:rPr>
                        <a:t>28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7" name="object 97"/>
          <p:cNvSpPr txBox="1"/>
          <p:nvPr/>
        </p:nvSpPr>
        <p:spPr>
          <a:xfrm>
            <a:off x="1567745" y="1492146"/>
            <a:ext cx="351155" cy="1410335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algn="ctr">
              <a:lnSpc>
                <a:spcPts val="1310"/>
              </a:lnSpc>
              <a:spcBef>
                <a:spcPts val="30"/>
              </a:spcBef>
            </a:pPr>
            <a:r>
              <a:rPr sz="1100" b="1" dirty="0">
                <a:latin typeface="Arial Narrow"/>
                <a:cs typeface="Arial Narrow"/>
              </a:rPr>
              <a:t>LDL-C </a:t>
            </a:r>
            <a:r>
              <a:rPr sz="1100" b="1" spc="-5" dirty="0">
                <a:latin typeface="Arial Narrow"/>
                <a:cs typeface="Arial Narrow"/>
              </a:rPr>
              <a:t>LS mean</a:t>
            </a:r>
            <a:r>
              <a:rPr sz="1100" b="1" spc="-50" dirty="0">
                <a:latin typeface="Arial Narrow"/>
                <a:cs typeface="Arial Narrow"/>
              </a:rPr>
              <a:t> </a:t>
            </a:r>
            <a:r>
              <a:rPr sz="1100" b="1" spc="-10" dirty="0">
                <a:latin typeface="Arial Narrow"/>
                <a:cs typeface="Arial Narrow"/>
              </a:rPr>
              <a:t>(±SE)</a:t>
            </a:r>
            <a:endParaRPr sz="1100">
              <a:latin typeface="Arial Narrow"/>
              <a:cs typeface="Arial Narrow"/>
            </a:endParaRPr>
          </a:p>
          <a:p>
            <a:pPr algn="ctr">
              <a:lnSpc>
                <a:spcPts val="1310"/>
              </a:lnSpc>
            </a:pPr>
            <a:r>
              <a:rPr sz="1100" b="1" spc="-5" dirty="0">
                <a:latin typeface="Arial Narrow"/>
                <a:cs typeface="Arial Narrow"/>
              </a:rPr>
              <a:t>change from baseline</a:t>
            </a:r>
            <a:r>
              <a:rPr sz="1100" b="1" spc="-80" dirty="0">
                <a:latin typeface="Arial Narrow"/>
                <a:cs typeface="Arial Narrow"/>
              </a:rPr>
              <a:t> </a:t>
            </a:r>
            <a:r>
              <a:rPr sz="1100" b="1" spc="-5" dirty="0">
                <a:latin typeface="Arial Narrow"/>
                <a:cs typeface="Arial Narrow"/>
              </a:rPr>
              <a:t>(%)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393501" y="3447796"/>
            <a:ext cx="3413125" cy="982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2940" marR="1482725" indent="312420" algn="r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latin typeface="Arial Narrow"/>
                <a:cs typeface="Arial Narrow"/>
              </a:rPr>
              <a:t>Number</a:t>
            </a:r>
            <a:r>
              <a:rPr sz="1000" b="1" spc="-45" dirty="0">
                <a:latin typeface="Arial Narrow"/>
                <a:cs typeface="Arial Narrow"/>
              </a:rPr>
              <a:t> </a:t>
            </a:r>
            <a:r>
              <a:rPr sz="1000" b="1" spc="-5" dirty="0">
                <a:latin typeface="Arial Narrow"/>
                <a:cs typeface="Arial Narrow"/>
              </a:rPr>
              <a:t>of</a:t>
            </a:r>
            <a:r>
              <a:rPr sz="1000" b="1" spc="-45" dirty="0">
                <a:latin typeface="Arial Narrow"/>
                <a:cs typeface="Arial Narrow"/>
              </a:rPr>
              <a:t> </a:t>
            </a:r>
            <a:r>
              <a:rPr sz="1000" b="1" spc="-5" dirty="0">
                <a:latin typeface="Arial Narrow"/>
                <a:cs typeface="Arial Narrow"/>
              </a:rPr>
              <a:t>patients </a:t>
            </a:r>
            <a:r>
              <a:rPr sz="1000" b="1" dirty="0">
                <a:latin typeface="Arial Narrow"/>
                <a:cs typeface="Arial Narrow"/>
              </a:rPr>
              <a:t> </a:t>
            </a:r>
            <a:r>
              <a:rPr sz="1000" spc="-5" dirty="0">
                <a:latin typeface="Arial Narrow"/>
                <a:cs typeface="Arial Narrow"/>
              </a:rPr>
              <a:t>Placebo</a:t>
            </a:r>
            <a:r>
              <a:rPr sz="1000" spc="-50" dirty="0">
                <a:latin typeface="Arial Narrow"/>
                <a:cs typeface="Arial Narrow"/>
              </a:rPr>
              <a:t> </a:t>
            </a:r>
            <a:r>
              <a:rPr sz="1000" spc="-5" dirty="0">
                <a:latin typeface="Arial Narrow"/>
                <a:cs typeface="Arial Narrow"/>
              </a:rPr>
              <a:t>null/null</a:t>
            </a:r>
            <a:r>
              <a:rPr sz="1000" spc="-35" dirty="0">
                <a:latin typeface="Arial Narrow"/>
                <a:cs typeface="Arial Narrow"/>
              </a:rPr>
              <a:t> </a:t>
            </a:r>
            <a:r>
              <a:rPr sz="1000" spc="-5" dirty="0">
                <a:latin typeface="Arial Narrow"/>
                <a:cs typeface="Arial Narrow"/>
              </a:rPr>
              <a:t>(n=6) </a:t>
            </a:r>
            <a:r>
              <a:rPr sz="1000" dirty="0">
                <a:latin typeface="Arial Narrow"/>
                <a:cs typeface="Arial Narrow"/>
              </a:rPr>
              <a:t> </a:t>
            </a:r>
            <a:r>
              <a:rPr sz="1000" spc="-5" dirty="0">
                <a:latin typeface="Arial Narrow"/>
                <a:cs typeface="Arial Narrow"/>
              </a:rPr>
              <a:t>Placebo </a:t>
            </a:r>
            <a:r>
              <a:rPr sz="1000" spc="-10" dirty="0">
                <a:latin typeface="Arial Narrow"/>
                <a:cs typeface="Arial Narrow"/>
              </a:rPr>
              <a:t>not </a:t>
            </a:r>
            <a:r>
              <a:rPr sz="1000" spc="-5" dirty="0">
                <a:latin typeface="Arial Narrow"/>
                <a:cs typeface="Arial Narrow"/>
              </a:rPr>
              <a:t>null/null</a:t>
            </a:r>
            <a:r>
              <a:rPr sz="1000" spc="-45" dirty="0">
                <a:latin typeface="Arial Narrow"/>
                <a:cs typeface="Arial Narrow"/>
              </a:rPr>
              <a:t> </a:t>
            </a:r>
            <a:r>
              <a:rPr sz="1000" spc="-10" dirty="0">
                <a:latin typeface="Arial Narrow"/>
                <a:cs typeface="Arial Narrow"/>
              </a:rPr>
              <a:t>(n=16)</a:t>
            </a:r>
            <a:endParaRPr sz="1000">
              <a:latin typeface="Arial Narrow"/>
              <a:cs typeface="Arial Narrow"/>
            </a:endParaRPr>
          </a:p>
          <a:p>
            <a:pPr marL="12700" marR="1484630" indent="171450" algn="r">
              <a:lnSpc>
                <a:spcPct val="100000"/>
              </a:lnSpc>
            </a:pPr>
            <a:r>
              <a:rPr sz="1000" spc="-5" dirty="0">
                <a:latin typeface="Arial Narrow"/>
                <a:cs typeface="Arial Narrow"/>
              </a:rPr>
              <a:t>Evinacumab 15 mg/kg</a:t>
            </a:r>
            <a:r>
              <a:rPr sz="1000" spc="-55" dirty="0">
                <a:latin typeface="Arial Narrow"/>
                <a:cs typeface="Arial Narrow"/>
              </a:rPr>
              <a:t> </a:t>
            </a:r>
            <a:r>
              <a:rPr sz="1000" spc="-5" dirty="0">
                <a:latin typeface="Arial Narrow"/>
                <a:cs typeface="Arial Narrow"/>
              </a:rPr>
              <a:t>null/null</a:t>
            </a:r>
            <a:r>
              <a:rPr sz="1000" spc="-10" dirty="0">
                <a:latin typeface="Arial Narrow"/>
                <a:cs typeface="Arial Narrow"/>
              </a:rPr>
              <a:t> (n=15)  </a:t>
            </a:r>
            <a:r>
              <a:rPr sz="1000" spc="-5" dirty="0">
                <a:latin typeface="Arial Narrow"/>
                <a:cs typeface="Arial Narrow"/>
              </a:rPr>
              <a:t>Evinacumab 15 mg/kg </a:t>
            </a:r>
            <a:r>
              <a:rPr sz="1000" spc="-10" dirty="0">
                <a:latin typeface="Arial Narrow"/>
                <a:cs typeface="Arial Narrow"/>
              </a:rPr>
              <a:t>not </a:t>
            </a:r>
            <a:r>
              <a:rPr sz="1000" spc="-5" dirty="0">
                <a:latin typeface="Arial Narrow"/>
                <a:cs typeface="Arial Narrow"/>
              </a:rPr>
              <a:t>null/null</a:t>
            </a:r>
            <a:r>
              <a:rPr sz="1000" spc="-50" dirty="0">
                <a:latin typeface="Arial Narrow"/>
                <a:cs typeface="Arial Narrow"/>
              </a:rPr>
              <a:t> </a:t>
            </a:r>
            <a:r>
              <a:rPr sz="1000" spc="-10" dirty="0">
                <a:latin typeface="Arial Narrow"/>
                <a:cs typeface="Arial Narrow"/>
              </a:rPr>
              <a:t>(n=28)</a:t>
            </a:r>
            <a:endParaRPr sz="1000">
              <a:latin typeface="Arial Narrow"/>
              <a:cs typeface="Arial Narrow"/>
            </a:endParaRPr>
          </a:p>
          <a:p>
            <a:pPr marL="45085">
              <a:lnSpc>
                <a:spcPct val="100000"/>
              </a:lnSpc>
              <a:spcBef>
                <a:spcPts val="459"/>
              </a:spcBef>
            </a:pPr>
            <a:r>
              <a:rPr sz="900" dirty="0">
                <a:latin typeface="Arial Narrow"/>
                <a:cs typeface="Arial Narrow"/>
              </a:rPr>
              <a:t>LDL-C, </a:t>
            </a:r>
            <a:r>
              <a:rPr sz="900" spc="-5" dirty="0">
                <a:latin typeface="Arial Narrow"/>
                <a:cs typeface="Arial Narrow"/>
              </a:rPr>
              <a:t>low-density lipoprotein cholesterol; LS, </a:t>
            </a:r>
            <a:r>
              <a:rPr sz="900" dirty="0">
                <a:latin typeface="Arial Narrow"/>
                <a:cs typeface="Arial Narrow"/>
              </a:rPr>
              <a:t>least squares; </a:t>
            </a:r>
            <a:r>
              <a:rPr sz="900" spc="-5" dirty="0">
                <a:latin typeface="Arial Narrow"/>
                <a:cs typeface="Arial Narrow"/>
              </a:rPr>
              <a:t>SE, standard</a:t>
            </a:r>
            <a:r>
              <a:rPr sz="900" spc="-10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error.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3718886" y="1171446"/>
            <a:ext cx="106045" cy="106045"/>
          </a:xfrm>
          <a:custGeom>
            <a:avLst/>
            <a:gdLst/>
            <a:ahLst/>
            <a:cxnLst/>
            <a:rect l="l" t="t" r="r" b="b"/>
            <a:pathLst>
              <a:path w="106045" h="106044">
                <a:moveTo>
                  <a:pt x="52872" y="0"/>
                </a:moveTo>
                <a:lnTo>
                  <a:pt x="32292" y="4154"/>
                </a:lnTo>
                <a:lnTo>
                  <a:pt x="15486" y="15485"/>
                </a:lnTo>
                <a:lnTo>
                  <a:pt x="4155" y="32292"/>
                </a:lnTo>
                <a:lnTo>
                  <a:pt x="0" y="52872"/>
                </a:lnTo>
                <a:lnTo>
                  <a:pt x="4155" y="73452"/>
                </a:lnTo>
                <a:lnTo>
                  <a:pt x="15486" y="90258"/>
                </a:lnTo>
                <a:lnTo>
                  <a:pt x="32292" y="101589"/>
                </a:lnTo>
                <a:lnTo>
                  <a:pt x="52872" y="105744"/>
                </a:lnTo>
                <a:lnTo>
                  <a:pt x="73452" y="101589"/>
                </a:lnTo>
                <a:lnTo>
                  <a:pt x="90258" y="90258"/>
                </a:lnTo>
                <a:lnTo>
                  <a:pt x="101589" y="73452"/>
                </a:lnTo>
                <a:lnTo>
                  <a:pt x="105744" y="52872"/>
                </a:lnTo>
                <a:lnTo>
                  <a:pt x="101589" y="32292"/>
                </a:lnTo>
                <a:lnTo>
                  <a:pt x="90258" y="15485"/>
                </a:lnTo>
                <a:lnTo>
                  <a:pt x="73452" y="4154"/>
                </a:lnTo>
                <a:lnTo>
                  <a:pt x="52872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664602" y="1224319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9">
                <a:moveTo>
                  <a:pt x="0" y="0"/>
                </a:moveTo>
                <a:lnTo>
                  <a:pt x="214312" y="1"/>
                </a:lnTo>
              </a:path>
            </a:pathLst>
          </a:custGeom>
          <a:ln w="1905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069055" y="1169064"/>
            <a:ext cx="106045" cy="106045"/>
          </a:xfrm>
          <a:custGeom>
            <a:avLst/>
            <a:gdLst/>
            <a:ahLst/>
            <a:cxnLst/>
            <a:rect l="l" t="t" r="r" b="b"/>
            <a:pathLst>
              <a:path w="106045" h="106044">
                <a:moveTo>
                  <a:pt x="52871" y="0"/>
                </a:moveTo>
                <a:lnTo>
                  <a:pt x="32291" y="4154"/>
                </a:lnTo>
                <a:lnTo>
                  <a:pt x="15485" y="15485"/>
                </a:lnTo>
                <a:lnTo>
                  <a:pt x="4154" y="32291"/>
                </a:lnTo>
                <a:lnTo>
                  <a:pt x="0" y="52871"/>
                </a:lnTo>
                <a:lnTo>
                  <a:pt x="4154" y="73451"/>
                </a:lnTo>
                <a:lnTo>
                  <a:pt x="15485" y="90258"/>
                </a:lnTo>
                <a:lnTo>
                  <a:pt x="32291" y="101589"/>
                </a:lnTo>
                <a:lnTo>
                  <a:pt x="52871" y="105744"/>
                </a:lnTo>
                <a:lnTo>
                  <a:pt x="73451" y="101589"/>
                </a:lnTo>
                <a:lnTo>
                  <a:pt x="90258" y="90258"/>
                </a:lnTo>
                <a:lnTo>
                  <a:pt x="101589" y="73451"/>
                </a:lnTo>
                <a:lnTo>
                  <a:pt x="105744" y="52871"/>
                </a:lnTo>
                <a:lnTo>
                  <a:pt x="101589" y="32291"/>
                </a:lnTo>
                <a:lnTo>
                  <a:pt x="90258" y="15485"/>
                </a:lnTo>
                <a:lnTo>
                  <a:pt x="73451" y="4154"/>
                </a:lnTo>
                <a:lnTo>
                  <a:pt x="52871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014771" y="1221935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9">
                <a:moveTo>
                  <a:pt x="0" y="0"/>
                </a:moveTo>
                <a:lnTo>
                  <a:pt x="214312" y="1"/>
                </a:lnTo>
              </a:path>
            </a:pathLst>
          </a:custGeom>
          <a:ln w="19050">
            <a:solidFill>
              <a:srgbClr val="9BB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718887" y="1332581"/>
            <a:ext cx="106045" cy="106045"/>
          </a:xfrm>
          <a:custGeom>
            <a:avLst/>
            <a:gdLst/>
            <a:ahLst/>
            <a:cxnLst/>
            <a:rect l="l" t="t" r="r" b="b"/>
            <a:pathLst>
              <a:path w="106045" h="106044">
                <a:moveTo>
                  <a:pt x="52872" y="0"/>
                </a:moveTo>
                <a:lnTo>
                  <a:pt x="0" y="105744"/>
                </a:lnTo>
                <a:lnTo>
                  <a:pt x="105744" y="105744"/>
                </a:lnTo>
                <a:lnTo>
                  <a:pt x="52872" y="0"/>
                </a:lnTo>
                <a:close/>
              </a:path>
            </a:pathLst>
          </a:custGeom>
          <a:solidFill>
            <a:srgbClr val="8064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664604" y="1385454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9">
                <a:moveTo>
                  <a:pt x="0" y="0"/>
                </a:moveTo>
                <a:lnTo>
                  <a:pt x="214312" y="1"/>
                </a:lnTo>
              </a:path>
            </a:pathLst>
          </a:custGeom>
          <a:ln w="19050">
            <a:solidFill>
              <a:srgbClr val="8064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3917105" y="1118615"/>
            <a:ext cx="1048385" cy="35496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10795">
              <a:lnSpc>
                <a:spcPts val="1270"/>
              </a:lnSpc>
              <a:spcBef>
                <a:spcPts val="180"/>
              </a:spcBef>
            </a:pPr>
            <a:r>
              <a:rPr sz="1100" spc="-5" dirty="0">
                <a:latin typeface="Arial Narrow"/>
                <a:cs typeface="Arial Narrow"/>
              </a:rPr>
              <a:t>Placebo null/null  Placebo not</a:t>
            </a:r>
            <a:r>
              <a:rPr sz="1100" spc="-80" dirty="0">
                <a:latin typeface="Arial Narrow"/>
                <a:cs typeface="Arial Narrow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null/null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5061912" y="1332581"/>
            <a:ext cx="106045" cy="106045"/>
          </a:xfrm>
          <a:custGeom>
            <a:avLst/>
            <a:gdLst/>
            <a:ahLst/>
            <a:cxnLst/>
            <a:rect l="l" t="t" r="r" b="b"/>
            <a:pathLst>
              <a:path w="106045" h="106044">
                <a:moveTo>
                  <a:pt x="52872" y="0"/>
                </a:moveTo>
                <a:lnTo>
                  <a:pt x="0" y="105744"/>
                </a:lnTo>
                <a:lnTo>
                  <a:pt x="105744" y="105744"/>
                </a:lnTo>
                <a:lnTo>
                  <a:pt x="52872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007629" y="1385454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9">
                <a:moveTo>
                  <a:pt x="0" y="0"/>
                </a:moveTo>
                <a:lnTo>
                  <a:pt x="214312" y="1"/>
                </a:lnTo>
              </a:path>
            </a:pathLst>
          </a:custGeom>
          <a:ln w="1905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5261590" y="1121664"/>
            <a:ext cx="17659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43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Arial Narrow"/>
                <a:cs typeface="Arial Narrow"/>
              </a:rPr>
              <a:t>Evinacumab 15 mg/kg null/null  Evinacumab 15 mg/kg not</a:t>
            </a:r>
            <a:r>
              <a:rPr sz="1100" spc="-75" dirty="0">
                <a:latin typeface="Arial Narrow"/>
                <a:cs typeface="Arial Narrow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null/null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2128945" y="1102867"/>
            <a:ext cx="14839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 Narrow"/>
                <a:cs typeface="Arial Narrow"/>
              </a:rPr>
              <a:t>Treatment </a:t>
            </a:r>
            <a:r>
              <a:rPr sz="1200" b="1" spc="-5" dirty="0">
                <a:latin typeface="Arial Narrow"/>
                <a:cs typeface="Arial Narrow"/>
              </a:rPr>
              <a:t>and</a:t>
            </a:r>
            <a:r>
              <a:rPr sz="1200" b="1" spc="-35" dirty="0">
                <a:latin typeface="Arial Narrow"/>
                <a:cs typeface="Arial Narrow"/>
              </a:rPr>
              <a:t> </a:t>
            </a:r>
            <a:r>
              <a:rPr sz="1200" b="1" spc="-5" dirty="0">
                <a:latin typeface="Arial Narrow"/>
                <a:cs typeface="Arial Narrow"/>
              </a:rPr>
              <a:t>mutation:</a:t>
            </a:r>
            <a:endParaRPr sz="12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461757"/>
            <a:ext cx="9144000" cy="6817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4527" y="935736"/>
            <a:ext cx="8729472" cy="1097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0850" y="958143"/>
          <a:ext cx="8693150" cy="3281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0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3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8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37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1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372D83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131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Placebo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IV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Q4W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(n=21)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372D83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131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Evinacumab 15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mg/kg IV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Q4W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(n=44)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311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372D83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13193"/>
                    </a:solidFill>
                  </a:tcPr>
                </a:tc>
                <a:tc row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372D8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586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300" spc="-5" dirty="0">
                          <a:latin typeface="Arial Narrow"/>
                          <a:cs typeface="Arial Narrow"/>
                        </a:rPr>
                        <a:t>Patients </a:t>
                      </a:r>
                      <a:r>
                        <a:rPr sz="1300" dirty="0">
                          <a:latin typeface="Arial Narrow"/>
                          <a:cs typeface="Arial Narrow"/>
                        </a:rPr>
                        <a:t>with </a:t>
                      </a:r>
                      <a:r>
                        <a:rPr sz="1300" spc="-10" dirty="0">
                          <a:latin typeface="Arial Narrow"/>
                          <a:cs typeface="Arial Narrow"/>
                        </a:rPr>
                        <a:t>any </a:t>
                      </a:r>
                      <a:r>
                        <a:rPr sz="1300" spc="-5" dirty="0">
                          <a:latin typeface="Arial Narrow"/>
                          <a:cs typeface="Arial Narrow"/>
                        </a:rPr>
                        <a:t>TEAE, </a:t>
                      </a:r>
                      <a:r>
                        <a:rPr sz="1300" dirty="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1300" spc="-5" dirty="0">
                          <a:latin typeface="Arial Narrow"/>
                          <a:cs typeface="Arial Narrow"/>
                        </a:rPr>
                        <a:t> (%)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685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300" spc="-5" dirty="0">
                          <a:latin typeface="Arial Narrow"/>
                          <a:cs typeface="Arial Narrow"/>
                        </a:rPr>
                        <a:t>17</a:t>
                      </a:r>
                      <a:r>
                        <a:rPr sz="1300" spc="-10" dirty="0">
                          <a:latin typeface="Arial Narrow"/>
                          <a:cs typeface="Arial Narrow"/>
                        </a:rPr>
                        <a:t> (81.0)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685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300" spc="-5" dirty="0">
                          <a:latin typeface="Arial Narrow"/>
                          <a:cs typeface="Arial Narrow"/>
                        </a:rPr>
                        <a:t>29</a:t>
                      </a:r>
                      <a:r>
                        <a:rPr sz="1300" spc="-10" dirty="0">
                          <a:latin typeface="Arial Narrow"/>
                          <a:cs typeface="Arial Narrow"/>
                        </a:rPr>
                        <a:t> (65.9)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685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372D8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010">
                <a:tc>
                  <a:txBody>
                    <a:bodyPr/>
                    <a:lstStyle/>
                    <a:p>
                      <a:pPr marL="67310">
                        <a:lnSpc>
                          <a:spcPts val="1485"/>
                        </a:lnSpc>
                        <a:spcBef>
                          <a:spcPts val="530"/>
                        </a:spcBef>
                      </a:pPr>
                      <a:r>
                        <a:rPr sz="1300" spc="-5" dirty="0">
                          <a:latin typeface="Arial Narrow"/>
                          <a:cs typeface="Arial Narrow"/>
                        </a:rPr>
                        <a:t>TEAEs </a:t>
                      </a:r>
                      <a:r>
                        <a:rPr sz="1300" dirty="0">
                          <a:latin typeface="Arial Narrow"/>
                          <a:cs typeface="Arial Narrow"/>
                        </a:rPr>
                        <a:t>with </a:t>
                      </a:r>
                      <a:r>
                        <a:rPr sz="1300" spc="-5" dirty="0">
                          <a:latin typeface="Arial Narrow"/>
                          <a:cs typeface="Arial Narrow"/>
                        </a:rPr>
                        <a:t>&gt;5% incidence, </a:t>
                      </a:r>
                      <a:r>
                        <a:rPr sz="1300" dirty="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1300" spc="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300" spc="-5" dirty="0">
                          <a:latin typeface="Arial Narrow"/>
                          <a:cs typeface="Arial Narrow"/>
                        </a:rPr>
                        <a:t>(%)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673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372D8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595">
                <a:tc>
                  <a:txBody>
                    <a:bodyPr/>
                    <a:lstStyle/>
                    <a:p>
                      <a:pPr marL="257810">
                        <a:lnSpc>
                          <a:spcPts val="1450"/>
                        </a:lnSpc>
                      </a:pPr>
                      <a:r>
                        <a:rPr sz="1300" spc="-5" dirty="0">
                          <a:latin typeface="Arial Narrow"/>
                          <a:cs typeface="Arial Narrow"/>
                        </a:rPr>
                        <a:t>Nasopharyngitis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</a:pPr>
                      <a:r>
                        <a:rPr sz="1300" dirty="0">
                          <a:latin typeface="Arial Narrow"/>
                          <a:cs typeface="Arial Narrow"/>
                        </a:rPr>
                        <a:t>5</a:t>
                      </a:r>
                      <a:r>
                        <a:rPr sz="1300" spc="-10" dirty="0">
                          <a:latin typeface="Arial Narrow"/>
                          <a:cs typeface="Arial Narrow"/>
                        </a:rPr>
                        <a:t> (23.8)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</a:pPr>
                      <a:r>
                        <a:rPr sz="1300" dirty="0">
                          <a:latin typeface="Arial Narrow"/>
                          <a:cs typeface="Arial Narrow"/>
                        </a:rPr>
                        <a:t>7</a:t>
                      </a:r>
                      <a:r>
                        <a:rPr sz="1300" spc="-10" dirty="0">
                          <a:latin typeface="Arial Narrow"/>
                          <a:cs typeface="Arial Narrow"/>
                        </a:rPr>
                        <a:t> (15.9)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372D8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691">
                <a:tc>
                  <a:txBody>
                    <a:bodyPr/>
                    <a:lstStyle/>
                    <a:p>
                      <a:pPr marL="257810">
                        <a:lnSpc>
                          <a:spcPts val="1495"/>
                        </a:lnSpc>
                      </a:pPr>
                      <a:r>
                        <a:rPr sz="1300" spc="-5" dirty="0">
                          <a:latin typeface="Arial Narrow"/>
                          <a:cs typeface="Arial Narrow"/>
                        </a:rPr>
                        <a:t>Influenza-like</a:t>
                      </a:r>
                      <a:r>
                        <a:rPr sz="13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300" spc="-5" dirty="0">
                          <a:latin typeface="Arial Narrow"/>
                          <a:cs typeface="Arial Narrow"/>
                        </a:rPr>
                        <a:t>illness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95"/>
                        </a:lnSpc>
                      </a:pPr>
                      <a:r>
                        <a:rPr sz="1300" dirty="0">
                          <a:latin typeface="Arial Narrow"/>
                          <a:cs typeface="Arial Narrow"/>
                        </a:rPr>
                        <a:t>0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95"/>
                        </a:lnSpc>
                      </a:pPr>
                      <a:r>
                        <a:rPr sz="1300" dirty="0">
                          <a:latin typeface="Arial Narrow"/>
                          <a:cs typeface="Arial Narrow"/>
                        </a:rPr>
                        <a:t>5</a:t>
                      </a:r>
                      <a:r>
                        <a:rPr sz="13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300" spc="-25" dirty="0">
                          <a:latin typeface="Arial Narrow"/>
                          <a:cs typeface="Arial Narrow"/>
                        </a:rPr>
                        <a:t>(11.4)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372D8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596">
                <a:tc>
                  <a:txBody>
                    <a:bodyPr/>
                    <a:lstStyle/>
                    <a:p>
                      <a:pPr marL="257810">
                        <a:lnSpc>
                          <a:spcPts val="1450"/>
                        </a:lnSpc>
                      </a:pPr>
                      <a:r>
                        <a:rPr sz="1300" spc="-5" dirty="0">
                          <a:latin typeface="Arial Narrow"/>
                          <a:cs typeface="Arial Narrow"/>
                        </a:rPr>
                        <a:t>Headache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</a:pPr>
                      <a:r>
                        <a:rPr sz="1300" dirty="0">
                          <a:latin typeface="Arial Narrow"/>
                          <a:cs typeface="Arial Narrow"/>
                        </a:rPr>
                        <a:t>5</a:t>
                      </a:r>
                      <a:r>
                        <a:rPr sz="1300" spc="-10" dirty="0">
                          <a:latin typeface="Arial Narrow"/>
                          <a:cs typeface="Arial Narrow"/>
                        </a:rPr>
                        <a:t> (23.8)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</a:pPr>
                      <a:r>
                        <a:rPr sz="1300" dirty="0">
                          <a:latin typeface="Arial Narrow"/>
                          <a:cs typeface="Arial Narrow"/>
                        </a:rPr>
                        <a:t>4</a:t>
                      </a:r>
                      <a:r>
                        <a:rPr sz="1300" spc="-10" dirty="0">
                          <a:latin typeface="Arial Narrow"/>
                          <a:cs typeface="Arial Narrow"/>
                        </a:rPr>
                        <a:t> (9.1)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372D8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596">
                <a:tc>
                  <a:txBody>
                    <a:bodyPr/>
                    <a:lstStyle/>
                    <a:p>
                      <a:pPr marL="257810">
                        <a:lnSpc>
                          <a:spcPts val="1450"/>
                        </a:lnSpc>
                      </a:pPr>
                      <a:r>
                        <a:rPr sz="1300" spc="-5" dirty="0">
                          <a:latin typeface="Arial Narrow"/>
                          <a:cs typeface="Arial Narrow"/>
                        </a:rPr>
                        <a:t>Rhinorrhea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</a:pPr>
                      <a:r>
                        <a:rPr sz="1300" dirty="0">
                          <a:latin typeface="Arial Narrow"/>
                          <a:cs typeface="Arial Narrow"/>
                        </a:rPr>
                        <a:t>0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</a:pPr>
                      <a:r>
                        <a:rPr sz="1300" dirty="0">
                          <a:latin typeface="Arial Narrow"/>
                          <a:cs typeface="Arial Narrow"/>
                        </a:rPr>
                        <a:t>3</a:t>
                      </a:r>
                      <a:r>
                        <a:rPr sz="1300" spc="-10" dirty="0">
                          <a:latin typeface="Arial Narrow"/>
                          <a:cs typeface="Arial Narrow"/>
                        </a:rPr>
                        <a:t> (6.8)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372D8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8119">
                <a:tc>
                  <a:txBody>
                    <a:bodyPr/>
                    <a:lstStyle/>
                    <a:p>
                      <a:pPr marL="255270">
                        <a:lnSpc>
                          <a:spcPts val="1460"/>
                        </a:lnSpc>
                      </a:pPr>
                      <a:r>
                        <a:rPr sz="1300" spc="-20" dirty="0">
                          <a:latin typeface="Arial Narrow"/>
                          <a:cs typeface="Arial Narrow"/>
                        </a:rPr>
                        <a:t>Toothache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dirty="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sz="1300" spc="-10" dirty="0">
                          <a:latin typeface="Arial Narrow"/>
                          <a:cs typeface="Arial Narrow"/>
                        </a:rPr>
                        <a:t> (9.5)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dirty="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sz="1300" spc="-10" dirty="0">
                          <a:latin typeface="Arial Narrow"/>
                          <a:cs typeface="Arial Narrow"/>
                        </a:rPr>
                        <a:t> (4.5)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372D8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6595">
                <a:tc>
                  <a:txBody>
                    <a:bodyPr/>
                    <a:lstStyle/>
                    <a:p>
                      <a:pPr marL="257810">
                        <a:lnSpc>
                          <a:spcPts val="1450"/>
                        </a:lnSpc>
                      </a:pPr>
                      <a:r>
                        <a:rPr sz="1300" dirty="0">
                          <a:latin typeface="Arial Narrow"/>
                          <a:cs typeface="Arial Narrow"/>
                        </a:rPr>
                        <a:t>UTI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</a:pPr>
                      <a:r>
                        <a:rPr sz="1300" dirty="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sz="1300" spc="-10" dirty="0">
                          <a:latin typeface="Arial Narrow"/>
                          <a:cs typeface="Arial Narrow"/>
                        </a:rPr>
                        <a:t> (9.5)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50"/>
                        </a:lnSpc>
                      </a:pPr>
                      <a:r>
                        <a:rPr sz="1300" dirty="0">
                          <a:latin typeface="Arial Narrow"/>
                          <a:cs typeface="Arial Narrow"/>
                        </a:rPr>
                        <a:t>0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372D8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2691">
                <a:tc>
                  <a:txBody>
                    <a:bodyPr/>
                    <a:lstStyle/>
                    <a:p>
                      <a:pPr marL="250190">
                        <a:lnSpc>
                          <a:spcPts val="1495"/>
                        </a:lnSpc>
                      </a:pPr>
                      <a:r>
                        <a:rPr sz="1300" spc="-5" dirty="0">
                          <a:latin typeface="Arial Narrow"/>
                          <a:cs typeface="Arial Narrow"/>
                        </a:rPr>
                        <a:t>Aspartate</a:t>
                      </a:r>
                      <a:r>
                        <a:rPr sz="13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300" spc="-5" dirty="0">
                          <a:latin typeface="Arial Narrow"/>
                          <a:cs typeface="Arial Narrow"/>
                        </a:rPr>
                        <a:t>aminotransferase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95"/>
                        </a:lnSpc>
                      </a:pPr>
                      <a:r>
                        <a:rPr sz="1300" dirty="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sz="1300" spc="-10" dirty="0">
                          <a:latin typeface="Arial Narrow"/>
                          <a:cs typeface="Arial Narrow"/>
                        </a:rPr>
                        <a:t> (9.5)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95"/>
                        </a:lnSpc>
                      </a:pPr>
                      <a:r>
                        <a:rPr sz="1300" dirty="0">
                          <a:latin typeface="Arial Narrow"/>
                          <a:cs typeface="Arial Narrow"/>
                        </a:rPr>
                        <a:t>0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372D8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647">
                <a:tc>
                  <a:txBody>
                    <a:bodyPr/>
                    <a:lstStyle/>
                    <a:p>
                      <a:pPr marL="257810">
                        <a:lnSpc>
                          <a:spcPts val="1535"/>
                        </a:lnSpc>
                      </a:pPr>
                      <a:r>
                        <a:rPr sz="1300" spc="-5" dirty="0">
                          <a:latin typeface="Arial Narrow"/>
                          <a:cs typeface="Arial Narrow"/>
                        </a:rPr>
                        <a:t>Myalgia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5"/>
                        </a:lnSpc>
                      </a:pPr>
                      <a:r>
                        <a:rPr sz="1300" dirty="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sz="1300" spc="-10" dirty="0">
                          <a:latin typeface="Arial Narrow"/>
                          <a:cs typeface="Arial Narrow"/>
                        </a:rPr>
                        <a:t> (9.5)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35"/>
                        </a:lnSpc>
                      </a:pPr>
                      <a:r>
                        <a:rPr sz="1300" dirty="0">
                          <a:latin typeface="Arial Narrow"/>
                          <a:cs typeface="Arial Narrow"/>
                        </a:rPr>
                        <a:t>0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372D8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7656">
                <a:tc>
                  <a:txBody>
                    <a:bodyPr/>
                    <a:lstStyle/>
                    <a:p>
                      <a:pPr marL="67310">
                        <a:lnSpc>
                          <a:spcPts val="1485"/>
                        </a:lnSpc>
                        <a:spcBef>
                          <a:spcPts val="520"/>
                        </a:spcBef>
                      </a:pPr>
                      <a:r>
                        <a:rPr sz="1300" spc="-5" dirty="0">
                          <a:latin typeface="Arial Narrow"/>
                          <a:cs typeface="Arial Narrow"/>
                        </a:rPr>
                        <a:t>Patients </a:t>
                      </a:r>
                      <a:r>
                        <a:rPr sz="1300" dirty="0">
                          <a:latin typeface="Arial Narrow"/>
                          <a:cs typeface="Arial Narrow"/>
                        </a:rPr>
                        <a:t>with </a:t>
                      </a:r>
                      <a:r>
                        <a:rPr sz="1300" spc="-5" dirty="0">
                          <a:latin typeface="Arial Narrow"/>
                          <a:cs typeface="Arial Narrow"/>
                        </a:rPr>
                        <a:t>at least </a:t>
                      </a:r>
                      <a:r>
                        <a:rPr sz="1300" spc="-10" dirty="0">
                          <a:latin typeface="Arial Narrow"/>
                          <a:cs typeface="Arial Narrow"/>
                        </a:rPr>
                        <a:t>one </a:t>
                      </a:r>
                      <a:r>
                        <a:rPr sz="1300" dirty="0">
                          <a:latin typeface="Arial Narrow"/>
                          <a:cs typeface="Arial Narrow"/>
                        </a:rPr>
                        <a:t>SAE, n</a:t>
                      </a:r>
                      <a:r>
                        <a:rPr sz="1300" spc="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300" spc="-5" dirty="0">
                          <a:latin typeface="Arial Narrow"/>
                          <a:cs typeface="Arial Narrow"/>
                        </a:rPr>
                        <a:t>(%)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660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85"/>
                        </a:lnSpc>
                        <a:spcBef>
                          <a:spcPts val="520"/>
                        </a:spcBef>
                      </a:pPr>
                      <a:r>
                        <a:rPr sz="1300" dirty="0">
                          <a:latin typeface="Arial Narrow"/>
                          <a:cs typeface="Arial Narrow"/>
                        </a:rPr>
                        <a:t>0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660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85"/>
                        </a:lnSpc>
                        <a:spcBef>
                          <a:spcPts val="520"/>
                        </a:spcBef>
                      </a:pPr>
                      <a:r>
                        <a:rPr sz="1300" dirty="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sz="1300" spc="-10" dirty="0">
                          <a:latin typeface="Arial Narrow"/>
                          <a:cs typeface="Arial Narrow"/>
                        </a:rPr>
                        <a:t> (4.5)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660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372D8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8119">
                <a:tc>
                  <a:txBody>
                    <a:bodyPr/>
                    <a:lstStyle/>
                    <a:p>
                      <a:pPr marL="257810">
                        <a:lnSpc>
                          <a:spcPts val="1460"/>
                        </a:lnSpc>
                      </a:pPr>
                      <a:r>
                        <a:rPr sz="1300" spc="-5" dirty="0">
                          <a:latin typeface="Arial Narrow"/>
                          <a:cs typeface="Arial Narrow"/>
                        </a:rPr>
                        <a:t>Urosepsis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60"/>
                        </a:lnSpc>
                      </a:pPr>
                      <a:r>
                        <a:rPr sz="1300" dirty="0">
                          <a:latin typeface="Arial Narrow"/>
                          <a:cs typeface="Arial Narrow"/>
                        </a:rPr>
                        <a:t>0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</a:pPr>
                      <a:r>
                        <a:rPr sz="1300" dirty="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sz="1300" spc="-10" dirty="0">
                          <a:latin typeface="Arial Narrow"/>
                          <a:cs typeface="Arial Narrow"/>
                        </a:rPr>
                        <a:t> (2.3)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372D8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4049">
                <a:tc>
                  <a:txBody>
                    <a:bodyPr/>
                    <a:lstStyle/>
                    <a:p>
                      <a:pPr marL="257810">
                        <a:lnSpc>
                          <a:spcPts val="1535"/>
                        </a:lnSpc>
                      </a:pPr>
                      <a:r>
                        <a:rPr sz="1300" spc="-5" dirty="0">
                          <a:latin typeface="Arial Narrow"/>
                          <a:cs typeface="Arial Narrow"/>
                        </a:rPr>
                        <a:t>Suicide</a:t>
                      </a:r>
                      <a:r>
                        <a:rPr sz="13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300" spc="-5" dirty="0">
                          <a:latin typeface="Arial Narrow"/>
                          <a:cs typeface="Arial Narrow"/>
                        </a:rPr>
                        <a:t>attempt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35"/>
                        </a:lnSpc>
                      </a:pPr>
                      <a:r>
                        <a:rPr sz="1300" dirty="0">
                          <a:latin typeface="Arial Narrow"/>
                          <a:cs typeface="Arial Narrow"/>
                        </a:rPr>
                        <a:t>0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5"/>
                        </a:lnSpc>
                      </a:pPr>
                      <a:r>
                        <a:rPr sz="1300" dirty="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sz="1300" spc="-10" dirty="0">
                          <a:latin typeface="Arial Narrow"/>
                          <a:cs typeface="Arial Narrow"/>
                        </a:rPr>
                        <a:t> (2.3)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372D8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940" y="396747"/>
            <a:ext cx="9004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S</a:t>
            </a:r>
            <a:r>
              <a:rPr spc="-5" dirty="0"/>
              <a:t>afet</a:t>
            </a:r>
            <a:r>
              <a:rPr dirty="0"/>
              <a:t>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5440" y="4188459"/>
            <a:ext cx="34855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600" dirty="0">
                <a:latin typeface="Arial Narrow"/>
                <a:cs typeface="Arial Narrow"/>
              </a:rPr>
              <a:t>No </a:t>
            </a:r>
            <a:r>
              <a:rPr sz="1600" spc="-5" dirty="0">
                <a:latin typeface="Arial Narrow"/>
                <a:cs typeface="Arial Narrow"/>
              </a:rPr>
              <a:t>AEs resulted in </a:t>
            </a:r>
            <a:r>
              <a:rPr sz="1600" spc="-10" dirty="0">
                <a:latin typeface="Arial Narrow"/>
                <a:cs typeface="Arial Narrow"/>
              </a:rPr>
              <a:t>death </a:t>
            </a:r>
            <a:r>
              <a:rPr sz="1600" spc="-5" dirty="0">
                <a:latin typeface="Arial Narrow"/>
                <a:cs typeface="Arial Narrow"/>
              </a:rPr>
              <a:t>or</a:t>
            </a:r>
            <a:r>
              <a:rPr sz="1600" spc="-95" dirty="0">
                <a:latin typeface="Arial Narrow"/>
                <a:cs typeface="Arial Narrow"/>
              </a:rPr>
              <a:t> </a:t>
            </a:r>
            <a:r>
              <a:rPr sz="1600" spc="-10" dirty="0">
                <a:latin typeface="Arial Narrow"/>
                <a:cs typeface="Arial Narrow"/>
              </a:rPr>
              <a:t>discontinuation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3450" y="4944871"/>
            <a:ext cx="54095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FFFFFF"/>
                </a:solidFill>
                <a:latin typeface="Arial Narrow"/>
                <a:cs typeface="Arial Narrow"/>
              </a:rPr>
              <a:t>AE, </a:t>
            </a:r>
            <a:r>
              <a:rPr sz="900" dirty="0">
                <a:solidFill>
                  <a:srgbClr val="FFFFFF"/>
                </a:solidFill>
                <a:latin typeface="Arial Narrow"/>
                <a:cs typeface="Arial Narrow"/>
              </a:rPr>
              <a:t>adverse </a:t>
            </a:r>
            <a:r>
              <a:rPr sz="900" spc="-5" dirty="0">
                <a:solidFill>
                  <a:srgbClr val="FFFFFF"/>
                </a:solidFill>
                <a:latin typeface="Arial Narrow"/>
                <a:cs typeface="Arial Narrow"/>
              </a:rPr>
              <a:t>event; IV, intravenous; </a:t>
            </a:r>
            <a:r>
              <a:rPr sz="900" dirty="0">
                <a:solidFill>
                  <a:srgbClr val="FFFFFF"/>
                </a:solidFill>
                <a:latin typeface="Arial Narrow"/>
                <a:cs typeface="Arial Narrow"/>
              </a:rPr>
              <a:t>Q4W, every 4 weeks; </a:t>
            </a:r>
            <a:r>
              <a:rPr sz="900" spc="-5" dirty="0">
                <a:solidFill>
                  <a:srgbClr val="FFFFFF"/>
                </a:solidFill>
                <a:latin typeface="Arial Narrow"/>
                <a:cs typeface="Arial Narrow"/>
              </a:rPr>
              <a:t>SAE, </a:t>
            </a:r>
            <a:r>
              <a:rPr sz="900" dirty="0">
                <a:solidFill>
                  <a:srgbClr val="FFFFFF"/>
                </a:solidFill>
                <a:latin typeface="Arial Narrow"/>
                <a:cs typeface="Arial Narrow"/>
              </a:rPr>
              <a:t>serious adverse </a:t>
            </a:r>
            <a:r>
              <a:rPr sz="900" spc="-5" dirty="0">
                <a:solidFill>
                  <a:srgbClr val="FFFFFF"/>
                </a:solidFill>
                <a:latin typeface="Arial Narrow"/>
                <a:cs typeface="Arial Narrow"/>
              </a:rPr>
              <a:t>event; TEAE, treatment-emergent </a:t>
            </a:r>
            <a:r>
              <a:rPr sz="900" dirty="0">
                <a:solidFill>
                  <a:srgbClr val="FFFFFF"/>
                </a:solidFill>
                <a:latin typeface="Arial Narrow"/>
                <a:cs typeface="Arial Narrow"/>
              </a:rPr>
              <a:t>adverse </a:t>
            </a:r>
            <a:r>
              <a:rPr sz="900" spc="-5" dirty="0">
                <a:solidFill>
                  <a:srgbClr val="FFFFFF"/>
                </a:solidFill>
                <a:latin typeface="Arial Narrow"/>
                <a:cs typeface="Arial Narrow"/>
              </a:rPr>
              <a:t>event.</a:t>
            </a:r>
            <a:endParaRPr sz="9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461757"/>
            <a:ext cx="9144000" cy="6817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396747"/>
            <a:ext cx="17735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C</a:t>
            </a:r>
            <a:r>
              <a:rPr spc="-5" dirty="0"/>
              <a:t>onclusion</a:t>
            </a:r>
            <a:r>
              <a:rPr dirty="0"/>
              <a:t>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6225" y="1232915"/>
            <a:ext cx="8038465" cy="3197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482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4820" algn="l"/>
                <a:tab pos="465455" algn="l"/>
              </a:tabLst>
            </a:pPr>
            <a:r>
              <a:rPr sz="2000" spc="-5" dirty="0">
                <a:latin typeface="Arial Narrow"/>
                <a:cs typeface="Arial Narrow"/>
              </a:rPr>
              <a:t>This pivotal </a:t>
            </a:r>
            <a:r>
              <a:rPr sz="2000" dirty="0">
                <a:latin typeface="Arial Narrow"/>
                <a:cs typeface="Arial Narrow"/>
              </a:rPr>
              <a:t>Phase 3 </a:t>
            </a:r>
            <a:r>
              <a:rPr sz="2000" spc="-5" dirty="0">
                <a:latin typeface="Arial Narrow"/>
                <a:cs typeface="Arial Narrow"/>
              </a:rPr>
              <a:t>trial demonstrated that evinacumab substantially</a:t>
            </a:r>
            <a:r>
              <a:rPr sz="2000" spc="-60" dirty="0">
                <a:latin typeface="Arial Narrow"/>
                <a:cs typeface="Arial Narrow"/>
              </a:rPr>
              <a:t> </a:t>
            </a:r>
            <a:r>
              <a:rPr sz="2000" spc="-5" dirty="0">
                <a:latin typeface="Arial Narrow"/>
                <a:cs typeface="Arial Narrow"/>
              </a:rPr>
              <a:t>lowers</a:t>
            </a:r>
            <a:endParaRPr sz="2000">
              <a:latin typeface="Arial Narrow"/>
              <a:cs typeface="Arial Narrow"/>
            </a:endParaRPr>
          </a:p>
          <a:p>
            <a:pPr marL="464820" marR="5080">
              <a:lnSpc>
                <a:spcPct val="100000"/>
              </a:lnSpc>
            </a:pPr>
            <a:r>
              <a:rPr sz="2000" spc="-5" dirty="0">
                <a:latin typeface="Arial Narrow"/>
                <a:cs typeface="Arial Narrow"/>
              </a:rPr>
              <a:t>LDL-C in HoFH patients, regardless </a:t>
            </a:r>
            <a:r>
              <a:rPr sz="2000" dirty="0">
                <a:latin typeface="Arial Narrow"/>
                <a:cs typeface="Arial Narrow"/>
              </a:rPr>
              <a:t>of LDL </a:t>
            </a:r>
            <a:r>
              <a:rPr sz="2000" spc="-5" dirty="0">
                <a:latin typeface="Arial Narrow"/>
                <a:cs typeface="Arial Narrow"/>
              </a:rPr>
              <a:t>receptor function, </a:t>
            </a:r>
            <a:r>
              <a:rPr sz="2000" dirty="0">
                <a:latin typeface="Arial Narrow"/>
                <a:cs typeface="Arial Narrow"/>
              </a:rPr>
              <a:t>and </a:t>
            </a:r>
            <a:r>
              <a:rPr sz="2000" spc="-5" dirty="0">
                <a:latin typeface="Arial Narrow"/>
                <a:cs typeface="Arial Narrow"/>
              </a:rPr>
              <a:t>is generally well  tolerated</a:t>
            </a:r>
            <a:endParaRPr sz="2000">
              <a:latin typeface="Arial Narrow"/>
              <a:cs typeface="Arial Narrow"/>
            </a:endParaRPr>
          </a:p>
          <a:p>
            <a:pPr marL="464820" marR="80010" indent="-342900">
              <a:lnSpc>
                <a:spcPct val="100000"/>
              </a:lnSpc>
              <a:spcBef>
                <a:spcPts val="405"/>
              </a:spcBef>
              <a:buFont typeface="Arial"/>
              <a:buChar char="•"/>
              <a:tabLst>
                <a:tab pos="464820" algn="l"/>
                <a:tab pos="465455" algn="l"/>
              </a:tabLst>
            </a:pPr>
            <a:r>
              <a:rPr sz="2000" spc="-5" dirty="0">
                <a:latin typeface="Arial Narrow"/>
                <a:cs typeface="Arial Narrow"/>
              </a:rPr>
              <a:t>Evinacumab may provide an </a:t>
            </a:r>
            <a:r>
              <a:rPr sz="2000" spc="-10" dirty="0">
                <a:latin typeface="Arial Narrow"/>
                <a:cs typeface="Arial Narrow"/>
              </a:rPr>
              <a:t>effective </a:t>
            </a:r>
            <a:r>
              <a:rPr sz="2000" spc="-5" dirty="0">
                <a:latin typeface="Arial Narrow"/>
                <a:cs typeface="Arial Narrow"/>
              </a:rPr>
              <a:t>treatment option for </a:t>
            </a:r>
            <a:r>
              <a:rPr sz="2000" spc="-10" dirty="0">
                <a:latin typeface="Arial Narrow"/>
                <a:cs typeface="Arial Narrow"/>
              </a:rPr>
              <a:t>patients </a:t>
            </a:r>
            <a:r>
              <a:rPr sz="2000" spc="-5" dirty="0">
                <a:latin typeface="Arial Narrow"/>
                <a:cs typeface="Arial Narrow"/>
              </a:rPr>
              <a:t>with HoFH  </a:t>
            </a:r>
            <a:r>
              <a:rPr sz="2000" dirty="0">
                <a:latin typeface="Arial Narrow"/>
                <a:cs typeface="Arial Narrow"/>
              </a:rPr>
              <a:t>who are </a:t>
            </a:r>
            <a:r>
              <a:rPr sz="2000" spc="-5" dirty="0">
                <a:latin typeface="Arial Narrow"/>
                <a:cs typeface="Arial Narrow"/>
              </a:rPr>
              <a:t>unable to </a:t>
            </a:r>
            <a:r>
              <a:rPr sz="2000" dirty="0">
                <a:latin typeface="Arial Narrow"/>
                <a:cs typeface="Arial Narrow"/>
              </a:rPr>
              <a:t>reach </a:t>
            </a:r>
            <a:r>
              <a:rPr sz="2000" spc="-5" dirty="0">
                <a:latin typeface="Arial Narrow"/>
                <a:cs typeface="Arial Narrow"/>
              </a:rPr>
              <a:t>target LDL-C despite multiple conventional lipid-lowering  therapies with or without</a:t>
            </a:r>
            <a:r>
              <a:rPr sz="2000" spc="-25" dirty="0">
                <a:latin typeface="Arial Narrow"/>
                <a:cs typeface="Arial Narrow"/>
              </a:rPr>
              <a:t> </a:t>
            </a:r>
            <a:r>
              <a:rPr sz="2000" spc="-5" dirty="0">
                <a:latin typeface="Arial Narrow"/>
                <a:cs typeface="Arial Narrow"/>
              </a:rPr>
              <a:t>apheresis</a:t>
            </a:r>
            <a:endParaRPr sz="2000">
              <a:latin typeface="Arial Narrow"/>
              <a:cs typeface="Arial Narrow"/>
            </a:endParaRPr>
          </a:p>
          <a:p>
            <a:pPr marL="464820" marR="20955" indent="-3429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464820" algn="l"/>
                <a:tab pos="465455" algn="l"/>
              </a:tabLst>
            </a:pPr>
            <a:r>
              <a:rPr sz="2000" spc="-5" dirty="0">
                <a:latin typeface="Arial Narrow"/>
                <a:cs typeface="Arial Narrow"/>
              </a:rPr>
              <a:t>Limitations </a:t>
            </a:r>
            <a:r>
              <a:rPr sz="2000" dirty="0">
                <a:latin typeface="Arial Narrow"/>
                <a:cs typeface="Arial Narrow"/>
              </a:rPr>
              <a:t>of </a:t>
            </a:r>
            <a:r>
              <a:rPr sz="2000" spc="-5" dirty="0">
                <a:latin typeface="Arial Narrow"/>
                <a:cs typeface="Arial Narrow"/>
              </a:rPr>
              <a:t>this study include the duration, particularly for conclusions regarding  long-term safety of evinacumab. Evinacumab safety is being further </a:t>
            </a:r>
            <a:r>
              <a:rPr sz="2000" dirty="0">
                <a:latin typeface="Arial Narrow"/>
                <a:cs typeface="Arial Narrow"/>
              </a:rPr>
              <a:t>assessed </a:t>
            </a:r>
            <a:r>
              <a:rPr sz="2000" spc="-5" dirty="0">
                <a:latin typeface="Arial Narrow"/>
                <a:cs typeface="Arial Narrow"/>
              </a:rPr>
              <a:t>in  the open-label treatment period </a:t>
            </a:r>
            <a:r>
              <a:rPr sz="2000" dirty="0">
                <a:latin typeface="Arial Narrow"/>
                <a:cs typeface="Arial Narrow"/>
              </a:rPr>
              <a:t>of </a:t>
            </a:r>
            <a:r>
              <a:rPr sz="2000" spc="-5" dirty="0">
                <a:latin typeface="Arial Narrow"/>
                <a:cs typeface="Arial Narrow"/>
              </a:rPr>
              <a:t>the</a:t>
            </a:r>
            <a:r>
              <a:rPr sz="2000" spc="-45" dirty="0">
                <a:latin typeface="Arial Narrow"/>
                <a:cs typeface="Arial Narrow"/>
              </a:rPr>
              <a:t> </a:t>
            </a:r>
            <a:r>
              <a:rPr sz="2000" spc="-5" dirty="0">
                <a:latin typeface="Arial Narrow"/>
                <a:cs typeface="Arial Narrow"/>
              </a:rPr>
              <a:t>trial</a:t>
            </a:r>
            <a:endParaRPr sz="20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390"/>
              </a:spcBef>
            </a:pPr>
            <a:r>
              <a:rPr sz="900" spc="-5" dirty="0">
                <a:latin typeface="Arial Narrow"/>
                <a:cs typeface="Arial Narrow"/>
              </a:rPr>
              <a:t>HoFH, </a:t>
            </a:r>
            <a:r>
              <a:rPr sz="900" dirty="0">
                <a:latin typeface="Arial Narrow"/>
                <a:cs typeface="Arial Narrow"/>
              </a:rPr>
              <a:t>homozygous </a:t>
            </a:r>
            <a:r>
              <a:rPr sz="900" spc="-5" dirty="0">
                <a:latin typeface="Arial Narrow"/>
                <a:cs typeface="Arial Narrow"/>
              </a:rPr>
              <a:t>familial hypercholesterolemia; </a:t>
            </a:r>
            <a:r>
              <a:rPr sz="900" dirty="0">
                <a:latin typeface="Arial Narrow"/>
                <a:cs typeface="Arial Narrow"/>
              </a:rPr>
              <a:t>LDL, </a:t>
            </a:r>
            <a:r>
              <a:rPr sz="900" spc="-5" dirty="0">
                <a:latin typeface="Arial Narrow"/>
                <a:cs typeface="Arial Narrow"/>
              </a:rPr>
              <a:t>low-density lipoprotein cholesterol; </a:t>
            </a:r>
            <a:r>
              <a:rPr sz="900" dirty="0">
                <a:latin typeface="Arial Narrow"/>
                <a:cs typeface="Arial Narrow"/>
              </a:rPr>
              <a:t>LDL-C, </a:t>
            </a:r>
            <a:r>
              <a:rPr sz="900" spc="-5" dirty="0">
                <a:latin typeface="Arial Narrow"/>
                <a:cs typeface="Arial Narrow"/>
              </a:rPr>
              <a:t>low-density lipoprotein</a:t>
            </a:r>
            <a:r>
              <a:rPr sz="900" spc="-35" dirty="0">
                <a:latin typeface="Arial Narrow"/>
                <a:cs typeface="Arial Narrow"/>
              </a:rPr>
              <a:t> </a:t>
            </a:r>
            <a:r>
              <a:rPr sz="900" spc="-5" dirty="0">
                <a:latin typeface="Arial Narrow"/>
                <a:cs typeface="Arial Narrow"/>
              </a:rPr>
              <a:t>cholesterol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4527" y="935736"/>
            <a:ext cx="8729472" cy="1097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970843"/>
            <a:ext cx="8686800" cy="0"/>
          </a:xfrm>
          <a:custGeom>
            <a:avLst/>
            <a:gdLst/>
            <a:ahLst/>
            <a:cxnLst/>
            <a:rect l="l" t="t" r="r" b="b"/>
            <a:pathLst>
              <a:path w="8686800">
                <a:moveTo>
                  <a:pt x="0" y="0"/>
                </a:moveTo>
                <a:lnTo>
                  <a:pt x="8686800" y="1"/>
                </a:lnTo>
              </a:path>
            </a:pathLst>
          </a:custGeom>
          <a:ln w="25400">
            <a:solidFill>
              <a:srgbClr val="37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96747"/>
            <a:ext cx="379602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Disclosures/Study</a:t>
            </a:r>
            <a:r>
              <a:rPr spc="-65" dirty="0"/>
              <a:t> </a:t>
            </a:r>
            <a:r>
              <a:rPr spc="-5" dirty="0"/>
              <a:t>Funding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21740"/>
            <a:ext cx="8064500" cy="157099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55600" marR="5080" indent="-342900">
              <a:lnSpc>
                <a:spcPct val="100400"/>
              </a:lnSpc>
              <a:spcBef>
                <a:spcPts val="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Professor </a:t>
            </a:r>
            <a:r>
              <a:rPr sz="2400" dirty="0">
                <a:latin typeface="Arial Narrow"/>
                <a:cs typeface="Arial Narrow"/>
              </a:rPr>
              <a:t>Raal </a:t>
            </a:r>
            <a:r>
              <a:rPr sz="2400" spc="-5" dirty="0">
                <a:latin typeface="Arial Narrow"/>
                <a:cs typeface="Arial Narrow"/>
              </a:rPr>
              <a:t>reports grants from </a:t>
            </a:r>
            <a:r>
              <a:rPr sz="2400" dirty="0">
                <a:latin typeface="Arial Narrow"/>
                <a:cs typeface="Arial Narrow"/>
              </a:rPr>
              <a:t>Regeneron </a:t>
            </a:r>
            <a:r>
              <a:rPr sz="2400" spc="-5" dirty="0">
                <a:latin typeface="Arial Narrow"/>
                <a:cs typeface="Arial Narrow"/>
              </a:rPr>
              <a:t>during </a:t>
            </a:r>
            <a:r>
              <a:rPr sz="2400" dirty="0">
                <a:latin typeface="Arial Narrow"/>
                <a:cs typeface="Arial Narrow"/>
              </a:rPr>
              <a:t>the conduct of  the study; and personal fees from Amgen, </a:t>
            </a:r>
            <a:r>
              <a:rPr sz="2400" spc="-5" dirty="0">
                <a:latin typeface="Arial Narrow"/>
                <a:cs typeface="Arial Narrow"/>
              </a:rPr>
              <a:t>Sanofi-Aventis,  </a:t>
            </a:r>
            <a:r>
              <a:rPr sz="2400" dirty="0">
                <a:latin typeface="Arial Narrow"/>
                <a:cs typeface="Arial Narrow"/>
              </a:rPr>
              <a:t>Regeneron, and The Medicines Company outside the submitted</a:t>
            </a:r>
            <a:r>
              <a:rPr sz="2400" spc="-5" dirty="0">
                <a:latin typeface="Arial Narrow"/>
                <a:cs typeface="Arial Narrow"/>
              </a:rPr>
              <a:t> work</a:t>
            </a:r>
            <a:endParaRPr sz="240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 Narrow"/>
                <a:cs typeface="Arial Narrow"/>
              </a:rPr>
              <a:t>This </a:t>
            </a:r>
            <a:r>
              <a:rPr sz="2400" dirty="0">
                <a:latin typeface="Arial Narrow"/>
                <a:cs typeface="Arial Narrow"/>
              </a:rPr>
              <a:t>study was funded by Regeneron </a:t>
            </a:r>
            <a:r>
              <a:rPr sz="2400" spc="-5" dirty="0">
                <a:latin typeface="Arial Narrow"/>
                <a:cs typeface="Arial Narrow"/>
              </a:rPr>
              <a:t>Pharmaceuticals,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Inc.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96747"/>
            <a:ext cx="17246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B</a:t>
            </a:r>
            <a:r>
              <a:rPr spc="-5" dirty="0"/>
              <a:t>ackg</a:t>
            </a:r>
            <a:r>
              <a:rPr spc="-10" dirty="0"/>
              <a:t>r</a:t>
            </a:r>
            <a:r>
              <a:rPr spc="-5" dirty="0"/>
              <a:t>oun</a:t>
            </a:r>
            <a:r>
              <a:rPr dirty="0"/>
              <a:t>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33932"/>
            <a:ext cx="7909559" cy="264985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55600" marR="67945" indent="-342900">
              <a:lnSpc>
                <a:spcPts val="2090"/>
              </a:lnSpc>
              <a:spcBef>
                <a:spcPts val="2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 Narrow"/>
                <a:cs typeface="Arial Narrow"/>
              </a:rPr>
              <a:t>HoFH is </a:t>
            </a:r>
            <a:r>
              <a:rPr sz="1800" dirty="0">
                <a:latin typeface="Arial Narrow"/>
                <a:cs typeface="Arial Narrow"/>
              </a:rPr>
              <a:t>a </a:t>
            </a:r>
            <a:r>
              <a:rPr sz="1800" spc="-5" dirty="0">
                <a:latin typeface="Arial Narrow"/>
                <a:cs typeface="Arial Narrow"/>
              </a:rPr>
              <a:t>rare genetic disorder usually caused </a:t>
            </a:r>
            <a:r>
              <a:rPr sz="1800" dirty="0">
                <a:latin typeface="Arial Narrow"/>
                <a:cs typeface="Arial Narrow"/>
              </a:rPr>
              <a:t>by </a:t>
            </a:r>
            <a:r>
              <a:rPr sz="1800" spc="-5" dirty="0">
                <a:latin typeface="Arial Narrow"/>
                <a:cs typeface="Arial Narrow"/>
              </a:rPr>
              <a:t>LDL receptor loss-of-function mutations  </a:t>
            </a:r>
            <a:r>
              <a:rPr sz="1800" dirty="0">
                <a:latin typeface="Arial Narrow"/>
                <a:cs typeface="Arial Narrow"/>
              </a:rPr>
              <a:t>that </a:t>
            </a:r>
            <a:r>
              <a:rPr sz="1800" spc="-5" dirty="0">
                <a:latin typeface="Arial Narrow"/>
                <a:cs typeface="Arial Narrow"/>
              </a:rPr>
              <a:t>prevent </a:t>
            </a:r>
            <a:r>
              <a:rPr sz="1800" dirty="0">
                <a:latin typeface="Arial Narrow"/>
                <a:cs typeface="Arial Narrow"/>
              </a:rPr>
              <a:t>the </a:t>
            </a:r>
            <a:r>
              <a:rPr sz="1800" spc="-5" dirty="0">
                <a:latin typeface="Arial Narrow"/>
                <a:cs typeface="Arial Narrow"/>
              </a:rPr>
              <a:t>effective clearance </a:t>
            </a:r>
            <a:r>
              <a:rPr sz="1800" dirty="0">
                <a:latin typeface="Arial Narrow"/>
                <a:cs typeface="Arial Narrow"/>
              </a:rPr>
              <a:t>of LDL-C </a:t>
            </a:r>
            <a:r>
              <a:rPr sz="1800" spc="-5" dirty="0">
                <a:latin typeface="Arial Narrow"/>
                <a:cs typeface="Arial Narrow"/>
              </a:rPr>
              <a:t>from</a:t>
            </a:r>
            <a:r>
              <a:rPr sz="1800" spc="20" dirty="0">
                <a:latin typeface="Arial Narrow"/>
                <a:cs typeface="Arial Narrow"/>
              </a:rPr>
              <a:t> </a:t>
            </a:r>
            <a:r>
              <a:rPr sz="1800" spc="-5" dirty="0">
                <a:latin typeface="Arial Narrow"/>
                <a:cs typeface="Arial Narrow"/>
              </a:rPr>
              <a:t>circulation</a:t>
            </a:r>
            <a:endParaRPr sz="1800">
              <a:latin typeface="Arial Narrow"/>
              <a:cs typeface="Arial Narrow"/>
            </a:endParaRPr>
          </a:p>
          <a:p>
            <a:pPr marL="355600" marR="71120" indent="-342900">
              <a:lnSpc>
                <a:spcPct val="99400"/>
              </a:lnSpc>
              <a:spcBef>
                <a:spcPts val="4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 Narrow"/>
                <a:cs typeface="Arial Narrow"/>
              </a:rPr>
              <a:t>Most affected individuals are less responsive (or unresponsive) </a:t>
            </a:r>
            <a:r>
              <a:rPr sz="1800" dirty="0">
                <a:latin typeface="Arial Narrow"/>
                <a:cs typeface="Arial Narrow"/>
              </a:rPr>
              <a:t>to </a:t>
            </a:r>
            <a:r>
              <a:rPr sz="1800" spc="-5" dirty="0">
                <a:latin typeface="Arial Narrow"/>
                <a:cs typeface="Arial Narrow"/>
              </a:rPr>
              <a:t>standard lipid-lowering  therapies, including statins </a:t>
            </a:r>
            <a:r>
              <a:rPr sz="1800" dirty="0">
                <a:latin typeface="Arial Narrow"/>
                <a:cs typeface="Arial Narrow"/>
              </a:rPr>
              <a:t>and </a:t>
            </a:r>
            <a:r>
              <a:rPr sz="1800" spc="-5" dirty="0">
                <a:latin typeface="Arial Narrow"/>
                <a:cs typeface="Arial Narrow"/>
              </a:rPr>
              <a:t>PCSK9 inhibitors, which act mainly </a:t>
            </a:r>
            <a:r>
              <a:rPr sz="1800" dirty="0">
                <a:latin typeface="Arial Narrow"/>
                <a:cs typeface="Arial Narrow"/>
              </a:rPr>
              <a:t>by </a:t>
            </a:r>
            <a:r>
              <a:rPr sz="1800" spc="-5" dirty="0">
                <a:latin typeface="Arial Narrow"/>
                <a:cs typeface="Arial Narrow"/>
              </a:rPr>
              <a:t>upregulation </a:t>
            </a:r>
            <a:r>
              <a:rPr sz="1800" dirty="0">
                <a:latin typeface="Arial Narrow"/>
                <a:cs typeface="Arial Narrow"/>
              </a:rPr>
              <a:t>of </a:t>
            </a:r>
            <a:r>
              <a:rPr sz="1800" spc="-5" dirty="0">
                <a:latin typeface="Arial Narrow"/>
                <a:cs typeface="Arial Narrow"/>
              </a:rPr>
              <a:t>LDL  receptor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spc="-5" dirty="0">
                <a:latin typeface="Arial Narrow"/>
                <a:cs typeface="Arial Narrow"/>
              </a:rPr>
              <a:t>function</a:t>
            </a:r>
            <a:endParaRPr sz="1800">
              <a:latin typeface="Arial Narrow"/>
              <a:cs typeface="Arial Narrow"/>
            </a:endParaRPr>
          </a:p>
          <a:p>
            <a:pPr marL="355600" marR="329565" indent="-342900">
              <a:lnSpc>
                <a:spcPct val="1022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 Narrow"/>
                <a:cs typeface="Arial Narrow"/>
              </a:rPr>
              <a:t>Evinacumab, </a:t>
            </a:r>
            <a:r>
              <a:rPr sz="1800" dirty="0">
                <a:latin typeface="Arial Narrow"/>
                <a:cs typeface="Arial Narrow"/>
              </a:rPr>
              <a:t>a </a:t>
            </a:r>
            <a:r>
              <a:rPr sz="1800" spc="-5" dirty="0">
                <a:latin typeface="Arial Narrow"/>
                <a:cs typeface="Arial Narrow"/>
              </a:rPr>
              <a:t>fully human monoclonal antibody inhibitor </a:t>
            </a:r>
            <a:r>
              <a:rPr sz="1800" dirty="0">
                <a:latin typeface="Arial Narrow"/>
                <a:cs typeface="Arial Narrow"/>
              </a:rPr>
              <a:t>of </a:t>
            </a:r>
            <a:r>
              <a:rPr sz="1800" spc="-5" dirty="0">
                <a:latin typeface="Arial Narrow"/>
                <a:cs typeface="Arial Narrow"/>
              </a:rPr>
              <a:t>ANGPTL3, reduces </a:t>
            </a:r>
            <a:r>
              <a:rPr sz="1800" spc="-10" dirty="0">
                <a:latin typeface="Arial Narrow"/>
                <a:cs typeface="Arial Narrow"/>
              </a:rPr>
              <a:t>LDL-C  </a:t>
            </a:r>
            <a:r>
              <a:rPr sz="1800" spc="-5" dirty="0">
                <a:latin typeface="Arial Narrow"/>
                <a:cs typeface="Arial Narrow"/>
              </a:rPr>
              <a:t>independent </a:t>
            </a:r>
            <a:r>
              <a:rPr sz="1800" dirty="0">
                <a:latin typeface="Arial Narrow"/>
                <a:cs typeface="Arial Narrow"/>
              </a:rPr>
              <a:t>of the </a:t>
            </a:r>
            <a:r>
              <a:rPr sz="1800" spc="-5" dirty="0">
                <a:latin typeface="Arial Narrow"/>
                <a:cs typeface="Arial Narrow"/>
              </a:rPr>
              <a:t>LDL</a:t>
            </a:r>
            <a:r>
              <a:rPr sz="1800" spc="-35" dirty="0">
                <a:latin typeface="Arial Narrow"/>
                <a:cs typeface="Arial Narrow"/>
              </a:rPr>
              <a:t> </a:t>
            </a:r>
            <a:r>
              <a:rPr sz="1800" spc="-5" dirty="0">
                <a:latin typeface="Arial Narrow"/>
                <a:cs typeface="Arial Narrow"/>
              </a:rPr>
              <a:t>receptor</a:t>
            </a:r>
            <a:endParaRPr sz="1800">
              <a:latin typeface="Arial Narrow"/>
              <a:cs typeface="Arial Narrow"/>
            </a:endParaRPr>
          </a:p>
          <a:p>
            <a:pPr marL="355600" marR="5080" indent="-342900">
              <a:lnSpc>
                <a:spcPts val="2110"/>
              </a:lnSpc>
              <a:spcBef>
                <a:spcPts val="5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Arial Narrow"/>
                <a:cs typeface="Arial Narrow"/>
              </a:rPr>
              <a:t>In </a:t>
            </a:r>
            <a:r>
              <a:rPr sz="1800" spc="-5" dirty="0">
                <a:latin typeface="Arial Narrow"/>
                <a:cs typeface="Arial Narrow"/>
              </a:rPr>
              <a:t>this </a:t>
            </a:r>
            <a:r>
              <a:rPr sz="1800" spc="-20" dirty="0">
                <a:latin typeface="Arial Narrow"/>
                <a:cs typeface="Arial Narrow"/>
              </a:rPr>
              <a:t>study, </a:t>
            </a:r>
            <a:r>
              <a:rPr sz="1800" dirty="0">
                <a:latin typeface="Arial Narrow"/>
                <a:cs typeface="Arial Narrow"/>
              </a:rPr>
              <a:t>the </a:t>
            </a:r>
            <a:r>
              <a:rPr sz="1800" spc="-5" dirty="0">
                <a:latin typeface="Arial Narrow"/>
                <a:cs typeface="Arial Narrow"/>
              </a:rPr>
              <a:t>safety </a:t>
            </a:r>
            <a:r>
              <a:rPr sz="1800" dirty="0">
                <a:latin typeface="Arial Narrow"/>
                <a:cs typeface="Arial Narrow"/>
              </a:rPr>
              <a:t>and </a:t>
            </a:r>
            <a:r>
              <a:rPr sz="1800" spc="-5" dirty="0">
                <a:latin typeface="Arial Narrow"/>
                <a:cs typeface="Arial Narrow"/>
              </a:rPr>
              <a:t>efficacy </a:t>
            </a:r>
            <a:r>
              <a:rPr sz="1800" dirty="0">
                <a:latin typeface="Arial Narrow"/>
                <a:cs typeface="Arial Narrow"/>
              </a:rPr>
              <a:t>of </a:t>
            </a:r>
            <a:r>
              <a:rPr sz="1800" spc="-5" dirty="0">
                <a:latin typeface="Arial Narrow"/>
                <a:cs typeface="Arial Narrow"/>
              </a:rPr>
              <a:t>evinacumab were assessed in HoFH patients who  </a:t>
            </a:r>
            <a:r>
              <a:rPr sz="1800" dirty="0">
                <a:latin typeface="Arial Narrow"/>
                <a:cs typeface="Arial Narrow"/>
              </a:rPr>
              <a:t>had </a:t>
            </a:r>
            <a:r>
              <a:rPr sz="1800" spc="-5" dirty="0">
                <a:latin typeface="Arial Narrow"/>
                <a:cs typeface="Arial Narrow"/>
              </a:rPr>
              <a:t>high LDL-C despite being </a:t>
            </a:r>
            <a:r>
              <a:rPr sz="1800" dirty="0">
                <a:latin typeface="Arial Narrow"/>
                <a:cs typeface="Arial Narrow"/>
              </a:rPr>
              <a:t>on </a:t>
            </a:r>
            <a:r>
              <a:rPr sz="1800" spc="-5" dirty="0">
                <a:latin typeface="Arial Narrow"/>
                <a:cs typeface="Arial Narrow"/>
              </a:rPr>
              <a:t>multiple lipid-lowering therapies with </a:t>
            </a:r>
            <a:r>
              <a:rPr sz="1800" dirty="0">
                <a:latin typeface="Arial Narrow"/>
                <a:cs typeface="Arial Narrow"/>
              </a:rPr>
              <a:t>or </a:t>
            </a:r>
            <a:r>
              <a:rPr sz="1800" spc="-5" dirty="0">
                <a:latin typeface="Arial Narrow"/>
                <a:cs typeface="Arial Narrow"/>
              </a:rPr>
              <a:t>without</a:t>
            </a:r>
            <a:r>
              <a:rPr sz="1800" spc="204" dirty="0">
                <a:latin typeface="Arial Narrow"/>
                <a:cs typeface="Arial Narrow"/>
              </a:rPr>
              <a:t> </a:t>
            </a:r>
            <a:r>
              <a:rPr sz="1800" spc="-5" dirty="0">
                <a:latin typeface="Arial Narrow"/>
                <a:cs typeface="Arial Narrow"/>
              </a:rPr>
              <a:t>apheresis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6225" y="4268216"/>
            <a:ext cx="86290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 Narrow"/>
                <a:cs typeface="Arial Narrow"/>
              </a:rPr>
              <a:t>ANGPTL3,</a:t>
            </a:r>
            <a:r>
              <a:rPr sz="900" dirty="0">
                <a:latin typeface="Arial Narrow"/>
                <a:cs typeface="Arial Narrow"/>
              </a:rPr>
              <a:t> </a:t>
            </a:r>
            <a:r>
              <a:rPr sz="900" spc="-5" dirty="0">
                <a:latin typeface="Arial Narrow"/>
                <a:cs typeface="Arial Narrow"/>
              </a:rPr>
              <a:t>angiopoietin-like</a:t>
            </a:r>
            <a:r>
              <a:rPr sz="900" spc="20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3; </a:t>
            </a:r>
            <a:r>
              <a:rPr sz="900" spc="-5" dirty="0">
                <a:latin typeface="Arial Narrow"/>
                <a:cs typeface="Arial Narrow"/>
              </a:rPr>
              <a:t>HoFH,</a:t>
            </a:r>
            <a:r>
              <a:rPr sz="900" spc="5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homozygous</a:t>
            </a:r>
            <a:r>
              <a:rPr sz="900" spc="25" dirty="0">
                <a:latin typeface="Arial Narrow"/>
                <a:cs typeface="Arial Narrow"/>
              </a:rPr>
              <a:t> </a:t>
            </a:r>
            <a:r>
              <a:rPr sz="900" spc="-5" dirty="0">
                <a:latin typeface="Arial Narrow"/>
                <a:cs typeface="Arial Narrow"/>
              </a:rPr>
              <a:t>familial</a:t>
            </a:r>
            <a:r>
              <a:rPr sz="900" spc="10" dirty="0">
                <a:latin typeface="Arial Narrow"/>
                <a:cs typeface="Arial Narrow"/>
              </a:rPr>
              <a:t> </a:t>
            </a:r>
            <a:r>
              <a:rPr sz="900" spc="-5" dirty="0">
                <a:latin typeface="Arial Narrow"/>
                <a:cs typeface="Arial Narrow"/>
              </a:rPr>
              <a:t>hypercholesterolemia;</a:t>
            </a:r>
            <a:r>
              <a:rPr sz="900" spc="5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LDL,</a:t>
            </a:r>
            <a:r>
              <a:rPr sz="900" spc="5" dirty="0">
                <a:latin typeface="Arial Narrow"/>
                <a:cs typeface="Arial Narrow"/>
              </a:rPr>
              <a:t> </a:t>
            </a:r>
            <a:r>
              <a:rPr sz="900" spc="-5" dirty="0">
                <a:latin typeface="Arial Narrow"/>
                <a:cs typeface="Arial Narrow"/>
              </a:rPr>
              <a:t>low-density</a:t>
            </a:r>
            <a:r>
              <a:rPr sz="900" spc="20" dirty="0">
                <a:latin typeface="Arial Narrow"/>
                <a:cs typeface="Arial Narrow"/>
              </a:rPr>
              <a:t> </a:t>
            </a:r>
            <a:r>
              <a:rPr sz="900" spc="-5" dirty="0">
                <a:latin typeface="Arial Narrow"/>
                <a:cs typeface="Arial Narrow"/>
              </a:rPr>
              <a:t>lipoprotein;</a:t>
            </a:r>
            <a:r>
              <a:rPr sz="900" spc="5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LDL-C,</a:t>
            </a:r>
            <a:r>
              <a:rPr sz="900" spc="5" dirty="0">
                <a:latin typeface="Arial Narrow"/>
                <a:cs typeface="Arial Narrow"/>
              </a:rPr>
              <a:t> </a:t>
            </a:r>
            <a:r>
              <a:rPr sz="900" spc="-5" dirty="0">
                <a:latin typeface="Arial Narrow"/>
                <a:cs typeface="Arial Narrow"/>
              </a:rPr>
              <a:t>low-density</a:t>
            </a:r>
            <a:r>
              <a:rPr sz="900" spc="20" dirty="0">
                <a:latin typeface="Arial Narrow"/>
                <a:cs typeface="Arial Narrow"/>
              </a:rPr>
              <a:t> </a:t>
            </a:r>
            <a:r>
              <a:rPr sz="900" spc="-5" dirty="0">
                <a:latin typeface="Arial Narrow"/>
                <a:cs typeface="Arial Narrow"/>
              </a:rPr>
              <a:t>lipoprotein</a:t>
            </a:r>
            <a:r>
              <a:rPr sz="900" spc="15" dirty="0">
                <a:latin typeface="Arial Narrow"/>
                <a:cs typeface="Arial Narrow"/>
              </a:rPr>
              <a:t> </a:t>
            </a:r>
            <a:r>
              <a:rPr sz="900" spc="-5" dirty="0">
                <a:latin typeface="Arial Narrow"/>
                <a:cs typeface="Arial Narrow"/>
              </a:rPr>
              <a:t>cholesterol;</a:t>
            </a:r>
            <a:r>
              <a:rPr sz="900" spc="5" dirty="0">
                <a:latin typeface="Arial Narrow"/>
                <a:cs typeface="Arial Narrow"/>
              </a:rPr>
              <a:t> </a:t>
            </a:r>
            <a:r>
              <a:rPr sz="900" spc="-5" dirty="0">
                <a:latin typeface="Arial Narrow"/>
                <a:cs typeface="Arial Narrow"/>
              </a:rPr>
              <a:t>PCSK9,</a:t>
            </a:r>
            <a:r>
              <a:rPr sz="900" spc="5" dirty="0">
                <a:latin typeface="Arial Narrow"/>
                <a:cs typeface="Arial Narrow"/>
              </a:rPr>
              <a:t> </a:t>
            </a:r>
            <a:r>
              <a:rPr sz="900" spc="-5" dirty="0">
                <a:latin typeface="Arial Narrow"/>
                <a:cs typeface="Arial Narrow"/>
              </a:rPr>
              <a:t>proprotein</a:t>
            </a:r>
            <a:r>
              <a:rPr sz="900" spc="15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convertase</a:t>
            </a:r>
            <a:r>
              <a:rPr sz="900" spc="15" dirty="0">
                <a:latin typeface="Arial Narrow"/>
                <a:cs typeface="Arial Narrow"/>
              </a:rPr>
              <a:t> </a:t>
            </a:r>
            <a:r>
              <a:rPr sz="900" spc="-5" dirty="0">
                <a:latin typeface="Arial Narrow"/>
                <a:cs typeface="Arial Narrow"/>
              </a:rPr>
              <a:t>subtilisin/kexin</a:t>
            </a:r>
            <a:r>
              <a:rPr sz="900" spc="15" dirty="0">
                <a:latin typeface="Arial Narrow"/>
                <a:cs typeface="Arial Narrow"/>
              </a:rPr>
              <a:t> </a:t>
            </a:r>
            <a:r>
              <a:rPr sz="900" spc="-5" dirty="0">
                <a:latin typeface="Arial Narrow"/>
                <a:cs typeface="Arial Narrow"/>
              </a:rPr>
              <a:t>type</a:t>
            </a:r>
            <a:r>
              <a:rPr sz="900" spc="15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9.</a:t>
            </a:r>
            <a:endParaRPr sz="9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96747"/>
            <a:ext cx="188848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Study</a:t>
            </a:r>
            <a:r>
              <a:rPr spc="-60" dirty="0"/>
              <a:t> </a:t>
            </a:r>
            <a:r>
              <a:rPr spc="-5" dirty="0"/>
              <a:t>Design</a:t>
            </a:r>
          </a:p>
        </p:txBody>
      </p:sp>
      <p:sp>
        <p:nvSpPr>
          <p:cNvPr id="3" name="object 3"/>
          <p:cNvSpPr/>
          <p:nvPr/>
        </p:nvSpPr>
        <p:spPr>
          <a:xfrm>
            <a:off x="582168" y="1533144"/>
            <a:ext cx="1837944" cy="234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4115" y="1592775"/>
            <a:ext cx="1678939" cy="76200"/>
          </a:xfrm>
          <a:custGeom>
            <a:avLst/>
            <a:gdLst/>
            <a:ahLst/>
            <a:cxnLst/>
            <a:rect l="l" t="t" r="r" b="b"/>
            <a:pathLst>
              <a:path w="1678939" h="76200">
                <a:moveTo>
                  <a:pt x="1602200" y="0"/>
                </a:moveTo>
                <a:lnTo>
                  <a:pt x="1602200" y="76200"/>
                </a:lnTo>
                <a:lnTo>
                  <a:pt x="1653000" y="50800"/>
                </a:lnTo>
                <a:lnTo>
                  <a:pt x="1614901" y="50800"/>
                </a:lnTo>
                <a:lnTo>
                  <a:pt x="1614901" y="25400"/>
                </a:lnTo>
                <a:lnTo>
                  <a:pt x="1653000" y="25400"/>
                </a:lnTo>
                <a:lnTo>
                  <a:pt x="1602200" y="0"/>
                </a:lnTo>
                <a:close/>
              </a:path>
              <a:path w="1678939" h="76200">
                <a:moveTo>
                  <a:pt x="1602200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1602200" y="50800"/>
                </a:lnTo>
                <a:lnTo>
                  <a:pt x="1602200" y="25400"/>
                </a:lnTo>
                <a:close/>
              </a:path>
              <a:path w="1678939" h="76200">
                <a:moveTo>
                  <a:pt x="1653000" y="25400"/>
                </a:moveTo>
                <a:lnTo>
                  <a:pt x="1614901" y="25400"/>
                </a:lnTo>
                <a:lnTo>
                  <a:pt x="1614901" y="50800"/>
                </a:lnTo>
                <a:lnTo>
                  <a:pt x="1653000" y="50800"/>
                </a:lnTo>
                <a:lnTo>
                  <a:pt x="1678400" y="38100"/>
                </a:lnTo>
                <a:lnTo>
                  <a:pt x="1653000" y="25400"/>
                </a:lnTo>
                <a:close/>
              </a:path>
            </a:pathLst>
          </a:custGeom>
          <a:solidFill>
            <a:srgbClr val="283D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37816" y="1530096"/>
            <a:ext cx="1383792" cy="2377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80727" y="1590682"/>
            <a:ext cx="1223645" cy="76200"/>
          </a:xfrm>
          <a:custGeom>
            <a:avLst/>
            <a:gdLst/>
            <a:ahLst/>
            <a:cxnLst/>
            <a:rect l="l" t="t" r="r" b="b"/>
            <a:pathLst>
              <a:path w="1223645" h="76200">
                <a:moveTo>
                  <a:pt x="1147450" y="0"/>
                </a:moveTo>
                <a:lnTo>
                  <a:pt x="1147450" y="76200"/>
                </a:lnTo>
                <a:lnTo>
                  <a:pt x="1198250" y="50800"/>
                </a:lnTo>
                <a:lnTo>
                  <a:pt x="1160150" y="50800"/>
                </a:lnTo>
                <a:lnTo>
                  <a:pt x="1160150" y="25400"/>
                </a:lnTo>
                <a:lnTo>
                  <a:pt x="1198250" y="25400"/>
                </a:lnTo>
                <a:lnTo>
                  <a:pt x="1147450" y="0"/>
                </a:lnTo>
                <a:close/>
              </a:path>
              <a:path w="1223645" h="76200">
                <a:moveTo>
                  <a:pt x="1147450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1147450" y="50800"/>
                </a:lnTo>
                <a:lnTo>
                  <a:pt x="1147450" y="25400"/>
                </a:lnTo>
                <a:close/>
              </a:path>
              <a:path w="1223645" h="76200">
                <a:moveTo>
                  <a:pt x="1198250" y="25400"/>
                </a:moveTo>
                <a:lnTo>
                  <a:pt x="1160150" y="25400"/>
                </a:lnTo>
                <a:lnTo>
                  <a:pt x="1160150" y="50800"/>
                </a:lnTo>
                <a:lnTo>
                  <a:pt x="1198250" y="50800"/>
                </a:lnTo>
                <a:lnTo>
                  <a:pt x="1223650" y="38100"/>
                </a:lnTo>
                <a:lnTo>
                  <a:pt x="1198250" y="25400"/>
                </a:lnTo>
                <a:close/>
              </a:path>
            </a:pathLst>
          </a:custGeom>
          <a:solidFill>
            <a:srgbClr val="283D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75888" y="1530096"/>
            <a:ext cx="2627376" cy="2377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17401" y="1590682"/>
            <a:ext cx="2468880" cy="76200"/>
          </a:xfrm>
          <a:custGeom>
            <a:avLst/>
            <a:gdLst/>
            <a:ahLst/>
            <a:cxnLst/>
            <a:rect l="l" t="t" r="r" b="b"/>
            <a:pathLst>
              <a:path w="2468879" h="76200">
                <a:moveTo>
                  <a:pt x="2392679" y="0"/>
                </a:moveTo>
                <a:lnTo>
                  <a:pt x="2392679" y="76200"/>
                </a:lnTo>
                <a:lnTo>
                  <a:pt x="2443479" y="50800"/>
                </a:lnTo>
                <a:lnTo>
                  <a:pt x="2405379" y="50800"/>
                </a:lnTo>
                <a:lnTo>
                  <a:pt x="2405379" y="25400"/>
                </a:lnTo>
                <a:lnTo>
                  <a:pt x="2443479" y="25400"/>
                </a:lnTo>
                <a:lnTo>
                  <a:pt x="2392679" y="0"/>
                </a:lnTo>
                <a:close/>
              </a:path>
              <a:path w="2468879" h="76200">
                <a:moveTo>
                  <a:pt x="2392679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2392679" y="50800"/>
                </a:lnTo>
                <a:lnTo>
                  <a:pt x="2392679" y="25400"/>
                </a:lnTo>
                <a:close/>
              </a:path>
              <a:path w="2468879" h="76200">
                <a:moveTo>
                  <a:pt x="2443479" y="25400"/>
                </a:moveTo>
                <a:lnTo>
                  <a:pt x="2405379" y="25400"/>
                </a:lnTo>
                <a:lnTo>
                  <a:pt x="2405379" y="50800"/>
                </a:lnTo>
                <a:lnTo>
                  <a:pt x="2443479" y="50800"/>
                </a:lnTo>
                <a:lnTo>
                  <a:pt x="2468879" y="38100"/>
                </a:lnTo>
                <a:lnTo>
                  <a:pt x="2443479" y="25400"/>
                </a:lnTo>
                <a:close/>
              </a:path>
            </a:pathLst>
          </a:custGeom>
          <a:solidFill>
            <a:srgbClr val="283D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78462" y="1316228"/>
            <a:ext cx="970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Narrow"/>
                <a:cs typeface="Arial Narrow"/>
              </a:rPr>
              <a:t>Run-in (8</a:t>
            </a:r>
            <a:r>
              <a:rPr sz="1200" spc="-45" dirty="0">
                <a:latin typeface="Arial Narrow"/>
                <a:cs typeface="Arial Narrow"/>
              </a:rPr>
              <a:t> </a:t>
            </a:r>
            <a:r>
              <a:rPr sz="1200" spc="-5" dirty="0">
                <a:latin typeface="Arial Narrow"/>
                <a:cs typeface="Arial Narrow"/>
              </a:rPr>
              <a:t>weeks)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03481" y="1316228"/>
            <a:ext cx="11658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Narrow"/>
                <a:cs typeface="Arial Narrow"/>
              </a:rPr>
              <a:t>Screening (2</a:t>
            </a:r>
            <a:r>
              <a:rPr sz="1200" spc="-35" dirty="0">
                <a:latin typeface="Arial Narrow"/>
                <a:cs typeface="Arial Narrow"/>
              </a:rPr>
              <a:t> </a:t>
            </a:r>
            <a:r>
              <a:rPr sz="1200" spc="-5" dirty="0">
                <a:latin typeface="Arial Narrow"/>
                <a:cs typeface="Arial Narrow"/>
              </a:rPr>
              <a:t>weeks)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91380" y="1133347"/>
            <a:ext cx="2321560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752475" marR="5080" indent="-739775">
              <a:lnSpc>
                <a:spcPts val="1390"/>
              </a:lnSpc>
              <a:spcBef>
                <a:spcPts val="185"/>
              </a:spcBef>
            </a:pPr>
            <a:r>
              <a:rPr sz="1200" spc="-5" dirty="0">
                <a:latin typeface="Arial Narrow"/>
                <a:cs typeface="Arial Narrow"/>
              </a:rPr>
              <a:t>Double-blind </a:t>
            </a:r>
            <a:r>
              <a:rPr sz="1200" dirty="0">
                <a:latin typeface="Arial Narrow"/>
                <a:cs typeface="Arial Narrow"/>
              </a:rPr>
              <a:t>treatment </a:t>
            </a:r>
            <a:r>
              <a:rPr sz="1200" spc="-5" dirty="0">
                <a:latin typeface="Arial Narrow"/>
                <a:cs typeface="Arial Narrow"/>
              </a:rPr>
              <a:t>period (24 weeks)  NCT03399786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59108" y="1133347"/>
            <a:ext cx="2279015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731520" marR="5080" indent="-719455">
              <a:lnSpc>
                <a:spcPts val="1390"/>
              </a:lnSpc>
              <a:spcBef>
                <a:spcPts val="185"/>
              </a:spcBef>
            </a:pPr>
            <a:r>
              <a:rPr sz="1200" spc="-5" dirty="0">
                <a:latin typeface="Arial Narrow"/>
                <a:cs typeface="Arial Narrow"/>
              </a:rPr>
              <a:t>Open-label treatment period (24 weeks)*  NCT03409744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85032" y="1761744"/>
            <a:ext cx="2542032" cy="5425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06952" y="1722120"/>
            <a:ext cx="2337816" cy="6644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26125" y="1778801"/>
            <a:ext cx="2460625" cy="461009"/>
          </a:xfrm>
          <a:custGeom>
            <a:avLst/>
            <a:gdLst/>
            <a:ahLst/>
            <a:cxnLst/>
            <a:rect l="l" t="t" r="r" b="b"/>
            <a:pathLst>
              <a:path w="2460625" h="461010">
                <a:moveTo>
                  <a:pt x="0" y="461005"/>
                </a:moveTo>
                <a:lnTo>
                  <a:pt x="2460156" y="461005"/>
                </a:lnTo>
                <a:lnTo>
                  <a:pt x="2460156" y="0"/>
                </a:lnTo>
                <a:lnTo>
                  <a:pt x="0" y="0"/>
                </a:lnTo>
                <a:lnTo>
                  <a:pt x="0" y="461005"/>
                </a:lnTo>
                <a:close/>
              </a:path>
            </a:pathLst>
          </a:custGeom>
          <a:solidFill>
            <a:srgbClr val="F9B7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944965" y="1784604"/>
            <a:ext cx="2023110" cy="44005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797560" marR="5080" indent="-785495">
              <a:lnSpc>
                <a:spcPts val="1580"/>
              </a:lnSpc>
              <a:spcBef>
                <a:spcPts val="235"/>
              </a:spcBef>
            </a:pPr>
            <a:r>
              <a:rPr sz="1400" spc="-5" dirty="0">
                <a:solidFill>
                  <a:srgbClr val="FFFFFF"/>
                </a:solidFill>
                <a:latin typeface="Arial Narrow"/>
                <a:cs typeface="Arial Narrow"/>
              </a:rPr>
              <a:t>Evinacumab 15 </a:t>
            </a:r>
            <a:r>
              <a:rPr sz="1400" dirty="0">
                <a:solidFill>
                  <a:srgbClr val="FFFFFF"/>
                </a:solidFill>
                <a:latin typeface="Arial Narrow"/>
                <a:cs typeface="Arial Narrow"/>
              </a:rPr>
              <a:t>mg/kg IV </a:t>
            </a:r>
            <a:r>
              <a:rPr sz="1400" spc="-5" dirty="0">
                <a:solidFill>
                  <a:srgbClr val="FFFFFF"/>
                </a:solidFill>
                <a:latin typeface="Arial Narrow"/>
                <a:cs typeface="Arial Narrow"/>
              </a:rPr>
              <a:t>Q4W  (n=43)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685032" y="2353055"/>
            <a:ext cx="2542032" cy="5455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67200" y="2316479"/>
            <a:ext cx="1417320" cy="6644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26125" y="2371882"/>
            <a:ext cx="2460625" cy="461009"/>
          </a:xfrm>
          <a:custGeom>
            <a:avLst/>
            <a:gdLst/>
            <a:ahLst/>
            <a:cxnLst/>
            <a:rect l="l" t="t" r="r" b="b"/>
            <a:pathLst>
              <a:path w="2460625" h="461010">
                <a:moveTo>
                  <a:pt x="0" y="461005"/>
                </a:moveTo>
                <a:lnTo>
                  <a:pt x="2460156" y="461005"/>
                </a:lnTo>
                <a:lnTo>
                  <a:pt x="2460156" y="0"/>
                </a:lnTo>
                <a:lnTo>
                  <a:pt x="0" y="0"/>
                </a:lnTo>
                <a:lnTo>
                  <a:pt x="0" y="461005"/>
                </a:lnTo>
                <a:close/>
              </a:path>
            </a:pathLst>
          </a:custGeom>
          <a:solidFill>
            <a:srgbClr val="4131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404546" y="2375916"/>
            <a:ext cx="1103630" cy="44323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37820" marR="5080" indent="-325755">
              <a:lnSpc>
                <a:spcPts val="1610"/>
              </a:lnSpc>
              <a:spcBef>
                <a:spcPts val="210"/>
              </a:spcBef>
            </a:pPr>
            <a:r>
              <a:rPr sz="1400" spc="-5" dirty="0">
                <a:solidFill>
                  <a:srgbClr val="FFFFFF"/>
                </a:solidFill>
                <a:latin typeface="Arial Narrow"/>
                <a:cs typeface="Arial Narrow"/>
              </a:rPr>
              <a:t>Placebo </a:t>
            </a:r>
            <a:r>
              <a:rPr sz="1400" dirty="0">
                <a:solidFill>
                  <a:srgbClr val="FFFFFF"/>
                </a:solidFill>
                <a:latin typeface="Arial Narrow"/>
                <a:cs typeface="Arial Narrow"/>
              </a:rPr>
              <a:t>IV</a:t>
            </a:r>
            <a:r>
              <a:rPr sz="1400" spc="-7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Narrow"/>
                <a:cs typeface="Arial Narrow"/>
              </a:rPr>
              <a:t>Q4W  (n=22)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224015" y="1761744"/>
            <a:ext cx="2551176" cy="11369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52032" y="2020823"/>
            <a:ext cx="2295143" cy="6644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64492" y="1780766"/>
            <a:ext cx="2468880" cy="1052195"/>
          </a:xfrm>
          <a:custGeom>
            <a:avLst/>
            <a:gdLst/>
            <a:ahLst/>
            <a:cxnLst/>
            <a:rect l="l" t="t" r="r" b="b"/>
            <a:pathLst>
              <a:path w="2468879" h="1052195">
                <a:moveTo>
                  <a:pt x="0" y="1052120"/>
                </a:moveTo>
                <a:lnTo>
                  <a:pt x="2468879" y="1052120"/>
                </a:lnTo>
                <a:lnTo>
                  <a:pt x="2468879" y="0"/>
                </a:lnTo>
                <a:lnTo>
                  <a:pt x="0" y="0"/>
                </a:lnTo>
                <a:lnTo>
                  <a:pt x="0" y="1052120"/>
                </a:lnTo>
                <a:close/>
              </a:path>
            </a:pathLst>
          </a:custGeom>
          <a:solidFill>
            <a:srgbClr val="F9B7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487694" y="2080260"/>
            <a:ext cx="2023110" cy="44323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797560" marR="5080" indent="-785495">
              <a:lnSpc>
                <a:spcPts val="1610"/>
              </a:lnSpc>
              <a:spcBef>
                <a:spcPts val="210"/>
              </a:spcBef>
            </a:pPr>
            <a:r>
              <a:rPr sz="1400" spc="-5" dirty="0">
                <a:solidFill>
                  <a:srgbClr val="FFFFFF"/>
                </a:solidFill>
                <a:latin typeface="Arial Narrow"/>
                <a:cs typeface="Arial Narrow"/>
              </a:rPr>
              <a:t>Evinacumab 15 </a:t>
            </a:r>
            <a:r>
              <a:rPr sz="1400" dirty="0">
                <a:solidFill>
                  <a:srgbClr val="FFFFFF"/>
                </a:solidFill>
                <a:latin typeface="Arial Narrow"/>
                <a:cs typeface="Arial Narrow"/>
              </a:rPr>
              <a:t>mg/kg IV </a:t>
            </a:r>
            <a:r>
              <a:rPr sz="1400" spc="-5" dirty="0">
                <a:solidFill>
                  <a:srgbClr val="FFFFFF"/>
                </a:solidFill>
                <a:latin typeface="Arial Narrow"/>
                <a:cs typeface="Arial Narrow"/>
              </a:rPr>
              <a:t>Q4W  (n=64)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18671" y="1791716"/>
            <a:ext cx="1147445" cy="17964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1430"/>
              </a:lnSpc>
              <a:spcBef>
                <a:spcPts val="100"/>
              </a:spcBef>
            </a:pPr>
            <a:r>
              <a:rPr sz="1200" spc="-5" dirty="0">
                <a:latin typeface="Arial Narrow"/>
                <a:cs typeface="Arial Narrow"/>
              </a:rPr>
              <a:t>HoFH</a:t>
            </a:r>
            <a:r>
              <a:rPr sz="1200" spc="-10" dirty="0">
                <a:latin typeface="Arial Narrow"/>
                <a:cs typeface="Arial Narrow"/>
              </a:rPr>
              <a:t> </a:t>
            </a:r>
            <a:r>
              <a:rPr sz="1200" spc="-5" dirty="0">
                <a:latin typeface="Arial Narrow"/>
                <a:cs typeface="Arial Narrow"/>
              </a:rPr>
              <a:t>patients</a:t>
            </a:r>
            <a:endParaRPr sz="1200">
              <a:latin typeface="Arial Narrow"/>
              <a:cs typeface="Arial Narrow"/>
            </a:endParaRPr>
          </a:p>
          <a:p>
            <a:pPr algn="ctr">
              <a:lnSpc>
                <a:spcPts val="1430"/>
              </a:lnSpc>
            </a:pPr>
            <a:r>
              <a:rPr sz="1200" dirty="0">
                <a:latin typeface="Arial Narrow"/>
                <a:cs typeface="Arial Narrow"/>
              </a:rPr>
              <a:t>≥12 </a:t>
            </a:r>
            <a:r>
              <a:rPr sz="1200" spc="-5" dirty="0">
                <a:latin typeface="Arial Narrow"/>
                <a:cs typeface="Arial Narrow"/>
              </a:rPr>
              <a:t>years </a:t>
            </a:r>
            <a:r>
              <a:rPr sz="1200" dirty="0">
                <a:latin typeface="Arial Narrow"/>
                <a:cs typeface="Arial Narrow"/>
              </a:rPr>
              <a:t>of age</a:t>
            </a:r>
            <a:r>
              <a:rPr sz="1200" spc="-80" dirty="0">
                <a:latin typeface="Arial Narrow"/>
                <a:cs typeface="Arial Narrow"/>
              </a:rPr>
              <a:t> </a:t>
            </a:r>
            <a:r>
              <a:rPr sz="1200" dirty="0">
                <a:latin typeface="Arial Narrow"/>
                <a:cs typeface="Arial Narrow"/>
              </a:rPr>
              <a:t>on</a:t>
            </a:r>
            <a:endParaRPr sz="1200">
              <a:latin typeface="Arial Narrow"/>
              <a:cs typeface="Arial Narrow"/>
            </a:endParaRPr>
          </a:p>
          <a:p>
            <a:pPr marL="69850" marR="61594" indent="41910" algn="just">
              <a:lnSpc>
                <a:spcPct val="97500"/>
              </a:lnSpc>
              <a:spcBef>
                <a:spcPts val="80"/>
              </a:spcBef>
            </a:pPr>
            <a:r>
              <a:rPr sz="1200" spc="-5" dirty="0">
                <a:latin typeface="Arial Narrow"/>
                <a:cs typeface="Arial Narrow"/>
              </a:rPr>
              <a:t>stable maximally  tolerated </a:t>
            </a:r>
            <a:r>
              <a:rPr sz="1200" spc="-50" dirty="0">
                <a:latin typeface="Arial Narrow"/>
                <a:cs typeface="Arial Narrow"/>
              </a:rPr>
              <a:t>LLT, </a:t>
            </a:r>
            <a:r>
              <a:rPr sz="1200" spc="-5" dirty="0">
                <a:latin typeface="Arial Narrow"/>
                <a:cs typeface="Arial Narrow"/>
              </a:rPr>
              <a:t>with  LDL-C </a:t>
            </a:r>
            <a:r>
              <a:rPr sz="1200" dirty="0">
                <a:latin typeface="Arial Narrow"/>
                <a:cs typeface="Arial Narrow"/>
              </a:rPr>
              <a:t>≥70</a:t>
            </a:r>
            <a:r>
              <a:rPr sz="1200" spc="-65" dirty="0">
                <a:latin typeface="Arial Narrow"/>
                <a:cs typeface="Arial Narrow"/>
              </a:rPr>
              <a:t> </a:t>
            </a:r>
            <a:r>
              <a:rPr sz="1200" dirty="0">
                <a:latin typeface="Arial Narrow"/>
                <a:cs typeface="Arial Narrow"/>
              </a:rPr>
              <a:t>mg/dL</a:t>
            </a:r>
            <a:endParaRPr sz="1200">
              <a:latin typeface="Arial Narrow"/>
              <a:cs typeface="Arial Narrow"/>
            </a:endParaRPr>
          </a:p>
          <a:p>
            <a:pPr marL="71755" marR="63500" indent="-635" algn="ctr">
              <a:lnSpc>
                <a:spcPct val="101699"/>
              </a:lnSpc>
              <a:spcBef>
                <a:spcPts val="940"/>
              </a:spcBef>
            </a:pPr>
            <a:r>
              <a:rPr sz="1200" spc="-5" dirty="0">
                <a:latin typeface="Arial Narrow"/>
                <a:cs typeface="Arial Narrow"/>
              </a:rPr>
              <a:t>Patients were  randomized </a:t>
            </a:r>
            <a:r>
              <a:rPr sz="1200" dirty="0">
                <a:latin typeface="Arial Narrow"/>
                <a:cs typeface="Arial Narrow"/>
              </a:rPr>
              <a:t>2:1</a:t>
            </a:r>
            <a:r>
              <a:rPr sz="1200" spc="-65" dirty="0">
                <a:latin typeface="Arial Narrow"/>
                <a:cs typeface="Arial Narrow"/>
              </a:rPr>
              <a:t> </a:t>
            </a:r>
            <a:r>
              <a:rPr sz="1200" dirty="0">
                <a:latin typeface="Arial Narrow"/>
                <a:cs typeface="Arial Narrow"/>
              </a:rPr>
              <a:t>to  </a:t>
            </a:r>
            <a:r>
              <a:rPr sz="1200" spc="-5" dirty="0">
                <a:latin typeface="Arial Narrow"/>
                <a:cs typeface="Arial Narrow"/>
              </a:rPr>
              <a:t>evinacumab </a:t>
            </a:r>
            <a:r>
              <a:rPr sz="1200" dirty="0">
                <a:latin typeface="Arial Narrow"/>
                <a:cs typeface="Arial Narrow"/>
              </a:rPr>
              <a:t>or  </a:t>
            </a:r>
            <a:r>
              <a:rPr sz="1200" spc="-5" dirty="0">
                <a:latin typeface="Arial Narrow"/>
                <a:cs typeface="Arial Narrow"/>
              </a:rPr>
              <a:t>placebo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224015" y="1530096"/>
            <a:ext cx="2627376" cy="2377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64492" y="1590682"/>
            <a:ext cx="2468880" cy="76200"/>
          </a:xfrm>
          <a:custGeom>
            <a:avLst/>
            <a:gdLst/>
            <a:ahLst/>
            <a:cxnLst/>
            <a:rect l="l" t="t" r="r" b="b"/>
            <a:pathLst>
              <a:path w="2468879" h="76200">
                <a:moveTo>
                  <a:pt x="2392679" y="0"/>
                </a:moveTo>
                <a:lnTo>
                  <a:pt x="2392679" y="76200"/>
                </a:lnTo>
                <a:lnTo>
                  <a:pt x="2443479" y="50800"/>
                </a:lnTo>
                <a:lnTo>
                  <a:pt x="2405379" y="50800"/>
                </a:lnTo>
                <a:lnTo>
                  <a:pt x="2405379" y="25400"/>
                </a:lnTo>
                <a:lnTo>
                  <a:pt x="2443479" y="25400"/>
                </a:lnTo>
                <a:lnTo>
                  <a:pt x="2392679" y="0"/>
                </a:lnTo>
                <a:close/>
              </a:path>
              <a:path w="2468879" h="76200">
                <a:moveTo>
                  <a:pt x="2392679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2392679" y="50800"/>
                </a:lnTo>
                <a:lnTo>
                  <a:pt x="2392679" y="25400"/>
                </a:lnTo>
                <a:close/>
              </a:path>
              <a:path w="2468879" h="76200">
                <a:moveTo>
                  <a:pt x="2443479" y="25400"/>
                </a:moveTo>
                <a:lnTo>
                  <a:pt x="2405379" y="25400"/>
                </a:lnTo>
                <a:lnTo>
                  <a:pt x="2405379" y="50800"/>
                </a:lnTo>
                <a:lnTo>
                  <a:pt x="2443479" y="50800"/>
                </a:lnTo>
                <a:lnTo>
                  <a:pt x="2468879" y="38100"/>
                </a:lnTo>
                <a:lnTo>
                  <a:pt x="2443479" y="25400"/>
                </a:lnTo>
                <a:close/>
              </a:path>
            </a:pathLst>
          </a:custGeom>
          <a:solidFill>
            <a:srgbClr val="283D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83654" y="1791716"/>
            <a:ext cx="11645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Narrow"/>
                <a:cs typeface="Arial Narrow"/>
              </a:rPr>
              <a:t>For patients whose  background </a:t>
            </a:r>
            <a:r>
              <a:rPr sz="1200" spc="-25" dirty="0">
                <a:latin typeface="Arial Narrow"/>
                <a:cs typeface="Arial Narrow"/>
              </a:rPr>
              <a:t>LLT </a:t>
            </a:r>
            <a:r>
              <a:rPr sz="1200" dirty="0">
                <a:latin typeface="Arial Narrow"/>
                <a:cs typeface="Arial Narrow"/>
              </a:rPr>
              <a:t>or  </a:t>
            </a:r>
            <a:r>
              <a:rPr sz="1200" spc="-5" dirty="0">
                <a:latin typeface="Arial Narrow"/>
                <a:cs typeface="Arial Narrow"/>
              </a:rPr>
              <a:t>apheresis</a:t>
            </a:r>
            <a:r>
              <a:rPr sz="1200" spc="-55" dirty="0">
                <a:latin typeface="Arial Narrow"/>
                <a:cs typeface="Arial Narrow"/>
              </a:rPr>
              <a:t> </a:t>
            </a:r>
            <a:r>
              <a:rPr sz="1200" spc="-5" dirty="0">
                <a:latin typeface="Arial Narrow"/>
                <a:cs typeface="Arial Narrow"/>
              </a:rPr>
              <a:t>schedules  were </a:t>
            </a:r>
            <a:r>
              <a:rPr sz="1200" dirty="0">
                <a:latin typeface="Arial Narrow"/>
                <a:cs typeface="Arial Narrow"/>
              </a:rPr>
              <a:t>not</a:t>
            </a:r>
            <a:r>
              <a:rPr sz="1200" spc="-20" dirty="0">
                <a:latin typeface="Arial Narrow"/>
                <a:cs typeface="Arial Narrow"/>
              </a:rPr>
              <a:t> </a:t>
            </a:r>
            <a:r>
              <a:rPr sz="1200" spc="-5" dirty="0">
                <a:latin typeface="Arial Narrow"/>
                <a:cs typeface="Arial Narrow"/>
              </a:rPr>
              <a:t>stable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6225" y="3706876"/>
            <a:ext cx="8451215" cy="723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920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latin typeface="Arial Narrow"/>
                <a:cs typeface="Arial Narrow"/>
              </a:rPr>
              <a:t>Primary</a:t>
            </a:r>
            <a:r>
              <a:rPr sz="1600" b="1" spc="-45" dirty="0">
                <a:latin typeface="Arial Narrow"/>
                <a:cs typeface="Arial Narrow"/>
              </a:rPr>
              <a:t> </a:t>
            </a:r>
            <a:r>
              <a:rPr sz="1600" b="1" spc="-25" dirty="0">
                <a:latin typeface="Arial Narrow"/>
                <a:cs typeface="Arial Narrow"/>
              </a:rPr>
              <a:t>endpoint</a:t>
            </a:r>
            <a:r>
              <a:rPr sz="1600" spc="-25" dirty="0">
                <a:latin typeface="Arial Narrow"/>
                <a:cs typeface="Arial Narrow"/>
              </a:rPr>
              <a:t>:</a:t>
            </a:r>
            <a:r>
              <a:rPr sz="1600" spc="-40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%</a:t>
            </a:r>
            <a:r>
              <a:rPr sz="1600" spc="-45" dirty="0">
                <a:latin typeface="Arial Narrow"/>
                <a:cs typeface="Arial Narrow"/>
              </a:rPr>
              <a:t> </a:t>
            </a:r>
            <a:r>
              <a:rPr sz="1600" spc="-25" dirty="0">
                <a:latin typeface="Arial Narrow"/>
                <a:cs typeface="Arial Narrow"/>
              </a:rPr>
              <a:t>change</a:t>
            </a:r>
            <a:r>
              <a:rPr sz="1600" spc="-45" dirty="0">
                <a:latin typeface="Arial Narrow"/>
                <a:cs typeface="Arial Narrow"/>
              </a:rPr>
              <a:t> </a:t>
            </a:r>
            <a:r>
              <a:rPr sz="1600" spc="-15" dirty="0">
                <a:latin typeface="Arial Narrow"/>
                <a:cs typeface="Arial Narrow"/>
              </a:rPr>
              <a:t>in</a:t>
            </a:r>
            <a:r>
              <a:rPr sz="1600" spc="-45" dirty="0">
                <a:latin typeface="Arial Narrow"/>
                <a:cs typeface="Arial Narrow"/>
              </a:rPr>
              <a:t> </a:t>
            </a:r>
            <a:r>
              <a:rPr sz="1600" spc="-25" dirty="0">
                <a:latin typeface="Arial Narrow"/>
                <a:cs typeface="Arial Narrow"/>
              </a:rPr>
              <a:t>calculated</a:t>
            </a:r>
            <a:r>
              <a:rPr sz="1600" spc="-45" dirty="0">
                <a:latin typeface="Arial Narrow"/>
                <a:cs typeface="Arial Narrow"/>
              </a:rPr>
              <a:t> </a:t>
            </a:r>
            <a:r>
              <a:rPr sz="1600" spc="-20" dirty="0">
                <a:latin typeface="Arial Narrow"/>
                <a:cs typeface="Arial Narrow"/>
              </a:rPr>
              <a:t>LDL-C</a:t>
            </a:r>
            <a:r>
              <a:rPr sz="1600" spc="-35" dirty="0">
                <a:latin typeface="Arial Narrow"/>
                <a:cs typeface="Arial Narrow"/>
              </a:rPr>
              <a:t> </a:t>
            </a:r>
            <a:r>
              <a:rPr sz="1600" spc="-20" dirty="0">
                <a:latin typeface="Arial Narrow"/>
                <a:cs typeface="Arial Narrow"/>
              </a:rPr>
              <a:t>from</a:t>
            </a:r>
            <a:r>
              <a:rPr sz="1600" spc="-45" dirty="0">
                <a:latin typeface="Arial Narrow"/>
                <a:cs typeface="Arial Narrow"/>
              </a:rPr>
              <a:t> </a:t>
            </a:r>
            <a:r>
              <a:rPr sz="1600" spc="-25" dirty="0">
                <a:latin typeface="Arial Narrow"/>
                <a:cs typeface="Arial Narrow"/>
              </a:rPr>
              <a:t>baseline</a:t>
            </a:r>
            <a:r>
              <a:rPr sz="1600" spc="-45" dirty="0">
                <a:latin typeface="Arial Narrow"/>
                <a:cs typeface="Arial Narrow"/>
              </a:rPr>
              <a:t> </a:t>
            </a:r>
            <a:r>
              <a:rPr sz="1600" spc="-15" dirty="0">
                <a:latin typeface="Arial Narrow"/>
                <a:cs typeface="Arial Narrow"/>
              </a:rPr>
              <a:t>to</a:t>
            </a:r>
            <a:r>
              <a:rPr sz="1600" spc="-40" dirty="0">
                <a:latin typeface="Arial Narrow"/>
                <a:cs typeface="Arial Narrow"/>
              </a:rPr>
              <a:t> </a:t>
            </a:r>
            <a:r>
              <a:rPr sz="1600" spc="-30" dirty="0">
                <a:latin typeface="Arial Narrow"/>
                <a:cs typeface="Arial Narrow"/>
              </a:rPr>
              <a:t>Week</a:t>
            </a:r>
            <a:r>
              <a:rPr sz="1600" spc="-35" dirty="0">
                <a:latin typeface="Arial Narrow"/>
                <a:cs typeface="Arial Narrow"/>
              </a:rPr>
              <a:t> </a:t>
            </a:r>
            <a:r>
              <a:rPr sz="1600" spc="-15" dirty="0">
                <a:latin typeface="Arial Narrow"/>
                <a:cs typeface="Arial Narrow"/>
              </a:rPr>
              <a:t>24</a:t>
            </a:r>
            <a:r>
              <a:rPr sz="1600" spc="-45" dirty="0">
                <a:latin typeface="Arial Narrow"/>
                <a:cs typeface="Arial Narrow"/>
              </a:rPr>
              <a:t> </a:t>
            </a:r>
            <a:r>
              <a:rPr sz="1600" spc="-25" dirty="0">
                <a:latin typeface="Arial Narrow"/>
                <a:cs typeface="Arial Narrow"/>
              </a:rPr>
              <a:t>during</a:t>
            </a:r>
            <a:r>
              <a:rPr sz="1600" spc="-45" dirty="0">
                <a:latin typeface="Arial Narrow"/>
                <a:cs typeface="Arial Narrow"/>
              </a:rPr>
              <a:t> </a:t>
            </a:r>
            <a:r>
              <a:rPr sz="1600" spc="-20" dirty="0">
                <a:latin typeface="Arial Narrow"/>
                <a:cs typeface="Arial Narrow"/>
              </a:rPr>
              <a:t>the</a:t>
            </a:r>
            <a:r>
              <a:rPr sz="1600" spc="-45" dirty="0">
                <a:latin typeface="Arial Narrow"/>
                <a:cs typeface="Arial Narrow"/>
              </a:rPr>
              <a:t> </a:t>
            </a:r>
            <a:r>
              <a:rPr sz="1600" spc="-25" dirty="0">
                <a:latin typeface="Arial Narrow"/>
                <a:cs typeface="Arial Narrow"/>
              </a:rPr>
              <a:t>double-blind</a:t>
            </a:r>
            <a:r>
              <a:rPr sz="1600" spc="-45" dirty="0">
                <a:latin typeface="Arial Narrow"/>
                <a:cs typeface="Arial Narrow"/>
              </a:rPr>
              <a:t> </a:t>
            </a:r>
            <a:r>
              <a:rPr sz="1600" spc="-25" dirty="0">
                <a:latin typeface="Arial Narrow"/>
                <a:cs typeface="Arial Narrow"/>
              </a:rPr>
              <a:t>treatment</a:t>
            </a:r>
            <a:r>
              <a:rPr sz="1600" spc="-40" dirty="0">
                <a:latin typeface="Arial Narrow"/>
                <a:cs typeface="Arial Narrow"/>
              </a:rPr>
              <a:t> </a:t>
            </a:r>
            <a:r>
              <a:rPr sz="1600" spc="-25" dirty="0">
                <a:latin typeface="Arial Narrow"/>
                <a:cs typeface="Arial Narrow"/>
              </a:rPr>
              <a:t>period</a:t>
            </a:r>
            <a:endParaRPr sz="1600">
              <a:latin typeface="Arial Narrow"/>
              <a:cs typeface="Arial Narrow"/>
            </a:endParaRPr>
          </a:p>
          <a:p>
            <a:pPr marL="12700" marR="3808095">
              <a:lnSpc>
                <a:spcPct val="102200"/>
              </a:lnSpc>
              <a:spcBef>
                <a:spcPts val="1370"/>
              </a:spcBef>
            </a:pPr>
            <a:r>
              <a:rPr sz="900" spc="-5" dirty="0">
                <a:latin typeface="Arial Narrow"/>
                <a:cs typeface="Arial Narrow"/>
              </a:rPr>
              <a:t>*The open-label treatment </a:t>
            </a:r>
            <a:r>
              <a:rPr sz="900" dirty="0">
                <a:latin typeface="Arial Narrow"/>
                <a:cs typeface="Arial Narrow"/>
              </a:rPr>
              <a:t>study was </a:t>
            </a:r>
            <a:r>
              <a:rPr sz="900" spc="-5" dirty="0">
                <a:latin typeface="Arial Narrow"/>
                <a:cs typeface="Arial Narrow"/>
              </a:rPr>
              <a:t>ongoing </a:t>
            </a:r>
            <a:r>
              <a:rPr sz="900" dirty="0">
                <a:latin typeface="Arial Narrow"/>
                <a:cs typeface="Arial Narrow"/>
              </a:rPr>
              <a:t>at </a:t>
            </a:r>
            <a:r>
              <a:rPr sz="900" spc="-5" dirty="0">
                <a:latin typeface="Arial Narrow"/>
                <a:cs typeface="Arial Narrow"/>
              </a:rPr>
              <a:t>the time </a:t>
            </a:r>
            <a:r>
              <a:rPr sz="900" dirty="0">
                <a:latin typeface="Arial Narrow"/>
                <a:cs typeface="Arial Narrow"/>
              </a:rPr>
              <a:t>of database lock </a:t>
            </a:r>
            <a:r>
              <a:rPr sz="900" spc="-5" dirty="0">
                <a:latin typeface="Arial Narrow"/>
                <a:cs typeface="Arial Narrow"/>
              </a:rPr>
              <a:t>for the double-blind treatment period.  IV, intravenous; </a:t>
            </a:r>
            <a:r>
              <a:rPr sz="900" dirty="0">
                <a:latin typeface="Arial Narrow"/>
                <a:cs typeface="Arial Narrow"/>
              </a:rPr>
              <a:t>LDL-C, </a:t>
            </a:r>
            <a:r>
              <a:rPr sz="900" spc="-5" dirty="0">
                <a:latin typeface="Arial Narrow"/>
                <a:cs typeface="Arial Narrow"/>
              </a:rPr>
              <a:t>low-density lipoprotein cholesterol; LLT, lipid-lowering </a:t>
            </a:r>
            <a:r>
              <a:rPr sz="900" dirty="0">
                <a:latin typeface="Arial Narrow"/>
                <a:cs typeface="Arial Narrow"/>
              </a:rPr>
              <a:t>therapy; Q4W, every 4</a:t>
            </a:r>
            <a:r>
              <a:rPr sz="900" spc="35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weeks.</a:t>
            </a:r>
            <a:endParaRPr sz="9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96747"/>
            <a:ext cx="50761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Key </a:t>
            </a:r>
            <a:r>
              <a:rPr spc="-5" dirty="0"/>
              <a:t>Inclusion and Exclusion</a:t>
            </a:r>
            <a:r>
              <a:rPr spc="-80" dirty="0"/>
              <a:t> </a:t>
            </a:r>
            <a:r>
              <a:rPr spc="-5" dirty="0"/>
              <a:t>Criteria</a:t>
            </a:r>
          </a:p>
        </p:txBody>
      </p:sp>
      <p:sp>
        <p:nvSpPr>
          <p:cNvPr id="3" name="object 3"/>
          <p:cNvSpPr/>
          <p:nvPr/>
        </p:nvSpPr>
        <p:spPr>
          <a:xfrm>
            <a:off x="414527" y="1414271"/>
            <a:ext cx="4312920" cy="2685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1480" y="1411223"/>
            <a:ext cx="4331208" cy="2532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2101" y="1438893"/>
            <a:ext cx="4219575" cy="2590800"/>
          </a:xfrm>
          <a:custGeom>
            <a:avLst/>
            <a:gdLst/>
            <a:ahLst/>
            <a:cxnLst/>
            <a:rect l="l" t="t" r="r" b="b"/>
            <a:pathLst>
              <a:path w="4219575" h="2590800">
                <a:moveTo>
                  <a:pt x="0" y="2590181"/>
                </a:moveTo>
                <a:lnTo>
                  <a:pt x="4219576" y="2590181"/>
                </a:lnTo>
                <a:lnTo>
                  <a:pt x="4219576" y="0"/>
                </a:lnTo>
                <a:lnTo>
                  <a:pt x="0" y="0"/>
                </a:lnTo>
                <a:lnTo>
                  <a:pt x="0" y="2590181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2101" y="1438893"/>
            <a:ext cx="4219575" cy="2590800"/>
          </a:xfrm>
          <a:custGeom>
            <a:avLst/>
            <a:gdLst/>
            <a:ahLst/>
            <a:cxnLst/>
            <a:rect l="l" t="t" r="r" b="b"/>
            <a:pathLst>
              <a:path w="4219575" h="2590800">
                <a:moveTo>
                  <a:pt x="0" y="0"/>
                </a:moveTo>
                <a:lnTo>
                  <a:pt x="4219577" y="0"/>
                </a:lnTo>
                <a:lnTo>
                  <a:pt x="4219577" y="2590181"/>
                </a:lnTo>
                <a:lnTo>
                  <a:pt x="0" y="259018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283D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72110" indent="-28638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72110" algn="l"/>
                <a:tab pos="372745" algn="l"/>
              </a:tabLst>
            </a:pPr>
            <a:r>
              <a:rPr spc="-5" dirty="0"/>
              <a:t>Age ≥12 years at</a:t>
            </a:r>
            <a:r>
              <a:rPr spc="35" dirty="0"/>
              <a:t> </a:t>
            </a:r>
            <a:r>
              <a:rPr spc="-5" dirty="0"/>
              <a:t>screening</a:t>
            </a:r>
          </a:p>
          <a:p>
            <a:pPr marL="372110" indent="-28638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72110" algn="l"/>
                <a:tab pos="372745" algn="l"/>
              </a:tabLst>
            </a:pPr>
            <a:r>
              <a:rPr spc="-5" dirty="0"/>
              <a:t>Diagnosis of HoFH by at least one of </a:t>
            </a:r>
            <a:r>
              <a:rPr dirty="0"/>
              <a:t>the</a:t>
            </a:r>
            <a:r>
              <a:rPr spc="90" dirty="0"/>
              <a:t> </a:t>
            </a:r>
            <a:r>
              <a:rPr spc="-10" dirty="0"/>
              <a:t>following:</a:t>
            </a:r>
          </a:p>
          <a:p>
            <a:pPr marL="886460" lvl="1" indent="-343535">
              <a:lnSpc>
                <a:spcPct val="100000"/>
              </a:lnSpc>
              <a:spcBef>
                <a:spcPts val="610"/>
              </a:spcBef>
              <a:buAutoNum type="alphaLcParenR"/>
              <a:tabLst>
                <a:tab pos="886460" algn="l"/>
                <a:tab pos="887094" algn="l"/>
              </a:tabLst>
            </a:pPr>
            <a:r>
              <a:rPr sz="1100" spc="-5" dirty="0">
                <a:latin typeface="Arial Narrow"/>
                <a:cs typeface="Arial Narrow"/>
              </a:rPr>
              <a:t>Documented pathogenic mutations in both LDLR</a:t>
            </a:r>
            <a:r>
              <a:rPr sz="1100" spc="-25" dirty="0">
                <a:latin typeface="Arial Narrow"/>
                <a:cs typeface="Arial Narrow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alleles</a:t>
            </a:r>
            <a:endParaRPr sz="1100">
              <a:latin typeface="Arial Narrow"/>
              <a:cs typeface="Arial Narrow"/>
            </a:endParaRPr>
          </a:p>
          <a:p>
            <a:pPr marL="886460" marR="83185" lvl="1" indent="-342900">
              <a:lnSpc>
                <a:spcPts val="1300"/>
              </a:lnSpc>
              <a:spcBef>
                <a:spcPts val="760"/>
              </a:spcBef>
              <a:buAutoNum type="alphaLcParenR"/>
              <a:tabLst>
                <a:tab pos="886460" algn="l"/>
                <a:tab pos="887094" algn="l"/>
              </a:tabLst>
            </a:pPr>
            <a:r>
              <a:rPr sz="1100" spc="-5" dirty="0">
                <a:latin typeface="Arial Narrow"/>
                <a:cs typeface="Arial Narrow"/>
              </a:rPr>
              <a:t>Presence of homozygous or compound heterozygous mutations  in ApoB or</a:t>
            </a:r>
            <a:r>
              <a:rPr sz="1100" spc="-10" dirty="0">
                <a:latin typeface="Arial Narrow"/>
                <a:cs typeface="Arial Narrow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PCSK9</a:t>
            </a:r>
            <a:endParaRPr sz="1100">
              <a:latin typeface="Arial Narrow"/>
              <a:cs typeface="Arial Narrow"/>
            </a:endParaRPr>
          </a:p>
          <a:p>
            <a:pPr marL="886460" marR="184150" lvl="1" indent="-342900">
              <a:lnSpc>
                <a:spcPts val="1300"/>
              </a:lnSpc>
              <a:spcBef>
                <a:spcPts val="590"/>
              </a:spcBef>
              <a:buAutoNum type="alphaLcParenR"/>
              <a:tabLst>
                <a:tab pos="886460" algn="l"/>
                <a:tab pos="887094" algn="l"/>
              </a:tabLst>
            </a:pPr>
            <a:r>
              <a:rPr sz="1100" spc="-5" dirty="0">
                <a:latin typeface="Arial Narrow"/>
                <a:cs typeface="Arial Narrow"/>
              </a:rPr>
              <a:t>Double heterozygotes or patients with homozygous LDLRAP1  mutations</a:t>
            </a:r>
            <a:endParaRPr sz="1100">
              <a:latin typeface="Arial Narrow"/>
              <a:cs typeface="Arial Narrow"/>
            </a:endParaRPr>
          </a:p>
          <a:p>
            <a:pPr marL="886460" lvl="1" indent="-343535">
              <a:lnSpc>
                <a:spcPct val="100000"/>
              </a:lnSpc>
              <a:spcBef>
                <a:spcPts val="530"/>
              </a:spcBef>
              <a:buAutoNum type="alphaLcParenR"/>
              <a:tabLst>
                <a:tab pos="886460" algn="l"/>
                <a:tab pos="887094" algn="l"/>
              </a:tabLst>
            </a:pPr>
            <a:r>
              <a:rPr sz="1100" spc="-5" dirty="0">
                <a:latin typeface="Arial Narrow"/>
                <a:cs typeface="Arial Narrow"/>
              </a:rPr>
              <a:t>Untreated total cholesterol &gt;500 mg/dL and</a:t>
            </a:r>
            <a:r>
              <a:rPr sz="1100" spc="-25" dirty="0">
                <a:latin typeface="Arial Narrow"/>
                <a:cs typeface="Arial Narrow"/>
              </a:rPr>
              <a:t> </a:t>
            </a:r>
            <a:r>
              <a:rPr sz="1100" spc="-5" dirty="0">
                <a:latin typeface="Arial Narrow"/>
                <a:cs typeface="Arial Narrow"/>
              </a:rPr>
              <a:t>triglycerides</a:t>
            </a:r>
            <a:endParaRPr sz="1100">
              <a:latin typeface="Arial Narrow"/>
              <a:cs typeface="Arial Narrow"/>
            </a:endParaRPr>
          </a:p>
          <a:p>
            <a:pPr marL="886460" marR="170815">
              <a:lnSpc>
                <a:spcPts val="1300"/>
              </a:lnSpc>
              <a:spcBef>
                <a:spcPts val="160"/>
              </a:spcBef>
            </a:pPr>
            <a:r>
              <a:rPr sz="1100" spc="-5" dirty="0"/>
              <a:t>&lt;300 mg/dL AND either both parents with documented total  cholesterol &gt;250 mg/dL OR cutaneous or tendinous xanthoma  before 10 years of</a:t>
            </a:r>
            <a:r>
              <a:rPr sz="1100" spc="-10" dirty="0"/>
              <a:t> </a:t>
            </a:r>
            <a:r>
              <a:rPr sz="1100" spc="-5" dirty="0"/>
              <a:t>age</a:t>
            </a:r>
            <a:endParaRPr sz="1100"/>
          </a:p>
        </p:txBody>
      </p:sp>
      <p:sp>
        <p:nvSpPr>
          <p:cNvPr id="8" name="object 8"/>
          <p:cNvSpPr/>
          <p:nvPr/>
        </p:nvSpPr>
        <p:spPr>
          <a:xfrm>
            <a:off x="414527" y="1027175"/>
            <a:ext cx="4312920" cy="4815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03247" y="996696"/>
            <a:ext cx="1938527" cy="6156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2101" y="1049743"/>
            <a:ext cx="4219575" cy="389255"/>
          </a:xfrm>
          <a:custGeom>
            <a:avLst/>
            <a:gdLst/>
            <a:ahLst/>
            <a:cxnLst/>
            <a:rect l="l" t="t" r="r" b="b"/>
            <a:pathLst>
              <a:path w="4219575" h="389255">
                <a:moveTo>
                  <a:pt x="0" y="389149"/>
                </a:moveTo>
                <a:lnTo>
                  <a:pt x="4219576" y="389149"/>
                </a:lnTo>
                <a:lnTo>
                  <a:pt x="4219576" y="0"/>
                </a:lnTo>
                <a:lnTo>
                  <a:pt x="0" y="0"/>
                </a:lnTo>
                <a:lnTo>
                  <a:pt x="0" y="389149"/>
                </a:lnTo>
                <a:close/>
              </a:path>
            </a:pathLst>
          </a:custGeom>
          <a:solidFill>
            <a:srgbClr val="4131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62101" y="1049743"/>
            <a:ext cx="4219575" cy="389255"/>
          </a:xfrm>
          <a:prstGeom prst="rect">
            <a:avLst/>
          </a:prstGeom>
          <a:ln w="9525">
            <a:solidFill>
              <a:srgbClr val="4A7EBB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40"/>
              </a:spcBef>
            </a:pPr>
            <a:r>
              <a:rPr sz="2000" spc="-5" dirty="0">
                <a:solidFill>
                  <a:srgbClr val="FFFFFF"/>
                </a:solidFill>
                <a:latin typeface="Arial Narrow"/>
                <a:cs typeface="Arial Narrow"/>
              </a:rPr>
              <a:t>Inclusion</a:t>
            </a:r>
            <a:r>
              <a:rPr sz="2000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Narrow"/>
                <a:cs typeface="Arial Narrow"/>
              </a:rPr>
              <a:t>Criteria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42688" y="1414271"/>
            <a:ext cx="4312920" cy="26852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39640" y="1411224"/>
            <a:ext cx="3776471" cy="9570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89811" y="1438893"/>
            <a:ext cx="4219575" cy="2590800"/>
          </a:xfrm>
          <a:custGeom>
            <a:avLst/>
            <a:gdLst/>
            <a:ahLst/>
            <a:cxnLst/>
            <a:rect l="l" t="t" r="r" b="b"/>
            <a:pathLst>
              <a:path w="4219575" h="2590800">
                <a:moveTo>
                  <a:pt x="0" y="2590181"/>
                </a:moveTo>
                <a:lnTo>
                  <a:pt x="4219576" y="2590181"/>
                </a:lnTo>
                <a:lnTo>
                  <a:pt x="4219576" y="0"/>
                </a:lnTo>
                <a:lnTo>
                  <a:pt x="0" y="0"/>
                </a:lnTo>
                <a:lnTo>
                  <a:pt x="0" y="2590181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89811" y="1438893"/>
            <a:ext cx="4219575" cy="2590800"/>
          </a:xfrm>
          <a:custGeom>
            <a:avLst/>
            <a:gdLst/>
            <a:ahLst/>
            <a:cxnLst/>
            <a:rect l="l" t="t" r="r" b="b"/>
            <a:pathLst>
              <a:path w="4219575" h="2590800">
                <a:moveTo>
                  <a:pt x="0" y="0"/>
                </a:moveTo>
                <a:lnTo>
                  <a:pt x="4219577" y="0"/>
                </a:lnTo>
                <a:lnTo>
                  <a:pt x="4219577" y="2590181"/>
                </a:lnTo>
                <a:lnTo>
                  <a:pt x="0" y="259018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283D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794574" y="1403603"/>
            <a:ext cx="4210050" cy="80264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72110" indent="-28638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72110" algn="l"/>
                <a:tab pos="372745" algn="l"/>
              </a:tabLst>
            </a:pPr>
            <a:r>
              <a:rPr sz="1400" spc="-5" dirty="0">
                <a:latin typeface="Arial Narrow"/>
                <a:cs typeface="Arial Narrow"/>
              </a:rPr>
              <a:t>LDL-C &lt;70 </a:t>
            </a:r>
            <a:r>
              <a:rPr sz="1400" dirty="0">
                <a:latin typeface="Arial Narrow"/>
                <a:cs typeface="Arial Narrow"/>
              </a:rPr>
              <a:t>mg/dL </a:t>
            </a:r>
            <a:r>
              <a:rPr sz="1400" spc="-5" dirty="0">
                <a:latin typeface="Arial Narrow"/>
                <a:cs typeface="Arial Narrow"/>
              </a:rPr>
              <a:t>at</a:t>
            </a:r>
            <a:r>
              <a:rPr sz="1400" spc="-25" dirty="0">
                <a:latin typeface="Arial Narrow"/>
                <a:cs typeface="Arial Narrow"/>
              </a:rPr>
              <a:t> </a:t>
            </a:r>
            <a:r>
              <a:rPr sz="1400" spc="-5" dirty="0">
                <a:latin typeface="Arial Narrow"/>
                <a:cs typeface="Arial Narrow"/>
              </a:rPr>
              <a:t>screening</a:t>
            </a:r>
            <a:endParaRPr sz="1400">
              <a:latin typeface="Arial Narrow"/>
              <a:cs typeface="Arial Narrow"/>
            </a:endParaRPr>
          </a:p>
          <a:p>
            <a:pPr marL="372110" marR="671830" indent="-285750">
              <a:lnSpc>
                <a:spcPct val="101400"/>
              </a:lnSpc>
              <a:spcBef>
                <a:spcPts val="505"/>
              </a:spcBef>
              <a:buFont typeface="Arial"/>
              <a:buChar char="•"/>
              <a:tabLst>
                <a:tab pos="372110" algn="l"/>
                <a:tab pos="372745" algn="l"/>
              </a:tabLst>
            </a:pPr>
            <a:r>
              <a:rPr sz="1400" spc="-5" dirty="0">
                <a:latin typeface="Arial Narrow"/>
                <a:cs typeface="Arial Narrow"/>
              </a:rPr>
              <a:t>Background lipid-lowering therapy (including lipid  apheresis) not stable before screening</a:t>
            </a:r>
            <a:r>
              <a:rPr sz="1400" spc="45" dirty="0">
                <a:latin typeface="Arial Narrow"/>
                <a:cs typeface="Arial Narrow"/>
              </a:rPr>
              <a:t> </a:t>
            </a:r>
            <a:r>
              <a:rPr sz="1400" spc="-5" dirty="0">
                <a:latin typeface="Arial Narrow"/>
                <a:cs typeface="Arial Narrow"/>
              </a:rPr>
              <a:t>visit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742688" y="1027175"/>
            <a:ext cx="4312920" cy="4815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94832" y="996696"/>
            <a:ext cx="2008632" cy="6156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89811" y="1049743"/>
            <a:ext cx="4219575" cy="389255"/>
          </a:xfrm>
          <a:custGeom>
            <a:avLst/>
            <a:gdLst/>
            <a:ahLst/>
            <a:cxnLst/>
            <a:rect l="l" t="t" r="r" b="b"/>
            <a:pathLst>
              <a:path w="4219575" h="389255">
                <a:moveTo>
                  <a:pt x="0" y="389149"/>
                </a:moveTo>
                <a:lnTo>
                  <a:pt x="4219576" y="389149"/>
                </a:lnTo>
                <a:lnTo>
                  <a:pt x="4219576" y="0"/>
                </a:lnTo>
                <a:lnTo>
                  <a:pt x="0" y="0"/>
                </a:lnTo>
                <a:lnTo>
                  <a:pt x="0" y="389149"/>
                </a:lnTo>
                <a:close/>
              </a:path>
            </a:pathLst>
          </a:custGeom>
          <a:solidFill>
            <a:srgbClr val="4131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789811" y="1049743"/>
            <a:ext cx="4219575" cy="389255"/>
          </a:xfrm>
          <a:prstGeom prst="rect">
            <a:avLst/>
          </a:prstGeom>
          <a:ln w="9525">
            <a:solidFill>
              <a:srgbClr val="4A7EBB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40"/>
              </a:spcBef>
            </a:pPr>
            <a:r>
              <a:rPr sz="2000" spc="-5" dirty="0">
                <a:solidFill>
                  <a:srgbClr val="FFFFFF"/>
                </a:solidFill>
                <a:latin typeface="Arial Narrow"/>
                <a:cs typeface="Arial Narrow"/>
              </a:rPr>
              <a:t>Exclusion</a:t>
            </a:r>
            <a:r>
              <a:rPr sz="2000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Narrow"/>
                <a:cs typeface="Arial Narrow"/>
              </a:rPr>
              <a:t>Criteria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6225" y="4271264"/>
            <a:ext cx="820165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 Narrow"/>
                <a:cs typeface="Arial Narrow"/>
              </a:rPr>
              <a:t>Apo,</a:t>
            </a:r>
            <a:r>
              <a:rPr sz="900" dirty="0">
                <a:latin typeface="Arial Narrow"/>
                <a:cs typeface="Arial Narrow"/>
              </a:rPr>
              <a:t> </a:t>
            </a:r>
            <a:r>
              <a:rPr sz="900" spc="-5" dirty="0">
                <a:latin typeface="Arial Narrow"/>
                <a:cs typeface="Arial Narrow"/>
              </a:rPr>
              <a:t>apolipoprotein;</a:t>
            </a:r>
            <a:r>
              <a:rPr sz="900" spc="5" dirty="0">
                <a:latin typeface="Arial Narrow"/>
                <a:cs typeface="Arial Narrow"/>
              </a:rPr>
              <a:t> </a:t>
            </a:r>
            <a:r>
              <a:rPr sz="900" spc="-5" dirty="0">
                <a:latin typeface="Arial Narrow"/>
                <a:cs typeface="Arial Narrow"/>
              </a:rPr>
              <a:t>HoFH,</a:t>
            </a:r>
            <a:r>
              <a:rPr sz="900" spc="5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homozygous</a:t>
            </a:r>
            <a:r>
              <a:rPr sz="900" spc="25" dirty="0">
                <a:latin typeface="Arial Narrow"/>
                <a:cs typeface="Arial Narrow"/>
              </a:rPr>
              <a:t> </a:t>
            </a:r>
            <a:r>
              <a:rPr sz="900" spc="-5" dirty="0">
                <a:latin typeface="Arial Narrow"/>
                <a:cs typeface="Arial Narrow"/>
              </a:rPr>
              <a:t>familial</a:t>
            </a:r>
            <a:r>
              <a:rPr sz="900" spc="10" dirty="0">
                <a:latin typeface="Arial Narrow"/>
                <a:cs typeface="Arial Narrow"/>
              </a:rPr>
              <a:t> </a:t>
            </a:r>
            <a:r>
              <a:rPr sz="900" spc="-5" dirty="0">
                <a:latin typeface="Arial Narrow"/>
                <a:cs typeface="Arial Narrow"/>
              </a:rPr>
              <a:t>hypercholesterolemia;</a:t>
            </a:r>
            <a:r>
              <a:rPr sz="900" spc="5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LDL,</a:t>
            </a:r>
            <a:r>
              <a:rPr sz="900" spc="5" dirty="0">
                <a:latin typeface="Arial Narrow"/>
                <a:cs typeface="Arial Narrow"/>
              </a:rPr>
              <a:t> </a:t>
            </a:r>
            <a:r>
              <a:rPr sz="900" spc="-5" dirty="0">
                <a:latin typeface="Arial Narrow"/>
                <a:cs typeface="Arial Narrow"/>
              </a:rPr>
              <a:t>low-density</a:t>
            </a:r>
            <a:r>
              <a:rPr sz="900" spc="20" dirty="0">
                <a:latin typeface="Arial Narrow"/>
                <a:cs typeface="Arial Narrow"/>
              </a:rPr>
              <a:t> </a:t>
            </a:r>
            <a:r>
              <a:rPr sz="900" spc="-5" dirty="0">
                <a:latin typeface="Arial Narrow"/>
                <a:cs typeface="Arial Narrow"/>
              </a:rPr>
              <a:t>lipoprotein;</a:t>
            </a:r>
            <a:r>
              <a:rPr sz="900" spc="5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LDL-C,</a:t>
            </a:r>
            <a:r>
              <a:rPr sz="900" spc="5" dirty="0">
                <a:latin typeface="Arial Narrow"/>
                <a:cs typeface="Arial Narrow"/>
              </a:rPr>
              <a:t> </a:t>
            </a:r>
            <a:r>
              <a:rPr sz="900" spc="-5" dirty="0">
                <a:latin typeface="Arial Narrow"/>
                <a:cs typeface="Arial Narrow"/>
              </a:rPr>
              <a:t>low-density</a:t>
            </a:r>
            <a:r>
              <a:rPr sz="900" spc="20" dirty="0">
                <a:latin typeface="Arial Narrow"/>
                <a:cs typeface="Arial Narrow"/>
              </a:rPr>
              <a:t> </a:t>
            </a:r>
            <a:r>
              <a:rPr sz="900" spc="-5" dirty="0">
                <a:latin typeface="Arial Narrow"/>
                <a:cs typeface="Arial Narrow"/>
              </a:rPr>
              <a:t>lipoprotein</a:t>
            </a:r>
            <a:r>
              <a:rPr sz="900" spc="15" dirty="0">
                <a:latin typeface="Arial Narrow"/>
                <a:cs typeface="Arial Narrow"/>
              </a:rPr>
              <a:t> </a:t>
            </a:r>
            <a:r>
              <a:rPr sz="900" spc="-5" dirty="0">
                <a:latin typeface="Arial Narrow"/>
                <a:cs typeface="Arial Narrow"/>
              </a:rPr>
              <a:t>cholesterol;</a:t>
            </a:r>
            <a:r>
              <a:rPr sz="900" spc="5" dirty="0">
                <a:latin typeface="Arial Narrow"/>
                <a:cs typeface="Arial Narrow"/>
              </a:rPr>
              <a:t> </a:t>
            </a:r>
            <a:r>
              <a:rPr sz="900" spc="-5" dirty="0">
                <a:latin typeface="Arial Narrow"/>
                <a:cs typeface="Arial Narrow"/>
              </a:rPr>
              <a:t>PCSK9,</a:t>
            </a:r>
            <a:r>
              <a:rPr sz="900" spc="5" dirty="0">
                <a:latin typeface="Arial Narrow"/>
                <a:cs typeface="Arial Narrow"/>
              </a:rPr>
              <a:t> </a:t>
            </a:r>
            <a:r>
              <a:rPr sz="900" spc="-5" dirty="0">
                <a:latin typeface="Arial Narrow"/>
                <a:cs typeface="Arial Narrow"/>
              </a:rPr>
              <a:t>proprotein</a:t>
            </a:r>
            <a:r>
              <a:rPr sz="900" spc="15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convertase</a:t>
            </a:r>
            <a:r>
              <a:rPr sz="900" spc="15" dirty="0">
                <a:latin typeface="Arial Narrow"/>
                <a:cs typeface="Arial Narrow"/>
              </a:rPr>
              <a:t> </a:t>
            </a:r>
            <a:r>
              <a:rPr sz="900" spc="-5" dirty="0">
                <a:latin typeface="Arial Narrow"/>
                <a:cs typeface="Arial Narrow"/>
              </a:rPr>
              <a:t>subtilisin/kexin</a:t>
            </a:r>
            <a:r>
              <a:rPr sz="900" spc="20" dirty="0">
                <a:latin typeface="Arial Narrow"/>
                <a:cs typeface="Arial Narrow"/>
              </a:rPr>
              <a:t> </a:t>
            </a:r>
            <a:r>
              <a:rPr sz="900" spc="-5" dirty="0">
                <a:latin typeface="Arial Narrow"/>
                <a:cs typeface="Arial Narrow"/>
              </a:rPr>
              <a:t>type</a:t>
            </a:r>
            <a:r>
              <a:rPr sz="900" spc="15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9.</a:t>
            </a:r>
            <a:endParaRPr sz="9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96747"/>
            <a:ext cx="34099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Baseline</a:t>
            </a:r>
            <a:r>
              <a:rPr spc="-70" dirty="0"/>
              <a:t> </a:t>
            </a:r>
            <a:r>
              <a:rPr spc="-5" dirty="0"/>
              <a:t>Characteristics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4449" y="1031355"/>
          <a:ext cx="8232140" cy="2759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0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3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8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9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131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Placebo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IV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Q4W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(n=22)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131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Evinacumab 15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mg/kg IV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Q4W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(n=43)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131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586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300" spc="-5" dirty="0">
                          <a:latin typeface="Arial Narrow"/>
                          <a:cs typeface="Arial Narrow"/>
                        </a:rPr>
                        <a:t>Age, years, </a:t>
                      </a:r>
                      <a:r>
                        <a:rPr sz="1300" spc="-10" dirty="0">
                          <a:latin typeface="Arial Narrow"/>
                          <a:cs typeface="Arial Narrow"/>
                        </a:rPr>
                        <a:t>mean</a:t>
                      </a:r>
                      <a:r>
                        <a:rPr sz="1300" spc="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300" spc="-10" dirty="0">
                          <a:latin typeface="Arial Narrow"/>
                          <a:cs typeface="Arial Narrow"/>
                        </a:rPr>
                        <a:t>(range)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685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300" spc="-5" dirty="0">
                          <a:latin typeface="Arial Narrow"/>
                          <a:cs typeface="Arial Narrow"/>
                        </a:rPr>
                        <a:t>36.7</a:t>
                      </a:r>
                      <a:r>
                        <a:rPr sz="1300" spc="-10" dirty="0">
                          <a:latin typeface="Arial Narrow"/>
                          <a:cs typeface="Arial Narrow"/>
                        </a:rPr>
                        <a:t> (12–55)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685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300" spc="-5" dirty="0">
                          <a:latin typeface="Arial Narrow"/>
                          <a:cs typeface="Arial Narrow"/>
                        </a:rPr>
                        <a:t>44.3</a:t>
                      </a:r>
                      <a:r>
                        <a:rPr sz="1300" spc="-10" dirty="0">
                          <a:latin typeface="Arial Narrow"/>
                          <a:cs typeface="Arial Narrow"/>
                        </a:rPr>
                        <a:t> (15–75)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685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586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300" spc="-10" dirty="0">
                          <a:latin typeface="Arial Narrow"/>
                          <a:cs typeface="Arial Narrow"/>
                        </a:rPr>
                        <a:t>Female, </a:t>
                      </a:r>
                      <a:r>
                        <a:rPr sz="1300" dirty="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1300" spc="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300" spc="-5" dirty="0">
                          <a:latin typeface="Arial Narrow"/>
                          <a:cs typeface="Arial Narrow"/>
                        </a:rPr>
                        <a:t>(%)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673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300" spc="-45" dirty="0">
                          <a:latin typeface="Arial Narrow"/>
                          <a:cs typeface="Arial Narrow"/>
                        </a:rPr>
                        <a:t>11</a:t>
                      </a:r>
                      <a:r>
                        <a:rPr sz="1300" spc="-10" dirty="0">
                          <a:latin typeface="Arial Narrow"/>
                          <a:cs typeface="Arial Narrow"/>
                        </a:rPr>
                        <a:t> (50.0)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673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300" spc="-5" dirty="0">
                          <a:latin typeface="Arial Narrow"/>
                          <a:cs typeface="Arial Narrow"/>
                        </a:rPr>
                        <a:t>24</a:t>
                      </a:r>
                      <a:r>
                        <a:rPr sz="1300" spc="-10" dirty="0">
                          <a:latin typeface="Arial Narrow"/>
                          <a:cs typeface="Arial Narrow"/>
                        </a:rPr>
                        <a:t> (55.8)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673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586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300" spc="-5" dirty="0">
                          <a:latin typeface="Arial Narrow"/>
                          <a:cs typeface="Arial Narrow"/>
                        </a:rPr>
                        <a:t>Race, white, </a:t>
                      </a:r>
                      <a:r>
                        <a:rPr sz="1300" dirty="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1300" spc="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300" spc="-5" dirty="0">
                          <a:latin typeface="Arial Narrow"/>
                          <a:cs typeface="Arial Narrow"/>
                        </a:rPr>
                        <a:t>(%)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692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300" spc="-5" dirty="0">
                          <a:latin typeface="Arial Narrow"/>
                          <a:cs typeface="Arial Narrow"/>
                        </a:rPr>
                        <a:t>17</a:t>
                      </a:r>
                      <a:r>
                        <a:rPr sz="1300" spc="-10" dirty="0">
                          <a:latin typeface="Arial Narrow"/>
                          <a:cs typeface="Arial Narrow"/>
                        </a:rPr>
                        <a:t> (77.3)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692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300" spc="-5" dirty="0">
                          <a:latin typeface="Arial Narrow"/>
                          <a:cs typeface="Arial Narrow"/>
                        </a:rPr>
                        <a:t>31</a:t>
                      </a:r>
                      <a:r>
                        <a:rPr sz="1300" spc="-10" dirty="0">
                          <a:latin typeface="Arial Narrow"/>
                          <a:cs typeface="Arial Narrow"/>
                        </a:rPr>
                        <a:t> (72.1)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692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586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300" dirty="0">
                          <a:latin typeface="Arial Narrow"/>
                          <a:cs typeface="Arial Narrow"/>
                        </a:rPr>
                        <a:t>BMI, </a:t>
                      </a:r>
                      <a:r>
                        <a:rPr sz="1300" spc="-5" dirty="0">
                          <a:latin typeface="Arial Narrow"/>
                          <a:cs typeface="Arial Narrow"/>
                        </a:rPr>
                        <a:t>kg/m</a:t>
                      </a:r>
                      <a:r>
                        <a:rPr sz="1350" spc="-7" baseline="24691" dirty="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sz="1300" spc="-5" dirty="0">
                          <a:latin typeface="Arial Narrow"/>
                          <a:cs typeface="Arial Narrow"/>
                        </a:rPr>
                        <a:t>, </a:t>
                      </a:r>
                      <a:r>
                        <a:rPr sz="1300" spc="-10" dirty="0">
                          <a:latin typeface="Arial Narrow"/>
                          <a:cs typeface="Arial Narrow"/>
                        </a:rPr>
                        <a:t>mean</a:t>
                      </a:r>
                      <a:r>
                        <a:rPr sz="1300" spc="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300" spc="-5" dirty="0">
                          <a:latin typeface="Arial Narrow"/>
                          <a:cs typeface="Arial Narrow"/>
                        </a:rPr>
                        <a:t>(SD)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673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300" spc="-5" dirty="0">
                          <a:latin typeface="Arial Narrow"/>
                          <a:cs typeface="Arial Narrow"/>
                        </a:rPr>
                        <a:t>24.6</a:t>
                      </a:r>
                      <a:r>
                        <a:rPr sz="1300" spc="-10" dirty="0">
                          <a:latin typeface="Arial Narrow"/>
                          <a:cs typeface="Arial Narrow"/>
                        </a:rPr>
                        <a:t> (5.7)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673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300" spc="-5" dirty="0">
                          <a:latin typeface="Arial Narrow"/>
                          <a:cs typeface="Arial Narrow"/>
                        </a:rPr>
                        <a:t>26.1</a:t>
                      </a:r>
                      <a:r>
                        <a:rPr sz="1300" spc="-10" dirty="0">
                          <a:latin typeface="Arial Narrow"/>
                          <a:cs typeface="Arial Narrow"/>
                        </a:rPr>
                        <a:t> (5.9)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673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586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300" spc="-5" dirty="0">
                          <a:latin typeface="Arial Narrow"/>
                          <a:cs typeface="Arial Narrow"/>
                        </a:rPr>
                        <a:t>Any history of </a:t>
                      </a:r>
                      <a:r>
                        <a:rPr sz="1300" dirty="0">
                          <a:latin typeface="Arial Narrow"/>
                          <a:cs typeface="Arial Narrow"/>
                        </a:rPr>
                        <a:t>CHD, n</a:t>
                      </a:r>
                      <a:r>
                        <a:rPr sz="1300" spc="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300" spc="-5" dirty="0">
                          <a:latin typeface="Arial Narrow"/>
                          <a:cs typeface="Arial Narrow"/>
                        </a:rPr>
                        <a:t>(%)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660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300" spc="-5" dirty="0">
                          <a:latin typeface="Arial Narrow"/>
                          <a:cs typeface="Arial Narrow"/>
                        </a:rPr>
                        <a:t>21</a:t>
                      </a:r>
                      <a:r>
                        <a:rPr sz="1300" spc="-10" dirty="0">
                          <a:latin typeface="Arial Narrow"/>
                          <a:cs typeface="Arial Narrow"/>
                        </a:rPr>
                        <a:t> (95.5)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660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300" spc="-5" dirty="0">
                          <a:latin typeface="Arial Narrow"/>
                          <a:cs typeface="Arial Narrow"/>
                        </a:rPr>
                        <a:t>38</a:t>
                      </a:r>
                      <a:r>
                        <a:rPr sz="1300" spc="-10" dirty="0">
                          <a:latin typeface="Arial Narrow"/>
                          <a:cs typeface="Arial Narrow"/>
                        </a:rPr>
                        <a:t> (88.4)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660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792">
                <a:tc>
                  <a:txBody>
                    <a:bodyPr/>
                    <a:lstStyle/>
                    <a:p>
                      <a:pPr marL="224790" marR="1625600" indent="-180975">
                        <a:lnSpc>
                          <a:spcPts val="1490"/>
                        </a:lnSpc>
                        <a:spcBef>
                          <a:spcPts val="260"/>
                        </a:spcBef>
                      </a:pPr>
                      <a:r>
                        <a:rPr sz="1300" spc="-10" dirty="0">
                          <a:latin typeface="Arial Narrow"/>
                          <a:cs typeface="Arial Narrow"/>
                        </a:rPr>
                        <a:t>Genotype </a:t>
                      </a:r>
                      <a:r>
                        <a:rPr sz="1300" spc="-5" dirty="0">
                          <a:latin typeface="Arial Narrow"/>
                          <a:cs typeface="Arial Narrow"/>
                        </a:rPr>
                        <a:t>status, </a:t>
                      </a:r>
                      <a:r>
                        <a:rPr sz="1300" dirty="0">
                          <a:latin typeface="Arial Narrow"/>
                          <a:cs typeface="Arial Narrow"/>
                        </a:rPr>
                        <a:t>n </a:t>
                      </a:r>
                      <a:r>
                        <a:rPr sz="1300" spc="-5" dirty="0">
                          <a:latin typeface="Arial Narrow"/>
                          <a:cs typeface="Arial Narrow"/>
                        </a:rPr>
                        <a:t>(%)  Non-null/null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3302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535"/>
                        </a:lnSpc>
                      </a:pPr>
                      <a:r>
                        <a:rPr sz="1300" spc="-5" dirty="0">
                          <a:latin typeface="Arial Narrow"/>
                          <a:cs typeface="Arial Narrow"/>
                        </a:rPr>
                        <a:t>16</a:t>
                      </a:r>
                      <a:r>
                        <a:rPr sz="1300" spc="-10" dirty="0">
                          <a:latin typeface="Arial Narrow"/>
                          <a:cs typeface="Arial Narrow"/>
                        </a:rPr>
                        <a:t> (72.7)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38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535"/>
                        </a:lnSpc>
                      </a:pPr>
                      <a:r>
                        <a:rPr sz="1300" spc="-5" dirty="0">
                          <a:latin typeface="Arial Narrow"/>
                          <a:cs typeface="Arial Narrow"/>
                        </a:rPr>
                        <a:t>28</a:t>
                      </a:r>
                      <a:r>
                        <a:rPr sz="1300" spc="-10" dirty="0">
                          <a:latin typeface="Arial Narrow"/>
                          <a:cs typeface="Arial Narrow"/>
                        </a:rPr>
                        <a:t> (65.1)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38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687">
                <a:tc>
                  <a:txBody>
                    <a:bodyPr/>
                    <a:lstStyle/>
                    <a:p>
                      <a:pPr marL="224790">
                        <a:lnSpc>
                          <a:spcPts val="1535"/>
                        </a:lnSpc>
                      </a:pPr>
                      <a:r>
                        <a:rPr sz="1300" spc="-5" dirty="0">
                          <a:latin typeface="Arial Narrow"/>
                          <a:cs typeface="Arial Narrow"/>
                        </a:rPr>
                        <a:t>Null/null*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  <a:p>
                      <a:pPr marL="22479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300" spc="-5" dirty="0">
                          <a:latin typeface="Arial Narrow"/>
                          <a:cs typeface="Arial Narrow"/>
                        </a:rPr>
                        <a:t>Null/null &lt;2% </a:t>
                      </a:r>
                      <a:r>
                        <a:rPr sz="1300" dirty="0">
                          <a:latin typeface="Arial Narrow"/>
                          <a:cs typeface="Arial Narrow"/>
                        </a:rPr>
                        <a:t>LDL </a:t>
                      </a:r>
                      <a:r>
                        <a:rPr sz="1300" spc="-5" dirty="0">
                          <a:latin typeface="Arial Narrow"/>
                          <a:cs typeface="Arial Narrow"/>
                        </a:rPr>
                        <a:t>receptor</a:t>
                      </a:r>
                      <a:r>
                        <a:rPr sz="1300" spc="-3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300" spc="-5" dirty="0">
                          <a:latin typeface="Arial Narrow"/>
                          <a:cs typeface="Arial Narrow"/>
                        </a:rPr>
                        <a:t>activity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5"/>
                        </a:lnSpc>
                      </a:pPr>
                      <a:r>
                        <a:rPr sz="1300" dirty="0">
                          <a:latin typeface="Arial Narrow"/>
                          <a:cs typeface="Arial Narrow"/>
                        </a:rPr>
                        <a:t>6</a:t>
                      </a:r>
                      <a:r>
                        <a:rPr sz="1300" spc="-10" dirty="0">
                          <a:latin typeface="Arial Narrow"/>
                          <a:cs typeface="Arial Narrow"/>
                        </a:rPr>
                        <a:t> (27.2)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300" dirty="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sz="1300" spc="-10" dirty="0">
                          <a:latin typeface="Arial Narrow"/>
                          <a:cs typeface="Arial Narrow"/>
                        </a:rPr>
                        <a:t> (9.1)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5"/>
                        </a:lnSpc>
                      </a:pPr>
                      <a:r>
                        <a:rPr sz="1300" spc="-5" dirty="0">
                          <a:latin typeface="Arial Narrow"/>
                          <a:cs typeface="Arial Narrow"/>
                        </a:rPr>
                        <a:t>15</a:t>
                      </a:r>
                      <a:r>
                        <a:rPr sz="1300" spc="-10" dirty="0">
                          <a:latin typeface="Arial Narrow"/>
                          <a:cs typeface="Arial Narrow"/>
                        </a:rPr>
                        <a:t> (34.9)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300" dirty="0">
                          <a:latin typeface="Arial Narrow"/>
                          <a:cs typeface="Arial Narrow"/>
                        </a:rPr>
                        <a:t>8</a:t>
                      </a:r>
                      <a:r>
                        <a:rPr sz="1300" spc="-10" dirty="0">
                          <a:latin typeface="Arial Narrow"/>
                          <a:cs typeface="Arial Narrow"/>
                        </a:rPr>
                        <a:t> (18.6)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26225" y="4128008"/>
            <a:ext cx="6909434" cy="302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 Narrow"/>
                <a:cs typeface="Arial Narrow"/>
              </a:rPr>
              <a:t>*A </a:t>
            </a:r>
            <a:r>
              <a:rPr sz="900" spc="-5" dirty="0">
                <a:latin typeface="Arial Narrow"/>
                <a:cs typeface="Arial Narrow"/>
              </a:rPr>
              <a:t>genetic </a:t>
            </a:r>
            <a:r>
              <a:rPr sz="900" dirty="0">
                <a:latin typeface="Arial Narrow"/>
                <a:cs typeface="Arial Narrow"/>
              </a:rPr>
              <a:t>variant was considered </a:t>
            </a:r>
            <a:r>
              <a:rPr sz="900" spc="-5" dirty="0">
                <a:latin typeface="Arial Narrow"/>
                <a:cs typeface="Arial Narrow"/>
              </a:rPr>
              <a:t>null/null if </a:t>
            </a:r>
            <a:r>
              <a:rPr sz="900" dirty="0">
                <a:latin typeface="Arial Narrow"/>
                <a:cs typeface="Arial Narrow"/>
              </a:rPr>
              <a:t>LDL </a:t>
            </a:r>
            <a:r>
              <a:rPr sz="900" spc="-5" dirty="0">
                <a:latin typeface="Arial Narrow"/>
                <a:cs typeface="Arial Narrow"/>
              </a:rPr>
              <a:t>receptor activity </a:t>
            </a:r>
            <a:r>
              <a:rPr sz="900" dirty="0">
                <a:latin typeface="Arial Narrow"/>
                <a:cs typeface="Arial Narrow"/>
              </a:rPr>
              <a:t>was</a:t>
            </a:r>
            <a:r>
              <a:rPr sz="900" spc="-40" dirty="0">
                <a:latin typeface="Arial Narrow"/>
                <a:cs typeface="Arial Narrow"/>
              </a:rPr>
              <a:t> </a:t>
            </a:r>
            <a:r>
              <a:rPr sz="900" spc="-5" dirty="0">
                <a:latin typeface="Arial Narrow"/>
                <a:cs typeface="Arial Narrow"/>
              </a:rPr>
              <a:t>≤15%.</a:t>
            </a:r>
            <a:endParaRPr sz="9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900" spc="-5" dirty="0">
                <a:latin typeface="Arial Narrow"/>
                <a:cs typeface="Arial Narrow"/>
              </a:rPr>
              <a:t>BMI, </a:t>
            </a:r>
            <a:r>
              <a:rPr sz="900" dirty="0">
                <a:latin typeface="Arial Narrow"/>
                <a:cs typeface="Arial Narrow"/>
              </a:rPr>
              <a:t>body mass index; CHD, coronary heart disease; </a:t>
            </a:r>
            <a:r>
              <a:rPr sz="900" spc="-5" dirty="0">
                <a:latin typeface="Arial Narrow"/>
                <a:cs typeface="Arial Narrow"/>
              </a:rPr>
              <a:t>IV, intravenous; </a:t>
            </a:r>
            <a:r>
              <a:rPr sz="900" dirty="0">
                <a:latin typeface="Arial Narrow"/>
                <a:cs typeface="Arial Narrow"/>
              </a:rPr>
              <a:t>LDL, </a:t>
            </a:r>
            <a:r>
              <a:rPr sz="900" spc="-5" dirty="0">
                <a:latin typeface="Arial Narrow"/>
                <a:cs typeface="Arial Narrow"/>
              </a:rPr>
              <a:t>low-density lipoprotein; </a:t>
            </a:r>
            <a:r>
              <a:rPr sz="900" dirty="0">
                <a:latin typeface="Arial Narrow"/>
                <a:cs typeface="Arial Narrow"/>
              </a:rPr>
              <a:t>Lp(a), </a:t>
            </a:r>
            <a:r>
              <a:rPr sz="900" spc="-5" dirty="0">
                <a:latin typeface="Arial Narrow"/>
                <a:cs typeface="Arial Narrow"/>
              </a:rPr>
              <a:t>lipoprotein(a); </a:t>
            </a:r>
            <a:r>
              <a:rPr sz="900" dirty="0">
                <a:latin typeface="Arial Narrow"/>
                <a:cs typeface="Arial Narrow"/>
              </a:rPr>
              <a:t>Q4W, every 4 weeks; </a:t>
            </a:r>
            <a:r>
              <a:rPr sz="900" spc="-5" dirty="0">
                <a:latin typeface="Arial Narrow"/>
                <a:cs typeface="Arial Narrow"/>
              </a:rPr>
              <a:t>SD, standard</a:t>
            </a:r>
            <a:r>
              <a:rPr sz="900" dirty="0">
                <a:latin typeface="Arial Narrow"/>
                <a:cs typeface="Arial Narrow"/>
              </a:rPr>
              <a:t> </a:t>
            </a:r>
            <a:r>
              <a:rPr sz="900" spc="-5" dirty="0">
                <a:latin typeface="Arial Narrow"/>
                <a:cs typeface="Arial Narrow"/>
              </a:rPr>
              <a:t>deviation.</a:t>
            </a:r>
            <a:endParaRPr sz="9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96747"/>
            <a:ext cx="34099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Baseline</a:t>
            </a:r>
            <a:r>
              <a:rPr spc="-70" dirty="0"/>
              <a:t> </a:t>
            </a:r>
            <a:r>
              <a:rPr spc="-5" dirty="0"/>
              <a:t>Characteristics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4449" y="1031355"/>
          <a:ext cx="8230234" cy="3187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0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2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9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9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131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Placebo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IV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Q4W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(n=22)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131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Evinacumab 15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mg/kg IV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Q4W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(n=43)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131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346">
                <a:tc gridSpan="3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200" spc="-45" dirty="0">
                          <a:latin typeface="Arial Narrow"/>
                          <a:cs typeface="Arial Narrow"/>
                        </a:rPr>
                        <a:t>LLT, </a:t>
                      </a:r>
                      <a:r>
                        <a:rPr sz="1200" dirty="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1200" spc="4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-5" dirty="0">
                          <a:latin typeface="Arial Narrow"/>
                          <a:cs typeface="Arial Narrow"/>
                        </a:rPr>
                        <a:t>(%)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660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24765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200" spc="-5" dirty="0">
                          <a:latin typeface="Arial Narrow"/>
                          <a:cs typeface="Arial Narrow"/>
                        </a:rPr>
                        <a:t>Statin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200" dirty="0">
                          <a:latin typeface="Arial Narrow"/>
                          <a:cs typeface="Arial Narrow"/>
                        </a:rPr>
                        <a:t>20</a:t>
                      </a:r>
                      <a:r>
                        <a:rPr sz="1200" spc="-5" dirty="0">
                          <a:latin typeface="Arial Narrow"/>
                          <a:cs typeface="Arial Narrow"/>
                        </a:rPr>
                        <a:t> (90.9)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200" dirty="0">
                          <a:latin typeface="Arial Narrow"/>
                          <a:cs typeface="Arial Narrow"/>
                        </a:rPr>
                        <a:t>41</a:t>
                      </a:r>
                      <a:r>
                        <a:rPr sz="1200" spc="-5" dirty="0">
                          <a:latin typeface="Arial Narrow"/>
                          <a:cs typeface="Arial Narrow"/>
                        </a:rPr>
                        <a:t> (95.3)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24765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spc="-5" dirty="0">
                          <a:latin typeface="Arial Narrow"/>
                          <a:cs typeface="Arial Narrow"/>
                        </a:rPr>
                        <a:t>Ezetimibe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514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dirty="0">
                          <a:latin typeface="Arial Narrow"/>
                          <a:cs typeface="Arial Narrow"/>
                        </a:rPr>
                        <a:t>16</a:t>
                      </a:r>
                      <a:r>
                        <a:rPr sz="1200" spc="-5" dirty="0">
                          <a:latin typeface="Arial Narrow"/>
                          <a:cs typeface="Arial Narrow"/>
                        </a:rPr>
                        <a:t> (72.7)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514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dirty="0">
                          <a:latin typeface="Arial Narrow"/>
                          <a:cs typeface="Arial Narrow"/>
                        </a:rPr>
                        <a:t>33</a:t>
                      </a:r>
                      <a:r>
                        <a:rPr sz="1200" spc="-5" dirty="0">
                          <a:latin typeface="Arial Narrow"/>
                          <a:cs typeface="Arial Narrow"/>
                        </a:rPr>
                        <a:t> (76.7)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514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24765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200" dirty="0">
                          <a:latin typeface="Arial Narrow"/>
                          <a:cs typeface="Arial Narrow"/>
                        </a:rPr>
                        <a:t>PCSK9</a:t>
                      </a:r>
                      <a:r>
                        <a:rPr sz="1200" spc="-5" dirty="0">
                          <a:latin typeface="Arial Narrow"/>
                          <a:cs typeface="Arial Narrow"/>
                        </a:rPr>
                        <a:t> inhibitor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501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200" dirty="0">
                          <a:latin typeface="Arial Narrow"/>
                          <a:cs typeface="Arial Narrow"/>
                        </a:rPr>
                        <a:t>16</a:t>
                      </a:r>
                      <a:r>
                        <a:rPr sz="1200" spc="-5" dirty="0">
                          <a:latin typeface="Arial Narrow"/>
                          <a:cs typeface="Arial Narrow"/>
                        </a:rPr>
                        <a:t> (72.7)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501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200" dirty="0">
                          <a:latin typeface="Arial Narrow"/>
                          <a:cs typeface="Arial Narrow"/>
                        </a:rPr>
                        <a:t>34</a:t>
                      </a:r>
                      <a:r>
                        <a:rPr sz="1200" spc="-5" dirty="0">
                          <a:latin typeface="Arial Narrow"/>
                          <a:cs typeface="Arial Narrow"/>
                        </a:rPr>
                        <a:t> (79.1)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501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24765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200" spc="-5" dirty="0">
                          <a:latin typeface="Arial Narrow"/>
                          <a:cs typeface="Arial Narrow"/>
                        </a:rPr>
                        <a:t>Lomitapide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200" dirty="0">
                          <a:latin typeface="Arial Narrow"/>
                          <a:cs typeface="Arial Narrow"/>
                        </a:rPr>
                        <a:t>3</a:t>
                      </a:r>
                      <a:r>
                        <a:rPr sz="1200" spc="-5" dirty="0">
                          <a:latin typeface="Arial Narrow"/>
                          <a:cs typeface="Arial Narrow"/>
                        </a:rPr>
                        <a:t> (13.6)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200" spc="-35" dirty="0">
                          <a:latin typeface="Arial Narrow"/>
                          <a:cs typeface="Arial Narrow"/>
                        </a:rPr>
                        <a:t>11</a:t>
                      </a:r>
                      <a:r>
                        <a:rPr sz="1200" spc="-5" dirty="0">
                          <a:latin typeface="Arial Narrow"/>
                          <a:cs typeface="Arial Narrow"/>
                        </a:rPr>
                        <a:t> (25.6)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24765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spc="-5" dirty="0">
                          <a:latin typeface="Arial Narrow"/>
                          <a:cs typeface="Arial Narrow"/>
                        </a:rPr>
                        <a:t>Apheresis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514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dirty="0">
                          <a:latin typeface="Arial Narrow"/>
                          <a:cs typeface="Arial Narrow"/>
                        </a:rPr>
                        <a:t>8</a:t>
                      </a:r>
                      <a:r>
                        <a:rPr sz="1200" spc="-5" dirty="0">
                          <a:latin typeface="Arial Narrow"/>
                          <a:cs typeface="Arial Narrow"/>
                        </a:rPr>
                        <a:t> (36.4)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514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dirty="0">
                          <a:latin typeface="Arial Narrow"/>
                          <a:cs typeface="Arial Narrow"/>
                        </a:rPr>
                        <a:t>14</a:t>
                      </a:r>
                      <a:r>
                        <a:rPr sz="1200" spc="-5" dirty="0">
                          <a:latin typeface="Arial Narrow"/>
                          <a:cs typeface="Arial Narrow"/>
                        </a:rPr>
                        <a:t> (32.6)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514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346">
                <a:tc gridSpan="3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spc="-25" dirty="0">
                          <a:latin typeface="Arial Narrow"/>
                          <a:cs typeface="Arial Narrow"/>
                        </a:rPr>
                        <a:t>LLT </a:t>
                      </a:r>
                      <a:r>
                        <a:rPr sz="1200" spc="-5" dirty="0">
                          <a:latin typeface="Arial Narrow"/>
                          <a:cs typeface="Arial Narrow"/>
                        </a:rPr>
                        <a:t>combinations, </a:t>
                      </a:r>
                      <a:r>
                        <a:rPr sz="1200" dirty="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sz="1200" spc="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-5" dirty="0">
                          <a:latin typeface="Arial Narrow"/>
                          <a:cs typeface="Arial Narrow"/>
                        </a:rPr>
                        <a:t>(%)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685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24765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spc="-5" dirty="0">
                          <a:latin typeface="Arial Narrow"/>
                          <a:cs typeface="Arial Narrow"/>
                        </a:rPr>
                        <a:t>Statin </a:t>
                      </a:r>
                      <a:r>
                        <a:rPr sz="1200" dirty="0">
                          <a:latin typeface="Arial Narrow"/>
                          <a:cs typeface="Arial Narrow"/>
                        </a:rPr>
                        <a:t>+ </a:t>
                      </a:r>
                      <a:r>
                        <a:rPr sz="1200" spc="-5" dirty="0">
                          <a:latin typeface="Arial Narrow"/>
                          <a:cs typeface="Arial Narrow"/>
                        </a:rPr>
                        <a:t>ezetimibe </a:t>
                      </a:r>
                      <a:r>
                        <a:rPr sz="1200" dirty="0">
                          <a:latin typeface="Arial Narrow"/>
                          <a:cs typeface="Arial Narrow"/>
                        </a:rPr>
                        <a:t>+ PCSK9</a:t>
                      </a:r>
                      <a:r>
                        <a:rPr sz="1200" spc="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-5" dirty="0">
                          <a:latin typeface="Arial Narrow"/>
                          <a:cs typeface="Arial Narrow"/>
                        </a:rPr>
                        <a:t>inhibitor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488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latin typeface="Arial Narrow"/>
                          <a:cs typeface="Arial Narrow"/>
                        </a:rPr>
                        <a:t>8</a:t>
                      </a:r>
                      <a:r>
                        <a:rPr sz="1200" spc="-5" dirty="0">
                          <a:latin typeface="Arial Narrow"/>
                          <a:cs typeface="Arial Narrow"/>
                        </a:rPr>
                        <a:t> (36.4)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488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latin typeface="Arial Narrow"/>
                          <a:cs typeface="Arial Narrow"/>
                        </a:rPr>
                        <a:t>21</a:t>
                      </a:r>
                      <a:r>
                        <a:rPr sz="1200" spc="-5" dirty="0">
                          <a:latin typeface="Arial Narrow"/>
                          <a:cs typeface="Arial Narrow"/>
                        </a:rPr>
                        <a:t> (48.8)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488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24765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spc="-5" dirty="0">
                          <a:latin typeface="Arial Narrow"/>
                          <a:cs typeface="Arial Narrow"/>
                        </a:rPr>
                        <a:t>Statin </a:t>
                      </a:r>
                      <a:r>
                        <a:rPr sz="1200" dirty="0">
                          <a:latin typeface="Arial Narrow"/>
                          <a:cs typeface="Arial Narrow"/>
                        </a:rPr>
                        <a:t>+ </a:t>
                      </a:r>
                      <a:r>
                        <a:rPr sz="1200" spc="-5" dirty="0">
                          <a:latin typeface="Arial Narrow"/>
                          <a:cs typeface="Arial Narrow"/>
                        </a:rPr>
                        <a:t>ezetimibe </a:t>
                      </a:r>
                      <a:r>
                        <a:rPr sz="1200" dirty="0">
                          <a:latin typeface="Arial Narrow"/>
                          <a:cs typeface="Arial Narrow"/>
                        </a:rPr>
                        <a:t>+ PCSK9 </a:t>
                      </a:r>
                      <a:r>
                        <a:rPr sz="1200" spc="-5" dirty="0">
                          <a:latin typeface="Arial Narrow"/>
                          <a:cs typeface="Arial Narrow"/>
                        </a:rPr>
                        <a:t>inhibitor </a:t>
                      </a:r>
                      <a:r>
                        <a:rPr sz="1200" dirty="0">
                          <a:latin typeface="Arial Narrow"/>
                          <a:cs typeface="Arial Narrow"/>
                        </a:rPr>
                        <a:t>+</a:t>
                      </a:r>
                      <a:r>
                        <a:rPr sz="1200" spc="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-5" dirty="0">
                          <a:latin typeface="Arial Narrow"/>
                          <a:cs typeface="Arial Narrow"/>
                        </a:rPr>
                        <a:t>lomitapide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514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dirty="0">
                          <a:latin typeface="Arial Narrow"/>
                          <a:cs typeface="Arial Narrow"/>
                        </a:rPr>
                        <a:t>3</a:t>
                      </a:r>
                      <a:r>
                        <a:rPr sz="1200" spc="-5" dirty="0">
                          <a:latin typeface="Arial Narrow"/>
                          <a:cs typeface="Arial Narrow"/>
                        </a:rPr>
                        <a:t> (13.6)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514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dirty="0">
                          <a:latin typeface="Arial Narrow"/>
                          <a:cs typeface="Arial Narrow"/>
                        </a:rPr>
                        <a:t>4</a:t>
                      </a:r>
                      <a:r>
                        <a:rPr sz="1200" spc="-5" dirty="0">
                          <a:latin typeface="Arial Narrow"/>
                          <a:cs typeface="Arial Narrow"/>
                        </a:rPr>
                        <a:t> (9.3)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514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7003">
                <a:tc>
                  <a:txBody>
                    <a:bodyPr/>
                    <a:lstStyle/>
                    <a:p>
                      <a:pPr marL="24765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200" dirty="0">
                          <a:latin typeface="Arial Narrow"/>
                          <a:cs typeface="Arial Narrow"/>
                        </a:rPr>
                        <a:t>At </a:t>
                      </a:r>
                      <a:r>
                        <a:rPr sz="1200" spc="-5" dirty="0">
                          <a:latin typeface="Arial Narrow"/>
                          <a:cs typeface="Arial Narrow"/>
                        </a:rPr>
                        <a:t>least three</a:t>
                      </a:r>
                      <a:r>
                        <a:rPr sz="12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spc="-40" dirty="0">
                          <a:latin typeface="Arial Narrow"/>
                          <a:cs typeface="Arial Narrow"/>
                        </a:rPr>
                        <a:t>LLTs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565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200" spc="-35" dirty="0">
                          <a:latin typeface="Arial Narrow"/>
                          <a:cs typeface="Arial Narrow"/>
                        </a:rPr>
                        <a:t>11</a:t>
                      </a:r>
                      <a:r>
                        <a:rPr sz="1200" spc="-5" dirty="0">
                          <a:latin typeface="Arial Narrow"/>
                          <a:cs typeface="Arial Narrow"/>
                        </a:rPr>
                        <a:t> (50.0)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565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200" dirty="0">
                          <a:latin typeface="Arial Narrow"/>
                          <a:cs typeface="Arial Narrow"/>
                        </a:rPr>
                        <a:t>30</a:t>
                      </a:r>
                      <a:r>
                        <a:rPr sz="1200" spc="-5" dirty="0">
                          <a:latin typeface="Arial Narrow"/>
                          <a:cs typeface="Arial Narrow"/>
                        </a:rPr>
                        <a:t> (69.8)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565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26225" y="4268216"/>
            <a:ext cx="76638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 Narrow"/>
                <a:cs typeface="Arial Narrow"/>
              </a:rPr>
              <a:t>IV, intravenous; </a:t>
            </a:r>
            <a:r>
              <a:rPr sz="900" dirty="0">
                <a:latin typeface="Arial Narrow"/>
                <a:cs typeface="Arial Narrow"/>
              </a:rPr>
              <a:t>LDL-C, </a:t>
            </a:r>
            <a:r>
              <a:rPr sz="900" spc="-5" dirty="0">
                <a:latin typeface="Arial Narrow"/>
                <a:cs typeface="Arial Narrow"/>
              </a:rPr>
              <a:t>low-density lipoprotein cholesterol; LLT, lipid-lowering </a:t>
            </a:r>
            <a:r>
              <a:rPr sz="900" dirty="0">
                <a:latin typeface="Arial Narrow"/>
                <a:cs typeface="Arial Narrow"/>
              </a:rPr>
              <a:t>therapy; Lp(a), </a:t>
            </a:r>
            <a:r>
              <a:rPr sz="900" spc="-5" dirty="0">
                <a:latin typeface="Arial Narrow"/>
                <a:cs typeface="Arial Narrow"/>
              </a:rPr>
              <a:t>lipoprotein </a:t>
            </a:r>
            <a:r>
              <a:rPr sz="900" dirty="0">
                <a:latin typeface="Arial Narrow"/>
                <a:cs typeface="Arial Narrow"/>
              </a:rPr>
              <a:t>(a); </a:t>
            </a:r>
            <a:r>
              <a:rPr sz="900" spc="-5" dirty="0">
                <a:latin typeface="Arial Narrow"/>
                <a:cs typeface="Arial Narrow"/>
              </a:rPr>
              <a:t>PCSK9, proprotein </a:t>
            </a:r>
            <a:r>
              <a:rPr sz="900" dirty="0">
                <a:latin typeface="Arial Narrow"/>
                <a:cs typeface="Arial Narrow"/>
              </a:rPr>
              <a:t>convertase </a:t>
            </a:r>
            <a:r>
              <a:rPr sz="900" spc="-5" dirty="0">
                <a:latin typeface="Arial Narrow"/>
                <a:cs typeface="Arial Narrow"/>
              </a:rPr>
              <a:t>subtilisin/kexin type </a:t>
            </a:r>
            <a:r>
              <a:rPr sz="900" dirty="0">
                <a:latin typeface="Arial Narrow"/>
                <a:cs typeface="Arial Narrow"/>
              </a:rPr>
              <a:t>9; Q4W, every 4</a:t>
            </a:r>
            <a:r>
              <a:rPr sz="900" spc="145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weeks.</a:t>
            </a:r>
            <a:endParaRPr sz="9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96747"/>
            <a:ext cx="36683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Baseline Lipid</a:t>
            </a:r>
            <a:r>
              <a:rPr spc="-75" dirty="0"/>
              <a:t> </a:t>
            </a:r>
            <a:r>
              <a:rPr spc="-5" dirty="0"/>
              <a:t>Parameters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4449" y="1031355"/>
          <a:ext cx="8232140" cy="2600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0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3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8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9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131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Placebo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IV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Q4W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(n=22)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131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Evinacumab 15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mg/kg IV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Q4W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(n=43)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131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586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300" spc="-5" dirty="0">
                          <a:latin typeface="Arial Narrow"/>
                          <a:cs typeface="Arial Narrow"/>
                        </a:rPr>
                        <a:t>Calculated LDL-C, mg/dL, mean</a:t>
                      </a:r>
                      <a:r>
                        <a:rPr sz="1300" spc="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300" dirty="0">
                          <a:latin typeface="Arial Narrow"/>
                          <a:cs typeface="Arial Narrow"/>
                        </a:rPr>
                        <a:t>(SD)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685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300" spc="-10" dirty="0">
                          <a:latin typeface="Arial Narrow"/>
                          <a:cs typeface="Arial Narrow"/>
                        </a:rPr>
                        <a:t>246.5 (153.7)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685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300" spc="-10" dirty="0">
                          <a:latin typeface="Arial Narrow"/>
                          <a:cs typeface="Arial Narrow"/>
                        </a:rPr>
                        <a:t>259.5 (172.4)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685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586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300" spc="-5" dirty="0">
                          <a:latin typeface="Arial Narrow"/>
                          <a:cs typeface="Arial Narrow"/>
                        </a:rPr>
                        <a:t>ApoB, </a:t>
                      </a:r>
                      <a:r>
                        <a:rPr sz="1300" spc="-10" dirty="0">
                          <a:latin typeface="Arial Narrow"/>
                          <a:cs typeface="Arial Narrow"/>
                        </a:rPr>
                        <a:t>mg/dL, mean</a:t>
                      </a:r>
                      <a:r>
                        <a:rPr sz="1300" spc="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300" spc="-5" dirty="0">
                          <a:latin typeface="Arial Narrow"/>
                          <a:cs typeface="Arial Narrow"/>
                        </a:rPr>
                        <a:t>(SD)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673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300" spc="-10" dirty="0">
                          <a:latin typeface="Arial Narrow"/>
                          <a:cs typeface="Arial Narrow"/>
                        </a:rPr>
                        <a:t>175.9 (98.8)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673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300" spc="-10" dirty="0">
                          <a:latin typeface="Arial Narrow"/>
                          <a:cs typeface="Arial Narrow"/>
                        </a:rPr>
                        <a:t>169.1 (82.8)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673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586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300" dirty="0">
                          <a:latin typeface="Arial Narrow"/>
                          <a:cs typeface="Arial Narrow"/>
                        </a:rPr>
                        <a:t>HDL-C, </a:t>
                      </a:r>
                      <a:r>
                        <a:rPr sz="1300" spc="-5" dirty="0">
                          <a:latin typeface="Arial Narrow"/>
                          <a:cs typeface="Arial Narrow"/>
                        </a:rPr>
                        <a:t>mg/dL, mean</a:t>
                      </a:r>
                      <a:r>
                        <a:rPr sz="1300" dirty="0">
                          <a:latin typeface="Arial Narrow"/>
                          <a:cs typeface="Arial Narrow"/>
                        </a:rPr>
                        <a:t> (SD)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692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300" spc="-5" dirty="0">
                          <a:latin typeface="Arial Narrow"/>
                          <a:cs typeface="Arial Narrow"/>
                        </a:rPr>
                        <a:t>46.0</a:t>
                      </a:r>
                      <a:r>
                        <a:rPr sz="1300" spc="-10" dirty="0">
                          <a:latin typeface="Arial Narrow"/>
                          <a:cs typeface="Arial Narrow"/>
                        </a:rPr>
                        <a:t> (16.1)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692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300" spc="-5" dirty="0">
                          <a:latin typeface="Arial Narrow"/>
                          <a:cs typeface="Arial Narrow"/>
                        </a:rPr>
                        <a:t>43.6</a:t>
                      </a:r>
                      <a:r>
                        <a:rPr sz="1300" spc="-10" dirty="0">
                          <a:latin typeface="Arial Narrow"/>
                          <a:cs typeface="Arial Narrow"/>
                        </a:rPr>
                        <a:t> (14.9)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692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586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300" spc="-5" dirty="0">
                          <a:latin typeface="Arial Narrow"/>
                          <a:cs typeface="Arial Narrow"/>
                        </a:rPr>
                        <a:t>Non-HDL-C, mg/dL, mean</a:t>
                      </a:r>
                      <a:r>
                        <a:rPr sz="1300" spc="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300" dirty="0">
                          <a:latin typeface="Arial Narrow"/>
                          <a:cs typeface="Arial Narrow"/>
                        </a:rPr>
                        <a:t>(SD)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673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300" spc="-10" dirty="0">
                          <a:latin typeface="Arial Narrow"/>
                          <a:cs typeface="Arial Narrow"/>
                        </a:rPr>
                        <a:t>269.9 (157.8)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673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300" spc="-10" dirty="0">
                          <a:latin typeface="Arial Narrow"/>
                          <a:cs typeface="Arial Narrow"/>
                        </a:rPr>
                        <a:t>281.9 (172.6)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673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586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300" spc="-30" dirty="0">
                          <a:latin typeface="Arial Narrow"/>
                          <a:cs typeface="Arial Narrow"/>
                        </a:rPr>
                        <a:t>Total </a:t>
                      </a:r>
                      <a:r>
                        <a:rPr sz="1300" spc="-5" dirty="0">
                          <a:latin typeface="Arial Narrow"/>
                          <a:cs typeface="Arial Narrow"/>
                        </a:rPr>
                        <a:t>cholesterol, mg/dL, mean</a:t>
                      </a:r>
                      <a:r>
                        <a:rPr sz="1300" spc="4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300" dirty="0">
                          <a:latin typeface="Arial Narrow"/>
                          <a:cs typeface="Arial Narrow"/>
                        </a:rPr>
                        <a:t>(SD)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660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300" spc="-10" dirty="0">
                          <a:latin typeface="Arial Narrow"/>
                          <a:cs typeface="Arial Narrow"/>
                        </a:rPr>
                        <a:t>315.9 (150.4)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660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300" spc="-10" dirty="0">
                          <a:latin typeface="Arial Narrow"/>
                          <a:cs typeface="Arial Narrow"/>
                        </a:rPr>
                        <a:t>325.6 (170.8)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660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808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300" spc="-5" dirty="0">
                          <a:latin typeface="Arial Narrow"/>
                          <a:cs typeface="Arial Narrow"/>
                        </a:rPr>
                        <a:t>Triglycerides, mg/dL, median</a:t>
                      </a:r>
                      <a:r>
                        <a:rPr sz="1300" spc="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300" spc="-5" dirty="0">
                          <a:latin typeface="Arial Narrow"/>
                          <a:cs typeface="Arial Narrow"/>
                        </a:rPr>
                        <a:t>(IQR)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679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300" spc="-10" dirty="0">
                          <a:latin typeface="Arial Narrow"/>
                          <a:cs typeface="Arial Narrow"/>
                        </a:rPr>
                        <a:t>103.5 (123)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679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300" spc="-5" dirty="0">
                          <a:latin typeface="Arial Narrow"/>
                          <a:cs typeface="Arial Narrow"/>
                        </a:rPr>
                        <a:t>91</a:t>
                      </a:r>
                      <a:r>
                        <a:rPr sz="1300" spc="-10" dirty="0">
                          <a:latin typeface="Arial Narrow"/>
                          <a:cs typeface="Arial Narrow"/>
                        </a:rPr>
                        <a:t> (80)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6794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586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300" spc="-10" dirty="0">
                          <a:latin typeface="Arial Narrow"/>
                          <a:cs typeface="Arial Narrow"/>
                        </a:rPr>
                        <a:t>Lp(a), </a:t>
                      </a:r>
                      <a:r>
                        <a:rPr sz="1300" spc="-5" dirty="0">
                          <a:latin typeface="Arial Narrow"/>
                          <a:cs typeface="Arial Narrow"/>
                        </a:rPr>
                        <a:t>nmol/L, median</a:t>
                      </a:r>
                      <a:r>
                        <a:rPr sz="1300" spc="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300" spc="-5" dirty="0">
                          <a:latin typeface="Arial Narrow"/>
                          <a:cs typeface="Arial Narrow"/>
                        </a:rPr>
                        <a:t>(IQR)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666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300" spc="-5" dirty="0">
                          <a:latin typeface="Arial Narrow"/>
                          <a:cs typeface="Arial Narrow"/>
                        </a:rPr>
                        <a:t>53</a:t>
                      </a:r>
                      <a:r>
                        <a:rPr sz="1300" spc="-10" dirty="0">
                          <a:latin typeface="Arial Narrow"/>
                          <a:cs typeface="Arial Narrow"/>
                        </a:rPr>
                        <a:t> (102)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666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300" spc="-5" dirty="0">
                          <a:latin typeface="Arial Narrow"/>
                          <a:cs typeface="Arial Narrow"/>
                        </a:rPr>
                        <a:t>59</a:t>
                      </a:r>
                      <a:r>
                        <a:rPr sz="1300" spc="-10" dirty="0">
                          <a:latin typeface="Arial Narrow"/>
                          <a:cs typeface="Arial Narrow"/>
                        </a:rPr>
                        <a:t> (151)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666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26225" y="4268216"/>
            <a:ext cx="811593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 Narrow"/>
                <a:cs typeface="Arial Narrow"/>
              </a:rPr>
              <a:t>IQR, interquartile </a:t>
            </a:r>
            <a:r>
              <a:rPr sz="900" dirty="0">
                <a:latin typeface="Arial Narrow"/>
                <a:cs typeface="Arial Narrow"/>
              </a:rPr>
              <a:t>range; </a:t>
            </a:r>
            <a:r>
              <a:rPr sz="900" spc="-5" dirty="0">
                <a:latin typeface="Arial Narrow"/>
                <a:cs typeface="Arial Narrow"/>
              </a:rPr>
              <a:t>IV, intravenous; </a:t>
            </a:r>
            <a:r>
              <a:rPr sz="900" dirty="0">
                <a:latin typeface="Arial Narrow"/>
                <a:cs typeface="Arial Narrow"/>
              </a:rPr>
              <a:t>HDL-C, </a:t>
            </a:r>
            <a:r>
              <a:rPr sz="900" spc="-5" dirty="0">
                <a:latin typeface="Arial Narrow"/>
                <a:cs typeface="Arial Narrow"/>
              </a:rPr>
              <a:t>high-density lipoprotein cholesterol; </a:t>
            </a:r>
            <a:r>
              <a:rPr sz="900" dirty="0">
                <a:latin typeface="Arial Narrow"/>
                <a:cs typeface="Arial Narrow"/>
              </a:rPr>
              <a:t>LDL-C, </a:t>
            </a:r>
            <a:r>
              <a:rPr sz="900" spc="-5" dirty="0">
                <a:latin typeface="Arial Narrow"/>
                <a:cs typeface="Arial Narrow"/>
              </a:rPr>
              <a:t>low-density lipoprotein cholesterol; </a:t>
            </a:r>
            <a:r>
              <a:rPr sz="900" dirty="0">
                <a:latin typeface="Arial Narrow"/>
                <a:cs typeface="Arial Narrow"/>
              </a:rPr>
              <a:t>Lp(a), </a:t>
            </a:r>
            <a:r>
              <a:rPr sz="900" spc="-5" dirty="0">
                <a:latin typeface="Arial Narrow"/>
                <a:cs typeface="Arial Narrow"/>
              </a:rPr>
              <a:t>lipoprotein(a); </a:t>
            </a:r>
            <a:r>
              <a:rPr sz="900" dirty="0">
                <a:latin typeface="Arial Narrow"/>
                <a:cs typeface="Arial Narrow"/>
              </a:rPr>
              <a:t>Q4W, every 4 weeks; </a:t>
            </a:r>
            <a:r>
              <a:rPr sz="900" spc="-5" dirty="0">
                <a:latin typeface="Arial Narrow"/>
                <a:cs typeface="Arial Narrow"/>
              </a:rPr>
              <a:t>SD, standard</a:t>
            </a:r>
            <a:r>
              <a:rPr sz="900" spc="185" dirty="0">
                <a:latin typeface="Arial Narrow"/>
                <a:cs typeface="Arial Narrow"/>
              </a:rPr>
              <a:t> </a:t>
            </a:r>
            <a:r>
              <a:rPr sz="900" spc="-5" dirty="0">
                <a:latin typeface="Arial Narrow"/>
                <a:cs typeface="Arial Narrow"/>
              </a:rPr>
              <a:t>deviation.</a:t>
            </a:r>
            <a:endParaRPr sz="9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96747"/>
            <a:ext cx="61429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Primary Endpoint: Percent Change </a:t>
            </a:r>
            <a:r>
              <a:rPr dirty="0"/>
              <a:t>in</a:t>
            </a:r>
            <a:r>
              <a:rPr spc="-30" dirty="0"/>
              <a:t> </a:t>
            </a:r>
            <a:r>
              <a:rPr spc="-5" dirty="0"/>
              <a:t>LDL-C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6225" y="4268216"/>
            <a:ext cx="54908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 Narrow"/>
                <a:cs typeface="Arial Narrow"/>
              </a:rPr>
              <a:t>B, baseline; IV, intravenous; </a:t>
            </a:r>
            <a:r>
              <a:rPr sz="900" dirty="0">
                <a:latin typeface="Arial Narrow"/>
                <a:cs typeface="Arial Narrow"/>
              </a:rPr>
              <a:t>LDL-C, </a:t>
            </a:r>
            <a:r>
              <a:rPr sz="900" spc="-5" dirty="0">
                <a:latin typeface="Arial Narrow"/>
                <a:cs typeface="Arial Narrow"/>
              </a:rPr>
              <a:t>low-density lipoprotein cholesterol; LS, </a:t>
            </a:r>
            <a:r>
              <a:rPr sz="900" dirty="0">
                <a:latin typeface="Arial Narrow"/>
                <a:cs typeface="Arial Narrow"/>
              </a:rPr>
              <a:t>least squares; Q4W, every 4 weeks; </a:t>
            </a:r>
            <a:r>
              <a:rPr sz="900" spc="-5" dirty="0">
                <a:latin typeface="Arial Narrow"/>
                <a:cs typeface="Arial Narrow"/>
              </a:rPr>
              <a:t>SE, standard</a:t>
            </a:r>
            <a:r>
              <a:rPr sz="900" spc="35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error.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59477" y="1943100"/>
            <a:ext cx="2442845" cy="659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45"/>
              </a:lnSpc>
              <a:spcBef>
                <a:spcPts val="100"/>
              </a:spcBef>
            </a:pPr>
            <a:r>
              <a:rPr sz="1400" b="1" dirty="0">
                <a:latin typeface="Arial Narrow"/>
                <a:cs typeface="Arial Narrow"/>
              </a:rPr>
              <a:t>Primary </a:t>
            </a:r>
            <a:r>
              <a:rPr sz="1400" b="1" spc="-5" dirty="0">
                <a:latin typeface="Arial Narrow"/>
                <a:cs typeface="Arial Narrow"/>
              </a:rPr>
              <a:t>endpoint</a:t>
            </a:r>
            <a:endParaRPr sz="1400">
              <a:latin typeface="Arial Narrow"/>
              <a:cs typeface="Arial Narrow"/>
            </a:endParaRPr>
          </a:p>
          <a:p>
            <a:pPr marL="12700" marR="5080">
              <a:lnSpc>
                <a:spcPts val="1700"/>
              </a:lnSpc>
              <a:spcBef>
                <a:spcPts val="5"/>
              </a:spcBef>
            </a:pPr>
            <a:r>
              <a:rPr sz="1400" spc="-5" dirty="0">
                <a:latin typeface="Arial Narrow"/>
                <a:cs typeface="Arial Narrow"/>
              </a:rPr>
              <a:t>Percent change in LDL-C at </a:t>
            </a:r>
            <a:r>
              <a:rPr sz="1400" spc="-10" dirty="0">
                <a:latin typeface="Arial Narrow"/>
                <a:cs typeface="Arial Narrow"/>
              </a:rPr>
              <a:t>Week </a:t>
            </a:r>
            <a:r>
              <a:rPr sz="1400" spc="-5" dirty="0">
                <a:latin typeface="Arial Narrow"/>
                <a:cs typeface="Arial Narrow"/>
              </a:rPr>
              <a:t>24  </a:t>
            </a:r>
            <a:r>
              <a:rPr sz="1400" dirty="0">
                <a:latin typeface="Arial Narrow"/>
                <a:cs typeface="Arial Narrow"/>
              </a:rPr>
              <a:t>(LS </a:t>
            </a:r>
            <a:r>
              <a:rPr sz="1400" spc="-5" dirty="0">
                <a:latin typeface="Arial Narrow"/>
                <a:cs typeface="Arial Narrow"/>
              </a:rPr>
              <a:t>mean </a:t>
            </a:r>
            <a:r>
              <a:rPr sz="1400" dirty="0">
                <a:latin typeface="Arial Narrow"/>
                <a:cs typeface="Arial Narrow"/>
              </a:rPr>
              <a:t>[SE]):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59477" y="2793492"/>
            <a:ext cx="1763395" cy="876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 Narrow"/>
                <a:cs typeface="Arial Narrow"/>
              </a:rPr>
              <a:t>Evinacumab </a:t>
            </a:r>
            <a:r>
              <a:rPr sz="1400" spc="-5" dirty="0">
                <a:latin typeface="Arial Narrow"/>
                <a:cs typeface="Arial Narrow"/>
              </a:rPr>
              <a:t>–47.1%</a:t>
            </a:r>
            <a:r>
              <a:rPr sz="1400" spc="-25" dirty="0">
                <a:latin typeface="Arial Narrow"/>
                <a:cs typeface="Arial Narrow"/>
              </a:rPr>
              <a:t> </a:t>
            </a:r>
            <a:r>
              <a:rPr sz="1400" spc="-5" dirty="0">
                <a:latin typeface="Arial Narrow"/>
                <a:cs typeface="Arial Narrow"/>
              </a:rPr>
              <a:t>(4.6)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ts val="1645"/>
              </a:lnSpc>
              <a:spcBef>
                <a:spcPts val="20"/>
              </a:spcBef>
            </a:pPr>
            <a:r>
              <a:rPr sz="1400" b="1" spc="-5" dirty="0">
                <a:latin typeface="Arial Narrow"/>
                <a:cs typeface="Arial Narrow"/>
              </a:rPr>
              <a:t>Placebo </a:t>
            </a:r>
            <a:r>
              <a:rPr sz="1400" spc="-5" dirty="0">
                <a:latin typeface="Arial Narrow"/>
                <a:cs typeface="Arial Narrow"/>
              </a:rPr>
              <a:t>+1.9%</a:t>
            </a:r>
            <a:r>
              <a:rPr sz="1400" dirty="0">
                <a:latin typeface="Arial Narrow"/>
                <a:cs typeface="Arial Narrow"/>
              </a:rPr>
              <a:t> (6.5)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ts val="1645"/>
              </a:lnSpc>
            </a:pPr>
            <a:r>
              <a:rPr sz="1400" b="1" spc="-5" dirty="0">
                <a:latin typeface="Arial Narrow"/>
                <a:cs typeface="Arial Narrow"/>
              </a:rPr>
              <a:t>Difference </a:t>
            </a:r>
            <a:r>
              <a:rPr sz="1400" spc="-5" dirty="0">
                <a:latin typeface="Arial Narrow"/>
                <a:cs typeface="Arial Narrow"/>
              </a:rPr>
              <a:t>–49.0%</a:t>
            </a:r>
            <a:r>
              <a:rPr sz="1400" spc="5" dirty="0">
                <a:latin typeface="Arial Narrow"/>
                <a:cs typeface="Arial Narrow"/>
              </a:rPr>
              <a:t> </a:t>
            </a:r>
            <a:r>
              <a:rPr sz="1400" spc="-5" dirty="0">
                <a:latin typeface="Arial Narrow"/>
                <a:cs typeface="Arial Narrow"/>
              </a:rPr>
              <a:t>(8.0)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i="1" spc="-5" dirty="0">
                <a:latin typeface="Arial Narrow"/>
                <a:cs typeface="Arial Narrow"/>
              </a:rPr>
              <a:t>P</a:t>
            </a:r>
            <a:r>
              <a:rPr sz="1400" spc="-5" dirty="0">
                <a:latin typeface="Arial Narrow"/>
                <a:cs typeface="Arial Narrow"/>
              </a:rPr>
              <a:t>&lt;0.0001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89067" y="1485342"/>
            <a:ext cx="0" cy="1927225"/>
          </a:xfrm>
          <a:custGeom>
            <a:avLst/>
            <a:gdLst/>
            <a:ahLst/>
            <a:cxnLst/>
            <a:rect l="l" t="t" r="r" b="b"/>
            <a:pathLst>
              <a:path h="1927225">
                <a:moveTo>
                  <a:pt x="0" y="0"/>
                </a:moveTo>
                <a:lnTo>
                  <a:pt x="1" y="192693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40724" y="3358747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1" y="5352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66339" y="3358747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1" y="5352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74112" y="3358747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1" y="5352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07502" y="3358747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1" y="5352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27511" y="3358747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1" y="5352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60901" y="3358747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1" y="5352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85368" y="3358747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1" y="5352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14298" y="3358747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1" y="5352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83796" y="3358747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1" y="5352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35543" y="3358748"/>
            <a:ext cx="4148454" cy="0"/>
          </a:xfrm>
          <a:custGeom>
            <a:avLst/>
            <a:gdLst/>
            <a:ahLst/>
            <a:cxnLst/>
            <a:rect l="l" t="t" r="r" b="b"/>
            <a:pathLst>
              <a:path w="4148454">
                <a:moveTo>
                  <a:pt x="4148253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35544" y="3121776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45719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35544" y="2995210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45719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35544" y="2862106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45719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35544" y="2712671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45719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35544" y="2576301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45719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35544" y="2439931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45719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35544" y="2303561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45719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35544" y="2167191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45719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35544" y="2030821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45719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35544" y="1894451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45719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35544" y="1758082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45719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35544" y="1621712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45719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35544" y="1485342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45719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255313" y="1406144"/>
            <a:ext cx="162560" cy="1799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 Narrow"/>
                <a:cs typeface="Arial Narrow"/>
              </a:rPr>
              <a:t>28</a:t>
            </a:r>
            <a:endParaRPr sz="900">
              <a:latin typeface="Arial Narrow"/>
              <a:cs typeface="Arial Narrow"/>
            </a:endParaRPr>
          </a:p>
          <a:p>
            <a:pPr marL="44450">
              <a:lnSpc>
                <a:spcPct val="100000"/>
              </a:lnSpc>
            </a:pPr>
            <a:r>
              <a:rPr sz="900" dirty="0">
                <a:latin typeface="Arial Narrow"/>
                <a:cs typeface="Arial Narrow"/>
              </a:rPr>
              <a:t>21</a:t>
            </a:r>
            <a:endParaRPr sz="900">
              <a:latin typeface="Arial Narrow"/>
              <a:cs typeface="Arial Narrow"/>
            </a:endParaRPr>
          </a:p>
          <a:p>
            <a:pPr marL="44450">
              <a:lnSpc>
                <a:spcPts val="1070"/>
              </a:lnSpc>
            </a:pPr>
            <a:r>
              <a:rPr sz="900" dirty="0">
                <a:latin typeface="Arial Narrow"/>
                <a:cs typeface="Arial Narrow"/>
              </a:rPr>
              <a:t>14</a:t>
            </a:r>
            <a:endParaRPr sz="900">
              <a:latin typeface="Arial Narrow"/>
              <a:cs typeface="Arial Narrow"/>
            </a:endParaRPr>
          </a:p>
          <a:p>
            <a:pPr marL="95885">
              <a:lnSpc>
                <a:spcPts val="1070"/>
              </a:lnSpc>
            </a:pPr>
            <a:r>
              <a:rPr sz="900" dirty="0">
                <a:latin typeface="Arial Narrow"/>
                <a:cs typeface="Arial Narrow"/>
              </a:rPr>
              <a:t>7</a:t>
            </a:r>
            <a:endParaRPr sz="900">
              <a:latin typeface="Arial Narrow"/>
              <a:cs typeface="Arial Narrow"/>
            </a:endParaRPr>
          </a:p>
          <a:p>
            <a:pPr marL="95885">
              <a:lnSpc>
                <a:spcPct val="100000"/>
              </a:lnSpc>
            </a:pPr>
            <a:r>
              <a:rPr sz="900" dirty="0">
                <a:latin typeface="Arial Narrow"/>
                <a:cs typeface="Arial Narrow"/>
              </a:rPr>
              <a:t>0</a:t>
            </a:r>
            <a:endParaRPr sz="900">
              <a:latin typeface="Arial Narrow"/>
              <a:cs typeface="Arial Narrow"/>
            </a:endParaRPr>
          </a:p>
          <a:p>
            <a:pPr marL="63500">
              <a:lnSpc>
                <a:spcPct val="100000"/>
              </a:lnSpc>
            </a:pPr>
            <a:r>
              <a:rPr sz="900" dirty="0">
                <a:latin typeface="Arial Narrow"/>
                <a:cs typeface="Arial Narrow"/>
              </a:rPr>
              <a:t>-7</a:t>
            </a:r>
            <a:endParaRPr sz="900">
              <a:latin typeface="Arial Narrow"/>
              <a:cs typeface="Arial Narrow"/>
            </a:endParaRPr>
          </a:p>
          <a:p>
            <a:pPr marL="12700">
              <a:lnSpc>
                <a:spcPts val="1070"/>
              </a:lnSpc>
            </a:pPr>
            <a:r>
              <a:rPr sz="900" dirty="0">
                <a:latin typeface="Arial Narrow"/>
                <a:cs typeface="Arial Narrow"/>
              </a:rPr>
              <a:t>-14</a:t>
            </a:r>
            <a:endParaRPr sz="900">
              <a:latin typeface="Arial Narrow"/>
              <a:cs typeface="Arial Narrow"/>
            </a:endParaRPr>
          </a:p>
          <a:p>
            <a:pPr marL="12700">
              <a:lnSpc>
                <a:spcPts val="1070"/>
              </a:lnSpc>
            </a:pPr>
            <a:r>
              <a:rPr sz="900" dirty="0">
                <a:latin typeface="Arial Narrow"/>
                <a:cs typeface="Arial Narrow"/>
              </a:rPr>
              <a:t>-21</a:t>
            </a:r>
            <a:endParaRPr sz="9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latin typeface="Arial Narrow"/>
                <a:cs typeface="Arial Narrow"/>
              </a:rPr>
              <a:t>-28</a:t>
            </a:r>
            <a:endParaRPr sz="9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latin typeface="Arial Narrow"/>
                <a:cs typeface="Arial Narrow"/>
              </a:rPr>
              <a:t>-35</a:t>
            </a:r>
            <a:endParaRPr sz="900">
              <a:latin typeface="Arial Narrow"/>
              <a:cs typeface="Arial Narrow"/>
            </a:endParaRPr>
          </a:p>
          <a:p>
            <a:pPr marL="12700">
              <a:lnSpc>
                <a:spcPts val="1070"/>
              </a:lnSpc>
            </a:pPr>
            <a:r>
              <a:rPr sz="900" dirty="0">
                <a:latin typeface="Arial Narrow"/>
                <a:cs typeface="Arial Narrow"/>
              </a:rPr>
              <a:t>-42</a:t>
            </a:r>
            <a:endParaRPr sz="900">
              <a:latin typeface="Arial Narrow"/>
              <a:cs typeface="Arial Narrow"/>
            </a:endParaRPr>
          </a:p>
          <a:p>
            <a:pPr marL="12700">
              <a:lnSpc>
                <a:spcPts val="1070"/>
              </a:lnSpc>
            </a:pPr>
            <a:r>
              <a:rPr sz="900" dirty="0">
                <a:latin typeface="Arial Narrow"/>
                <a:cs typeface="Arial Narrow"/>
              </a:rPr>
              <a:t>-49</a:t>
            </a:r>
            <a:endParaRPr sz="9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latin typeface="Arial Narrow"/>
                <a:cs typeface="Arial Narrow"/>
              </a:rPr>
              <a:t>-56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97066" y="3417823"/>
            <a:ext cx="882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 Narrow"/>
                <a:cs typeface="Arial Narrow"/>
              </a:rPr>
              <a:t>B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641919" y="1779813"/>
            <a:ext cx="3775710" cy="255270"/>
          </a:xfrm>
          <a:custGeom>
            <a:avLst/>
            <a:gdLst/>
            <a:ahLst/>
            <a:cxnLst/>
            <a:rect l="l" t="t" r="r" b="b"/>
            <a:pathLst>
              <a:path w="3775710" h="255269">
                <a:moveTo>
                  <a:pt x="0" y="254726"/>
                </a:moveTo>
                <a:lnTo>
                  <a:pt x="316775" y="215537"/>
                </a:lnTo>
                <a:lnTo>
                  <a:pt x="640080" y="88175"/>
                </a:lnTo>
                <a:lnTo>
                  <a:pt x="1267097" y="195943"/>
                </a:lnTo>
                <a:lnTo>
                  <a:pt x="1887583" y="42455"/>
                </a:lnTo>
                <a:lnTo>
                  <a:pt x="2514600" y="0"/>
                </a:lnTo>
                <a:lnTo>
                  <a:pt x="3148149" y="48986"/>
                </a:lnTo>
                <a:lnTo>
                  <a:pt x="3775166" y="212272"/>
                </a:lnTo>
              </a:path>
            </a:pathLst>
          </a:custGeom>
          <a:ln w="12700">
            <a:solidFill>
              <a:srgbClr val="37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919259" y="1956390"/>
            <a:ext cx="79872" cy="79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241318" y="1830712"/>
            <a:ext cx="79872" cy="79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66497" y="1933971"/>
            <a:ext cx="79872" cy="79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87573" y="1782194"/>
            <a:ext cx="79872" cy="79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16202" y="1742258"/>
            <a:ext cx="79872" cy="79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751763" y="1790774"/>
            <a:ext cx="79872" cy="79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417084" y="1870648"/>
            <a:ext cx="0" cy="259715"/>
          </a:xfrm>
          <a:custGeom>
            <a:avLst/>
            <a:gdLst/>
            <a:ahLst/>
            <a:cxnLst/>
            <a:rect l="l" t="t" r="r" b="b"/>
            <a:pathLst>
              <a:path h="259714">
                <a:moveTo>
                  <a:pt x="0" y="259717"/>
                </a:moveTo>
                <a:lnTo>
                  <a:pt x="1" y="0"/>
                </a:lnTo>
              </a:path>
            </a:pathLst>
          </a:custGeom>
          <a:ln w="12700">
            <a:solidFill>
              <a:srgbClr val="37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77148" y="1954667"/>
            <a:ext cx="79872" cy="79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385107" y="2131472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63958" y="1"/>
                </a:lnTo>
              </a:path>
            </a:pathLst>
          </a:custGeom>
          <a:ln w="12700">
            <a:solidFill>
              <a:srgbClr val="37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85107" y="1870647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63958" y="1"/>
                </a:lnTo>
              </a:path>
            </a:pathLst>
          </a:custGeom>
          <a:ln w="12700">
            <a:solidFill>
              <a:srgbClr val="37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786123" y="1660363"/>
            <a:ext cx="0" cy="333375"/>
          </a:xfrm>
          <a:custGeom>
            <a:avLst/>
            <a:gdLst/>
            <a:ahLst/>
            <a:cxnLst/>
            <a:rect l="l" t="t" r="r" b="b"/>
            <a:pathLst>
              <a:path h="333375">
                <a:moveTo>
                  <a:pt x="0" y="332904"/>
                </a:moveTo>
                <a:lnTo>
                  <a:pt x="1" y="0"/>
                </a:lnTo>
              </a:path>
            </a:pathLst>
          </a:custGeom>
          <a:ln w="12700">
            <a:solidFill>
              <a:srgbClr val="37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754144" y="1993267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63958" y="1"/>
                </a:lnTo>
              </a:path>
            </a:pathLst>
          </a:custGeom>
          <a:ln w="12700">
            <a:solidFill>
              <a:srgbClr val="37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754144" y="1660362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63958" y="1"/>
                </a:lnTo>
              </a:path>
            </a:pathLst>
          </a:custGeom>
          <a:ln w="12700">
            <a:solidFill>
              <a:srgbClr val="37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155323" y="1615123"/>
            <a:ext cx="0" cy="333375"/>
          </a:xfrm>
          <a:custGeom>
            <a:avLst/>
            <a:gdLst/>
            <a:ahLst/>
            <a:cxnLst/>
            <a:rect l="l" t="t" r="r" b="b"/>
            <a:pathLst>
              <a:path h="333375">
                <a:moveTo>
                  <a:pt x="0" y="332904"/>
                </a:moveTo>
                <a:lnTo>
                  <a:pt x="1" y="0"/>
                </a:lnTo>
              </a:path>
            </a:pathLst>
          </a:custGeom>
          <a:ln w="12700">
            <a:solidFill>
              <a:srgbClr val="37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123344" y="1948027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63958" y="1"/>
                </a:lnTo>
              </a:path>
            </a:pathLst>
          </a:custGeom>
          <a:ln w="12700">
            <a:solidFill>
              <a:srgbClr val="37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123344" y="1615122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63958" y="1"/>
                </a:lnTo>
              </a:path>
            </a:pathLst>
          </a:custGeom>
          <a:ln w="12700">
            <a:solidFill>
              <a:srgbClr val="37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27510" y="1674976"/>
            <a:ext cx="0" cy="292100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291867"/>
                </a:moveTo>
                <a:lnTo>
                  <a:pt x="1" y="0"/>
                </a:lnTo>
              </a:path>
            </a:pathLst>
          </a:custGeom>
          <a:ln w="12700">
            <a:solidFill>
              <a:srgbClr val="37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495531" y="1966843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63958" y="1"/>
                </a:lnTo>
              </a:path>
            </a:pathLst>
          </a:custGeom>
          <a:ln w="12700">
            <a:solidFill>
              <a:srgbClr val="37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495531" y="1674977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63958" y="1"/>
                </a:lnTo>
              </a:path>
            </a:pathLst>
          </a:custGeom>
          <a:ln w="12700">
            <a:solidFill>
              <a:srgbClr val="37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907502" y="1832276"/>
            <a:ext cx="0" cy="292100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291867"/>
                </a:moveTo>
                <a:lnTo>
                  <a:pt x="1" y="0"/>
                </a:lnTo>
              </a:path>
            </a:pathLst>
          </a:custGeom>
          <a:ln w="12700">
            <a:solidFill>
              <a:srgbClr val="37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875523" y="2124143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63958" y="1"/>
                </a:lnTo>
              </a:path>
            </a:pathLst>
          </a:custGeom>
          <a:ln w="12700">
            <a:solidFill>
              <a:srgbClr val="37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875523" y="1832275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63958" y="1"/>
                </a:lnTo>
              </a:path>
            </a:pathLst>
          </a:custGeom>
          <a:ln w="12700">
            <a:solidFill>
              <a:srgbClr val="37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279688" y="1707333"/>
            <a:ext cx="0" cy="318135"/>
          </a:xfrm>
          <a:custGeom>
            <a:avLst/>
            <a:gdLst/>
            <a:ahLst/>
            <a:cxnLst/>
            <a:rect l="l" t="t" r="r" b="b"/>
            <a:pathLst>
              <a:path h="318135">
                <a:moveTo>
                  <a:pt x="0" y="318059"/>
                </a:moveTo>
                <a:lnTo>
                  <a:pt x="1" y="0"/>
                </a:lnTo>
              </a:path>
            </a:pathLst>
          </a:custGeom>
          <a:ln w="12700">
            <a:solidFill>
              <a:srgbClr val="37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47709" y="2025390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63958" y="1"/>
                </a:lnTo>
              </a:path>
            </a:pathLst>
          </a:custGeom>
          <a:ln w="12700">
            <a:solidFill>
              <a:srgbClr val="37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47709" y="1707333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63958" y="1"/>
                </a:lnTo>
              </a:path>
            </a:pathLst>
          </a:custGeom>
          <a:ln w="12700">
            <a:solidFill>
              <a:srgbClr val="37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961992" y="1884308"/>
            <a:ext cx="0" cy="240665"/>
          </a:xfrm>
          <a:custGeom>
            <a:avLst/>
            <a:gdLst/>
            <a:ahLst/>
            <a:cxnLst/>
            <a:rect l="l" t="t" r="r" b="b"/>
            <a:pathLst>
              <a:path h="240664">
                <a:moveTo>
                  <a:pt x="0" y="240496"/>
                </a:moveTo>
                <a:lnTo>
                  <a:pt x="1" y="0"/>
                </a:lnTo>
              </a:path>
            </a:pathLst>
          </a:custGeom>
          <a:ln w="12700">
            <a:solidFill>
              <a:srgbClr val="37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930015" y="2124801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63958" y="1"/>
                </a:lnTo>
              </a:path>
            </a:pathLst>
          </a:custGeom>
          <a:ln w="12700">
            <a:solidFill>
              <a:srgbClr val="37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930015" y="1884307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63958" y="1"/>
                </a:lnTo>
              </a:path>
            </a:pathLst>
          </a:custGeom>
          <a:ln w="12700">
            <a:solidFill>
              <a:srgbClr val="37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646641" y="2040096"/>
            <a:ext cx="3767454" cy="918210"/>
          </a:xfrm>
          <a:custGeom>
            <a:avLst/>
            <a:gdLst/>
            <a:ahLst/>
            <a:cxnLst/>
            <a:rect l="l" t="t" r="r" b="b"/>
            <a:pathLst>
              <a:path w="3767454" h="918210">
                <a:moveTo>
                  <a:pt x="0" y="0"/>
                </a:moveTo>
                <a:lnTo>
                  <a:pt x="316944" y="703104"/>
                </a:lnTo>
                <a:lnTo>
                  <a:pt x="633887" y="765035"/>
                </a:lnTo>
                <a:lnTo>
                  <a:pt x="1260488" y="852468"/>
                </a:lnTo>
                <a:lnTo>
                  <a:pt x="1898018" y="914400"/>
                </a:lnTo>
                <a:lnTo>
                  <a:pt x="2513689" y="877969"/>
                </a:lnTo>
                <a:lnTo>
                  <a:pt x="3140290" y="852468"/>
                </a:lnTo>
                <a:lnTo>
                  <a:pt x="3766891" y="91804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918560" y="2702567"/>
            <a:ext cx="79375" cy="72390"/>
          </a:xfrm>
          <a:custGeom>
            <a:avLst/>
            <a:gdLst/>
            <a:ahLst/>
            <a:cxnLst/>
            <a:rect l="l" t="t" r="r" b="b"/>
            <a:pathLst>
              <a:path w="79375" h="72389">
                <a:moveTo>
                  <a:pt x="39599" y="0"/>
                </a:moveTo>
                <a:lnTo>
                  <a:pt x="0" y="72000"/>
                </a:lnTo>
                <a:lnTo>
                  <a:pt x="79199" y="72000"/>
                </a:lnTo>
                <a:lnTo>
                  <a:pt x="395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41017" y="2764928"/>
            <a:ext cx="79375" cy="79375"/>
          </a:xfrm>
          <a:custGeom>
            <a:avLst/>
            <a:gdLst/>
            <a:ahLst/>
            <a:cxnLst/>
            <a:rect l="l" t="t" r="r" b="b"/>
            <a:pathLst>
              <a:path w="79375" h="79375">
                <a:moveTo>
                  <a:pt x="39599" y="0"/>
                </a:moveTo>
                <a:lnTo>
                  <a:pt x="0" y="79199"/>
                </a:lnTo>
                <a:lnTo>
                  <a:pt x="79199" y="79199"/>
                </a:lnTo>
                <a:lnTo>
                  <a:pt x="395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864069" y="2856058"/>
            <a:ext cx="79375" cy="79375"/>
          </a:xfrm>
          <a:custGeom>
            <a:avLst/>
            <a:gdLst/>
            <a:ahLst/>
            <a:cxnLst/>
            <a:rect l="l" t="t" r="r" b="b"/>
            <a:pathLst>
              <a:path w="79375" h="79375">
                <a:moveTo>
                  <a:pt x="39599" y="0"/>
                </a:moveTo>
                <a:lnTo>
                  <a:pt x="0" y="79199"/>
                </a:lnTo>
                <a:lnTo>
                  <a:pt x="79199" y="79199"/>
                </a:lnTo>
                <a:lnTo>
                  <a:pt x="395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500470" y="2914995"/>
            <a:ext cx="79375" cy="79375"/>
          </a:xfrm>
          <a:custGeom>
            <a:avLst/>
            <a:gdLst/>
            <a:ahLst/>
            <a:cxnLst/>
            <a:rect l="l" t="t" r="r" b="b"/>
            <a:pathLst>
              <a:path w="79375" h="79375">
                <a:moveTo>
                  <a:pt x="39599" y="0"/>
                </a:moveTo>
                <a:lnTo>
                  <a:pt x="0" y="79201"/>
                </a:lnTo>
                <a:lnTo>
                  <a:pt x="79201" y="79201"/>
                </a:lnTo>
                <a:lnTo>
                  <a:pt x="395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120672" y="2874011"/>
            <a:ext cx="79375" cy="79375"/>
          </a:xfrm>
          <a:custGeom>
            <a:avLst/>
            <a:gdLst/>
            <a:ahLst/>
            <a:cxnLst/>
            <a:rect l="l" t="t" r="r" b="b"/>
            <a:pathLst>
              <a:path w="79375" h="79375">
                <a:moveTo>
                  <a:pt x="39601" y="0"/>
                </a:moveTo>
                <a:lnTo>
                  <a:pt x="0" y="79199"/>
                </a:lnTo>
                <a:lnTo>
                  <a:pt x="79201" y="79199"/>
                </a:lnTo>
                <a:lnTo>
                  <a:pt x="396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745970" y="2852579"/>
            <a:ext cx="79375" cy="79375"/>
          </a:xfrm>
          <a:custGeom>
            <a:avLst/>
            <a:gdLst/>
            <a:ahLst/>
            <a:cxnLst/>
            <a:rect l="l" t="t" r="r" b="b"/>
            <a:pathLst>
              <a:path w="79375" h="79375">
                <a:moveTo>
                  <a:pt x="39599" y="0"/>
                </a:moveTo>
                <a:lnTo>
                  <a:pt x="0" y="79199"/>
                </a:lnTo>
                <a:lnTo>
                  <a:pt x="79199" y="79199"/>
                </a:lnTo>
                <a:lnTo>
                  <a:pt x="395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376932" y="2858195"/>
            <a:ext cx="79199" cy="1994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784641" y="2771681"/>
            <a:ext cx="0" cy="232410"/>
          </a:xfrm>
          <a:custGeom>
            <a:avLst/>
            <a:gdLst/>
            <a:ahLst/>
            <a:cxnLst/>
            <a:rect l="l" t="t" r="r" b="b"/>
            <a:pathLst>
              <a:path h="232410">
                <a:moveTo>
                  <a:pt x="0" y="231951"/>
                </a:moveTo>
                <a:lnTo>
                  <a:pt x="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752662" y="3003632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63958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752662" y="2771682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63958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155321" y="2797646"/>
            <a:ext cx="0" cy="232410"/>
          </a:xfrm>
          <a:custGeom>
            <a:avLst/>
            <a:gdLst/>
            <a:ahLst/>
            <a:cxnLst/>
            <a:rect l="l" t="t" r="r" b="b"/>
            <a:pathLst>
              <a:path h="232410">
                <a:moveTo>
                  <a:pt x="0" y="231951"/>
                </a:moveTo>
                <a:lnTo>
                  <a:pt x="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123343" y="3029597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63958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123343" y="2797647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63958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538241" y="2856058"/>
            <a:ext cx="0" cy="200025"/>
          </a:xfrm>
          <a:custGeom>
            <a:avLst/>
            <a:gdLst/>
            <a:ahLst/>
            <a:cxnLst/>
            <a:rect l="l" t="t" r="r" b="b"/>
            <a:pathLst>
              <a:path h="200025">
                <a:moveTo>
                  <a:pt x="0" y="199732"/>
                </a:moveTo>
                <a:lnTo>
                  <a:pt x="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06264" y="3055788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63958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506264" y="2850198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63958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902947" y="2796286"/>
            <a:ext cx="0" cy="200025"/>
          </a:xfrm>
          <a:custGeom>
            <a:avLst/>
            <a:gdLst/>
            <a:ahLst/>
            <a:cxnLst/>
            <a:rect l="l" t="t" r="r" b="b"/>
            <a:pathLst>
              <a:path h="200025">
                <a:moveTo>
                  <a:pt x="0" y="199732"/>
                </a:moveTo>
                <a:lnTo>
                  <a:pt x="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870968" y="2996017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63958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870968" y="2790427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63958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277306" y="2688288"/>
            <a:ext cx="0" cy="234315"/>
          </a:xfrm>
          <a:custGeom>
            <a:avLst/>
            <a:gdLst/>
            <a:ahLst/>
            <a:cxnLst/>
            <a:rect l="l" t="t" r="r" b="b"/>
            <a:pathLst>
              <a:path h="234314">
                <a:moveTo>
                  <a:pt x="0" y="234317"/>
                </a:moveTo>
                <a:lnTo>
                  <a:pt x="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245329" y="2922605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63958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245329" y="2688289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63958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953950" y="2647770"/>
            <a:ext cx="0" cy="175260"/>
          </a:xfrm>
          <a:custGeom>
            <a:avLst/>
            <a:gdLst/>
            <a:ahLst/>
            <a:cxnLst/>
            <a:rect l="l" t="t" r="r" b="b"/>
            <a:pathLst>
              <a:path h="175260">
                <a:moveTo>
                  <a:pt x="0" y="174872"/>
                </a:moveTo>
                <a:lnTo>
                  <a:pt x="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921972" y="2822642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63958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921972" y="2647768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63958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604863" y="1993267"/>
            <a:ext cx="79874" cy="79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8" name="object 88"/>
          <p:cNvGraphicFramePr>
            <a:graphicFrameLocks noGrp="1"/>
          </p:cNvGraphicFramePr>
          <p:nvPr/>
        </p:nvGraphicFramePr>
        <p:xfrm>
          <a:off x="1813939" y="3390901"/>
          <a:ext cx="3752215" cy="835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8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4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3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91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61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60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55239">
                <a:tc>
                  <a:txBody>
                    <a:bodyPr/>
                    <a:lstStyle/>
                    <a:p>
                      <a:pPr algn="ctr">
                        <a:lnSpc>
                          <a:spcPts val="930"/>
                        </a:lnSpc>
                        <a:spcBef>
                          <a:spcPts val="190"/>
                        </a:spcBef>
                      </a:pPr>
                      <a:r>
                        <a:rPr sz="900" dirty="0">
                          <a:latin typeface="Arial Narrow"/>
                          <a:cs typeface="Arial Narrow"/>
                        </a:rPr>
                        <a:t>Week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930"/>
                        </a:lnSpc>
                        <a:spcBef>
                          <a:spcPts val="190"/>
                        </a:spcBef>
                      </a:pPr>
                      <a:r>
                        <a:rPr sz="900" dirty="0">
                          <a:latin typeface="Arial Narrow"/>
                          <a:cs typeface="Arial Narrow"/>
                        </a:rPr>
                        <a:t>Week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marL="95885" algn="ctr">
                        <a:lnSpc>
                          <a:spcPts val="930"/>
                        </a:lnSpc>
                        <a:spcBef>
                          <a:spcPts val="190"/>
                        </a:spcBef>
                      </a:pPr>
                      <a:r>
                        <a:rPr sz="900" dirty="0">
                          <a:latin typeface="Arial Narrow"/>
                          <a:cs typeface="Arial Narrow"/>
                        </a:rPr>
                        <a:t>Week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0"/>
                        </a:lnSpc>
                        <a:spcBef>
                          <a:spcPts val="190"/>
                        </a:spcBef>
                      </a:pPr>
                      <a:r>
                        <a:rPr sz="900" dirty="0">
                          <a:latin typeface="Arial Narrow"/>
                          <a:cs typeface="Arial Narrow"/>
                        </a:rPr>
                        <a:t>Week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marR="76835" algn="ctr">
                        <a:lnSpc>
                          <a:spcPts val="930"/>
                        </a:lnSpc>
                        <a:spcBef>
                          <a:spcPts val="190"/>
                        </a:spcBef>
                      </a:pPr>
                      <a:r>
                        <a:rPr sz="900" dirty="0">
                          <a:latin typeface="Arial Narrow"/>
                          <a:cs typeface="Arial Narrow"/>
                        </a:rPr>
                        <a:t>Week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0"/>
                        </a:lnSpc>
                        <a:spcBef>
                          <a:spcPts val="190"/>
                        </a:spcBef>
                      </a:pPr>
                      <a:r>
                        <a:rPr sz="900" dirty="0">
                          <a:latin typeface="Arial Narrow"/>
                          <a:cs typeface="Arial Narrow"/>
                        </a:rPr>
                        <a:t>Week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30"/>
                        </a:lnSpc>
                        <a:spcBef>
                          <a:spcPts val="190"/>
                        </a:spcBef>
                      </a:pPr>
                      <a:r>
                        <a:rPr sz="900" dirty="0">
                          <a:latin typeface="Arial Narrow"/>
                          <a:cs typeface="Arial Narrow"/>
                        </a:rPr>
                        <a:t>Week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2413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07"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</a:pPr>
                      <a:r>
                        <a:rPr sz="900" dirty="0">
                          <a:latin typeface="Arial Narrow"/>
                          <a:cs typeface="Arial Narrow"/>
                        </a:rPr>
                        <a:t>2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ts val="960"/>
                        </a:lnSpc>
                      </a:pPr>
                      <a:r>
                        <a:rPr sz="900" dirty="0">
                          <a:latin typeface="Arial Narrow"/>
                          <a:cs typeface="Arial Narrow"/>
                        </a:rPr>
                        <a:t>4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6520" algn="ctr">
                        <a:lnSpc>
                          <a:spcPts val="960"/>
                        </a:lnSpc>
                      </a:pPr>
                      <a:r>
                        <a:rPr sz="900" dirty="0">
                          <a:latin typeface="Arial Narrow"/>
                          <a:cs typeface="Arial Narrow"/>
                        </a:rPr>
                        <a:t>8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</a:pPr>
                      <a:r>
                        <a:rPr sz="900" dirty="0">
                          <a:latin typeface="Arial Narrow"/>
                          <a:cs typeface="Arial Narrow"/>
                        </a:rPr>
                        <a:t>12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b="1" spc="-5" dirty="0">
                          <a:latin typeface="Arial Narrow"/>
                          <a:cs typeface="Arial Narrow"/>
                        </a:rPr>
                        <a:t>Analysis</a:t>
                      </a:r>
                      <a:r>
                        <a:rPr sz="900" b="1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900" b="1" spc="-5" dirty="0">
                          <a:latin typeface="Arial Narrow"/>
                          <a:cs typeface="Arial Narrow"/>
                        </a:rPr>
                        <a:t>visit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200" algn="ctr">
                        <a:lnSpc>
                          <a:spcPts val="960"/>
                        </a:lnSpc>
                      </a:pPr>
                      <a:r>
                        <a:rPr sz="900" dirty="0">
                          <a:latin typeface="Arial Narrow"/>
                          <a:cs typeface="Arial Narrow"/>
                        </a:rPr>
                        <a:t>16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</a:pPr>
                      <a:r>
                        <a:rPr sz="900" dirty="0">
                          <a:latin typeface="Arial Narrow"/>
                          <a:cs typeface="Arial Narrow"/>
                        </a:rPr>
                        <a:t>20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1440" algn="r">
                        <a:lnSpc>
                          <a:spcPts val="960"/>
                        </a:lnSpc>
                      </a:pPr>
                      <a:r>
                        <a:rPr sz="900" dirty="0">
                          <a:latin typeface="Arial Narrow"/>
                          <a:cs typeface="Arial Narrow"/>
                        </a:rPr>
                        <a:t>24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975"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dirty="0">
                          <a:latin typeface="Arial Narrow"/>
                          <a:cs typeface="Arial Narrow"/>
                        </a:rPr>
                        <a:t>19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dirty="0">
                          <a:latin typeface="Arial Narrow"/>
                          <a:cs typeface="Arial Narrow"/>
                        </a:rPr>
                        <a:t>20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dirty="0">
                          <a:latin typeface="Arial Narrow"/>
                          <a:cs typeface="Arial Narrow"/>
                        </a:rPr>
                        <a:t>21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dirty="0">
                          <a:latin typeface="Arial Narrow"/>
                          <a:cs typeface="Arial Narrow"/>
                        </a:rPr>
                        <a:t>20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dirty="0">
                          <a:latin typeface="Arial Narrow"/>
                          <a:cs typeface="Arial Narrow"/>
                        </a:rPr>
                        <a:t>20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dirty="0">
                          <a:latin typeface="Arial Narrow"/>
                          <a:cs typeface="Arial Narrow"/>
                        </a:rPr>
                        <a:t>20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dirty="0">
                          <a:latin typeface="Arial Narrow"/>
                          <a:cs typeface="Arial Narrow"/>
                        </a:rPr>
                        <a:t>21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1524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911"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00" dirty="0">
                          <a:latin typeface="Arial Narrow"/>
                          <a:cs typeface="Arial Narrow"/>
                        </a:rPr>
                        <a:t>38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00" dirty="0">
                          <a:latin typeface="Arial Narrow"/>
                          <a:cs typeface="Arial Narrow"/>
                        </a:rPr>
                        <a:t>43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00" dirty="0">
                          <a:latin typeface="Arial Narrow"/>
                          <a:cs typeface="Arial Narrow"/>
                        </a:rPr>
                        <a:t>42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00" dirty="0">
                          <a:latin typeface="Arial Narrow"/>
                          <a:cs typeface="Arial Narrow"/>
                        </a:rPr>
                        <a:t>42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00" dirty="0">
                          <a:latin typeface="Arial Narrow"/>
                          <a:cs typeface="Arial Narrow"/>
                        </a:rPr>
                        <a:t>40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00" dirty="0">
                          <a:latin typeface="Arial Narrow"/>
                          <a:cs typeface="Arial Narrow"/>
                        </a:rPr>
                        <a:t>43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00" dirty="0">
                          <a:latin typeface="Arial Narrow"/>
                          <a:cs typeface="Arial Narrow"/>
                        </a:rPr>
                        <a:t>43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T="2730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9" name="object 89"/>
          <p:cNvSpPr txBox="1"/>
          <p:nvPr/>
        </p:nvSpPr>
        <p:spPr>
          <a:xfrm>
            <a:off x="1581553" y="4042664"/>
            <a:ext cx="130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 Narrow"/>
                <a:cs typeface="Arial Narrow"/>
              </a:rPr>
              <a:t>43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729514" y="4100576"/>
            <a:ext cx="7639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 Narrow"/>
                <a:cs typeface="Arial Narrow"/>
              </a:rPr>
              <a:t>15 </a:t>
            </a:r>
            <a:r>
              <a:rPr sz="900" spc="-5" dirty="0">
                <a:latin typeface="Arial Narrow"/>
                <a:cs typeface="Arial Narrow"/>
              </a:rPr>
              <a:t>mg/kg IV</a:t>
            </a:r>
            <a:r>
              <a:rPr sz="900" spc="-90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Q4W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926913" y="1475476"/>
            <a:ext cx="171450" cy="2009139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000" b="1" spc="-5" dirty="0">
                <a:latin typeface="Arial Narrow"/>
                <a:cs typeface="Arial Narrow"/>
              </a:rPr>
              <a:t>LS </a:t>
            </a:r>
            <a:r>
              <a:rPr sz="1000" b="1" spc="-10" dirty="0">
                <a:latin typeface="Arial Narrow"/>
                <a:cs typeface="Arial Narrow"/>
              </a:rPr>
              <a:t>mean </a:t>
            </a:r>
            <a:r>
              <a:rPr sz="1000" b="1" dirty="0">
                <a:latin typeface="Arial Narrow"/>
                <a:cs typeface="Arial Narrow"/>
              </a:rPr>
              <a:t>(±SE) </a:t>
            </a:r>
            <a:r>
              <a:rPr sz="1000" b="1" spc="-10" dirty="0">
                <a:latin typeface="Arial Narrow"/>
                <a:cs typeface="Arial Narrow"/>
              </a:rPr>
              <a:t>change </a:t>
            </a:r>
            <a:r>
              <a:rPr sz="1000" b="1" dirty="0">
                <a:latin typeface="Arial Narrow"/>
                <a:cs typeface="Arial Narrow"/>
              </a:rPr>
              <a:t>from </a:t>
            </a:r>
            <a:r>
              <a:rPr sz="1000" b="1" spc="-10" dirty="0">
                <a:latin typeface="Arial Narrow"/>
                <a:cs typeface="Arial Narrow"/>
              </a:rPr>
              <a:t>baseline,</a:t>
            </a:r>
            <a:r>
              <a:rPr sz="1000" b="1" spc="-30" dirty="0">
                <a:latin typeface="Arial Narrow"/>
                <a:cs typeface="Arial Narrow"/>
              </a:rPr>
              <a:t> </a:t>
            </a:r>
            <a:r>
              <a:rPr sz="1000" b="1" dirty="0">
                <a:latin typeface="Arial Narrow"/>
                <a:cs typeface="Arial Narrow"/>
              </a:rPr>
              <a:t>%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4299853" y="1125219"/>
            <a:ext cx="1442720" cy="327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90"/>
              </a:lnSpc>
              <a:spcBef>
                <a:spcPts val="100"/>
              </a:spcBef>
            </a:pPr>
            <a:r>
              <a:rPr sz="1000" spc="-5" dirty="0">
                <a:latin typeface="Arial Narrow"/>
                <a:cs typeface="Arial Narrow"/>
              </a:rPr>
              <a:t>Placebo IV</a:t>
            </a:r>
            <a:r>
              <a:rPr sz="1000" spc="-15" dirty="0">
                <a:latin typeface="Arial Narrow"/>
                <a:cs typeface="Arial Narrow"/>
              </a:rPr>
              <a:t> </a:t>
            </a:r>
            <a:r>
              <a:rPr sz="1000" spc="-5" dirty="0">
                <a:latin typeface="Arial Narrow"/>
                <a:cs typeface="Arial Narrow"/>
              </a:rPr>
              <a:t>Q4W</a:t>
            </a:r>
            <a:endParaRPr sz="1000">
              <a:latin typeface="Arial Narrow"/>
              <a:cs typeface="Arial Narrow"/>
            </a:endParaRPr>
          </a:p>
          <a:p>
            <a:pPr marL="12700">
              <a:lnSpc>
                <a:spcPts val="1190"/>
              </a:lnSpc>
            </a:pPr>
            <a:r>
              <a:rPr sz="1000" spc="-5" dirty="0">
                <a:latin typeface="Arial Narrow"/>
                <a:cs typeface="Arial Narrow"/>
              </a:rPr>
              <a:t>Evinacumab 15 mg/kg IV</a:t>
            </a:r>
            <a:r>
              <a:rPr sz="1000" spc="-70" dirty="0">
                <a:latin typeface="Arial Narrow"/>
                <a:cs typeface="Arial Narrow"/>
              </a:rPr>
              <a:t> </a:t>
            </a:r>
            <a:r>
              <a:rPr sz="1000" spc="-10" dirty="0">
                <a:latin typeface="Arial Narrow"/>
                <a:cs typeface="Arial Narrow"/>
              </a:rPr>
              <a:t>Q4W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4105531" y="1191295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09">
                <a:moveTo>
                  <a:pt x="39936" y="0"/>
                </a:moveTo>
                <a:lnTo>
                  <a:pt x="24391" y="3138"/>
                </a:lnTo>
                <a:lnTo>
                  <a:pt x="11697" y="11696"/>
                </a:lnTo>
                <a:lnTo>
                  <a:pt x="3138" y="24390"/>
                </a:lnTo>
                <a:lnTo>
                  <a:pt x="0" y="39936"/>
                </a:lnTo>
                <a:lnTo>
                  <a:pt x="3138" y="55481"/>
                </a:lnTo>
                <a:lnTo>
                  <a:pt x="11697" y="68175"/>
                </a:lnTo>
                <a:lnTo>
                  <a:pt x="24391" y="76734"/>
                </a:lnTo>
                <a:lnTo>
                  <a:pt x="39936" y="79872"/>
                </a:lnTo>
                <a:lnTo>
                  <a:pt x="55482" y="76734"/>
                </a:lnTo>
                <a:lnTo>
                  <a:pt x="68176" y="68175"/>
                </a:lnTo>
                <a:lnTo>
                  <a:pt x="76735" y="55481"/>
                </a:lnTo>
                <a:lnTo>
                  <a:pt x="79874" y="39936"/>
                </a:lnTo>
                <a:lnTo>
                  <a:pt x="76735" y="24390"/>
                </a:lnTo>
                <a:lnTo>
                  <a:pt x="68176" y="11696"/>
                </a:lnTo>
                <a:lnTo>
                  <a:pt x="55482" y="3138"/>
                </a:lnTo>
                <a:lnTo>
                  <a:pt x="39936" y="0"/>
                </a:lnTo>
                <a:close/>
              </a:path>
            </a:pathLst>
          </a:custGeom>
          <a:solidFill>
            <a:srgbClr val="372D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060672" y="1230424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0832" y="1"/>
                </a:lnTo>
              </a:path>
            </a:pathLst>
          </a:custGeom>
          <a:ln w="12700">
            <a:solidFill>
              <a:srgbClr val="372D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108714" y="1338911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90">
                <a:moveTo>
                  <a:pt x="35999" y="0"/>
                </a:moveTo>
                <a:lnTo>
                  <a:pt x="0" y="72000"/>
                </a:lnTo>
                <a:lnTo>
                  <a:pt x="72000" y="72000"/>
                </a:lnTo>
                <a:lnTo>
                  <a:pt x="359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029661" y="1383403"/>
            <a:ext cx="232410" cy="0"/>
          </a:xfrm>
          <a:custGeom>
            <a:avLst/>
            <a:gdLst/>
            <a:ahLst/>
            <a:cxnLst/>
            <a:rect l="l" t="t" r="r" b="b"/>
            <a:pathLst>
              <a:path w="232410">
                <a:moveTo>
                  <a:pt x="0" y="0"/>
                </a:moveTo>
                <a:lnTo>
                  <a:pt x="231951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729438" y="3719576"/>
            <a:ext cx="982344" cy="4279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indent="635">
              <a:lnSpc>
                <a:spcPct val="96700"/>
              </a:lnSpc>
              <a:spcBef>
                <a:spcPts val="135"/>
              </a:spcBef>
              <a:tabLst>
                <a:tab pos="864235" algn="l"/>
              </a:tabLst>
            </a:pPr>
            <a:r>
              <a:rPr sz="900" b="1" spc="-5" dirty="0">
                <a:latin typeface="Arial Narrow"/>
                <a:cs typeface="Arial Narrow"/>
              </a:rPr>
              <a:t>Number of patients  </a:t>
            </a:r>
            <a:r>
              <a:rPr sz="900" spc="-5" dirty="0">
                <a:latin typeface="Arial Narrow"/>
                <a:cs typeface="Arial Narrow"/>
              </a:rPr>
              <a:t>Pl</a:t>
            </a:r>
            <a:r>
              <a:rPr sz="900" dirty="0">
                <a:latin typeface="Arial Narrow"/>
                <a:cs typeface="Arial Narrow"/>
              </a:rPr>
              <a:t>a</a:t>
            </a:r>
            <a:r>
              <a:rPr sz="900" spc="5" dirty="0">
                <a:latin typeface="Arial Narrow"/>
                <a:cs typeface="Arial Narrow"/>
              </a:rPr>
              <a:t>c</a:t>
            </a:r>
            <a:r>
              <a:rPr sz="900" dirty="0">
                <a:latin typeface="Arial Narrow"/>
                <a:cs typeface="Arial Narrow"/>
              </a:rPr>
              <a:t>ebo</a:t>
            </a:r>
            <a:r>
              <a:rPr sz="900" spc="-5" dirty="0">
                <a:latin typeface="Arial Narrow"/>
                <a:cs typeface="Arial Narrow"/>
              </a:rPr>
              <a:t> </a:t>
            </a:r>
            <a:r>
              <a:rPr sz="900" spc="-10" dirty="0">
                <a:latin typeface="Arial Narrow"/>
                <a:cs typeface="Arial Narrow"/>
              </a:rPr>
              <a:t>I</a:t>
            </a:r>
            <a:r>
              <a:rPr sz="900" dirty="0">
                <a:latin typeface="Arial Narrow"/>
                <a:cs typeface="Arial Narrow"/>
              </a:rPr>
              <a:t>V</a:t>
            </a:r>
            <a:r>
              <a:rPr sz="900" spc="-15" dirty="0">
                <a:latin typeface="Arial Narrow"/>
                <a:cs typeface="Arial Narrow"/>
              </a:rPr>
              <a:t> </a:t>
            </a:r>
            <a:r>
              <a:rPr sz="900" dirty="0">
                <a:latin typeface="Arial Narrow"/>
                <a:cs typeface="Arial Narrow"/>
              </a:rPr>
              <a:t>Q4W	22  </a:t>
            </a:r>
            <a:r>
              <a:rPr sz="900" spc="-5" dirty="0">
                <a:latin typeface="Arial Narrow"/>
                <a:cs typeface="Arial Narrow"/>
              </a:rPr>
              <a:t>Evinacumab</a:t>
            </a:r>
            <a:endParaRPr sz="9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2170</Words>
  <Application>Microsoft Office PowerPoint</Application>
  <PresentationFormat>On-screen Show (16:9)</PresentationFormat>
  <Paragraphs>435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Narrow</vt:lpstr>
      <vt:lpstr>Calibri</vt:lpstr>
      <vt:lpstr>Times New Roman</vt:lpstr>
      <vt:lpstr>Office Theme</vt:lpstr>
      <vt:lpstr>Evinacumab in Patients with Homozygous Familial  Hypercholesterolemia</vt:lpstr>
      <vt:lpstr>Disclosures/Study Funding</vt:lpstr>
      <vt:lpstr>Background</vt:lpstr>
      <vt:lpstr>Study Design</vt:lpstr>
      <vt:lpstr>Key Inclusion and Exclusion Criteria</vt:lpstr>
      <vt:lpstr>Baseline Characteristics</vt:lpstr>
      <vt:lpstr>Baseline Characteristics</vt:lpstr>
      <vt:lpstr>Baseline Lipid Parameters</vt:lpstr>
      <vt:lpstr>Primary Endpoint: Percent Change in LDL-C</vt:lpstr>
      <vt:lpstr>Key Secondary Endpoints: Absolute Change in LDL-C</vt:lpstr>
      <vt:lpstr>Key Secondary Endpoints: Others</vt:lpstr>
      <vt:lpstr>Change in other key lipid parameters</vt:lpstr>
      <vt:lpstr>Calculated LDL-C % Change by Null/Null Mutation</vt:lpstr>
      <vt:lpstr>Safety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Evinacumab in Patients with Homozygous Familial  Hypercholesterolemia</dc:title>
  <cp:lastModifiedBy>Sheikh, Rahab P</cp:lastModifiedBy>
  <cp:revision>1</cp:revision>
  <dcterms:created xsi:type="dcterms:W3CDTF">2020-03-30T18:20:39Z</dcterms:created>
  <dcterms:modified xsi:type="dcterms:W3CDTF">2020-03-30T18:20:46Z</dcterms:modified>
</cp:coreProperties>
</file>