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10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82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6575" y="232410"/>
            <a:ext cx="8070850" cy="483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01285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01285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6575" y="1203762"/>
            <a:ext cx="3464560" cy="2846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4169E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01285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1000" y="171450"/>
            <a:ext cx="8229600" cy="457200"/>
          </a:xfrm>
          <a:custGeom>
            <a:avLst/>
            <a:gdLst/>
            <a:ahLst/>
            <a:cxnLst/>
            <a:rect l="l" t="t" r="r" b="b"/>
            <a:pathLst>
              <a:path w="8229600" h="457200">
                <a:moveTo>
                  <a:pt x="0" y="4572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9050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7200" y="4629150"/>
            <a:ext cx="7391400" cy="0"/>
          </a:xfrm>
          <a:custGeom>
            <a:avLst/>
            <a:gdLst/>
            <a:ahLst/>
            <a:cxnLst/>
            <a:rect l="l" t="t" r="r" b="b"/>
            <a:pathLst>
              <a:path w="7391400">
                <a:moveTo>
                  <a:pt x="0" y="0"/>
                </a:moveTo>
                <a:lnTo>
                  <a:pt x="7391400" y="0"/>
                </a:lnTo>
              </a:path>
            </a:pathLst>
          </a:custGeom>
          <a:ln w="19050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334947" y="4369579"/>
            <a:ext cx="716196" cy="6620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91906" y="382705"/>
            <a:ext cx="237631" cy="2461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289476" y="382705"/>
            <a:ext cx="183321" cy="2461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699018" y="382705"/>
            <a:ext cx="183308" cy="24619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622708" y="382705"/>
            <a:ext cx="186294" cy="24619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840908" y="382705"/>
            <a:ext cx="264160" cy="246379"/>
          </a:xfrm>
          <a:custGeom>
            <a:avLst/>
            <a:gdLst/>
            <a:ahLst/>
            <a:cxnLst/>
            <a:rect l="l" t="t" r="r" b="b"/>
            <a:pathLst>
              <a:path w="264160" h="246379">
                <a:moveTo>
                  <a:pt x="147519" y="0"/>
                </a:moveTo>
                <a:lnTo>
                  <a:pt x="94918" y="0"/>
                </a:lnTo>
                <a:lnTo>
                  <a:pt x="99187" y="3393"/>
                </a:lnTo>
                <a:lnTo>
                  <a:pt x="102875" y="9598"/>
                </a:lnTo>
                <a:lnTo>
                  <a:pt x="21809" y="217117"/>
                </a:lnTo>
                <a:lnTo>
                  <a:pt x="0" y="246193"/>
                </a:lnTo>
                <a:lnTo>
                  <a:pt x="43923" y="246193"/>
                </a:lnTo>
                <a:lnTo>
                  <a:pt x="41615" y="239120"/>
                </a:lnTo>
                <a:lnTo>
                  <a:pt x="41517" y="238470"/>
                </a:lnTo>
                <a:lnTo>
                  <a:pt x="40787" y="232353"/>
                </a:lnTo>
                <a:lnTo>
                  <a:pt x="40929" y="230879"/>
                </a:lnTo>
                <a:lnTo>
                  <a:pt x="52818" y="194680"/>
                </a:lnTo>
                <a:lnTo>
                  <a:pt x="65138" y="163476"/>
                </a:lnTo>
                <a:lnTo>
                  <a:pt x="218828" y="163476"/>
                </a:lnTo>
                <a:lnTo>
                  <a:pt x="211962" y="147737"/>
                </a:lnTo>
                <a:lnTo>
                  <a:pt x="71590" y="147737"/>
                </a:lnTo>
                <a:lnTo>
                  <a:pt x="120067" y="30218"/>
                </a:lnTo>
                <a:lnTo>
                  <a:pt x="160701" y="30218"/>
                </a:lnTo>
                <a:lnTo>
                  <a:pt x="147519" y="0"/>
                </a:lnTo>
                <a:close/>
              </a:path>
              <a:path w="264160" h="246379">
                <a:moveTo>
                  <a:pt x="218828" y="163476"/>
                </a:moveTo>
                <a:lnTo>
                  <a:pt x="178008" y="163476"/>
                </a:lnTo>
                <a:lnTo>
                  <a:pt x="182977" y="174818"/>
                </a:lnTo>
                <a:lnTo>
                  <a:pt x="202297" y="218180"/>
                </a:lnTo>
                <a:lnTo>
                  <a:pt x="204784" y="225504"/>
                </a:lnTo>
                <a:lnTo>
                  <a:pt x="205491" y="232353"/>
                </a:lnTo>
                <a:lnTo>
                  <a:pt x="204539" y="239120"/>
                </a:lnTo>
                <a:lnTo>
                  <a:pt x="202044" y="246193"/>
                </a:lnTo>
                <a:lnTo>
                  <a:pt x="263653" y="246193"/>
                </a:lnTo>
                <a:lnTo>
                  <a:pt x="255904" y="238655"/>
                </a:lnTo>
                <a:lnTo>
                  <a:pt x="250053" y="231267"/>
                </a:lnTo>
                <a:lnTo>
                  <a:pt x="245721" y="224245"/>
                </a:lnTo>
                <a:lnTo>
                  <a:pt x="242526" y="217805"/>
                </a:lnTo>
                <a:lnTo>
                  <a:pt x="218828" y="163476"/>
                </a:lnTo>
                <a:close/>
              </a:path>
              <a:path w="264160" h="246379">
                <a:moveTo>
                  <a:pt x="160701" y="30218"/>
                </a:moveTo>
                <a:lnTo>
                  <a:pt x="120067" y="30218"/>
                </a:lnTo>
                <a:lnTo>
                  <a:pt x="171682" y="147737"/>
                </a:lnTo>
                <a:lnTo>
                  <a:pt x="211962" y="147737"/>
                </a:lnTo>
                <a:lnTo>
                  <a:pt x="160701" y="30218"/>
                </a:lnTo>
                <a:close/>
              </a:path>
            </a:pathLst>
          </a:custGeom>
          <a:solidFill>
            <a:srgbClr val="221F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2136568" y="382705"/>
            <a:ext cx="243273" cy="2461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2424245" y="378732"/>
            <a:ext cx="220345" cy="254635"/>
          </a:xfrm>
          <a:custGeom>
            <a:avLst/>
            <a:gdLst/>
            <a:ahLst/>
            <a:cxnLst/>
            <a:rect l="l" t="t" r="r" b="b"/>
            <a:pathLst>
              <a:path w="220344" h="254634">
                <a:moveTo>
                  <a:pt x="141814" y="0"/>
                </a:moveTo>
                <a:lnTo>
                  <a:pt x="96072" y="5958"/>
                </a:lnTo>
                <a:lnTo>
                  <a:pt x="57028" y="23012"/>
                </a:lnTo>
                <a:lnTo>
                  <a:pt x="26673" y="49931"/>
                </a:lnTo>
                <a:lnTo>
                  <a:pt x="7000" y="85483"/>
                </a:lnTo>
                <a:lnTo>
                  <a:pt x="0" y="128439"/>
                </a:lnTo>
                <a:lnTo>
                  <a:pt x="6521" y="168148"/>
                </a:lnTo>
                <a:lnTo>
                  <a:pt x="25212" y="202749"/>
                </a:lnTo>
                <a:lnTo>
                  <a:pt x="54760" y="230108"/>
                </a:lnTo>
                <a:lnTo>
                  <a:pt x="93854" y="248089"/>
                </a:lnTo>
                <a:lnTo>
                  <a:pt x="141181" y="254558"/>
                </a:lnTo>
                <a:lnTo>
                  <a:pt x="152899" y="254384"/>
                </a:lnTo>
                <a:lnTo>
                  <a:pt x="194915" y="249070"/>
                </a:lnTo>
                <a:lnTo>
                  <a:pt x="208678" y="240243"/>
                </a:lnTo>
                <a:lnTo>
                  <a:pt x="144218" y="240243"/>
                </a:lnTo>
                <a:lnTo>
                  <a:pt x="100636" y="231533"/>
                </a:lnTo>
                <a:lnTo>
                  <a:pt x="69389" y="207682"/>
                </a:lnTo>
                <a:lnTo>
                  <a:pt x="50571" y="172111"/>
                </a:lnTo>
                <a:lnTo>
                  <a:pt x="44277" y="128243"/>
                </a:lnTo>
                <a:lnTo>
                  <a:pt x="50193" y="84878"/>
                </a:lnTo>
                <a:lnTo>
                  <a:pt x="68171" y="48497"/>
                </a:lnTo>
                <a:lnTo>
                  <a:pt x="98554" y="23466"/>
                </a:lnTo>
                <a:lnTo>
                  <a:pt x="141687" y="14152"/>
                </a:lnTo>
                <a:lnTo>
                  <a:pt x="207238" y="14152"/>
                </a:lnTo>
                <a:lnTo>
                  <a:pt x="204562" y="6622"/>
                </a:lnTo>
                <a:lnTo>
                  <a:pt x="166186" y="915"/>
                </a:lnTo>
                <a:lnTo>
                  <a:pt x="150681" y="110"/>
                </a:lnTo>
                <a:lnTo>
                  <a:pt x="141814" y="0"/>
                </a:lnTo>
                <a:close/>
              </a:path>
              <a:path w="220344" h="254634">
                <a:moveTo>
                  <a:pt x="219869" y="211950"/>
                </a:moveTo>
                <a:lnTo>
                  <a:pt x="204010" y="224495"/>
                </a:lnTo>
                <a:lnTo>
                  <a:pt x="185032" y="233318"/>
                </a:lnTo>
                <a:lnTo>
                  <a:pt x="164560" y="238530"/>
                </a:lnTo>
                <a:lnTo>
                  <a:pt x="144218" y="240243"/>
                </a:lnTo>
                <a:lnTo>
                  <a:pt x="208678" y="240243"/>
                </a:lnTo>
                <a:lnTo>
                  <a:pt x="210919" y="234426"/>
                </a:lnTo>
                <a:lnTo>
                  <a:pt x="214828" y="224495"/>
                </a:lnTo>
                <a:lnTo>
                  <a:pt x="219869" y="211950"/>
                </a:lnTo>
                <a:close/>
              </a:path>
              <a:path w="220344" h="254634">
                <a:moveTo>
                  <a:pt x="207238" y="14152"/>
                </a:moveTo>
                <a:lnTo>
                  <a:pt x="141687" y="14152"/>
                </a:lnTo>
                <a:lnTo>
                  <a:pt x="166829" y="16318"/>
                </a:lnTo>
                <a:lnTo>
                  <a:pt x="187689" y="21970"/>
                </a:lnTo>
                <a:lnTo>
                  <a:pt x="204113" y="29839"/>
                </a:lnTo>
                <a:lnTo>
                  <a:pt x="215947" y="38655"/>
                </a:lnTo>
                <a:lnTo>
                  <a:pt x="207238" y="14152"/>
                </a:lnTo>
                <a:close/>
              </a:path>
            </a:pathLst>
          </a:custGeom>
          <a:solidFill>
            <a:srgbClr val="221F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719394" y="376941"/>
            <a:ext cx="225932" cy="25195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2922303" y="376941"/>
            <a:ext cx="226068" cy="25195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764890" y="927522"/>
            <a:ext cx="6956750" cy="356346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1000" y="171450"/>
            <a:ext cx="8229600" cy="457200"/>
          </a:xfrm>
          <a:custGeom>
            <a:avLst/>
            <a:gdLst/>
            <a:ahLst/>
            <a:cxnLst/>
            <a:rect l="l" t="t" r="r" b="b"/>
            <a:pathLst>
              <a:path w="8229600" h="457200">
                <a:moveTo>
                  <a:pt x="0" y="4572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9050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7200" y="4629150"/>
            <a:ext cx="7391400" cy="0"/>
          </a:xfrm>
          <a:custGeom>
            <a:avLst/>
            <a:gdLst/>
            <a:ahLst/>
            <a:cxnLst/>
            <a:rect l="l" t="t" r="r" b="b"/>
            <a:pathLst>
              <a:path w="7391400">
                <a:moveTo>
                  <a:pt x="0" y="0"/>
                </a:moveTo>
                <a:lnTo>
                  <a:pt x="7391400" y="0"/>
                </a:lnTo>
              </a:path>
            </a:pathLst>
          </a:custGeom>
          <a:ln w="19050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334947" y="4369579"/>
            <a:ext cx="716196" cy="66201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1671" y="1416975"/>
            <a:ext cx="3928745" cy="934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01285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1787" y="1046861"/>
            <a:ext cx="8480425" cy="2230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32410"/>
            <a:ext cx="3497579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5F5F5F"/>
                </a:solidFill>
              </a:rPr>
              <a:t>Statistical</a:t>
            </a:r>
            <a:r>
              <a:rPr spc="-45" dirty="0">
                <a:solidFill>
                  <a:srgbClr val="5F5F5F"/>
                </a:solidFill>
              </a:rPr>
              <a:t> </a:t>
            </a:r>
            <a:r>
              <a:rPr spc="-5" dirty="0">
                <a:solidFill>
                  <a:srgbClr val="5F5F5F"/>
                </a:solidFill>
              </a:rPr>
              <a:t>Analysis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3875" y="895476"/>
            <a:ext cx="8075295" cy="305054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282575" indent="-257810">
              <a:lnSpc>
                <a:spcPct val="100000"/>
              </a:lnSpc>
              <a:spcBef>
                <a:spcPts val="630"/>
              </a:spcBef>
              <a:buClr>
                <a:srgbClr val="CC0000"/>
              </a:buClr>
              <a:buSzPct val="66666"/>
              <a:buFont typeface="Wingdings"/>
              <a:buChar char=""/>
              <a:tabLst>
                <a:tab pos="283210" algn="l"/>
              </a:tabLst>
            </a:pPr>
            <a:r>
              <a:rPr sz="2250" spc="5" dirty="0">
                <a:latin typeface="Arial"/>
                <a:cs typeface="Arial"/>
              </a:rPr>
              <a:t>Data </a:t>
            </a:r>
            <a:r>
              <a:rPr sz="2250" spc="-10" dirty="0">
                <a:latin typeface="Arial"/>
                <a:cs typeface="Arial"/>
              </a:rPr>
              <a:t>were analyzed </a:t>
            </a:r>
            <a:r>
              <a:rPr sz="2250" spc="5" dirty="0">
                <a:latin typeface="Arial"/>
                <a:cs typeface="Arial"/>
              </a:rPr>
              <a:t>on an </a:t>
            </a:r>
            <a:r>
              <a:rPr sz="2250" spc="-10" dirty="0">
                <a:latin typeface="Arial"/>
                <a:cs typeface="Arial"/>
              </a:rPr>
              <a:t>intention </a:t>
            </a:r>
            <a:r>
              <a:rPr sz="2250" spc="20" dirty="0">
                <a:latin typeface="Arial"/>
                <a:cs typeface="Arial"/>
              </a:rPr>
              <a:t>to </a:t>
            </a:r>
            <a:r>
              <a:rPr sz="2250" spc="-15" dirty="0">
                <a:latin typeface="Arial"/>
                <a:cs typeface="Arial"/>
              </a:rPr>
              <a:t>treat</a:t>
            </a:r>
            <a:r>
              <a:rPr sz="2250" spc="-60" dirty="0">
                <a:latin typeface="Arial"/>
                <a:cs typeface="Arial"/>
              </a:rPr>
              <a:t> </a:t>
            </a:r>
            <a:r>
              <a:rPr sz="2250" spc="-5" dirty="0">
                <a:latin typeface="Arial"/>
                <a:cs typeface="Arial"/>
              </a:rPr>
              <a:t>basis.</a:t>
            </a:r>
            <a:endParaRPr sz="2250">
              <a:latin typeface="Arial"/>
              <a:cs typeface="Arial"/>
            </a:endParaRPr>
          </a:p>
          <a:p>
            <a:pPr marL="282575" indent="-257810">
              <a:lnSpc>
                <a:spcPct val="100000"/>
              </a:lnSpc>
              <a:spcBef>
                <a:spcPts val="530"/>
              </a:spcBef>
              <a:buClr>
                <a:srgbClr val="CC0000"/>
              </a:buClr>
              <a:buSzPct val="66666"/>
              <a:buFont typeface="Wingdings"/>
              <a:buChar char=""/>
              <a:tabLst>
                <a:tab pos="283210" algn="l"/>
              </a:tabLst>
            </a:pPr>
            <a:r>
              <a:rPr sz="2250" dirty="0">
                <a:latin typeface="Arial"/>
                <a:cs typeface="Arial"/>
              </a:rPr>
              <a:t>Original </a:t>
            </a:r>
            <a:r>
              <a:rPr sz="2250" spc="-15" dirty="0">
                <a:latin typeface="Arial"/>
                <a:cs typeface="Arial"/>
              </a:rPr>
              <a:t>trial </a:t>
            </a:r>
            <a:r>
              <a:rPr sz="2250" dirty="0">
                <a:latin typeface="Arial"/>
                <a:cs typeface="Arial"/>
              </a:rPr>
              <a:t>assumptions:</a:t>
            </a:r>
            <a:r>
              <a:rPr sz="2250" baseline="24074" dirty="0">
                <a:latin typeface="Arial"/>
                <a:cs typeface="Arial"/>
              </a:rPr>
              <a:t>1,2</a:t>
            </a:r>
            <a:endParaRPr sz="2250" baseline="24074">
              <a:latin typeface="Arial"/>
              <a:cs typeface="Arial"/>
            </a:endParaRPr>
          </a:p>
          <a:p>
            <a:pPr marL="527685" lvl="1" indent="-244475">
              <a:lnSpc>
                <a:spcPct val="100000"/>
              </a:lnSpc>
              <a:spcBef>
                <a:spcPts val="380"/>
              </a:spcBef>
              <a:buClr>
                <a:srgbClr val="5F5F5F"/>
              </a:buClr>
              <a:buSzPct val="60000"/>
              <a:buFont typeface="Wingdings"/>
              <a:buChar char=""/>
              <a:tabLst>
                <a:tab pos="527685" algn="l"/>
                <a:tab pos="528320" algn="l"/>
              </a:tabLst>
            </a:pPr>
            <a:r>
              <a:rPr sz="1500" spc="-10" dirty="0">
                <a:latin typeface="Arial"/>
                <a:cs typeface="Arial"/>
              </a:rPr>
              <a:t>12% </a:t>
            </a:r>
            <a:r>
              <a:rPr sz="1500" spc="-5" dirty="0">
                <a:latin typeface="Arial"/>
                <a:cs typeface="Arial"/>
              </a:rPr>
              <a:t>event </a:t>
            </a:r>
            <a:r>
              <a:rPr sz="1500" spc="10" dirty="0">
                <a:latin typeface="Arial"/>
                <a:cs typeface="Arial"/>
              </a:rPr>
              <a:t>rate </a:t>
            </a:r>
            <a:r>
              <a:rPr sz="1500" spc="5" dirty="0">
                <a:latin typeface="Arial"/>
                <a:cs typeface="Arial"/>
              </a:rPr>
              <a:t>with </a:t>
            </a:r>
            <a:r>
              <a:rPr sz="1500" spc="15" dirty="0">
                <a:latin typeface="Arial"/>
                <a:cs typeface="Arial"/>
              </a:rPr>
              <a:t>CABG </a:t>
            </a:r>
            <a:r>
              <a:rPr sz="1500" dirty="0">
                <a:latin typeface="Arial"/>
                <a:cs typeface="Arial"/>
              </a:rPr>
              <a:t>(based </a:t>
            </a:r>
            <a:r>
              <a:rPr sz="1500" spc="30" dirty="0">
                <a:latin typeface="Arial"/>
                <a:cs typeface="Arial"/>
              </a:rPr>
              <a:t>on</a:t>
            </a:r>
            <a:r>
              <a:rPr sz="1500" spc="-19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SYNTAX)</a:t>
            </a:r>
            <a:endParaRPr sz="1500">
              <a:latin typeface="Arial"/>
              <a:cs typeface="Arial"/>
            </a:endParaRPr>
          </a:p>
          <a:p>
            <a:pPr marL="527685" lvl="1" indent="-244475">
              <a:lnSpc>
                <a:spcPct val="100000"/>
              </a:lnSpc>
              <a:spcBef>
                <a:spcPts val="380"/>
              </a:spcBef>
              <a:buClr>
                <a:srgbClr val="5F5F5F"/>
              </a:buClr>
              <a:buSzPct val="60000"/>
              <a:buFont typeface="Wingdings"/>
              <a:buChar char=""/>
              <a:tabLst>
                <a:tab pos="527685" algn="l"/>
                <a:tab pos="528320" algn="l"/>
              </a:tabLst>
            </a:pPr>
            <a:r>
              <a:rPr sz="1500" dirty="0">
                <a:latin typeface="Arial"/>
                <a:cs typeface="Arial"/>
              </a:rPr>
              <a:t>Noninferiority margin </a:t>
            </a:r>
            <a:r>
              <a:rPr sz="1500" spc="-5" dirty="0">
                <a:latin typeface="Arial"/>
                <a:cs typeface="Arial"/>
              </a:rPr>
              <a:t>set at </a:t>
            </a:r>
            <a:r>
              <a:rPr sz="1500" dirty="0">
                <a:latin typeface="Arial"/>
                <a:cs typeface="Arial"/>
              </a:rPr>
              <a:t>a hazard ratio </a:t>
            </a:r>
            <a:r>
              <a:rPr sz="1500" spc="-5" dirty="0">
                <a:latin typeface="Arial"/>
                <a:cs typeface="Arial"/>
              </a:rPr>
              <a:t>of</a:t>
            </a:r>
            <a:r>
              <a:rPr sz="1500" spc="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1.65</a:t>
            </a:r>
            <a:endParaRPr sz="1500">
              <a:latin typeface="Arial"/>
              <a:cs typeface="Arial"/>
            </a:endParaRPr>
          </a:p>
          <a:p>
            <a:pPr marL="527685" lvl="1" indent="-244475">
              <a:lnSpc>
                <a:spcPct val="100000"/>
              </a:lnSpc>
              <a:spcBef>
                <a:spcPts val="375"/>
              </a:spcBef>
              <a:buClr>
                <a:srgbClr val="5F5F5F"/>
              </a:buClr>
              <a:buSzPct val="60000"/>
              <a:buFont typeface="Wingdings"/>
              <a:buChar char=""/>
              <a:tabLst>
                <a:tab pos="527685" algn="l"/>
                <a:tab pos="528320" algn="l"/>
              </a:tabLst>
            </a:pPr>
            <a:r>
              <a:rPr sz="1500" dirty="0">
                <a:latin typeface="Arial"/>
                <a:cs typeface="Arial"/>
              </a:rPr>
              <a:t>One-sided </a:t>
            </a:r>
            <a:r>
              <a:rPr sz="1500" spc="-20" dirty="0">
                <a:latin typeface="Arial"/>
                <a:cs typeface="Arial"/>
              </a:rPr>
              <a:t>2.5% </a:t>
            </a:r>
            <a:r>
              <a:rPr sz="1500" spc="-5" dirty="0">
                <a:latin typeface="Arial"/>
                <a:cs typeface="Arial"/>
              </a:rPr>
              <a:t>significance</a:t>
            </a:r>
            <a:r>
              <a:rPr sz="1500" spc="8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level</a:t>
            </a:r>
            <a:endParaRPr sz="1500">
              <a:latin typeface="Arial"/>
              <a:cs typeface="Arial"/>
            </a:endParaRPr>
          </a:p>
          <a:p>
            <a:pPr marL="527685" lvl="1" indent="-244475">
              <a:lnSpc>
                <a:spcPct val="100000"/>
              </a:lnSpc>
              <a:spcBef>
                <a:spcPts val="380"/>
              </a:spcBef>
              <a:buClr>
                <a:srgbClr val="5F5F5F"/>
              </a:buClr>
              <a:buSzPct val="60000"/>
              <a:buFont typeface="Wingdings"/>
              <a:buChar char=""/>
              <a:tabLst>
                <a:tab pos="527685" algn="l"/>
                <a:tab pos="528320" algn="l"/>
              </a:tabLst>
            </a:pPr>
            <a:r>
              <a:rPr sz="1500" dirty="0">
                <a:latin typeface="Arial"/>
                <a:cs typeface="Arial"/>
              </a:rPr>
              <a:t>Original </a:t>
            </a:r>
            <a:r>
              <a:rPr sz="1500" spc="-5" dirty="0">
                <a:latin typeface="Arial"/>
                <a:cs typeface="Arial"/>
              </a:rPr>
              <a:t>sample </a:t>
            </a:r>
            <a:r>
              <a:rPr sz="1500" spc="5" dirty="0">
                <a:latin typeface="Arial"/>
                <a:cs typeface="Arial"/>
              </a:rPr>
              <a:t>size: </a:t>
            </a:r>
            <a:r>
              <a:rPr sz="1500" spc="-10" dirty="0">
                <a:latin typeface="Arial"/>
                <a:cs typeface="Arial"/>
              </a:rPr>
              <a:t>712 </a:t>
            </a:r>
            <a:r>
              <a:rPr sz="1500" spc="-5" dirty="0">
                <a:latin typeface="Arial"/>
                <a:cs typeface="Arial"/>
              </a:rPr>
              <a:t>subjects </a:t>
            </a:r>
            <a:r>
              <a:rPr sz="1500" spc="-10" dirty="0">
                <a:latin typeface="Arial"/>
                <a:cs typeface="Arial"/>
              </a:rPr>
              <a:t>(1,424 </a:t>
            </a:r>
            <a:r>
              <a:rPr sz="1500" dirty="0">
                <a:latin typeface="Arial"/>
                <a:cs typeface="Arial"/>
              </a:rPr>
              <a:t>total) </a:t>
            </a:r>
            <a:r>
              <a:rPr sz="1500" spc="-10" dirty="0">
                <a:latin typeface="Arial"/>
                <a:cs typeface="Arial"/>
              </a:rPr>
              <a:t>with 90%</a:t>
            </a:r>
            <a:r>
              <a:rPr sz="1500" spc="19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power</a:t>
            </a:r>
            <a:endParaRPr sz="1500">
              <a:latin typeface="Arial"/>
              <a:cs typeface="Arial"/>
            </a:endParaRPr>
          </a:p>
          <a:p>
            <a:pPr marL="282575" marR="17780" indent="-257810" algn="just">
              <a:lnSpc>
                <a:spcPct val="100000"/>
              </a:lnSpc>
              <a:spcBef>
                <a:spcPts val="530"/>
              </a:spcBef>
              <a:buClr>
                <a:srgbClr val="CC0000"/>
              </a:buClr>
              <a:buSzPct val="66666"/>
              <a:buFont typeface="Wingdings"/>
              <a:buChar char=""/>
              <a:tabLst>
                <a:tab pos="283210" algn="l"/>
              </a:tabLst>
            </a:pPr>
            <a:r>
              <a:rPr sz="2250" spc="-5" dirty="0">
                <a:latin typeface="Arial"/>
                <a:cs typeface="Arial"/>
              </a:rPr>
              <a:t>The primary </a:t>
            </a:r>
            <a:r>
              <a:rPr sz="2250" dirty="0">
                <a:latin typeface="Arial"/>
                <a:cs typeface="Arial"/>
              </a:rPr>
              <a:t>outcome </a:t>
            </a:r>
            <a:r>
              <a:rPr sz="2250" spc="-30" dirty="0">
                <a:latin typeface="Arial"/>
                <a:cs typeface="Arial"/>
              </a:rPr>
              <a:t>of </a:t>
            </a:r>
            <a:r>
              <a:rPr sz="2250" dirty="0">
                <a:latin typeface="Arial"/>
                <a:cs typeface="Arial"/>
              </a:rPr>
              <a:t>this </a:t>
            </a:r>
            <a:r>
              <a:rPr sz="2250" spc="-10" dirty="0">
                <a:latin typeface="Arial"/>
                <a:cs typeface="Arial"/>
              </a:rPr>
              <a:t>analysis, </a:t>
            </a:r>
            <a:r>
              <a:rPr sz="2250" spc="-5" dirty="0">
                <a:latin typeface="Arial"/>
                <a:cs typeface="Arial"/>
              </a:rPr>
              <a:t>the composite </a:t>
            </a:r>
            <a:r>
              <a:rPr sz="2250" spc="5" dirty="0">
                <a:latin typeface="Arial"/>
                <a:cs typeface="Arial"/>
              </a:rPr>
              <a:t>of </a:t>
            </a:r>
            <a:r>
              <a:rPr sz="2250" spc="-5" dirty="0">
                <a:latin typeface="Arial"/>
                <a:cs typeface="Arial"/>
              </a:rPr>
              <a:t>death,  </a:t>
            </a:r>
            <a:r>
              <a:rPr sz="2250" dirty="0">
                <a:latin typeface="Arial"/>
                <a:cs typeface="Arial"/>
              </a:rPr>
              <a:t>stroke, </a:t>
            </a:r>
            <a:r>
              <a:rPr sz="2250" spc="5" dirty="0">
                <a:latin typeface="Arial"/>
                <a:cs typeface="Arial"/>
              </a:rPr>
              <a:t>or </a:t>
            </a:r>
            <a:r>
              <a:rPr sz="2250" dirty="0">
                <a:latin typeface="Arial"/>
                <a:cs typeface="Arial"/>
              </a:rPr>
              <a:t>MI </a:t>
            </a:r>
            <a:r>
              <a:rPr sz="2250" spc="-5" dirty="0">
                <a:latin typeface="Arial"/>
                <a:cs typeface="Arial"/>
              </a:rPr>
              <a:t>assessed </a:t>
            </a:r>
            <a:r>
              <a:rPr sz="2250" spc="5" dirty="0">
                <a:latin typeface="Arial"/>
                <a:cs typeface="Arial"/>
              </a:rPr>
              <a:t>at </a:t>
            </a:r>
            <a:r>
              <a:rPr sz="2250" dirty="0">
                <a:latin typeface="Arial"/>
                <a:cs typeface="Arial"/>
              </a:rPr>
              <a:t>five </a:t>
            </a:r>
            <a:r>
              <a:rPr sz="2250" spc="5" dirty="0">
                <a:latin typeface="Arial"/>
                <a:cs typeface="Arial"/>
              </a:rPr>
              <a:t>years </a:t>
            </a:r>
            <a:r>
              <a:rPr sz="2250" spc="-10" dirty="0">
                <a:latin typeface="Arial"/>
                <a:cs typeface="Arial"/>
              </a:rPr>
              <a:t>was prespecified, </a:t>
            </a:r>
            <a:r>
              <a:rPr sz="2250" spc="-15" dirty="0">
                <a:latin typeface="Arial"/>
                <a:cs typeface="Arial"/>
              </a:rPr>
              <a:t>but not  </a:t>
            </a:r>
            <a:r>
              <a:rPr sz="2250" spc="-5" dirty="0">
                <a:latin typeface="Arial"/>
                <a:cs typeface="Arial"/>
              </a:rPr>
              <a:t>explicitly </a:t>
            </a:r>
            <a:r>
              <a:rPr sz="2250" spc="-10" dirty="0">
                <a:latin typeface="Arial"/>
                <a:cs typeface="Arial"/>
              </a:rPr>
              <a:t>powered </a:t>
            </a:r>
            <a:r>
              <a:rPr sz="2250" spc="5" dirty="0">
                <a:latin typeface="Arial"/>
                <a:cs typeface="Arial"/>
              </a:rPr>
              <a:t>or </a:t>
            </a:r>
            <a:r>
              <a:rPr sz="2250" spc="-5" dirty="0">
                <a:latin typeface="Arial"/>
                <a:cs typeface="Arial"/>
              </a:rPr>
              <a:t>adjusted for </a:t>
            </a:r>
            <a:r>
              <a:rPr sz="2250" dirty="0">
                <a:latin typeface="Arial"/>
                <a:cs typeface="Arial"/>
              </a:rPr>
              <a:t>multiple</a:t>
            </a:r>
            <a:r>
              <a:rPr sz="2250" spc="-25" dirty="0">
                <a:latin typeface="Arial"/>
                <a:cs typeface="Arial"/>
              </a:rPr>
              <a:t> </a:t>
            </a:r>
            <a:r>
              <a:rPr sz="2250" spc="-5" dirty="0">
                <a:latin typeface="Arial"/>
                <a:cs typeface="Arial"/>
              </a:rPr>
              <a:t>comparisons.</a:t>
            </a:r>
            <a:endParaRPr sz="22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1175" y="4677409"/>
            <a:ext cx="3829050" cy="39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1435"/>
              </a:lnSpc>
              <a:spcBef>
                <a:spcPts val="100"/>
              </a:spcBef>
            </a:pPr>
            <a:r>
              <a:rPr sz="1200" spc="15" baseline="24305" dirty="0">
                <a:latin typeface="Arial"/>
                <a:cs typeface="Arial"/>
              </a:rPr>
              <a:t>1  </a:t>
            </a:r>
            <a:r>
              <a:rPr sz="1200" spc="-10" dirty="0">
                <a:latin typeface="Arial"/>
                <a:cs typeface="Arial"/>
              </a:rPr>
              <a:t>Zimmermann FM, </a:t>
            </a:r>
            <a:r>
              <a:rPr sz="1200" dirty="0">
                <a:latin typeface="Arial"/>
                <a:cs typeface="Arial"/>
              </a:rPr>
              <a:t>et </a:t>
            </a:r>
            <a:r>
              <a:rPr sz="1200" spc="-15" dirty="0">
                <a:latin typeface="Arial"/>
                <a:cs typeface="Arial"/>
              </a:rPr>
              <a:t>al. </a:t>
            </a:r>
            <a:r>
              <a:rPr sz="1200" spc="10" dirty="0">
                <a:latin typeface="Arial"/>
                <a:cs typeface="Arial"/>
              </a:rPr>
              <a:t>Am </a:t>
            </a:r>
            <a:r>
              <a:rPr sz="1200" spc="-15" dirty="0">
                <a:latin typeface="Arial"/>
                <a:cs typeface="Arial"/>
              </a:rPr>
              <a:t>Heart </a:t>
            </a:r>
            <a:r>
              <a:rPr sz="1200" dirty="0">
                <a:latin typeface="Arial"/>
                <a:cs typeface="Arial"/>
              </a:rPr>
              <a:t>J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2015;170:619-626</a:t>
            </a:r>
            <a:endParaRPr sz="1200">
              <a:latin typeface="Arial"/>
              <a:cs typeface="Arial"/>
            </a:endParaRPr>
          </a:p>
          <a:p>
            <a:pPr marL="38100">
              <a:lnSpc>
                <a:spcPts val="1435"/>
              </a:lnSpc>
            </a:pPr>
            <a:r>
              <a:rPr sz="1200" spc="15" baseline="24305" dirty="0">
                <a:latin typeface="Arial"/>
                <a:cs typeface="Arial"/>
              </a:rPr>
              <a:t>2 </a:t>
            </a:r>
            <a:r>
              <a:rPr sz="1200" spc="-10" dirty="0">
                <a:latin typeface="Arial"/>
                <a:cs typeface="Arial"/>
              </a:rPr>
              <a:t>Zimmermann FM, </a:t>
            </a:r>
            <a:r>
              <a:rPr sz="1200" dirty="0">
                <a:latin typeface="Arial"/>
                <a:cs typeface="Arial"/>
              </a:rPr>
              <a:t>et </a:t>
            </a:r>
            <a:r>
              <a:rPr sz="1200" spc="-15" dirty="0">
                <a:latin typeface="Arial"/>
                <a:cs typeface="Arial"/>
              </a:rPr>
              <a:t>al. </a:t>
            </a:r>
            <a:r>
              <a:rPr sz="1200" spc="10" dirty="0">
                <a:latin typeface="Arial"/>
                <a:cs typeface="Arial"/>
              </a:rPr>
              <a:t>Am </a:t>
            </a:r>
            <a:r>
              <a:rPr sz="1200" dirty="0">
                <a:latin typeface="Arial"/>
                <a:cs typeface="Arial"/>
              </a:rPr>
              <a:t>Heart J</a:t>
            </a:r>
            <a:r>
              <a:rPr sz="1200" spc="-1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2019;214:156-157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32410"/>
            <a:ext cx="320294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5F5F5F"/>
                </a:solidFill>
              </a:rPr>
              <a:t>Patient</a:t>
            </a:r>
            <a:r>
              <a:rPr spc="5" dirty="0">
                <a:solidFill>
                  <a:srgbClr val="5F5F5F"/>
                </a:solidFill>
              </a:rPr>
              <a:t> </a:t>
            </a:r>
            <a:r>
              <a:rPr spc="-10" dirty="0">
                <a:solidFill>
                  <a:srgbClr val="5F5F5F"/>
                </a:solidFill>
              </a:rPr>
              <a:t>Flowchart</a:t>
            </a:r>
          </a:p>
        </p:txBody>
      </p:sp>
      <p:sp>
        <p:nvSpPr>
          <p:cNvPr id="3" name="object 3"/>
          <p:cNvSpPr/>
          <p:nvPr/>
        </p:nvSpPr>
        <p:spPr>
          <a:xfrm>
            <a:off x="3552825" y="3752850"/>
            <a:ext cx="76200" cy="321945"/>
          </a:xfrm>
          <a:custGeom>
            <a:avLst/>
            <a:gdLst/>
            <a:ahLst/>
            <a:cxnLst/>
            <a:rect l="l" t="t" r="r" b="b"/>
            <a:pathLst>
              <a:path w="76200" h="321945">
                <a:moveTo>
                  <a:pt x="28575" y="245681"/>
                </a:moveTo>
                <a:lnTo>
                  <a:pt x="0" y="245681"/>
                </a:lnTo>
                <a:lnTo>
                  <a:pt x="38100" y="321881"/>
                </a:lnTo>
                <a:lnTo>
                  <a:pt x="69850" y="258381"/>
                </a:lnTo>
                <a:lnTo>
                  <a:pt x="28575" y="258381"/>
                </a:lnTo>
                <a:lnTo>
                  <a:pt x="28575" y="245681"/>
                </a:lnTo>
                <a:close/>
              </a:path>
              <a:path w="76200" h="321945">
                <a:moveTo>
                  <a:pt x="47625" y="0"/>
                </a:moveTo>
                <a:lnTo>
                  <a:pt x="28575" y="0"/>
                </a:lnTo>
                <a:lnTo>
                  <a:pt x="28575" y="258381"/>
                </a:lnTo>
                <a:lnTo>
                  <a:pt x="47625" y="258381"/>
                </a:lnTo>
                <a:lnTo>
                  <a:pt x="47625" y="0"/>
                </a:lnTo>
                <a:close/>
              </a:path>
              <a:path w="76200" h="321945">
                <a:moveTo>
                  <a:pt x="76200" y="245681"/>
                </a:moveTo>
                <a:lnTo>
                  <a:pt x="47625" y="245681"/>
                </a:lnTo>
                <a:lnTo>
                  <a:pt x="47625" y="258381"/>
                </a:lnTo>
                <a:lnTo>
                  <a:pt x="69850" y="258381"/>
                </a:lnTo>
                <a:lnTo>
                  <a:pt x="76200" y="2456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95950" y="3743325"/>
            <a:ext cx="76200" cy="321945"/>
          </a:xfrm>
          <a:custGeom>
            <a:avLst/>
            <a:gdLst/>
            <a:ahLst/>
            <a:cxnLst/>
            <a:rect l="l" t="t" r="r" b="b"/>
            <a:pathLst>
              <a:path w="76200" h="321945">
                <a:moveTo>
                  <a:pt x="28575" y="245681"/>
                </a:moveTo>
                <a:lnTo>
                  <a:pt x="0" y="245681"/>
                </a:lnTo>
                <a:lnTo>
                  <a:pt x="38100" y="321881"/>
                </a:lnTo>
                <a:lnTo>
                  <a:pt x="69850" y="258381"/>
                </a:lnTo>
                <a:lnTo>
                  <a:pt x="28575" y="258381"/>
                </a:lnTo>
                <a:lnTo>
                  <a:pt x="28575" y="245681"/>
                </a:lnTo>
                <a:close/>
              </a:path>
              <a:path w="76200" h="321945">
                <a:moveTo>
                  <a:pt x="47625" y="0"/>
                </a:moveTo>
                <a:lnTo>
                  <a:pt x="28575" y="0"/>
                </a:lnTo>
                <a:lnTo>
                  <a:pt x="28575" y="258381"/>
                </a:lnTo>
                <a:lnTo>
                  <a:pt x="47625" y="258381"/>
                </a:lnTo>
                <a:lnTo>
                  <a:pt x="47625" y="0"/>
                </a:lnTo>
                <a:close/>
              </a:path>
              <a:path w="76200" h="321945">
                <a:moveTo>
                  <a:pt x="76200" y="245681"/>
                </a:moveTo>
                <a:lnTo>
                  <a:pt x="47625" y="245681"/>
                </a:lnTo>
                <a:lnTo>
                  <a:pt x="47625" y="258381"/>
                </a:lnTo>
                <a:lnTo>
                  <a:pt x="69850" y="258381"/>
                </a:lnTo>
                <a:lnTo>
                  <a:pt x="76200" y="2456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43750" y="3114675"/>
            <a:ext cx="1270" cy="1279525"/>
          </a:xfrm>
          <a:custGeom>
            <a:avLst/>
            <a:gdLst/>
            <a:ahLst/>
            <a:cxnLst/>
            <a:rect l="l" t="t" r="r" b="b"/>
            <a:pathLst>
              <a:path w="1270" h="1279525">
                <a:moveTo>
                  <a:pt x="0" y="0"/>
                </a:moveTo>
                <a:lnTo>
                  <a:pt x="889" y="1279093"/>
                </a:lnTo>
              </a:path>
            </a:pathLst>
          </a:custGeom>
          <a:ln w="1905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362700" y="4352925"/>
            <a:ext cx="790575" cy="76200"/>
          </a:xfrm>
          <a:custGeom>
            <a:avLst/>
            <a:gdLst/>
            <a:ahLst/>
            <a:cxnLst/>
            <a:rect l="l" t="t" r="r" b="b"/>
            <a:pathLst>
              <a:path w="79057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7625"/>
                </a:lnTo>
                <a:lnTo>
                  <a:pt x="63500" y="47625"/>
                </a:lnTo>
                <a:lnTo>
                  <a:pt x="63500" y="28575"/>
                </a:lnTo>
                <a:lnTo>
                  <a:pt x="76200" y="28575"/>
                </a:lnTo>
                <a:lnTo>
                  <a:pt x="76200" y="0"/>
                </a:lnTo>
                <a:close/>
              </a:path>
              <a:path w="790575" h="76200">
                <a:moveTo>
                  <a:pt x="76200" y="28575"/>
                </a:moveTo>
                <a:lnTo>
                  <a:pt x="63500" y="28575"/>
                </a:lnTo>
                <a:lnTo>
                  <a:pt x="63500" y="47625"/>
                </a:lnTo>
                <a:lnTo>
                  <a:pt x="76200" y="47625"/>
                </a:lnTo>
                <a:lnTo>
                  <a:pt x="76200" y="28575"/>
                </a:lnTo>
                <a:close/>
              </a:path>
              <a:path w="790575" h="76200">
                <a:moveTo>
                  <a:pt x="139700" y="28575"/>
                </a:moveTo>
                <a:lnTo>
                  <a:pt x="76200" y="28575"/>
                </a:lnTo>
                <a:lnTo>
                  <a:pt x="76200" y="47625"/>
                </a:lnTo>
                <a:lnTo>
                  <a:pt x="139700" y="47625"/>
                </a:lnTo>
                <a:lnTo>
                  <a:pt x="139700" y="28575"/>
                </a:lnTo>
                <a:close/>
              </a:path>
              <a:path w="790575" h="76200">
                <a:moveTo>
                  <a:pt x="273050" y="28575"/>
                </a:moveTo>
                <a:lnTo>
                  <a:pt x="196850" y="28575"/>
                </a:lnTo>
                <a:lnTo>
                  <a:pt x="196850" y="47625"/>
                </a:lnTo>
                <a:lnTo>
                  <a:pt x="273050" y="47625"/>
                </a:lnTo>
                <a:lnTo>
                  <a:pt x="273050" y="28575"/>
                </a:lnTo>
                <a:close/>
              </a:path>
              <a:path w="790575" h="76200">
                <a:moveTo>
                  <a:pt x="406400" y="28575"/>
                </a:moveTo>
                <a:lnTo>
                  <a:pt x="330200" y="28575"/>
                </a:lnTo>
                <a:lnTo>
                  <a:pt x="330200" y="47625"/>
                </a:lnTo>
                <a:lnTo>
                  <a:pt x="406400" y="47625"/>
                </a:lnTo>
                <a:lnTo>
                  <a:pt x="406400" y="28575"/>
                </a:lnTo>
                <a:close/>
              </a:path>
              <a:path w="790575" h="76200">
                <a:moveTo>
                  <a:pt x="539750" y="28575"/>
                </a:moveTo>
                <a:lnTo>
                  <a:pt x="463550" y="28575"/>
                </a:lnTo>
                <a:lnTo>
                  <a:pt x="463550" y="47625"/>
                </a:lnTo>
                <a:lnTo>
                  <a:pt x="539750" y="47625"/>
                </a:lnTo>
                <a:lnTo>
                  <a:pt x="539750" y="28575"/>
                </a:lnTo>
                <a:close/>
              </a:path>
              <a:path w="790575" h="76200">
                <a:moveTo>
                  <a:pt x="673100" y="28575"/>
                </a:moveTo>
                <a:lnTo>
                  <a:pt x="596900" y="28575"/>
                </a:lnTo>
                <a:lnTo>
                  <a:pt x="596900" y="47625"/>
                </a:lnTo>
                <a:lnTo>
                  <a:pt x="673100" y="47625"/>
                </a:lnTo>
                <a:lnTo>
                  <a:pt x="673100" y="28575"/>
                </a:lnTo>
                <a:close/>
              </a:path>
              <a:path w="790575" h="76200">
                <a:moveTo>
                  <a:pt x="790194" y="28575"/>
                </a:moveTo>
                <a:lnTo>
                  <a:pt x="730250" y="28575"/>
                </a:lnTo>
                <a:lnTo>
                  <a:pt x="730250" y="47625"/>
                </a:lnTo>
                <a:lnTo>
                  <a:pt x="790194" y="47625"/>
                </a:lnTo>
                <a:lnTo>
                  <a:pt x="790194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76907" y="4333875"/>
            <a:ext cx="806450" cy="76200"/>
          </a:xfrm>
          <a:custGeom>
            <a:avLst/>
            <a:gdLst/>
            <a:ahLst/>
            <a:cxnLst/>
            <a:rect l="l" t="t" r="r" b="b"/>
            <a:pathLst>
              <a:path w="806450" h="76200">
                <a:moveTo>
                  <a:pt x="730250" y="0"/>
                </a:moveTo>
                <a:lnTo>
                  <a:pt x="730250" y="76200"/>
                </a:lnTo>
                <a:lnTo>
                  <a:pt x="787400" y="47625"/>
                </a:lnTo>
                <a:lnTo>
                  <a:pt x="742950" y="47625"/>
                </a:lnTo>
                <a:lnTo>
                  <a:pt x="742950" y="28575"/>
                </a:lnTo>
                <a:lnTo>
                  <a:pt x="787400" y="28575"/>
                </a:lnTo>
                <a:lnTo>
                  <a:pt x="730250" y="0"/>
                </a:lnTo>
                <a:close/>
              </a:path>
              <a:path w="806450" h="76200">
                <a:moveTo>
                  <a:pt x="730250" y="28575"/>
                </a:moveTo>
                <a:lnTo>
                  <a:pt x="666750" y="28575"/>
                </a:lnTo>
                <a:lnTo>
                  <a:pt x="666750" y="47625"/>
                </a:lnTo>
                <a:lnTo>
                  <a:pt x="730250" y="47625"/>
                </a:lnTo>
                <a:lnTo>
                  <a:pt x="730250" y="28575"/>
                </a:lnTo>
                <a:close/>
              </a:path>
              <a:path w="806450" h="76200">
                <a:moveTo>
                  <a:pt x="787400" y="28575"/>
                </a:moveTo>
                <a:lnTo>
                  <a:pt x="742950" y="28575"/>
                </a:lnTo>
                <a:lnTo>
                  <a:pt x="742950" y="47625"/>
                </a:lnTo>
                <a:lnTo>
                  <a:pt x="787400" y="47625"/>
                </a:lnTo>
                <a:lnTo>
                  <a:pt x="806450" y="38100"/>
                </a:lnTo>
                <a:lnTo>
                  <a:pt x="787400" y="28575"/>
                </a:lnTo>
                <a:close/>
              </a:path>
              <a:path w="806450" h="76200">
                <a:moveTo>
                  <a:pt x="609600" y="28575"/>
                </a:moveTo>
                <a:lnTo>
                  <a:pt x="533400" y="28575"/>
                </a:lnTo>
                <a:lnTo>
                  <a:pt x="533400" y="47625"/>
                </a:lnTo>
                <a:lnTo>
                  <a:pt x="609600" y="47625"/>
                </a:lnTo>
                <a:lnTo>
                  <a:pt x="609600" y="28575"/>
                </a:lnTo>
                <a:close/>
              </a:path>
              <a:path w="806450" h="76200">
                <a:moveTo>
                  <a:pt x="476250" y="28575"/>
                </a:moveTo>
                <a:lnTo>
                  <a:pt x="400050" y="28575"/>
                </a:lnTo>
                <a:lnTo>
                  <a:pt x="400050" y="47625"/>
                </a:lnTo>
                <a:lnTo>
                  <a:pt x="476250" y="47625"/>
                </a:lnTo>
                <a:lnTo>
                  <a:pt x="476250" y="28575"/>
                </a:lnTo>
                <a:close/>
              </a:path>
              <a:path w="806450" h="76200">
                <a:moveTo>
                  <a:pt x="342900" y="28575"/>
                </a:moveTo>
                <a:lnTo>
                  <a:pt x="266700" y="28575"/>
                </a:lnTo>
                <a:lnTo>
                  <a:pt x="266700" y="47625"/>
                </a:lnTo>
                <a:lnTo>
                  <a:pt x="342900" y="47625"/>
                </a:lnTo>
                <a:lnTo>
                  <a:pt x="342900" y="28575"/>
                </a:lnTo>
                <a:close/>
              </a:path>
              <a:path w="806450" h="76200">
                <a:moveTo>
                  <a:pt x="209550" y="28575"/>
                </a:moveTo>
                <a:lnTo>
                  <a:pt x="133350" y="28575"/>
                </a:lnTo>
                <a:lnTo>
                  <a:pt x="133350" y="47625"/>
                </a:lnTo>
                <a:lnTo>
                  <a:pt x="209550" y="47625"/>
                </a:lnTo>
                <a:lnTo>
                  <a:pt x="209550" y="28575"/>
                </a:lnTo>
                <a:close/>
              </a:path>
              <a:path w="806450" h="76200">
                <a:moveTo>
                  <a:pt x="76200" y="28575"/>
                </a:moveTo>
                <a:lnTo>
                  <a:pt x="0" y="28575"/>
                </a:lnTo>
                <a:lnTo>
                  <a:pt x="0" y="47625"/>
                </a:lnTo>
                <a:lnTo>
                  <a:pt x="76200" y="47625"/>
                </a:lnTo>
                <a:lnTo>
                  <a:pt x="76200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57725" y="762000"/>
            <a:ext cx="0" cy="203835"/>
          </a:xfrm>
          <a:custGeom>
            <a:avLst/>
            <a:gdLst/>
            <a:ahLst/>
            <a:cxnLst/>
            <a:rect l="l" t="t" r="r" b="b"/>
            <a:pathLst>
              <a:path h="203834">
                <a:moveTo>
                  <a:pt x="0" y="0"/>
                </a:moveTo>
                <a:lnTo>
                  <a:pt x="0" y="20345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52825" y="971550"/>
            <a:ext cx="76200" cy="2242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67150" y="361950"/>
            <a:ext cx="1581150" cy="400050"/>
          </a:xfrm>
          <a:custGeom>
            <a:avLst/>
            <a:gdLst/>
            <a:ahLst/>
            <a:cxnLst/>
            <a:rect l="l" t="t" r="r" b="b"/>
            <a:pathLst>
              <a:path w="1581150" h="400050">
                <a:moveTo>
                  <a:pt x="0" y="400050"/>
                </a:moveTo>
                <a:lnTo>
                  <a:pt x="1581150" y="400050"/>
                </a:lnTo>
                <a:lnTo>
                  <a:pt x="1581150" y="0"/>
                </a:lnTo>
                <a:lnTo>
                  <a:pt x="0" y="0"/>
                </a:lnTo>
                <a:lnTo>
                  <a:pt x="0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67150" y="361950"/>
            <a:ext cx="1581150" cy="400050"/>
          </a:xfrm>
          <a:custGeom>
            <a:avLst/>
            <a:gdLst/>
            <a:ahLst/>
            <a:cxnLst/>
            <a:rect l="l" t="t" r="r" b="b"/>
            <a:pathLst>
              <a:path w="1581150" h="400050">
                <a:moveTo>
                  <a:pt x="0" y="400050"/>
                </a:moveTo>
                <a:lnTo>
                  <a:pt x="1581150" y="400050"/>
                </a:lnTo>
                <a:lnTo>
                  <a:pt x="1581150" y="0"/>
                </a:lnTo>
                <a:lnTo>
                  <a:pt x="0" y="0"/>
                </a:lnTo>
                <a:lnTo>
                  <a:pt x="0" y="40005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867150" y="361950"/>
            <a:ext cx="1581150" cy="40005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523240" marR="331470" indent="-170815">
              <a:lnSpc>
                <a:spcPct val="102499"/>
              </a:lnSpc>
              <a:spcBef>
                <a:spcPts val="295"/>
              </a:spcBef>
            </a:pPr>
            <a:r>
              <a:rPr sz="1100" b="1" spc="10" dirty="0">
                <a:latin typeface="Arial"/>
                <a:cs typeface="Arial"/>
              </a:rPr>
              <a:t>1500</a:t>
            </a:r>
            <a:r>
              <a:rPr sz="1100" b="1" spc="-12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patients  </a:t>
            </a:r>
            <a:r>
              <a:rPr sz="1100" b="1" spc="-5" dirty="0">
                <a:latin typeface="Arial"/>
                <a:cs typeface="Arial"/>
              </a:rPr>
              <a:t>enrolled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86025" y="1200150"/>
            <a:ext cx="1704975" cy="83820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51435" rIns="0" bIns="0" rtlCol="0">
            <a:spAutoFit/>
          </a:bodyPr>
          <a:lstStyle/>
          <a:p>
            <a:pPr marL="6350" algn="ctr">
              <a:lnSpc>
                <a:spcPts val="1435"/>
              </a:lnSpc>
              <a:spcBef>
                <a:spcPts val="405"/>
              </a:spcBef>
            </a:pPr>
            <a:r>
              <a:rPr sz="1200" b="1" dirty="0">
                <a:solidFill>
                  <a:srgbClr val="4169E0"/>
                </a:solidFill>
                <a:latin typeface="Arial"/>
                <a:cs typeface="Arial"/>
              </a:rPr>
              <a:t>757 </a:t>
            </a:r>
            <a:r>
              <a:rPr sz="950" b="1" spc="25" dirty="0">
                <a:latin typeface="Arial"/>
                <a:cs typeface="Arial"/>
              </a:rPr>
              <a:t>randomly</a:t>
            </a:r>
            <a:r>
              <a:rPr sz="950" b="1" spc="-80" dirty="0">
                <a:latin typeface="Arial"/>
                <a:cs typeface="Arial"/>
              </a:rPr>
              <a:t> </a:t>
            </a:r>
            <a:r>
              <a:rPr sz="950" b="1" spc="15" dirty="0">
                <a:latin typeface="Arial"/>
                <a:cs typeface="Arial"/>
              </a:rPr>
              <a:t>assigned</a:t>
            </a:r>
            <a:endParaRPr sz="950">
              <a:latin typeface="Arial"/>
              <a:cs typeface="Arial"/>
            </a:endParaRPr>
          </a:p>
          <a:p>
            <a:pPr marL="1905" algn="ctr">
              <a:lnSpc>
                <a:spcPts val="1435"/>
              </a:lnSpc>
            </a:pPr>
            <a:r>
              <a:rPr sz="1050" b="1" spc="10" dirty="0">
                <a:latin typeface="Arial"/>
                <a:cs typeface="Arial"/>
              </a:rPr>
              <a:t>to </a:t>
            </a:r>
            <a:r>
              <a:rPr sz="1200" b="1" dirty="0">
                <a:solidFill>
                  <a:srgbClr val="4169E0"/>
                </a:solidFill>
                <a:latin typeface="Arial"/>
                <a:cs typeface="Arial"/>
              </a:rPr>
              <a:t>FFR-guided</a:t>
            </a:r>
            <a:r>
              <a:rPr sz="1200" b="1" spc="-105" dirty="0">
                <a:solidFill>
                  <a:srgbClr val="4169E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4169E0"/>
                </a:solidFill>
                <a:latin typeface="Arial"/>
                <a:cs typeface="Arial"/>
              </a:rPr>
              <a:t>PCI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sz="950" b="1" spc="25" dirty="0">
                <a:latin typeface="Arial"/>
                <a:cs typeface="Arial"/>
              </a:rPr>
              <a:t>742 underwent</a:t>
            </a:r>
            <a:r>
              <a:rPr sz="950" b="1" spc="-25" dirty="0">
                <a:latin typeface="Arial"/>
                <a:cs typeface="Arial"/>
              </a:rPr>
              <a:t> </a:t>
            </a:r>
            <a:r>
              <a:rPr sz="950" b="1" spc="10" dirty="0">
                <a:latin typeface="Arial"/>
                <a:cs typeface="Arial"/>
              </a:rPr>
              <a:t>PCI</a:t>
            </a:r>
            <a:endParaRPr sz="9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95875" y="1200150"/>
            <a:ext cx="1704975" cy="85725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55880" rIns="0" bIns="0" rtlCol="0">
            <a:spAutoFit/>
          </a:bodyPr>
          <a:lstStyle/>
          <a:p>
            <a:pPr marL="137795" marR="120014" algn="ctr">
              <a:lnSpc>
                <a:spcPts val="1430"/>
              </a:lnSpc>
              <a:spcBef>
                <a:spcPts val="440"/>
              </a:spcBef>
            </a:pP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743 </a:t>
            </a:r>
            <a:r>
              <a:rPr sz="950" b="1" spc="25" dirty="0">
                <a:latin typeface="Arial"/>
                <a:cs typeface="Arial"/>
              </a:rPr>
              <a:t>randomly</a:t>
            </a:r>
            <a:r>
              <a:rPr sz="950" b="1" spc="-114" dirty="0">
                <a:latin typeface="Arial"/>
                <a:cs typeface="Arial"/>
              </a:rPr>
              <a:t> </a:t>
            </a:r>
            <a:r>
              <a:rPr sz="950" b="1" spc="15" dirty="0">
                <a:latin typeface="Arial"/>
                <a:cs typeface="Arial"/>
              </a:rPr>
              <a:t>assigned  </a:t>
            </a:r>
            <a:r>
              <a:rPr sz="950" b="1" spc="35" dirty="0">
                <a:latin typeface="Arial"/>
                <a:cs typeface="Arial"/>
              </a:rPr>
              <a:t>to</a:t>
            </a:r>
            <a:r>
              <a:rPr sz="950" b="1" spc="-20" dirty="0">
                <a:latin typeface="Arial"/>
                <a:cs typeface="Arial"/>
              </a:rPr>
              <a:t> </a:t>
            </a:r>
            <a:r>
              <a:rPr sz="1200" b="1" spc="5" dirty="0">
                <a:solidFill>
                  <a:srgbClr val="C00000"/>
                </a:solidFill>
                <a:latin typeface="Arial"/>
                <a:cs typeface="Arial"/>
              </a:rPr>
              <a:t>CABG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Arial"/>
              <a:cs typeface="Arial"/>
            </a:endParaRPr>
          </a:p>
          <a:p>
            <a:pPr marL="11430" algn="ctr">
              <a:lnSpc>
                <a:spcPct val="100000"/>
              </a:lnSpc>
            </a:pPr>
            <a:r>
              <a:rPr sz="950" b="1" spc="25" dirty="0">
                <a:latin typeface="Arial"/>
                <a:cs typeface="Arial"/>
              </a:rPr>
              <a:t>690 underwent</a:t>
            </a:r>
            <a:r>
              <a:rPr sz="950" b="1" spc="-30" dirty="0">
                <a:latin typeface="Arial"/>
                <a:cs typeface="Arial"/>
              </a:rPr>
              <a:t> </a:t>
            </a:r>
            <a:r>
              <a:rPr sz="950" b="1" spc="30" dirty="0">
                <a:latin typeface="Arial"/>
                <a:cs typeface="Arial"/>
              </a:rPr>
              <a:t>CABG</a:t>
            </a:r>
            <a:endParaRPr sz="95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590925" y="971550"/>
            <a:ext cx="2132330" cy="0"/>
          </a:xfrm>
          <a:custGeom>
            <a:avLst/>
            <a:gdLst/>
            <a:ahLst/>
            <a:cxnLst/>
            <a:rect l="l" t="t" r="r" b="b"/>
            <a:pathLst>
              <a:path w="2132329">
                <a:moveTo>
                  <a:pt x="0" y="0"/>
                </a:moveTo>
                <a:lnTo>
                  <a:pt x="213182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686425" y="2038350"/>
            <a:ext cx="76200" cy="1211580"/>
          </a:xfrm>
          <a:custGeom>
            <a:avLst/>
            <a:gdLst/>
            <a:ahLst/>
            <a:cxnLst/>
            <a:rect l="l" t="t" r="r" b="b"/>
            <a:pathLst>
              <a:path w="76200" h="1211580">
                <a:moveTo>
                  <a:pt x="28575" y="1135126"/>
                </a:moveTo>
                <a:lnTo>
                  <a:pt x="0" y="1135126"/>
                </a:lnTo>
                <a:lnTo>
                  <a:pt x="38100" y="1211326"/>
                </a:lnTo>
                <a:lnTo>
                  <a:pt x="69850" y="1147826"/>
                </a:lnTo>
                <a:lnTo>
                  <a:pt x="28575" y="1147826"/>
                </a:lnTo>
                <a:lnTo>
                  <a:pt x="28575" y="1135126"/>
                </a:lnTo>
                <a:close/>
              </a:path>
              <a:path w="76200" h="1211580">
                <a:moveTo>
                  <a:pt x="47625" y="0"/>
                </a:moveTo>
                <a:lnTo>
                  <a:pt x="28575" y="0"/>
                </a:lnTo>
                <a:lnTo>
                  <a:pt x="28575" y="1147826"/>
                </a:lnTo>
                <a:lnTo>
                  <a:pt x="47625" y="1147826"/>
                </a:lnTo>
                <a:lnTo>
                  <a:pt x="47625" y="0"/>
                </a:lnTo>
                <a:close/>
              </a:path>
              <a:path w="76200" h="1211580">
                <a:moveTo>
                  <a:pt x="76200" y="1135126"/>
                </a:moveTo>
                <a:lnTo>
                  <a:pt x="47625" y="1135126"/>
                </a:lnTo>
                <a:lnTo>
                  <a:pt x="47625" y="1147826"/>
                </a:lnTo>
                <a:lnTo>
                  <a:pt x="69850" y="1147826"/>
                </a:lnTo>
                <a:lnTo>
                  <a:pt x="76200" y="11351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95875" y="4067175"/>
            <a:ext cx="1257300" cy="542925"/>
          </a:xfrm>
          <a:custGeom>
            <a:avLst/>
            <a:gdLst/>
            <a:ahLst/>
            <a:cxnLst/>
            <a:rect l="l" t="t" r="r" b="b"/>
            <a:pathLst>
              <a:path w="1257300" h="542925">
                <a:moveTo>
                  <a:pt x="0" y="542925"/>
                </a:moveTo>
                <a:lnTo>
                  <a:pt x="1257300" y="542925"/>
                </a:lnTo>
                <a:lnTo>
                  <a:pt x="1257300" y="0"/>
                </a:lnTo>
                <a:lnTo>
                  <a:pt x="0" y="0"/>
                </a:lnTo>
                <a:lnTo>
                  <a:pt x="0" y="542925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105400" y="4107497"/>
            <a:ext cx="1238250" cy="480059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15570" marR="99695" indent="3175" algn="ctr">
              <a:lnSpc>
                <a:spcPct val="105500"/>
              </a:lnSpc>
              <a:spcBef>
                <a:spcPts val="65"/>
              </a:spcBef>
            </a:pPr>
            <a:r>
              <a:rPr sz="950" b="1" spc="25" dirty="0">
                <a:latin typeface="Arial"/>
                <a:cs typeface="Arial"/>
              </a:rPr>
              <a:t>743 </a:t>
            </a:r>
            <a:r>
              <a:rPr sz="950" b="1" spc="15" dirty="0">
                <a:latin typeface="Arial"/>
                <a:cs typeface="Arial"/>
              </a:rPr>
              <a:t>included </a:t>
            </a:r>
            <a:r>
              <a:rPr sz="950" b="1" spc="20" dirty="0">
                <a:latin typeface="Arial"/>
                <a:cs typeface="Arial"/>
              </a:rPr>
              <a:t>in  </a:t>
            </a:r>
            <a:r>
              <a:rPr sz="950" b="1" spc="30" dirty="0">
                <a:latin typeface="Arial"/>
                <a:cs typeface="Arial"/>
              </a:rPr>
              <a:t>i</a:t>
            </a:r>
            <a:r>
              <a:rPr sz="950" b="1" spc="15" dirty="0">
                <a:latin typeface="Arial"/>
                <a:cs typeface="Arial"/>
              </a:rPr>
              <a:t>n</a:t>
            </a:r>
            <a:r>
              <a:rPr sz="950" b="1" spc="-20" dirty="0">
                <a:latin typeface="Arial"/>
                <a:cs typeface="Arial"/>
              </a:rPr>
              <a:t>t</a:t>
            </a:r>
            <a:r>
              <a:rPr sz="950" b="1" spc="70" dirty="0">
                <a:latin typeface="Arial"/>
                <a:cs typeface="Arial"/>
              </a:rPr>
              <a:t>e</a:t>
            </a:r>
            <a:r>
              <a:rPr sz="950" b="1" spc="15" dirty="0">
                <a:latin typeface="Arial"/>
                <a:cs typeface="Arial"/>
              </a:rPr>
              <a:t>n</a:t>
            </a:r>
            <a:r>
              <a:rPr sz="950" b="1" spc="-20" dirty="0">
                <a:latin typeface="Arial"/>
                <a:cs typeface="Arial"/>
              </a:rPr>
              <a:t>t</a:t>
            </a:r>
            <a:r>
              <a:rPr sz="950" b="1" spc="30" dirty="0">
                <a:latin typeface="Arial"/>
                <a:cs typeface="Arial"/>
              </a:rPr>
              <a:t>i</a:t>
            </a:r>
            <a:r>
              <a:rPr sz="950" b="1" spc="15" dirty="0">
                <a:latin typeface="Arial"/>
                <a:cs typeface="Arial"/>
              </a:rPr>
              <a:t>o</a:t>
            </a:r>
            <a:r>
              <a:rPr sz="950" b="1" spc="50" dirty="0">
                <a:latin typeface="Arial"/>
                <a:cs typeface="Arial"/>
              </a:rPr>
              <a:t>n</a:t>
            </a:r>
            <a:r>
              <a:rPr sz="950" b="1" spc="15" dirty="0">
                <a:latin typeface="Arial"/>
                <a:cs typeface="Arial"/>
              </a:rPr>
              <a:t>-</a:t>
            </a:r>
            <a:r>
              <a:rPr sz="950" b="1" spc="50" dirty="0">
                <a:latin typeface="Arial"/>
                <a:cs typeface="Arial"/>
              </a:rPr>
              <a:t>t</a:t>
            </a:r>
            <a:r>
              <a:rPr sz="950" b="1" spc="-10" dirty="0">
                <a:latin typeface="Arial"/>
                <a:cs typeface="Arial"/>
              </a:rPr>
              <a:t>o</a:t>
            </a:r>
            <a:r>
              <a:rPr sz="950" b="1" spc="15" dirty="0">
                <a:latin typeface="Arial"/>
                <a:cs typeface="Arial"/>
              </a:rPr>
              <a:t>-</a:t>
            </a:r>
            <a:r>
              <a:rPr sz="950" b="1" spc="55" dirty="0">
                <a:latin typeface="Arial"/>
                <a:cs typeface="Arial"/>
              </a:rPr>
              <a:t>t</a:t>
            </a:r>
            <a:r>
              <a:rPr sz="950" b="1" spc="10" dirty="0">
                <a:latin typeface="Arial"/>
                <a:cs typeface="Arial"/>
              </a:rPr>
              <a:t>r</a:t>
            </a:r>
            <a:r>
              <a:rPr sz="950" b="1" spc="-5" dirty="0">
                <a:latin typeface="Arial"/>
                <a:cs typeface="Arial"/>
              </a:rPr>
              <a:t>ea</a:t>
            </a:r>
            <a:r>
              <a:rPr sz="950" b="1" spc="5" dirty="0">
                <a:latin typeface="Arial"/>
                <a:cs typeface="Arial"/>
              </a:rPr>
              <a:t>t  </a:t>
            </a:r>
            <a:r>
              <a:rPr sz="950" b="1" spc="15" dirty="0">
                <a:latin typeface="Arial"/>
                <a:cs typeface="Arial"/>
              </a:rPr>
              <a:t>analysis</a:t>
            </a:r>
            <a:endParaRPr sz="95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724525" y="2619375"/>
            <a:ext cx="472440" cy="76200"/>
          </a:xfrm>
          <a:custGeom>
            <a:avLst/>
            <a:gdLst/>
            <a:ahLst/>
            <a:cxnLst/>
            <a:rect l="l" t="t" r="r" b="b"/>
            <a:pathLst>
              <a:path w="472439" h="76200">
                <a:moveTo>
                  <a:pt x="396113" y="0"/>
                </a:moveTo>
                <a:lnTo>
                  <a:pt x="396113" y="76200"/>
                </a:lnTo>
                <a:lnTo>
                  <a:pt x="453263" y="47625"/>
                </a:lnTo>
                <a:lnTo>
                  <a:pt x="408813" y="47625"/>
                </a:lnTo>
                <a:lnTo>
                  <a:pt x="408813" y="28575"/>
                </a:lnTo>
                <a:lnTo>
                  <a:pt x="453263" y="28575"/>
                </a:lnTo>
                <a:lnTo>
                  <a:pt x="396113" y="0"/>
                </a:lnTo>
                <a:close/>
              </a:path>
              <a:path w="472439" h="76200">
                <a:moveTo>
                  <a:pt x="396113" y="28575"/>
                </a:moveTo>
                <a:lnTo>
                  <a:pt x="0" y="28575"/>
                </a:lnTo>
                <a:lnTo>
                  <a:pt x="0" y="47625"/>
                </a:lnTo>
                <a:lnTo>
                  <a:pt x="396113" y="47625"/>
                </a:lnTo>
                <a:lnTo>
                  <a:pt x="396113" y="28575"/>
                </a:lnTo>
                <a:close/>
              </a:path>
              <a:path w="472439" h="76200">
                <a:moveTo>
                  <a:pt x="453263" y="28575"/>
                </a:moveTo>
                <a:lnTo>
                  <a:pt x="408813" y="28575"/>
                </a:lnTo>
                <a:lnTo>
                  <a:pt x="408813" y="47625"/>
                </a:lnTo>
                <a:lnTo>
                  <a:pt x="453263" y="47625"/>
                </a:lnTo>
                <a:lnTo>
                  <a:pt x="472313" y="38100"/>
                </a:lnTo>
                <a:lnTo>
                  <a:pt x="453263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191250" y="2238375"/>
            <a:ext cx="1905000" cy="847725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52704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414"/>
              </a:spcBef>
            </a:pPr>
            <a:r>
              <a:rPr sz="950" b="1" spc="5" dirty="0">
                <a:latin typeface="Arial"/>
                <a:cs typeface="Arial"/>
              </a:rPr>
              <a:t>47 </a:t>
            </a:r>
            <a:r>
              <a:rPr sz="950" b="1" spc="20" dirty="0">
                <a:latin typeface="Arial"/>
                <a:cs typeface="Arial"/>
              </a:rPr>
              <a:t>discontinued</a:t>
            </a:r>
            <a:r>
              <a:rPr sz="950" b="1" spc="40" dirty="0">
                <a:latin typeface="Arial"/>
                <a:cs typeface="Arial"/>
              </a:rPr>
              <a:t> </a:t>
            </a:r>
            <a:r>
              <a:rPr sz="950" b="1" spc="15" dirty="0">
                <a:latin typeface="Arial"/>
                <a:cs typeface="Arial"/>
              </a:rPr>
              <a:t>study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283210" marR="373380">
              <a:lnSpc>
                <a:spcPct val="105500"/>
              </a:lnSpc>
            </a:pPr>
            <a:r>
              <a:rPr sz="950" b="1" spc="5" dirty="0">
                <a:latin typeface="Arial"/>
                <a:cs typeface="Arial"/>
              </a:rPr>
              <a:t>30 </a:t>
            </a:r>
            <a:r>
              <a:rPr sz="950" b="1" spc="30" dirty="0">
                <a:latin typeface="Arial"/>
                <a:cs typeface="Arial"/>
              </a:rPr>
              <a:t>lost </a:t>
            </a:r>
            <a:r>
              <a:rPr sz="950" b="1" spc="-5" dirty="0">
                <a:latin typeface="Arial"/>
                <a:cs typeface="Arial"/>
              </a:rPr>
              <a:t>to </a:t>
            </a:r>
            <a:r>
              <a:rPr sz="950" b="1" spc="20" dirty="0">
                <a:latin typeface="Arial"/>
                <a:cs typeface="Arial"/>
              </a:rPr>
              <a:t>follow-up  </a:t>
            </a:r>
            <a:r>
              <a:rPr sz="950" b="1" spc="5" dirty="0">
                <a:latin typeface="Arial"/>
                <a:cs typeface="Arial"/>
              </a:rPr>
              <a:t>17 </a:t>
            </a:r>
            <a:r>
              <a:rPr sz="950" b="1" spc="25" dirty="0">
                <a:latin typeface="Arial"/>
                <a:cs typeface="Arial"/>
              </a:rPr>
              <a:t>withdrew</a:t>
            </a:r>
            <a:r>
              <a:rPr sz="950" b="1" spc="-30" dirty="0">
                <a:latin typeface="Arial"/>
                <a:cs typeface="Arial"/>
              </a:rPr>
              <a:t> </a:t>
            </a:r>
            <a:r>
              <a:rPr sz="950" b="1" spc="15" dirty="0">
                <a:latin typeface="Arial"/>
                <a:cs typeface="Arial"/>
              </a:rPr>
              <a:t>consent</a:t>
            </a:r>
            <a:endParaRPr sz="95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095625" y="2619375"/>
            <a:ext cx="499745" cy="76200"/>
          </a:xfrm>
          <a:custGeom>
            <a:avLst/>
            <a:gdLst/>
            <a:ahLst/>
            <a:cxnLst/>
            <a:rect l="l" t="t" r="r" b="b"/>
            <a:pathLst>
              <a:path w="49974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7625"/>
                </a:lnTo>
                <a:lnTo>
                  <a:pt x="63500" y="47625"/>
                </a:lnTo>
                <a:lnTo>
                  <a:pt x="63500" y="28575"/>
                </a:lnTo>
                <a:lnTo>
                  <a:pt x="76200" y="28575"/>
                </a:lnTo>
                <a:lnTo>
                  <a:pt x="76200" y="0"/>
                </a:lnTo>
                <a:close/>
              </a:path>
              <a:path w="499745" h="76200">
                <a:moveTo>
                  <a:pt x="76200" y="28575"/>
                </a:moveTo>
                <a:lnTo>
                  <a:pt x="63500" y="28575"/>
                </a:lnTo>
                <a:lnTo>
                  <a:pt x="63500" y="47625"/>
                </a:lnTo>
                <a:lnTo>
                  <a:pt x="76200" y="47625"/>
                </a:lnTo>
                <a:lnTo>
                  <a:pt x="76200" y="28575"/>
                </a:lnTo>
                <a:close/>
              </a:path>
              <a:path w="499745" h="76200">
                <a:moveTo>
                  <a:pt x="499490" y="28575"/>
                </a:moveTo>
                <a:lnTo>
                  <a:pt x="76200" y="28575"/>
                </a:lnTo>
                <a:lnTo>
                  <a:pt x="76200" y="47625"/>
                </a:lnTo>
                <a:lnTo>
                  <a:pt x="499490" y="47625"/>
                </a:lnTo>
                <a:lnTo>
                  <a:pt x="499490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095875" y="3257550"/>
            <a:ext cx="1257300" cy="609600"/>
          </a:xfrm>
          <a:custGeom>
            <a:avLst/>
            <a:gdLst/>
            <a:ahLst/>
            <a:cxnLst/>
            <a:rect l="l" t="t" r="r" b="b"/>
            <a:pathLst>
              <a:path w="1257300" h="609600">
                <a:moveTo>
                  <a:pt x="0" y="609600"/>
                </a:moveTo>
                <a:lnTo>
                  <a:pt x="1257300" y="609600"/>
                </a:lnTo>
                <a:lnTo>
                  <a:pt x="125730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095875" y="3257550"/>
            <a:ext cx="1257300" cy="60960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0795" algn="ctr">
              <a:lnSpc>
                <a:spcPct val="100000"/>
              </a:lnSpc>
              <a:spcBef>
                <a:spcPts val="409"/>
              </a:spcBef>
            </a:pP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696</a:t>
            </a:r>
            <a:r>
              <a:rPr sz="12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Arial"/>
                <a:cs typeface="Arial"/>
              </a:rPr>
              <a:t>(94%)</a:t>
            </a:r>
            <a:endParaRPr sz="1200">
              <a:latin typeface="Arial"/>
              <a:cs typeface="Arial"/>
            </a:endParaRPr>
          </a:p>
          <a:p>
            <a:pPr marL="132080" marR="116205" indent="-1270" algn="ctr">
              <a:lnSpc>
                <a:spcPct val="99000"/>
              </a:lnSpc>
              <a:spcBef>
                <a:spcPts val="25"/>
              </a:spcBef>
            </a:pPr>
            <a:r>
              <a:rPr sz="950" b="1" spc="20" dirty="0">
                <a:latin typeface="Arial"/>
                <a:cs typeface="Arial"/>
              </a:rPr>
              <a:t>remained* in</a:t>
            </a:r>
            <a:r>
              <a:rPr sz="950" b="1" spc="-85" dirty="0">
                <a:latin typeface="Arial"/>
                <a:cs typeface="Arial"/>
              </a:rPr>
              <a:t> </a:t>
            </a:r>
            <a:r>
              <a:rPr sz="950" b="1" spc="25" dirty="0">
                <a:latin typeface="Arial"/>
                <a:cs typeface="Arial"/>
              </a:rPr>
              <a:t>the  </a:t>
            </a:r>
            <a:r>
              <a:rPr sz="950" b="1" spc="15" dirty="0">
                <a:latin typeface="Arial"/>
                <a:cs typeface="Arial"/>
              </a:rPr>
              <a:t>study </a:t>
            </a:r>
            <a:r>
              <a:rPr sz="950" b="1" spc="35" dirty="0">
                <a:latin typeface="Arial"/>
                <a:cs typeface="Arial"/>
              </a:rPr>
              <a:t>at </a:t>
            </a:r>
            <a:r>
              <a:rPr sz="1100" b="1" spc="15" dirty="0">
                <a:solidFill>
                  <a:srgbClr val="C00000"/>
                </a:solidFill>
                <a:latin typeface="Arial"/>
                <a:cs typeface="Arial"/>
              </a:rPr>
              <a:t>5</a:t>
            </a:r>
            <a:r>
              <a:rPr sz="1100" b="1" spc="-1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C00000"/>
                </a:solidFill>
                <a:latin typeface="Arial"/>
                <a:cs typeface="Arial"/>
              </a:rPr>
              <a:t>years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676900" y="971550"/>
            <a:ext cx="76200" cy="2242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552825" y="2038350"/>
            <a:ext cx="76200" cy="1215390"/>
          </a:xfrm>
          <a:custGeom>
            <a:avLst/>
            <a:gdLst/>
            <a:ahLst/>
            <a:cxnLst/>
            <a:rect l="l" t="t" r="r" b="b"/>
            <a:pathLst>
              <a:path w="76200" h="1215389">
                <a:moveTo>
                  <a:pt x="28575" y="1139189"/>
                </a:moveTo>
                <a:lnTo>
                  <a:pt x="0" y="1139189"/>
                </a:lnTo>
                <a:lnTo>
                  <a:pt x="38100" y="1215389"/>
                </a:lnTo>
                <a:lnTo>
                  <a:pt x="69850" y="1151889"/>
                </a:lnTo>
                <a:lnTo>
                  <a:pt x="28575" y="1151889"/>
                </a:lnTo>
                <a:lnTo>
                  <a:pt x="28575" y="1139189"/>
                </a:lnTo>
                <a:close/>
              </a:path>
              <a:path w="76200" h="1215389">
                <a:moveTo>
                  <a:pt x="47625" y="0"/>
                </a:moveTo>
                <a:lnTo>
                  <a:pt x="28575" y="0"/>
                </a:lnTo>
                <a:lnTo>
                  <a:pt x="28575" y="1151889"/>
                </a:lnTo>
                <a:lnTo>
                  <a:pt x="47625" y="1151889"/>
                </a:lnTo>
                <a:lnTo>
                  <a:pt x="47625" y="0"/>
                </a:lnTo>
                <a:close/>
              </a:path>
              <a:path w="76200" h="1215389">
                <a:moveTo>
                  <a:pt x="76200" y="1139189"/>
                </a:moveTo>
                <a:lnTo>
                  <a:pt x="47625" y="1139189"/>
                </a:lnTo>
                <a:lnTo>
                  <a:pt x="47625" y="1151889"/>
                </a:lnTo>
                <a:lnTo>
                  <a:pt x="69850" y="1151889"/>
                </a:lnTo>
                <a:lnTo>
                  <a:pt x="76200" y="11391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981325" y="3257550"/>
            <a:ext cx="1219200" cy="619125"/>
          </a:xfrm>
          <a:custGeom>
            <a:avLst/>
            <a:gdLst/>
            <a:ahLst/>
            <a:cxnLst/>
            <a:rect l="l" t="t" r="r" b="b"/>
            <a:pathLst>
              <a:path w="1219200" h="619125">
                <a:moveTo>
                  <a:pt x="0" y="619125"/>
                </a:moveTo>
                <a:lnTo>
                  <a:pt x="1219200" y="619125"/>
                </a:lnTo>
                <a:lnTo>
                  <a:pt x="1219200" y="0"/>
                </a:lnTo>
                <a:lnTo>
                  <a:pt x="0" y="0"/>
                </a:lnTo>
                <a:lnTo>
                  <a:pt x="0" y="6191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981325" y="3257550"/>
            <a:ext cx="1219200" cy="619125"/>
          </a:xfrm>
          <a:custGeom>
            <a:avLst/>
            <a:gdLst/>
            <a:ahLst/>
            <a:cxnLst/>
            <a:rect l="l" t="t" r="r" b="b"/>
            <a:pathLst>
              <a:path w="1219200" h="619125">
                <a:moveTo>
                  <a:pt x="0" y="619125"/>
                </a:moveTo>
                <a:lnTo>
                  <a:pt x="1219200" y="619125"/>
                </a:lnTo>
                <a:lnTo>
                  <a:pt x="1219200" y="0"/>
                </a:lnTo>
                <a:lnTo>
                  <a:pt x="0" y="0"/>
                </a:lnTo>
                <a:lnTo>
                  <a:pt x="0" y="619125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081401" y="3294316"/>
            <a:ext cx="1026794" cy="521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4169E0"/>
                </a:solidFill>
                <a:latin typeface="Arial"/>
                <a:cs typeface="Arial"/>
              </a:rPr>
              <a:t>724</a:t>
            </a:r>
            <a:r>
              <a:rPr sz="1200" b="1" spc="-45" dirty="0">
                <a:solidFill>
                  <a:srgbClr val="4169E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4169E0"/>
                </a:solidFill>
                <a:latin typeface="Arial"/>
                <a:cs typeface="Arial"/>
              </a:rPr>
              <a:t>(96%)</a:t>
            </a:r>
            <a:endParaRPr sz="1200">
              <a:latin typeface="Arial"/>
              <a:cs typeface="Arial"/>
            </a:endParaRPr>
          </a:p>
          <a:p>
            <a:pPr marL="12065" marR="5080" indent="-1270" algn="ctr">
              <a:lnSpc>
                <a:spcPct val="99100"/>
              </a:lnSpc>
              <a:spcBef>
                <a:spcPts val="25"/>
              </a:spcBef>
            </a:pPr>
            <a:r>
              <a:rPr sz="950" b="1" spc="20" dirty="0">
                <a:latin typeface="Arial"/>
                <a:cs typeface="Arial"/>
              </a:rPr>
              <a:t>remained* in</a:t>
            </a:r>
            <a:r>
              <a:rPr sz="950" b="1" spc="-85" dirty="0">
                <a:latin typeface="Arial"/>
                <a:cs typeface="Arial"/>
              </a:rPr>
              <a:t> </a:t>
            </a:r>
            <a:r>
              <a:rPr sz="950" b="1" spc="25" dirty="0">
                <a:latin typeface="Arial"/>
                <a:cs typeface="Arial"/>
              </a:rPr>
              <a:t>the  </a:t>
            </a:r>
            <a:r>
              <a:rPr sz="950" b="1" spc="15" dirty="0">
                <a:latin typeface="Arial"/>
                <a:cs typeface="Arial"/>
              </a:rPr>
              <a:t>study </a:t>
            </a:r>
            <a:r>
              <a:rPr sz="950" b="1" spc="35" dirty="0">
                <a:latin typeface="Arial"/>
                <a:cs typeface="Arial"/>
              </a:rPr>
              <a:t>at </a:t>
            </a:r>
            <a:r>
              <a:rPr sz="1100" b="1" spc="15" dirty="0">
                <a:solidFill>
                  <a:srgbClr val="4169E0"/>
                </a:solidFill>
                <a:latin typeface="Arial"/>
                <a:cs typeface="Arial"/>
              </a:rPr>
              <a:t>5</a:t>
            </a:r>
            <a:r>
              <a:rPr sz="1100" b="1" spc="-130" dirty="0">
                <a:solidFill>
                  <a:srgbClr val="4169E0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4169E0"/>
                </a:solidFill>
                <a:latin typeface="Arial"/>
                <a:cs typeface="Arial"/>
              </a:rPr>
              <a:t>years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981325" y="4076700"/>
            <a:ext cx="1219200" cy="542925"/>
          </a:xfrm>
          <a:custGeom>
            <a:avLst/>
            <a:gdLst/>
            <a:ahLst/>
            <a:cxnLst/>
            <a:rect l="l" t="t" r="r" b="b"/>
            <a:pathLst>
              <a:path w="1219200" h="542925">
                <a:moveTo>
                  <a:pt x="0" y="542925"/>
                </a:moveTo>
                <a:lnTo>
                  <a:pt x="1219200" y="542925"/>
                </a:lnTo>
                <a:lnTo>
                  <a:pt x="1219200" y="0"/>
                </a:lnTo>
                <a:lnTo>
                  <a:pt x="0" y="0"/>
                </a:lnTo>
                <a:lnTo>
                  <a:pt x="0" y="542925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990850" y="4116070"/>
            <a:ext cx="1200150" cy="480059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94615" marR="82550" indent="3175" algn="ctr">
              <a:lnSpc>
                <a:spcPct val="105500"/>
              </a:lnSpc>
              <a:spcBef>
                <a:spcPts val="65"/>
              </a:spcBef>
            </a:pPr>
            <a:r>
              <a:rPr sz="950" b="1" spc="25" dirty="0">
                <a:latin typeface="Arial"/>
                <a:cs typeface="Arial"/>
              </a:rPr>
              <a:t>757 </a:t>
            </a:r>
            <a:r>
              <a:rPr sz="950" b="1" spc="15" dirty="0">
                <a:latin typeface="Arial"/>
                <a:cs typeface="Arial"/>
              </a:rPr>
              <a:t>included </a:t>
            </a:r>
            <a:r>
              <a:rPr sz="950" b="1" spc="20" dirty="0">
                <a:latin typeface="Arial"/>
                <a:cs typeface="Arial"/>
              </a:rPr>
              <a:t>in  </a:t>
            </a:r>
            <a:r>
              <a:rPr sz="950" b="1" spc="30" dirty="0">
                <a:latin typeface="Arial"/>
                <a:cs typeface="Arial"/>
              </a:rPr>
              <a:t>i</a:t>
            </a:r>
            <a:r>
              <a:rPr sz="950" b="1" spc="15" dirty="0">
                <a:latin typeface="Arial"/>
                <a:cs typeface="Arial"/>
              </a:rPr>
              <a:t>n</a:t>
            </a:r>
            <a:r>
              <a:rPr sz="950" b="1" spc="-20" dirty="0">
                <a:latin typeface="Arial"/>
                <a:cs typeface="Arial"/>
              </a:rPr>
              <a:t>t</a:t>
            </a:r>
            <a:r>
              <a:rPr sz="950" b="1" spc="70" dirty="0">
                <a:latin typeface="Arial"/>
                <a:cs typeface="Arial"/>
              </a:rPr>
              <a:t>e</a:t>
            </a:r>
            <a:r>
              <a:rPr sz="950" b="1" spc="15" dirty="0">
                <a:latin typeface="Arial"/>
                <a:cs typeface="Arial"/>
              </a:rPr>
              <a:t>n</a:t>
            </a:r>
            <a:r>
              <a:rPr sz="950" b="1" spc="-20" dirty="0">
                <a:latin typeface="Arial"/>
                <a:cs typeface="Arial"/>
              </a:rPr>
              <a:t>t</a:t>
            </a:r>
            <a:r>
              <a:rPr sz="950" b="1" spc="30" dirty="0">
                <a:latin typeface="Arial"/>
                <a:cs typeface="Arial"/>
              </a:rPr>
              <a:t>i</a:t>
            </a:r>
            <a:r>
              <a:rPr sz="950" b="1" spc="15" dirty="0">
                <a:latin typeface="Arial"/>
                <a:cs typeface="Arial"/>
              </a:rPr>
              <a:t>o</a:t>
            </a:r>
            <a:r>
              <a:rPr sz="950" b="1" spc="50" dirty="0">
                <a:latin typeface="Arial"/>
                <a:cs typeface="Arial"/>
              </a:rPr>
              <a:t>n</a:t>
            </a:r>
            <a:r>
              <a:rPr sz="950" b="1" spc="15" dirty="0">
                <a:latin typeface="Arial"/>
                <a:cs typeface="Arial"/>
              </a:rPr>
              <a:t>-</a:t>
            </a:r>
            <a:r>
              <a:rPr sz="950" b="1" spc="50" dirty="0">
                <a:latin typeface="Arial"/>
                <a:cs typeface="Arial"/>
              </a:rPr>
              <a:t>t</a:t>
            </a:r>
            <a:r>
              <a:rPr sz="950" b="1" spc="-10" dirty="0">
                <a:latin typeface="Arial"/>
                <a:cs typeface="Arial"/>
              </a:rPr>
              <a:t>o</a:t>
            </a:r>
            <a:r>
              <a:rPr sz="950" b="1" spc="15" dirty="0">
                <a:latin typeface="Arial"/>
                <a:cs typeface="Arial"/>
              </a:rPr>
              <a:t>-</a:t>
            </a:r>
            <a:r>
              <a:rPr sz="950" b="1" spc="55" dirty="0">
                <a:latin typeface="Arial"/>
                <a:cs typeface="Arial"/>
              </a:rPr>
              <a:t>t</a:t>
            </a:r>
            <a:r>
              <a:rPr sz="950" b="1" spc="10" dirty="0">
                <a:latin typeface="Arial"/>
                <a:cs typeface="Arial"/>
              </a:rPr>
              <a:t>r</a:t>
            </a:r>
            <a:r>
              <a:rPr sz="950" b="1" spc="-5" dirty="0">
                <a:latin typeface="Arial"/>
                <a:cs typeface="Arial"/>
              </a:rPr>
              <a:t>ea</a:t>
            </a:r>
            <a:r>
              <a:rPr sz="950" b="1" spc="5" dirty="0">
                <a:latin typeface="Arial"/>
                <a:cs typeface="Arial"/>
              </a:rPr>
              <a:t>t  </a:t>
            </a:r>
            <a:r>
              <a:rPr sz="950" b="1" spc="15" dirty="0">
                <a:latin typeface="Arial"/>
                <a:cs typeface="Arial"/>
              </a:rPr>
              <a:t>analysis</a:t>
            </a:r>
            <a:endParaRPr sz="950">
              <a:latin typeface="Arial"/>
              <a:cs typeface="Arial"/>
            </a:endParaRPr>
          </a:p>
        </p:txBody>
      </p:sp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1181100" y="2228850"/>
          <a:ext cx="1933575" cy="2155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3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7725">
                <a:tc gridSpan="2"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950" b="1" spc="5" dirty="0">
                          <a:latin typeface="Arial"/>
                          <a:cs typeface="Arial"/>
                        </a:rPr>
                        <a:t>33 </a:t>
                      </a:r>
                      <a:r>
                        <a:rPr sz="950" b="1" spc="20" dirty="0">
                          <a:latin typeface="Arial"/>
                          <a:cs typeface="Arial"/>
                        </a:rPr>
                        <a:t>discontinued</a:t>
                      </a:r>
                      <a:r>
                        <a:rPr sz="950" b="1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15" dirty="0">
                          <a:latin typeface="Arial"/>
                          <a:cs typeface="Arial"/>
                        </a:rPr>
                        <a:t>study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39725" marR="382905" indent="-70485">
                        <a:lnSpc>
                          <a:spcPct val="105500"/>
                        </a:lnSpc>
                        <a:spcBef>
                          <a:spcPts val="5"/>
                        </a:spcBef>
                      </a:pPr>
                      <a:r>
                        <a:rPr sz="950" b="1" spc="5" dirty="0">
                          <a:latin typeface="Arial"/>
                          <a:cs typeface="Arial"/>
                        </a:rPr>
                        <a:t>26 </a:t>
                      </a:r>
                      <a:r>
                        <a:rPr sz="950" b="1" spc="30" dirty="0">
                          <a:latin typeface="Arial"/>
                          <a:cs typeface="Arial"/>
                        </a:rPr>
                        <a:t>lost </a:t>
                      </a:r>
                      <a:r>
                        <a:rPr sz="950" b="1" spc="-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950" b="1" spc="20" dirty="0">
                          <a:latin typeface="Arial"/>
                          <a:cs typeface="Arial"/>
                        </a:rPr>
                        <a:t>follow-up  </a:t>
                      </a:r>
                      <a:r>
                        <a:rPr sz="950" b="1" spc="15" dirty="0">
                          <a:latin typeface="Arial"/>
                          <a:cs typeface="Arial"/>
                        </a:rPr>
                        <a:t>7 withdrew</a:t>
                      </a:r>
                      <a:r>
                        <a:rPr sz="95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25" dirty="0">
                          <a:latin typeface="Arial"/>
                          <a:cs typeface="Arial"/>
                        </a:rPr>
                        <a:t>consent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546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86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object 32"/>
          <p:cNvSpPr txBox="1"/>
          <p:nvPr/>
        </p:nvSpPr>
        <p:spPr>
          <a:xfrm>
            <a:off x="470217" y="4723447"/>
            <a:ext cx="712597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b="1" spc="10" dirty="0">
                <a:latin typeface="Arial"/>
                <a:cs typeface="Arial"/>
              </a:rPr>
              <a:t>* </a:t>
            </a:r>
            <a:r>
              <a:rPr sz="950" b="1" spc="25" dirty="0">
                <a:latin typeface="Arial"/>
                <a:cs typeface="Arial"/>
              </a:rPr>
              <a:t>Randomised </a:t>
            </a:r>
            <a:r>
              <a:rPr sz="950" b="1" spc="20" dirty="0">
                <a:latin typeface="Arial"/>
                <a:cs typeface="Arial"/>
              </a:rPr>
              <a:t>patients </a:t>
            </a:r>
            <a:r>
              <a:rPr sz="950" b="1" spc="10" dirty="0">
                <a:latin typeface="Arial"/>
                <a:cs typeface="Arial"/>
              </a:rPr>
              <a:t>who </a:t>
            </a:r>
            <a:r>
              <a:rPr sz="950" b="1" spc="30" dirty="0">
                <a:latin typeface="Arial"/>
                <a:cs typeface="Arial"/>
              </a:rPr>
              <a:t>had </a:t>
            </a:r>
            <a:r>
              <a:rPr sz="950" b="1" spc="15" dirty="0">
                <a:latin typeface="Arial"/>
                <a:cs typeface="Arial"/>
              </a:rPr>
              <a:t>either </a:t>
            </a:r>
            <a:r>
              <a:rPr sz="950" b="1" spc="25" dirty="0">
                <a:latin typeface="Arial"/>
                <a:cs typeface="Arial"/>
              </a:rPr>
              <a:t>completed follow-up </a:t>
            </a:r>
            <a:r>
              <a:rPr sz="950" b="1" spc="15" dirty="0">
                <a:latin typeface="Arial"/>
                <a:cs typeface="Arial"/>
              </a:rPr>
              <a:t>within </a:t>
            </a:r>
            <a:r>
              <a:rPr sz="950" b="1" spc="25" dirty="0">
                <a:latin typeface="Arial"/>
                <a:cs typeface="Arial"/>
              </a:rPr>
              <a:t>the </a:t>
            </a:r>
            <a:r>
              <a:rPr sz="950" b="1" spc="15" dirty="0">
                <a:latin typeface="Arial"/>
                <a:cs typeface="Arial"/>
              </a:rPr>
              <a:t>protocol-specified </a:t>
            </a:r>
            <a:r>
              <a:rPr sz="950" b="1" spc="20" dirty="0">
                <a:latin typeface="Arial"/>
                <a:cs typeface="Arial"/>
              </a:rPr>
              <a:t>timeframe </a:t>
            </a:r>
            <a:r>
              <a:rPr sz="950" b="1" spc="50" dirty="0">
                <a:latin typeface="Arial"/>
                <a:cs typeface="Arial"/>
              </a:rPr>
              <a:t>or </a:t>
            </a:r>
            <a:r>
              <a:rPr sz="950" b="1" spc="25" dirty="0">
                <a:latin typeface="Arial"/>
                <a:cs typeface="Arial"/>
              </a:rPr>
              <a:t>were</a:t>
            </a:r>
            <a:r>
              <a:rPr sz="950" b="1" spc="-15" dirty="0">
                <a:latin typeface="Arial"/>
                <a:cs typeface="Arial"/>
              </a:rPr>
              <a:t> </a:t>
            </a:r>
            <a:r>
              <a:rPr sz="950" b="1" spc="25" dirty="0">
                <a:latin typeface="Arial"/>
                <a:cs typeface="Arial"/>
              </a:rPr>
              <a:t>deceased.</a:t>
            </a:r>
            <a:endParaRPr sz="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32410"/>
            <a:ext cx="445135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5F5F5F"/>
                </a:solidFill>
              </a:rPr>
              <a:t>Baseline</a:t>
            </a:r>
            <a:r>
              <a:rPr spc="40" dirty="0">
                <a:solidFill>
                  <a:srgbClr val="5F5F5F"/>
                </a:solidFill>
              </a:rPr>
              <a:t> </a:t>
            </a:r>
            <a:r>
              <a:rPr spc="-10" dirty="0">
                <a:solidFill>
                  <a:srgbClr val="5F5F5F"/>
                </a:solidFill>
              </a:rPr>
              <a:t>Characteristics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708150" y="911860"/>
          <a:ext cx="4933950" cy="3609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Variable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6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 marL="335280" marR="320675" indent="163195">
                        <a:lnSpc>
                          <a:spcPct val="102899"/>
                        </a:lnSpc>
                        <a:spcBef>
                          <a:spcPts val="18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PCI  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sz="140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4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57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169E0"/>
                    </a:solidFill>
                  </a:tcPr>
                </a:tc>
                <a:tc>
                  <a:txBody>
                    <a:bodyPr/>
                    <a:lstStyle/>
                    <a:p>
                      <a:pPr marL="336550" marR="319405" indent="50165">
                        <a:lnSpc>
                          <a:spcPct val="102899"/>
                        </a:lnSpc>
                        <a:spcBef>
                          <a:spcPts val="185"/>
                        </a:spcBef>
                      </a:pP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CABG  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sz="140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4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43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4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400" b="1" spc="5" dirty="0">
                          <a:latin typeface="Arial"/>
                          <a:cs typeface="Arial"/>
                        </a:rPr>
                        <a:t>Age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65 </a:t>
                      </a:r>
                      <a:r>
                        <a:rPr sz="1400" spc="65" dirty="0">
                          <a:latin typeface="Arial"/>
                          <a:cs typeface="Arial"/>
                        </a:rPr>
                        <a:t>± </a:t>
                      </a:r>
                      <a:r>
                        <a:rPr sz="1400" spc="15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1400" spc="-1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years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65 </a:t>
                      </a:r>
                      <a:r>
                        <a:rPr sz="1400" spc="65" dirty="0">
                          <a:latin typeface="Arial"/>
                          <a:cs typeface="Arial"/>
                        </a:rPr>
                        <a:t>± </a:t>
                      </a:r>
                      <a:r>
                        <a:rPr sz="1400" spc="15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1400" spc="-1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years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Male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81%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83%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940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Caucasian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94%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92%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b="1" spc="5" dirty="0">
                          <a:latin typeface="Arial"/>
                          <a:cs typeface="Arial"/>
                        </a:rPr>
                        <a:t>HTN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71%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75%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940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Dyslipidemia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69%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72%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Current 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Tobacco</a:t>
                      </a:r>
                      <a:r>
                        <a:rPr sz="1400" b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Use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19%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18%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Diabetes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28%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29%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940">
                <a:tc>
                  <a:txBody>
                    <a:bodyPr/>
                    <a:lstStyle/>
                    <a:p>
                      <a:pPr marL="3162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Insulin</a:t>
                      </a:r>
                      <a:r>
                        <a:rPr sz="14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dependent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30" dirty="0">
                          <a:latin typeface="Arial"/>
                          <a:cs typeface="Arial"/>
                        </a:rPr>
                        <a:t>7%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30" dirty="0">
                          <a:latin typeface="Arial"/>
                          <a:cs typeface="Arial"/>
                        </a:rPr>
                        <a:t>8%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ACS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presentation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40%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39%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940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EF≤50%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18%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18%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940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Prior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PCI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13%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14%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32410"/>
            <a:ext cx="486918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5F5F5F"/>
                </a:solidFill>
              </a:rPr>
              <a:t>Procedural</a:t>
            </a:r>
            <a:r>
              <a:rPr spc="-10" dirty="0">
                <a:solidFill>
                  <a:srgbClr val="5F5F5F"/>
                </a:solidFill>
              </a:rPr>
              <a:t> Characteristics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708150" y="956436"/>
          <a:ext cx="4933950" cy="3328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Variable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7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 marL="335280" marR="320675" indent="163195">
                        <a:lnSpc>
                          <a:spcPct val="103000"/>
                        </a:lnSpc>
                        <a:spcBef>
                          <a:spcPts val="18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PCI  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sz="140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4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57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169E0"/>
                    </a:solidFill>
                  </a:tcPr>
                </a:tc>
                <a:tc>
                  <a:txBody>
                    <a:bodyPr/>
                    <a:lstStyle/>
                    <a:p>
                      <a:pPr marL="336550" marR="319405" indent="50165">
                        <a:lnSpc>
                          <a:spcPct val="103000"/>
                        </a:lnSpc>
                        <a:spcBef>
                          <a:spcPts val="185"/>
                        </a:spcBef>
                      </a:pP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CABG  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sz="140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4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43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4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Time to</a:t>
                      </a:r>
                      <a:r>
                        <a:rPr sz="14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procedure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400" spc="1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days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13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 days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940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Procedure</a:t>
                      </a:r>
                      <a:r>
                        <a:rPr sz="14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duration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87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10" dirty="0">
                          <a:latin typeface="Arial"/>
                          <a:cs typeface="Arial"/>
                        </a:rPr>
                        <a:t>min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197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10" dirty="0">
                          <a:latin typeface="Arial"/>
                          <a:cs typeface="Arial"/>
                        </a:rPr>
                        <a:t>min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Length 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hospital</a:t>
                      </a:r>
                      <a:r>
                        <a:rPr sz="14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stay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spc="1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days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spc="-45" dirty="0">
                          <a:latin typeface="Arial"/>
                          <a:cs typeface="Arial"/>
                        </a:rPr>
                        <a:t>11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days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940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Number 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lesions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4.3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4.2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≥1 Chronic</a:t>
                      </a:r>
                      <a:r>
                        <a:rPr sz="14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occlusion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21%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23%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≥1 Bifurcation</a:t>
                      </a:r>
                      <a:r>
                        <a:rPr sz="14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lesion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69%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66%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940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-20" dirty="0">
                          <a:latin typeface="Arial"/>
                          <a:cs typeface="Arial"/>
                        </a:rPr>
                        <a:t>SYNTAX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Score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30" dirty="0">
                          <a:latin typeface="Arial"/>
                          <a:cs typeface="Arial"/>
                        </a:rPr>
                        <a:t>26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30" dirty="0">
                          <a:latin typeface="Arial"/>
                          <a:cs typeface="Arial"/>
                        </a:rPr>
                        <a:t>26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3162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10" dirty="0">
                          <a:latin typeface="Arial"/>
                          <a:cs typeface="Arial"/>
                        </a:rPr>
                        <a:t>Low</a:t>
                      </a:r>
                      <a:r>
                        <a:rPr sz="14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(0-22)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32%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35%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965">
                <a:tc>
                  <a:txBody>
                    <a:bodyPr/>
                    <a:lstStyle/>
                    <a:p>
                      <a:pPr marL="31623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Intermediate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(23-32)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50%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48%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940">
                <a:tc>
                  <a:txBody>
                    <a:bodyPr/>
                    <a:lstStyle/>
                    <a:p>
                      <a:pPr marL="31623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High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(&gt;33)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18%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17%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32410"/>
            <a:ext cx="486918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5F5F5F"/>
                </a:solidFill>
              </a:rPr>
              <a:t>Procedural</a:t>
            </a:r>
            <a:r>
              <a:rPr spc="-10" dirty="0">
                <a:solidFill>
                  <a:srgbClr val="5F5F5F"/>
                </a:solidFill>
              </a:rPr>
              <a:t> Characteristics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56679" y="1045717"/>
          <a:ext cx="3790950" cy="24549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Variable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6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 marL="405765" marR="393065" indent="163195">
                        <a:lnSpc>
                          <a:spcPct val="102800"/>
                        </a:lnSpc>
                        <a:spcBef>
                          <a:spcPts val="19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PCI  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sz="140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4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57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169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400" b="1" spc="20" dirty="0">
                          <a:latin typeface="Arial"/>
                          <a:cs typeface="Arial"/>
                        </a:rPr>
                        <a:t>%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Lesions 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FFR</a:t>
                      </a:r>
                      <a:r>
                        <a:rPr sz="1400" b="1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measured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1594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82%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29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FFR&gt;0.80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24%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5" dirty="0">
                          <a:latin typeface="Arial"/>
                          <a:cs typeface="Arial"/>
                        </a:rPr>
                        <a:t>Staged</a:t>
                      </a:r>
                      <a:r>
                        <a:rPr sz="14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procedure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22%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Number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stents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3.7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±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1.9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20" dirty="0">
                          <a:latin typeface="Arial"/>
                          <a:cs typeface="Arial"/>
                        </a:rPr>
                        <a:t>Total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stent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length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80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mm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Intravascular</a:t>
                      </a:r>
                      <a:r>
                        <a:rPr sz="14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imaging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12%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129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spc="10" dirty="0">
                          <a:latin typeface="Arial"/>
                          <a:cs typeface="Arial"/>
                        </a:rPr>
                        <a:t>FFR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measured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after</a:t>
                      </a:r>
                      <a:r>
                        <a:rPr sz="1400" b="1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PCI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60%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696840" y="1045717"/>
          <a:ext cx="3505200" cy="2090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Variable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6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 marL="266700" marR="246379" indent="49530">
                        <a:lnSpc>
                          <a:spcPct val="102800"/>
                        </a:lnSpc>
                        <a:spcBef>
                          <a:spcPts val="190"/>
                        </a:spcBef>
                      </a:pPr>
                      <a:r>
                        <a:rPr sz="14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CABG  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sz="140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4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43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4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773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b="1" spc="5" dirty="0">
                          <a:latin typeface="Arial"/>
                          <a:cs typeface="Arial"/>
                        </a:rPr>
                        <a:t>FFR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measured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prior</a:t>
                      </a:r>
                      <a:r>
                        <a:rPr sz="1400" b="1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to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49530">
                        <a:lnSpc>
                          <a:spcPts val="1595"/>
                        </a:lnSpc>
                        <a:spcBef>
                          <a:spcPts val="270"/>
                        </a:spcBef>
                      </a:pPr>
                      <a:r>
                        <a:rPr sz="1400" b="1" spc="10" dirty="0">
                          <a:latin typeface="Arial"/>
                          <a:cs typeface="Arial"/>
                        </a:rPr>
                        <a:t>CABG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10%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8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29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15" dirty="0">
                          <a:latin typeface="Arial"/>
                          <a:cs typeface="Arial"/>
                        </a:rPr>
                        <a:t># 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distal</a:t>
                      </a:r>
                      <a:r>
                        <a:rPr sz="14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anastomoses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3.4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±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1.0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Multiple arterial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grafts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25%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LIMA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97%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Off-Pump</a:t>
                      </a:r>
                      <a:r>
                        <a:rPr sz="14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surgery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24%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32410"/>
            <a:ext cx="547116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5F5F5F"/>
                </a:solidFill>
              </a:rPr>
              <a:t>Medical </a:t>
            </a:r>
            <a:r>
              <a:rPr spc="-5" dirty="0">
                <a:solidFill>
                  <a:srgbClr val="5F5F5F"/>
                </a:solidFill>
              </a:rPr>
              <a:t>Therapy </a:t>
            </a:r>
            <a:r>
              <a:rPr spc="-10" dirty="0">
                <a:solidFill>
                  <a:srgbClr val="5F5F5F"/>
                </a:solidFill>
              </a:rPr>
              <a:t>at </a:t>
            </a:r>
            <a:r>
              <a:rPr dirty="0">
                <a:solidFill>
                  <a:srgbClr val="5F5F5F"/>
                </a:solidFill>
              </a:rPr>
              <a:t>Five</a:t>
            </a:r>
            <a:r>
              <a:rPr spc="-60" dirty="0">
                <a:solidFill>
                  <a:srgbClr val="5F5F5F"/>
                </a:solidFill>
              </a:rPr>
              <a:t> </a:t>
            </a:r>
            <a:r>
              <a:rPr dirty="0">
                <a:solidFill>
                  <a:srgbClr val="5F5F5F"/>
                </a:solidFill>
              </a:rPr>
              <a:t>Years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575" y="1191518"/>
            <a:ext cx="7635875" cy="247078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69875" indent="-257810">
              <a:lnSpc>
                <a:spcPct val="100000"/>
              </a:lnSpc>
              <a:spcBef>
                <a:spcPts val="375"/>
              </a:spcBef>
              <a:buClr>
                <a:srgbClr val="C00000"/>
              </a:buClr>
              <a:buSzPct val="108888"/>
              <a:buFont typeface="Wingdings"/>
              <a:buChar char=""/>
              <a:tabLst>
                <a:tab pos="270510" algn="l"/>
              </a:tabLst>
            </a:pPr>
            <a:r>
              <a:rPr sz="2250" spc="5" dirty="0">
                <a:latin typeface="Arial"/>
                <a:cs typeface="Arial"/>
              </a:rPr>
              <a:t>Any </a:t>
            </a:r>
            <a:r>
              <a:rPr sz="2250" spc="-5" dirty="0">
                <a:latin typeface="Arial"/>
                <a:cs typeface="Arial"/>
              </a:rPr>
              <a:t>antiplatelet </a:t>
            </a:r>
            <a:r>
              <a:rPr sz="2250" dirty="0">
                <a:latin typeface="Arial"/>
                <a:cs typeface="Arial"/>
              </a:rPr>
              <a:t>agent </a:t>
            </a:r>
            <a:r>
              <a:rPr sz="2250" spc="-5" dirty="0">
                <a:latin typeface="Arial"/>
                <a:cs typeface="Arial"/>
              </a:rPr>
              <a:t>~90% </a:t>
            </a:r>
            <a:r>
              <a:rPr sz="2250" spc="-10" dirty="0">
                <a:latin typeface="Arial"/>
                <a:cs typeface="Arial"/>
              </a:rPr>
              <a:t>(anticoagulants </a:t>
            </a:r>
            <a:r>
              <a:rPr sz="2250" spc="10" dirty="0">
                <a:latin typeface="Arial"/>
                <a:cs typeface="Arial"/>
              </a:rPr>
              <a:t>not</a:t>
            </a:r>
            <a:r>
              <a:rPr sz="2250" spc="-85" dirty="0">
                <a:latin typeface="Arial"/>
                <a:cs typeface="Arial"/>
              </a:rPr>
              <a:t> </a:t>
            </a:r>
            <a:r>
              <a:rPr sz="2250" dirty="0">
                <a:latin typeface="Arial"/>
                <a:cs typeface="Arial"/>
              </a:rPr>
              <a:t>recorded)</a:t>
            </a:r>
            <a:endParaRPr sz="2250">
              <a:latin typeface="Arial"/>
              <a:cs typeface="Arial"/>
            </a:endParaRPr>
          </a:p>
          <a:p>
            <a:pPr marL="269875" indent="-257810">
              <a:lnSpc>
                <a:spcPct val="100000"/>
              </a:lnSpc>
              <a:spcBef>
                <a:spcPts val="530"/>
              </a:spcBef>
              <a:buClr>
                <a:srgbClr val="C00000"/>
              </a:buClr>
              <a:buSzPct val="108888"/>
              <a:buFont typeface="Wingdings"/>
              <a:buChar char=""/>
              <a:tabLst>
                <a:tab pos="270510" algn="l"/>
              </a:tabLst>
            </a:pPr>
            <a:r>
              <a:rPr sz="2250" spc="-5" dirty="0">
                <a:latin typeface="Arial"/>
                <a:cs typeface="Arial"/>
              </a:rPr>
              <a:t>Statin</a:t>
            </a:r>
            <a:r>
              <a:rPr sz="2250" spc="-15" dirty="0">
                <a:latin typeface="Arial"/>
                <a:cs typeface="Arial"/>
              </a:rPr>
              <a:t> </a:t>
            </a:r>
            <a:r>
              <a:rPr sz="2250" dirty="0">
                <a:latin typeface="Arial"/>
                <a:cs typeface="Arial"/>
              </a:rPr>
              <a:t>&gt;91%</a:t>
            </a:r>
            <a:endParaRPr sz="2250">
              <a:latin typeface="Arial"/>
              <a:cs typeface="Arial"/>
            </a:endParaRPr>
          </a:p>
          <a:p>
            <a:pPr marL="269875" indent="-257810">
              <a:lnSpc>
                <a:spcPct val="100000"/>
              </a:lnSpc>
              <a:spcBef>
                <a:spcPts val="605"/>
              </a:spcBef>
              <a:buClr>
                <a:srgbClr val="C00000"/>
              </a:buClr>
              <a:buSzPct val="108888"/>
              <a:buFont typeface="Wingdings"/>
              <a:buChar char=""/>
              <a:tabLst>
                <a:tab pos="270510" algn="l"/>
              </a:tabLst>
            </a:pPr>
            <a:r>
              <a:rPr sz="2250" spc="-5" dirty="0">
                <a:latin typeface="Arial"/>
                <a:cs typeface="Arial"/>
              </a:rPr>
              <a:t>Beta </a:t>
            </a:r>
            <a:r>
              <a:rPr sz="2250" dirty="0">
                <a:latin typeface="Arial"/>
                <a:cs typeface="Arial"/>
              </a:rPr>
              <a:t>blocker</a:t>
            </a:r>
            <a:r>
              <a:rPr sz="2250" spc="-40" dirty="0">
                <a:latin typeface="Arial"/>
                <a:cs typeface="Arial"/>
              </a:rPr>
              <a:t> </a:t>
            </a:r>
            <a:r>
              <a:rPr sz="2250" dirty="0">
                <a:latin typeface="Arial"/>
                <a:cs typeface="Arial"/>
              </a:rPr>
              <a:t>&gt;70%</a:t>
            </a:r>
            <a:endParaRPr sz="2250">
              <a:latin typeface="Arial"/>
              <a:cs typeface="Arial"/>
            </a:endParaRPr>
          </a:p>
          <a:p>
            <a:pPr marL="269875" indent="-257810">
              <a:lnSpc>
                <a:spcPct val="100000"/>
              </a:lnSpc>
              <a:spcBef>
                <a:spcPts val="530"/>
              </a:spcBef>
              <a:buClr>
                <a:srgbClr val="C00000"/>
              </a:buClr>
              <a:buSzPct val="108888"/>
              <a:buFont typeface="Wingdings"/>
              <a:buChar char=""/>
              <a:tabLst>
                <a:tab pos="270510" algn="l"/>
              </a:tabLst>
            </a:pPr>
            <a:r>
              <a:rPr sz="2250" spc="5" dirty="0">
                <a:latin typeface="Arial"/>
                <a:cs typeface="Arial"/>
              </a:rPr>
              <a:t>ACE </a:t>
            </a:r>
            <a:r>
              <a:rPr sz="2250" spc="-10" dirty="0">
                <a:latin typeface="Arial"/>
                <a:cs typeface="Arial"/>
              </a:rPr>
              <a:t>I/ARB</a:t>
            </a:r>
            <a:r>
              <a:rPr sz="2250" dirty="0">
                <a:latin typeface="Arial"/>
                <a:cs typeface="Arial"/>
              </a:rPr>
              <a:t> </a:t>
            </a:r>
            <a:r>
              <a:rPr sz="2250" spc="-5" dirty="0">
                <a:latin typeface="Arial"/>
                <a:cs typeface="Arial"/>
              </a:rPr>
              <a:t>&gt;70%</a:t>
            </a:r>
            <a:endParaRPr sz="2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00000"/>
              </a:buClr>
              <a:buFont typeface="Wingdings"/>
              <a:buChar char=""/>
            </a:pPr>
            <a:endParaRPr sz="3250">
              <a:latin typeface="Arial"/>
              <a:cs typeface="Arial"/>
            </a:endParaRPr>
          </a:p>
          <a:p>
            <a:pPr marL="269875" indent="-257810">
              <a:lnSpc>
                <a:spcPct val="100000"/>
              </a:lnSpc>
              <a:buClr>
                <a:srgbClr val="C00000"/>
              </a:buClr>
              <a:buSzPct val="108888"/>
              <a:buFont typeface="Wingdings"/>
              <a:buChar char=""/>
              <a:tabLst>
                <a:tab pos="270510" algn="l"/>
              </a:tabLst>
            </a:pPr>
            <a:r>
              <a:rPr sz="2250" spc="10" dirty="0">
                <a:latin typeface="Arial"/>
                <a:cs typeface="Arial"/>
              </a:rPr>
              <a:t>No </a:t>
            </a:r>
            <a:r>
              <a:rPr sz="2250" spc="-5" dirty="0">
                <a:latin typeface="Arial"/>
                <a:cs typeface="Arial"/>
              </a:rPr>
              <a:t>major differences between the two</a:t>
            </a:r>
            <a:r>
              <a:rPr sz="2250" spc="-85" dirty="0">
                <a:latin typeface="Arial"/>
                <a:cs typeface="Arial"/>
              </a:rPr>
              <a:t> </a:t>
            </a:r>
            <a:r>
              <a:rPr sz="2250" spc="-15" dirty="0">
                <a:latin typeface="Arial"/>
                <a:cs typeface="Arial"/>
              </a:rPr>
              <a:t>groups</a:t>
            </a:r>
            <a:endParaRPr sz="2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32410"/>
            <a:ext cx="851916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5F5F5F"/>
                </a:solidFill>
              </a:rPr>
              <a:t>Primary </a:t>
            </a:r>
            <a:r>
              <a:rPr spc="5" dirty="0">
                <a:solidFill>
                  <a:srgbClr val="5F5F5F"/>
                </a:solidFill>
              </a:rPr>
              <a:t>Endpoint: </a:t>
            </a:r>
            <a:r>
              <a:rPr sz="2750" i="1" spc="25" dirty="0">
                <a:solidFill>
                  <a:srgbClr val="5F5F5F"/>
                </a:solidFill>
                <a:latin typeface="Arial"/>
                <a:cs typeface="Arial"/>
              </a:rPr>
              <a:t>Death, </a:t>
            </a:r>
            <a:r>
              <a:rPr sz="2750" i="1" spc="15" dirty="0">
                <a:solidFill>
                  <a:srgbClr val="5F5F5F"/>
                </a:solidFill>
                <a:latin typeface="Arial"/>
                <a:cs typeface="Arial"/>
              </a:rPr>
              <a:t>Stroke, </a:t>
            </a:r>
            <a:r>
              <a:rPr sz="2750" i="1" spc="25" dirty="0">
                <a:solidFill>
                  <a:srgbClr val="5F5F5F"/>
                </a:solidFill>
                <a:latin typeface="Arial"/>
                <a:cs typeface="Arial"/>
              </a:rPr>
              <a:t>or </a:t>
            </a:r>
            <a:r>
              <a:rPr sz="2750" i="1" spc="55" dirty="0">
                <a:solidFill>
                  <a:srgbClr val="5F5F5F"/>
                </a:solidFill>
                <a:latin typeface="Arial"/>
                <a:cs typeface="Arial"/>
              </a:rPr>
              <a:t>MI </a:t>
            </a:r>
            <a:r>
              <a:rPr sz="2750" i="1" spc="25" dirty="0">
                <a:solidFill>
                  <a:srgbClr val="5F5F5F"/>
                </a:solidFill>
                <a:latin typeface="Arial"/>
                <a:cs typeface="Arial"/>
              </a:rPr>
              <a:t>at </a:t>
            </a:r>
            <a:r>
              <a:rPr sz="2750" i="1" spc="15" dirty="0">
                <a:solidFill>
                  <a:srgbClr val="5F5F5F"/>
                </a:solidFill>
                <a:latin typeface="Arial"/>
                <a:cs typeface="Arial"/>
              </a:rPr>
              <a:t>5</a:t>
            </a:r>
            <a:r>
              <a:rPr sz="2750" i="1" spc="-210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2750" i="1" spc="20" dirty="0">
                <a:solidFill>
                  <a:srgbClr val="5F5F5F"/>
                </a:solidFill>
                <a:latin typeface="Arial"/>
                <a:cs typeface="Arial"/>
              </a:rPr>
              <a:t>years</a:t>
            </a:r>
            <a:endParaRPr sz="27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38275" y="1139575"/>
            <a:ext cx="4174840" cy="3248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40735" y="1120131"/>
            <a:ext cx="3330575" cy="1560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39"/>
              </a:lnSpc>
            </a:pPr>
            <a:r>
              <a:rPr sz="1550" b="1" spc="10" dirty="0">
                <a:latin typeface="Arial"/>
                <a:cs typeface="Arial"/>
              </a:rPr>
              <a:t>HR </a:t>
            </a:r>
            <a:r>
              <a:rPr sz="1550" b="1" spc="25" dirty="0">
                <a:latin typeface="Arial"/>
                <a:cs typeface="Arial"/>
              </a:rPr>
              <a:t>1.16 (95% </a:t>
            </a:r>
            <a:r>
              <a:rPr sz="1550" b="1" spc="5" dirty="0">
                <a:latin typeface="Arial"/>
                <a:cs typeface="Arial"/>
              </a:rPr>
              <a:t>CI </a:t>
            </a:r>
            <a:r>
              <a:rPr sz="1550" b="1" spc="20" dirty="0">
                <a:latin typeface="Arial"/>
                <a:cs typeface="Arial"/>
              </a:rPr>
              <a:t>0.89−1.52);</a:t>
            </a:r>
            <a:r>
              <a:rPr sz="1550" b="1" spc="25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p=0.27</a:t>
            </a:r>
            <a:endParaRPr sz="15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Arial"/>
              <a:cs typeface="Arial"/>
            </a:endParaRPr>
          </a:p>
          <a:p>
            <a:pPr marL="2156460">
              <a:lnSpc>
                <a:spcPct val="100000"/>
              </a:lnSpc>
              <a:spcBef>
                <a:spcPts val="5"/>
              </a:spcBef>
              <a:tabLst>
                <a:tab pos="2748915" algn="l"/>
              </a:tabLst>
            </a:pPr>
            <a:r>
              <a:rPr sz="2325" b="1" spc="22" baseline="34050" dirty="0">
                <a:solidFill>
                  <a:srgbClr val="0071B5"/>
                </a:solidFill>
                <a:latin typeface="Arial"/>
                <a:cs typeface="Arial"/>
              </a:rPr>
              <a:t>P</a:t>
            </a:r>
            <a:r>
              <a:rPr sz="2325" b="1" spc="104" baseline="34050" dirty="0">
                <a:solidFill>
                  <a:srgbClr val="0071B5"/>
                </a:solidFill>
                <a:latin typeface="Arial"/>
                <a:cs typeface="Arial"/>
              </a:rPr>
              <a:t>C</a:t>
            </a:r>
            <a:r>
              <a:rPr sz="2325" b="1" spc="7" baseline="34050" dirty="0">
                <a:solidFill>
                  <a:srgbClr val="0071B5"/>
                </a:solidFill>
                <a:latin typeface="Arial"/>
                <a:cs typeface="Arial"/>
              </a:rPr>
              <a:t>I</a:t>
            </a:r>
            <a:r>
              <a:rPr sz="2325" b="1" baseline="34050" dirty="0">
                <a:solidFill>
                  <a:srgbClr val="0071B5"/>
                </a:solidFill>
                <a:latin typeface="Arial"/>
                <a:cs typeface="Arial"/>
              </a:rPr>
              <a:t>	</a:t>
            </a:r>
            <a:r>
              <a:rPr sz="1550" b="1" spc="35" dirty="0">
                <a:solidFill>
                  <a:srgbClr val="0071B5"/>
                </a:solidFill>
                <a:latin typeface="Arial"/>
                <a:cs typeface="Arial"/>
              </a:rPr>
              <a:t>16</a:t>
            </a:r>
            <a:r>
              <a:rPr sz="1550" b="1" spc="10" dirty="0">
                <a:solidFill>
                  <a:srgbClr val="0071B5"/>
                </a:solidFill>
                <a:latin typeface="Arial"/>
                <a:cs typeface="Arial"/>
              </a:rPr>
              <a:t>.</a:t>
            </a:r>
            <a:r>
              <a:rPr sz="1550" b="1" spc="35" dirty="0">
                <a:solidFill>
                  <a:srgbClr val="0071B5"/>
                </a:solidFill>
                <a:latin typeface="Arial"/>
                <a:cs typeface="Arial"/>
              </a:rPr>
              <a:t>0</a:t>
            </a:r>
            <a:r>
              <a:rPr sz="1550" b="1" spc="20" dirty="0">
                <a:solidFill>
                  <a:srgbClr val="0071B5"/>
                </a:solidFill>
                <a:latin typeface="Arial"/>
                <a:cs typeface="Arial"/>
              </a:rPr>
              <a:t>%</a:t>
            </a:r>
            <a:endParaRPr sz="155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  <a:spcBef>
                <a:spcPts val="10"/>
              </a:spcBef>
            </a:pPr>
            <a:r>
              <a:rPr sz="1550" b="1" spc="35" dirty="0">
                <a:solidFill>
                  <a:srgbClr val="BB3B29"/>
                </a:solidFill>
                <a:latin typeface="Arial"/>
                <a:cs typeface="Arial"/>
              </a:rPr>
              <a:t>14</a:t>
            </a:r>
            <a:r>
              <a:rPr sz="1550" b="1" spc="15" dirty="0">
                <a:solidFill>
                  <a:srgbClr val="BB3B29"/>
                </a:solidFill>
                <a:latin typeface="Arial"/>
                <a:cs typeface="Arial"/>
              </a:rPr>
              <a:t>.</a:t>
            </a:r>
            <a:r>
              <a:rPr sz="1550" b="1" spc="35" dirty="0">
                <a:solidFill>
                  <a:srgbClr val="BB3B29"/>
                </a:solidFill>
                <a:latin typeface="Arial"/>
                <a:cs typeface="Arial"/>
              </a:rPr>
              <a:t>1</a:t>
            </a:r>
            <a:r>
              <a:rPr sz="1550" b="1" spc="20" dirty="0">
                <a:solidFill>
                  <a:srgbClr val="BB3B29"/>
                </a:solidFill>
                <a:latin typeface="Arial"/>
                <a:cs typeface="Arial"/>
              </a:rPr>
              <a:t>%</a:t>
            </a:r>
            <a:endParaRPr sz="1550">
              <a:latin typeface="Arial"/>
              <a:cs typeface="Arial"/>
            </a:endParaRPr>
          </a:p>
          <a:p>
            <a:pPr marL="2156460">
              <a:lnSpc>
                <a:spcPct val="100000"/>
              </a:lnSpc>
              <a:spcBef>
                <a:spcPts val="770"/>
              </a:spcBef>
            </a:pPr>
            <a:r>
              <a:rPr sz="1550" b="1" spc="25" dirty="0">
                <a:solidFill>
                  <a:srgbClr val="BB3B29"/>
                </a:solidFill>
                <a:latin typeface="Arial"/>
                <a:cs typeface="Arial"/>
              </a:rPr>
              <a:t>CABG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05101" y="1157350"/>
            <a:ext cx="4171950" cy="2343150"/>
          </a:xfrm>
          <a:custGeom>
            <a:avLst/>
            <a:gdLst/>
            <a:ahLst/>
            <a:cxnLst/>
            <a:rect l="l" t="t" r="r" b="b"/>
            <a:pathLst>
              <a:path w="4171950" h="2343150">
                <a:moveTo>
                  <a:pt x="0" y="2343150"/>
                </a:moveTo>
                <a:lnTo>
                  <a:pt x="4171950" y="2343150"/>
                </a:lnTo>
                <a:lnTo>
                  <a:pt x="4171950" y="0"/>
                </a:lnTo>
                <a:lnTo>
                  <a:pt x="0" y="0"/>
                </a:lnTo>
                <a:lnTo>
                  <a:pt x="0" y="2343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05101" y="1157350"/>
            <a:ext cx="4171950" cy="2343150"/>
          </a:xfrm>
          <a:custGeom>
            <a:avLst/>
            <a:gdLst/>
            <a:ahLst/>
            <a:cxnLst/>
            <a:rect l="l" t="t" r="r" b="b"/>
            <a:pathLst>
              <a:path w="4171950" h="2343150">
                <a:moveTo>
                  <a:pt x="0" y="2343150"/>
                </a:moveTo>
                <a:lnTo>
                  <a:pt x="4171950" y="2343150"/>
                </a:lnTo>
                <a:lnTo>
                  <a:pt x="4171950" y="0"/>
                </a:lnTo>
                <a:lnTo>
                  <a:pt x="0" y="0"/>
                </a:lnTo>
                <a:lnTo>
                  <a:pt x="0" y="234315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575" y="232410"/>
            <a:ext cx="767080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000" b="1" spc="-5" dirty="0">
                <a:solidFill>
                  <a:srgbClr val="5F5F5F"/>
                </a:solidFill>
                <a:latin typeface="Arial"/>
                <a:cs typeface="Arial"/>
              </a:rPr>
              <a:t>Landmark Analysis </a:t>
            </a:r>
            <a:r>
              <a:rPr sz="3000" b="1" spc="-15" dirty="0">
                <a:solidFill>
                  <a:srgbClr val="5F5F5F"/>
                </a:solidFill>
                <a:latin typeface="Arial"/>
                <a:cs typeface="Arial"/>
              </a:rPr>
              <a:t>of </a:t>
            </a:r>
            <a:r>
              <a:rPr sz="3000" b="1" spc="-5" dirty="0">
                <a:solidFill>
                  <a:srgbClr val="5F5F5F"/>
                </a:solidFill>
                <a:latin typeface="Arial"/>
                <a:cs typeface="Arial"/>
              </a:rPr>
              <a:t>Death, </a:t>
            </a:r>
            <a:r>
              <a:rPr sz="3000" b="1" spc="-10" dirty="0">
                <a:solidFill>
                  <a:srgbClr val="5F5F5F"/>
                </a:solidFill>
                <a:latin typeface="Arial"/>
                <a:cs typeface="Arial"/>
              </a:rPr>
              <a:t>Stroke, </a:t>
            </a:r>
            <a:r>
              <a:rPr sz="3000" b="1" spc="-15" dirty="0">
                <a:solidFill>
                  <a:srgbClr val="5F5F5F"/>
                </a:solidFill>
                <a:latin typeface="Arial"/>
                <a:cs typeface="Arial"/>
              </a:rPr>
              <a:t>or</a:t>
            </a:r>
            <a:r>
              <a:rPr sz="3000" b="1" spc="150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3000" b="1" spc="-15" dirty="0">
                <a:solidFill>
                  <a:srgbClr val="5F5F5F"/>
                </a:solidFill>
                <a:latin typeface="Arial"/>
                <a:cs typeface="Arial"/>
              </a:rPr>
              <a:t>MI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22621" y="917754"/>
            <a:ext cx="5252536" cy="36415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32760" y="978217"/>
            <a:ext cx="2598420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b="1" spc="10" dirty="0">
                <a:latin typeface="Arial"/>
                <a:cs typeface="Arial"/>
              </a:rPr>
              <a:t>HR </a:t>
            </a:r>
            <a:r>
              <a:rPr sz="1550" b="1" spc="5" dirty="0">
                <a:latin typeface="Arial"/>
                <a:cs typeface="Arial"/>
              </a:rPr>
              <a:t>0.99 </a:t>
            </a:r>
            <a:r>
              <a:rPr sz="1550" b="1" spc="25" dirty="0">
                <a:latin typeface="Arial"/>
                <a:cs typeface="Arial"/>
              </a:rPr>
              <a:t>(95% </a:t>
            </a:r>
            <a:r>
              <a:rPr sz="1550" b="1" spc="5" dirty="0">
                <a:latin typeface="Arial"/>
                <a:cs typeface="Arial"/>
              </a:rPr>
              <a:t>CI</a:t>
            </a:r>
            <a:r>
              <a:rPr sz="1550" b="1" spc="105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0.69−1.41)</a:t>
            </a:r>
            <a:endParaRPr sz="1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32410"/>
            <a:ext cx="394589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5F5F5F"/>
                </a:solidFill>
              </a:rPr>
              <a:t>Secondary</a:t>
            </a:r>
            <a:r>
              <a:rPr spc="-20" dirty="0">
                <a:solidFill>
                  <a:srgbClr val="5F5F5F"/>
                </a:solidFill>
              </a:rPr>
              <a:t> </a:t>
            </a:r>
            <a:r>
              <a:rPr spc="-5" dirty="0">
                <a:solidFill>
                  <a:srgbClr val="5F5F5F"/>
                </a:solidFill>
              </a:rPr>
              <a:t>Endpoints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38986" y="764412"/>
          <a:ext cx="5994400" cy="36753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2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98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5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Endpoint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6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 marL="290830" marR="276860" indent="163830">
                        <a:lnSpc>
                          <a:spcPct val="103000"/>
                        </a:lnSpc>
                        <a:spcBef>
                          <a:spcPts val="18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PCI  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sz="140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4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57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169E0"/>
                    </a:solidFill>
                  </a:tcPr>
                </a:tc>
                <a:tc>
                  <a:txBody>
                    <a:bodyPr/>
                    <a:lstStyle/>
                    <a:p>
                      <a:pPr marL="242570" marR="227329" indent="50165">
                        <a:lnSpc>
                          <a:spcPct val="103000"/>
                        </a:lnSpc>
                        <a:spcBef>
                          <a:spcPts val="180"/>
                        </a:spcBef>
                      </a:pP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CABG  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sz="140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4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43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40000"/>
                    </a:solidFill>
                  </a:tcPr>
                </a:tc>
                <a:tc>
                  <a:txBody>
                    <a:bodyPr/>
                    <a:lstStyle/>
                    <a:p>
                      <a:pPr marL="407670" marR="307975" indent="-74930">
                        <a:lnSpc>
                          <a:spcPct val="103000"/>
                        </a:lnSpc>
                        <a:spcBef>
                          <a:spcPts val="180"/>
                        </a:spcBef>
                      </a:pPr>
                      <a:r>
                        <a:rPr sz="14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4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z</a:t>
                      </a:r>
                      <a:r>
                        <a:rPr sz="140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 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Ratio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Death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spc="5" dirty="0">
                          <a:latin typeface="Arial"/>
                          <a:cs typeface="Arial"/>
                        </a:rPr>
                        <a:t>7.2%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spc="5" dirty="0">
                          <a:latin typeface="Arial"/>
                          <a:cs typeface="Arial"/>
                        </a:rPr>
                        <a:t>7.2%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1.0</a:t>
                      </a:r>
                      <a:r>
                        <a:rPr sz="14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(0.7-1.5)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31559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Cardiac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death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400" spc="5" dirty="0">
                          <a:latin typeface="Arial"/>
                          <a:cs typeface="Arial"/>
                        </a:rPr>
                        <a:t>2.0%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400" spc="5" dirty="0">
                          <a:latin typeface="Arial"/>
                          <a:cs typeface="Arial"/>
                        </a:rPr>
                        <a:t>1.4%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b="1" spc="5" dirty="0">
                          <a:latin typeface="Arial"/>
                          <a:cs typeface="Arial"/>
                        </a:rPr>
                        <a:t>Stroke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spc="5" dirty="0">
                          <a:latin typeface="Arial"/>
                          <a:cs typeface="Arial"/>
                        </a:rPr>
                        <a:t>1.9%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spc="5" dirty="0">
                          <a:latin typeface="Arial"/>
                          <a:cs typeface="Arial"/>
                        </a:rPr>
                        <a:t>3.0%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0.7</a:t>
                      </a:r>
                      <a:r>
                        <a:rPr sz="14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(0.3-1.3)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400" b="1" spc="25" dirty="0">
                          <a:latin typeface="Arial"/>
                          <a:cs typeface="Arial"/>
                        </a:rPr>
                        <a:t>MI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400" spc="5" dirty="0">
                          <a:latin typeface="Arial"/>
                          <a:cs typeface="Arial"/>
                        </a:rPr>
                        <a:t>8.2%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400" spc="5" dirty="0">
                          <a:latin typeface="Arial"/>
                          <a:cs typeface="Arial"/>
                        </a:rPr>
                        <a:t>5.3%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1.6</a:t>
                      </a:r>
                      <a:r>
                        <a:rPr sz="14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(1.0-2.4)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31559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Procedural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400" spc="5" dirty="0">
                          <a:latin typeface="Arial"/>
                          <a:cs typeface="Arial"/>
                        </a:rPr>
                        <a:t>1.9%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400" spc="5" dirty="0">
                          <a:latin typeface="Arial"/>
                          <a:cs typeface="Arial"/>
                        </a:rPr>
                        <a:t>1.2%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895">
                <a:tc>
                  <a:txBody>
                    <a:bodyPr/>
                    <a:lstStyle/>
                    <a:p>
                      <a:pPr marL="31559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Spontaneous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400" spc="5" dirty="0">
                          <a:latin typeface="Arial"/>
                          <a:cs typeface="Arial"/>
                        </a:rPr>
                        <a:t>6.3%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400" spc="5" dirty="0">
                          <a:latin typeface="Arial"/>
                          <a:cs typeface="Arial"/>
                        </a:rPr>
                        <a:t>4.1%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Repeat</a:t>
                      </a:r>
                      <a:r>
                        <a:rPr sz="14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Revascularization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15.6%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spc="5" dirty="0">
                          <a:latin typeface="Arial"/>
                          <a:cs typeface="Arial"/>
                        </a:rPr>
                        <a:t>7.8%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2.0</a:t>
                      </a:r>
                      <a:r>
                        <a:rPr sz="14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(1.5-2.8)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5299">
                <a:tc>
                  <a:txBody>
                    <a:bodyPr/>
                    <a:lstStyle/>
                    <a:p>
                      <a:pPr marL="69215" marR="69215">
                        <a:lnSpc>
                          <a:spcPct val="103000"/>
                        </a:lnSpc>
                        <a:spcBef>
                          <a:spcPts val="2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Death, stroke, 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MI, </a:t>
                      </a:r>
                      <a:r>
                        <a:rPr sz="1400" b="1" spc="2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400" b="1" spc="-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repeat 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revascularization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25.3%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18.2%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1.4</a:t>
                      </a:r>
                      <a:r>
                        <a:rPr sz="14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(1.2-1.8)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69215" marR="699770">
                        <a:lnSpc>
                          <a:spcPct val="103000"/>
                        </a:lnSpc>
                        <a:spcBef>
                          <a:spcPts val="229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Death, stroke, </a:t>
                      </a:r>
                      <a:r>
                        <a:rPr sz="1400" b="1" spc="2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400" b="1" spc="-1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MI 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(SCAI)*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20.0%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42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23.7%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42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sz="1400" spc="10" dirty="0">
                          <a:latin typeface="Arial"/>
                          <a:cs typeface="Arial"/>
                        </a:rPr>
                        <a:t>0.9</a:t>
                      </a:r>
                      <a:r>
                        <a:rPr sz="14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(0.7-1.1)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42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69582" y="4688522"/>
            <a:ext cx="7546975" cy="2432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00" spc="5" dirty="0">
                <a:latin typeface="Arial"/>
                <a:cs typeface="Arial"/>
              </a:rPr>
              <a:t>*Using </a:t>
            </a:r>
            <a:r>
              <a:rPr sz="1400" spc="10" dirty="0">
                <a:latin typeface="Arial"/>
                <a:cs typeface="Arial"/>
              </a:rPr>
              <a:t>the </a:t>
            </a:r>
            <a:r>
              <a:rPr sz="1400" dirty="0">
                <a:latin typeface="Arial"/>
                <a:cs typeface="Arial"/>
              </a:rPr>
              <a:t>Society </a:t>
            </a:r>
            <a:r>
              <a:rPr sz="1400" spc="-15" dirty="0">
                <a:latin typeface="Arial"/>
                <a:cs typeface="Arial"/>
              </a:rPr>
              <a:t>for </a:t>
            </a:r>
            <a:r>
              <a:rPr sz="1400" spc="-5" dirty="0">
                <a:latin typeface="Arial"/>
                <a:cs typeface="Arial"/>
              </a:rPr>
              <a:t>Cardiovascular Angiography </a:t>
            </a:r>
            <a:r>
              <a:rPr sz="1400" spc="10" dirty="0">
                <a:latin typeface="Arial"/>
                <a:cs typeface="Arial"/>
              </a:rPr>
              <a:t>and </a:t>
            </a:r>
            <a:r>
              <a:rPr sz="1400" dirty="0">
                <a:latin typeface="Arial"/>
                <a:cs typeface="Arial"/>
              </a:rPr>
              <a:t>Interventions </a:t>
            </a:r>
            <a:r>
              <a:rPr sz="1400" spc="-5" dirty="0">
                <a:latin typeface="Arial"/>
                <a:cs typeface="Arial"/>
              </a:rPr>
              <a:t>definition </a:t>
            </a:r>
            <a:r>
              <a:rPr sz="1400" spc="-15" dirty="0">
                <a:latin typeface="Arial"/>
                <a:cs typeface="Arial"/>
              </a:rPr>
              <a:t>for </a:t>
            </a:r>
            <a:r>
              <a:rPr sz="1400" spc="-10" dirty="0">
                <a:latin typeface="Arial"/>
                <a:cs typeface="Arial"/>
              </a:rPr>
              <a:t>procedural</a:t>
            </a:r>
            <a:r>
              <a:rPr sz="1400" spc="-229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MI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32410"/>
            <a:ext cx="824484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5F5F5F"/>
                </a:solidFill>
              </a:rPr>
              <a:t>Death, </a:t>
            </a:r>
            <a:r>
              <a:rPr dirty="0">
                <a:solidFill>
                  <a:srgbClr val="5F5F5F"/>
                </a:solidFill>
              </a:rPr>
              <a:t>Stroke, </a:t>
            </a:r>
            <a:r>
              <a:rPr spc="20" dirty="0">
                <a:solidFill>
                  <a:srgbClr val="5F5F5F"/>
                </a:solidFill>
              </a:rPr>
              <a:t>or </a:t>
            </a:r>
            <a:r>
              <a:rPr spc="25" dirty="0">
                <a:solidFill>
                  <a:srgbClr val="5F5F5F"/>
                </a:solidFill>
              </a:rPr>
              <a:t>MI </a:t>
            </a:r>
            <a:r>
              <a:rPr spc="-10" dirty="0">
                <a:solidFill>
                  <a:srgbClr val="5F5F5F"/>
                </a:solidFill>
              </a:rPr>
              <a:t>Based </a:t>
            </a:r>
            <a:r>
              <a:rPr spc="-15" dirty="0">
                <a:solidFill>
                  <a:srgbClr val="5F5F5F"/>
                </a:solidFill>
              </a:rPr>
              <a:t>on </a:t>
            </a:r>
            <a:r>
              <a:rPr spc="5" dirty="0">
                <a:solidFill>
                  <a:srgbClr val="5F5F5F"/>
                </a:solidFill>
              </a:rPr>
              <a:t>SYNTAX</a:t>
            </a:r>
            <a:r>
              <a:rPr spc="-135" dirty="0">
                <a:solidFill>
                  <a:srgbClr val="5F5F5F"/>
                </a:solidFill>
              </a:rPr>
              <a:t> </a:t>
            </a:r>
            <a:r>
              <a:rPr spc="-5" dirty="0">
                <a:solidFill>
                  <a:srgbClr val="5F5F5F"/>
                </a:solidFill>
              </a:rPr>
              <a:t>Score</a:t>
            </a:r>
          </a:p>
        </p:txBody>
      </p:sp>
      <p:sp>
        <p:nvSpPr>
          <p:cNvPr id="3" name="object 3"/>
          <p:cNvSpPr/>
          <p:nvPr/>
        </p:nvSpPr>
        <p:spPr>
          <a:xfrm>
            <a:off x="38100" y="1323975"/>
            <a:ext cx="9105900" cy="2352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47102" y="1189672"/>
            <a:ext cx="195008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0" dirty="0">
                <a:latin typeface="Arial"/>
                <a:cs typeface="Arial"/>
              </a:rPr>
              <a:t>HR </a:t>
            </a:r>
            <a:r>
              <a:rPr sz="1200" b="1" spc="-10" dirty="0">
                <a:latin typeface="Arial"/>
                <a:cs typeface="Arial"/>
              </a:rPr>
              <a:t>0.72 (95% </a:t>
            </a:r>
            <a:r>
              <a:rPr sz="1200" b="1" spc="-25" dirty="0">
                <a:latin typeface="Arial"/>
                <a:cs typeface="Arial"/>
              </a:rPr>
              <a:t>CI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0.42−1.24)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87495" y="1179512"/>
            <a:ext cx="194119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0" dirty="0">
                <a:latin typeface="Arial"/>
                <a:cs typeface="Arial"/>
              </a:rPr>
              <a:t>HR </a:t>
            </a:r>
            <a:r>
              <a:rPr sz="1200" b="1" spc="-10" dirty="0">
                <a:latin typeface="Arial"/>
                <a:cs typeface="Arial"/>
              </a:rPr>
              <a:t>1.64 (95% </a:t>
            </a:r>
            <a:r>
              <a:rPr sz="1200" b="1" spc="-25" dirty="0">
                <a:latin typeface="Arial"/>
                <a:cs typeface="Arial"/>
              </a:rPr>
              <a:t>CI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1.11−2.43)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58885" y="1582737"/>
            <a:ext cx="4787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30" dirty="0">
                <a:solidFill>
                  <a:srgbClr val="BB3B29"/>
                </a:solidFill>
                <a:latin typeface="Arial"/>
                <a:cs typeface="Arial"/>
              </a:rPr>
              <a:t>C</a:t>
            </a:r>
            <a:r>
              <a:rPr sz="1200" b="1" i="1" spc="-45" dirty="0">
                <a:solidFill>
                  <a:srgbClr val="BB3B29"/>
                </a:solidFill>
                <a:latin typeface="Arial"/>
                <a:cs typeface="Arial"/>
              </a:rPr>
              <a:t>A</a:t>
            </a:r>
            <a:r>
              <a:rPr sz="1200" b="1" i="1" spc="30" dirty="0">
                <a:solidFill>
                  <a:srgbClr val="BB3B29"/>
                </a:solidFill>
                <a:latin typeface="Arial"/>
                <a:cs typeface="Arial"/>
              </a:rPr>
              <a:t>B</a:t>
            </a:r>
            <a:r>
              <a:rPr sz="1200" b="1" i="1" dirty="0">
                <a:solidFill>
                  <a:srgbClr val="BB3B29"/>
                </a:solidFill>
                <a:latin typeface="Arial"/>
                <a:cs typeface="Arial"/>
              </a:rPr>
              <a:t>G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50580" y="2257107"/>
            <a:ext cx="27749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20" dirty="0">
                <a:solidFill>
                  <a:srgbClr val="0071B5"/>
                </a:solidFill>
                <a:latin typeface="Arial"/>
                <a:cs typeface="Arial"/>
              </a:rPr>
              <a:t>P</a:t>
            </a:r>
            <a:r>
              <a:rPr sz="1200" b="1" i="1" spc="-45" dirty="0">
                <a:solidFill>
                  <a:srgbClr val="0071B5"/>
                </a:solidFill>
                <a:latin typeface="Arial"/>
                <a:cs typeface="Arial"/>
              </a:rPr>
              <a:t>C</a:t>
            </a:r>
            <a:r>
              <a:rPr sz="1200" b="1" i="1" dirty="0">
                <a:solidFill>
                  <a:srgbClr val="0071B5"/>
                </a:solidFill>
                <a:latin typeface="Arial"/>
                <a:cs typeface="Arial"/>
              </a:rPr>
              <a:t>I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92543" y="1185481"/>
            <a:ext cx="195008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0" dirty="0">
                <a:latin typeface="Arial"/>
                <a:cs typeface="Arial"/>
              </a:rPr>
              <a:t>HR </a:t>
            </a:r>
            <a:r>
              <a:rPr sz="1200" b="1" spc="-10" dirty="0">
                <a:latin typeface="Arial"/>
                <a:cs typeface="Arial"/>
              </a:rPr>
              <a:t>0.83 (95% </a:t>
            </a:r>
            <a:r>
              <a:rPr sz="1200" b="1" spc="-25" dirty="0">
                <a:latin typeface="Arial"/>
                <a:cs typeface="Arial"/>
              </a:rPr>
              <a:t>CI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0.43−1.60)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70220" y="2409761"/>
            <a:ext cx="47752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30" dirty="0">
                <a:solidFill>
                  <a:srgbClr val="BB3B29"/>
                </a:solidFill>
                <a:latin typeface="Arial"/>
                <a:cs typeface="Arial"/>
              </a:rPr>
              <a:t>C</a:t>
            </a:r>
            <a:r>
              <a:rPr sz="1200" b="1" i="1" spc="-45" dirty="0">
                <a:solidFill>
                  <a:srgbClr val="BB3B29"/>
                </a:solidFill>
                <a:latin typeface="Arial"/>
                <a:cs typeface="Arial"/>
              </a:rPr>
              <a:t>A</a:t>
            </a:r>
            <a:r>
              <a:rPr sz="1200" b="1" i="1" spc="30" dirty="0">
                <a:solidFill>
                  <a:srgbClr val="BB3B29"/>
                </a:solidFill>
                <a:latin typeface="Arial"/>
                <a:cs typeface="Arial"/>
              </a:rPr>
              <a:t>B</a:t>
            </a:r>
            <a:r>
              <a:rPr sz="1200" b="1" i="1" dirty="0">
                <a:solidFill>
                  <a:srgbClr val="BB3B29"/>
                </a:solidFill>
                <a:latin typeface="Arial"/>
                <a:cs typeface="Arial"/>
              </a:rPr>
              <a:t>G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04128" y="1497647"/>
            <a:ext cx="2781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20" dirty="0">
                <a:solidFill>
                  <a:srgbClr val="0071B5"/>
                </a:solidFill>
                <a:latin typeface="Arial"/>
                <a:cs typeface="Arial"/>
              </a:rPr>
              <a:t>P</a:t>
            </a:r>
            <a:r>
              <a:rPr sz="1200" b="1" i="1" spc="-45" dirty="0">
                <a:solidFill>
                  <a:srgbClr val="0071B5"/>
                </a:solidFill>
                <a:latin typeface="Arial"/>
                <a:cs typeface="Arial"/>
              </a:rPr>
              <a:t>C</a:t>
            </a:r>
            <a:r>
              <a:rPr sz="1200" b="1" i="1" dirty="0">
                <a:solidFill>
                  <a:srgbClr val="0071B5"/>
                </a:solidFill>
                <a:latin typeface="Arial"/>
                <a:cs typeface="Arial"/>
              </a:rPr>
              <a:t>I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59304" y="2498153"/>
            <a:ext cx="2781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20" dirty="0">
                <a:solidFill>
                  <a:srgbClr val="0071B5"/>
                </a:solidFill>
                <a:latin typeface="Arial"/>
                <a:cs typeface="Arial"/>
              </a:rPr>
              <a:t>P</a:t>
            </a:r>
            <a:r>
              <a:rPr sz="1200" b="1" i="1" spc="-45" dirty="0">
                <a:solidFill>
                  <a:srgbClr val="0071B5"/>
                </a:solidFill>
                <a:latin typeface="Arial"/>
                <a:cs typeface="Arial"/>
              </a:rPr>
              <a:t>C</a:t>
            </a:r>
            <a:r>
              <a:rPr sz="1200" b="1" i="1" dirty="0">
                <a:solidFill>
                  <a:srgbClr val="0071B5"/>
                </a:solidFill>
                <a:latin typeface="Arial"/>
                <a:cs typeface="Arial"/>
              </a:rPr>
              <a:t>I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36189" y="1853628"/>
            <a:ext cx="47752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30" dirty="0">
                <a:solidFill>
                  <a:srgbClr val="BB3B29"/>
                </a:solidFill>
                <a:latin typeface="Arial"/>
                <a:cs typeface="Arial"/>
              </a:rPr>
              <a:t>C</a:t>
            </a:r>
            <a:r>
              <a:rPr sz="1200" b="1" i="1" spc="-45" dirty="0">
                <a:solidFill>
                  <a:srgbClr val="BB3B29"/>
                </a:solidFill>
                <a:latin typeface="Arial"/>
                <a:cs typeface="Arial"/>
              </a:rPr>
              <a:t>A</a:t>
            </a:r>
            <a:r>
              <a:rPr sz="1200" b="1" i="1" spc="30" dirty="0">
                <a:solidFill>
                  <a:srgbClr val="BB3B29"/>
                </a:solidFill>
                <a:latin typeface="Arial"/>
                <a:cs typeface="Arial"/>
              </a:rPr>
              <a:t>B</a:t>
            </a:r>
            <a:r>
              <a:rPr sz="1200" b="1" i="1" dirty="0">
                <a:solidFill>
                  <a:srgbClr val="BB3B29"/>
                </a:solidFill>
                <a:latin typeface="Arial"/>
                <a:cs typeface="Arial"/>
              </a:rPr>
              <a:t>G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11885" y="3887787"/>
            <a:ext cx="1514475" cy="43624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 indent="271780">
              <a:lnSpc>
                <a:spcPct val="79300"/>
              </a:lnSpc>
              <a:spcBef>
                <a:spcPts val="475"/>
              </a:spcBef>
            </a:pPr>
            <a:r>
              <a:rPr sz="1500" b="1" spc="5" dirty="0">
                <a:latin typeface="Arial"/>
                <a:cs typeface="Arial"/>
              </a:rPr>
              <a:t>LOW </a:t>
            </a:r>
            <a:r>
              <a:rPr sz="1500" b="1" dirty="0">
                <a:latin typeface="Arial"/>
                <a:cs typeface="Arial"/>
              </a:rPr>
              <a:t>(&lt;23)  </a:t>
            </a:r>
            <a:r>
              <a:rPr sz="1500" b="1" spc="-25" dirty="0">
                <a:latin typeface="Arial"/>
                <a:cs typeface="Arial"/>
              </a:rPr>
              <a:t>SYNTAX</a:t>
            </a:r>
            <a:r>
              <a:rPr sz="1500" b="1" spc="-7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SCORE</a:t>
            </a:r>
            <a:endParaRPr sz="1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37940" y="3887787"/>
            <a:ext cx="2108200" cy="43624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309880" marR="5080" indent="-297180">
              <a:lnSpc>
                <a:spcPct val="79300"/>
              </a:lnSpc>
              <a:spcBef>
                <a:spcPts val="475"/>
              </a:spcBef>
            </a:pPr>
            <a:r>
              <a:rPr sz="1500" b="1" spc="-15" dirty="0">
                <a:latin typeface="Arial"/>
                <a:cs typeface="Arial"/>
              </a:rPr>
              <a:t>INTERMEDIATE </a:t>
            </a:r>
            <a:r>
              <a:rPr sz="1500" b="1" spc="-5" dirty="0">
                <a:latin typeface="Arial"/>
                <a:cs typeface="Arial"/>
              </a:rPr>
              <a:t>(23-32)  </a:t>
            </a:r>
            <a:r>
              <a:rPr sz="1500" b="1" spc="-25" dirty="0">
                <a:latin typeface="Arial"/>
                <a:cs typeface="Arial"/>
              </a:rPr>
              <a:t>SYNTAX</a:t>
            </a:r>
            <a:r>
              <a:rPr sz="1500" b="1" spc="-1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SCORE</a:t>
            </a:r>
            <a:endParaRPr sz="1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90715" y="3887787"/>
            <a:ext cx="1514475" cy="43624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 indent="254635">
              <a:lnSpc>
                <a:spcPct val="79300"/>
              </a:lnSpc>
              <a:spcBef>
                <a:spcPts val="475"/>
              </a:spcBef>
            </a:pPr>
            <a:r>
              <a:rPr sz="1500" b="1" spc="5" dirty="0">
                <a:latin typeface="Arial"/>
                <a:cs typeface="Arial"/>
              </a:rPr>
              <a:t>HIGH </a:t>
            </a:r>
            <a:r>
              <a:rPr sz="1500" b="1" spc="-10" dirty="0">
                <a:latin typeface="Arial"/>
                <a:cs typeface="Arial"/>
              </a:rPr>
              <a:t>(&gt;32)  </a:t>
            </a:r>
            <a:r>
              <a:rPr sz="1500" b="1" spc="-25" dirty="0">
                <a:latin typeface="Arial"/>
                <a:cs typeface="Arial"/>
              </a:rPr>
              <a:t>SYNTAX</a:t>
            </a:r>
            <a:r>
              <a:rPr sz="1500" b="1" spc="-7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SCORE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32410"/>
            <a:ext cx="225171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5F5F5F"/>
                </a:solidFill>
              </a:rPr>
              <a:t>Background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1175" y="4723447"/>
            <a:ext cx="31400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spc="-15" baseline="27777" dirty="0">
                <a:latin typeface="Arial"/>
                <a:cs typeface="Arial"/>
              </a:rPr>
              <a:t>1</a:t>
            </a:r>
            <a:r>
              <a:rPr sz="1200" spc="-10" dirty="0">
                <a:latin typeface="Arial"/>
                <a:cs typeface="Arial"/>
              </a:rPr>
              <a:t>Head </a:t>
            </a:r>
            <a:r>
              <a:rPr sz="1200" spc="-20" dirty="0">
                <a:latin typeface="Arial"/>
                <a:cs typeface="Arial"/>
              </a:rPr>
              <a:t>SJ, </a:t>
            </a:r>
            <a:r>
              <a:rPr sz="1200" dirty="0">
                <a:latin typeface="Arial"/>
                <a:cs typeface="Arial"/>
              </a:rPr>
              <a:t>et </a:t>
            </a:r>
            <a:r>
              <a:rPr sz="1200" spc="-15" dirty="0">
                <a:latin typeface="Arial"/>
                <a:cs typeface="Arial"/>
              </a:rPr>
              <a:t>al. </a:t>
            </a:r>
            <a:r>
              <a:rPr sz="1200" spc="5" dirty="0">
                <a:latin typeface="Arial"/>
                <a:cs typeface="Arial"/>
              </a:rPr>
              <a:t>Eur </a:t>
            </a:r>
            <a:r>
              <a:rPr sz="1200" dirty="0">
                <a:latin typeface="Arial"/>
                <a:cs typeface="Arial"/>
              </a:rPr>
              <a:t>Heart J</a:t>
            </a:r>
            <a:r>
              <a:rPr sz="1200" spc="5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2014;35:2821-30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4337" y="1046861"/>
            <a:ext cx="8449945" cy="32607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7975" marR="43180" indent="-257810">
              <a:lnSpc>
                <a:spcPct val="100000"/>
              </a:lnSpc>
              <a:spcBef>
                <a:spcPts val="105"/>
              </a:spcBef>
              <a:buClr>
                <a:srgbClr val="CC0000"/>
              </a:buClr>
              <a:buSzPct val="66666"/>
              <a:buFont typeface="Wingdings"/>
              <a:buChar char=""/>
              <a:tabLst>
                <a:tab pos="308610" algn="l"/>
              </a:tabLst>
            </a:pPr>
            <a:r>
              <a:rPr sz="2250" dirty="0">
                <a:latin typeface="Arial"/>
                <a:cs typeface="Arial"/>
              </a:rPr>
              <a:t>Previous </a:t>
            </a:r>
            <a:r>
              <a:rPr sz="2250" spc="-5" dirty="0">
                <a:latin typeface="Arial"/>
                <a:cs typeface="Arial"/>
              </a:rPr>
              <a:t>studies </a:t>
            </a:r>
            <a:r>
              <a:rPr sz="2250" spc="10" dirty="0">
                <a:latin typeface="Arial"/>
                <a:cs typeface="Arial"/>
              </a:rPr>
              <a:t>in </a:t>
            </a:r>
            <a:r>
              <a:rPr sz="2250" spc="-5" dirty="0">
                <a:latin typeface="Arial"/>
                <a:cs typeface="Arial"/>
              </a:rPr>
              <a:t>patients </a:t>
            </a:r>
            <a:r>
              <a:rPr sz="2250" dirty="0">
                <a:latin typeface="Arial"/>
                <a:cs typeface="Arial"/>
              </a:rPr>
              <a:t>with </a:t>
            </a:r>
            <a:r>
              <a:rPr sz="2250" spc="5" dirty="0">
                <a:latin typeface="Arial"/>
                <a:cs typeface="Arial"/>
              </a:rPr>
              <a:t>3-vessel </a:t>
            </a:r>
            <a:r>
              <a:rPr sz="2250" dirty="0">
                <a:latin typeface="Arial"/>
                <a:cs typeface="Arial"/>
              </a:rPr>
              <a:t>coronary artery  disease </a:t>
            </a:r>
            <a:r>
              <a:rPr sz="2250" spc="-5" dirty="0">
                <a:latin typeface="Arial"/>
                <a:cs typeface="Arial"/>
              </a:rPr>
              <a:t>(3V-CAD) </a:t>
            </a:r>
            <a:r>
              <a:rPr sz="2250" spc="-10" dirty="0">
                <a:latin typeface="Arial"/>
                <a:cs typeface="Arial"/>
              </a:rPr>
              <a:t>have </a:t>
            </a:r>
            <a:r>
              <a:rPr sz="2250" spc="-5" dirty="0">
                <a:latin typeface="Arial"/>
                <a:cs typeface="Arial"/>
              </a:rPr>
              <a:t>shown </a:t>
            </a:r>
            <a:r>
              <a:rPr sz="2250" dirty="0">
                <a:latin typeface="Arial"/>
                <a:cs typeface="Arial"/>
              </a:rPr>
              <a:t>that coronary artery </a:t>
            </a:r>
            <a:r>
              <a:rPr sz="2250" spc="-5" dirty="0">
                <a:latin typeface="Arial"/>
                <a:cs typeface="Arial"/>
              </a:rPr>
              <a:t>bypass  </a:t>
            </a:r>
            <a:r>
              <a:rPr sz="2250" spc="-10" dirty="0">
                <a:latin typeface="Arial"/>
                <a:cs typeface="Arial"/>
              </a:rPr>
              <a:t>grafting </a:t>
            </a:r>
            <a:r>
              <a:rPr sz="2250" spc="-5" dirty="0">
                <a:latin typeface="Arial"/>
                <a:cs typeface="Arial"/>
              </a:rPr>
              <a:t>(CABG) </a:t>
            </a:r>
            <a:r>
              <a:rPr sz="2250" spc="-10" dirty="0">
                <a:latin typeface="Arial"/>
                <a:cs typeface="Arial"/>
              </a:rPr>
              <a:t>results </a:t>
            </a:r>
            <a:r>
              <a:rPr sz="2250" spc="10" dirty="0">
                <a:latin typeface="Arial"/>
                <a:cs typeface="Arial"/>
              </a:rPr>
              <a:t>in </a:t>
            </a:r>
            <a:r>
              <a:rPr sz="2250" dirty="0">
                <a:latin typeface="Arial"/>
                <a:cs typeface="Arial"/>
              </a:rPr>
              <a:t>lower rates </a:t>
            </a:r>
            <a:r>
              <a:rPr sz="2250" spc="5" dirty="0">
                <a:latin typeface="Arial"/>
                <a:cs typeface="Arial"/>
              </a:rPr>
              <a:t>of </a:t>
            </a:r>
            <a:r>
              <a:rPr sz="2250" spc="-5" dirty="0">
                <a:latin typeface="Arial"/>
                <a:cs typeface="Arial"/>
              </a:rPr>
              <a:t>the composite </a:t>
            </a:r>
            <a:r>
              <a:rPr sz="2250" spc="5" dirty="0">
                <a:latin typeface="Arial"/>
                <a:cs typeface="Arial"/>
              </a:rPr>
              <a:t>of </a:t>
            </a:r>
            <a:r>
              <a:rPr sz="2250" spc="-5" dirty="0">
                <a:latin typeface="Arial"/>
                <a:cs typeface="Arial"/>
              </a:rPr>
              <a:t>death,  </a:t>
            </a:r>
            <a:r>
              <a:rPr sz="2250" dirty="0">
                <a:latin typeface="Arial"/>
                <a:cs typeface="Arial"/>
              </a:rPr>
              <a:t>stroke, </a:t>
            </a:r>
            <a:r>
              <a:rPr sz="2250" spc="5" dirty="0">
                <a:latin typeface="Arial"/>
                <a:cs typeface="Arial"/>
              </a:rPr>
              <a:t>or </a:t>
            </a:r>
            <a:r>
              <a:rPr sz="2250" dirty="0">
                <a:latin typeface="Arial"/>
                <a:cs typeface="Arial"/>
              </a:rPr>
              <a:t>myocardial </a:t>
            </a:r>
            <a:r>
              <a:rPr sz="2250" spc="-5" dirty="0">
                <a:latin typeface="Arial"/>
                <a:cs typeface="Arial"/>
              </a:rPr>
              <a:t>infarction </a:t>
            </a:r>
            <a:r>
              <a:rPr sz="2250" spc="-10" dirty="0">
                <a:latin typeface="Arial"/>
                <a:cs typeface="Arial"/>
              </a:rPr>
              <a:t>(MI) </a:t>
            </a:r>
            <a:r>
              <a:rPr sz="2250" dirty="0">
                <a:latin typeface="Arial"/>
                <a:cs typeface="Arial"/>
              </a:rPr>
              <a:t>compared </a:t>
            </a:r>
            <a:r>
              <a:rPr sz="2250" spc="5" dirty="0">
                <a:latin typeface="Arial"/>
                <a:cs typeface="Arial"/>
              </a:rPr>
              <a:t>with  </a:t>
            </a:r>
            <a:r>
              <a:rPr sz="2250" spc="-5" dirty="0">
                <a:latin typeface="Arial"/>
                <a:cs typeface="Arial"/>
              </a:rPr>
              <a:t>percutaneous </a:t>
            </a:r>
            <a:r>
              <a:rPr sz="2250" dirty="0">
                <a:latin typeface="Arial"/>
                <a:cs typeface="Arial"/>
              </a:rPr>
              <a:t>coronary </a:t>
            </a:r>
            <a:r>
              <a:rPr sz="2250" spc="-5" dirty="0">
                <a:latin typeface="Arial"/>
                <a:cs typeface="Arial"/>
              </a:rPr>
              <a:t>intervention (PCI) </a:t>
            </a:r>
            <a:r>
              <a:rPr sz="2250" spc="-30" dirty="0">
                <a:latin typeface="Arial"/>
                <a:cs typeface="Arial"/>
              </a:rPr>
              <a:t>at </a:t>
            </a:r>
            <a:r>
              <a:rPr sz="2250" spc="5" dirty="0">
                <a:latin typeface="Arial"/>
                <a:cs typeface="Arial"/>
              </a:rPr>
              <a:t>long-term </a:t>
            </a:r>
            <a:r>
              <a:rPr sz="2250" dirty="0">
                <a:latin typeface="Arial"/>
                <a:cs typeface="Arial"/>
              </a:rPr>
              <a:t>follow-  </a:t>
            </a:r>
            <a:r>
              <a:rPr sz="2250" spc="-5" dirty="0">
                <a:latin typeface="Arial"/>
                <a:cs typeface="Arial"/>
              </a:rPr>
              <a:t>up.</a:t>
            </a:r>
            <a:r>
              <a:rPr sz="2250" spc="-7" baseline="24074" dirty="0">
                <a:latin typeface="Arial"/>
                <a:cs typeface="Arial"/>
              </a:rPr>
              <a:t>1</a:t>
            </a:r>
            <a:endParaRPr sz="2250" baseline="24074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CC0000"/>
              </a:buClr>
              <a:buFont typeface="Wingdings"/>
              <a:buChar char=""/>
            </a:pPr>
            <a:endParaRPr sz="3350">
              <a:latin typeface="Arial"/>
              <a:cs typeface="Arial"/>
            </a:endParaRPr>
          </a:p>
          <a:p>
            <a:pPr marL="307975" marR="224154" indent="-257810">
              <a:lnSpc>
                <a:spcPct val="100000"/>
              </a:lnSpc>
              <a:spcBef>
                <a:spcPts val="5"/>
              </a:spcBef>
              <a:buClr>
                <a:srgbClr val="CC0000"/>
              </a:buClr>
              <a:buSzPct val="66666"/>
              <a:buFont typeface="Wingdings"/>
              <a:buChar char=""/>
              <a:tabLst>
                <a:tab pos="308610" algn="l"/>
              </a:tabLst>
            </a:pPr>
            <a:r>
              <a:rPr sz="2250" dirty="0">
                <a:latin typeface="Arial"/>
                <a:cs typeface="Arial"/>
              </a:rPr>
              <a:t>These </a:t>
            </a:r>
            <a:r>
              <a:rPr sz="2250" spc="-5" dirty="0">
                <a:latin typeface="Arial"/>
                <a:cs typeface="Arial"/>
              </a:rPr>
              <a:t>results, </a:t>
            </a:r>
            <a:r>
              <a:rPr sz="2250" spc="-10" dirty="0">
                <a:latin typeface="Arial"/>
                <a:cs typeface="Arial"/>
              </a:rPr>
              <a:t>however, </a:t>
            </a:r>
            <a:r>
              <a:rPr sz="2250" spc="-20" dirty="0">
                <a:latin typeface="Arial"/>
                <a:cs typeface="Arial"/>
              </a:rPr>
              <a:t>are </a:t>
            </a:r>
            <a:r>
              <a:rPr sz="2250" spc="-5" dirty="0">
                <a:latin typeface="Arial"/>
                <a:cs typeface="Arial"/>
              </a:rPr>
              <a:t>outdated given </a:t>
            </a:r>
            <a:r>
              <a:rPr sz="2250" dirty="0">
                <a:latin typeface="Arial"/>
                <a:cs typeface="Arial"/>
              </a:rPr>
              <a:t>improvements </a:t>
            </a:r>
            <a:r>
              <a:rPr sz="2250" spc="10" dirty="0">
                <a:latin typeface="Arial"/>
                <a:cs typeface="Arial"/>
              </a:rPr>
              <a:t>in  </a:t>
            </a:r>
            <a:r>
              <a:rPr sz="2250" spc="-5" dirty="0">
                <a:latin typeface="Arial"/>
                <a:cs typeface="Arial"/>
              </a:rPr>
              <a:t>percutaneous </a:t>
            </a:r>
            <a:r>
              <a:rPr sz="2250" spc="-15" dirty="0">
                <a:latin typeface="Arial"/>
                <a:cs typeface="Arial"/>
              </a:rPr>
              <a:t>and </a:t>
            </a:r>
            <a:r>
              <a:rPr sz="2250" dirty="0">
                <a:latin typeface="Arial"/>
                <a:cs typeface="Arial"/>
              </a:rPr>
              <a:t>surgical </a:t>
            </a:r>
            <a:r>
              <a:rPr sz="2250" spc="-5" dirty="0">
                <a:latin typeface="Arial"/>
                <a:cs typeface="Arial"/>
              </a:rPr>
              <a:t>techniques, </a:t>
            </a:r>
            <a:r>
              <a:rPr sz="2250" spc="-15" dirty="0">
                <a:latin typeface="Arial"/>
                <a:cs typeface="Arial"/>
              </a:rPr>
              <a:t>and </a:t>
            </a:r>
            <a:r>
              <a:rPr sz="2250" spc="10" dirty="0">
                <a:latin typeface="Arial"/>
                <a:cs typeface="Arial"/>
              </a:rPr>
              <a:t>in </a:t>
            </a:r>
            <a:r>
              <a:rPr sz="2250" spc="-10" dirty="0">
                <a:latin typeface="Arial"/>
                <a:cs typeface="Arial"/>
              </a:rPr>
              <a:t>medical</a:t>
            </a:r>
            <a:r>
              <a:rPr sz="2250" spc="-5" dirty="0">
                <a:latin typeface="Arial"/>
                <a:cs typeface="Arial"/>
              </a:rPr>
              <a:t> therapy.</a:t>
            </a:r>
            <a:endParaRPr sz="2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32410"/>
            <a:ext cx="752729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>
                <a:solidFill>
                  <a:srgbClr val="5F5F5F"/>
                </a:solidFill>
              </a:rPr>
              <a:t>FAME </a:t>
            </a:r>
            <a:r>
              <a:rPr dirty="0">
                <a:solidFill>
                  <a:srgbClr val="5F5F5F"/>
                </a:solidFill>
              </a:rPr>
              <a:t>3 </a:t>
            </a:r>
            <a:r>
              <a:rPr spc="-5" dirty="0">
                <a:solidFill>
                  <a:srgbClr val="5F5F5F"/>
                </a:solidFill>
              </a:rPr>
              <a:t>Compared </a:t>
            </a:r>
            <a:r>
              <a:rPr spc="-10" dirty="0">
                <a:solidFill>
                  <a:srgbClr val="5F5F5F"/>
                </a:solidFill>
              </a:rPr>
              <a:t>with </a:t>
            </a:r>
            <a:r>
              <a:rPr dirty="0">
                <a:solidFill>
                  <a:srgbClr val="5F5F5F"/>
                </a:solidFill>
              </a:rPr>
              <a:t>the SYNTAX</a:t>
            </a:r>
            <a:r>
              <a:rPr spc="10" dirty="0">
                <a:solidFill>
                  <a:srgbClr val="5F5F5F"/>
                </a:solidFill>
              </a:rPr>
              <a:t> </a:t>
            </a:r>
            <a:r>
              <a:rPr spc="-10" dirty="0">
                <a:solidFill>
                  <a:srgbClr val="5F5F5F"/>
                </a:solidFill>
              </a:rPr>
              <a:t>Trial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624202" y="896619"/>
          <a:ext cx="4933950" cy="36283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29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Variable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40000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FAME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40000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SYNTAX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4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29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200" b="1" spc="-15" dirty="0">
                          <a:latin typeface="Arial"/>
                          <a:cs typeface="Arial"/>
                        </a:rPr>
                        <a:t>Age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65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years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65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years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200" b="1" spc="5" dirty="0">
                          <a:latin typeface="Arial"/>
                          <a:cs typeface="Arial"/>
                        </a:rPr>
                        <a:t>Male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82%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78%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29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Diabetes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29%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25%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28448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Insulin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Dependent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8%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10%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Hypertension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73%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67%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Dyslipidemia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270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70%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270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78%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270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Current 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Tobacco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10" dirty="0">
                          <a:latin typeface="Arial"/>
                          <a:cs typeface="Arial"/>
                        </a:rPr>
                        <a:t>Use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19%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20%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129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ACS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presentation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39%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29%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EF≤50%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18%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20%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066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Prior</a:t>
                      </a:r>
                      <a:r>
                        <a:rPr sz="12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PCI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14%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0%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129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Number 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200" b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Lesions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spc="-15" dirty="0">
                          <a:latin typeface="Arial"/>
                          <a:cs typeface="Arial"/>
                        </a:rPr>
                        <a:t>4.3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4.4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b="1" spc="-20" dirty="0">
                          <a:latin typeface="Arial"/>
                          <a:cs typeface="Arial"/>
                        </a:rPr>
                        <a:t>SYNTAX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Score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26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29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3875" y="232410"/>
            <a:ext cx="7649845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r>
              <a:rPr spc="5" dirty="0">
                <a:solidFill>
                  <a:srgbClr val="5F5F5F"/>
                </a:solidFill>
              </a:rPr>
              <a:t>FAME </a:t>
            </a:r>
            <a:r>
              <a:rPr dirty="0">
                <a:solidFill>
                  <a:srgbClr val="5F5F5F"/>
                </a:solidFill>
              </a:rPr>
              <a:t>3 </a:t>
            </a:r>
            <a:r>
              <a:rPr spc="-5" dirty="0">
                <a:solidFill>
                  <a:srgbClr val="5F5F5F"/>
                </a:solidFill>
              </a:rPr>
              <a:t>Compared </a:t>
            </a:r>
            <a:r>
              <a:rPr spc="-10" dirty="0">
                <a:solidFill>
                  <a:srgbClr val="5F5F5F"/>
                </a:solidFill>
              </a:rPr>
              <a:t>with </a:t>
            </a:r>
            <a:r>
              <a:rPr dirty="0">
                <a:solidFill>
                  <a:srgbClr val="5F5F5F"/>
                </a:solidFill>
              </a:rPr>
              <a:t>the SYNTAX</a:t>
            </a:r>
            <a:r>
              <a:rPr sz="3000" baseline="25000" dirty="0">
                <a:solidFill>
                  <a:srgbClr val="5F5F5F"/>
                </a:solidFill>
              </a:rPr>
              <a:t>*</a:t>
            </a:r>
            <a:r>
              <a:rPr sz="3000" spc="397" baseline="25000" dirty="0">
                <a:solidFill>
                  <a:srgbClr val="5F5F5F"/>
                </a:solidFill>
              </a:rPr>
              <a:t> </a:t>
            </a:r>
            <a:r>
              <a:rPr sz="3000" spc="-10" dirty="0">
                <a:solidFill>
                  <a:srgbClr val="5F5F5F"/>
                </a:solidFill>
              </a:rPr>
              <a:t>Trial</a:t>
            </a:r>
            <a:endParaRPr sz="3000"/>
          </a:p>
        </p:txBody>
      </p:sp>
      <p:sp>
        <p:nvSpPr>
          <p:cNvPr id="3" name="object 3"/>
          <p:cNvSpPr/>
          <p:nvPr/>
        </p:nvSpPr>
        <p:spPr>
          <a:xfrm>
            <a:off x="2733675" y="1876425"/>
            <a:ext cx="476250" cy="2314575"/>
          </a:xfrm>
          <a:custGeom>
            <a:avLst/>
            <a:gdLst/>
            <a:ahLst/>
            <a:cxnLst/>
            <a:rect l="l" t="t" r="r" b="b"/>
            <a:pathLst>
              <a:path w="476250" h="2314575">
                <a:moveTo>
                  <a:pt x="0" y="2314575"/>
                </a:moveTo>
                <a:lnTo>
                  <a:pt x="476250" y="2314575"/>
                </a:lnTo>
                <a:lnTo>
                  <a:pt x="476250" y="0"/>
                </a:lnTo>
                <a:lnTo>
                  <a:pt x="0" y="0"/>
                </a:lnTo>
                <a:lnTo>
                  <a:pt x="0" y="2314575"/>
                </a:lnTo>
                <a:close/>
              </a:path>
            </a:pathLst>
          </a:custGeom>
          <a:solidFill>
            <a:srgbClr val="4169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67275" y="2505075"/>
            <a:ext cx="485775" cy="1685925"/>
          </a:xfrm>
          <a:custGeom>
            <a:avLst/>
            <a:gdLst/>
            <a:ahLst/>
            <a:cxnLst/>
            <a:rect l="l" t="t" r="r" b="b"/>
            <a:pathLst>
              <a:path w="485775" h="1685925">
                <a:moveTo>
                  <a:pt x="0" y="1685925"/>
                </a:moveTo>
                <a:lnTo>
                  <a:pt x="485775" y="1685925"/>
                </a:lnTo>
                <a:lnTo>
                  <a:pt x="485775" y="0"/>
                </a:lnTo>
                <a:lnTo>
                  <a:pt x="0" y="0"/>
                </a:lnTo>
                <a:lnTo>
                  <a:pt x="0" y="1685925"/>
                </a:lnTo>
                <a:close/>
              </a:path>
            </a:pathLst>
          </a:custGeom>
          <a:solidFill>
            <a:srgbClr val="4169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43275" y="2714625"/>
            <a:ext cx="476250" cy="1476375"/>
          </a:xfrm>
          <a:custGeom>
            <a:avLst/>
            <a:gdLst/>
            <a:ahLst/>
            <a:cxnLst/>
            <a:rect l="l" t="t" r="r" b="b"/>
            <a:pathLst>
              <a:path w="476250" h="1476375">
                <a:moveTo>
                  <a:pt x="0" y="1476375"/>
                </a:moveTo>
                <a:lnTo>
                  <a:pt x="476250" y="1476375"/>
                </a:lnTo>
                <a:lnTo>
                  <a:pt x="476250" y="0"/>
                </a:lnTo>
                <a:lnTo>
                  <a:pt x="0" y="0"/>
                </a:lnTo>
                <a:lnTo>
                  <a:pt x="0" y="147637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76875" y="2705100"/>
            <a:ext cx="485775" cy="1485900"/>
          </a:xfrm>
          <a:custGeom>
            <a:avLst/>
            <a:gdLst/>
            <a:ahLst/>
            <a:cxnLst/>
            <a:rect l="l" t="t" r="r" b="b"/>
            <a:pathLst>
              <a:path w="485775" h="1485900">
                <a:moveTo>
                  <a:pt x="0" y="1485900"/>
                </a:moveTo>
                <a:lnTo>
                  <a:pt x="485775" y="1485900"/>
                </a:lnTo>
                <a:lnTo>
                  <a:pt x="485775" y="0"/>
                </a:lnTo>
                <a:lnTo>
                  <a:pt x="0" y="0"/>
                </a:lnTo>
                <a:lnTo>
                  <a:pt x="0" y="14859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14626" y="1557400"/>
            <a:ext cx="0" cy="2628900"/>
          </a:xfrm>
          <a:custGeom>
            <a:avLst/>
            <a:gdLst/>
            <a:ahLst/>
            <a:cxnLst/>
            <a:rect l="l" t="t" r="r" b="b"/>
            <a:pathLst>
              <a:path h="2628900">
                <a:moveTo>
                  <a:pt x="0" y="2628836"/>
                </a:moveTo>
                <a:lnTo>
                  <a:pt x="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76526" y="41862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76526" y="3662426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76526" y="313855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76526" y="260515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176526" y="2081276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76526" y="1557400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167001" y="4186237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167001" y="366242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167001" y="3138551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167001" y="2605151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167001" y="208127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167001" y="1557400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214626" y="4186237"/>
            <a:ext cx="4267200" cy="0"/>
          </a:xfrm>
          <a:custGeom>
            <a:avLst/>
            <a:gdLst/>
            <a:ahLst/>
            <a:cxnLst/>
            <a:rect l="l" t="t" r="r" b="b"/>
            <a:pathLst>
              <a:path w="4267200">
                <a:moveTo>
                  <a:pt x="0" y="0"/>
                </a:moveTo>
                <a:lnTo>
                  <a:pt x="4267200" y="0"/>
                </a:lnTo>
              </a:path>
            </a:pathLst>
          </a:custGeom>
          <a:ln w="9525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14626" y="4186237"/>
            <a:ext cx="0" cy="57150"/>
          </a:xfrm>
          <a:custGeom>
            <a:avLst/>
            <a:gdLst/>
            <a:ahLst/>
            <a:cxnLst/>
            <a:rect l="l" t="t" r="r" b="b"/>
            <a:pathLst>
              <a:path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348226" y="4186237"/>
            <a:ext cx="0" cy="57150"/>
          </a:xfrm>
          <a:custGeom>
            <a:avLst/>
            <a:gdLst/>
            <a:ahLst/>
            <a:cxnLst/>
            <a:rect l="l" t="t" r="r" b="b"/>
            <a:pathLst>
              <a:path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481826" y="4186237"/>
            <a:ext cx="0" cy="57150"/>
          </a:xfrm>
          <a:custGeom>
            <a:avLst/>
            <a:gdLst/>
            <a:ahLst/>
            <a:cxnLst/>
            <a:rect l="l" t="t" r="r" b="b"/>
            <a:pathLst>
              <a:path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426078" y="2465006"/>
            <a:ext cx="31940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404040"/>
                </a:solidFill>
                <a:latin typeface="Arial"/>
                <a:cs typeface="Arial"/>
              </a:rPr>
              <a:t>14</a:t>
            </a:r>
            <a:r>
              <a:rPr sz="1200" b="1" spc="-35" dirty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sz="1200" b="1" dirty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564504" y="2454910"/>
            <a:ext cx="3200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404040"/>
                </a:solidFill>
                <a:latin typeface="Arial"/>
                <a:cs typeface="Arial"/>
              </a:rPr>
              <a:t>14</a:t>
            </a:r>
            <a:r>
              <a:rPr sz="1200" b="1" spc="-35" dirty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sz="1200" b="1" spc="-5" dirty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00554" y="3019488"/>
            <a:ext cx="197485" cy="1262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Arial"/>
              <a:cs typeface="Arial"/>
            </a:endParaRPr>
          </a:p>
          <a:p>
            <a:pPr marL="97155">
              <a:lnSpc>
                <a:spcPct val="100000"/>
              </a:lnSpc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Arial"/>
              <a:cs typeface="Arial"/>
            </a:endParaRPr>
          </a:p>
          <a:p>
            <a:pPr marL="97155">
              <a:lnSpc>
                <a:spcPct val="100000"/>
              </a:lnSpc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900554" y="2492946"/>
            <a:ext cx="19748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15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900554" y="1966277"/>
            <a:ext cx="19748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900554" y="1439481"/>
            <a:ext cx="19748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908935" y="4269740"/>
            <a:ext cx="746125" cy="2432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00" b="1" spc="-40" dirty="0">
                <a:solidFill>
                  <a:srgbClr val="5F5F5F"/>
                </a:solidFill>
                <a:latin typeface="Arial"/>
                <a:cs typeface="Arial"/>
              </a:rPr>
              <a:t>S</a:t>
            </a:r>
            <a:r>
              <a:rPr sz="1400" b="1" spc="35" dirty="0">
                <a:solidFill>
                  <a:srgbClr val="5F5F5F"/>
                </a:solidFill>
                <a:latin typeface="Arial"/>
                <a:cs typeface="Arial"/>
              </a:rPr>
              <a:t>Y</a:t>
            </a:r>
            <a:r>
              <a:rPr sz="1400" b="1" spc="-45" dirty="0">
                <a:solidFill>
                  <a:srgbClr val="5F5F5F"/>
                </a:solidFill>
                <a:latin typeface="Arial"/>
                <a:cs typeface="Arial"/>
              </a:rPr>
              <a:t>N</a:t>
            </a:r>
            <a:r>
              <a:rPr sz="1400" b="1" spc="40" dirty="0">
                <a:solidFill>
                  <a:srgbClr val="5F5F5F"/>
                </a:solidFill>
                <a:latin typeface="Arial"/>
                <a:cs typeface="Arial"/>
              </a:rPr>
              <a:t>T</a:t>
            </a:r>
            <a:r>
              <a:rPr sz="1400" b="1" spc="-45" dirty="0">
                <a:solidFill>
                  <a:srgbClr val="5F5F5F"/>
                </a:solidFill>
                <a:latin typeface="Arial"/>
                <a:cs typeface="Arial"/>
              </a:rPr>
              <a:t>A</a:t>
            </a:r>
            <a:r>
              <a:rPr sz="1400" b="1" spc="15" dirty="0">
                <a:solidFill>
                  <a:srgbClr val="5F5F5F"/>
                </a:solidFill>
                <a:latin typeface="Arial"/>
                <a:cs typeface="Arial"/>
              </a:rPr>
              <a:t>X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081651" y="4269740"/>
            <a:ext cx="680085" cy="2432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00" b="1" spc="-5" dirty="0">
                <a:solidFill>
                  <a:srgbClr val="5F5F5F"/>
                </a:solidFill>
                <a:latin typeface="Arial"/>
                <a:cs typeface="Arial"/>
              </a:rPr>
              <a:t>FAME</a:t>
            </a:r>
            <a:r>
              <a:rPr sz="1400" b="1" spc="-6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400" b="1" spc="15" dirty="0">
                <a:solidFill>
                  <a:srgbClr val="5F5F5F"/>
                </a:solidFill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410200" y="15240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4169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934075" y="15240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5511800" y="1442148"/>
            <a:ext cx="98171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5940" algn="l"/>
              </a:tabLst>
            </a:pPr>
            <a:r>
              <a:rPr sz="1200" spc="20" dirty="0">
                <a:solidFill>
                  <a:srgbClr val="585858"/>
                </a:solidFill>
                <a:latin typeface="Arial"/>
                <a:cs typeface="Arial"/>
              </a:rPr>
              <a:t>P</a:t>
            </a:r>
            <a:r>
              <a:rPr sz="1200" spc="-45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I	</a:t>
            </a:r>
            <a:r>
              <a:rPr sz="1200" spc="30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spc="-55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spc="20" dirty="0">
                <a:solidFill>
                  <a:srgbClr val="585858"/>
                </a:solidFill>
                <a:latin typeface="Arial"/>
                <a:cs typeface="Arial"/>
              </a:rPr>
              <a:t>B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G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69932" y="2148433"/>
            <a:ext cx="196215" cy="153098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5" dirty="0">
                <a:solidFill>
                  <a:srgbClr val="5F5F5F"/>
                </a:solidFill>
                <a:latin typeface="Arial"/>
                <a:cs typeface="Arial"/>
              </a:rPr>
              <a:t>% </a:t>
            </a:r>
            <a:r>
              <a:rPr sz="1200" spc="-10" dirty="0">
                <a:solidFill>
                  <a:srgbClr val="5F5F5F"/>
                </a:solidFill>
                <a:latin typeface="Arial"/>
                <a:cs typeface="Arial"/>
              </a:rPr>
              <a:t>Death, </a:t>
            </a:r>
            <a:r>
              <a:rPr sz="1200" spc="5" dirty="0">
                <a:solidFill>
                  <a:srgbClr val="5F5F5F"/>
                </a:solidFill>
                <a:latin typeface="Arial"/>
                <a:cs typeface="Arial"/>
              </a:rPr>
              <a:t>Stroke </a:t>
            </a:r>
            <a:r>
              <a:rPr sz="1200" dirty="0">
                <a:solidFill>
                  <a:srgbClr val="5F5F5F"/>
                </a:solidFill>
                <a:latin typeface="Arial"/>
                <a:cs typeface="Arial"/>
              </a:rPr>
              <a:t>or</a:t>
            </a:r>
            <a:r>
              <a:rPr sz="1200" spc="-20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200" spc="-15" dirty="0">
                <a:solidFill>
                  <a:srgbClr val="5F5F5F"/>
                </a:solidFill>
                <a:latin typeface="Arial"/>
                <a:cs typeface="Arial"/>
              </a:rPr>
              <a:t>MI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35935" y="887666"/>
            <a:ext cx="329374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Death, Stroke, </a:t>
            </a:r>
            <a:r>
              <a:rPr sz="1800" b="1" spc="1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MI </a:t>
            </a:r>
            <a:r>
              <a:rPr sz="1800" b="1" spc="-15" dirty="0">
                <a:solidFill>
                  <a:srgbClr val="C00000"/>
                </a:solidFill>
                <a:latin typeface="Arial"/>
                <a:cs typeface="Arial"/>
              </a:rPr>
              <a:t>at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5</a:t>
            </a:r>
            <a:r>
              <a:rPr sz="1800" b="1" spc="-1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C00000"/>
                </a:solidFill>
                <a:latin typeface="Arial"/>
                <a:cs typeface="Arial"/>
              </a:rPr>
              <a:t>Years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817495" y="1274762"/>
            <a:ext cx="831215" cy="556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44475">
              <a:lnSpc>
                <a:spcPct val="145100"/>
              </a:lnSpc>
              <a:spcBef>
                <a:spcPts val="100"/>
              </a:spcBef>
            </a:pPr>
            <a:r>
              <a:rPr sz="1200" b="1" spc="10" dirty="0">
                <a:latin typeface="Arial"/>
                <a:cs typeface="Arial"/>
              </a:rPr>
              <a:t>p</a:t>
            </a:r>
            <a:r>
              <a:rPr sz="1200" b="1" spc="-30" dirty="0">
                <a:latin typeface="Arial"/>
                <a:cs typeface="Arial"/>
              </a:rPr>
              <a:t>&lt;</a:t>
            </a:r>
            <a:r>
              <a:rPr sz="1200" b="1" dirty="0">
                <a:latin typeface="Arial"/>
                <a:cs typeface="Arial"/>
              </a:rPr>
              <a:t>0</a:t>
            </a:r>
            <a:r>
              <a:rPr sz="1200" b="1" spc="35" dirty="0">
                <a:latin typeface="Arial"/>
                <a:cs typeface="Arial"/>
              </a:rPr>
              <a:t>.</a:t>
            </a:r>
            <a:r>
              <a:rPr sz="1200" b="1" spc="-70" dirty="0">
                <a:latin typeface="Arial"/>
                <a:cs typeface="Arial"/>
              </a:rPr>
              <a:t>0</a:t>
            </a:r>
            <a:r>
              <a:rPr sz="1200" b="1" dirty="0">
                <a:latin typeface="Arial"/>
                <a:cs typeface="Arial"/>
              </a:rPr>
              <a:t>01  </a:t>
            </a:r>
            <a:r>
              <a:rPr sz="1200" b="1" spc="-10" dirty="0">
                <a:solidFill>
                  <a:srgbClr val="404040"/>
                </a:solidFill>
                <a:latin typeface="Arial"/>
                <a:cs typeface="Arial"/>
              </a:rPr>
              <a:t>22.0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955540" y="1958022"/>
            <a:ext cx="739775" cy="505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2095">
              <a:lnSpc>
                <a:spcPct val="100000"/>
              </a:lnSpc>
              <a:spcBef>
                <a:spcPts val="100"/>
              </a:spcBef>
            </a:pPr>
            <a:r>
              <a:rPr sz="1200" b="1" spc="10" dirty="0">
                <a:latin typeface="Arial"/>
                <a:cs typeface="Arial"/>
              </a:rPr>
              <a:t>p</a:t>
            </a:r>
            <a:r>
              <a:rPr sz="1200" b="1" spc="-30" dirty="0">
                <a:latin typeface="Arial"/>
                <a:cs typeface="Arial"/>
              </a:rPr>
              <a:t>=</a:t>
            </a:r>
            <a:r>
              <a:rPr sz="1200" b="1" dirty="0">
                <a:latin typeface="Arial"/>
                <a:cs typeface="Arial"/>
              </a:rPr>
              <a:t>0</a:t>
            </a:r>
            <a:r>
              <a:rPr sz="1200" b="1" spc="35" dirty="0">
                <a:latin typeface="Arial"/>
                <a:cs typeface="Arial"/>
              </a:rPr>
              <a:t>.</a:t>
            </a:r>
            <a:r>
              <a:rPr sz="1200" b="1" spc="-70" dirty="0">
                <a:latin typeface="Arial"/>
                <a:cs typeface="Arial"/>
              </a:rPr>
              <a:t>2</a:t>
            </a:r>
            <a:r>
              <a:rPr sz="1200" b="1" dirty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sz="1200" b="1" spc="-10" dirty="0">
                <a:solidFill>
                  <a:srgbClr val="404040"/>
                </a:solidFill>
                <a:latin typeface="Arial"/>
                <a:cs typeface="Arial"/>
              </a:rPr>
              <a:t>16.0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36575" y="4723447"/>
            <a:ext cx="30321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Arial"/>
                <a:cs typeface="Arial"/>
              </a:rPr>
              <a:t>Head </a:t>
            </a:r>
            <a:r>
              <a:rPr sz="1200" spc="-20" dirty="0">
                <a:latin typeface="Arial"/>
                <a:cs typeface="Arial"/>
              </a:rPr>
              <a:t>SJ, </a:t>
            </a:r>
            <a:r>
              <a:rPr sz="1200" dirty="0">
                <a:latin typeface="Arial"/>
                <a:cs typeface="Arial"/>
              </a:rPr>
              <a:t>et </a:t>
            </a:r>
            <a:r>
              <a:rPr sz="1200" spc="-15" dirty="0">
                <a:latin typeface="Arial"/>
                <a:cs typeface="Arial"/>
              </a:rPr>
              <a:t>al. </a:t>
            </a:r>
            <a:r>
              <a:rPr sz="1200" spc="5" dirty="0">
                <a:latin typeface="Arial"/>
                <a:cs typeface="Arial"/>
              </a:rPr>
              <a:t>Eur </a:t>
            </a:r>
            <a:r>
              <a:rPr sz="1200" dirty="0">
                <a:latin typeface="Arial"/>
                <a:cs typeface="Arial"/>
              </a:rPr>
              <a:t>Heart J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2014;35:2821-30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729476" y="4723447"/>
            <a:ext cx="113538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latin typeface="Arial"/>
                <a:cs typeface="Arial"/>
              </a:rPr>
              <a:t>*3V-CAD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Cohort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3875" y="232410"/>
            <a:ext cx="7649845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r>
              <a:rPr spc="5" dirty="0">
                <a:solidFill>
                  <a:srgbClr val="5F5F5F"/>
                </a:solidFill>
              </a:rPr>
              <a:t>FAME </a:t>
            </a:r>
            <a:r>
              <a:rPr dirty="0">
                <a:solidFill>
                  <a:srgbClr val="5F5F5F"/>
                </a:solidFill>
              </a:rPr>
              <a:t>3 </a:t>
            </a:r>
            <a:r>
              <a:rPr spc="-5" dirty="0">
                <a:solidFill>
                  <a:srgbClr val="5F5F5F"/>
                </a:solidFill>
              </a:rPr>
              <a:t>Compared </a:t>
            </a:r>
            <a:r>
              <a:rPr spc="-10" dirty="0">
                <a:solidFill>
                  <a:srgbClr val="5F5F5F"/>
                </a:solidFill>
              </a:rPr>
              <a:t>with </a:t>
            </a:r>
            <a:r>
              <a:rPr dirty="0">
                <a:solidFill>
                  <a:srgbClr val="5F5F5F"/>
                </a:solidFill>
              </a:rPr>
              <a:t>the SYNTAX</a:t>
            </a:r>
            <a:r>
              <a:rPr sz="3000" baseline="25000" dirty="0">
                <a:solidFill>
                  <a:srgbClr val="5F5F5F"/>
                </a:solidFill>
              </a:rPr>
              <a:t>*</a:t>
            </a:r>
            <a:r>
              <a:rPr sz="3000" spc="397" baseline="25000" dirty="0">
                <a:solidFill>
                  <a:srgbClr val="5F5F5F"/>
                </a:solidFill>
              </a:rPr>
              <a:t> </a:t>
            </a:r>
            <a:r>
              <a:rPr sz="3000" spc="-10" dirty="0">
                <a:solidFill>
                  <a:srgbClr val="5F5F5F"/>
                </a:solidFill>
              </a:rPr>
              <a:t>Trial</a:t>
            </a:r>
            <a:endParaRPr sz="3000"/>
          </a:p>
        </p:txBody>
      </p:sp>
      <p:sp>
        <p:nvSpPr>
          <p:cNvPr id="3" name="object 3"/>
          <p:cNvSpPr/>
          <p:nvPr/>
        </p:nvSpPr>
        <p:spPr>
          <a:xfrm>
            <a:off x="2733675" y="2266950"/>
            <a:ext cx="476250" cy="1924050"/>
          </a:xfrm>
          <a:custGeom>
            <a:avLst/>
            <a:gdLst/>
            <a:ahLst/>
            <a:cxnLst/>
            <a:rect l="l" t="t" r="r" b="b"/>
            <a:pathLst>
              <a:path w="476250" h="1924050">
                <a:moveTo>
                  <a:pt x="0" y="1924050"/>
                </a:moveTo>
                <a:lnTo>
                  <a:pt x="476250" y="1924050"/>
                </a:lnTo>
                <a:lnTo>
                  <a:pt x="476250" y="0"/>
                </a:lnTo>
                <a:lnTo>
                  <a:pt x="0" y="0"/>
                </a:lnTo>
                <a:lnTo>
                  <a:pt x="0" y="1924050"/>
                </a:lnTo>
                <a:close/>
              </a:path>
            </a:pathLst>
          </a:custGeom>
          <a:solidFill>
            <a:srgbClr val="4169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67275" y="3238500"/>
            <a:ext cx="485775" cy="952500"/>
          </a:xfrm>
          <a:custGeom>
            <a:avLst/>
            <a:gdLst/>
            <a:ahLst/>
            <a:cxnLst/>
            <a:rect l="l" t="t" r="r" b="b"/>
            <a:pathLst>
              <a:path w="485775" h="952500">
                <a:moveTo>
                  <a:pt x="0" y="952500"/>
                </a:moveTo>
                <a:lnTo>
                  <a:pt x="485775" y="952500"/>
                </a:lnTo>
                <a:lnTo>
                  <a:pt x="485775" y="0"/>
                </a:lnTo>
                <a:lnTo>
                  <a:pt x="0" y="0"/>
                </a:lnTo>
                <a:lnTo>
                  <a:pt x="0" y="952500"/>
                </a:lnTo>
                <a:close/>
              </a:path>
            </a:pathLst>
          </a:custGeom>
          <a:solidFill>
            <a:srgbClr val="4169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43275" y="2981325"/>
            <a:ext cx="476250" cy="1209675"/>
          </a:xfrm>
          <a:custGeom>
            <a:avLst/>
            <a:gdLst/>
            <a:ahLst/>
            <a:cxnLst/>
            <a:rect l="l" t="t" r="r" b="b"/>
            <a:pathLst>
              <a:path w="476250" h="1209675">
                <a:moveTo>
                  <a:pt x="0" y="1209675"/>
                </a:moveTo>
                <a:lnTo>
                  <a:pt x="476250" y="1209675"/>
                </a:lnTo>
                <a:lnTo>
                  <a:pt x="476250" y="0"/>
                </a:lnTo>
                <a:lnTo>
                  <a:pt x="0" y="0"/>
                </a:lnTo>
                <a:lnTo>
                  <a:pt x="0" y="120967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76875" y="3238500"/>
            <a:ext cx="485775" cy="952500"/>
          </a:xfrm>
          <a:custGeom>
            <a:avLst/>
            <a:gdLst/>
            <a:ahLst/>
            <a:cxnLst/>
            <a:rect l="l" t="t" r="r" b="b"/>
            <a:pathLst>
              <a:path w="485775" h="952500">
                <a:moveTo>
                  <a:pt x="0" y="952500"/>
                </a:moveTo>
                <a:lnTo>
                  <a:pt x="485775" y="952500"/>
                </a:lnTo>
                <a:lnTo>
                  <a:pt x="485775" y="0"/>
                </a:lnTo>
                <a:lnTo>
                  <a:pt x="0" y="0"/>
                </a:lnTo>
                <a:lnTo>
                  <a:pt x="0" y="9525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14626" y="1557400"/>
            <a:ext cx="0" cy="2628900"/>
          </a:xfrm>
          <a:custGeom>
            <a:avLst/>
            <a:gdLst/>
            <a:ahLst/>
            <a:cxnLst/>
            <a:rect l="l" t="t" r="r" b="b"/>
            <a:pathLst>
              <a:path h="2628900">
                <a:moveTo>
                  <a:pt x="0" y="2628836"/>
                </a:moveTo>
                <a:lnTo>
                  <a:pt x="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76526" y="41862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76526" y="3529076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76526" y="287185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76526" y="2214626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176526" y="1557400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67001" y="4186237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167001" y="352907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167001" y="2871851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167001" y="221462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167001" y="1557400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14626" y="4186237"/>
            <a:ext cx="4267200" cy="0"/>
          </a:xfrm>
          <a:custGeom>
            <a:avLst/>
            <a:gdLst/>
            <a:ahLst/>
            <a:cxnLst/>
            <a:rect l="l" t="t" r="r" b="b"/>
            <a:pathLst>
              <a:path w="4267200">
                <a:moveTo>
                  <a:pt x="0" y="0"/>
                </a:moveTo>
                <a:lnTo>
                  <a:pt x="4267200" y="0"/>
                </a:lnTo>
              </a:path>
            </a:pathLst>
          </a:custGeom>
          <a:ln w="9525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14626" y="4186237"/>
            <a:ext cx="0" cy="57150"/>
          </a:xfrm>
          <a:custGeom>
            <a:avLst/>
            <a:gdLst/>
            <a:ahLst/>
            <a:cxnLst/>
            <a:rect l="l" t="t" r="r" b="b"/>
            <a:pathLst>
              <a:path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348226" y="4186237"/>
            <a:ext cx="0" cy="57150"/>
          </a:xfrm>
          <a:custGeom>
            <a:avLst/>
            <a:gdLst/>
            <a:ahLst/>
            <a:cxnLst/>
            <a:rect l="l" t="t" r="r" b="b"/>
            <a:pathLst>
              <a:path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481826" y="4186237"/>
            <a:ext cx="0" cy="57150"/>
          </a:xfrm>
          <a:custGeom>
            <a:avLst/>
            <a:gdLst/>
            <a:ahLst/>
            <a:cxnLst/>
            <a:rect l="l" t="t" r="r" b="b"/>
            <a:pathLst>
              <a:path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817495" y="2017331"/>
            <a:ext cx="31940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404040"/>
                </a:solidFill>
                <a:latin typeface="Arial"/>
                <a:cs typeface="Arial"/>
              </a:rPr>
              <a:t>14</a:t>
            </a:r>
            <a:r>
              <a:rPr sz="1200" b="1" spc="-35" dirty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sz="1200" b="1" dirty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997830" y="2991421"/>
            <a:ext cx="23431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sz="1200" b="1" spc="-35" dirty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sz="1200" b="1" dirty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68370" y="2728277"/>
            <a:ext cx="23495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5" dirty="0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sz="1200" b="1" spc="-35" dirty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sz="1200" b="1" dirty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606669" y="2991421"/>
            <a:ext cx="23431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sz="1200" b="1" spc="-35" dirty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sz="1200" b="1" dirty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85391" y="4072890"/>
            <a:ext cx="11048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985391" y="3414458"/>
            <a:ext cx="11048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900554" y="2756217"/>
            <a:ext cx="19748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900554" y="2098103"/>
            <a:ext cx="19748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15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908935" y="4269740"/>
            <a:ext cx="746125" cy="2432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00" b="1" spc="-40" dirty="0">
                <a:solidFill>
                  <a:srgbClr val="5F5F5F"/>
                </a:solidFill>
                <a:latin typeface="Arial"/>
                <a:cs typeface="Arial"/>
              </a:rPr>
              <a:t>S</a:t>
            </a:r>
            <a:r>
              <a:rPr sz="1400" b="1" spc="35" dirty="0">
                <a:solidFill>
                  <a:srgbClr val="5F5F5F"/>
                </a:solidFill>
                <a:latin typeface="Arial"/>
                <a:cs typeface="Arial"/>
              </a:rPr>
              <a:t>Y</a:t>
            </a:r>
            <a:r>
              <a:rPr sz="1400" b="1" spc="-45" dirty="0">
                <a:solidFill>
                  <a:srgbClr val="5F5F5F"/>
                </a:solidFill>
                <a:latin typeface="Arial"/>
                <a:cs typeface="Arial"/>
              </a:rPr>
              <a:t>N</a:t>
            </a:r>
            <a:r>
              <a:rPr sz="1400" b="1" spc="40" dirty="0">
                <a:solidFill>
                  <a:srgbClr val="5F5F5F"/>
                </a:solidFill>
                <a:latin typeface="Arial"/>
                <a:cs typeface="Arial"/>
              </a:rPr>
              <a:t>T</a:t>
            </a:r>
            <a:r>
              <a:rPr sz="1400" b="1" spc="-45" dirty="0">
                <a:solidFill>
                  <a:srgbClr val="5F5F5F"/>
                </a:solidFill>
                <a:latin typeface="Arial"/>
                <a:cs typeface="Arial"/>
              </a:rPr>
              <a:t>A</a:t>
            </a:r>
            <a:r>
              <a:rPr sz="1400" b="1" spc="15" dirty="0">
                <a:solidFill>
                  <a:srgbClr val="5F5F5F"/>
                </a:solidFill>
                <a:latin typeface="Arial"/>
                <a:cs typeface="Arial"/>
              </a:rPr>
              <a:t>X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081651" y="4269740"/>
            <a:ext cx="680085" cy="2432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00" b="1" spc="-5" dirty="0">
                <a:solidFill>
                  <a:srgbClr val="5F5F5F"/>
                </a:solidFill>
                <a:latin typeface="Arial"/>
                <a:cs typeface="Arial"/>
              </a:rPr>
              <a:t>FAME</a:t>
            </a:r>
            <a:r>
              <a:rPr sz="1400" b="1" spc="-6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400" b="1" spc="15" dirty="0">
                <a:solidFill>
                  <a:srgbClr val="5F5F5F"/>
                </a:solidFill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410200" y="15240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4169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934075" y="15240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569932" y="2465832"/>
            <a:ext cx="196215" cy="893444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5" dirty="0">
                <a:solidFill>
                  <a:srgbClr val="5F5F5F"/>
                </a:solidFill>
                <a:latin typeface="Arial"/>
                <a:cs typeface="Arial"/>
              </a:rPr>
              <a:t>%</a:t>
            </a:r>
            <a:r>
              <a:rPr sz="1200" spc="-2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5F5F5F"/>
                </a:solidFill>
                <a:latin typeface="Arial"/>
                <a:cs typeface="Arial"/>
              </a:rPr>
              <a:t>Deceased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900554" y="930211"/>
            <a:ext cx="4592955" cy="959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1135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00000"/>
                </a:solidFill>
                <a:latin typeface="Arial"/>
                <a:cs typeface="Arial"/>
              </a:rPr>
              <a:t>Death </a:t>
            </a:r>
            <a:r>
              <a:rPr sz="1800" b="1" spc="20" dirty="0">
                <a:solidFill>
                  <a:srgbClr val="C00000"/>
                </a:solidFill>
                <a:latin typeface="Arial"/>
                <a:cs typeface="Arial"/>
              </a:rPr>
              <a:t>at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5</a:t>
            </a:r>
            <a:r>
              <a:rPr sz="1800" b="1" spc="-1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C00000"/>
                </a:solidFill>
                <a:latin typeface="Arial"/>
                <a:cs typeface="Arial"/>
              </a:rPr>
              <a:t>Years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3623310" algn="l"/>
                <a:tab pos="4147185" algn="l"/>
              </a:tabLst>
            </a:pPr>
            <a:r>
              <a:rPr sz="1200" spc="5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0	</a:t>
            </a:r>
            <a:r>
              <a:rPr sz="1200" spc="20" dirty="0">
                <a:solidFill>
                  <a:srgbClr val="585858"/>
                </a:solidFill>
                <a:latin typeface="Arial"/>
                <a:cs typeface="Arial"/>
              </a:rPr>
              <a:t>P</a:t>
            </a:r>
            <a:r>
              <a:rPr sz="1200" spc="-45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I	</a:t>
            </a:r>
            <a:r>
              <a:rPr sz="1200" spc="30" dirty="0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sz="1200" spc="-55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200" spc="20" dirty="0">
                <a:solidFill>
                  <a:srgbClr val="585858"/>
                </a:solidFill>
                <a:latin typeface="Arial"/>
                <a:cs typeface="Arial"/>
              </a:rPr>
              <a:t>B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G</a:t>
            </a:r>
            <a:endParaRPr sz="1200">
              <a:latin typeface="Arial"/>
              <a:cs typeface="Arial"/>
            </a:endParaRPr>
          </a:p>
          <a:p>
            <a:pPr marL="1193165">
              <a:lnSpc>
                <a:spcPct val="100000"/>
              </a:lnSpc>
              <a:spcBef>
                <a:spcPts val="440"/>
              </a:spcBef>
            </a:pPr>
            <a:r>
              <a:rPr sz="1200" b="1" spc="-5" dirty="0">
                <a:latin typeface="Arial"/>
                <a:cs typeface="Arial"/>
              </a:rPr>
              <a:t>p=0.006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206365" y="2609532"/>
            <a:ext cx="50101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5" dirty="0">
                <a:latin typeface="Arial"/>
                <a:cs typeface="Arial"/>
              </a:rPr>
              <a:t>p</a:t>
            </a:r>
            <a:r>
              <a:rPr sz="1200" b="1" spc="-30" dirty="0">
                <a:latin typeface="Arial"/>
                <a:cs typeface="Arial"/>
              </a:rPr>
              <a:t>=</a:t>
            </a:r>
            <a:r>
              <a:rPr sz="1200" b="1" dirty="0">
                <a:latin typeface="Arial"/>
                <a:cs typeface="Arial"/>
              </a:rPr>
              <a:t>0</a:t>
            </a:r>
            <a:r>
              <a:rPr sz="1200" b="1" spc="35" dirty="0">
                <a:latin typeface="Arial"/>
                <a:cs typeface="Arial"/>
              </a:rPr>
              <a:t>.</a:t>
            </a:r>
            <a:r>
              <a:rPr sz="1200" b="1" spc="-70" dirty="0">
                <a:latin typeface="Arial"/>
                <a:cs typeface="Arial"/>
              </a:rPr>
              <a:t>9</a:t>
            </a:r>
            <a:r>
              <a:rPr sz="1200" b="1" dirty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36575" y="4723447"/>
            <a:ext cx="30321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Arial"/>
                <a:cs typeface="Arial"/>
              </a:rPr>
              <a:t>Head </a:t>
            </a:r>
            <a:r>
              <a:rPr sz="1200" spc="-20" dirty="0">
                <a:latin typeface="Arial"/>
                <a:cs typeface="Arial"/>
              </a:rPr>
              <a:t>SJ, </a:t>
            </a:r>
            <a:r>
              <a:rPr sz="1200" dirty="0">
                <a:latin typeface="Arial"/>
                <a:cs typeface="Arial"/>
              </a:rPr>
              <a:t>et </a:t>
            </a:r>
            <a:r>
              <a:rPr sz="1200" spc="-15" dirty="0">
                <a:latin typeface="Arial"/>
                <a:cs typeface="Arial"/>
              </a:rPr>
              <a:t>al. </a:t>
            </a:r>
            <a:r>
              <a:rPr sz="1200" spc="5" dirty="0">
                <a:latin typeface="Arial"/>
                <a:cs typeface="Arial"/>
              </a:rPr>
              <a:t>Eur </a:t>
            </a:r>
            <a:r>
              <a:rPr sz="1200" dirty="0">
                <a:latin typeface="Arial"/>
                <a:cs typeface="Arial"/>
              </a:rPr>
              <a:t>Heart J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2014;35:2821-30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743700" y="4723447"/>
            <a:ext cx="113538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latin typeface="Arial"/>
                <a:cs typeface="Arial"/>
              </a:rPr>
              <a:t>*3V-CAD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Cohort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32410"/>
            <a:ext cx="2058035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5F5F5F"/>
                </a:solidFill>
              </a:rPr>
              <a:t>Limitations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575" y="995680"/>
            <a:ext cx="7539355" cy="314071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69875" marR="5080" indent="-257810">
              <a:lnSpc>
                <a:spcPct val="100000"/>
              </a:lnSpc>
              <a:spcBef>
                <a:spcPts val="130"/>
              </a:spcBef>
              <a:buClr>
                <a:srgbClr val="CC0000"/>
              </a:buClr>
              <a:buSzPct val="62500"/>
              <a:buFont typeface="Wingdings"/>
              <a:buChar char=""/>
              <a:tabLst>
                <a:tab pos="269875" algn="l"/>
                <a:tab pos="270510" algn="l"/>
              </a:tabLst>
            </a:pPr>
            <a:r>
              <a:rPr sz="2000" dirty="0">
                <a:latin typeface="Arial"/>
                <a:cs typeface="Arial"/>
              </a:rPr>
              <a:t>This </a:t>
            </a:r>
            <a:r>
              <a:rPr sz="2000" spc="10" dirty="0">
                <a:latin typeface="Arial"/>
                <a:cs typeface="Arial"/>
              </a:rPr>
              <a:t>is </a:t>
            </a:r>
            <a:r>
              <a:rPr sz="2000" spc="15" dirty="0">
                <a:latin typeface="Arial"/>
                <a:cs typeface="Arial"/>
              </a:rPr>
              <a:t>a </a:t>
            </a:r>
            <a:r>
              <a:rPr sz="2000" dirty="0">
                <a:latin typeface="Arial"/>
                <a:cs typeface="Arial"/>
              </a:rPr>
              <a:t>prespecified secondary endpoint </a:t>
            </a:r>
            <a:r>
              <a:rPr sz="2000" spc="10" dirty="0">
                <a:latin typeface="Arial"/>
                <a:cs typeface="Arial"/>
              </a:rPr>
              <a:t>of </a:t>
            </a:r>
            <a:r>
              <a:rPr sz="2000" spc="15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study </a:t>
            </a:r>
            <a:r>
              <a:rPr sz="2000" spc="10" dirty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which</a:t>
            </a:r>
            <a:r>
              <a:rPr sz="2000" spc="-345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the  </a:t>
            </a:r>
            <a:r>
              <a:rPr sz="2000" spc="5" dirty="0">
                <a:latin typeface="Arial"/>
                <a:cs typeface="Arial"/>
              </a:rPr>
              <a:t>primary </a:t>
            </a:r>
            <a:r>
              <a:rPr sz="2000" dirty="0">
                <a:latin typeface="Arial"/>
                <a:cs typeface="Arial"/>
              </a:rPr>
              <a:t>endpoint was </a:t>
            </a:r>
            <a:r>
              <a:rPr sz="2000" spc="-15" dirty="0">
                <a:latin typeface="Arial"/>
                <a:cs typeface="Arial"/>
              </a:rPr>
              <a:t>not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met.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CC0000"/>
              </a:buClr>
              <a:buFont typeface="Wingdings"/>
              <a:buChar char=""/>
            </a:pPr>
            <a:endParaRPr sz="2900">
              <a:latin typeface="Arial"/>
              <a:cs typeface="Arial"/>
            </a:endParaRPr>
          </a:p>
          <a:p>
            <a:pPr marL="269875" indent="-257810">
              <a:lnSpc>
                <a:spcPct val="100000"/>
              </a:lnSpc>
              <a:buClr>
                <a:srgbClr val="CC0000"/>
              </a:buClr>
              <a:buSzPct val="62500"/>
              <a:buFont typeface="Wingdings"/>
              <a:buChar char=""/>
              <a:tabLst>
                <a:tab pos="269875" algn="l"/>
                <a:tab pos="270510" algn="l"/>
              </a:tabLst>
            </a:pPr>
            <a:r>
              <a:rPr sz="2000" dirty="0">
                <a:latin typeface="Arial"/>
                <a:cs typeface="Arial"/>
              </a:rPr>
              <a:t>Follow-up </a:t>
            </a:r>
            <a:r>
              <a:rPr sz="2000" spc="10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limited </a:t>
            </a:r>
            <a:r>
              <a:rPr sz="2000" spc="30" dirty="0">
                <a:latin typeface="Arial"/>
                <a:cs typeface="Arial"/>
              </a:rPr>
              <a:t>to </a:t>
            </a:r>
            <a:r>
              <a:rPr sz="2000" spc="15" dirty="0">
                <a:latin typeface="Arial"/>
                <a:cs typeface="Arial"/>
              </a:rPr>
              <a:t>5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years.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CC0000"/>
              </a:buClr>
              <a:buFont typeface="Wingdings"/>
              <a:buChar char=""/>
            </a:pPr>
            <a:endParaRPr sz="2900">
              <a:latin typeface="Arial"/>
              <a:cs typeface="Arial"/>
            </a:endParaRPr>
          </a:p>
          <a:p>
            <a:pPr marL="269875" marR="793115" indent="-257810">
              <a:lnSpc>
                <a:spcPct val="100000"/>
              </a:lnSpc>
              <a:buClr>
                <a:srgbClr val="CC0000"/>
              </a:buClr>
              <a:buSzPct val="62500"/>
              <a:buFont typeface="Wingdings"/>
              <a:buChar char=""/>
              <a:tabLst>
                <a:tab pos="269875" algn="l"/>
                <a:tab pos="270510" algn="l"/>
              </a:tabLst>
            </a:pPr>
            <a:r>
              <a:rPr sz="2000" dirty="0">
                <a:latin typeface="Arial"/>
                <a:cs typeface="Arial"/>
              </a:rPr>
              <a:t>The </a:t>
            </a:r>
            <a:r>
              <a:rPr sz="2000" spc="10" dirty="0">
                <a:latin typeface="Arial"/>
                <a:cs typeface="Arial"/>
              </a:rPr>
              <a:t>study </a:t>
            </a:r>
            <a:r>
              <a:rPr sz="2000" spc="5" dirty="0">
                <a:latin typeface="Arial"/>
                <a:cs typeface="Arial"/>
              </a:rPr>
              <a:t>included </a:t>
            </a:r>
            <a:r>
              <a:rPr sz="2000" dirty="0">
                <a:latin typeface="Arial"/>
                <a:cs typeface="Arial"/>
              </a:rPr>
              <a:t>relatively few women, Black </a:t>
            </a:r>
            <a:r>
              <a:rPr sz="2000" spc="15" dirty="0">
                <a:latin typeface="Arial"/>
                <a:cs typeface="Arial"/>
              </a:rPr>
              <a:t>and</a:t>
            </a:r>
            <a:r>
              <a:rPr sz="2000" spc="-2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other  underrepresented </a:t>
            </a:r>
            <a:r>
              <a:rPr sz="2000" spc="-10" dirty="0">
                <a:latin typeface="Arial"/>
                <a:cs typeface="Arial"/>
              </a:rPr>
              <a:t>patient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populations.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CC0000"/>
              </a:buClr>
              <a:buFont typeface="Wingdings"/>
              <a:buChar char=""/>
            </a:pPr>
            <a:endParaRPr sz="2850">
              <a:latin typeface="Arial"/>
              <a:cs typeface="Arial"/>
            </a:endParaRPr>
          </a:p>
          <a:p>
            <a:pPr marL="269875" indent="-257810">
              <a:lnSpc>
                <a:spcPct val="100000"/>
              </a:lnSpc>
              <a:buClr>
                <a:srgbClr val="CC0000"/>
              </a:buClr>
              <a:buSzPct val="62500"/>
              <a:buFont typeface="Wingdings"/>
              <a:buChar char=""/>
              <a:tabLst>
                <a:tab pos="269875" algn="l"/>
                <a:tab pos="270510" algn="l"/>
              </a:tabLst>
            </a:pPr>
            <a:r>
              <a:rPr sz="2000" dirty="0">
                <a:latin typeface="Arial"/>
                <a:cs typeface="Arial"/>
              </a:rPr>
              <a:t>Intravascular </a:t>
            </a:r>
            <a:r>
              <a:rPr sz="2000" spc="5" dirty="0">
                <a:latin typeface="Arial"/>
                <a:cs typeface="Arial"/>
              </a:rPr>
              <a:t>imaging </a:t>
            </a:r>
            <a:r>
              <a:rPr sz="2000" dirty="0">
                <a:latin typeface="Arial"/>
                <a:cs typeface="Arial"/>
              </a:rPr>
              <a:t>was </a:t>
            </a:r>
            <a:r>
              <a:rPr sz="2000" spc="-5" dirty="0">
                <a:latin typeface="Arial"/>
                <a:cs typeface="Arial"/>
              </a:rPr>
              <a:t>utilized </a:t>
            </a:r>
            <a:r>
              <a:rPr sz="2000" spc="10" dirty="0">
                <a:latin typeface="Arial"/>
                <a:cs typeface="Arial"/>
              </a:rPr>
              <a:t>in only </a:t>
            </a:r>
            <a:r>
              <a:rPr sz="2000" spc="-10" dirty="0">
                <a:latin typeface="Arial"/>
                <a:cs typeface="Arial"/>
              </a:rPr>
              <a:t>12% </a:t>
            </a:r>
            <a:r>
              <a:rPr sz="2000" spc="10" dirty="0">
                <a:latin typeface="Arial"/>
                <a:cs typeface="Arial"/>
              </a:rPr>
              <a:t>in </a:t>
            </a:r>
            <a:r>
              <a:rPr sz="2000" spc="20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PCI</a:t>
            </a:r>
            <a:r>
              <a:rPr sz="2000" spc="-29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arm.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32410"/>
            <a:ext cx="231648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5F5F5F"/>
                </a:solidFill>
              </a:rPr>
              <a:t>C</a:t>
            </a:r>
            <a:r>
              <a:rPr spc="-30" dirty="0">
                <a:solidFill>
                  <a:srgbClr val="5F5F5F"/>
                </a:solidFill>
              </a:rPr>
              <a:t>o</a:t>
            </a:r>
            <a:r>
              <a:rPr spc="35" dirty="0">
                <a:solidFill>
                  <a:srgbClr val="5F5F5F"/>
                </a:solidFill>
              </a:rPr>
              <a:t>n</a:t>
            </a:r>
            <a:r>
              <a:rPr spc="-20" dirty="0">
                <a:solidFill>
                  <a:srgbClr val="5F5F5F"/>
                </a:solidFill>
              </a:rPr>
              <a:t>c</a:t>
            </a:r>
            <a:r>
              <a:rPr spc="-10" dirty="0">
                <a:solidFill>
                  <a:srgbClr val="5F5F5F"/>
                </a:solidFill>
              </a:rPr>
              <a:t>l</a:t>
            </a:r>
            <a:r>
              <a:rPr spc="35" dirty="0">
                <a:solidFill>
                  <a:srgbClr val="5F5F5F"/>
                </a:solidFill>
              </a:rPr>
              <a:t>u</a:t>
            </a:r>
            <a:r>
              <a:rPr spc="-20" dirty="0">
                <a:solidFill>
                  <a:srgbClr val="5F5F5F"/>
                </a:solidFill>
              </a:rPr>
              <a:t>s</a:t>
            </a:r>
            <a:r>
              <a:rPr spc="-10" dirty="0">
                <a:solidFill>
                  <a:srgbClr val="5F5F5F"/>
                </a:solidFill>
              </a:rPr>
              <a:t>i</a:t>
            </a:r>
            <a:r>
              <a:rPr spc="35" dirty="0">
                <a:solidFill>
                  <a:srgbClr val="5F5F5F"/>
                </a:solidFill>
              </a:rPr>
              <a:t>o</a:t>
            </a:r>
            <a:r>
              <a:rPr spc="-35" dirty="0">
                <a:solidFill>
                  <a:srgbClr val="5F5F5F"/>
                </a:solidFill>
              </a:rPr>
              <a:t>n</a:t>
            </a:r>
            <a:r>
              <a:rPr dirty="0">
                <a:solidFill>
                  <a:srgbClr val="5F5F5F"/>
                </a:solidFill>
              </a:rPr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1962" y="746442"/>
            <a:ext cx="8222615" cy="3827145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269875" marR="142240" indent="-257810">
              <a:lnSpc>
                <a:spcPct val="90000"/>
              </a:lnSpc>
              <a:spcBef>
                <a:spcPts val="370"/>
              </a:spcBef>
              <a:buClr>
                <a:srgbClr val="CC0000"/>
              </a:buClr>
              <a:buSzPct val="66666"/>
              <a:buFont typeface="Wingdings"/>
              <a:buChar char=""/>
              <a:tabLst>
                <a:tab pos="270510" algn="l"/>
              </a:tabLst>
            </a:pPr>
            <a:r>
              <a:rPr sz="2250" spc="-15" dirty="0">
                <a:latin typeface="Arial"/>
                <a:cs typeface="Arial"/>
              </a:rPr>
              <a:t>In </a:t>
            </a:r>
            <a:r>
              <a:rPr sz="2250" spc="-5" dirty="0">
                <a:latin typeface="Arial"/>
                <a:cs typeface="Arial"/>
              </a:rPr>
              <a:t>patients </a:t>
            </a:r>
            <a:r>
              <a:rPr sz="2250" spc="-15" dirty="0">
                <a:latin typeface="Arial"/>
                <a:cs typeface="Arial"/>
              </a:rPr>
              <a:t>with </a:t>
            </a:r>
            <a:r>
              <a:rPr sz="2250" spc="-5" dirty="0">
                <a:latin typeface="Arial"/>
                <a:cs typeface="Arial"/>
              </a:rPr>
              <a:t>3V-CAD, </a:t>
            </a:r>
            <a:r>
              <a:rPr sz="2250" dirty="0">
                <a:latin typeface="Arial"/>
                <a:cs typeface="Arial"/>
              </a:rPr>
              <a:t>there </a:t>
            </a:r>
            <a:r>
              <a:rPr sz="2250" spc="-25" dirty="0">
                <a:latin typeface="Arial"/>
                <a:cs typeface="Arial"/>
              </a:rPr>
              <a:t>is no </a:t>
            </a:r>
            <a:r>
              <a:rPr sz="2250" spc="-5" dirty="0">
                <a:latin typeface="Arial"/>
                <a:cs typeface="Arial"/>
              </a:rPr>
              <a:t>significant difference </a:t>
            </a:r>
            <a:r>
              <a:rPr sz="2250" spc="10" dirty="0">
                <a:latin typeface="Arial"/>
                <a:cs typeface="Arial"/>
              </a:rPr>
              <a:t>in  </a:t>
            </a:r>
            <a:r>
              <a:rPr sz="2250" dirty="0">
                <a:latin typeface="Arial"/>
                <a:cs typeface="Arial"/>
              </a:rPr>
              <a:t>the composite </a:t>
            </a:r>
            <a:r>
              <a:rPr sz="2250" spc="10" dirty="0">
                <a:latin typeface="Arial"/>
                <a:cs typeface="Arial"/>
              </a:rPr>
              <a:t>of </a:t>
            </a:r>
            <a:r>
              <a:rPr sz="2250" spc="-5" dirty="0">
                <a:latin typeface="Arial"/>
                <a:cs typeface="Arial"/>
              </a:rPr>
              <a:t>death, </a:t>
            </a:r>
            <a:r>
              <a:rPr sz="2250" dirty="0">
                <a:latin typeface="Arial"/>
                <a:cs typeface="Arial"/>
              </a:rPr>
              <a:t>stroke, </a:t>
            </a:r>
            <a:r>
              <a:rPr sz="2250" spc="10" dirty="0">
                <a:latin typeface="Arial"/>
                <a:cs typeface="Arial"/>
              </a:rPr>
              <a:t>or </a:t>
            </a:r>
            <a:r>
              <a:rPr sz="2250" dirty="0">
                <a:latin typeface="Arial"/>
                <a:cs typeface="Arial"/>
              </a:rPr>
              <a:t>MI after </a:t>
            </a:r>
            <a:r>
              <a:rPr sz="2250" spc="-5" dirty="0">
                <a:latin typeface="Arial"/>
                <a:cs typeface="Arial"/>
              </a:rPr>
              <a:t>FFR-Guided </a:t>
            </a:r>
            <a:r>
              <a:rPr sz="2250" spc="5" dirty="0">
                <a:latin typeface="Arial"/>
                <a:cs typeface="Arial"/>
              </a:rPr>
              <a:t>PCI  with </a:t>
            </a:r>
            <a:r>
              <a:rPr sz="2250" dirty="0">
                <a:latin typeface="Arial"/>
                <a:cs typeface="Arial"/>
              </a:rPr>
              <a:t>a current </a:t>
            </a:r>
            <a:r>
              <a:rPr sz="2250" spc="-5" dirty="0">
                <a:latin typeface="Arial"/>
                <a:cs typeface="Arial"/>
              </a:rPr>
              <a:t>generation </a:t>
            </a:r>
            <a:r>
              <a:rPr sz="2250" spc="10" dirty="0">
                <a:latin typeface="Arial"/>
                <a:cs typeface="Arial"/>
              </a:rPr>
              <a:t>DES in </a:t>
            </a:r>
            <a:r>
              <a:rPr sz="2250" spc="-5" dirty="0">
                <a:latin typeface="Arial"/>
                <a:cs typeface="Arial"/>
              </a:rPr>
              <a:t>comparison </a:t>
            </a:r>
            <a:r>
              <a:rPr sz="2250" spc="5" dirty="0">
                <a:latin typeface="Arial"/>
                <a:cs typeface="Arial"/>
              </a:rPr>
              <a:t>with CABG</a:t>
            </a:r>
            <a:r>
              <a:rPr sz="2250" spc="-180" dirty="0">
                <a:latin typeface="Arial"/>
                <a:cs typeface="Arial"/>
              </a:rPr>
              <a:t> </a:t>
            </a:r>
            <a:r>
              <a:rPr sz="2250" spc="-5" dirty="0">
                <a:latin typeface="Arial"/>
                <a:cs typeface="Arial"/>
              </a:rPr>
              <a:t>after  </a:t>
            </a:r>
            <a:r>
              <a:rPr sz="2250" dirty="0">
                <a:latin typeface="Arial"/>
                <a:cs typeface="Arial"/>
              </a:rPr>
              <a:t>5</a:t>
            </a:r>
            <a:r>
              <a:rPr sz="2250" spc="-10" dirty="0">
                <a:latin typeface="Arial"/>
                <a:cs typeface="Arial"/>
              </a:rPr>
              <a:t> </a:t>
            </a:r>
            <a:r>
              <a:rPr sz="2250" spc="-5" dirty="0">
                <a:latin typeface="Arial"/>
                <a:cs typeface="Arial"/>
              </a:rPr>
              <a:t>years.</a:t>
            </a:r>
            <a:endParaRPr sz="2250">
              <a:latin typeface="Arial"/>
              <a:cs typeface="Arial"/>
            </a:endParaRPr>
          </a:p>
          <a:p>
            <a:pPr marL="515620" lvl="1" indent="-244475">
              <a:lnSpc>
                <a:spcPct val="100000"/>
              </a:lnSpc>
              <a:spcBef>
                <a:spcPts val="930"/>
              </a:spcBef>
              <a:buClr>
                <a:srgbClr val="5F5F5F"/>
              </a:buClr>
              <a:buSzPct val="60000"/>
              <a:buFont typeface="Wingdings"/>
              <a:buChar char=""/>
              <a:tabLst>
                <a:tab pos="515620" algn="l"/>
              </a:tabLst>
            </a:pPr>
            <a:r>
              <a:rPr sz="2000" dirty="0">
                <a:latin typeface="Arial"/>
                <a:cs typeface="Arial"/>
              </a:rPr>
              <a:t>The incidence </a:t>
            </a:r>
            <a:r>
              <a:rPr sz="2000" spc="-30" dirty="0">
                <a:latin typeface="Arial"/>
                <a:cs typeface="Arial"/>
              </a:rPr>
              <a:t>of </a:t>
            </a:r>
            <a:r>
              <a:rPr sz="2000" spc="5" dirty="0">
                <a:latin typeface="Arial"/>
                <a:cs typeface="Arial"/>
              </a:rPr>
              <a:t>death </a:t>
            </a:r>
            <a:r>
              <a:rPr sz="2000" spc="10" dirty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spc="-15" dirty="0">
                <a:latin typeface="Arial"/>
                <a:cs typeface="Arial"/>
              </a:rPr>
              <a:t>two </a:t>
            </a:r>
            <a:r>
              <a:rPr sz="2000" spc="15" dirty="0">
                <a:latin typeface="Arial"/>
                <a:cs typeface="Arial"/>
              </a:rPr>
              <a:t>groups </a:t>
            </a:r>
            <a:r>
              <a:rPr sz="2000" dirty="0">
                <a:latin typeface="Arial"/>
                <a:cs typeface="Arial"/>
              </a:rPr>
              <a:t>was the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same.</a:t>
            </a:r>
            <a:endParaRPr sz="2000">
              <a:latin typeface="Arial"/>
              <a:cs typeface="Arial"/>
            </a:endParaRPr>
          </a:p>
          <a:p>
            <a:pPr marL="515620" lvl="1" indent="-244475">
              <a:lnSpc>
                <a:spcPct val="100000"/>
              </a:lnSpc>
              <a:spcBef>
                <a:spcPts val="985"/>
              </a:spcBef>
              <a:buClr>
                <a:srgbClr val="5F5F5F"/>
              </a:buClr>
              <a:buSzPct val="60000"/>
              <a:buFont typeface="Wingdings"/>
              <a:buChar char=""/>
              <a:tabLst>
                <a:tab pos="515620" algn="l"/>
              </a:tabLst>
            </a:pPr>
            <a:r>
              <a:rPr sz="2000" dirty="0">
                <a:latin typeface="Arial"/>
                <a:cs typeface="Arial"/>
              </a:rPr>
              <a:t>The incidence </a:t>
            </a:r>
            <a:r>
              <a:rPr sz="2000" spc="-3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MI </a:t>
            </a:r>
            <a:r>
              <a:rPr sz="2000" dirty="0">
                <a:latin typeface="Arial"/>
                <a:cs typeface="Arial"/>
              </a:rPr>
              <a:t>was higher </a:t>
            </a:r>
            <a:r>
              <a:rPr sz="2000" spc="5" dirty="0">
                <a:latin typeface="Arial"/>
                <a:cs typeface="Arial"/>
              </a:rPr>
              <a:t>after </a:t>
            </a:r>
            <a:r>
              <a:rPr sz="2000" dirty="0">
                <a:latin typeface="Arial"/>
                <a:cs typeface="Arial"/>
              </a:rPr>
              <a:t>PCI </a:t>
            </a:r>
            <a:r>
              <a:rPr sz="2000" spc="-10" dirty="0">
                <a:latin typeface="Arial"/>
                <a:cs typeface="Arial"/>
              </a:rPr>
              <a:t>(2.9% </a:t>
            </a:r>
            <a:r>
              <a:rPr sz="2000" dirty="0">
                <a:latin typeface="Arial"/>
                <a:cs typeface="Arial"/>
              </a:rPr>
              <a:t>absolute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difference).</a:t>
            </a:r>
            <a:endParaRPr sz="2000">
              <a:latin typeface="Arial"/>
              <a:cs typeface="Arial"/>
            </a:endParaRPr>
          </a:p>
          <a:p>
            <a:pPr marL="514984" marR="217170" lvl="1" indent="-244475">
              <a:lnSpc>
                <a:spcPts val="2180"/>
              </a:lnSpc>
              <a:spcBef>
                <a:spcPts val="1235"/>
              </a:spcBef>
              <a:buClr>
                <a:srgbClr val="5F5F5F"/>
              </a:buClr>
              <a:buSzPct val="60000"/>
              <a:buFont typeface="Wingdings"/>
              <a:buChar char=""/>
              <a:tabLst>
                <a:tab pos="515620" algn="l"/>
              </a:tabLst>
            </a:pPr>
            <a:r>
              <a:rPr sz="2000" spc="-10" dirty="0">
                <a:latin typeface="Arial"/>
                <a:cs typeface="Arial"/>
              </a:rPr>
              <a:t>In </a:t>
            </a:r>
            <a:r>
              <a:rPr sz="2000" spc="15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landmark analysis, after </a:t>
            </a:r>
            <a:r>
              <a:rPr sz="2000" spc="15" dirty="0">
                <a:latin typeface="Arial"/>
                <a:cs typeface="Arial"/>
              </a:rPr>
              <a:t>one </a:t>
            </a:r>
            <a:r>
              <a:rPr sz="2000" dirty="0">
                <a:latin typeface="Arial"/>
                <a:cs typeface="Arial"/>
              </a:rPr>
              <a:t>year, </a:t>
            </a:r>
            <a:r>
              <a:rPr sz="2000" spc="5" dirty="0">
                <a:latin typeface="Arial"/>
                <a:cs typeface="Arial"/>
              </a:rPr>
              <a:t>there </a:t>
            </a:r>
            <a:r>
              <a:rPr sz="2000" dirty="0">
                <a:latin typeface="Arial"/>
                <a:cs typeface="Arial"/>
              </a:rPr>
              <a:t>was </a:t>
            </a:r>
            <a:r>
              <a:rPr sz="2000" spc="-25" dirty="0">
                <a:latin typeface="Arial"/>
                <a:cs typeface="Arial"/>
              </a:rPr>
              <a:t>no </a:t>
            </a:r>
            <a:r>
              <a:rPr sz="2000" spc="-5" dirty="0">
                <a:latin typeface="Arial"/>
                <a:cs typeface="Arial"/>
              </a:rPr>
              <a:t>late </a:t>
            </a:r>
            <a:r>
              <a:rPr sz="2000" dirty="0">
                <a:latin typeface="Arial"/>
                <a:cs typeface="Arial"/>
              </a:rPr>
              <a:t>accrual </a:t>
            </a:r>
            <a:r>
              <a:rPr sz="2000" spc="10" dirty="0">
                <a:latin typeface="Arial"/>
                <a:cs typeface="Arial"/>
              </a:rPr>
              <a:t>of  </a:t>
            </a:r>
            <a:r>
              <a:rPr sz="2000" spc="5" dirty="0">
                <a:latin typeface="Arial"/>
                <a:cs typeface="Arial"/>
              </a:rPr>
              <a:t>benefit with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CABG.</a:t>
            </a:r>
            <a:endParaRPr sz="2000">
              <a:latin typeface="Arial"/>
              <a:cs typeface="Arial"/>
            </a:endParaRPr>
          </a:p>
          <a:p>
            <a:pPr marL="514984" marR="284480" lvl="1" indent="-244475">
              <a:lnSpc>
                <a:spcPct val="89200"/>
              </a:lnSpc>
              <a:spcBef>
                <a:spcPts val="1205"/>
              </a:spcBef>
              <a:buClr>
                <a:srgbClr val="5F5F5F"/>
              </a:buClr>
              <a:buSzPct val="60000"/>
              <a:buFont typeface="Wingdings"/>
              <a:buChar char=""/>
              <a:tabLst>
                <a:tab pos="515620" algn="l"/>
              </a:tabLst>
            </a:pPr>
            <a:r>
              <a:rPr sz="2000" spc="-5" dirty="0">
                <a:latin typeface="Arial"/>
                <a:cs typeface="Arial"/>
              </a:rPr>
              <a:t>These results </a:t>
            </a:r>
            <a:r>
              <a:rPr sz="2000" spc="5" dirty="0">
                <a:latin typeface="Arial"/>
                <a:cs typeface="Arial"/>
              </a:rPr>
              <a:t>differ </a:t>
            </a:r>
            <a:r>
              <a:rPr sz="2000" spc="-5" dirty="0">
                <a:latin typeface="Arial"/>
                <a:cs typeface="Arial"/>
              </a:rPr>
              <a:t>strikingly </a:t>
            </a:r>
            <a:r>
              <a:rPr sz="2000" dirty="0">
                <a:latin typeface="Arial"/>
                <a:cs typeface="Arial"/>
              </a:rPr>
              <a:t>from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3V-CAD </a:t>
            </a:r>
            <a:r>
              <a:rPr sz="2000" spc="5" dirty="0">
                <a:latin typeface="Arial"/>
                <a:cs typeface="Arial"/>
              </a:rPr>
              <a:t>cohort </a:t>
            </a:r>
            <a:r>
              <a:rPr sz="2000" spc="10" dirty="0">
                <a:latin typeface="Arial"/>
                <a:cs typeface="Arial"/>
              </a:rPr>
              <a:t>in </a:t>
            </a:r>
            <a:r>
              <a:rPr sz="2000" spc="20" dirty="0">
                <a:latin typeface="Arial"/>
                <a:cs typeface="Arial"/>
              </a:rPr>
              <a:t>the  </a:t>
            </a:r>
            <a:r>
              <a:rPr sz="2000" spc="5" dirty="0">
                <a:latin typeface="Arial"/>
                <a:cs typeface="Arial"/>
              </a:rPr>
              <a:t>SYNTAX </a:t>
            </a:r>
            <a:r>
              <a:rPr sz="2000" dirty="0">
                <a:latin typeface="Arial"/>
                <a:cs typeface="Arial"/>
              </a:rPr>
              <a:t>trial, </a:t>
            </a:r>
            <a:r>
              <a:rPr sz="2000" spc="5" dirty="0">
                <a:latin typeface="Arial"/>
                <a:cs typeface="Arial"/>
              </a:rPr>
              <a:t>where </a:t>
            </a:r>
            <a:r>
              <a:rPr sz="2000" dirty="0">
                <a:latin typeface="Arial"/>
                <a:cs typeface="Arial"/>
              </a:rPr>
              <a:t>the composite </a:t>
            </a:r>
            <a:r>
              <a:rPr sz="2000" spc="10" dirty="0">
                <a:latin typeface="Arial"/>
                <a:cs typeface="Arial"/>
              </a:rPr>
              <a:t>of </a:t>
            </a:r>
            <a:r>
              <a:rPr sz="2000" spc="-10" dirty="0">
                <a:latin typeface="Arial"/>
                <a:cs typeface="Arial"/>
              </a:rPr>
              <a:t>death, </a:t>
            </a:r>
            <a:r>
              <a:rPr sz="2000" dirty="0">
                <a:latin typeface="Arial"/>
                <a:cs typeface="Arial"/>
              </a:rPr>
              <a:t>stroke, </a:t>
            </a:r>
            <a:r>
              <a:rPr sz="2000" spc="10" dirty="0">
                <a:latin typeface="Arial"/>
                <a:cs typeface="Arial"/>
              </a:rPr>
              <a:t>or </a:t>
            </a:r>
            <a:r>
              <a:rPr sz="2000" spc="-5" dirty="0">
                <a:latin typeface="Arial"/>
                <a:cs typeface="Arial"/>
              </a:rPr>
              <a:t>MI </a:t>
            </a:r>
            <a:r>
              <a:rPr sz="2000" dirty="0">
                <a:latin typeface="Arial"/>
                <a:cs typeface="Arial"/>
              </a:rPr>
              <a:t>was  significantly </a:t>
            </a:r>
            <a:r>
              <a:rPr sz="2000" spc="10" dirty="0">
                <a:latin typeface="Arial"/>
                <a:cs typeface="Arial"/>
              </a:rPr>
              <a:t>higher </a:t>
            </a:r>
            <a:r>
              <a:rPr sz="2000" spc="-5" dirty="0">
                <a:latin typeface="Arial"/>
                <a:cs typeface="Arial"/>
              </a:rPr>
              <a:t>after </a:t>
            </a:r>
            <a:r>
              <a:rPr sz="2000" spc="10" dirty="0">
                <a:latin typeface="Arial"/>
                <a:cs typeface="Arial"/>
              </a:rPr>
              <a:t>PCI, </a:t>
            </a:r>
            <a:r>
              <a:rPr sz="2000" spc="-25" dirty="0">
                <a:latin typeface="Arial"/>
                <a:cs typeface="Arial"/>
              </a:rPr>
              <a:t>as </a:t>
            </a:r>
            <a:r>
              <a:rPr sz="2000" dirty="0">
                <a:latin typeface="Arial"/>
                <a:cs typeface="Arial"/>
              </a:rPr>
              <a:t>was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incidence </a:t>
            </a:r>
            <a:r>
              <a:rPr sz="2000" spc="10" dirty="0">
                <a:latin typeface="Arial"/>
                <a:cs typeface="Arial"/>
              </a:rPr>
              <a:t>of </a:t>
            </a:r>
            <a:r>
              <a:rPr sz="2000" dirty="0">
                <a:latin typeface="Arial"/>
                <a:cs typeface="Arial"/>
              </a:rPr>
              <a:t>death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alone.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32410"/>
            <a:ext cx="371729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5F5F5F"/>
                </a:solidFill>
              </a:rPr>
              <a:t>Clinical</a:t>
            </a:r>
            <a:r>
              <a:rPr spc="25" dirty="0">
                <a:solidFill>
                  <a:srgbClr val="5F5F5F"/>
                </a:solidFill>
              </a:rPr>
              <a:t> </a:t>
            </a:r>
            <a:r>
              <a:rPr spc="-5" dirty="0">
                <a:solidFill>
                  <a:srgbClr val="5F5F5F"/>
                </a:solidFill>
              </a:rPr>
              <a:t>Implications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575" y="947991"/>
            <a:ext cx="7975600" cy="2917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875" marR="5080" indent="-257810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66666"/>
              <a:buFont typeface="Wingdings"/>
              <a:buChar char=""/>
              <a:tabLst>
                <a:tab pos="270510" algn="l"/>
              </a:tabLst>
            </a:pPr>
            <a:r>
              <a:rPr sz="2250" spc="-5" dirty="0">
                <a:latin typeface="Arial"/>
                <a:cs typeface="Arial"/>
              </a:rPr>
              <a:t>The difference </a:t>
            </a:r>
            <a:r>
              <a:rPr sz="2250" spc="10" dirty="0">
                <a:latin typeface="Arial"/>
                <a:cs typeface="Arial"/>
              </a:rPr>
              <a:t>in </a:t>
            </a:r>
            <a:r>
              <a:rPr sz="2250" spc="-5" dirty="0">
                <a:latin typeface="Arial"/>
                <a:cs typeface="Arial"/>
              </a:rPr>
              <a:t>outcomes </a:t>
            </a:r>
            <a:r>
              <a:rPr sz="2250" spc="10" dirty="0">
                <a:latin typeface="Arial"/>
                <a:cs typeface="Arial"/>
              </a:rPr>
              <a:t>at </a:t>
            </a:r>
            <a:r>
              <a:rPr sz="2250" dirty="0">
                <a:latin typeface="Arial"/>
                <a:cs typeface="Arial"/>
              </a:rPr>
              <a:t>5 </a:t>
            </a:r>
            <a:r>
              <a:rPr sz="2250" spc="5" dirty="0">
                <a:latin typeface="Arial"/>
                <a:cs typeface="Arial"/>
              </a:rPr>
              <a:t>years </a:t>
            </a:r>
            <a:r>
              <a:rPr sz="2250" dirty="0">
                <a:latin typeface="Arial"/>
                <a:cs typeface="Arial"/>
              </a:rPr>
              <a:t>between </a:t>
            </a:r>
            <a:r>
              <a:rPr sz="2250" spc="-20" dirty="0">
                <a:latin typeface="Arial"/>
                <a:cs typeface="Arial"/>
              </a:rPr>
              <a:t>PCI </a:t>
            </a:r>
            <a:r>
              <a:rPr sz="2250" spc="-15" dirty="0">
                <a:latin typeface="Arial"/>
                <a:cs typeface="Arial"/>
              </a:rPr>
              <a:t>and  </a:t>
            </a:r>
            <a:r>
              <a:rPr sz="2250" spc="5" dirty="0">
                <a:latin typeface="Arial"/>
                <a:cs typeface="Arial"/>
              </a:rPr>
              <a:t>CABG </a:t>
            </a:r>
            <a:r>
              <a:rPr sz="2250" spc="10" dirty="0">
                <a:latin typeface="Arial"/>
                <a:cs typeface="Arial"/>
              </a:rPr>
              <a:t>has </a:t>
            </a:r>
            <a:r>
              <a:rPr sz="2250" spc="-10" dirty="0">
                <a:latin typeface="Arial"/>
                <a:cs typeface="Arial"/>
              </a:rPr>
              <a:t>narrowed </a:t>
            </a:r>
            <a:r>
              <a:rPr sz="2250" dirty="0">
                <a:latin typeface="Arial"/>
                <a:cs typeface="Arial"/>
              </a:rPr>
              <a:t>likely </a:t>
            </a:r>
            <a:r>
              <a:rPr sz="2250" spc="10" dirty="0">
                <a:latin typeface="Arial"/>
                <a:cs typeface="Arial"/>
              </a:rPr>
              <a:t>due </a:t>
            </a:r>
            <a:r>
              <a:rPr sz="2250" spc="-15" dirty="0">
                <a:latin typeface="Arial"/>
                <a:cs typeface="Arial"/>
              </a:rPr>
              <a:t>to </a:t>
            </a:r>
            <a:r>
              <a:rPr sz="2250" dirty="0">
                <a:latin typeface="Arial"/>
                <a:cs typeface="Arial"/>
              </a:rPr>
              <a:t>improved </a:t>
            </a:r>
            <a:r>
              <a:rPr sz="2250" spc="-15" dirty="0">
                <a:latin typeface="Arial"/>
                <a:cs typeface="Arial"/>
              </a:rPr>
              <a:t>stent</a:t>
            </a:r>
            <a:r>
              <a:rPr sz="2250" spc="-105" dirty="0">
                <a:latin typeface="Arial"/>
                <a:cs typeface="Arial"/>
              </a:rPr>
              <a:t> </a:t>
            </a:r>
            <a:r>
              <a:rPr sz="2250" spc="-5" dirty="0">
                <a:latin typeface="Arial"/>
                <a:cs typeface="Arial"/>
              </a:rPr>
              <a:t>technology,  the routine application </a:t>
            </a:r>
            <a:r>
              <a:rPr sz="2250" spc="-30" dirty="0">
                <a:latin typeface="Arial"/>
                <a:cs typeface="Arial"/>
              </a:rPr>
              <a:t>of </a:t>
            </a:r>
            <a:r>
              <a:rPr sz="2250" dirty="0">
                <a:latin typeface="Arial"/>
                <a:cs typeface="Arial"/>
              </a:rPr>
              <a:t>FFR-guided </a:t>
            </a:r>
            <a:r>
              <a:rPr sz="2250" spc="5" dirty="0">
                <a:latin typeface="Arial"/>
                <a:cs typeface="Arial"/>
              </a:rPr>
              <a:t>PCI </a:t>
            </a:r>
            <a:r>
              <a:rPr sz="2250" spc="-10" dirty="0">
                <a:latin typeface="Arial"/>
                <a:cs typeface="Arial"/>
              </a:rPr>
              <a:t>and </a:t>
            </a:r>
            <a:r>
              <a:rPr sz="2250" spc="-5" dirty="0">
                <a:latin typeface="Arial"/>
                <a:cs typeface="Arial"/>
              </a:rPr>
              <a:t>greater  adherence </a:t>
            </a:r>
            <a:r>
              <a:rPr sz="2250" spc="-15" dirty="0">
                <a:latin typeface="Arial"/>
                <a:cs typeface="Arial"/>
              </a:rPr>
              <a:t>to </a:t>
            </a:r>
            <a:r>
              <a:rPr sz="2250" dirty="0">
                <a:latin typeface="Arial"/>
                <a:cs typeface="Arial"/>
              </a:rPr>
              <a:t>guideline-directed medical</a:t>
            </a:r>
            <a:r>
              <a:rPr sz="2250" spc="-5" dirty="0">
                <a:latin typeface="Arial"/>
                <a:cs typeface="Arial"/>
              </a:rPr>
              <a:t> therapy.</a:t>
            </a:r>
            <a:endParaRPr sz="225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CC0000"/>
              </a:buClr>
              <a:buFont typeface="Wingdings"/>
              <a:buChar char=""/>
            </a:pPr>
            <a:endParaRPr sz="3350">
              <a:latin typeface="Arial"/>
              <a:cs typeface="Arial"/>
            </a:endParaRPr>
          </a:p>
          <a:p>
            <a:pPr marL="269875" marR="116839" indent="-257810">
              <a:lnSpc>
                <a:spcPct val="100000"/>
              </a:lnSpc>
              <a:buClr>
                <a:srgbClr val="CC0000"/>
              </a:buClr>
              <a:buSzPct val="66666"/>
              <a:buFont typeface="Wingdings"/>
              <a:buChar char=""/>
              <a:tabLst>
                <a:tab pos="270510" algn="l"/>
              </a:tabLst>
            </a:pPr>
            <a:r>
              <a:rPr sz="2250" spc="-10" dirty="0">
                <a:latin typeface="Arial"/>
                <a:cs typeface="Arial"/>
              </a:rPr>
              <a:t>Patients </a:t>
            </a:r>
            <a:r>
              <a:rPr sz="2250" spc="-20" dirty="0">
                <a:latin typeface="Arial"/>
                <a:cs typeface="Arial"/>
              </a:rPr>
              <a:t>with </a:t>
            </a:r>
            <a:r>
              <a:rPr sz="2250" dirty="0">
                <a:latin typeface="Arial"/>
                <a:cs typeface="Arial"/>
              </a:rPr>
              <a:t>lower coronary anatomic complexity </a:t>
            </a:r>
            <a:r>
              <a:rPr sz="2250" spc="-5" dirty="0">
                <a:latin typeface="Arial"/>
                <a:cs typeface="Arial"/>
              </a:rPr>
              <a:t>(based </a:t>
            </a:r>
            <a:r>
              <a:rPr sz="2250" spc="10" dirty="0">
                <a:latin typeface="Arial"/>
                <a:cs typeface="Arial"/>
              </a:rPr>
              <a:t>on  </a:t>
            </a:r>
            <a:r>
              <a:rPr sz="2250" spc="-5" dirty="0">
                <a:latin typeface="Arial"/>
                <a:cs typeface="Arial"/>
              </a:rPr>
              <a:t>the SYNTAX </a:t>
            </a:r>
            <a:r>
              <a:rPr sz="2250" spc="5" dirty="0">
                <a:latin typeface="Arial"/>
                <a:cs typeface="Arial"/>
              </a:rPr>
              <a:t>score) </a:t>
            </a:r>
            <a:r>
              <a:rPr sz="2250" spc="10" dirty="0">
                <a:latin typeface="Arial"/>
                <a:cs typeface="Arial"/>
              </a:rPr>
              <a:t>do </a:t>
            </a:r>
            <a:r>
              <a:rPr sz="2250" spc="-15" dirty="0">
                <a:latin typeface="Arial"/>
                <a:cs typeface="Arial"/>
              </a:rPr>
              <a:t>better </a:t>
            </a:r>
            <a:r>
              <a:rPr sz="2250" spc="-20" dirty="0">
                <a:latin typeface="Arial"/>
                <a:cs typeface="Arial"/>
              </a:rPr>
              <a:t>with </a:t>
            </a:r>
            <a:r>
              <a:rPr sz="2250" spc="-5" dirty="0">
                <a:latin typeface="Arial"/>
                <a:cs typeface="Arial"/>
              </a:rPr>
              <a:t>PCI, </a:t>
            </a:r>
            <a:r>
              <a:rPr sz="2250" dirty="0">
                <a:latin typeface="Arial"/>
                <a:cs typeface="Arial"/>
              </a:rPr>
              <a:t>while </a:t>
            </a:r>
            <a:r>
              <a:rPr sz="2250" spc="-5" dirty="0">
                <a:latin typeface="Arial"/>
                <a:cs typeface="Arial"/>
              </a:rPr>
              <a:t>patients </a:t>
            </a:r>
            <a:r>
              <a:rPr sz="2250" dirty="0">
                <a:latin typeface="Arial"/>
                <a:cs typeface="Arial"/>
              </a:rPr>
              <a:t>with  </a:t>
            </a:r>
            <a:r>
              <a:rPr sz="2250" spc="-5" dirty="0">
                <a:latin typeface="Arial"/>
                <a:cs typeface="Arial"/>
              </a:rPr>
              <a:t>greater </a:t>
            </a:r>
            <a:r>
              <a:rPr sz="2250" dirty="0">
                <a:latin typeface="Arial"/>
                <a:cs typeface="Arial"/>
              </a:rPr>
              <a:t>anatomic complexity </a:t>
            </a:r>
            <a:r>
              <a:rPr sz="2250" spc="10" dirty="0">
                <a:latin typeface="Arial"/>
                <a:cs typeface="Arial"/>
              </a:rPr>
              <a:t>do </a:t>
            </a:r>
            <a:r>
              <a:rPr sz="2250" dirty="0">
                <a:latin typeface="Arial"/>
                <a:cs typeface="Arial"/>
              </a:rPr>
              <a:t>better with</a:t>
            </a:r>
            <a:r>
              <a:rPr sz="2250" spc="-150" dirty="0">
                <a:latin typeface="Arial"/>
                <a:cs typeface="Arial"/>
              </a:rPr>
              <a:t> </a:t>
            </a:r>
            <a:r>
              <a:rPr sz="2250" spc="-5" dirty="0">
                <a:latin typeface="Arial"/>
                <a:cs typeface="Arial"/>
              </a:rPr>
              <a:t>CABG.</a:t>
            </a:r>
            <a:endParaRPr sz="2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32410"/>
            <a:ext cx="371729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5F5F5F"/>
                </a:solidFill>
              </a:rPr>
              <a:t>Clinical</a:t>
            </a:r>
            <a:r>
              <a:rPr spc="25" dirty="0">
                <a:solidFill>
                  <a:srgbClr val="5F5F5F"/>
                </a:solidFill>
              </a:rPr>
              <a:t> </a:t>
            </a:r>
            <a:r>
              <a:rPr spc="-5" dirty="0">
                <a:solidFill>
                  <a:srgbClr val="5F5F5F"/>
                </a:solidFill>
              </a:rPr>
              <a:t>Implications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575" y="947991"/>
            <a:ext cx="7687945" cy="1743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875" marR="5080" indent="-257810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66666"/>
              <a:buFont typeface="Wingdings"/>
              <a:buChar char=""/>
              <a:tabLst>
                <a:tab pos="270510" algn="l"/>
              </a:tabLst>
            </a:pPr>
            <a:r>
              <a:rPr sz="2250" spc="-5" dirty="0">
                <a:latin typeface="Arial"/>
                <a:cs typeface="Arial"/>
              </a:rPr>
              <a:t>The </a:t>
            </a:r>
            <a:r>
              <a:rPr sz="2250" spc="-10" dirty="0">
                <a:latin typeface="Arial"/>
                <a:cs typeface="Arial"/>
              </a:rPr>
              <a:t>FAME </a:t>
            </a:r>
            <a:r>
              <a:rPr sz="2250" dirty="0">
                <a:latin typeface="Arial"/>
                <a:cs typeface="Arial"/>
              </a:rPr>
              <a:t>3 </a:t>
            </a:r>
            <a:r>
              <a:rPr sz="2250" spc="-15" dirty="0">
                <a:latin typeface="Arial"/>
                <a:cs typeface="Arial"/>
              </a:rPr>
              <a:t>trial </a:t>
            </a:r>
            <a:r>
              <a:rPr sz="2250" dirty="0">
                <a:latin typeface="Arial"/>
                <a:cs typeface="Arial"/>
              </a:rPr>
              <a:t>provides </a:t>
            </a:r>
            <a:r>
              <a:rPr sz="2250" spc="-5" dirty="0">
                <a:latin typeface="Arial"/>
                <a:cs typeface="Arial"/>
              </a:rPr>
              <a:t>contemporary </a:t>
            </a:r>
            <a:r>
              <a:rPr sz="2250" spc="-20" dirty="0">
                <a:latin typeface="Arial"/>
                <a:cs typeface="Arial"/>
              </a:rPr>
              <a:t>data </a:t>
            </a:r>
            <a:r>
              <a:rPr sz="2250" spc="-5" dirty="0">
                <a:latin typeface="Arial"/>
                <a:cs typeface="Arial"/>
              </a:rPr>
              <a:t>regarding  outcomes after FFR-guided </a:t>
            </a:r>
            <a:r>
              <a:rPr sz="2250" spc="5" dirty="0">
                <a:latin typeface="Arial"/>
                <a:cs typeface="Arial"/>
              </a:rPr>
              <a:t>PCI </a:t>
            </a:r>
            <a:r>
              <a:rPr sz="2250" spc="-5" dirty="0">
                <a:latin typeface="Arial"/>
                <a:cs typeface="Arial"/>
              </a:rPr>
              <a:t>using current-generation  </a:t>
            </a:r>
            <a:r>
              <a:rPr sz="2250" spc="5" dirty="0">
                <a:latin typeface="Arial"/>
                <a:cs typeface="Arial"/>
              </a:rPr>
              <a:t>DES </a:t>
            </a:r>
            <a:r>
              <a:rPr sz="2250" dirty="0">
                <a:latin typeface="Arial"/>
                <a:cs typeface="Arial"/>
              </a:rPr>
              <a:t>compared </a:t>
            </a:r>
            <a:r>
              <a:rPr sz="2250" spc="-20" dirty="0">
                <a:latin typeface="Arial"/>
                <a:cs typeface="Arial"/>
              </a:rPr>
              <a:t>with </a:t>
            </a:r>
            <a:r>
              <a:rPr sz="2250" spc="5" dirty="0">
                <a:latin typeface="Arial"/>
                <a:cs typeface="Arial"/>
              </a:rPr>
              <a:t>CABG </a:t>
            </a:r>
            <a:r>
              <a:rPr sz="2250" spc="-25" dirty="0">
                <a:latin typeface="Arial"/>
                <a:cs typeface="Arial"/>
              </a:rPr>
              <a:t>in </a:t>
            </a:r>
            <a:r>
              <a:rPr sz="2250" spc="-5" dirty="0">
                <a:latin typeface="Arial"/>
                <a:cs typeface="Arial"/>
              </a:rPr>
              <a:t>patients </a:t>
            </a:r>
            <a:r>
              <a:rPr sz="2250" spc="-20" dirty="0">
                <a:latin typeface="Arial"/>
                <a:cs typeface="Arial"/>
              </a:rPr>
              <a:t>with </a:t>
            </a:r>
            <a:r>
              <a:rPr sz="2250" spc="10" dirty="0">
                <a:latin typeface="Arial"/>
                <a:cs typeface="Arial"/>
              </a:rPr>
              <a:t>3V-CAD, </a:t>
            </a:r>
            <a:r>
              <a:rPr sz="2250" spc="-5" dirty="0">
                <a:latin typeface="Arial"/>
                <a:cs typeface="Arial"/>
              </a:rPr>
              <a:t>which  </a:t>
            </a:r>
            <a:r>
              <a:rPr sz="2250" spc="5" dirty="0">
                <a:latin typeface="Arial"/>
                <a:cs typeface="Arial"/>
              </a:rPr>
              <a:t>can </a:t>
            </a:r>
            <a:r>
              <a:rPr sz="2250" spc="-10" dirty="0">
                <a:latin typeface="Arial"/>
                <a:cs typeface="Arial"/>
              </a:rPr>
              <a:t>facilitate </a:t>
            </a:r>
            <a:r>
              <a:rPr sz="2250" dirty="0">
                <a:latin typeface="Arial"/>
                <a:cs typeface="Arial"/>
              </a:rPr>
              <a:t>improved </a:t>
            </a:r>
            <a:r>
              <a:rPr sz="2250" spc="-5" dirty="0">
                <a:latin typeface="Arial"/>
                <a:cs typeface="Arial"/>
              </a:rPr>
              <a:t>shared </a:t>
            </a:r>
            <a:r>
              <a:rPr sz="2250" dirty="0">
                <a:latin typeface="Arial"/>
                <a:cs typeface="Arial"/>
              </a:rPr>
              <a:t>decision-making between  </a:t>
            </a:r>
            <a:r>
              <a:rPr sz="2250" spc="-5" dirty="0">
                <a:latin typeface="Arial"/>
                <a:cs typeface="Arial"/>
              </a:rPr>
              <a:t>physicians </a:t>
            </a:r>
            <a:r>
              <a:rPr sz="2250" spc="10" dirty="0">
                <a:latin typeface="Arial"/>
                <a:cs typeface="Arial"/>
              </a:rPr>
              <a:t>and</a:t>
            </a:r>
            <a:r>
              <a:rPr sz="2250" spc="-35" dirty="0">
                <a:latin typeface="Arial"/>
                <a:cs typeface="Arial"/>
              </a:rPr>
              <a:t> </a:t>
            </a:r>
            <a:r>
              <a:rPr sz="2250" spc="-5" dirty="0">
                <a:latin typeface="Arial"/>
                <a:cs typeface="Arial"/>
              </a:rPr>
              <a:t>patients.</a:t>
            </a:r>
            <a:endParaRPr sz="2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32410"/>
            <a:ext cx="2059939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>
                <a:solidFill>
                  <a:srgbClr val="5F5F5F"/>
                </a:solidFill>
              </a:rPr>
              <a:t>Thank</a:t>
            </a:r>
            <a:r>
              <a:rPr spc="-105" dirty="0">
                <a:solidFill>
                  <a:srgbClr val="5F5F5F"/>
                </a:solidFill>
              </a:rPr>
              <a:t> </a:t>
            </a:r>
            <a:r>
              <a:rPr spc="-5" dirty="0">
                <a:solidFill>
                  <a:srgbClr val="5F5F5F"/>
                </a:solidFill>
              </a:rPr>
              <a:t>you!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575" y="1074419"/>
            <a:ext cx="7957184" cy="33350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9875" marR="302260" indent="-257810">
              <a:lnSpc>
                <a:spcPct val="100000"/>
              </a:lnSpc>
              <a:spcBef>
                <a:spcPts val="105"/>
              </a:spcBef>
              <a:buClr>
                <a:srgbClr val="CC0000"/>
              </a:buClr>
              <a:buSzPct val="66666"/>
              <a:buFont typeface="Wingdings"/>
              <a:buChar char=""/>
              <a:tabLst>
                <a:tab pos="270510" algn="l"/>
              </a:tabLst>
            </a:pPr>
            <a:r>
              <a:rPr sz="2250" spc="-5" dirty="0">
                <a:latin typeface="Arial"/>
                <a:cs typeface="Arial"/>
              </a:rPr>
              <a:t>The </a:t>
            </a:r>
            <a:r>
              <a:rPr sz="2250" spc="-10" dirty="0">
                <a:latin typeface="Arial"/>
                <a:cs typeface="Arial"/>
              </a:rPr>
              <a:t>FAME </a:t>
            </a:r>
            <a:r>
              <a:rPr sz="2250" dirty="0">
                <a:latin typeface="Arial"/>
                <a:cs typeface="Arial"/>
              </a:rPr>
              <a:t>3 </a:t>
            </a:r>
            <a:r>
              <a:rPr sz="2250" spc="-5" dirty="0">
                <a:latin typeface="Arial"/>
                <a:cs typeface="Arial"/>
              </a:rPr>
              <a:t>Steering </a:t>
            </a:r>
            <a:r>
              <a:rPr sz="2250" spc="-10" dirty="0">
                <a:latin typeface="Arial"/>
                <a:cs typeface="Arial"/>
              </a:rPr>
              <a:t>Committee </a:t>
            </a:r>
            <a:r>
              <a:rPr sz="2250" dirty="0">
                <a:latin typeface="Arial"/>
                <a:cs typeface="Arial"/>
              </a:rPr>
              <a:t>would </a:t>
            </a:r>
            <a:r>
              <a:rPr sz="2250" spc="-10" dirty="0">
                <a:latin typeface="Arial"/>
                <a:cs typeface="Arial"/>
              </a:rPr>
              <a:t>like </a:t>
            </a:r>
            <a:r>
              <a:rPr sz="2250" spc="-15" dirty="0">
                <a:latin typeface="Arial"/>
                <a:cs typeface="Arial"/>
              </a:rPr>
              <a:t>to </a:t>
            </a:r>
            <a:r>
              <a:rPr sz="2250" spc="5" dirty="0">
                <a:latin typeface="Arial"/>
                <a:cs typeface="Arial"/>
              </a:rPr>
              <a:t>thank </a:t>
            </a:r>
            <a:r>
              <a:rPr sz="2250" spc="-5" dirty="0">
                <a:latin typeface="Arial"/>
                <a:cs typeface="Arial"/>
              </a:rPr>
              <a:t>the  </a:t>
            </a:r>
            <a:r>
              <a:rPr sz="2250" dirty="0">
                <a:latin typeface="Arial"/>
                <a:cs typeface="Arial"/>
              </a:rPr>
              <a:t>study </a:t>
            </a:r>
            <a:r>
              <a:rPr sz="2250" spc="-5" dirty="0">
                <a:latin typeface="Arial"/>
                <a:cs typeface="Arial"/>
              </a:rPr>
              <a:t>participants, the site research coordinators </a:t>
            </a:r>
            <a:r>
              <a:rPr sz="2250" spc="10" dirty="0">
                <a:latin typeface="Arial"/>
                <a:cs typeface="Arial"/>
              </a:rPr>
              <a:t>and </a:t>
            </a:r>
            <a:r>
              <a:rPr sz="2250" spc="-15" dirty="0">
                <a:latin typeface="Arial"/>
                <a:cs typeface="Arial"/>
              </a:rPr>
              <a:t>all </a:t>
            </a:r>
            <a:r>
              <a:rPr sz="2250" spc="5" dirty="0">
                <a:latin typeface="Arial"/>
                <a:cs typeface="Arial"/>
              </a:rPr>
              <a:t>of  </a:t>
            </a:r>
            <a:r>
              <a:rPr sz="2250" spc="-5" dirty="0">
                <a:latin typeface="Arial"/>
                <a:cs typeface="Arial"/>
              </a:rPr>
              <a:t>the co-investigators for </a:t>
            </a:r>
            <a:r>
              <a:rPr sz="2250" spc="-10" dirty="0">
                <a:latin typeface="Arial"/>
                <a:cs typeface="Arial"/>
              </a:rPr>
              <a:t>their </a:t>
            </a:r>
            <a:r>
              <a:rPr sz="2250" spc="-5" dirty="0">
                <a:latin typeface="Arial"/>
                <a:cs typeface="Arial"/>
              </a:rPr>
              <a:t>tireless</a:t>
            </a:r>
            <a:r>
              <a:rPr sz="2250" spc="40" dirty="0">
                <a:latin typeface="Arial"/>
                <a:cs typeface="Arial"/>
              </a:rPr>
              <a:t> </a:t>
            </a:r>
            <a:r>
              <a:rPr sz="2250" spc="-10" dirty="0">
                <a:latin typeface="Arial"/>
                <a:cs typeface="Arial"/>
              </a:rPr>
              <a:t>effort.</a:t>
            </a:r>
            <a:endParaRPr sz="2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CC0000"/>
              </a:buClr>
              <a:buFont typeface="Wingdings"/>
              <a:buChar char=""/>
            </a:pPr>
            <a:endParaRPr sz="3300">
              <a:latin typeface="Arial"/>
              <a:cs typeface="Arial"/>
            </a:endParaRPr>
          </a:p>
          <a:p>
            <a:pPr marL="269875" marR="5080" indent="-257810" algn="just">
              <a:lnSpc>
                <a:spcPct val="100000"/>
              </a:lnSpc>
              <a:buClr>
                <a:srgbClr val="CC0000"/>
              </a:buClr>
              <a:buSzPct val="66666"/>
              <a:buFont typeface="Wingdings"/>
              <a:buChar char=""/>
              <a:tabLst>
                <a:tab pos="270510" algn="l"/>
              </a:tabLst>
            </a:pPr>
            <a:r>
              <a:rPr sz="2250" dirty="0">
                <a:latin typeface="Arial"/>
                <a:cs typeface="Arial"/>
              </a:rPr>
              <a:t>I </a:t>
            </a:r>
            <a:r>
              <a:rPr sz="2250" spc="-15" dirty="0">
                <a:latin typeface="Arial"/>
                <a:cs typeface="Arial"/>
              </a:rPr>
              <a:t>would </a:t>
            </a:r>
            <a:r>
              <a:rPr sz="2250" spc="10" dirty="0">
                <a:latin typeface="Arial"/>
                <a:cs typeface="Arial"/>
              </a:rPr>
              <a:t>like </a:t>
            </a:r>
            <a:r>
              <a:rPr sz="2250" spc="-15" dirty="0">
                <a:latin typeface="Arial"/>
                <a:cs typeface="Arial"/>
              </a:rPr>
              <a:t>to </a:t>
            </a:r>
            <a:r>
              <a:rPr sz="2250" spc="-5" dirty="0">
                <a:latin typeface="Arial"/>
                <a:cs typeface="Arial"/>
              </a:rPr>
              <a:t>especially </a:t>
            </a:r>
            <a:r>
              <a:rPr sz="2250" spc="-10" dirty="0">
                <a:latin typeface="Arial"/>
                <a:cs typeface="Arial"/>
              </a:rPr>
              <a:t>thank </a:t>
            </a:r>
            <a:r>
              <a:rPr sz="2250" spc="-20" dirty="0">
                <a:latin typeface="Arial"/>
                <a:cs typeface="Arial"/>
              </a:rPr>
              <a:t>Dr. </a:t>
            </a:r>
            <a:r>
              <a:rPr sz="2250" spc="-5" dirty="0">
                <a:latin typeface="Arial"/>
                <a:cs typeface="Arial"/>
              </a:rPr>
              <a:t>Frederik Zimmermann for  </a:t>
            </a:r>
            <a:r>
              <a:rPr sz="2250" spc="-10" dirty="0">
                <a:latin typeface="Arial"/>
                <a:cs typeface="Arial"/>
              </a:rPr>
              <a:t>his amazing </a:t>
            </a:r>
            <a:r>
              <a:rPr sz="2250" spc="-5" dirty="0">
                <a:latin typeface="Arial"/>
                <a:cs typeface="Arial"/>
              </a:rPr>
              <a:t>effort </a:t>
            </a:r>
            <a:r>
              <a:rPr sz="2250" spc="-15" dirty="0">
                <a:latin typeface="Arial"/>
                <a:cs typeface="Arial"/>
              </a:rPr>
              <a:t>and </a:t>
            </a:r>
            <a:r>
              <a:rPr sz="2250" dirty="0">
                <a:latin typeface="Arial"/>
                <a:cs typeface="Arial"/>
              </a:rPr>
              <a:t>partnership </a:t>
            </a:r>
            <a:r>
              <a:rPr sz="2250" spc="-30" dirty="0">
                <a:latin typeface="Arial"/>
                <a:cs typeface="Arial"/>
              </a:rPr>
              <a:t>on </a:t>
            </a:r>
            <a:r>
              <a:rPr sz="2250" dirty="0">
                <a:latin typeface="Arial"/>
                <a:cs typeface="Arial"/>
              </a:rPr>
              <a:t>this trial </a:t>
            </a:r>
            <a:r>
              <a:rPr sz="2250" spc="-5" dirty="0">
                <a:latin typeface="Arial"/>
                <a:cs typeface="Arial"/>
              </a:rPr>
              <a:t>for the </a:t>
            </a:r>
            <a:r>
              <a:rPr sz="2250" spc="5" dirty="0">
                <a:latin typeface="Arial"/>
                <a:cs typeface="Arial"/>
              </a:rPr>
              <a:t>past 11  </a:t>
            </a:r>
            <a:r>
              <a:rPr sz="2250" spc="-5" dirty="0">
                <a:latin typeface="Arial"/>
                <a:cs typeface="Arial"/>
              </a:rPr>
              <a:t>years.</a:t>
            </a:r>
            <a:endParaRPr sz="2250">
              <a:latin typeface="Arial"/>
              <a:cs typeface="Arial"/>
            </a:endParaRPr>
          </a:p>
          <a:p>
            <a:pPr marL="85725" algn="ctr">
              <a:lnSpc>
                <a:spcPct val="100000"/>
              </a:lnSpc>
              <a:spcBef>
                <a:spcPts val="245"/>
              </a:spcBef>
            </a:pPr>
            <a:r>
              <a:rPr sz="4800" b="1" i="1" spc="5" dirty="0">
                <a:solidFill>
                  <a:srgbClr val="C00000"/>
                </a:solidFill>
                <a:latin typeface="Arial"/>
                <a:cs typeface="Arial"/>
              </a:rPr>
              <a:t>Thank</a:t>
            </a:r>
            <a:r>
              <a:rPr sz="4800" b="1" i="1" spc="-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4800" b="1" i="1" spc="-55" dirty="0">
                <a:solidFill>
                  <a:srgbClr val="C00000"/>
                </a:solidFill>
                <a:latin typeface="Arial"/>
                <a:cs typeface="Arial"/>
              </a:rPr>
              <a:t>You!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32410"/>
            <a:ext cx="225171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5F5F5F"/>
                </a:solidFill>
              </a:rPr>
              <a:t>Background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4337" y="1046861"/>
            <a:ext cx="8430895" cy="32607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7975" marR="159385" indent="-257810">
              <a:lnSpc>
                <a:spcPct val="100000"/>
              </a:lnSpc>
              <a:spcBef>
                <a:spcPts val="105"/>
              </a:spcBef>
              <a:buClr>
                <a:srgbClr val="CC0000"/>
              </a:buClr>
              <a:buSzPct val="66666"/>
              <a:buFont typeface="Wingdings"/>
              <a:buChar char=""/>
              <a:tabLst>
                <a:tab pos="308610" algn="l"/>
              </a:tabLst>
            </a:pPr>
            <a:r>
              <a:rPr sz="2250" spc="-5" dirty="0">
                <a:latin typeface="Arial"/>
                <a:cs typeface="Arial"/>
              </a:rPr>
              <a:t>The Fractional </a:t>
            </a:r>
            <a:r>
              <a:rPr sz="2250" dirty="0">
                <a:latin typeface="Arial"/>
                <a:cs typeface="Arial"/>
              </a:rPr>
              <a:t>Flow </a:t>
            </a:r>
            <a:r>
              <a:rPr sz="2250" spc="-5" dirty="0">
                <a:latin typeface="Arial"/>
                <a:cs typeface="Arial"/>
              </a:rPr>
              <a:t>Reserve </a:t>
            </a:r>
            <a:r>
              <a:rPr sz="2250" dirty="0">
                <a:latin typeface="Arial"/>
                <a:cs typeface="Arial"/>
              </a:rPr>
              <a:t>vs Angiography </a:t>
            </a:r>
            <a:r>
              <a:rPr sz="2250" spc="-5" dirty="0">
                <a:latin typeface="Arial"/>
                <a:cs typeface="Arial"/>
              </a:rPr>
              <a:t>for Multivessel  </a:t>
            </a:r>
            <a:r>
              <a:rPr sz="2250" spc="-10" dirty="0">
                <a:latin typeface="Arial"/>
                <a:cs typeface="Arial"/>
              </a:rPr>
              <a:t>Evaluation </a:t>
            </a:r>
            <a:r>
              <a:rPr sz="2250" spc="-20" dirty="0">
                <a:latin typeface="Arial"/>
                <a:cs typeface="Arial"/>
              </a:rPr>
              <a:t>(FAME) </a:t>
            </a:r>
            <a:r>
              <a:rPr sz="2250" dirty="0">
                <a:latin typeface="Arial"/>
                <a:cs typeface="Arial"/>
              </a:rPr>
              <a:t>3 trial compares </a:t>
            </a:r>
            <a:r>
              <a:rPr sz="2250" spc="-5" dirty="0">
                <a:latin typeface="Arial"/>
                <a:cs typeface="Arial"/>
              </a:rPr>
              <a:t>fractional </a:t>
            </a:r>
            <a:r>
              <a:rPr sz="2250" dirty="0">
                <a:latin typeface="Arial"/>
                <a:cs typeface="Arial"/>
              </a:rPr>
              <a:t>flow </a:t>
            </a:r>
            <a:r>
              <a:rPr sz="2250" spc="-5" dirty="0">
                <a:latin typeface="Arial"/>
                <a:cs typeface="Arial"/>
              </a:rPr>
              <a:t>reserve  (FFR)-guided </a:t>
            </a:r>
            <a:r>
              <a:rPr sz="2250" spc="5" dirty="0">
                <a:latin typeface="Arial"/>
                <a:cs typeface="Arial"/>
              </a:rPr>
              <a:t>PCI </a:t>
            </a:r>
            <a:r>
              <a:rPr sz="2250" spc="-5" dirty="0">
                <a:latin typeface="Arial"/>
                <a:cs typeface="Arial"/>
              </a:rPr>
              <a:t>using </a:t>
            </a:r>
            <a:r>
              <a:rPr sz="2250" dirty="0">
                <a:latin typeface="Arial"/>
                <a:cs typeface="Arial"/>
              </a:rPr>
              <a:t>a </a:t>
            </a:r>
            <a:r>
              <a:rPr sz="2250" spc="-5" dirty="0">
                <a:latin typeface="Arial"/>
                <a:cs typeface="Arial"/>
              </a:rPr>
              <a:t>current-generation </a:t>
            </a:r>
            <a:r>
              <a:rPr sz="2250" dirty="0">
                <a:latin typeface="Arial"/>
                <a:cs typeface="Arial"/>
              </a:rPr>
              <a:t>drug-eluting </a:t>
            </a:r>
            <a:r>
              <a:rPr sz="2250" spc="-15" dirty="0">
                <a:latin typeface="Arial"/>
                <a:cs typeface="Arial"/>
              </a:rPr>
              <a:t>stent  </a:t>
            </a:r>
            <a:r>
              <a:rPr sz="2250" dirty="0">
                <a:latin typeface="Arial"/>
                <a:cs typeface="Arial"/>
              </a:rPr>
              <a:t>(DES) </a:t>
            </a:r>
            <a:r>
              <a:rPr sz="2250" spc="5" dirty="0">
                <a:latin typeface="Arial"/>
                <a:cs typeface="Arial"/>
              </a:rPr>
              <a:t>with </a:t>
            </a:r>
            <a:r>
              <a:rPr sz="2250" spc="-5" dirty="0">
                <a:latin typeface="Arial"/>
                <a:cs typeface="Arial"/>
              </a:rPr>
              <a:t>contemporary CABG, </a:t>
            </a:r>
            <a:r>
              <a:rPr sz="2250" dirty="0">
                <a:latin typeface="Arial"/>
                <a:cs typeface="Arial"/>
              </a:rPr>
              <a:t>both </a:t>
            </a:r>
            <a:r>
              <a:rPr sz="2250" spc="-25" dirty="0">
                <a:latin typeface="Arial"/>
                <a:cs typeface="Arial"/>
              </a:rPr>
              <a:t>in </a:t>
            </a:r>
            <a:r>
              <a:rPr sz="2250" spc="-5" dirty="0">
                <a:latin typeface="Arial"/>
                <a:cs typeface="Arial"/>
              </a:rPr>
              <a:t>conjunction </a:t>
            </a:r>
            <a:r>
              <a:rPr sz="2250" dirty="0">
                <a:latin typeface="Arial"/>
                <a:cs typeface="Arial"/>
              </a:rPr>
              <a:t>with  </a:t>
            </a:r>
            <a:r>
              <a:rPr sz="2250" spc="-5" dirty="0">
                <a:latin typeface="Arial"/>
                <a:cs typeface="Arial"/>
              </a:rPr>
              <a:t>guideline-directed </a:t>
            </a:r>
            <a:r>
              <a:rPr sz="2250" dirty="0">
                <a:latin typeface="Arial"/>
                <a:cs typeface="Arial"/>
              </a:rPr>
              <a:t>medical</a:t>
            </a:r>
            <a:r>
              <a:rPr sz="2250" spc="-15" dirty="0">
                <a:latin typeface="Arial"/>
                <a:cs typeface="Arial"/>
              </a:rPr>
              <a:t> </a:t>
            </a:r>
            <a:r>
              <a:rPr sz="2250" spc="-35" dirty="0">
                <a:latin typeface="Arial"/>
                <a:cs typeface="Arial"/>
              </a:rPr>
              <a:t>therapy.</a:t>
            </a:r>
            <a:endParaRPr sz="225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CC0000"/>
              </a:buClr>
              <a:buFont typeface="Wingdings"/>
              <a:buChar char=""/>
            </a:pPr>
            <a:endParaRPr sz="3350">
              <a:latin typeface="Arial"/>
              <a:cs typeface="Arial"/>
            </a:endParaRPr>
          </a:p>
          <a:p>
            <a:pPr marL="307975" marR="43180" indent="-257810">
              <a:lnSpc>
                <a:spcPct val="100000"/>
              </a:lnSpc>
              <a:spcBef>
                <a:spcPts val="5"/>
              </a:spcBef>
              <a:buClr>
                <a:srgbClr val="CC0000"/>
              </a:buClr>
              <a:buSzPct val="66666"/>
              <a:buFont typeface="Wingdings"/>
              <a:buChar char=""/>
              <a:tabLst>
                <a:tab pos="308610" algn="l"/>
              </a:tabLst>
            </a:pPr>
            <a:r>
              <a:rPr sz="2250" dirty="0">
                <a:latin typeface="Arial"/>
                <a:cs typeface="Arial"/>
              </a:rPr>
              <a:t>At </a:t>
            </a:r>
            <a:r>
              <a:rPr sz="2250" spc="-15" dirty="0">
                <a:latin typeface="Arial"/>
                <a:cs typeface="Arial"/>
              </a:rPr>
              <a:t>one </a:t>
            </a:r>
            <a:r>
              <a:rPr sz="2250" spc="-25" dirty="0">
                <a:latin typeface="Arial"/>
                <a:cs typeface="Arial"/>
              </a:rPr>
              <a:t>year, </a:t>
            </a:r>
            <a:r>
              <a:rPr sz="2250" spc="5" dirty="0">
                <a:latin typeface="Arial"/>
                <a:cs typeface="Arial"/>
              </a:rPr>
              <a:t>PCI </a:t>
            </a:r>
            <a:r>
              <a:rPr sz="2250" spc="-5" dirty="0">
                <a:latin typeface="Arial"/>
                <a:cs typeface="Arial"/>
              </a:rPr>
              <a:t>failed </a:t>
            </a:r>
            <a:r>
              <a:rPr sz="2250" spc="-15" dirty="0">
                <a:latin typeface="Arial"/>
                <a:cs typeface="Arial"/>
              </a:rPr>
              <a:t>to </a:t>
            </a:r>
            <a:r>
              <a:rPr sz="2250" spc="-10" dirty="0">
                <a:latin typeface="Arial"/>
                <a:cs typeface="Arial"/>
              </a:rPr>
              <a:t>meet </a:t>
            </a:r>
            <a:r>
              <a:rPr sz="2250" spc="-5" dirty="0">
                <a:latin typeface="Arial"/>
                <a:cs typeface="Arial"/>
              </a:rPr>
              <a:t>the primary endpoint </a:t>
            </a:r>
            <a:r>
              <a:rPr sz="2250" spc="-30" dirty="0">
                <a:latin typeface="Arial"/>
                <a:cs typeface="Arial"/>
              </a:rPr>
              <a:t>of </a:t>
            </a:r>
            <a:r>
              <a:rPr sz="2250" spc="25" dirty="0">
                <a:latin typeface="Arial"/>
                <a:cs typeface="Arial"/>
              </a:rPr>
              <a:t>non-  </a:t>
            </a:r>
            <a:r>
              <a:rPr sz="2250" spc="-5" dirty="0">
                <a:latin typeface="Arial"/>
                <a:cs typeface="Arial"/>
              </a:rPr>
              <a:t>inferiority </a:t>
            </a:r>
            <a:r>
              <a:rPr sz="2250" dirty="0">
                <a:latin typeface="Arial"/>
                <a:cs typeface="Arial"/>
              </a:rPr>
              <a:t>compared </a:t>
            </a:r>
            <a:r>
              <a:rPr sz="2250" spc="-15" dirty="0">
                <a:latin typeface="Arial"/>
                <a:cs typeface="Arial"/>
              </a:rPr>
              <a:t>with </a:t>
            </a:r>
            <a:r>
              <a:rPr sz="2250" spc="5" dirty="0">
                <a:latin typeface="Arial"/>
                <a:cs typeface="Arial"/>
              </a:rPr>
              <a:t>CABG </a:t>
            </a:r>
            <a:r>
              <a:rPr sz="2250" spc="-15" dirty="0">
                <a:latin typeface="Arial"/>
                <a:cs typeface="Arial"/>
              </a:rPr>
              <a:t>with </a:t>
            </a:r>
            <a:r>
              <a:rPr sz="2250" spc="-5" dirty="0">
                <a:latin typeface="Arial"/>
                <a:cs typeface="Arial"/>
              </a:rPr>
              <a:t>respect </a:t>
            </a:r>
            <a:r>
              <a:rPr sz="2250" spc="-15" dirty="0">
                <a:latin typeface="Arial"/>
                <a:cs typeface="Arial"/>
              </a:rPr>
              <a:t>to </a:t>
            </a:r>
            <a:r>
              <a:rPr sz="2250" spc="-5" dirty="0">
                <a:latin typeface="Arial"/>
                <a:cs typeface="Arial"/>
              </a:rPr>
              <a:t>the composite </a:t>
            </a:r>
            <a:r>
              <a:rPr sz="2250" spc="5" dirty="0">
                <a:latin typeface="Arial"/>
                <a:cs typeface="Arial"/>
              </a:rPr>
              <a:t>of  </a:t>
            </a:r>
            <a:r>
              <a:rPr sz="2250" spc="-5" dirty="0">
                <a:latin typeface="Arial"/>
                <a:cs typeface="Arial"/>
              </a:rPr>
              <a:t>death, </a:t>
            </a:r>
            <a:r>
              <a:rPr sz="2250" spc="-10" dirty="0">
                <a:latin typeface="Arial"/>
                <a:cs typeface="Arial"/>
              </a:rPr>
              <a:t>stroke, MI, </a:t>
            </a:r>
            <a:r>
              <a:rPr sz="2250" spc="5" dirty="0">
                <a:latin typeface="Arial"/>
                <a:cs typeface="Arial"/>
              </a:rPr>
              <a:t>or </a:t>
            </a:r>
            <a:r>
              <a:rPr sz="2250" dirty="0">
                <a:latin typeface="Arial"/>
                <a:cs typeface="Arial"/>
              </a:rPr>
              <a:t>repeat</a:t>
            </a:r>
            <a:r>
              <a:rPr sz="2250" spc="-20" dirty="0">
                <a:latin typeface="Arial"/>
                <a:cs typeface="Arial"/>
              </a:rPr>
              <a:t> </a:t>
            </a:r>
            <a:r>
              <a:rPr sz="2250" dirty="0">
                <a:latin typeface="Arial"/>
                <a:cs typeface="Arial"/>
              </a:rPr>
              <a:t>revascularization.</a:t>
            </a:r>
            <a:r>
              <a:rPr sz="2250" baseline="24074" dirty="0">
                <a:latin typeface="Arial"/>
                <a:cs typeface="Arial"/>
              </a:rPr>
              <a:t>1</a:t>
            </a:r>
            <a:endParaRPr sz="2250" baseline="24074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1175" y="4723447"/>
            <a:ext cx="252031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spc="-15" baseline="27777" dirty="0">
                <a:latin typeface="Arial"/>
                <a:cs typeface="Arial"/>
              </a:rPr>
              <a:t>1</a:t>
            </a:r>
            <a:r>
              <a:rPr sz="1200" spc="-10" dirty="0">
                <a:latin typeface="Arial"/>
                <a:cs typeface="Arial"/>
              </a:rPr>
              <a:t>New </a:t>
            </a:r>
            <a:r>
              <a:rPr sz="1200" spc="-15" dirty="0">
                <a:latin typeface="Arial"/>
                <a:cs typeface="Arial"/>
              </a:rPr>
              <a:t>Engl </a:t>
            </a:r>
            <a:r>
              <a:rPr sz="1200" dirty="0">
                <a:latin typeface="Arial"/>
                <a:cs typeface="Arial"/>
              </a:rPr>
              <a:t>J </a:t>
            </a:r>
            <a:r>
              <a:rPr sz="1200" spc="-10" dirty="0">
                <a:latin typeface="Arial"/>
                <a:cs typeface="Arial"/>
              </a:rPr>
              <a:t>Med</a:t>
            </a:r>
            <a:r>
              <a:rPr sz="1200" spc="6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2022;386:128-137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5121" y="1167657"/>
            <a:ext cx="4988928" cy="27430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6575" y="232410"/>
            <a:ext cx="225171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5F5F5F"/>
                </a:solidFill>
              </a:rPr>
              <a:t>Background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27200" y="847089"/>
            <a:ext cx="4702810" cy="6407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30"/>
              </a:spcBef>
            </a:pPr>
            <a:r>
              <a:rPr sz="2000" b="1" i="1" spc="-5" dirty="0">
                <a:solidFill>
                  <a:srgbClr val="C00000"/>
                </a:solidFill>
                <a:latin typeface="Arial"/>
                <a:cs typeface="Arial"/>
              </a:rPr>
              <a:t>Prespecified </a:t>
            </a:r>
            <a:r>
              <a:rPr sz="2000" b="1" i="1" dirty="0">
                <a:solidFill>
                  <a:srgbClr val="C00000"/>
                </a:solidFill>
                <a:latin typeface="Arial"/>
                <a:cs typeface="Arial"/>
              </a:rPr>
              <a:t>Key Secondary Endpoint:  </a:t>
            </a:r>
            <a:r>
              <a:rPr sz="2000" b="1" i="1" spc="-5" dirty="0">
                <a:solidFill>
                  <a:srgbClr val="C00000"/>
                </a:solidFill>
                <a:latin typeface="Arial"/>
                <a:cs typeface="Arial"/>
              </a:rPr>
              <a:t>Death, </a:t>
            </a:r>
            <a:r>
              <a:rPr sz="2000" b="1" i="1" dirty="0">
                <a:solidFill>
                  <a:srgbClr val="C00000"/>
                </a:solidFill>
                <a:latin typeface="Arial"/>
                <a:cs typeface="Arial"/>
              </a:rPr>
              <a:t>Stroke, </a:t>
            </a:r>
            <a:r>
              <a:rPr sz="2000" b="1" i="1" spc="-1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sz="2000" b="1" i="1" spc="-5" dirty="0">
                <a:solidFill>
                  <a:srgbClr val="C00000"/>
                </a:solidFill>
                <a:latin typeface="Arial"/>
                <a:cs typeface="Arial"/>
              </a:rPr>
              <a:t>MI </a:t>
            </a:r>
            <a:r>
              <a:rPr sz="2000" b="1" i="1" spc="10" dirty="0">
                <a:solidFill>
                  <a:srgbClr val="C00000"/>
                </a:solidFill>
                <a:latin typeface="Arial"/>
                <a:cs typeface="Arial"/>
              </a:rPr>
              <a:t>at </a:t>
            </a:r>
            <a:r>
              <a:rPr sz="2000" b="1" i="1" spc="15" dirty="0">
                <a:solidFill>
                  <a:srgbClr val="C00000"/>
                </a:solidFill>
                <a:latin typeface="Arial"/>
                <a:cs typeface="Arial"/>
              </a:rPr>
              <a:t>3</a:t>
            </a:r>
            <a:r>
              <a:rPr sz="2000" b="1" i="1" spc="-8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000" b="1" i="1" spc="-15" dirty="0">
                <a:solidFill>
                  <a:srgbClr val="C00000"/>
                </a:solidFill>
                <a:latin typeface="Arial"/>
                <a:cs typeface="Arial"/>
              </a:rPr>
              <a:t>years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45990" y="2753677"/>
            <a:ext cx="69850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solidFill>
                  <a:srgbClr val="BB3C2A"/>
                </a:solidFill>
                <a:latin typeface="Arial"/>
                <a:cs typeface="Arial"/>
              </a:rPr>
              <a:t>C</a:t>
            </a:r>
            <a:r>
              <a:rPr sz="1800" b="1" spc="45" dirty="0">
                <a:solidFill>
                  <a:srgbClr val="BB3C2A"/>
                </a:solidFill>
                <a:latin typeface="Arial"/>
                <a:cs typeface="Arial"/>
              </a:rPr>
              <a:t>A</a:t>
            </a:r>
            <a:r>
              <a:rPr sz="1800" b="1" spc="-30" dirty="0">
                <a:solidFill>
                  <a:srgbClr val="BB3C2A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BB3C2A"/>
                </a:solidFill>
                <a:latin typeface="Arial"/>
                <a:cs typeface="Arial"/>
              </a:rPr>
              <a:t>G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58715" y="2023046"/>
            <a:ext cx="40386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4169E0"/>
                </a:solidFill>
                <a:latin typeface="Arial"/>
                <a:cs typeface="Arial"/>
              </a:rPr>
              <a:t>P</a:t>
            </a:r>
            <a:r>
              <a:rPr sz="1800" b="1" spc="-30" dirty="0">
                <a:solidFill>
                  <a:srgbClr val="4169E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4169E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31484" y="2213927"/>
            <a:ext cx="677545" cy="565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25"/>
              </a:lnSpc>
              <a:spcBef>
                <a:spcPts val="100"/>
              </a:spcBef>
            </a:pPr>
            <a:r>
              <a:rPr sz="1800" b="1" spc="-30" dirty="0">
                <a:solidFill>
                  <a:srgbClr val="4169E0"/>
                </a:solidFill>
                <a:latin typeface="Arial"/>
                <a:cs typeface="Arial"/>
              </a:rPr>
              <a:t>1</a:t>
            </a:r>
            <a:r>
              <a:rPr sz="1800" b="1" spc="45" dirty="0">
                <a:solidFill>
                  <a:srgbClr val="4169E0"/>
                </a:solidFill>
                <a:latin typeface="Arial"/>
                <a:cs typeface="Arial"/>
              </a:rPr>
              <a:t>2</a:t>
            </a:r>
            <a:r>
              <a:rPr sz="1800" b="1" spc="-55" dirty="0">
                <a:solidFill>
                  <a:srgbClr val="4169E0"/>
                </a:solidFill>
                <a:latin typeface="Arial"/>
                <a:cs typeface="Arial"/>
              </a:rPr>
              <a:t>.</a:t>
            </a:r>
            <a:r>
              <a:rPr sz="1800" b="1" spc="45" dirty="0">
                <a:solidFill>
                  <a:srgbClr val="4169E0"/>
                </a:solidFill>
                <a:latin typeface="Arial"/>
                <a:cs typeface="Arial"/>
              </a:rPr>
              <a:t>0</a:t>
            </a:r>
            <a:r>
              <a:rPr sz="1800" b="1" dirty="0">
                <a:solidFill>
                  <a:srgbClr val="4169E0"/>
                </a:solidFill>
                <a:latin typeface="Arial"/>
                <a:cs typeface="Arial"/>
              </a:rPr>
              <a:t>%</a:t>
            </a:r>
            <a:endParaRPr sz="1800">
              <a:latin typeface="Arial"/>
              <a:cs typeface="Arial"/>
            </a:endParaRPr>
          </a:p>
          <a:p>
            <a:pPr marL="55244">
              <a:lnSpc>
                <a:spcPts val="2125"/>
              </a:lnSpc>
            </a:pPr>
            <a:r>
              <a:rPr sz="1800" b="1" spc="-10" dirty="0">
                <a:solidFill>
                  <a:srgbClr val="BA3925"/>
                </a:solidFill>
                <a:latin typeface="Arial"/>
                <a:cs typeface="Arial"/>
              </a:rPr>
              <a:t>9.2%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88430" y="3977726"/>
            <a:ext cx="5004535" cy="5859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498844" y="2178113"/>
            <a:ext cx="1980564" cy="577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latin typeface="Arial"/>
                <a:cs typeface="Arial"/>
              </a:rPr>
              <a:t>HR </a:t>
            </a:r>
            <a:r>
              <a:rPr sz="1800" b="1" spc="5" dirty="0">
                <a:latin typeface="Arial"/>
                <a:cs typeface="Arial"/>
              </a:rPr>
              <a:t>1.3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(0.98−1.83)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800" b="1" spc="-10" dirty="0">
                <a:latin typeface="Arial"/>
                <a:cs typeface="Arial"/>
              </a:rPr>
              <a:t>p=0.07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6575" y="4723447"/>
            <a:ext cx="3640454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Arial"/>
                <a:cs typeface="Arial"/>
              </a:rPr>
              <a:t>Zimmermann FM, </a:t>
            </a:r>
            <a:r>
              <a:rPr sz="1200" dirty="0">
                <a:latin typeface="Arial"/>
                <a:cs typeface="Arial"/>
              </a:rPr>
              <a:t>et </a:t>
            </a:r>
            <a:r>
              <a:rPr sz="1200" spc="-15" dirty="0">
                <a:latin typeface="Arial"/>
                <a:cs typeface="Arial"/>
              </a:rPr>
              <a:t>al. </a:t>
            </a:r>
            <a:r>
              <a:rPr sz="1200" spc="-10" dirty="0">
                <a:latin typeface="Arial"/>
                <a:cs typeface="Arial"/>
              </a:rPr>
              <a:t>Circulation</a:t>
            </a:r>
            <a:r>
              <a:rPr sz="1200" spc="1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2023;148:950-958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32410"/>
            <a:ext cx="225171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5F5F5F"/>
                </a:solidFill>
              </a:rPr>
              <a:t>Background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0525" marR="167640" indent="-257810">
              <a:lnSpc>
                <a:spcPct val="100000"/>
              </a:lnSpc>
              <a:spcBef>
                <a:spcPts val="105"/>
              </a:spcBef>
              <a:buClr>
                <a:srgbClr val="CC0000"/>
              </a:buClr>
              <a:buSzPct val="66666"/>
              <a:buFont typeface="Wingdings"/>
              <a:buChar char=""/>
              <a:tabLst>
                <a:tab pos="391160" algn="l"/>
              </a:tabLst>
            </a:pPr>
            <a:r>
              <a:rPr spc="-15" dirty="0"/>
              <a:t>In </a:t>
            </a:r>
            <a:r>
              <a:rPr dirty="0"/>
              <a:t>older </a:t>
            </a:r>
            <a:r>
              <a:rPr spc="-5" dirty="0"/>
              <a:t>studies, the </a:t>
            </a:r>
            <a:r>
              <a:rPr dirty="0"/>
              <a:t>improved </a:t>
            </a:r>
            <a:r>
              <a:rPr spc="-5" dirty="0"/>
              <a:t>outcomes after </a:t>
            </a:r>
            <a:r>
              <a:rPr spc="5" dirty="0"/>
              <a:t>CABG </a:t>
            </a:r>
            <a:r>
              <a:rPr spc="-10" dirty="0"/>
              <a:t>continued  </a:t>
            </a:r>
            <a:r>
              <a:rPr spc="-15" dirty="0"/>
              <a:t>to </a:t>
            </a:r>
            <a:r>
              <a:rPr dirty="0"/>
              <a:t>increase </a:t>
            </a:r>
            <a:r>
              <a:rPr spc="5" dirty="0"/>
              <a:t>with </a:t>
            </a:r>
            <a:r>
              <a:rPr dirty="0"/>
              <a:t>longer-term</a:t>
            </a:r>
            <a:r>
              <a:rPr spc="-50" dirty="0"/>
              <a:t> </a:t>
            </a:r>
            <a:r>
              <a:rPr spc="-5" dirty="0"/>
              <a:t>follow-up.</a:t>
            </a:r>
            <a:r>
              <a:rPr sz="2250" spc="-7" baseline="24074" dirty="0"/>
              <a:t>1</a:t>
            </a:r>
            <a:endParaRPr sz="2250" baseline="24074"/>
          </a:p>
          <a:p>
            <a:pPr marL="82550">
              <a:lnSpc>
                <a:spcPct val="100000"/>
              </a:lnSpc>
              <a:spcBef>
                <a:spcPts val="45"/>
              </a:spcBef>
              <a:buClr>
                <a:srgbClr val="CC0000"/>
              </a:buClr>
              <a:buFont typeface="Wingdings"/>
              <a:buChar char=""/>
            </a:pPr>
            <a:endParaRPr sz="3300"/>
          </a:p>
          <a:p>
            <a:pPr marL="390525" marR="17780" indent="-257810">
              <a:lnSpc>
                <a:spcPct val="100000"/>
              </a:lnSpc>
              <a:buClr>
                <a:srgbClr val="CC0000"/>
              </a:buClr>
              <a:buSzPct val="66666"/>
              <a:buFont typeface="Wingdings"/>
              <a:buChar char=""/>
              <a:tabLst>
                <a:tab pos="391160" algn="l"/>
              </a:tabLst>
            </a:pPr>
            <a:r>
              <a:rPr spc="-15" dirty="0"/>
              <a:t>In </a:t>
            </a:r>
            <a:r>
              <a:rPr dirty="0"/>
              <a:t>this </a:t>
            </a:r>
            <a:r>
              <a:rPr spc="-25" dirty="0"/>
              <a:t>study, </a:t>
            </a:r>
            <a:r>
              <a:rPr spc="10" dirty="0"/>
              <a:t>we </a:t>
            </a:r>
            <a:r>
              <a:rPr spc="-5" dirty="0"/>
              <a:t>report the </a:t>
            </a:r>
            <a:r>
              <a:rPr spc="-10" dirty="0"/>
              <a:t>prespecified, final </a:t>
            </a:r>
            <a:r>
              <a:rPr spc="15" dirty="0"/>
              <a:t>5-year </a:t>
            </a:r>
            <a:r>
              <a:rPr spc="-5" dirty="0"/>
              <a:t>follow-up </a:t>
            </a:r>
            <a:r>
              <a:rPr spc="-30" dirty="0"/>
              <a:t>of  </a:t>
            </a:r>
            <a:r>
              <a:rPr spc="-5" dirty="0"/>
              <a:t>the </a:t>
            </a:r>
            <a:r>
              <a:rPr spc="-25" dirty="0"/>
              <a:t>FAME </a:t>
            </a:r>
            <a:r>
              <a:rPr dirty="0"/>
              <a:t>3 trial </a:t>
            </a:r>
            <a:r>
              <a:rPr spc="-5" dirty="0"/>
              <a:t>for the </a:t>
            </a:r>
            <a:r>
              <a:rPr dirty="0"/>
              <a:t>clinically important outcome </a:t>
            </a:r>
            <a:r>
              <a:rPr spc="-30" dirty="0"/>
              <a:t>of </a:t>
            </a:r>
            <a:r>
              <a:rPr spc="-5" dirty="0"/>
              <a:t>death,  </a:t>
            </a:r>
            <a:r>
              <a:rPr dirty="0"/>
              <a:t>stroke, </a:t>
            </a:r>
            <a:r>
              <a:rPr spc="5" dirty="0"/>
              <a:t>or</a:t>
            </a:r>
            <a:r>
              <a:rPr spc="-90" dirty="0"/>
              <a:t> </a:t>
            </a:r>
            <a:r>
              <a:rPr spc="15" dirty="0"/>
              <a:t>MI.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1175" y="4723447"/>
            <a:ext cx="31400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spc="-15" baseline="27777" dirty="0">
                <a:latin typeface="Arial"/>
                <a:cs typeface="Arial"/>
              </a:rPr>
              <a:t>1</a:t>
            </a:r>
            <a:r>
              <a:rPr sz="1200" spc="-10" dirty="0">
                <a:latin typeface="Arial"/>
                <a:cs typeface="Arial"/>
              </a:rPr>
              <a:t>Head </a:t>
            </a:r>
            <a:r>
              <a:rPr sz="1200" spc="-20" dirty="0">
                <a:latin typeface="Arial"/>
                <a:cs typeface="Arial"/>
              </a:rPr>
              <a:t>SJ, </a:t>
            </a:r>
            <a:r>
              <a:rPr sz="1200" dirty="0">
                <a:latin typeface="Arial"/>
                <a:cs typeface="Arial"/>
              </a:rPr>
              <a:t>et </a:t>
            </a:r>
            <a:r>
              <a:rPr sz="1200" spc="-15" dirty="0">
                <a:latin typeface="Arial"/>
                <a:cs typeface="Arial"/>
              </a:rPr>
              <a:t>al. </a:t>
            </a:r>
            <a:r>
              <a:rPr sz="1200" spc="5" dirty="0">
                <a:latin typeface="Arial"/>
                <a:cs typeface="Arial"/>
              </a:rPr>
              <a:t>Eur </a:t>
            </a:r>
            <a:r>
              <a:rPr sz="1200" dirty="0">
                <a:latin typeface="Arial"/>
                <a:cs typeface="Arial"/>
              </a:rPr>
              <a:t>Heart J</a:t>
            </a:r>
            <a:r>
              <a:rPr sz="1200" spc="5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2014;35:2821-30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32410"/>
            <a:ext cx="3527425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5F5F5F"/>
                </a:solidFill>
              </a:rPr>
              <a:t>Study</a:t>
            </a:r>
            <a:r>
              <a:rPr spc="-65" dirty="0">
                <a:solidFill>
                  <a:srgbClr val="5F5F5F"/>
                </a:solidFill>
              </a:rPr>
              <a:t> </a:t>
            </a:r>
            <a:r>
              <a:rPr dirty="0">
                <a:solidFill>
                  <a:srgbClr val="5F5F5F"/>
                </a:solidFill>
              </a:rPr>
              <a:t>Organization</a:t>
            </a:r>
          </a:p>
        </p:txBody>
      </p:sp>
      <p:sp>
        <p:nvSpPr>
          <p:cNvPr id="3" name="object 3"/>
          <p:cNvSpPr/>
          <p:nvPr/>
        </p:nvSpPr>
        <p:spPr>
          <a:xfrm>
            <a:off x="494372" y="1788032"/>
            <a:ext cx="2428875" cy="708660"/>
          </a:xfrm>
          <a:custGeom>
            <a:avLst/>
            <a:gdLst/>
            <a:ahLst/>
            <a:cxnLst/>
            <a:rect l="l" t="t" r="r" b="b"/>
            <a:pathLst>
              <a:path w="2428875" h="708660">
                <a:moveTo>
                  <a:pt x="0" y="708659"/>
                </a:moveTo>
                <a:lnTo>
                  <a:pt x="2428748" y="708659"/>
                </a:lnTo>
                <a:lnTo>
                  <a:pt x="2428748" y="0"/>
                </a:lnTo>
                <a:lnTo>
                  <a:pt x="0" y="0"/>
                </a:lnTo>
                <a:lnTo>
                  <a:pt x="0" y="708659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923032" y="1788032"/>
            <a:ext cx="5655945" cy="708660"/>
          </a:xfrm>
          <a:custGeom>
            <a:avLst/>
            <a:gdLst/>
            <a:ahLst/>
            <a:cxnLst/>
            <a:rect l="l" t="t" r="r" b="b"/>
            <a:pathLst>
              <a:path w="5655945" h="708660">
                <a:moveTo>
                  <a:pt x="0" y="708659"/>
                </a:moveTo>
                <a:lnTo>
                  <a:pt x="5655945" y="708659"/>
                </a:lnTo>
                <a:lnTo>
                  <a:pt x="5655945" y="0"/>
                </a:lnTo>
                <a:lnTo>
                  <a:pt x="0" y="0"/>
                </a:lnTo>
                <a:lnTo>
                  <a:pt x="0" y="708659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94372" y="1046352"/>
            <a:ext cx="8084820" cy="370840"/>
          </a:xfrm>
          <a:prstGeom prst="rect">
            <a:avLst/>
          </a:prstGeom>
          <a:solidFill>
            <a:srgbClr val="E7E7E7"/>
          </a:solidFill>
        </p:spPr>
        <p:txBody>
          <a:bodyPr vert="horz" wrap="square" lIns="0" tIns="4127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25"/>
              </a:spcBef>
              <a:tabLst>
                <a:tab pos="2522855" algn="l"/>
              </a:tabLst>
            </a:pPr>
            <a:r>
              <a:rPr sz="1350" b="1" spc="-5" dirty="0">
                <a:latin typeface="Arial"/>
                <a:cs typeface="Arial"/>
              </a:rPr>
              <a:t>Sponsor	</a:t>
            </a:r>
            <a:r>
              <a:rPr sz="1400" spc="-5" dirty="0">
                <a:latin typeface="Arial"/>
                <a:cs typeface="Arial"/>
              </a:rPr>
              <a:t>Stanford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University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3722" y="1443291"/>
            <a:ext cx="7389495" cy="2432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443480" algn="l"/>
              </a:tabLst>
            </a:pPr>
            <a:r>
              <a:rPr sz="1350" b="1" spc="-5" dirty="0">
                <a:latin typeface="Arial"/>
                <a:cs typeface="Arial"/>
              </a:rPr>
              <a:t>Funding	</a:t>
            </a:r>
            <a:r>
              <a:rPr sz="1400" spc="-5" dirty="0">
                <a:latin typeface="Arial"/>
                <a:cs typeface="Arial"/>
              </a:rPr>
              <a:t>Research grants </a:t>
            </a:r>
            <a:r>
              <a:rPr sz="1400" spc="-10" dirty="0">
                <a:latin typeface="Arial"/>
                <a:cs typeface="Arial"/>
              </a:rPr>
              <a:t>from </a:t>
            </a:r>
            <a:r>
              <a:rPr sz="1400" dirty="0">
                <a:latin typeface="Arial"/>
                <a:cs typeface="Arial"/>
              </a:rPr>
              <a:t>Medtronic, Inc. </a:t>
            </a:r>
            <a:r>
              <a:rPr sz="1400" spc="10" dirty="0">
                <a:latin typeface="Arial"/>
                <a:cs typeface="Arial"/>
              </a:rPr>
              <a:t>and </a:t>
            </a:r>
            <a:r>
              <a:rPr sz="1400" dirty="0">
                <a:latin typeface="Arial"/>
                <a:cs typeface="Arial"/>
              </a:rPr>
              <a:t>Abbott </a:t>
            </a:r>
            <a:r>
              <a:rPr sz="1400" spc="-25" dirty="0">
                <a:latin typeface="Arial"/>
                <a:cs typeface="Arial"/>
              </a:rPr>
              <a:t>Vascular,</a:t>
            </a:r>
            <a:r>
              <a:rPr sz="1400" spc="-1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Inc.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6422" y="1824291"/>
            <a:ext cx="1633220" cy="23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350" b="1" dirty="0">
                <a:latin typeface="Arial"/>
                <a:cs typeface="Arial"/>
              </a:rPr>
              <a:t>Steering</a:t>
            </a:r>
            <a:r>
              <a:rPr sz="1350" b="1" spc="-50" dirty="0">
                <a:latin typeface="Arial"/>
                <a:cs typeface="Arial"/>
              </a:rPr>
              <a:t> </a:t>
            </a:r>
            <a:r>
              <a:rPr sz="1350" b="1" spc="-5" dirty="0">
                <a:latin typeface="Arial"/>
                <a:cs typeface="Arial"/>
              </a:rPr>
              <a:t>Committee</a:t>
            </a:r>
            <a:endParaRPr sz="13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17520" y="1824291"/>
            <a:ext cx="5429250" cy="6426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>
              <a:lnSpc>
                <a:spcPct val="99800"/>
              </a:lnSpc>
              <a:spcBef>
                <a:spcPts val="105"/>
              </a:spcBef>
            </a:pPr>
            <a:r>
              <a:rPr sz="1350" dirty="0">
                <a:latin typeface="Arial"/>
                <a:cs typeface="Arial"/>
              </a:rPr>
              <a:t>William Fearon, MD (Chair), Bernard De Bruyne, MD, PhD, Nico </a:t>
            </a:r>
            <a:r>
              <a:rPr sz="1350" spc="-5" dirty="0">
                <a:latin typeface="Arial"/>
                <a:cs typeface="Arial"/>
              </a:rPr>
              <a:t>Pijls,  </a:t>
            </a:r>
            <a:r>
              <a:rPr sz="1350" dirty="0">
                <a:latin typeface="Arial"/>
                <a:cs typeface="Arial"/>
              </a:rPr>
              <a:t>MD, PhD, Keith </a:t>
            </a:r>
            <a:r>
              <a:rPr sz="1350" spc="-5" dirty="0">
                <a:latin typeface="Arial"/>
                <a:cs typeface="Arial"/>
              </a:rPr>
              <a:t>Oldroyd, </a:t>
            </a:r>
            <a:r>
              <a:rPr sz="1350" dirty="0">
                <a:latin typeface="Arial"/>
                <a:cs typeface="Arial"/>
              </a:rPr>
              <a:t>MD, Michael Reardon, MD, Joseph Woo, </a:t>
            </a:r>
            <a:r>
              <a:rPr sz="1350" spc="-5" dirty="0">
                <a:latin typeface="Arial"/>
                <a:cs typeface="Arial"/>
              </a:rPr>
              <a:t>MD,  </a:t>
            </a:r>
            <a:r>
              <a:rPr sz="1350" dirty="0">
                <a:latin typeface="Arial"/>
                <a:cs typeface="Arial"/>
              </a:rPr>
              <a:t>Olaf </a:t>
            </a:r>
            <a:r>
              <a:rPr sz="1350" spc="-10" dirty="0">
                <a:latin typeface="Arial"/>
                <a:cs typeface="Arial"/>
              </a:rPr>
              <a:t>Wendler, </a:t>
            </a:r>
            <a:r>
              <a:rPr sz="1350" dirty="0">
                <a:latin typeface="Arial"/>
                <a:cs typeface="Arial"/>
              </a:rPr>
              <a:t>MD, Alan </a:t>
            </a:r>
            <a:r>
              <a:rPr sz="1350" spc="-15" dirty="0">
                <a:latin typeface="Arial"/>
                <a:cs typeface="Arial"/>
              </a:rPr>
              <a:t>Yeung,</a:t>
            </a:r>
            <a:r>
              <a:rPr sz="1350" spc="-1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MD</a:t>
            </a:r>
            <a:endParaRPr sz="13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3722" y="2524823"/>
            <a:ext cx="6485255" cy="2432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443480" algn="l"/>
              </a:tabLst>
            </a:pPr>
            <a:r>
              <a:rPr sz="1400" b="1" spc="-10" dirty="0">
                <a:latin typeface="Arial"/>
                <a:cs typeface="Arial"/>
              </a:rPr>
              <a:t>Study</a:t>
            </a:r>
            <a:r>
              <a:rPr sz="1400" b="1" spc="3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Coordination	</a:t>
            </a:r>
            <a:r>
              <a:rPr sz="1400" spc="-10" dirty="0">
                <a:latin typeface="Arial"/>
                <a:cs typeface="Arial"/>
              </a:rPr>
              <a:t>genae </a:t>
            </a:r>
            <a:r>
              <a:rPr sz="1400" dirty="0">
                <a:latin typeface="Arial"/>
                <a:cs typeface="Arial"/>
              </a:rPr>
              <a:t>(now IQVIA) </a:t>
            </a:r>
            <a:r>
              <a:rPr sz="1400" spc="-15" dirty="0">
                <a:latin typeface="Arial"/>
                <a:cs typeface="Arial"/>
              </a:rPr>
              <a:t>and </a:t>
            </a:r>
            <a:r>
              <a:rPr sz="1400" dirty="0">
                <a:latin typeface="Arial"/>
                <a:cs typeface="Arial"/>
              </a:rPr>
              <a:t>Frederik Zimmermann,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MD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4372" y="2867532"/>
            <a:ext cx="8084820" cy="370840"/>
          </a:xfrm>
          <a:prstGeom prst="rect">
            <a:avLst/>
          </a:prstGeom>
          <a:solidFill>
            <a:srgbClr val="E7E7E7"/>
          </a:solidFill>
        </p:spPr>
        <p:txBody>
          <a:bodyPr vert="horz" wrap="square" lIns="0" tIns="4508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55"/>
              </a:spcBef>
              <a:tabLst>
                <a:tab pos="2522855" algn="l"/>
              </a:tabLst>
            </a:pPr>
            <a:r>
              <a:rPr sz="1400" b="1" spc="-5" dirty="0">
                <a:latin typeface="Arial"/>
                <a:cs typeface="Arial"/>
              </a:rPr>
              <a:t>Clinical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Events</a:t>
            </a:r>
            <a:r>
              <a:rPr sz="1400" b="1" spc="3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Committee	</a:t>
            </a:r>
            <a:r>
              <a:rPr sz="1400" spc="5" dirty="0">
                <a:latin typeface="Arial"/>
                <a:cs typeface="Arial"/>
              </a:rPr>
              <a:t>Ken </a:t>
            </a:r>
            <a:r>
              <a:rPr sz="1400" spc="-15" dirty="0">
                <a:latin typeface="Arial"/>
                <a:cs typeface="Arial"/>
              </a:rPr>
              <a:t>Mahaffey, </a:t>
            </a:r>
            <a:r>
              <a:rPr sz="1400" spc="25" dirty="0">
                <a:latin typeface="Arial"/>
                <a:cs typeface="Arial"/>
              </a:rPr>
              <a:t>MD </a:t>
            </a:r>
            <a:r>
              <a:rPr sz="1400" spc="-10" dirty="0">
                <a:latin typeface="Arial"/>
                <a:cs typeface="Arial"/>
              </a:rPr>
              <a:t>(Chair), </a:t>
            </a:r>
            <a:r>
              <a:rPr sz="1400" dirty="0">
                <a:latin typeface="Arial"/>
                <a:cs typeface="Arial"/>
              </a:rPr>
              <a:t>Stanford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University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3722" y="3268027"/>
            <a:ext cx="6819900" cy="46291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443480" algn="l"/>
              </a:tabLst>
            </a:pPr>
            <a:r>
              <a:rPr sz="1400" b="1" spc="-5" dirty="0">
                <a:latin typeface="Arial"/>
                <a:cs typeface="Arial"/>
              </a:rPr>
              <a:t>Data</a:t>
            </a:r>
            <a:r>
              <a:rPr sz="1400" b="1" spc="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Safety</a:t>
            </a:r>
            <a:r>
              <a:rPr sz="1400" b="1" spc="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Monitoring	</a:t>
            </a:r>
            <a:r>
              <a:rPr sz="1400" spc="5" dirty="0">
                <a:latin typeface="Arial"/>
                <a:cs typeface="Arial"/>
              </a:rPr>
              <a:t>Morton </a:t>
            </a:r>
            <a:r>
              <a:rPr sz="1400" spc="-10" dirty="0">
                <a:latin typeface="Arial"/>
                <a:cs typeface="Arial"/>
              </a:rPr>
              <a:t>Kern, </a:t>
            </a:r>
            <a:r>
              <a:rPr sz="1400" spc="-15" dirty="0">
                <a:latin typeface="Arial"/>
                <a:cs typeface="Arial"/>
              </a:rPr>
              <a:t>MD </a:t>
            </a:r>
            <a:r>
              <a:rPr sz="1400" dirty="0">
                <a:latin typeface="Arial"/>
                <a:cs typeface="Arial"/>
              </a:rPr>
              <a:t>(Chair), University </a:t>
            </a:r>
            <a:r>
              <a:rPr sz="1400" spc="-15" dirty="0">
                <a:latin typeface="Arial"/>
                <a:cs typeface="Arial"/>
              </a:rPr>
              <a:t>of </a:t>
            </a:r>
            <a:r>
              <a:rPr sz="1400" spc="-5" dirty="0">
                <a:latin typeface="Arial"/>
                <a:cs typeface="Arial"/>
              </a:rPr>
              <a:t>California,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Irvine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1400" b="1" spc="5" dirty="0">
                <a:latin typeface="Arial"/>
                <a:cs typeface="Arial"/>
              </a:rPr>
              <a:t>Board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4372" y="3756482"/>
            <a:ext cx="8084820" cy="370840"/>
          </a:xfrm>
          <a:prstGeom prst="rect">
            <a:avLst/>
          </a:prstGeom>
          <a:solidFill>
            <a:srgbClr val="E7E7E7"/>
          </a:solidFill>
        </p:spPr>
        <p:txBody>
          <a:bodyPr vert="horz" wrap="square" lIns="0" tIns="4635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65"/>
              </a:spcBef>
              <a:tabLst>
                <a:tab pos="2522855" algn="l"/>
              </a:tabLst>
            </a:pPr>
            <a:r>
              <a:rPr sz="1400" b="1" spc="-10" dirty="0">
                <a:latin typeface="Arial"/>
                <a:cs typeface="Arial"/>
              </a:rPr>
              <a:t>Angio</a:t>
            </a:r>
            <a:r>
              <a:rPr sz="1400" b="1" spc="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Core</a:t>
            </a:r>
            <a:r>
              <a:rPr sz="1400" b="1" spc="25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Lab	</a:t>
            </a:r>
            <a:r>
              <a:rPr sz="1400" spc="-25" dirty="0">
                <a:latin typeface="Arial"/>
                <a:cs typeface="Arial"/>
              </a:rPr>
              <a:t>Yuhei </a:t>
            </a:r>
            <a:r>
              <a:rPr sz="1400" spc="-5" dirty="0">
                <a:latin typeface="Arial"/>
                <a:cs typeface="Arial"/>
              </a:rPr>
              <a:t>Kobayashi, </a:t>
            </a:r>
            <a:r>
              <a:rPr sz="1400" dirty="0">
                <a:latin typeface="Arial"/>
                <a:cs typeface="Arial"/>
              </a:rPr>
              <a:t>MD, </a:t>
            </a:r>
            <a:r>
              <a:rPr sz="1400" spc="-5" dirty="0">
                <a:latin typeface="Arial"/>
                <a:cs typeface="Arial"/>
              </a:rPr>
              <a:t>Stanford University/Albert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Einstein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3722" y="4158615"/>
            <a:ext cx="7744459" cy="2432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443480" algn="l"/>
              </a:tabLst>
            </a:pPr>
            <a:r>
              <a:rPr sz="1400" b="1" spc="-5" dirty="0">
                <a:latin typeface="Arial"/>
                <a:cs typeface="Arial"/>
              </a:rPr>
              <a:t>Data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Analysis	</a:t>
            </a:r>
            <a:r>
              <a:rPr sz="1400" spc="-5" dirty="0">
                <a:latin typeface="Arial"/>
                <a:cs typeface="Arial"/>
              </a:rPr>
              <a:t>Manisha </a:t>
            </a:r>
            <a:r>
              <a:rPr sz="1400" spc="-10" dirty="0">
                <a:latin typeface="Arial"/>
                <a:cs typeface="Arial"/>
              </a:rPr>
              <a:t>Desai, </a:t>
            </a:r>
            <a:r>
              <a:rPr sz="1400" spc="-15" dirty="0">
                <a:latin typeface="Arial"/>
                <a:cs typeface="Arial"/>
              </a:rPr>
              <a:t>PhD </a:t>
            </a:r>
            <a:r>
              <a:rPr sz="1400" dirty="0">
                <a:latin typeface="Arial"/>
                <a:cs typeface="Arial"/>
              </a:rPr>
              <a:t>(Chair), Victoria </a:t>
            </a:r>
            <a:r>
              <a:rPr sz="1400" spc="-5" dirty="0">
                <a:latin typeface="Arial"/>
                <a:cs typeface="Arial"/>
              </a:rPr>
              <a:t>Ding, </a:t>
            </a:r>
            <a:r>
              <a:rPr sz="1400" dirty="0">
                <a:latin typeface="Arial"/>
                <a:cs typeface="Arial"/>
              </a:rPr>
              <a:t>MS, </a:t>
            </a:r>
            <a:r>
              <a:rPr sz="1400" spc="-5" dirty="0">
                <a:latin typeface="Arial"/>
                <a:cs typeface="Arial"/>
              </a:rPr>
              <a:t>Stanford</a:t>
            </a:r>
            <a:r>
              <a:rPr sz="1400" spc="6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University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32410"/>
            <a:ext cx="246126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5F5F5F"/>
                </a:solidFill>
              </a:rPr>
              <a:t>Study</a:t>
            </a:r>
            <a:r>
              <a:rPr spc="-105" dirty="0">
                <a:solidFill>
                  <a:srgbClr val="5F5F5F"/>
                </a:solidFill>
              </a:rPr>
              <a:t> </a:t>
            </a:r>
            <a:r>
              <a:rPr dirty="0">
                <a:solidFill>
                  <a:srgbClr val="5F5F5F"/>
                </a:solidFill>
              </a:rPr>
              <a:t>Design</a:t>
            </a:r>
          </a:p>
        </p:txBody>
      </p:sp>
      <p:sp>
        <p:nvSpPr>
          <p:cNvPr id="3" name="object 3"/>
          <p:cNvSpPr/>
          <p:nvPr/>
        </p:nvSpPr>
        <p:spPr>
          <a:xfrm>
            <a:off x="1162021" y="2466916"/>
            <a:ext cx="3081472" cy="10527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76325" y="2457513"/>
            <a:ext cx="3252851" cy="11477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90625" y="2486025"/>
            <a:ext cx="2981325" cy="962025"/>
          </a:xfrm>
          <a:prstGeom prst="rect">
            <a:avLst/>
          </a:prstGeom>
          <a:ln w="19050">
            <a:solidFill>
              <a:srgbClr val="4169E0"/>
            </a:solidFill>
          </a:ln>
        </p:spPr>
        <p:txBody>
          <a:bodyPr vert="horz" wrap="square" lIns="0" tIns="812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40"/>
              </a:spcBef>
            </a:pPr>
            <a:r>
              <a:rPr sz="1550" b="1" spc="25" dirty="0">
                <a:solidFill>
                  <a:srgbClr val="4169E0"/>
                </a:solidFill>
                <a:latin typeface="Arial"/>
                <a:cs typeface="Arial"/>
              </a:rPr>
              <a:t>FFR-Guided</a:t>
            </a:r>
            <a:r>
              <a:rPr sz="1550" b="1" spc="20" dirty="0">
                <a:solidFill>
                  <a:srgbClr val="4169E0"/>
                </a:solidFill>
                <a:latin typeface="Arial"/>
                <a:cs typeface="Arial"/>
              </a:rPr>
              <a:t> </a:t>
            </a:r>
            <a:r>
              <a:rPr sz="1550" b="1" spc="5" dirty="0">
                <a:solidFill>
                  <a:srgbClr val="4169E0"/>
                </a:solidFill>
                <a:latin typeface="Arial"/>
                <a:cs typeface="Arial"/>
              </a:rPr>
              <a:t>PCI</a:t>
            </a:r>
            <a:endParaRPr sz="1550">
              <a:latin typeface="Arial"/>
              <a:cs typeface="Arial"/>
            </a:endParaRPr>
          </a:p>
          <a:p>
            <a:pPr marR="54610" algn="ctr">
              <a:lnSpc>
                <a:spcPct val="100000"/>
              </a:lnSpc>
              <a:spcBef>
                <a:spcPts val="470"/>
              </a:spcBef>
            </a:pPr>
            <a:r>
              <a:rPr sz="1550" spc="10" dirty="0">
                <a:solidFill>
                  <a:srgbClr val="5F5F5F"/>
                </a:solidFill>
                <a:latin typeface="Arial"/>
                <a:cs typeface="Arial"/>
              </a:rPr>
              <a:t>stent </a:t>
            </a:r>
            <a:r>
              <a:rPr sz="1550" spc="20" dirty="0">
                <a:solidFill>
                  <a:srgbClr val="5F5F5F"/>
                </a:solidFill>
                <a:latin typeface="Arial"/>
                <a:cs typeface="Arial"/>
              </a:rPr>
              <a:t>all </a:t>
            </a:r>
            <a:r>
              <a:rPr sz="1550" spc="5" dirty="0">
                <a:solidFill>
                  <a:srgbClr val="5F5F5F"/>
                </a:solidFill>
                <a:latin typeface="Arial"/>
                <a:cs typeface="Arial"/>
              </a:rPr>
              <a:t>lesions </a:t>
            </a:r>
            <a:r>
              <a:rPr sz="1550" spc="10" dirty="0">
                <a:solidFill>
                  <a:srgbClr val="5F5F5F"/>
                </a:solidFill>
                <a:latin typeface="Arial"/>
                <a:cs typeface="Arial"/>
              </a:rPr>
              <a:t>with </a:t>
            </a:r>
            <a:r>
              <a:rPr sz="1550" spc="20" dirty="0">
                <a:solidFill>
                  <a:srgbClr val="5F5F5F"/>
                </a:solidFill>
                <a:latin typeface="Arial"/>
                <a:cs typeface="Arial"/>
              </a:rPr>
              <a:t>FFR</a:t>
            </a:r>
            <a:r>
              <a:rPr sz="1550" spc="9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550" spc="10" dirty="0">
                <a:solidFill>
                  <a:srgbClr val="5F5F5F"/>
                </a:solidFill>
                <a:latin typeface="Arial"/>
                <a:cs typeface="Arial"/>
              </a:rPr>
              <a:t>≤0.80</a:t>
            </a:r>
            <a:endParaRPr sz="1550">
              <a:latin typeface="Arial"/>
              <a:cs typeface="Arial"/>
            </a:endParaRPr>
          </a:p>
          <a:p>
            <a:pPr marL="7620" algn="ctr">
              <a:lnSpc>
                <a:spcPct val="100000"/>
              </a:lnSpc>
              <a:spcBef>
                <a:spcPts val="395"/>
              </a:spcBef>
            </a:pPr>
            <a:r>
              <a:rPr sz="1550" spc="25" dirty="0">
                <a:solidFill>
                  <a:srgbClr val="5F5F5F"/>
                </a:solidFill>
                <a:latin typeface="Arial"/>
                <a:cs typeface="Arial"/>
              </a:rPr>
              <a:t>(N=750)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714845" y="2466916"/>
            <a:ext cx="3014798" cy="10527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86300" y="2447988"/>
            <a:ext cx="3081401" cy="113823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743450" y="2486025"/>
            <a:ext cx="2914650" cy="962025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wrap="square" lIns="0" tIns="68580" rIns="0" bIns="0" rtlCol="0">
            <a:spAutoFit/>
          </a:bodyPr>
          <a:lstStyle/>
          <a:p>
            <a:pPr marL="13335" algn="ctr">
              <a:lnSpc>
                <a:spcPct val="100000"/>
              </a:lnSpc>
              <a:spcBef>
                <a:spcPts val="540"/>
              </a:spcBef>
            </a:pPr>
            <a:r>
              <a:rPr sz="1550" b="1" spc="25" dirty="0">
                <a:solidFill>
                  <a:srgbClr val="C00000"/>
                </a:solidFill>
                <a:latin typeface="Arial"/>
                <a:cs typeface="Arial"/>
              </a:rPr>
              <a:t>CABG</a:t>
            </a:r>
            <a:endParaRPr sz="1550">
              <a:latin typeface="Arial"/>
              <a:cs typeface="Arial"/>
            </a:endParaRPr>
          </a:p>
          <a:p>
            <a:pPr marL="114935" marR="93980" algn="ctr">
              <a:lnSpc>
                <a:spcPct val="121100"/>
              </a:lnSpc>
              <a:spcBef>
                <a:spcPts val="80"/>
              </a:spcBef>
            </a:pPr>
            <a:r>
              <a:rPr sz="1550" spc="15" dirty="0">
                <a:solidFill>
                  <a:srgbClr val="5F5F5F"/>
                </a:solidFill>
                <a:latin typeface="Arial"/>
                <a:cs typeface="Arial"/>
              </a:rPr>
              <a:t>based </a:t>
            </a:r>
            <a:r>
              <a:rPr sz="1550" spc="25" dirty="0">
                <a:solidFill>
                  <a:srgbClr val="5F5F5F"/>
                </a:solidFill>
                <a:latin typeface="Arial"/>
                <a:cs typeface="Arial"/>
              </a:rPr>
              <a:t>on </a:t>
            </a:r>
            <a:r>
              <a:rPr sz="1550" spc="15" dirty="0">
                <a:solidFill>
                  <a:srgbClr val="5F5F5F"/>
                </a:solidFill>
                <a:latin typeface="Arial"/>
                <a:cs typeface="Arial"/>
              </a:rPr>
              <a:t>coronary </a:t>
            </a:r>
            <a:r>
              <a:rPr sz="1550" spc="20" dirty="0">
                <a:solidFill>
                  <a:srgbClr val="5F5F5F"/>
                </a:solidFill>
                <a:latin typeface="Arial"/>
                <a:cs typeface="Arial"/>
              </a:rPr>
              <a:t>angiogram  </a:t>
            </a:r>
            <a:r>
              <a:rPr sz="1550" spc="25" dirty="0">
                <a:solidFill>
                  <a:srgbClr val="5F5F5F"/>
                </a:solidFill>
                <a:latin typeface="Arial"/>
                <a:cs typeface="Arial"/>
              </a:rPr>
              <a:t>(N=750)</a:t>
            </a:r>
            <a:endParaRPr sz="155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676500" y="3828875"/>
            <a:ext cx="3595812" cy="71948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714625" y="3781425"/>
            <a:ext cx="3576701" cy="75723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700401" y="3843337"/>
            <a:ext cx="3505200" cy="638175"/>
          </a:xfrm>
          <a:prstGeom prst="rect">
            <a:avLst/>
          </a:prstGeom>
          <a:ln w="9525">
            <a:solidFill>
              <a:srgbClr val="7E7E7E"/>
            </a:solidFill>
          </a:ln>
        </p:spPr>
        <p:txBody>
          <a:bodyPr vert="horz" wrap="square" lIns="0" tIns="52705" rIns="0" bIns="0" rtlCol="0">
            <a:spAutoFit/>
          </a:bodyPr>
          <a:lstStyle/>
          <a:p>
            <a:pPr marL="177800">
              <a:lnSpc>
                <a:spcPct val="100000"/>
              </a:lnSpc>
              <a:spcBef>
                <a:spcPts val="415"/>
              </a:spcBef>
            </a:pPr>
            <a:r>
              <a:rPr sz="1550" b="1" spc="25" dirty="0">
                <a:latin typeface="Arial"/>
                <a:cs typeface="Arial"/>
              </a:rPr>
              <a:t>Primary </a:t>
            </a:r>
            <a:r>
              <a:rPr sz="1550" b="1" spc="15" dirty="0">
                <a:latin typeface="Arial"/>
                <a:cs typeface="Arial"/>
              </a:rPr>
              <a:t>Endpoint of </a:t>
            </a:r>
            <a:r>
              <a:rPr sz="1550" b="1" spc="10" dirty="0">
                <a:latin typeface="Arial"/>
                <a:cs typeface="Arial"/>
              </a:rPr>
              <a:t>this</a:t>
            </a:r>
            <a:r>
              <a:rPr sz="1550" b="1" spc="35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Report:</a:t>
            </a:r>
            <a:endParaRPr sz="1550">
              <a:latin typeface="Arial"/>
              <a:cs typeface="Arial"/>
            </a:endParaRPr>
          </a:p>
          <a:p>
            <a:pPr marL="420370" indent="-172085">
              <a:lnSpc>
                <a:spcPct val="100000"/>
              </a:lnSpc>
              <a:spcBef>
                <a:spcPts val="15"/>
              </a:spcBef>
              <a:buClr>
                <a:srgbClr val="C00000"/>
              </a:buClr>
              <a:buFont typeface="Wingdings"/>
              <a:buChar char=""/>
              <a:tabLst>
                <a:tab pos="421005" algn="l"/>
              </a:tabLst>
            </a:pPr>
            <a:r>
              <a:rPr sz="1400" spc="-5" dirty="0">
                <a:solidFill>
                  <a:srgbClr val="5F5F5F"/>
                </a:solidFill>
                <a:latin typeface="Arial"/>
                <a:cs typeface="Arial"/>
              </a:rPr>
              <a:t>5-year </a:t>
            </a:r>
            <a:r>
              <a:rPr sz="1400" dirty="0">
                <a:solidFill>
                  <a:srgbClr val="5F5F5F"/>
                </a:solidFill>
                <a:latin typeface="Arial"/>
                <a:cs typeface="Arial"/>
              </a:rPr>
              <a:t>incidence </a:t>
            </a:r>
            <a:r>
              <a:rPr sz="1400" spc="25" dirty="0">
                <a:solidFill>
                  <a:srgbClr val="5F5F5F"/>
                </a:solidFill>
                <a:latin typeface="Arial"/>
                <a:cs typeface="Arial"/>
              </a:rPr>
              <a:t>of</a:t>
            </a:r>
            <a:r>
              <a:rPr sz="1400" spc="-12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5F5F5F"/>
                </a:solidFill>
                <a:latin typeface="Arial"/>
                <a:cs typeface="Arial"/>
              </a:rPr>
              <a:t>Death/Stroke/MI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084189" y="3452367"/>
            <a:ext cx="85725" cy="353060"/>
          </a:xfrm>
          <a:custGeom>
            <a:avLst/>
            <a:gdLst/>
            <a:ahLst/>
            <a:cxnLst/>
            <a:rect l="l" t="t" r="r" b="b"/>
            <a:pathLst>
              <a:path w="85725" h="353060">
                <a:moveTo>
                  <a:pt x="28570" y="267589"/>
                </a:moveTo>
                <a:lnTo>
                  <a:pt x="0" y="268350"/>
                </a:lnTo>
                <a:lnTo>
                  <a:pt x="45085" y="352805"/>
                </a:lnTo>
                <a:lnTo>
                  <a:pt x="78346" y="281812"/>
                </a:lnTo>
                <a:lnTo>
                  <a:pt x="28956" y="281812"/>
                </a:lnTo>
                <a:lnTo>
                  <a:pt x="28570" y="267589"/>
                </a:lnTo>
                <a:close/>
              </a:path>
              <a:path w="85725" h="353060">
                <a:moveTo>
                  <a:pt x="57145" y="266827"/>
                </a:moveTo>
                <a:lnTo>
                  <a:pt x="28570" y="267589"/>
                </a:lnTo>
                <a:lnTo>
                  <a:pt x="28956" y="281812"/>
                </a:lnTo>
                <a:lnTo>
                  <a:pt x="57531" y="281050"/>
                </a:lnTo>
                <a:lnTo>
                  <a:pt x="57145" y="266827"/>
                </a:lnTo>
                <a:close/>
              </a:path>
              <a:path w="85725" h="353060">
                <a:moveTo>
                  <a:pt x="85725" y="266064"/>
                </a:moveTo>
                <a:lnTo>
                  <a:pt x="57145" y="266827"/>
                </a:lnTo>
                <a:lnTo>
                  <a:pt x="57531" y="281050"/>
                </a:lnTo>
                <a:lnTo>
                  <a:pt x="28956" y="281812"/>
                </a:lnTo>
                <a:lnTo>
                  <a:pt x="78346" y="281812"/>
                </a:lnTo>
                <a:lnTo>
                  <a:pt x="85725" y="266064"/>
                </a:lnTo>
                <a:close/>
              </a:path>
              <a:path w="85725" h="353060">
                <a:moveTo>
                  <a:pt x="49911" y="0"/>
                </a:moveTo>
                <a:lnTo>
                  <a:pt x="21336" y="888"/>
                </a:lnTo>
                <a:lnTo>
                  <a:pt x="28570" y="267589"/>
                </a:lnTo>
                <a:lnTo>
                  <a:pt x="57145" y="266827"/>
                </a:lnTo>
                <a:lnTo>
                  <a:pt x="499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788539" y="3452367"/>
            <a:ext cx="85725" cy="353060"/>
          </a:xfrm>
          <a:custGeom>
            <a:avLst/>
            <a:gdLst/>
            <a:ahLst/>
            <a:cxnLst/>
            <a:rect l="l" t="t" r="r" b="b"/>
            <a:pathLst>
              <a:path w="85725" h="353060">
                <a:moveTo>
                  <a:pt x="28570" y="267589"/>
                </a:moveTo>
                <a:lnTo>
                  <a:pt x="0" y="268350"/>
                </a:lnTo>
                <a:lnTo>
                  <a:pt x="45085" y="352805"/>
                </a:lnTo>
                <a:lnTo>
                  <a:pt x="78346" y="281812"/>
                </a:lnTo>
                <a:lnTo>
                  <a:pt x="28956" y="281812"/>
                </a:lnTo>
                <a:lnTo>
                  <a:pt x="28570" y="267589"/>
                </a:lnTo>
                <a:close/>
              </a:path>
              <a:path w="85725" h="353060">
                <a:moveTo>
                  <a:pt x="57145" y="266827"/>
                </a:moveTo>
                <a:lnTo>
                  <a:pt x="28570" y="267589"/>
                </a:lnTo>
                <a:lnTo>
                  <a:pt x="28956" y="281812"/>
                </a:lnTo>
                <a:lnTo>
                  <a:pt x="57531" y="281050"/>
                </a:lnTo>
                <a:lnTo>
                  <a:pt x="57145" y="266827"/>
                </a:lnTo>
                <a:close/>
              </a:path>
              <a:path w="85725" h="353060">
                <a:moveTo>
                  <a:pt x="85725" y="266064"/>
                </a:moveTo>
                <a:lnTo>
                  <a:pt x="57145" y="266827"/>
                </a:lnTo>
                <a:lnTo>
                  <a:pt x="57531" y="281050"/>
                </a:lnTo>
                <a:lnTo>
                  <a:pt x="28956" y="281812"/>
                </a:lnTo>
                <a:lnTo>
                  <a:pt x="78346" y="281812"/>
                </a:lnTo>
                <a:lnTo>
                  <a:pt x="85725" y="266064"/>
                </a:lnTo>
                <a:close/>
              </a:path>
              <a:path w="85725" h="353060">
                <a:moveTo>
                  <a:pt x="49911" y="0"/>
                </a:moveTo>
                <a:lnTo>
                  <a:pt x="21336" y="888"/>
                </a:lnTo>
                <a:lnTo>
                  <a:pt x="28570" y="267589"/>
                </a:lnTo>
                <a:lnTo>
                  <a:pt x="57145" y="266827"/>
                </a:lnTo>
                <a:lnTo>
                  <a:pt x="499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44365" y="2146045"/>
            <a:ext cx="399415" cy="306705"/>
          </a:xfrm>
          <a:custGeom>
            <a:avLst/>
            <a:gdLst/>
            <a:ahLst/>
            <a:cxnLst/>
            <a:rect l="l" t="t" r="r" b="b"/>
            <a:pathLst>
              <a:path w="399414" h="306705">
                <a:moveTo>
                  <a:pt x="322150" y="266369"/>
                </a:moveTo>
                <a:lnTo>
                  <a:pt x="304926" y="289179"/>
                </a:lnTo>
                <a:lnTo>
                  <a:pt x="399034" y="306578"/>
                </a:lnTo>
                <a:lnTo>
                  <a:pt x="383409" y="274955"/>
                </a:lnTo>
                <a:lnTo>
                  <a:pt x="333501" y="274955"/>
                </a:lnTo>
                <a:lnTo>
                  <a:pt x="322150" y="266369"/>
                </a:lnTo>
                <a:close/>
              </a:path>
              <a:path w="399414" h="306705">
                <a:moveTo>
                  <a:pt x="339353" y="243587"/>
                </a:moveTo>
                <a:lnTo>
                  <a:pt x="322150" y="266369"/>
                </a:lnTo>
                <a:lnTo>
                  <a:pt x="333501" y="274955"/>
                </a:lnTo>
                <a:lnTo>
                  <a:pt x="350774" y="252222"/>
                </a:lnTo>
                <a:lnTo>
                  <a:pt x="339353" y="243587"/>
                </a:lnTo>
                <a:close/>
              </a:path>
              <a:path w="399414" h="306705">
                <a:moveTo>
                  <a:pt x="356615" y="220726"/>
                </a:moveTo>
                <a:lnTo>
                  <a:pt x="339353" y="243587"/>
                </a:lnTo>
                <a:lnTo>
                  <a:pt x="350774" y="252222"/>
                </a:lnTo>
                <a:lnTo>
                  <a:pt x="333501" y="274955"/>
                </a:lnTo>
                <a:lnTo>
                  <a:pt x="383409" y="274955"/>
                </a:lnTo>
                <a:lnTo>
                  <a:pt x="356615" y="220726"/>
                </a:lnTo>
                <a:close/>
              </a:path>
              <a:path w="399414" h="306705">
                <a:moveTo>
                  <a:pt x="17145" y="0"/>
                </a:moveTo>
                <a:lnTo>
                  <a:pt x="0" y="22733"/>
                </a:lnTo>
                <a:lnTo>
                  <a:pt x="322150" y="266369"/>
                </a:lnTo>
                <a:lnTo>
                  <a:pt x="339353" y="243587"/>
                </a:lnTo>
                <a:lnTo>
                  <a:pt x="1714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072001" y="2146045"/>
            <a:ext cx="399415" cy="306705"/>
          </a:xfrm>
          <a:custGeom>
            <a:avLst/>
            <a:gdLst/>
            <a:ahLst/>
            <a:cxnLst/>
            <a:rect l="l" t="t" r="r" b="b"/>
            <a:pathLst>
              <a:path w="399414" h="306705">
                <a:moveTo>
                  <a:pt x="42418" y="220726"/>
                </a:moveTo>
                <a:lnTo>
                  <a:pt x="0" y="306578"/>
                </a:lnTo>
                <a:lnTo>
                  <a:pt x="94107" y="289179"/>
                </a:lnTo>
                <a:lnTo>
                  <a:pt x="83366" y="274955"/>
                </a:lnTo>
                <a:lnTo>
                  <a:pt x="65532" y="274955"/>
                </a:lnTo>
                <a:lnTo>
                  <a:pt x="48260" y="252222"/>
                </a:lnTo>
                <a:lnTo>
                  <a:pt x="59680" y="243587"/>
                </a:lnTo>
                <a:lnTo>
                  <a:pt x="42418" y="220726"/>
                </a:lnTo>
                <a:close/>
              </a:path>
              <a:path w="399414" h="306705">
                <a:moveTo>
                  <a:pt x="59680" y="243587"/>
                </a:moveTo>
                <a:lnTo>
                  <a:pt x="48260" y="252222"/>
                </a:lnTo>
                <a:lnTo>
                  <a:pt x="65532" y="274955"/>
                </a:lnTo>
                <a:lnTo>
                  <a:pt x="76883" y="266369"/>
                </a:lnTo>
                <a:lnTo>
                  <a:pt x="59680" y="243587"/>
                </a:lnTo>
                <a:close/>
              </a:path>
              <a:path w="399414" h="306705">
                <a:moveTo>
                  <a:pt x="76883" y="266369"/>
                </a:moveTo>
                <a:lnTo>
                  <a:pt x="65532" y="274955"/>
                </a:lnTo>
                <a:lnTo>
                  <a:pt x="83366" y="274955"/>
                </a:lnTo>
                <a:lnTo>
                  <a:pt x="76883" y="266369"/>
                </a:lnTo>
                <a:close/>
              </a:path>
              <a:path w="399414" h="306705">
                <a:moveTo>
                  <a:pt x="381888" y="0"/>
                </a:moveTo>
                <a:lnTo>
                  <a:pt x="59680" y="243587"/>
                </a:lnTo>
                <a:lnTo>
                  <a:pt x="76883" y="266369"/>
                </a:lnTo>
                <a:lnTo>
                  <a:pt x="399034" y="22733"/>
                </a:lnTo>
                <a:lnTo>
                  <a:pt x="3818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36575" y="719137"/>
            <a:ext cx="694245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C00000"/>
                </a:solidFill>
                <a:latin typeface="Arial"/>
                <a:cs typeface="Arial"/>
              </a:rPr>
              <a:t>Investigator-initiated, </a:t>
            </a:r>
            <a:r>
              <a:rPr sz="1800" b="1" i="1" spc="-10" dirty="0">
                <a:solidFill>
                  <a:srgbClr val="C00000"/>
                </a:solidFill>
                <a:latin typeface="Arial"/>
                <a:cs typeface="Arial"/>
              </a:rPr>
              <a:t>multicenter, </a:t>
            </a:r>
            <a:r>
              <a:rPr sz="1800" b="1" i="1" spc="-5" dirty="0">
                <a:solidFill>
                  <a:srgbClr val="C00000"/>
                </a:solidFill>
                <a:latin typeface="Arial"/>
                <a:cs typeface="Arial"/>
              </a:rPr>
              <a:t>randomized, controlled</a:t>
            </a:r>
            <a:r>
              <a:rPr sz="1800" b="1" i="1" spc="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i="1" spc="5" dirty="0">
                <a:solidFill>
                  <a:srgbClr val="C00000"/>
                </a:solidFill>
                <a:latin typeface="Arial"/>
                <a:cs typeface="Arial"/>
              </a:rPr>
              <a:t>study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962150" y="1123886"/>
            <a:ext cx="5157851" cy="110966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085975" y="1171511"/>
            <a:ext cx="4900676" cy="10620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005076" y="1166875"/>
            <a:ext cx="5019675" cy="971550"/>
          </a:xfrm>
          <a:prstGeom prst="rect">
            <a:avLst/>
          </a:prstGeom>
          <a:ln w="9525">
            <a:solidFill>
              <a:srgbClr val="7E7E7E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371475" marR="363220" algn="ctr">
              <a:lnSpc>
                <a:spcPct val="121100"/>
              </a:lnSpc>
              <a:spcBef>
                <a:spcPts val="500"/>
              </a:spcBef>
            </a:pPr>
            <a:r>
              <a:rPr sz="1550" b="1" spc="5" dirty="0">
                <a:latin typeface="Arial"/>
                <a:cs typeface="Arial"/>
              </a:rPr>
              <a:t>All </a:t>
            </a:r>
            <a:r>
              <a:rPr sz="1550" b="1" spc="30" dirty="0">
                <a:latin typeface="Arial"/>
                <a:cs typeface="Arial"/>
              </a:rPr>
              <a:t>Comers </a:t>
            </a:r>
            <a:r>
              <a:rPr sz="1550" b="1" spc="25" dirty="0">
                <a:latin typeface="Arial"/>
                <a:cs typeface="Arial"/>
              </a:rPr>
              <a:t>with </a:t>
            </a:r>
            <a:r>
              <a:rPr sz="1550" b="1" spc="10" dirty="0">
                <a:latin typeface="Arial"/>
                <a:cs typeface="Arial"/>
              </a:rPr>
              <a:t>3V-CAD </a:t>
            </a:r>
            <a:r>
              <a:rPr sz="1400" dirty="0">
                <a:solidFill>
                  <a:srgbClr val="5F5F5F"/>
                </a:solidFill>
                <a:latin typeface="Arial"/>
                <a:cs typeface="Arial"/>
              </a:rPr>
              <a:t>(not </a:t>
            </a:r>
            <a:r>
              <a:rPr sz="1400" spc="-5" dirty="0">
                <a:solidFill>
                  <a:srgbClr val="5F5F5F"/>
                </a:solidFill>
                <a:latin typeface="Arial"/>
                <a:cs typeface="Arial"/>
              </a:rPr>
              <a:t>involving </a:t>
            </a:r>
            <a:r>
              <a:rPr sz="1400" dirty="0">
                <a:solidFill>
                  <a:srgbClr val="5F5F5F"/>
                </a:solidFill>
                <a:latin typeface="Arial"/>
                <a:cs typeface="Arial"/>
              </a:rPr>
              <a:t>Left </a:t>
            </a:r>
            <a:r>
              <a:rPr sz="1400" spc="-10" dirty="0">
                <a:solidFill>
                  <a:srgbClr val="5F5F5F"/>
                </a:solidFill>
                <a:latin typeface="Arial"/>
                <a:cs typeface="Arial"/>
              </a:rPr>
              <a:t>Main)  amenable </a:t>
            </a:r>
            <a:r>
              <a:rPr sz="1400" spc="-5" dirty="0">
                <a:solidFill>
                  <a:srgbClr val="5F5F5F"/>
                </a:solidFill>
                <a:latin typeface="Arial"/>
                <a:cs typeface="Arial"/>
              </a:rPr>
              <a:t>to </a:t>
            </a:r>
            <a:r>
              <a:rPr sz="1400" dirty="0">
                <a:solidFill>
                  <a:srgbClr val="5F5F5F"/>
                </a:solidFill>
                <a:latin typeface="Arial"/>
                <a:cs typeface="Arial"/>
              </a:rPr>
              <a:t>PCI </a:t>
            </a:r>
            <a:r>
              <a:rPr sz="1400" spc="10" dirty="0">
                <a:solidFill>
                  <a:srgbClr val="5F5F5F"/>
                </a:solidFill>
                <a:latin typeface="Arial"/>
                <a:cs typeface="Arial"/>
              </a:rPr>
              <a:t>and </a:t>
            </a:r>
            <a:r>
              <a:rPr sz="1400" spc="15" dirty="0">
                <a:solidFill>
                  <a:srgbClr val="5F5F5F"/>
                </a:solidFill>
                <a:latin typeface="Arial"/>
                <a:cs typeface="Arial"/>
              </a:rPr>
              <a:t>CABG </a:t>
            </a:r>
            <a:r>
              <a:rPr sz="1400" spc="25" dirty="0">
                <a:solidFill>
                  <a:srgbClr val="5F5F5F"/>
                </a:solidFill>
                <a:latin typeface="Arial"/>
                <a:cs typeface="Arial"/>
              </a:rPr>
              <a:t>by </a:t>
            </a:r>
            <a:r>
              <a:rPr sz="1400" spc="-10" dirty="0">
                <a:solidFill>
                  <a:srgbClr val="5F5F5F"/>
                </a:solidFill>
                <a:latin typeface="Arial"/>
                <a:cs typeface="Arial"/>
              </a:rPr>
              <a:t>Heart</a:t>
            </a:r>
            <a:r>
              <a:rPr sz="1400" spc="-270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400" spc="-40" dirty="0">
                <a:solidFill>
                  <a:srgbClr val="5F5F5F"/>
                </a:solidFill>
                <a:latin typeface="Arial"/>
                <a:cs typeface="Arial"/>
              </a:rPr>
              <a:t>Team</a:t>
            </a:r>
            <a:endParaRPr sz="1400">
              <a:latin typeface="Arial"/>
              <a:cs typeface="Arial"/>
            </a:endParaRPr>
          </a:p>
          <a:p>
            <a:pPr marL="10795" algn="ctr">
              <a:lnSpc>
                <a:spcPct val="100000"/>
              </a:lnSpc>
              <a:spcBef>
                <a:spcPts val="350"/>
              </a:spcBef>
            </a:pPr>
            <a:r>
              <a:rPr sz="1400" spc="-15" dirty="0">
                <a:solidFill>
                  <a:srgbClr val="5F5F5F"/>
                </a:solidFill>
                <a:latin typeface="Arial"/>
                <a:cs typeface="Arial"/>
              </a:rPr>
              <a:t>at </a:t>
            </a:r>
            <a:r>
              <a:rPr sz="1400" spc="-10" dirty="0">
                <a:solidFill>
                  <a:srgbClr val="5F5F5F"/>
                </a:solidFill>
                <a:latin typeface="Arial"/>
                <a:cs typeface="Arial"/>
              </a:rPr>
              <a:t>48 centers </a:t>
            </a:r>
            <a:r>
              <a:rPr sz="1400" dirty="0">
                <a:solidFill>
                  <a:srgbClr val="5F5F5F"/>
                </a:solidFill>
                <a:latin typeface="Arial"/>
                <a:cs typeface="Arial"/>
              </a:rPr>
              <a:t>in </a:t>
            </a:r>
            <a:r>
              <a:rPr sz="1400" spc="-5" dirty="0">
                <a:solidFill>
                  <a:srgbClr val="5F5F5F"/>
                </a:solidFill>
                <a:latin typeface="Arial"/>
                <a:cs typeface="Arial"/>
              </a:rPr>
              <a:t>Europe, North </a:t>
            </a:r>
            <a:r>
              <a:rPr sz="1400" dirty="0">
                <a:solidFill>
                  <a:srgbClr val="5F5F5F"/>
                </a:solidFill>
                <a:latin typeface="Arial"/>
                <a:cs typeface="Arial"/>
              </a:rPr>
              <a:t>America, </a:t>
            </a:r>
            <a:r>
              <a:rPr sz="1400" spc="-5" dirty="0">
                <a:solidFill>
                  <a:srgbClr val="5F5F5F"/>
                </a:solidFill>
                <a:latin typeface="Arial"/>
                <a:cs typeface="Arial"/>
              </a:rPr>
              <a:t>Australia </a:t>
            </a:r>
            <a:r>
              <a:rPr sz="1400" spc="-15" dirty="0">
                <a:solidFill>
                  <a:srgbClr val="5F5F5F"/>
                </a:solidFill>
                <a:latin typeface="Arial"/>
                <a:cs typeface="Arial"/>
              </a:rPr>
              <a:t>and</a:t>
            </a:r>
            <a:r>
              <a:rPr sz="1400" spc="-180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F5F5F"/>
                </a:solidFill>
                <a:latin typeface="Arial"/>
                <a:cs typeface="Arial"/>
              </a:rPr>
              <a:t>Asia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29552"/>
            <a:ext cx="3103245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5F5F5F"/>
                </a:solidFill>
              </a:rPr>
              <a:t>Patient</a:t>
            </a:r>
            <a:r>
              <a:rPr spc="-35" dirty="0">
                <a:solidFill>
                  <a:srgbClr val="5F5F5F"/>
                </a:solidFill>
              </a:rPr>
              <a:t> </a:t>
            </a:r>
            <a:r>
              <a:rPr dirty="0">
                <a:solidFill>
                  <a:srgbClr val="5F5F5F"/>
                </a:solidFill>
              </a:rPr>
              <a:t>Eligibility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575" y="1290955"/>
            <a:ext cx="3659504" cy="20548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b="1" spc="5" dirty="0">
                <a:latin typeface="Arial"/>
                <a:cs typeface="Arial"/>
              </a:rPr>
              <a:t>Key </a:t>
            </a:r>
            <a:r>
              <a:rPr sz="1800" b="1" spc="-10" dirty="0">
                <a:latin typeface="Arial"/>
                <a:cs typeface="Arial"/>
              </a:rPr>
              <a:t>Inclusion</a:t>
            </a:r>
            <a:r>
              <a:rPr sz="1800" b="1" spc="1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Criteria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50">
              <a:latin typeface="Arial"/>
              <a:cs typeface="Arial"/>
            </a:endParaRPr>
          </a:p>
          <a:p>
            <a:pPr marL="269875" indent="-257810">
              <a:lnSpc>
                <a:spcPct val="100000"/>
              </a:lnSpc>
              <a:buClr>
                <a:srgbClr val="CC0000"/>
              </a:buClr>
              <a:buSzPct val="66666"/>
              <a:buFont typeface="Wingdings"/>
              <a:buChar char=""/>
              <a:tabLst>
                <a:tab pos="269875" algn="l"/>
                <a:tab pos="270510" algn="l"/>
              </a:tabLst>
            </a:pPr>
            <a:r>
              <a:rPr sz="1800" spc="-10" dirty="0">
                <a:latin typeface="Arial"/>
                <a:cs typeface="Arial"/>
              </a:rPr>
              <a:t>Three </a:t>
            </a:r>
            <a:r>
              <a:rPr sz="1800" dirty="0">
                <a:latin typeface="Arial"/>
                <a:cs typeface="Arial"/>
              </a:rPr>
              <a:t>vessel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CAD:</a:t>
            </a:r>
            <a:endParaRPr sz="1800">
              <a:latin typeface="Arial"/>
              <a:cs typeface="Arial"/>
            </a:endParaRPr>
          </a:p>
          <a:p>
            <a:pPr marL="514984" marR="5080" lvl="1" indent="-243840">
              <a:lnSpc>
                <a:spcPct val="100600"/>
              </a:lnSpc>
              <a:spcBef>
                <a:spcPts val="335"/>
              </a:spcBef>
              <a:buClr>
                <a:srgbClr val="5F5F5F"/>
              </a:buClr>
              <a:buSzPct val="57142"/>
              <a:buFont typeface="Wingdings"/>
              <a:buChar char=""/>
              <a:tabLst>
                <a:tab pos="514984" algn="l"/>
                <a:tab pos="515620" algn="l"/>
              </a:tabLst>
            </a:pPr>
            <a:r>
              <a:rPr sz="1400" spc="15" dirty="0">
                <a:latin typeface="Arial"/>
                <a:cs typeface="Arial"/>
              </a:rPr>
              <a:t>≥ </a:t>
            </a:r>
            <a:r>
              <a:rPr sz="1400" spc="10" dirty="0">
                <a:latin typeface="Arial"/>
                <a:cs typeface="Arial"/>
              </a:rPr>
              <a:t>50% </a:t>
            </a:r>
            <a:r>
              <a:rPr sz="1400" spc="-5" dirty="0">
                <a:latin typeface="Arial"/>
                <a:cs typeface="Arial"/>
              </a:rPr>
              <a:t>diameter </a:t>
            </a:r>
            <a:r>
              <a:rPr sz="1400" dirty="0">
                <a:latin typeface="Arial"/>
                <a:cs typeface="Arial"/>
              </a:rPr>
              <a:t>stenosis in </a:t>
            </a:r>
            <a:r>
              <a:rPr sz="1400" spc="15" dirty="0">
                <a:latin typeface="Arial"/>
                <a:cs typeface="Arial"/>
              </a:rPr>
              <a:t>3 </a:t>
            </a:r>
            <a:r>
              <a:rPr sz="1400" spc="-10" dirty="0">
                <a:latin typeface="Arial"/>
                <a:cs typeface="Arial"/>
              </a:rPr>
              <a:t>major  </a:t>
            </a:r>
            <a:r>
              <a:rPr sz="1400" dirty="0">
                <a:latin typeface="Arial"/>
                <a:cs typeface="Arial"/>
              </a:rPr>
              <a:t>epicardial vessels (visual estimation,</a:t>
            </a:r>
            <a:r>
              <a:rPr sz="1400" spc="-185" dirty="0">
                <a:latin typeface="Arial"/>
                <a:cs typeface="Arial"/>
              </a:rPr>
              <a:t> </a:t>
            </a:r>
            <a:r>
              <a:rPr sz="1400" spc="30" dirty="0">
                <a:latin typeface="Arial"/>
                <a:cs typeface="Arial"/>
              </a:rPr>
              <a:t>no  </a:t>
            </a:r>
            <a:r>
              <a:rPr sz="1400" dirty="0">
                <a:latin typeface="Arial"/>
                <a:cs typeface="Arial"/>
              </a:rPr>
              <a:t>Left Main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involvement)</a:t>
            </a:r>
            <a:endParaRPr sz="1400">
              <a:latin typeface="Arial"/>
              <a:cs typeface="Arial"/>
            </a:endParaRPr>
          </a:p>
          <a:p>
            <a:pPr marL="514984" marR="120650" lvl="1" indent="-243840">
              <a:lnSpc>
                <a:spcPct val="102899"/>
              </a:lnSpc>
              <a:spcBef>
                <a:spcPts val="300"/>
              </a:spcBef>
              <a:buClr>
                <a:srgbClr val="5F5F5F"/>
              </a:buClr>
              <a:buSzPct val="57142"/>
              <a:buFont typeface="Wingdings"/>
              <a:buChar char=""/>
              <a:tabLst>
                <a:tab pos="514984" algn="l"/>
                <a:tab pos="515620" algn="l"/>
              </a:tabLst>
            </a:pPr>
            <a:r>
              <a:rPr sz="1400" dirty="0">
                <a:latin typeface="Arial"/>
                <a:cs typeface="Arial"/>
              </a:rPr>
              <a:t>Amenable to </a:t>
            </a:r>
            <a:r>
              <a:rPr sz="1400" spc="-5" dirty="0">
                <a:latin typeface="Arial"/>
                <a:cs typeface="Arial"/>
              </a:rPr>
              <a:t>revascularization </a:t>
            </a:r>
            <a:r>
              <a:rPr sz="1400" spc="-10" dirty="0">
                <a:latin typeface="Arial"/>
                <a:cs typeface="Arial"/>
              </a:rPr>
              <a:t>by </a:t>
            </a:r>
            <a:r>
              <a:rPr sz="1400" dirty="0">
                <a:latin typeface="Arial"/>
                <a:cs typeface="Arial"/>
              </a:rPr>
              <a:t>both  PCI </a:t>
            </a:r>
            <a:r>
              <a:rPr sz="1400" spc="10" dirty="0">
                <a:latin typeface="Arial"/>
                <a:cs typeface="Arial"/>
              </a:rPr>
              <a:t>and </a:t>
            </a:r>
            <a:r>
              <a:rPr sz="1400" spc="-5" dirty="0">
                <a:latin typeface="Arial"/>
                <a:cs typeface="Arial"/>
              </a:rPr>
              <a:t>CABG </a:t>
            </a:r>
            <a:r>
              <a:rPr sz="1400" spc="-10" dirty="0">
                <a:latin typeface="Arial"/>
                <a:cs typeface="Arial"/>
              </a:rPr>
              <a:t>(Heart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Team)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8590" y="1290955"/>
            <a:ext cx="3307079" cy="22174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b="1" spc="5" dirty="0">
                <a:latin typeface="Arial"/>
                <a:cs typeface="Arial"/>
              </a:rPr>
              <a:t>Key </a:t>
            </a:r>
            <a:r>
              <a:rPr sz="1800" b="1" spc="-10" dirty="0">
                <a:latin typeface="Arial"/>
                <a:cs typeface="Arial"/>
              </a:rPr>
              <a:t>Exclusion Criteria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50">
              <a:latin typeface="Arial"/>
              <a:cs typeface="Arial"/>
            </a:endParaRPr>
          </a:p>
          <a:p>
            <a:pPr marL="269875" indent="-257810">
              <a:lnSpc>
                <a:spcPct val="100000"/>
              </a:lnSpc>
              <a:buClr>
                <a:srgbClr val="CC0000"/>
              </a:buClr>
              <a:buSzPct val="66666"/>
              <a:buFont typeface="Wingdings"/>
              <a:buChar char=""/>
              <a:tabLst>
                <a:tab pos="269875" algn="l"/>
                <a:tab pos="270510" algn="l"/>
              </a:tabLst>
            </a:pPr>
            <a:r>
              <a:rPr sz="1800" spc="-5" dirty="0">
                <a:latin typeface="Arial"/>
                <a:cs typeface="Arial"/>
              </a:rPr>
              <a:t>Cardiogenic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shock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CC0000"/>
              </a:buClr>
              <a:buFont typeface="Wingdings"/>
              <a:buChar char=""/>
            </a:pPr>
            <a:endParaRPr sz="2600">
              <a:latin typeface="Arial"/>
              <a:cs typeface="Arial"/>
            </a:endParaRPr>
          </a:p>
          <a:p>
            <a:pPr marL="269875" indent="-257810">
              <a:lnSpc>
                <a:spcPct val="100000"/>
              </a:lnSpc>
              <a:buClr>
                <a:srgbClr val="CC0000"/>
              </a:buClr>
              <a:buSzPct val="66666"/>
              <a:buFont typeface="Wingdings"/>
              <a:buChar char=""/>
              <a:tabLst>
                <a:tab pos="269875" algn="l"/>
                <a:tab pos="270510" algn="l"/>
              </a:tabLst>
            </a:pPr>
            <a:r>
              <a:rPr sz="1800" spc="-5" dirty="0">
                <a:latin typeface="Arial"/>
                <a:cs typeface="Arial"/>
              </a:rPr>
              <a:t>Recent </a:t>
            </a:r>
            <a:r>
              <a:rPr sz="1800" spc="-10" dirty="0">
                <a:latin typeface="Arial"/>
                <a:cs typeface="Arial"/>
              </a:rPr>
              <a:t>STEMI </a:t>
            </a:r>
            <a:r>
              <a:rPr sz="1800" spc="-5" dirty="0">
                <a:latin typeface="Arial"/>
                <a:cs typeface="Arial"/>
              </a:rPr>
              <a:t>(within </a:t>
            </a:r>
            <a:r>
              <a:rPr sz="1800" dirty="0">
                <a:latin typeface="Arial"/>
                <a:cs typeface="Arial"/>
              </a:rPr>
              <a:t>5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days)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CC0000"/>
              </a:buClr>
              <a:buFont typeface="Wingdings"/>
              <a:buChar char=""/>
            </a:pPr>
            <a:endParaRPr sz="2650">
              <a:latin typeface="Arial"/>
              <a:cs typeface="Arial"/>
            </a:endParaRPr>
          </a:p>
          <a:p>
            <a:pPr marL="269875" indent="-257810">
              <a:lnSpc>
                <a:spcPct val="100000"/>
              </a:lnSpc>
              <a:buClr>
                <a:srgbClr val="CC0000"/>
              </a:buClr>
              <a:buSzPct val="66666"/>
              <a:buFont typeface="Wingdings"/>
              <a:buChar char=""/>
              <a:tabLst>
                <a:tab pos="269875" algn="l"/>
                <a:tab pos="270510" algn="l"/>
              </a:tabLst>
            </a:pPr>
            <a:r>
              <a:rPr sz="1800" spc="-15" dirty="0">
                <a:latin typeface="Arial"/>
                <a:cs typeface="Arial"/>
              </a:rPr>
              <a:t>LV </a:t>
            </a:r>
            <a:r>
              <a:rPr sz="1800" spc="-10" dirty="0">
                <a:latin typeface="Arial"/>
                <a:cs typeface="Arial"/>
              </a:rPr>
              <a:t>ejection </a:t>
            </a:r>
            <a:r>
              <a:rPr sz="1800" dirty="0">
                <a:latin typeface="Arial"/>
                <a:cs typeface="Arial"/>
              </a:rPr>
              <a:t>fraction &lt;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30%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75" y="229552"/>
            <a:ext cx="4657725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5F5F5F"/>
                </a:solidFill>
              </a:rPr>
              <a:t>Procedural</a:t>
            </a:r>
            <a:r>
              <a:rPr spc="-80" dirty="0">
                <a:solidFill>
                  <a:srgbClr val="5F5F5F"/>
                </a:solidFill>
              </a:rPr>
              <a:t> </a:t>
            </a:r>
            <a:r>
              <a:rPr spc="-5" dirty="0">
                <a:solidFill>
                  <a:srgbClr val="5F5F5F"/>
                </a:solidFill>
              </a:rPr>
              <a:t>Requirements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pc="-5" dirty="0"/>
              <a:t>FFR-Guided</a:t>
            </a:r>
            <a:r>
              <a:rPr spc="-40" dirty="0"/>
              <a:t> </a:t>
            </a:r>
            <a:r>
              <a:rPr spc="15" dirty="0"/>
              <a:t>PCI</a:t>
            </a:r>
          </a:p>
          <a:p>
            <a:pPr marL="269875" marR="5080" indent="-257810">
              <a:lnSpc>
                <a:spcPts val="1660"/>
              </a:lnSpc>
              <a:spcBef>
                <a:spcPts val="745"/>
              </a:spcBef>
              <a:buClr>
                <a:srgbClr val="4169E0"/>
              </a:buClr>
              <a:buSzPct val="63333"/>
              <a:buFont typeface="Wingdings"/>
              <a:buChar char=""/>
              <a:tabLst>
                <a:tab pos="269875" algn="l"/>
                <a:tab pos="270510" algn="l"/>
              </a:tabLst>
            </a:pPr>
            <a:r>
              <a:rPr sz="1500" b="0" spc="-5" dirty="0">
                <a:solidFill>
                  <a:srgbClr val="000000"/>
                </a:solidFill>
                <a:latin typeface="Arial"/>
                <a:cs typeface="Arial"/>
              </a:rPr>
              <a:t>Preload </a:t>
            </a:r>
            <a:r>
              <a:rPr sz="1500" b="0" spc="-10" dirty="0">
                <a:solidFill>
                  <a:srgbClr val="000000"/>
                </a:solidFill>
                <a:latin typeface="Arial"/>
                <a:cs typeface="Arial"/>
              </a:rPr>
              <a:t>with </a:t>
            </a:r>
            <a:r>
              <a:rPr sz="1500" b="0" spc="-5" dirty="0">
                <a:solidFill>
                  <a:srgbClr val="000000"/>
                </a:solidFill>
                <a:latin typeface="Arial"/>
                <a:cs typeface="Arial"/>
              </a:rPr>
              <a:t>P2Y12 </a:t>
            </a:r>
            <a:r>
              <a:rPr sz="1500" b="0" spc="-10" dirty="0">
                <a:solidFill>
                  <a:srgbClr val="000000"/>
                </a:solidFill>
                <a:latin typeface="Arial"/>
                <a:cs typeface="Arial"/>
              </a:rPr>
              <a:t>inhibitor </a:t>
            </a:r>
            <a:r>
              <a:rPr sz="1500" b="0" spc="15" dirty="0">
                <a:solidFill>
                  <a:srgbClr val="000000"/>
                </a:solidFill>
                <a:latin typeface="Arial"/>
                <a:cs typeface="Arial"/>
              </a:rPr>
              <a:t>and </a:t>
            </a:r>
            <a:r>
              <a:rPr sz="1500" b="0" dirty="0">
                <a:solidFill>
                  <a:srgbClr val="000000"/>
                </a:solidFill>
                <a:latin typeface="Arial"/>
                <a:cs typeface="Arial"/>
              </a:rPr>
              <a:t>high  </a:t>
            </a:r>
            <a:r>
              <a:rPr sz="1500" b="0" spc="-10" dirty="0">
                <a:solidFill>
                  <a:srgbClr val="000000"/>
                </a:solidFill>
                <a:latin typeface="Arial"/>
                <a:cs typeface="Arial"/>
              </a:rPr>
              <a:t>dose</a:t>
            </a:r>
            <a:r>
              <a:rPr sz="1500" b="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500" b="0" dirty="0">
                <a:solidFill>
                  <a:srgbClr val="000000"/>
                </a:solidFill>
                <a:latin typeface="Arial"/>
                <a:cs typeface="Arial"/>
              </a:rPr>
              <a:t>statin</a:t>
            </a:r>
            <a:endParaRPr sz="1500">
              <a:latin typeface="Arial"/>
              <a:cs typeface="Arial"/>
            </a:endParaRPr>
          </a:p>
          <a:p>
            <a:pPr marL="269875" indent="-257810">
              <a:lnSpc>
                <a:spcPts val="1689"/>
              </a:lnSpc>
              <a:spcBef>
                <a:spcPts val="790"/>
              </a:spcBef>
              <a:buClr>
                <a:srgbClr val="4169E0"/>
              </a:buClr>
              <a:buSzPct val="63333"/>
              <a:buFont typeface="Wingdings"/>
              <a:buChar char=""/>
              <a:tabLst>
                <a:tab pos="269875" algn="l"/>
                <a:tab pos="270510" algn="l"/>
              </a:tabLst>
            </a:pPr>
            <a:r>
              <a:rPr sz="1500" b="0" spc="-10" dirty="0">
                <a:solidFill>
                  <a:srgbClr val="000000"/>
                </a:solidFill>
                <a:latin typeface="Arial"/>
                <a:cs typeface="Arial"/>
              </a:rPr>
              <a:t>FFR </a:t>
            </a:r>
            <a:r>
              <a:rPr sz="1500" b="0" spc="-5" dirty="0">
                <a:solidFill>
                  <a:srgbClr val="000000"/>
                </a:solidFill>
                <a:latin typeface="Arial"/>
                <a:cs typeface="Arial"/>
              </a:rPr>
              <a:t>measured </a:t>
            </a:r>
            <a:r>
              <a:rPr sz="1500" b="0" spc="5" dirty="0">
                <a:solidFill>
                  <a:srgbClr val="000000"/>
                </a:solidFill>
                <a:latin typeface="Arial"/>
                <a:cs typeface="Arial"/>
              </a:rPr>
              <a:t>with </a:t>
            </a:r>
            <a:r>
              <a:rPr sz="1500" b="0" spc="-5" dirty="0">
                <a:solidFill>
                  <a:srgbClr val="000000"/>
                </a:solidFill>
                <a:latin typeface="Arial"/>
                <a:cs typeface="Arial"/>
              </a:rPr>
              <a:t>intracoronary </a:t>
            </a:r>
            <a:r>
              <a:rPr sz="1500" b="0" spc="-10" dirty="0">
                <a:solidFill>
                  <a:srgbClr val="000000"/>
                </a:solidFill>
                <a:latin typeface="Arial"/>
                <a:cs typeface="Arial"/>
              </a:rPr>
              <a:t>or</a:t>
            </a:r>
            <a:endParaRPr sz="1500">
              <a:latin typeface="Arial"/>
              <a:cs typeface="Arial"/>
            </a:endParaRPr>
          </a:p>
          <a:p>
            <a:pPr marL="269875">
              <a:lnSpc>
                <a:spcPts val="1689"/>
              </a:lnSpc>
            </a:pPr>
            <a:r>
              <a:rPr sz="1500" b="0" dirty="0">
                <a:solidFill>
                  <a:srgbClr val="000000"/>
                </a:solidFill>
                <a:latin typeface="Arial"/>
                <a:cs typeface="Arial"/>
              </a:rPr>
              <a:t>intravenous</a:t>
            </a:r>
            <a:r>
              <a:rPr sz="1500" b="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500" b="0" dirty="0">
                <a:solidFill>
                  <a:srgbClr val="000000"/>
                </a:solidFill>
                <a:latin typeface="Arial"/>
                <a:cs typeface="Arial"/>
              </a:rPr>
              <a:t>adenosine</a:t>
            </a:r>
            <a:endParaRPr sz="1500">
              <a:latin typeface="Arial"/>
              <a:cs typeface="Arial"/>
            </a:endParaRPr>
          </a:p>
          <a:p>
            <a:pPr marL="269875" marR="29209" indent="-257810">
              <a:lnSpc>
                <a:spcPts val="1650"/>
              </a:lnSpc>
              <a:spcBef>
                <a:spcPts val="1015"/>
              </a:spcBef>
              <a:buClr>
                <a:srgbClr val="4169E0"/>
              </a:buClr>
              <a:buSzPct val="63333"/>
              <a:buFont typeface="Wingdings"/>
              <a:buChar char=""/>
              <a:tabLst>
                <a:tab pos="269875" algn="l"/>
                <a:tab pos="270510" algn="l"/>
              </a:tabLst>
            </a:pPr>
            <a:r>
              <a:rPr sz="1500" b="0" dirty="0">
                <a:solidFill>
                  <a:srgbClr val="000000"/>
                </a:solidFill>
                <a:latin typeface="Arial"/>
                <a:cs typeface="Arial"/>
              </a:rPr>
              <a:t>PCI (Medtronic </a:t>
            </a:r>
            <a:r>
              <a:rPr sz="1500" b="0" spc="-5" dirty="0">
                <a:solidFill>
                  <a:srgbClr val="000000"/>
                </a:solidFill>
                <a:latin typeface="Arial"/>
                <a:cs typeface="Arial"/>
              </a:rPr>
              <a:t>Resolute </a:t>
            </a:r>
            <a:r>
              <a:rPr sz="1500" b="0" spc="-10" dirty="0">
                <a:solidFill>
                  <a:srgbClr val="000000"/>
                </a:solidFill>
                <a:latin typeface="Arial"/>
                <a:cs typeface="Arial"/>
              </a:rPr>
              <a:t>stent) </a:t>
            </a:r>
            <a:r>
              <a:rPr sz="1500" b="0" dirty="0">
                <a:solidFill>
                  <a:srgbClr val="000000"/>
                </a:solidFill>
                <a:latin typeface="Arial"/>
                <a:cs typeface="Arial"/>
              </a:rPr>
              <a:t>only </a:t>
            </a:r>
            <a:r>
              <a:rPr sz="1500" b="0" spc="-20" dirty="0">
                <a:solidFill>
                  <a:srgbClr val="000000"/>
                </a:solidFill>
                <a:latin typeface="Arial"/>
                <a:cs typeface="Arial"/>
              </a:rPr>
              <a:t>if  </a:t>
            </a:r>
            <a:r>
              <a:rPr sz="1500" b="0" spc="-15" dirty="0">
                <a:solidFill>
                  <a:srgbClr val="000000"/>
                </a:solidFill>
                <a:latin typeface="Arial"/>
                <a:cs typeface="Arial"/>
              </a:rPr>
              <a:t>FFR </a:t>
            </a:r>
            <a:r>
              <a:rPr sz="1500" b="0" dirty="0">
                <a:solidFill>
                  <a:srgbClr val="000000"/>
                </a:solidFill>
                <a:latin typeface="Arial"/>
                <a:cs typeface="Arial"/>
              </a:rPr>
              <a:t>≤ 0.80 </a:t>
            </a:r>
            <a:r>
              <a:rPr sz="1500" b="0" spc="-5" dirty="0">
                <a:solidFill>
                  <a:srgbClr val="000000"/>
                </a:solidFill>
                <a:latin typeface="Arial"/>
                <a:cs typeface="Arial"/>
              </a:rPr>
              <a:t>(Abbott </a:t>
            </a:r>
            <a:r>
              <a:rPr sz="1500" b="0" dirty="0">
                <a:solidFill>
                  <a:srgbClr val="000000"/>
                </a:solidFill>
                <a:latin typeface="Arial"/>
                <a:cs typeface="Arial"/>
              </a:rPr>
              <a:t>pressure</a:t>
            </a:r>
            <a:r>
              <a:rPr sz="1500" b="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500" b="0" dirty="0">
                <a:solidFill>
                  <a:srgbClr val="000000"/>
                </a:solidFill>
                <a:latin typeface="Arial"/>
                <a:cs typeface="Arial"/>
              </a:rPr>
              <a:t>wire)</a:t>
            </a:r>
            <a:endParaRPr sz="1500">
              <a:latin typeface="Arial"/>
              <a:cs typeface="Arial"/>
            </a:endParaRPr>
          </a:p>
          <a:p>
            <a:pPr marL="269875" marR="782955" indent="-257810">
              <a:lnSpc>
                <a:spcPts val="1580"/>
              </a:lnSpc>
              <a:spcBef>
                <a:spcPts val="1035"/>
              </a:spcBef>
              <a:buClr>
                <a:srgbClr val="4169E0"/>
              </a:buClr>
              <a:buSzPct val="63333"/>
              <a:buFont typeface="Wingdings"/>
              <a:buChar char=""/>
              <a:tabLst>
                <a:tab pos="269875" algn="l"/>
                <a:tab pos="270510" algn="l"/>
              </a:tabLst>
            </a:pPr>
            <a:r>
              <a:rPr sz="1500" b="0" dirty="0">
                <a:solidFill>
                  <a:srgbClr val="000000"/>
                </a:solidFill>
                <a:latin typeface="Arial"/>
                <a:cs typeface="Arial"/>
              </a:rPr>
              <a:t>Post-PCI </a:t>
            </a:r>
            <a:r>
              <a:rPr sz="1500" b="0" spc="-15" dirty="0">
                <a:solidFill>
                  <a:srgbClr val="000000"/>
                </a:solidFill>
                <a:latin typeface="Arial"/>
                <a:cs typeface="Arial"/>
              </a:rPr>
              <a:t>FFR </a:t>
            </a:r>
            <a:r>
              <a:rPr sz="1500" b="0" spc="-5" dirty="0">
                <a:solidFill>
                  <a:srgbClr val="000000"/>
                </a:solidFill>
                <a:latin typeface="Arial"/>
                <a:cs typeface="Arial"/>
              </a:rPr>
              <a:t>measurement  recommended</a:t>
            </a:r>
            <a:endParaRPr sz="1500">
              <a:latin typeface="Arial"/>
              <a:cs typeface="Arial"/>
            </a:endParaRPr>
          </a:p>
          <a:p>
            <a:pPr marL="269875" indent="-257810">
              <a:lnSpc>
                <a:spcPct val="100000"/>
              </a:lnSpc>
              <a:spcBef>
                <a:spcPts val="815"/>
              </a:spcBef>
              <a:buClr>
                <a:srgbClr val="4169E0"/>
              </a:buClr>
              <a:buSzPct val="63333"/>
              <a:buFont typeface="Wingdings"/>
              <a:buChar char=""/>
              <a:tabLst>
                <a:tab pos="269875" algn="l"/>
                <a:tab pos="270510" algn="l"/>
              </a:tabLst>
            </a:pPr>
            <a:r>
              <a:rPr sz="1500" b="0" spc="-5" dirty="0">
                <a:solidFill>
                  <a:srgbClr val="000000"/>
                </a:solidFill>
                <a:latin typeface="Arial"/>
                <a:cs typeface="Arial"/>
              </a:rPr>
              <a:t>DAPT </a:t>
            </a:r>
            <a:r>
              <a:rPr sz="1500" b="0" spc="5" dirty="0">
                <a:solidFill>
                  <a:srgbClr val="000000"/>
                </a:solidFill>
                <a:latin typeface="Arial"/>
                <a:cs typeface="Arial"/>
              </a:rPr>
              <a:t>for </a:t>
            </a:r>
            <a:r>
              <a:rPr sz="1500" b="0" dirty="0">
                <a:solidFill>
                  <a:srgbClr val="000000"/>
                </a:solidFill>
                <a:latin typeface="Arial"/>
                <a:cs typeface="Arial"/>
              </a:rPr>
              <a:t>≥ 6</a:t>
            </a:r>
            <a:r>
              <a:rPr sz="1500" b="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500" b="0" dirty="0">
                <a:solidFill>
                  <a:srgbClr val="000000"/>
                </a:solidFill>
                <a:latin typeface="Arial"/>
                <a:cs typeface="Arial"/>
              </a:rPr>
              <a:t>months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8590" y="1290955"/>
            <a:ext cx="700405" cy="300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b="1" spc="-30" dirty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sz="1800" b="1" spc="4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1800" b="1" spc="-30" dirty="0">
                <a:solidFill>
                  <a:srgbClr val="C00000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G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28590" y="1648142"/>
            <a:ext cx="3720465" cy="242125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269875" marR="408305" indent="-257810">
              <a:lnSpc>
                <a:spcPct val="91900"/>
              </a:lnSpc>
              <a:spcBef>
                <a:spcPts val="245"/>
              </a:spcBef>
              <a:buClr>
                <a:srgbClr val="CC0000"/>
              </a:buClr>
              <a:buSzPct val="63333"/>
              <a:buFont typeface="Wingdings"/>
              <a:buChar char=""/>
              <a:tabLst>
                <a:tab pos="269875" algn="l"/>
                <a:tab pos="270510" algn="l"/>
              </a:tabLst>
            </a:pPr>
            <a:r>
              <a:rPr sz="1500" spc="-5" dirty="0">
                <a:latin typeface="Arial"/>
                <a:cs typeface="Arial"/>
              </a:rPr>
              <a:t>FFR-guided CABG </a:t>
            </a:r>
            <a:r>
              <a:rPr sz="1500" spc="-10" dirty="0">
                <a:latin typeface="Arial"/>
                <a:cs typeface="Arial"/>
              </a:rPr>
              <a:t>not </a:t>
            </a:r>
            <a:r>
              <a:rPr sz="1500" spc="5" dirty="0">
                <a:latin typeface="Arial"/>
                <a:cs typeface="Arial"/>
              </a:rPr>
              <a:t>mandated,  </a:t>
            </a:r>
            <a:r>
              <a:rPr sz="1500" spc="-10" dirty="0">
                <a:latin typeface="Arial"/>
                <a:cs typeface="Arial"/>
              </a:rPr>
              <a:t>but </a:t>
            </a:r>
            <a:r>
              <a:rPr sz="1500" spc="15" dirty="0">
                <a:latin typeface="Arial"/>
                <a:cs typeface="Arial"/>
              </a:rPr>
              <a:t>FFR </a:t>
            </a:r>
            <a:r>
              <a:rPr sz="1500" dirty="0">
                <a:latin typeface="Arial"/>
                <a:cs typeface="Arial"/>
              </a:rPr>
              <a:t>information </a:t>
            </a:r>
            <a:r>
              <a:rPr sz="1500" spc="10" dirty="0">
                <a:latin typeface="Arial"/>
                <a:cs typeface="Arial"/>
              </a:rPr>
              <a:t>from</a:t>
            </a:r>
            <a:r>
              <a:rPr sz="1500" spc="-1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diagnostic  </a:t>
            </a:r>
            <a:r>
              <a:rPr sz="1500" dirty="0">
                <a:latin typeface="Arial"/>
                <a:cs typeface="Arial"/>
              </a:rPr>
              <a:t>angiogram </a:t>
            </a:r>
            <a:r>
              <a:rPr sz="1500" spc="5" dirty="0">
                <a:latin typeface="Arial"/>
                <a:cs typeface="Arial"/>
              </a:rPr>
              <a:t>could </a:t>
            </a:r>
            <a:r>
              <a:rPr sz="1500" spc="-5" dirty="0">
                <a:latin typeface="Arial"/>
                <a:cs typeface="Arial"/>
              </a:rPr>
              <a:t>be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used</a:t>
            </a:r>
            <a:endParaRPr sz="1500">
              <a:latin typeface="Arial"/>
              <a:cs typeface="Arial"/>
            </a:endParaRPr>
          </a:p>
          <a:p>
            <a:pPr marL="269875" marR="5080" indent="-257810">
              <a:lnSpc>
                <a:spcPts val="1580"/>
              </a:lnSpc>
              <a:spcBef>
                <a:spcPts val="1070"/>
              </a:spcBef>
              <a:buClr>
                <a:srgbClr val="CC0000"/>
              </a:buClr>
              <a:buSzPct val="63333"/>
              <a:buFont typeface="Wingdings"/>
              <a:buChar char=""/>
              <a:tabLst>
                <a:tab pos="269875" algn="l"/>
                <a:tab pos="270510" algn="l"/>
              </a:tabLst>
            </a:pPr>
            <a:r>
              <a:rPr sz="1500" spc="-5" dirty="0">
                <a:latin typeface="Arial"/>
                <a:cs typeface="Arial"/>
              </a:rPr>
              <a:t>Pre-treatment </a:t>
            </a:r>
            <a:r>
              <a:rPr sz="1500" spc="5" dirty="0">
                <a:latin typeface="Arial"/>
                <a:cs typeface="Arial"/>
              </a:rPr>
              <a:t>with </a:t>
            </a:r>
            <a:r>
              <a:rPr sz="1500" dirty="0">
                <a:latin typeface="Arial"/>
                <a:cs typeface="Arial"/>
              </a:rPr>
              <a:t>aspirin </a:t>
            </a:r>
            <a:r>
              <a:rPr sz="1500" spc="-10" dirty="0">
                <a:latin typeface="Arial"/>
                <a:cs typeface="Arial"/>
              </a:rPr>
              <a:t>and </a:t>
            </a:r>
            <a:r>
              <a:rPr sz="1500" spc="5" dirty="0">
                <a:latin typeface="Arial"/>
                <a:cs typeface="Arial"/>
              </a:rPr>
              <a:t>high </a:t>
            </a:r>
            <a:r>
              <a:rPr sz="1500" spc="10" dirty="0">
                <a:latin typeface="Arial"/>
                <a:cs typeface="Arial"/>
              </a:rPr>
              <a:t>dose  </a:t>
            </a:r>
            <a:r>
              <a:rPr sz="1500" dirty="0">
                <a:latin typeface="Arial"/>
                <a:cs typeface="Arial"/>
              </a:rPr>
              <a:t>statin</a:t>
            </a:r>
            <a:r>
              <a:rPr sz="1500" spc="-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recommended</a:t>
            </a:r>
            <a:endParaRPr sz="1500">
              <a:latin typeface="Arial"/>
              <a:cs typeface="Arial"/>
            </a:endParaRPr>
          </a:p>
          <a:p>
            <a:pPr marL="269875" indent="-257810">
              <a:lnSpc>
                <a:spcPct val="100000"/>
              </a:lnSpc>
              <a:spcBef>
                <a:spcPts val="810"/>
              </a:spcBef>
              <a:buClr>
                <a:srgbClr val="CC0000"/>
              </a:buClr>
              <a:buSzPct val="63333"/>
              <a:buFont typeface="Wingdings"/>
              <a:buChar char=""/>
              <a:tabLst>
                <a:tab pos="269875" algn="l"/>
                <a:tab pos="270510" algn="l"/>
              </a:tabLst>
            </a:pPr>
            <a:r>
              <a:rPr sz="1500" spc="-5" dirty="0">
                <a:latin typeface="Arial"/>
                <a:cs typeface="Arial"/>
              </a:rPr>
              <a:t>On- </a:t>
            </a:r>
            <a:r>
              <a:rPr sz="1500" spc="-10" dirty="0">
                <a:latin typeface="Arial"/>
                <a:cs typeface="Arial"/>
              </a:rPr>
              <a:t>or </a:t>
            </a:r>
            <a:r>
              <a:rPr sz="1500" dirty="0">
                <a:latin typeface="Arial"/>
                <a:cs typeface="Arial"/>
              </a:rPr>
              <a:t>off-pump </a:t>
            </a:r>
            <a:r>
              <a:rPr sz="1500" spc="-5" dirty="0">
                <a:latin typeface="Arial"/>
                <a:cs typeface="Arial"/>
              </a:rPr>
              <a:t>CABG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acceptable</a:t>
            </a:r>
            <a:endParaRPr sz="1500">
              <a:latin typeface="Arial"/>
              <a:cs typeface="Arial"/>
            </a:endParaRPr>
          </a:p>
          <a:p>
            <a:pPr marL="269875" indent="-257810">
              <a:lnSpc>
                <a:spcPct val="100000"/>
              </a:lnSpc>
              <a:spcBef>
                <a:spcPts val="830"/>
              </a:spcBef>
              <a:buClr>
                <a:srgbClr val="CC0000"/>
              </a:buClr>
              <a:buSzPct val="63333"/>
              <a:buFont typeface="Wingdings"/>
              <a:buChar char=""/>
              <a:tabLst>
                <a:tab pos="269875" algn="l"/>
                <a:tab pos="270510" algn="l"/>
              </a:tabLst>
            </a:pPr>
            <a:r>
              <a:rPr sz="1500" spc="-10" dirty="0">
                <a:latin typeface="Arial"/>
                <a:cs typeface="Arial"/>
              </a:rPr>
              <a:t>LIMA </a:t>
            </a:r>
            <a:r>
              <a:rPr sz="1500" spc="5" dirty="0">
                <a:latin typeface="Arial"/>
                <a:cs typeface="Arial"/>
              </a:rPr>
              <a:t>graft </a:t>
            </a:r>
            <a:r>
              <a:rPr sz="1500" dirty="0">
                <a:latin typeface="Arial"/>
                <a:cs typeface="Arial"/>
              </a:rPr>
              <a:t>attempted </a:t>
            </a:r>
            <a:r>
              <a:rPr sz="1500" spc="20" dirty="0">
                <a:latin typeface="Arial"/>
                <a:cs typeface="Arial"/>
              </a:rPr>
              <a:t>in </a:t>
            </a:r>
            <a:r>
              <a:rPr sz="1500" spc="10" dirty="0">
                <a:latin typeface="Arial"/>
                <a:cs typeface="Arial"/>
              </a:rPr>
              <a:t>all</a:t>
            </a:r>
            <a:r>
              <a:rPr sz="1500" spc="-14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cases</a:t>
            </a:r>
            <a:endParaRPr sz="1500">
              <a:latin typeface="Arial"/>
              <a:cs typeface="Arial"/>
            </a:endParaRPr>
          </a:p>
          <a:p>
            <a:pPr marL="269875" marR="492759" indent="-257810">
              <a:lnSpc>
                <a:spcPts val="1650"/>
              </a:lnSpc>
              <a:spcBef>
                <a:spcPts val="1010"/>
              </a:spcBef>
              <a:buClr>
                <a:srgbClr val="CC0000"/>
              </a:buClr>
              <a:buSzPct val="63333"/>
              <a:buFont typeface="Wingdings"/>
              <a:buChar char=""/>
              <a:tabLst>
                <a:tab pos="269875" algn="l"/>
                <a:tab pos="270510" algn="l"/>
              </a:tabLst>
            </a:pPr>
            <a:r>
              <a:rPr sz="1500" dirty="0">
                <a:latin typeface="Arial"/>
                <a:cs typeface="Arial"/>
              </a:rPr>
              <a:t>Complete arterial revascularization  </a:t>
            </a:r>
            <a:r>
              <a:rPr sz="1500" spc="-5" dirty="0">
                <a:latin typeface="Arial"/>
                <a:cs typeface="Arial"/>
              </a:rPr>
              <a:t>strongly</a:t>
            </a:r>
            <a:r>
              <a:rPr sz="1500" spc="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recommended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1858</Words>
  <Application>Microsoft Office PowerPoint</Application>
  <PresentationFormat>On-screen Show (16:9)</PresentationFormat>
  <Paragraphs>381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Times New Roman</vt:lpstr>
      <vt:lpstr>Wingdings</vt:lpstr>
      <vt:lpstr>Office Theme</vt:lpstr>
      <vt:lpstr>PowerPoint Presentation</vt:lpstr>
      <vt:lpstr>Background</vt:lpstr>
      <vt:lpstr>Background</vt:lpstr>
      <vt:lpstr>Background</vt:lpstr>
      <vt:lpstr>Background</vt:lpstr>
      <vt:lpstr>Study Organization</vt:lpstr>
      <vt:lpstr>Study Design</vt:lpstr>
      <vt:lpstr>Patient Eligibility</vt:lpstr>
      <vt:lpstr>Procedural Requirements</vt:lpstr>
      <vt:lpstr>Statistical Analysis</vt:lpstr>
      <vt:lpstr>Patient Flowchart</vt:lpstr>
      <vt:lpstr>Baseline Characteristics</vt:lpstr>
      <vt:lpstr>Procedural Characteristics</vt:lpstr>
      <vt:lpstr>Procedural Characteristics</vt:lpstr>
      <vt:lpstr>Medical Therapy at Five Years</vt:lpstr>
      <vt:lpstr>Primary Endpoint: Death, Stroke, or MI at 5 years</vt:lpstr>
      <vt:lpstr>PowerPoint Presentation</vt:lpstr>
      <vt:lpstr>Secondary Endpoints</vt:lpstr>
      <vt:lpstr>Death, Stroke, or MI Based on SYNTAX Score</vt:lpstr>
      <vt:lpstr>FAME 3 Compared with the SYNTAX Trial</vt:lpstr>
      <vt:lpstr>FAME 3 Compared with the SYNTAX* Trial</vt:lpstr>
      <vt:lpstr>FAME 3 Compared with the SYNTAX* Trial</vt:lpstr>
      <vt:lpstr>Limitations</vt:lpstr>
      <vt:lpstr>Conclusions</vt:lpstr>
      <vt:lpstr>Clinical Implications</vt:lpstr>
      <vt:lpstr>Clinical Implications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Sheikh, Rahab P</cp:lastModifiedBy>
  <cp:revision>1</cp:revision>
  <dcterms:created xsi:type="dcterms:W3CDTF">2025-03-29T23:06:32Z</dcterms:created>
  <dcterms:modified xsi:type="dcterms:W3CDTF">2025-03-29T23:07:58Z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2025-03-29T00:00:00Z</vt:filetime>
  </property>
  <property fmtid="{D5CDD505-2E9C-101B-9397-08002B2CF9AE}" pid="3" name="LastSaved">
    <vt:filetime>2025-03-29T00:00:00Z</vt:filetime>
  </property>
</Properties>
</file>