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5" r:id="rId5"/>
    <p:sldId id="267" r:id="rId6"/>
    <p:sldId id="262" r:id="rId7"/>
    <p:sldId id="272" r:id="rId8"/>
    <p:sldId id="264" r:id="rId9"/>
    <p:sldId id="258" r:id="rId10"/>
    <p:sldId id="259" r:id="rId11"/>
    <p:sldId id="266" r:id="rId12"/>
    <p:sldId id="260" r:id="rId13"/>
    <p:sldId id="261" r:id="rId14"/>
    <p:sldId id="271" r:id="rId15"/>
    <p:sldId id="268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2000"/>
              <a:t>Stent thrombosis at 30 days follow 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5.6781356261630445E-2"/>
          <c:y val="0.20991499359204494"/>
          <c:w val="0.92641643686411401"/>
          <c:h val="0.641090760441352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Acute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Bivalirudin</c:v>
                </c:pt>
                <c:pt idx="1">
                  <c:v>UFH + GPI</c:v>
                </c:pt>
                <c:pt idx="2">
                  <c:v>Bivalirudin</c:v>
                </c:pt>
                <c:pt idx="3">
                  <c:v>UFH + GPI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2.9</c:v>
                </c:pt>
                <c:pt idx="1">
                  <c:v>0.2</c:v>
                </c:pt>
                <c:pt idx="2">
                  <c:v>0.8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Subacute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Bivalirudin</c:v>
                </c:pt>
                <c:pt idx="1">
                  <c:v>UFH + GPI</c:v>
                </c:pt>
                <c:pt idx="2">
                  <c:v>Bivalirudin</c:v>
                </c:pt>
                <c:pt idx="3">
                  <c:v>UFH + GPI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1.4</c:v>
                </c:pt>
                <c:pt idx="3">
                  <c:v>2.2999999999999998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77808704"/>
        <c:axId val="477805176"/>
      </c:barChart>
      <c:catAx>
        <c:axId val="47780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7805176"/>
        <c:crosses val="autoZero"/>
        <c:auto val="1"/>
        <c:lblAlgn val="ctr"/>
        <c:lblOffset val="100"/>
        <c:noMultiLvlLbl val="0"/>
      </c:catAx>
      <c:valAx>
        <c:axId val="4778051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7780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19635946571627"/>
          <c:y val="0.12265889734077534"/>
          <c:w val="0.2140810353755461"/>
          <c:h val="6.8393168683575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32686-DA33-4D93-8144-CB3912C574E6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a-DK"/>
        </a:p>
      </dgm:t>
    </dgm:pt>
    <dgm:pt modelId="{F2D63B93-3F8E-4D2E-A732-FDD155393A23}">
      <dgm:prSet phldrT="[Tekst]" custT="1"/>
      <dgm:spPr/>
      <dgm:t>
        <a:bodyPr/>
        <a:lstStyle/>
        <a:p>
          <a:r>
            <a:rPr lang="da-DK" sz="1800" dirty="0" smtClean="0"/>
            <a:t>Fast reversal of </a:t>
          </a:r>
          <a:r>
            <a:rPr lang="da-DK" sz="1800" dirty="0" err="1" smtClean="0"/>
            <a:t>bivalirudin</a:t>
          </a:r>
          <a:endParaRPr lang="da-DK" sz="1800" dirty="0"/>
        </a:p>
      </dgm:t>
    </dgm:pt>
    <dgm:pt modelId="{F36FDB10-FCE1-4C9C-A827-701FECA52C4C}" type="parTrans" cxnId="{73B37262-1186-41C4-B84E-26370876DA76}">
      <dgm:prSet/>
      <dgm:spPr/>
      <dgm:t>
        <a:bodyPr/>
        <a:lstStyle/>
        <a:p>
          <a:endParaRPr lang="da-DK"/>
        </a:p>
      </dgm:t>
    </dgm:pt>
    <dgm:pt modelId="{53750FDE-542C-4B41-8C05-C61EA70258FC}" type="sibTrans" cxnId="{73B37262-1186-41C4-B84E-26370876DA76}">
      <dgm:prSet/>
      <dgm:spPr/>
      <dgm:t>
        <a:bodyPr/>
        <a:lstStyle/>
        <a:p>
          <a:endParaRPr lang="da-DK"/>
        </a:p>
      </dgm:t>
    </dgm:pt>
    <dgm:pt modelId="{8D42B7A8-80CA-4A62-81F5-A76B024FCCDF}">
      <dgm:prSet phldrT="[Tekst]" custT="1"/>
      <dgm:spPr/>
      <dgm:t>
        <a:bodyPr/>
        <a:lstStyle/>
        <a:p>
          <a:r>
            <a:rPr lang="da-DK" sz="2000" dirty="0" err="1" smtClean="0"/>
            <a:t>Inadequate</a:t>
          </a:r>
          <a:r>
            <a:rPr lang="da-DK" sz="2000" dirty="0" smtClean="0"/>
            <a:t> oral </a:t>
          </a:r>
          <a:r>
            <a:rPr lang="da-DK" sz="2000" dirty="0" err="1" smtClean="0"/>
            <a:t>platelet</a:t>
          </a:r>
          <a:r>
            <a:rPr lang="da-DK" sz="2000" dirty="0" smtClean="0"/>
            <a:t> inhibition</a:t>
          </a:r>
          <a:endParaRPr lang="da-DK" sz="2000" dirty="0"/>
        </a:p>
      </dgm:t>
    </dgm:pt>
    <dgm:pt modelId="{DCD14C56-F43C-4AD8-B6AF-496AADBEE045}" type="parTrans" cxnId="{EFE023DA-A2B9-4777-87E2-0A4416196E1A}">
      <dgm:prSet/>
      <dgm:spPr/>
      <dgm:t>
        <a:bodyPr/>
        <a:lstStyle/>
        <a:p>
          <a:endParaRPr lang="da-DK"/>
        </a:p>
      </dgm:t>
    </dgm:pt>
    <dgm:pt modelId="{C5AB7855-C013-4AF9-A982-9630A5A3E2C5}" type="sibTrans" cxnId="{EFE023DA-A2B9-4777-87E2-0A4416196E1A}">
      <dgm:prSet/>
      <dgm:spPr/>
      <dgm:t>
        <a:bodyPr/>
        <a:lstStyle/>
        <a:p>
          <a:endParaRPr lang="da-DK"/>
        </a:p>
      </dgm:t>
    </dgm:pt>
    <dgm:pt modelId="{63BD8370-F21E-4E28-A417-A3A7E9A5C751}">
      <dgm:prSet phldrT="[Tekst]"/>
      <dgm:spPr/>
      <dgm:t>
        <a:bodyPr/>
        <a:lstStyle/>
        <a:p>
          <a:r>
            <a:rPr lang="en-US" dirty="0" smtClean="0"/>
            <a:t>thrombus composition changes over time</a:t>
          </a:r>
          <a:endParaRPr lang="da-DK" dirty="0"/>
        </a:p>
      </dgm:t>
    </dgm:pt>
    <dgm:pt modelId="{B691189C-8467-458C-8C27-1B43518269B0}" type="parTrans" cxnId="{2605166A-4D33-4572-8AE8-23B312B7CEC4}">
      <dgm:prSet/>
      <dgm:spPr/>
      <dgm:t>
        <a:bodyPr/>
        <a:lstStyle/>
        <a:p>
          <a:endParaRPr lang="da-DK"/>
        </a:p>
      </dgm:t>
    </dgm:pt>
    <dgm:pt modelId="{2FB129E1-63A0-4980-90DB-8385F507B323}" type="sibTrans" cxnId="{2605166A-4D33-4572-8AE8-23B312B7CEC4}">
      <dgm:prSet/>
      <dgm:spPr/>
      <dgm:t>
        <a:bodyPr/>
        <a:lstStyle/>
        <a:p>
          <a:endParaRPr lang="da-DK"/>
        </a:p>
      </dgm:t>
    </dgm:pt>
    <dgm:pt modelId="{92FF76CD-F3F6-4FC7-AE83-10D303CA8AC1}">
      <dgm:prSet phldrT="[Tekst]" custT="1"/>
      <dgm:spPr/>
      <dgm:t>
        <a:bodyPr/>
        <a:lstStyle/>
        <a:p>
          <a:pPr algn="l"/>
          <a:r>
            <a:rPr lang="en-US" sz="2000" b="0" dirty="0" smtClean="0"/>
            <a:t>Outcomes</a:t>
          </a:r>
          <a:r>
            <a:rPr lang="en-US" sz="2000" dirty="0" smtClean="0"/>
            <a:t> may be dependent on:</a:t>
          </a:r>
        </a:p>
        <a:p>
          <a:pPr algn="l"/>
          <a:r>
            <a:rPr lang="en-US" sz="2000" b="1" dirty="0" smtClean="0">
              <a:solidFill>
                <a:srgbClr val="C00000"/>
              </a:solidFill>
            </a:rPr>
            <a:t>- time from coronary occlusion</a:t>
          </a:r>
          <a:r>
            <a:rPr lang="en-US" sz="2000" dirty="0" smtClean="0">
              <a:solidFill>
                <a:srgbClr val="C00000"/>
              </a:solidFill>
            </a:rPr>
            <a:t> </a:t>
          </a:r>
        </a:p>
        <a:p>
          <a:pPr algn="l"/>
          <a:r>
            <a:rPr lang="en-US" sz="2000" dirty="0" smtClean="0">
              <a:solidFill>
                <a:srgbClr val="C00000"/>
              </a:solidFill>
            </a:rPr>
            <a:t>- </a:t>
          </a:r>
          <a:r>
            <a:rPr lang="en-US" sz="2000" b="1" dirty="0" smtClean="0">
              <a:solidFill>
                <a:srgbClr val="C00000"/>
              </a:solidFill>
            </a:rPr>
            <a:t>effectivity of </a:t>
          </a:r>
          <a:r>
            <a:rPr lang="en-US" sz="2000" b="1" dirty="0" err="1" smtClean="0">
              <a:solidFill>
                <a:srgbClr val="C00000"/>
              </a:solidFill>
            </a:rPr>
            <a:t>preprocedural</a:t>
          </a:r>
          <a:r>
            <a:rPr lang="en-US" sz="2000" b="1" dirty="0" smtClean="0">
              <a:solidFill>
                <a:srgbClr val="C00000"/>
              </a:solidFill>
            </a:rPr>
            <a:t> antiplatelet therapy</a:t>
          </a:r>
          <a:endParaRPr lang="da-DK" sz="2000" dirty="0"/>
        </a:p>
      </dgm:t>
    </dgm:pt>
    <dgm:pt modelId="{9ED1289C-D8BF-4B36-91EB-E8401783AEC4}" type="parTrans" cxnId="{339A6EFA-142E-4E5E-8A6A-880C81B280DE}">
      <dgm:prSet/>
      <dgm:spPr/>
      <dgm:t>
        <a:bodyPr/>
        <a:lstStyle/>
        <a:p>
          <a:endParaRPr lang="da-DK"/>
        </a:p>
      </dgm:t>
    </dgm:pt>
    <dgm:pt modelId="{9595620D-DF7C-49C6-AC1E-75973E41CA59}" type="sibTrans" cxnId="{339A6EFA-142E-4E5E-8A6A-880C81B280DE}">
      <dgm:prSet/>
      <dgm:spPr/>
      <dgm:t>
        <a:bodyPr/>
        <a:lstStyle/>
        <a:p>
          <a:endParaRPr lang="da-DK"/>
        </a:p>
      </dgm:t>
    </dgm:pt>
    <dgm:pt modelId="{902C74F6-9A8E-4B3C-8B61-B372C06A6486}" type="pres">
      <dgm:prSet presAssocID="{4DB32686-DA33-4D93-8144-CB3912C574E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C546D3E6-4BD3-4202-8A6F-A755A8BA16FC}" type="pres">
      <dgm:prSet presAssocID="{4DB32686-DA33-4D93-8144-CB3912C574E6}" presName="ellipse" presStyleLbl="trBgShp" presStyleIdx="0" presStyleCnt="1" custScaleX="88836" custScaleY="92866" custLinFactNeighborX="329" custLinFactNeighborY="3158"/>
      <dgm:spPr/>
    </dgm:pt>
    <dgm:pt modelId="{A2D5B1F3-479E-47AA-8566-913485AA7628}" type="pres">
      <dgm:prSet presAssocID="{4DB32686-DA33-4D93-8144-CB3912C574E6}" presName="arrow1" presStyleLbl="fgShp" presStyleIdx="0" presStyleCnt="1" custLinFactNeighborX="5612" custLinFactNeighborY="-29187"/>
      <dgm:spPr/>
    </dgm:pt>
    <dgm:pt modelId="{2FEB9A22-1838-4570-8448-F8B380E41ACA}" type="pres">
      <dgm:prSet presAssocID="{4DB32686-DA33-4D93-8144-CB3912C574E6}" presName="rectangle" presStyleLbl="revTx" presStyleIdx="0" presStyleCnt="1" custScaleX="114941" custLinFactNeighborX="8588" custLinFactNeighborY="-127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0F6DF0F-201A-43FD-A1CB-D3523CA8C221}" type="pres">
      <dgm:prSet presAssocID="{8D42B7A8-80CA-4A62-81F5-A76B024FCCD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068D670-B644-4534-B05C-401E286FC515}" type="pres">
      <dgm:prSet presAssocID="{63BD8370-F21E-4E28-A417-A3A7E9A5C751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73BCEEF-B9E6-4D8C-99F0-58EB1AEC4362}" type="pres">
      <dgm:prSet presAssocID="{92FF76CD-F3F6-4FC7-AE83-10D303CA8AC1}" presName="item3" presStyleLbl="node1" presStyleIdx="2" presStyleCnt="3" custScaleX="10529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E30465C-27C5-4FC2-BA2A-3EF7F58E1BE1}" type="pres">
      <dgm:prSet presAssocID="{4DB32686-DA33-4D93-8144-CB3912C574E6}" presName="funnel" presStyleLbl="trAlignAcc1" presStyleIdx="0" presStyleCnt="1" custScaleX="88842" custScaleY="92812" custLinFactNeighborX="205" custLinFactNeighborY="-181"/>
      <dgm:spPr/>
    </dgm:pt>
  </dgm:ptLst>
  <dgm:cxnLst>
    <dgm:cxn modelId="{5B506D5F-C431-437E-B4E8-C803721E847F}" type="presOf" srcId="{8D42B7A8-80CA-4A62-81F5-A76B024FCCDF}" destId="{2068D670-B644-4534-B05C-401E286FC515}" srcOrd="0" destOrd="0" presId="urn:microsoft.com/office/officeart/2005/8/layout/funnel1"/>
    <dgm:cxn modelId="{346217E6-9F97-4C55-866B-5D99335427B5}" type="presOf" srcId="{63BD8370-F21E-4E28-A417-A3A7E9A5C751}" destId="{50F6DF0F-201A-43FD-A1CB-D3523CA8C221}" srcOrd="0" destOrd="0" presId="urn:microsoft.com/office/officeart/2005/8/layout/funnel1"/>
    <dgm:cxn modelId="{73B37262-1186-41C4-B84E-26370876DA76}" srcId="{4DB32686-DA33-4D93-8144-CB3912C574E6}" destId="{F2D63B93-3F8E-4D2E-A732-FDD155393A23}" srcOrd="0" destOrd="0" parTransId="{F36FDB10-FCE1-4C9C-A827-701FECA52C4C}" sibTransId="{53750FDE-542C-4B41-8C05-C61EA70258FC}"/>
    <dgm:cxn modelId="{2605166A-4D33-4572-8AE8-23B312B7CEC4}" srcId="{4DB32686-DA33-4D93-8144-CB3912C574E6}" destId="{63BD8370-F21E-4E28-A417-A3A7E9A5C751}" srcOrd="2" destOrd="0" parTransId="{B691189C-8467-458C-8C27-1B43518269B0}" sibTransId="{2FB129E1-63A0-4980-90DB-8385F507B323}"/>
    <dgm:cxn modelId="{EFE023DA-A2B9-4777-87E2-0A4416196E1A}" srcId="{4DB32686-DA33-4D93-8144-CB3912C574E6}" destId="{8D42B7A8-80CA-4A62-81F5-A76B024FCCDF}" srcOrd="1" destOrd="0" parTransId="{DCD14C56-F43C-4AD8-B6AF-496AADBEE045}" sibTransId="{C5AB7855-C013-4AF9-A982-9630A5A3E2C5}"/>
    <dgm:cxn modelId="{C985B78C-D508-45CF-86A7-97FA9A45ACED}" type="presOf" srcId="{F2D63B93-3F8E-4D2E-A732-FDD155393A23}" destId="{173BCEEF-B9E6-4D8C-99F0-58EB1AEC4362}" srcOrd="0" destOrd="0" presId="urn:microsoft.com/office/officeart/2005/8/layout/funnel1"/>
    <dgm:cxn modelId="{339A6EFA-142E-4E5E-8A6A-880C81B280DE}" srcId="{4DB32686-DA33-4D93-8144-CB3912C574E6}" destId="{92FF76CD-F3F6-4FC7-AE83-10D303CA8AC1}" srcOrd="3" destOrd="0" parTransId="{9ED1289C-D8BF-4B36-91EB-E8401783AEC4}" sibTransId="{9595620D-DF7C-49C6-AC1E-75973E41CA59}"/>
    <dgm:cxn modelId="{54BDB608-D48B-49FB-9868-84AE994E1846}" type="presOf" srcId="{92FF76CD-F3F6-4FC7-AE83-10D303CA8AC1}" destId="{2FEB9A22-1838-4570-8448-F8B380E41ACA}" srcOrd="0" destOrd="0" presId="urn:microsoft.com/office/officeart/2005/8/layout/funnel1"/>
    <dgm:cxn modelId="{CBEFB5CD-D85E-4BC0-AF04-A824DB26FE0E}" type="presOf" srcId="{4DB32686-DA33-4D93-8144-CB3912C574E6}" destId="{902C74F6-9A8E-4B3C-8B61-B372C06A6486}" srcOrd="0" destOrd="0" presId="urn:microsoft.com/office/officeart/2005/8/layout/funnel1"/>
    <dgm:cxn modelId="{6B572B56-3BC4-4AD9-A991-3595D4A1D9AE}" type="presParOf" srcId="{902C74F6-9A8E-4B3C-8B61-B372C06A6486}" destId="{C546D3E6-4BD3-4202-8A6F-A755A8BA16FC}" srcOrd="0" destOrd="0" presId="urn:microsoft.com/office/officeart/2005/8/layout/funnel1"/>
    <dgm:cxn modelId="{5C4DB98E-3C1C-490A-8DF5-F8DB45A96FA4}" type="presParOf" srcId="{902C74F6-9A8E-4B3C-8B61-B372C06A6486}" destId="{A2D5B1F3-479E-47AA-8566-913485AA7628}" srcOrd="1" destOrd="0" presId="urn:microsoft.com/office/officeart/2005/8/layout/funnel1"/>
    <dgm:cxn modelId="{9BEAAD24-167E-443A-9E5F-7D93E038B8FF}" type="presParOf" srcId="{902C74F6-9A8E-4B3C-8B61-B372C06A6486}" destId="{2FEB9A22-1838-4570-8448-F8B380E41ACA}" srcOrd="2" destOrd="0" presId="urn:microsoft.com/office/officeart/2005/8/layout/funnel1"/>
    <dgm:cxn modelId="{7FCF4BBB-49AF-4C2D-BAA3-4140CF3801B2}" type="presParOf" srcId="{902C74F6-9A8E-4B3C-8B61-B372C06A6486}" destId="{50F6DF0F-201A-43FD-A1CB-D3523CA8C221}" srcOrd="3" destOrd="0" presId="urn:microsoft.com/office/officeart/2005/8/layout/funnel1"/>
    <dgm:cxn modelId="{8EE2E5BA-500E-4304-80C9-69C1D97FE3BD}" type="presParOf" srcId="{902C74F6-9A8E-4B3C-8B61-B372C06A6486}" destId="{2068D670-B644-4534-B05C-401E286FC515}" srcOrd="4" destOrd="0" presId="urn:microsoft.com/office/officeart/2005/8/layout/funnel1"/>
    <dgm:cxn modelId="{60397590-5472-4820-931F-DBBEDA19E14A}" type="presParOf" srcId="{902C74F6-9A8E-4B3C-8B61-B372C06A6486}" destId="{173BCEEF-B9E6-4D8C-99F0-58EB1AEC4362}" srcOrd="5" destOrd="0" presId="urn:microsoft.com/office/officeart/2005/8/layout/funnel1"/>
    <dgm:cxn modelId="{5AE44054-CA65-4E1E-8B58-FC295BA17198}" type="presParOf" srcId="{902C74F6-9A8E-4B3C-8B61-B372C06A6486}" destId="{7E30465C-27C5-4FC2-BA2A-3EF7F58E1BE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988C36-0D50-45B9-8CCF-94A1011840F2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7F42004D-1E78-4D01-99D2-0C2ECEB7E89C}">
      <dgm:prSet phldrT="[Tekst]" custT="1"/>
      <dgm:spPr/>
      <dgm:t>
        <a:bodyPr/>
        <a:lstStyle/>
        <a:p>
          <a:r>
            <a:rPr lang="en-US" sz="1800" dirty="0" err="1" smtClean="0"/>
            <a:t>bivalirudin</a:t>
          </a:r>
          <a:r>
            <a:rPr lang="en-US" sz="1800" dirty="0" smtClean="0"/>
            <a:t>, a direct thrombin inhibitor</a:t>
          </a:r>
          <a:endParaRPr lang="da-DK" sz="1800" dirty="0"/>
        </a:p>
      </dgm:t>
    </dgm:pt>
    <dgm:pt modelId="{580A5CE0-1961-4158-9E20-EBB2FD3CFD2A}" type="parTrans" cxnId="{80EFF8A9-18F4-4A65-AB44-6B4CC83642B5}">
      <dgm:prSet/>
      <dgm:spPr/>
      <dgm:t>
        <a:bodyPr/>
        <a:lstStyle/>
        <a:p>
          <a:endParaRPr lang="da-DK" sz="3200"/>
        </a:p>
      </dgm:t>
    </dgm:pt>
    <dgm:pt modelId="{AFD59005-8F44-4CB2-967C-0CD77D344853}" type="sibTrans" cxnId="{80EFF8A9-18F4-4A65-AB44-6B4CC83642B5}">
      <dgm:prSet/>
      <dgm:spPr/>
      <dgm:t>
        <a:bodyPr/>
        <a:lstStyle/>
        <a:p>
          <a:endParaRPr lang="da-DK" sz="3200"/>
        </a:p>
      </dgm:t>
    </dgm:pt>
    <dgm:pt modelId="{AB1B60F0-D677-42E2-BAA0-B2B235C002FE}">
      <dgm:prSet phldrT="[Tekst]" custT="1"/>
      <dgm:spPr/>
      <dgm:t>
        <a:bodyPr/>
        <a:lstStyle/>
        <a:p>
          <a:r>
            <a:rPr lang="en-US" sz="1800" dirty="0" smtClean="0"/>
            <a:t>GPI, a platelet inhibitor</a:t>
          </a:r>
          <a:endParaRPr lang="da-DK" sz="1800" dirty="0"/>
        </a:p>
      </dgm:t>
    </dgm:pt>
    <dgm:pt modelId="{43CFD124-F4A7-4B83-9BFE-D055CA27E173}" type="parTrans" cxnId="{6D35B672-82B9-40E4-8F82-4C24BF72892E}">
      <dgm:prSet/>
      <dgm:spPr/>
      <dgm:t>
        <a:bodyPr/>
        <a:lstStyle/>
        <a:p>
          <a:endParaRPr lang="da-DK" sz="3200"/>
        </a:p>
      </dgm:t>
    </dgm:pt>
    <dgm:pt modelId="{BCA2C167-8082-49C0-A148-6B037B282C2C}" type="sibTrans" cxnId="{6D35B672-82B9-40E4-8F82-4C24BF72892E}">
      <dgm:prSet/>
      <dgm:spPr/>
      <dgm:t>
        <a:bodyPr/>
        <a:lstStyle/>
        <a:p>
          <a:endParaRPr lang="da-DK" sz="3200"/>
        </a:p>
      </dgm:t>
    </dgm:pt>
    <dgm:pt modelId="{481D95F6-19E0-48BD-8A76-28306B4C173F}" type="pres">
      <dgm:prSet presAssocID="{7B988C36-0D50-45B9-8CCF-94A1011840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26B8C923-E444-40F0-B187-07CF8CEE93FE}" type="pres">
      <dgm:prSet presAssocID="{7F42004D-1E78-4D01-99D2-0C2ECEB7E89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65E7606-9AD3-461C-863E-7431016D3C6C}" type="pres">
      <dgm:prSet presAssocID="{AB1B60F0-D677-42E2-BAA0-B2B235C002F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6D35B672-82B9-40E4-8F82-4C24BF72892E}" srcId="{7B988C36-0D50-45B9-8CCF-94A1011840F2}" destId="{AB1B60F0-D677-42E2-BAA0-B2B235C002FE}" srcOrd="1" destOrd="0" parTransId="{43CFD124-F4A7-4B83-9BFE-D055CA27E173}" sibTransId="{BCA2C167-8082-49C0-A148-6B037B282C2C}"/>
    <dgm:cxn modelId="{739DD554-538A-4BC7-B00F-F22A7C0D2AED}" type="presOf" srcId="{7B988C36-0D50-45B9-8CCF-94A1011840F2}" destId="{481D95F6-19E0-48BD-8A76-28306B4C173F}" srcOrd="0" destOrd="0" presId="urn:microsoft.com/office/officeart/2005/8/layout/arrow5"/>
    <dgm:cxn modelId="{36A5A540-6FE7-4350-A516-F7CB7D5340F9}" type="presOf" srcId="{AB1B60F0-D677-42E2-BAA0-B2B235C002FE}" destId="{E65E7606-9AD3-461C-863E-7431016D3C6C}" srcOrd="0" destOrd="0" presId="urn:microsoft.com/office/officeart/2005/8/layout/arrow5"/>
    <dgm:cxn modelId="{80EFF8A9-18F4-4A65-AB44-6B4CC83642B5}" srcId="{7B988C36-0D50-45B9-8CCF-94A1011840F2}" destId="{7F42004D-1E78-4D01-99D2-0C2ECEB7E89C}" srcOrd="0" destOrd="0" parTransId="{580A5CE0-1961-4158-9E20-EBB2FD3CFD2A}" sibTransId="{AFD59005-8F44-4CB2-967C-0CD77D344853}"/>
    <dgm:cxn modelId="{3881817F-ED57-474B-8197-EC0EE3A124A0}" type="presOf" srcId="{7F42004D-1E78-4D01-99D2-0C2ECEB7E89C}" destId="{26B8C923-E444-40F0-B187-07CF8CEE93FE}" srcOrd="0" destOrd="0" presId="urn:microsoft.com/office/officeart/2005/8/layout/arrow5"/>
    <dgm:cxn modelId="{562C4F5A-D722-488D-BC13-F1BF18F77D46}" type="presParOf" srcId="{481D95F6-19E0-48BD-8A76-28306B4C173F}" destId="{26B8C923-E444-40F0-B187-07CF8CEE93FE}" srcOrd="0" destOrd="0" presId="urn:microsoft.com/office/officeart/2005/8/layout/arrow5"/>
    <dgm:cxn modelId="{51B8F77A-3358-48E5-A055-8C6FC80C6FEA}" type="presParOf" srcId="{481D95F6-19E0-48BD-8A76-28306B4C173F}" destId="{E65E7606-9AD3-461C-863E-7431016D3C6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F9B0E-7D6B-4CDC-849F-4403E17623A8}" type="doc">
      <dgm:prSet loTypeId="urn:microsoft.com/office/officeart/2005/8/layout/orgChart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6D4399D3-740D-4597-851B-EA99DBB54CF0}">
      <dgm:prSet phldrT="[Tekst]" custT="1"/>
      <dgm:spPr/>
      <dgm:t>
        <a:bodyPr/>
        <a:lstStyle/>
        <a:p>
          <a:r>
            <a:rPr lang="da-DK" sz="2000" dirty="0" smtClean="0"/>
            <a:t>3199 patients </a:t>
          </a:r>
          <a:r>
            <a:rPr lang="da-DK" sz="2000" dirty="0" err="1" smtClean="0"/>
            <a:t>pPCI</a:t>
          </a:r>
          <a:endParaRPr lang="da-DK" sz="2000" dirty="0"/>
        </a:p>
      </dgm:t>
    </dgm:pt>
    <dgm:pt modelId="{8EF936A8-F3F4-41D2-98A4-77903293F16D}" type="parTrans" cxnId="{785DFA35-AF13-41F7-AEF0-B29C4D467C5C}">
      <dgm:prSet/>
      <dgm:spPr/>
      <dgm:t>
        <a:bodyPr/>
        <a:lstStyle/>
        <a:p>
          <a:endParaRPr lang="da-DK" sz="2000"/>
        </a:p>
      </dgm:t>
    </dgm:pt>
    <dgm:pt modelId="{A21EEC8D-62C7-4479-A05D-034396D4CFBE}" type="sibTrans" cxnId="{785DFA35-AF13-41F7-AEF0-B29C4D467C5C}">
      <dgm:prSet/>
      <dgm:spPr/>
      <dgm:t>
        <a:bodyPr/>
        <a:lstStyle/>
        <a:p>
          <a:endParaRPr lang="da-DK" sz="2000"/>
        </a:p>
      </dgm:t>
    </dgm:pt>
    <dgm:pt modelId="{5C79A6AF-AA6C-463A-9BCA-84CA34E214B3}">
      <dgm:prSet phldrT="[Tekst]" custT="1"/>
      <dgm:spPr/>
      <dgm:t>
        <a:bodyPr/>
        <a:lstStyle/>
        <a:p>
          <a:r>
            <a:rPr lang="da-DK" sz="2000" b="0" dirty="0" smtClean="0"/>
            <a:t>1070</a:t>
          </a:r>
        </a:p>
        <a:p>
          <a:r>
            <a:rPr lang="en-US" sz="2000" b="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SBT ≤3 hours</a:t>
          </a:r>
          <a:endParaRPr lang="da-DK" sz="2000" b="0" dirty="0">
            <a:latin typeface="+mn-lt"/>
          </a:endParaRPr>
        </a:p>
      </dgm:t>
    </dgm:pt>
    <dgm:pt modelId="{61BF3C7C-B377-4E67-9493-8418307D0625}" type="parTrans" cxnId="{A6DABAA1-9AE6-49C7-8F24-61FFD72C09B7}">
      <dgm:prSet/>
      <dgm:spPr/>
      <dgm:t>
        <a:bodyPr/>
        <a:lstStyle/>
        <a:p>
          <a:endParaRPr lang="da-DK" sz="2000"/>
        </a:p>
      </dgm:t>
    </dgm:pt>
    <dgm:pt modelId="{240F06A3-F8C2-4E99-A898-87F796557613}" type="sibTrans" cxnId="{A6DABAA1-9AE6-49C7-8F24-61FFD72C09B7}">
      <dgm:prSet/>
      <dgm:spPr/>
      <dgm:t>
        <a:bodyPr/>
        <a:lstStyle/>
        <a:p>
          <a:endParaRPr lang="da-DK" sz="2000"/>
        </a:p>
      </dgm:t>
    </dgm:pt>
    <dgm:pt modelId="{93C7AA23-2D39-4F03-A483-46F62DC3C8AA}">
      <dgm:prSet phldrT="[Tekst]" custT="1"/>
      <dgm:spPr/>
      <dgm:t>
        <a:bodyPr/>
        <a:lstStyle/>
        <a:p>
          <a:r>
            <a:rPr lang="da-DK" sz="2000" dirty="0" smtClean="0"/>
            <a:t>2129</a:t>
          </a:r>
        </a:p>
        <a:p>
          <a:r>
            <a:rPr lang="da-DK" sz="2000" dirty="0" smtClean="0"/>
            <a:t>SBT &gt;3 </a:t>
          </a:r>
          <a:r>
            <a:rPr lang="da-DK" sz="2000" dirty="0" err="1" smtClean="0"/>
            <a:t>hours</a:t>
          </a:r>
          <a:endParaRPr lang="da-DK" sz="2000" dirty="0"/>
        </a:p>
      </dgm:t>
    </dgm:pt>
    <dgm:pt modelId="{DDFF1BBF-0A38-40C9-A340-5DDEDB06CFA2}" type="parTrans" cxnId="{8C177268-AF13-4DA6-B3E7-169030E4C33B}">
      <dgm:prSet/>
      <dgm:spPr/>
      <dgm:t>
        <a:bodyPr/>
        <a:lstStyle/>
        <a:p>
          <a:endParaRPr lang="da-DK" sz="2000"/>
        </a:p>
      </dgm:t>
    </dgm:pt>
    <dgm:pt modelId="{8F36793B-1E86-4469-9FA1-37438C5C6138}" type="sibTrans" cxnId="{8C177268-AF13-4DA6-B3E7-169030E4C33B}">
      <dgm:prSet/>
      <dgm:spPr/>
      <dgm:t>
        <a:bodyPr/>
        <a:lstStyle/>
        <a:p>
          <a:endParaRPr lang="da-DK" sz="2000"/>
        </a:p>
      </dgm:t>
    </dgm:pt>
    <dgm:pt modelId="{52C8D448-E973-40E4-896D-ACEDFAAE06B9}" type="asst">
      <dgm:prSet custT="1"/>
      <dgm:spPr/>
      <dgm:t>
        <a:bodyPr/>
        <a:lstStyle/>
        <a:p>
          <a:r>
            <a:rPr lang="da-DK" sz="2000" dirty="0" err="1" smtClean="0"/>
            <a:t>Bivalirudin</a:t>
          </a:r>
          <a:endParaRPr lang="da-DK" sz="2000" dirty="0" smtClean="0"/>
        </a:p>
        <a:p>
          <a:r>
            <a:rPr lang="da-DK" sz="2000" dirty="0" smtClean="0"/>
            <a:t>531</a:t>
          </a:r>
        </a:p>
      </dgm:t>
    </dgm:pt>
    <dgm:pt modelId="{5DE40F42-310A-4298-83D1-9F2AFDCDFC19}" type="parTrans" cxnId="{9253C750-1313-4405-9DA6-FF5041F4C18F}">
      <dgm:prSet/>
      <dgm:spPr/>
      <dgm:t>
        <a:bodyPr/>
        <a:lstStyle/>
        <a:p>
          <a:endParaRPr lang="da-DK" sz="2000"/>
        </a:p>
      </dgm:t>
    </dgm:pt>
    <dgm:pt modelId="{D82D9D5E-4737-4B9D-8B7D-F99ED34E86A8}" type="sibTrans" cxnId="{9253C750-1313-4405-9DA6-FF5041F4C18F}">
      <dgm:prSet/>
      <dgm:spPr/>
      <dgm:t>
        <a:bodyPr/>
        <a:lstStyle/>
        <a:p>
          <a:endParaRPr lang="da-DK" sz="2000"/>
        </a:p>
      </dgm:t>
    </dgm:pt>
    <dgm:pt modelId="{A7E7F6D4-2B63-4065-B399-DAA2E8E56A91}" type="asst">
      <dgm:prSet custT="1"/>
      <dgm:spPr/>
      <dgm:t>
        <a:bodyPr/>
        <a:lstStyle/>
        <a:p>
          <a:r>
            <a:rPr lang="da-DK" sz="2000" dirty="0" smtClean="0"/>
            <a:t>UFH+GPI</a:t>
          </a:r>
        </a:p>
        <a:p>
          <a:r>
            <a:rPr lang="da-DK" sz="2000" dirty="0" smtClean="0"/>
            <a:t>539</a:t>
          </a:r>
          <a:endParaRPr lang="da-DK" sz="2000" dirty="0"/>
        </a:p>
      </dgm:t>
    </dgm:pt>
    <dgm:pt modelId="{E127863D-05E2-4BBC-8F8F-82445E34CA5D}" type="parTrans" cxnId="{E7479595-B890-4E60-9EF8-E546EFAE076C}">
      <dgm:prSet/>
      <dgm:spPr/>
      <dgm:t>
        <a:bodyPr/>
        <a:lstStyle/>
        <a:p>
          <a:endParaRPr lang="da-DK" sz="2000"/>
        </a:p>
      </dgm:t>
    </dgm:pt>
    <dgm:pt modelId="{D153AF3F-F05B-467F-AAFD-09B3674B02D4}" type="sibTrans" cxnId="{E7479595-B890-4E60-9EF8-E546EFAE076C}">
      <dgm:prSet/>
      <dgm:spPr/>
      <dgm:t>
        <a:bodyPr/>
        <a:lstStyle/>
        <a:p>
          <a:endParaRPr lang="da-DK" sz="2000"/>
        </a:p>
      </dgm:t>
    </dgm:pt>
    <dgm:pt modelId="{DBCE9906-D77E-44EB-86AA-889327D20642}" type="asst">
      <dgm:prSet custT="1"/>
      <dgm:spPr/>
      <dgm:t>
        <a:bodyPr/>
        <a:lstStyle/>
        <a:p>
          <a:r>
            <a:rPr lang="da-DK" sz="2000" dirty="0" err="1" smtClean="0"/>
            <a:t>Bivalirudin</a:t>
          </a:r>
          <a:endParaRPr lang="da-DK" sz="2000" dirty="0" smtClean="0"/>
        </a:p>
        <a:p>
          <a:r>
            <a:rPr lang="da-DK" sz="2000" dirty="0" smtClean="0"/>
            <a:t>1076</a:t>
          </a:r>
          <a:endParaRPr lang="da-DK" sz="2000" dirty="0"/>
        </a:p>
      </dgm:t>
    </dgm:pt>
    <dgm:pt modelId="{D8B2A0A6-3E19-46F9-B238-3271301660C6}" type="parTrans" cxnId="{9C6E955C-6F4A-48EC-BB40-FBBB83698CED}">
      <dgm:prSet/>
      <dgm:spPr/>
      <dgm:t>
        <a:bodyPr/>
        <a:lstStyle/>
        <a:p>
          <a:endParaRPr lang="da-DK" sz="2000"/>
        </a:p>
      </dgm:t>
    </dgm:pt>
    <dgm:pt modelId="{E1D2F185-E3F5-4F87-A08A-3DA97251971E}" type="sibTrans" cxnId="{9C6E955C-6F4A-48EC-BB40-FBBB83698CED}">
      <dgm:prSet/>
      <dgm:spPr/>
      <dgm:t>
        <a:bodyPr/>
        <a:lstStyle/>
        <a:p>
          <a:endParaRPr lang="da-DK" sz="2000"/>
        </a:p>
      </dgm:t>
    </dgm:pt>
    <dgm:pt modelId="{4DDCBFAC-0357-434D-98F8-C7FEDAB8A2DC}" type="asst">
      <dgm:prSet custT="1"/>
      <dgm:spPr/>
      <dgm:t>
        <a:bodyPr/>
        <a:lstStyle/>
        <a:p>
          <a:r>
            <a:rPr lang="da-DK" sz="2000" dirty="0" smtClean="0"/>
            <a:t>UFH+GPI</a:t>
          </a:r>
        </a:p>
        <a:p>
          <a:r>
            <a:rPr lang="da-DK" sz="2000" dirty="0" smtClean="0"/>
            <a:t>1053</a:t>
          </a:r>
          <a:endParaRPr lang="da-DK" sz="2000" dirty="0"/>
        </a:p>
      </dgm:t>
    </dgm:pt>
    <dgm:pt modelId="{F717950A-E664-4D8B-B4B9-4B6EE09F40ED}" type="parTrans" cxnId="{09922566-7155-4941-963D-C3B74FF9A02B}">
      <dgm:prSet/>
      <dgm:spPr/>
      <dgm:t>
        <a:bodyPr/>
        <a:lstStyle/>
        <a:p>
          <a:endParaRPr lang="da-DK" sz="2000"/>
        </a:p>
      </dgm:t>
    </dgm:pt>
    <dgm:pt modelId="{BAEB4813-4A9C-4342-BE3C-6343BE0D7DC5}" type="sibTrans" cxnId="{09922566-7155-4941-963D-C3B74FF9A02B}">
      <dgm:prSet/>
      <dgm:spPr/>
      <dgm:t>
        <a:bodyPr/>
        <a:lstStyle/>
        <a:p>
          <a:endParaRPr lang="da-DK" sz="2000"/>
        </a:p>
      </dgm:t>
    </dgm:pt>
    <dgm:pt modelId="{BBBECA25-3FE1-4C6F-A267-10B2CF433113}" type="pres">
      <dgm:prSet presAssocID="{ADFF9B0E-7D6B-4CDC-849F-4403E17623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C1618E93-62FE-4548-A56E-0B175E0E8EF5}" type="pres">
      <dgm:prSet presAssocID="{6D4399D3-740D-4597-851B-EA99DBB54CF0}" presName="hierRoot1" presStyleCnt="0">
        <dgm:presLayoutVars>
          <dgm:hierBranch val="init"/>
        </dgm:presLayoutVars>
      </dgm:prSet>
      <dgm:spPr/>
    </dgm:pt>
    <dgm:pt modelId="{4EAAC469-2E47-47F6-829E-C3D0FBF73EEE}" type="pres">
      <dgm:prSet presAssocID="{6D4399D3-740D-4597-851B-EA99DBB54CF0}" presName="rootComposite1" presStyleCnt="0"/>
      <dgm:spPr/>
    </dgm:pt>
    <dgm:pt modelId="{9348179B-7EC2-4973-BC10-DB27D0EA78F6}" type="pres">
      <dgm:prSet presAssocID="{6D4399D3-740D-4597-851B-EA99DBB54CF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3DFE378-D3B6-4EF5-A4B8-56EF09F0F544}" type="pres">
      <dgm:prSet presAssocID="{6D4399D3-740D-4597-851B-EA99DBB54CF0}" presName="rootConnector1" presStyleLbl="node1" presStyleIdx="0" presStyleCnt="0"/>
      <dgm:spPr/>
      <dgm:t>
        <a:bodyPr/>
        <a:lstStyle/>
        <a:p>
          <a:endParaRPr lang="da-DK"/>
        </a:p>
      </dgm:t>
    </dgm:pt>
    <dgm:pt modelId="{3657685E-4E8E-4DED-A394-3F2E098720CF}" type="pres">
      <dgm:prSet presAssocID="{6D4399D3-740D-4597-851B-EA99DBB54CF0}" presName="hierChild2" presStyleCnt="0"/>
      <dgm:spPr/>
    </dgm:pt>
    <dgm:pt modelId="{3518D234-5DAF-459D-8FC0-687EA96F80B2}" type="pres">
      <dgm:prSet presAssocID="{61BF3C7C-B377-4E67-9493-8418307D0625}" presName="Name37" presStyleLbl="parChTrans1D2" presStyleIdx="0" presStyleCnt="2"/>
      <dgm:spPr/>
      <dgm:t>
        <a:bodyPr/>
        <a:lstStyle/>
        <a:p>
          <a:endParaRPr lang="da-DK"/>
        </a:p>
      </dgm:t>
    </dgm:pt>
    <dgm:pt modelId="{871B1426-201F-4276-A971-E10DE567EFAD}" type="pres">
      <dgm:prSet presAssocID="{5C79A6AF-AA6C-463A-9BCA-84CA34E214B3}" presName="hierRoot2" presStyleCnt="0">
        <dgm:presLayoutVars>
          <dgm:hierBranch val="init"/>
        </dgm:presLayoutVars>
      </dgm:prSet>
      <dgm:spPr/>
    </dgm:pt>
    <dgm:pt modelId="{60DDFAE3-627E-474A-8455-53DB7E8E6412}" type="pres">
      <dgm:prSet presAssocID="{5C79A6AF-AA6C-463A-9BCA-84CA34E214B3}" presName="rootComposite" presStyleCnt="0"/>
      <dgm:spPr/>
    </dgm:pt>
    <dgm:pt modelId="{DC7BAEC5-F528-434D-868D-95CF25F56ACB}" type="pres">
      <dgm:prSet presAssocID="{5C79A6AF-AA6C-463A-9BCA-84CA34E214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468E983-E08D-4380-B82D-9246A61D8BA2}" type="pres">
      <dgm:prSet presAssocID="{5C79A6AF-AA6C-463A-9BCA-84CA34E214B3}" presName="rootConnector" presStyleLbl="node2" presStyleIdx="0" presStyleCnt="2"/>
      <dgm:spPr/>
      <dgm:t>
        <a:bodyPr/>
        <a:lstStyle/>
        <a:p>
          <a:endParaRPr lang="da-DK"/>
        </a:p>
      </dgm:t>
    </dgm:pt>
    <dgm:pt modelId="{A7D2C226-8EE5-4B8A-A4FE-28EA5B9C1BCF}" type="pres">
      <dgm:prSet presAssocID="{5C79A6AF-AA6C-463A-9BCA-84CA34E214B3}" presName="hierChild4" presStyleCnt="0"/>
      <dgm:spPr/>
    </dgm:pt>
    <dgm:pt modelId="{0E935A23-B304-4621-AB86-64CDBC9DD717}" type="pres">
      <dgm:prSet presAssocID="{5C79A6AF-AA6C-463A-9BCA-84CA34E214B3}" presName="hierChild5" presStyleCnt="0"/>
      <dgm:spPr/>
    </dgm:pt>
    <dgm:pt modelId="{2296FED6-41AA-493C-B204-E98390AA626E}" type="pres">
      <dgm:prSet presAssocID="{5DE40F42-310A-4298-83D1-9F2AFDCDFC19}" presName="Name111" presStyleLbl="parChTrans1D3" presStyleIdx="0" presStyleCnt="4"/>
      <dgm:spPr/>
      <dgm:t>
        <a:bodyPr/>
        <a:lstStyle/>
        <a:p>
          <a:endParaRPr lang="da-DK"/>
        </a:p>
      </dgm:t>
    </dgm:pt>
    <dgm:pt modelId="{28742467-A587-4372-BB7D-FF590DDF32A6}" type="pres">
      <dgm:prSet presAssocID="{52C8D448-E973-40E4-896D-ACEDFAAE06B9}" presName="hierRoot3" presStyleCnt="0">
        <dgm:presLayoutVars>
          <dgm:hierBranch val="init"/>
        </dgm:presLayoutVars>
      </dgm:prSet>
      <dgm:spPr/>
    </dgm:pt>
    <dgm:pt modelId="{F08EC448-1689-4FF1-A0EA-D433A34488A1}" type="pres">
      <dgm:prSet presAssocID="{52C8D448-E973-40E4-896D-ACEDFAAE06B9}" presName="rootComposite3" presStyleCnt="0"/>
      <dgm:spPr/>
    </dgm:pt>
    <dgm:pt modelId="{E23809F9-3441-4676-A932-F8EFF2E8D798}" type="pres">
      <dgm:prSet presAssocID="{52C8D448-E973-40E4-896D-ACEDFAAE06B9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18A4438-5C76-40F0-8EF9-31D63A89BFA0}" type="pres">
      <dgm:prSet presAssocID="{52C8D448-E973-40E4-896D-ACEDFAAE06B9}" presName="rootConnector3" presStyleLbl="asst2" presStyleIdx="0" presStyleCnt="4"/>
      <dgm:spPr/>
      <dgm:t>
        <a:bodyPr/>
        <a:lstStyle/>
        <a:p>
          <a:endParaRPr lang="da-DK"/>
        </a:p>
      </dgm:t>
    </dgm:pt>
    <dgm:pt modelId="{70519567-F297-436B-ADE8-125E7562BD61}" type="pres">
      <dgm:prSet presAssocID="{52C8D448-E973-40E4-896D-ACEDFAAE06B9}" presName="hierChild6" presStyleCnt="0"/>
      <dgm:spPr/>
    </dgm:pt>
    <dgm:pt modelId="{A3F422D5-E0FA-4543-9227-A70B0FF43343}" type="pres">
      <dgm:prSet presAssocID="{52C8D448-E973-40E4-896D-ACEDFAAE06B9}" presName="hierChild7" presStyleCnt="0"/>
      <dgm:spPr/>
    </dgm:pt>
    <dgm:pt modelId="{4EA5FA67-EC50-4B71-BC9E-20CCA5DF29EE}" type="pres">
      <dgm:prSet presAssocID="{E127863D-05E2-4BBC-8F8F-82445E34CA5D}" presName="Name111" presStyleLbl="parChTrans1D3" presStyleIdx="1" presStyleCnt="4"/>
      <dgm:spPr/>
      <dgm:t>
        <a:bodyPr/>
        <a:lstStyle/>
        <a:p>
          <a:endParaRPr lang="da-DK"/>
        </a:p>
      </dgm:t>
    </dgm:pt>
    <dgm:pt modelId="{F6F06254-8E85-4372-97DB-1B1434B9C805}" type="pres">
      <dgm:prSet presAssocID="{A7E7F6D4-2B63-4065-B399-DAA2E8E56A91}" presName="hierRoot3" presStyleCnt="0">
        <dgm:presLayoutVars>
          <dgm:hierBranch val="init"/>
        </dgm:presLayoutVars>
      </dgm:prSet>
      <dgm:spPr/>
    </dgm:pt>
    <dgm:pt modelId="{126A117C-7BCD-4967-B612-B9C6BBCA052A}" type="pres">
      <dgm:prSet presAssocID="{A7E7F6D4-2B63-4065-B399-DAA2E8E56A91}" presName="rootComposite3" presStyleCnt="0"/>
      <dgm:spPr/>
    </dgm:pt>
    <dgm:pt modelId="{4C71DC94-1CB9-4EF4-BC08-1425EC3CDE23}" type="pres">
      <dgm:prSet presAssocID="{A7E7F6D4-2B63-4065-B399-DAA2E8E56A91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9A24A23B-99D4-4CFF-BFDA-F2ADC5135525}" type="pres">
      <dgm:prSet presAssocID="{A7E7F6D4-2B63-4065-B399-DAA2E8E56A91}" presName="rootConnector3" presStyleLbl="asst2" presStyleIdx="1" presStyleCnt="4"/>
      <dgm:spPr/>
      <dgm:t>
        <a:bodyPr/>
        <a:lstStyle/>
        <a:p>
          <a:endParaRPr lang="da-DK"/>
        </a:p>
      </dgm:t>
    </dgm:pt>
    <dgm:pt modelId="{ED042E14-EE88-4C9C-9B44-89459F0578EC}" type="pres">
      <dgm:prSet presAssocID="{A7E7F6D4-2B63-4065-B399-DAA2E8E56A91}" presName="hierChild6" presStyleCnt="0"/>
      <dgm:spPr/>
    </dgm:pt>
    <dgm:pt modelId="{6AE09140-5726-464E-899D-152ACB5F90DA}" type="pres">
      <dgm:prSet presAssocID="{A7E7F6D4-2B63-4065-B399-DAA2E8E56A91}" presName="hierChild7" presStyleCnt="0"/>
      <dgm:spPr/>
    </dgm:pt>
    <dgm:pt modelId="{1891DC2C-C2CF-4D06-B441-D4D507CB17B8}" type="pres">
      <dgm:prSet presAssocID="{DDFF1BBF-0A38-40C9-A340-5DDEDB06CFA2}" presName="Name37" presStyleLbl="parChTrans1D2" presStyleIdx="1" presStyleCnt="2"/>
      <dgm:spPr/>
      <dgm:t>
        <a:bodyPr/>
        <a:lstStyle/>
        <a:p>
          <a:endParaRPr lang="da-DK"/>
        </a:p>
      </dgm:t>
    </dgm:pt>
    <dgm:pt modelId="{E241E083-723D-4D01-95DD-F5FEDB5CC982}" type="pres">
      <dgm:prSet presAssocID="{93C7AA23-2D39-4F03-A483-46F62DC3C8AA}" presName="hierRoot2" presStyleCnt="0">
        <dgm:presLayoutVars>
          <dgm:hierBranch val="init"/>
        </dgm:presLayoutVars>
      </dgm:prSet>
      <dgm:spPr/>
    </dgm:pt>
    <dgm:pt modelId="{3CF7180F-E573-4791-945D-699FB95B8A14}" type="pres">
      <dgm:prSet presAssocID="{93C7AA23-2D39-4F03-A483-46F62DC3C8AA}" presName="rootComposite" presStyleCnt="0"/>
      <dgm:spPr/>
    </dgm:pt>
    <dgm:pt modelId="{360889B7-0400-43C5-B6BB-B5A930AE156A}" type="pres">
      <dgm:prSet presAssocID="{93C7AA23-2D39-4F03-A483-46F62DC3C8A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E7D9D18A-2028-491A-B75F-BDCDDF054BD3}" type="pres">
      <dgm:prSet presAssocID="{93C7AA23-2D39-4F03-A483-46F62DC3C8AA}" presName="rootConnector" presStyleLbl="node2" presStyleIdx="1" presStyleCnt="2"/>
      <dgm:spPr/>
      <dgm:t>
        <a:bodyPr/>
        <a:lstStyle/>
        <a:p>
          <a:endParaRPr lang="da-DK"/>
        </a:p>
      </dgm:t>
    </dgm:pt>
    <dgm:pt modelId="{7EF25BB4-290C-4FB4-A61B-7D89D8EB6D61}" type="pres">
      <dgm:prSet presAssocID="{93C7AA23-2D39-4F03-A483-46F62DC3C8AA}" presName="hierChild4" presStyleCnt="0"/>
      <dgm:spPr/>
    </dgm:pt>
    <dgm:pt modelId="{8EFAB03A-3C6A-4365-A0A8-6B569184F881}" type="pres">
      <dgm:prSet presAssocID="{93C7AA23-2D39-4F03-A483-46F62DC3C8AA}" presName="hierChild5" presStyleCnt="0"/>
      <dgm:spPr/>
    </dgm:pt>
    <dgm:pt modelId="{AFD907C8-D524-4E8D-A1D4-926B676AEA7B}" type="pres">
      <dgm:prSet presAssocID="{D8B2A0A6-3E19-46F9-B238-3271301660C6}" presName="Name111" presStyleLbl="parChTrans1D3" presStyleIdx="2" presStyleCnt="4"/>
      <dgm:spPr/>
      <dgm:t>
        <a:bodyPr/>
        <a:lstStyle/>
        <a:p>
          <a:endParaRPr lang="da-DK"/>
        </a:p>
      </dgm:t>
    </dgm:pt>
    <dgm:pt modelId="{36D7626F-98A2-47ED-AEF4-9776A8DB07B2}" type="pres">
      <dgm:prSet presAssocID="{DBCE9906-D77E-44EB-86AA-889327D20642}" presName="hierRoot3" presStyleCnt="0">
        <dgm:presLayoutVars>
          <dgm:hierBranch val="init"/>
        </dgm:presLayoutVars>
      </dgm:prSet>
      <dgm:spPr/>
    </dgm:pt>
    <dgm:pt modelId="{05F5B9EB-6C69-4328-899A-2742B73C9657}" type="pres">
      <dgm:prSet presAssocID="{DBCE9906-D77E-44EB-86AA-889327D20642}" presName="rootComposite3" presStyleCnt="0"/>
      <dgm:spPr/>
    </dgm:pt>
    <dgm:pt modelId="{06E35D36-D20C-44EF-8DBB-DC07059E9B92}" type="pres">
      <dgm:prSet presAssocID="{DBCE9906-D77E-44EB-86AA-889327D20642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DD460B58-E6F7-409B-A268-D056F8688FAB}" type="pres">
      <dgm:prSet presAssocID="{DBCE9906-D77E-44EB-86AA-889327D20642}" presName="rootConnector3" presStyleLbl="asst2" presStyleIdx="2" presStyleCnt="4"/>
      <dgm:spPr/>
      <dgm:t>
        <a:bodyPr/>
        <a:lstStyle/>
        <a:p>
          <a:endParaRPr lang="da-DK"/>
        </a:p>
      </dgm:t>
    </dgm:pt>
    <dgm:pt modelId="{F4A5371E-967D-419C-8871-68728D230B3A}" type="pres">
      <dgm:prSet presAssocID="{DBCE9906-D77E-44EB-86AA-889327D20642}" presName="hierChild6" presStyleCnt="0"/>
      <dgm:spPr/>
    </dgm:pt>
    <dgm:pt modelId="{902B6AA6-B3A1-459B-AA11-8549EC80C7DA}" type="pres">
      <dgm:prSet presAssocID="{DBCE9906-D77E-44EB-86AA-889327D20642}" presName="hierChild7" presStyleCnt="0"/>
      <dgm:spPr/>
    </dgm:pt>
    <dgm:pt modelId="{DB2D1070-9C66-4195-B7C1-CB459A62123C}" type="pres">
      <dgm:prSet presAssocID="{F717950A-E664-4D8B-B4B9-4B6EE09F40ED}" presName="Name111" presStyleLbl="parChTrans1D3" presStyleIdx="3" presStyleCnt="4"/>
      <dgm:spPr/>
      <dgm:t>
        <a:bodyPr/>
        <a:lstStyle/>
        <a:p>
          <a:endParaRPr lang="da-DK"/>
        </a:p>
      </dgm:t>
    </dgm:pt>
    <dgm:pt modelId="{8D267D44-8D80-4247-AB5C-503BF93267D6}" type="pres">
      <dgm:prSet presAssocID="{4DDCBFAC-0357-434D-98F8-C7FEDAB8A2DC}" presName="hierRoot3" presStyleCnt="0">
        <dgm:presLayoutVars>
          <dgm:hierBranch val="init"/>
        </dgm:presLayoutVars>
      </dgm:prSet>
      <dgm:spPr/>
    </dgm:pt>
    <dgm:pt modelId="{020F591E-A241-4E74-9657-78490FF23427}" type="pres">
      <dgm:prSet presAssocID="{4DDCBFAC-0357-434D-98F8-C7FEDAB8A2DC}" presName="rootComposite3" presStyleCnt="0"/>
      <dgm:spPr/>
    </dgm:pt>
    <dgm:pt modelId="{2BA0ED26-B2F2-4545-BCC9-47B22F194E24}" type="pres">
      <dgm:prSet presAssocID="{4DDCBFAC-0357-434D-98F8-C7FEDAB8A2DC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F8DABD1D-631F-4F89-AD2E-FFAFF2641B0F}" type="pres">
      <dgm:prSet presAssocID="{4DDCBFAC-0357-434D-98F8-C7FEDAB8A2DC}" presName="rootConnector3" presStyleLbl="asst2" presStyleIdx="3" presStyleCnt="4"/>
      <dgm:spPr/>
      <dgm:t>
        <a:bodyPr/>
        <a:lstStyle/>
        <a:p>
          <a:endParaRPr lang="da-DK"/>
        </a:p>
      </dgm:t>
    </dgm:pt>
    <dgm:pt modelId="{2C5E93C1-7A9C-4B16-8C98-4285ED267911}" type="pres">
      <dgm:prSet presAssocID="{4DDCBFAC-0357-434D-98F8-C7FEDAB8A2DC}" presName="hierChild6" presStyleCnt="0"/>
      <dgm:spPr/>
    </dgm:pt>
    <dgm:pt modelId="{82D25FCC-68B7-463D-AFAC-791E85EBB010}" type="pres">
      <dgm:prSet presAssocID="{4DDCBFAC-0357-434D-98F8-C7FEDAB8A2DC}" presName="hierChild7" presStyleCnt="0"/>
      <dgm:spPr/>
    </dgm:pt>
    <dgm:pt modelId="{31995D64-7A77-4E75-8A5F-F048D1110510}" type="pres">
      <dgm:prSet presAssocID="{6D4399D3-740D-4597-851B-EA99DBB54CF0}" presName="hierChild3" presStyleCnt="0"/>
      <dgm:spPr/>
    </dgm:pt>
  </dgm:ptLst>
  <dgm:cxnLst>
    <dgm:cxn modelId="{0FC804E1-C1C0-4512-805F-77631D29E4F3}" type="presOf" srcId="{ADFF9B0E-7D6B-4CDC-849F-4403E17623A8}" destId="{BBBECA25-3FE1-4C6F-A267-10B2CF433113}" srcOrd="0" destOrd="0" presId="urn:microsoft.com/office/officeart/2005/8/layout/orgChart1"/>
    <dgm:cxn modelId="{09922566-7155-4941-963D-C3B74FF9A02B}" srcId="{93C7AA23-2D39-4F03-A483-46F62DC3C8AA}" destId="{4DDCBFAC-0357-434D-98F8-C7FEDAB8A2DC}" srcOrd="1" destOrd="0" parTransId="{F717950A-E664-4D8B-B4B9-4B6EE09F40ED}" sibTransId="{BAEB4813-4A9C-4342-BE3C-6343BE0D7DC5}"/>
    <dgm:cxn modelId="{2A3C6572-4F16-40F0-B02D-12DC7E2C884F}" type="presOf" srcId="{6D4399D3-740D-4597-851B-EA99DBB54CF0}" destId="{9348179B-7EC2-4973-BC10-DB27D0EA78F6}" srcOrd="0" destOrd="0" presId="urn:microsoft.com/office/officeart/2005/8/layout/orgChart1"/>
    <dgm:cxn modelId="{785DFA35-AF13-41F7-AEF0-B29C4D467C5C}" srcId="{ADFF9B0E-7D6B-4CDC-849F-4403E17623A8}" destId="{6D4399D3-740D-4597-851B-EA99DBB54CF0}" srcOrd="0" destOrd="0" parTransId="{8EF936A8-F3F4-41D2-98A4-77903293F16D}" sibTransId="{A21EEC8D-62C7-4479-A05D-034396D4CFBE}"/>
    <dgm:cxn modelId="{C98C8F94-220C-406C-B18D-761E8BF69145}" type="presOf" srcId="{4DDCBFAC-0357-434D-98F8-C7FEDAB8A2DC}" destId="{F8DABD1D-631F-4F89-AD2E-FFAFF2641B0F}" srcOrd="1" destOrd="0" presId="urn:microsoft.com/office/officeart/2005/8/layout/orgChart1"/>
    <dgm:cxn modelId="{C89F8B0F-A545-4503-8380-BB43D5263DC3}" type="presOf" srcId="{F717950A-E664-4D8B-B4B9-4B6EE09F40ED}" destId="{DB2D1070-9C66-4195-B7C1-CB459A62123C}" srcOrd="0" destOrd="0" presId="urn:microsoft.com/office/officeart/2005/8/layout/orgChart1"/>
    <dgm:cxn modelId="{9253C750-1313-4405-9DA6-FF5041F4C18F}" srcId="{5C79A6AF-AA6C-463A-9BCA-84CA34E214B3}" destId="{52C8D448-E973-40E4-896D-ACEDFAAE06B9}" srcOrd="0" destOrd="0" parTransId="{5DE40F42-310A-4298-83D1-9F2AFDCDFC19}" sibTransId="{D82D9D5E-4737-4B9D-8B7D-F99ED34E86A8}"/>
    <dgm:cxn modelId="{B44F385A-6A68-489A-BA3A-35EF2C99E44E}" type="presOf" srcId="{D8B2A0A6-3E19-46F9-B238-3271301660C6}" destId="{AFD907C8-D524-4E8D-A1D4-926B676AEA7B}" srcOrd="0" destOrd="0" presId="urn:microsoft.com/office/officeart/2005/8/layout/orgChart1"/>
    <dgm:cxn modelId="{343AB397-90CB-492F-B3E9-813B5441C725}" type="presOf" srcId="{52C8D448-E973-40E4-896D-ACEDFAAE06B9}" destId="{718A4438-5C76-40F0-8EF9-31D63A89BFA0}" srcOrd="1" destOrd="0" presId="urn:microsoft.com/office/officeart/2005/8/layout/orgChart1"/>
    <dgm:cxn modelId="{1838BE46-75A9-440D-B088-06CB79E2F5CB}" type="presOf" srcId="{A7E7F6D4-2B63-4065-B399-DAA2E8E56A91}" destId="{4C71DC94-1CB9-4EF4-BC08-1425EC3CDE23}" srcOrd="0" destOrd="0" presId="urn:microsoft.com/office/officeart/2005/8/layout/orgChart1"/>
    <dgm:cxn modelId="{D27B63FB-81F8-4DAE-99D1-EA302A91DB2E}" type="presOf" srcId="{A7E7F6D4-2B63-4065-B399-DAA2E8E56A91}" destId="{9A24A23B-99D4-4CFF-BFDA-F2ADC5135525}" srcOrd="1" destOrd="0" presId="urn:microsoft.com/office/officeart/2005/8/layout/orgChart1"/>
    <dgm:cxn modelId="{C0938A53-ED2B-4AA2-887B-2E579E93F717}" type="presOf" srcId="{DBCE9906-D77E-44EB-86AA-889327D20642}" destId="{06E35D36-D20C-44EF-8DBB-DC07059E9B92}" srcOrd="0" destOrd="0" presId="urn:microsoft.com/office/officeart/2005/8/layout/orgChart1"/>
    <dgm:cxn modelId="{E7479595-B890-4E60-9EF8-E546EFAE076C}" srcId="{5C79A6AF-AA6C-463A-9BCA-84CA34E214B3}" destId="{A7E7F6D4-2B63-4065-B399-DAA2E8E56A91}" srcOrd="1" destOrd="0" parTransId="{E127863D-05E2-4BBC-8F8F-82445E34CA5D}" sibTransId="{D153AF3F-F05B-467F-AAFD-09B3674B02D4}"/>
    <dgm:cxn modelId="{8C177268-AF13-4DA6-B3E7-169030E4C33B}" srcId="{6D4399D3-740D-4597-851B-EA99DBB54CF0}" destId="{93C7AA23-2D39-4F03-A483-46F62DC3C8AA}" srcOrd="1" destOrd="0" parTransId="{DDFF1BBF-0A38-40C9-A340-5DDEDB06CFA2}" sibTransId="{8F36793B-1E86-4469-9FA1-37438C5C6138}"/>
    <dgm:cxn modelId="{43258773-F6C7-4CF9-AD11-FED10E7623E8}" type="presOf" srcId="{61BF3C7C-B377-4E67-9493-8418307D0625}" destId="{3518D234-5DAF-459D-8FC0-687EA96F80B2}" srcOrd="0" destOrd="0" presId="urn:microsoft.com/office/officeart/2005/8/layout/orgChart1"/>
    <dgm:cxn modelId="{00C75CBE-2182-4DB9-817F-886388533979}" type="presOf" srcId="{DDFF1BBF-0A38-40C9-A340-5DDEDB06CFA2}" destId="{1891DC2C-C2CF-4D06-B441-D4D507CB17B8}" srcOrd="0" destOrd="0" presId="urn:microsoft.com/office/officeart/2005/8/layout/orgChart1"/>
    <dgm:cxn modelId="{66E6BE2C-5086-4BA6-A4BE-8FBE7C408052}" type="presOf" srcId="{6D4399D3-740D-4597-851B-EA99DBB54CF0}" destId="{F3DFE378-D3B6-4EF5-A4B8-56EF09F0F544}" srcOrd="1" destOrd="0" presId="urn:microsoft.com/office/officeart/2005/8/layout/orgChart1"/>
    <dgm:cxn modelId="{A6DABAA1-9AE6-49C7-8F24-61FFD72C09B7}" srcId="{6D4399D3-740D-4597-851B-EA99DBB54CF0}" destId="{5C79A6AF-AA6C-463A-9BCA-84CA34E214B3}" srcOrd="0" destOrd="0" parTransId="{61BF3C7C-B377-4E67-9493-8418307D0625}" sibTransId="{240F06A3-F8C2-4E99-A898-87F796557613}"/>
    <dgm:cxn modelId="{E6BEEF6C-2D50-4777-A398-59F6970313E4}" type="presOf" srcId="{5DE40F42-310A-4298-83D1-9F2AFDCDFC19}" destId="{2296FED6-41AA-493C-B204-E98390AA626E}" srcOrd="0" destOrd="0" presId="urn:microsoft.com/office/officeart/2005/8/layout/orgChart1"/>
    <dgm:cxn modelId="{E5591432-EFFD-42A3-8627-4CF6ACA14F4C}" type="presOf" srcId="{E127863D-05E2-4BBC-8F8F-82445E34CA5D}" destId="{4EA5FA67-EC50-4B71-BC9E-20CCA5DF29EE}" srcOrd="0" destOrd="0" presId="urn:microsoft.com/office/officeart/2005/8/layout/orgChart1"/>
    <dgm:cxn modelId="{926C70F8-2C60-4A88-AAA3-D753FBA012F7}" type="presOf" srcId="{5C79A6AF-AA6C-463A-9BCA-84CA34E214B3}" destId="{7468E983-E08D-4380-B82D-9246A61D8BA2}" srcOrd="1" destOrd="0" presId="urn:microsoft.com/office/officeart/2005/8/layout/orgChart1"/>
    <dgm:cxn modelId="{E4ADE146-A36C-4587-B819-CFA632905ADA}" type="presOf" srcId="{52C8D448-E973-40E4-896D-ACEDFAAE06B9}" destId="{E23809F9-3441-4676-A932-F8EFF2E8D798}" srcOrd="0" destOrd="0" presId="urn:microsoft.com/office/officeart/2005/8/layout/orgChart1"/>
    <dgm:cxn modelId="{84BA17E3-4EF5-4C62-8F59-DAC264E027CA}" type="presOf" srcId="{5C79A6AF-AA6C-463A-9BCA-84CA34E214B3}" destId="{DC7BAEC5-F528-434D-868D-95CF25F56ACB}" srcOrd="0" destOrd="0" presId="urn:microsoft.com/office/officeart/2005/8/layout/orgChart1"/>
    <dgm:cxn modelId="{878EF076-507A-4637-846C-5AC1E69D7613}" type="presOf" srcId="{DBCE9906-D77E-44EB-86AA-889327D20642}" destId="{DD460B58-E6F7-409B-A268-D056F8688FAB}" srcOrd="1" destOrd="0" presId="urn:microsoft.com/office/officeart/2005/8/layout/orgChart1"/>
    <dgm:cxn modelId="{887A831C-1A73-4560-BAB5-DAC7092C9E7A}" type="presOf" srcId="{4DDCBFAC-0357-434D-98F8-C7FEDAB8A2DC}" destId="{2BA0ED26-B2F2-4545-BCC9-47B22F194E24}" srcOrd="0" destOrd="0" presId="urn:microsoft.com/office/officeart/2005/8/layout/orgChart1"/>
    <dgm:cxn modelId="{9C6E955C-6F4A-48EC-BB40-FBBB83698CED}" srcId="{93C7AA23-2D39-4F03-A483-46F62DC3C8AA}" destId="{DBCE9906-D77E-44EB-86AA-889327D20642}" srcOrd="0" destOrd="0" parTransId="{D8B2A0A6-3E19-46F9-B238-3271301660C6}" sibTransId="{E1D2F185-E3F5-4F87-A08A-3DA97251971E}"/>
    <dgm:cxn modelId="{8BCDFA06-BAE1-4423-AC77-050AC94CF88E}" type="presOf" srcId="{93C7AA23-2D39-4F03-A483-46F62DC3C8AA}" destId="{360889B7-0400-43C5-B6BB-B5A930AE156A}" srcOrd="0" destOrd="0" presId="urn:microsoft.com/office/officeart/2005/8/layout/orgChart1"/>
    <dgm:cxn modelId="{9BCA4C1A-8FA4-46B2-9F5F-8D37DC98082C}" type="presOf" srcId="{93C7AA23-2D39-4F03-A483-46F62DC3C8AA}" destId="{E7D9D18A-2028-491A-B75F-BDCDDF054BD3}" srcOrd="1" destOrd="0" presId="urn:microsoft.com/office/officeart/2005/8/layout/orgChart1"/>
    <dgm:cxn modelId="{B0767C33-077F-4D2E-BDDA-8EB4EA37FED9}" type="presParOf" srcId="{BBBECA25-3FE1-4C6F-A267-10B2CF433113}" destId="{C1618E93-62FE-4548-A56E-0B175E0E8EF5}" srcOrd="0" destOrd="0" presId="urn:microsoft.com/office/officeart/2005/8/layout/orgChart1"/>
    <dgm:cxn modelId="{27812D0A-111D-444E-A0B9-D593E7C4F517}" type="presParOf" srcId="{C1618E93-62FE-4548-A56E-0B175E0E8EF5}" destId="{4EAAC469-2E47-47F6-829E-C3D0FBF73EEE}" srcOrd="0" destOrd="0" presId="urn:microsoft.com/office/officeart/2005/8/layout/orgChart1"/>
    <dgm:cxn modelId="{3ECDDD22-A6F1-4B6D-AF66-2473BD7354A6}" type="presParOf" srcId="{4EAAC469-2E47-47F6-829E-C3D0FBF73EEE}" destId="{9348179B-7EC2-4973-BC10-DB27D0EA78F6}" srcOrd="0" destOrd="0" presId="urn:microsoft.com/office/officeart/2005/8/layout/orgChart1"/>
    <dgm:cxn modelId="{935E20A6-8AD0-4116-A019-3225B80B2461}" type="presParOf" srcId="{4EAAC469-2E47-47F6-829E-C3D0FBF73EEE}" destId="{F3DFE378-D3B6-4EF5-A4B8-56EF09F0F544}" srcOrd="1" destOrd="0" presId="urn:microsoft.com/office/officeart/2005/8/layout/orgChart1"/>
    <dgm:cxn modelId="{02A4A677-303E-442B-91F5-580B2FFEACEA}" type="presParOf" srcId="{C1618E93-62FE-4548-A56E-0B175E0E8EF5}" destId="{3657685E-4E8E-4DED-A394-3F2E098720CF}" srcOrd="1" destOrd="0" presId="urn:microsoft.com/office/officeart/2005/8/layout/orgChart1"/>
    <dgm:cxn modelId="{FF386C81-099E-49BC-B384-84D42D7FBF43}" type="presParOf" srcId="{3657685E-4E8E-4DED-A394-3F2E098720CF}" destId="{3518D234-5DAF-459D-8FC0-687EA96F80B2}" srcOrd="0" destOrd="0" presId="urn:microsoft.com/office/officeart/2005/8/layout/orgChart1"/>
    <dgm:cxn modelId="{E384AB08-9FB6-4CE0-B7EA-BD0882193361}" type="presParOf" srcId="{3657685E-4E8E-4DED-A394-3F2E098720CF}" destId="{871B1426-201F-4276-A971-E10DE567EFAD}" srcOrd="1" destOrd="0" presId="urn:microsoft.com/office/officeart/2005/8/layout/orgChart1"/>
    <dgm:cxn modelId="{91E3FB54-3910-4DBF-B496-1D6AC8B9C97F}" type="presParOf" srcId="{871B1426-201F-4276-A971-E10DE567EFAD}" destId="{60DDFAE3-627E-474A-8455-53DB7E8E6412}" srcOrd="0" destOrd="0" presId="urn:microsoft.com/office/officeart/2005/8/layout/orgChart1"/>
    <dgm:cxn modelId="{7F74251E-CC08-4680-8F33-F9D0FAF73DD1}" type="presParOf" srcId="{60DDFAE3-627E-474A-8455-53DB7E8E6412}" destId="{DC7BAEC5-F528-434D-868D-95CF25F56ACB}" srcOrd="0" destOrd="0" presId="urn:microsoft.com/office/officeart/2005/8/layout/orgChart1"/>
    <dgm:cxn modelId="{8DC210B0-CBF5-46A7-B898-2B177C9573FC}" type="presParOf" srcId="{60DDFAE3-627E-474A-8455-53DB7E8E6412}" destId="{7468E983-E08D-4380-B82D-9246A61D8BA2}" srcOrd="1" destOrd="0" presId="urn:microsoft.com/office/officeart/2005/8/layout/orgChart1"/>
    <dgm:cxn modelId="{3E9D5F98-52D6-432A-B464-F790B86F8A3A}" type="presParOf" srcId="{871B1426-201F-4276-A971-E10DE567EFAD}" destId="{A7D2C226-8EE5-4B8A-A4FE-28EA5B9C1BCF}" srcOrd="1" destOrd="0" presId="urn:microsoft.com/office/officeart/2005/8/layout/orgChart1"/>
    <dgm:cxn modelId="{9EF485F9-FFBC-44C2-8A8F-D73BAD6E1133}" type="presParOf" srcId="{871B1426-201F-4276-A971-E10DE567EFAD}" destId="{0E935A23-B304-4621-AB86-64CDBC9DD717}" srcOrd="2" destOrd="0" presId="urn:microsoft.com/office/officeart/2005/8/layout/orgChart1"/>
    <dgm:cxn modelId="{2C941638-2D46-42CD-B0FA-771183A328C7}" type="presParOf" srcId="{0E935A23-B304-4621-AB86-64CDBC9DD717}" destId="{2296FED6-41AA-493C-B204-E98390AA626E}" srcOrd="0" destOrd="0" presId="urn:microsoft.com/office/officeart/2005/8/layout/orgChart1"/>
    <dgm:cxn modelId="{88134033-4C88-4933-8C8A-01BB5CEA81ED}" type="presParOf" srcId="{0E935A23-B304-4621-AB86-64CDBC9DD717}" destId="{28742467-A587-4372-BB7D-FF590DDF32A6}" srcOrd="1" destOrd="0" presId="urn:microsoft.com/office/officeart/2005/8/layout/orgChart1"/>
    <dgm:cxn modelId="{E4FE1941-A7AC-46E9-9CC1-9429AA648EC8}" type="presParOf" srcId="{28742467-A587-4372-BB7D-FF590DDF32A6}" destId="{F08EC448-1689-4FF1-A0EA-D433A34488A1}" srcOrd="0" destOrd="0" presId="urn:microsoft.com/office/officeart/2005/8/layout/orgChart1"/>
    <dgm:cxn modelId="{275E01F8-170F-426A-8C44-42D4A29FBFE1}" type="presParOf" srcId="{F08EC448-1689-4FF1-A0EA-D433A34488A1}" destId="{E23809F9-3441-4676-A932-F8EFF2E8D798}" srcOrd="0" destOrd="0" presId="urn:microsoft.com/office/officeart/2005/8/layout/orgChart1"/>
    <dgm:cxn modelId="{7CC70BBC-67DB-4B73-AD63-012202791A7D}" type="presParOf" srcId="{F08EC448-1689-4FF1-A0EA-D433A34488A1}" destId="{718A4438-5C76-40F0-8EF9-31D63A89BFA0}" srcOrd="1" destOrd="0" presId="urn:microsoft.com/office/officeart/2005/8/layout/orgChart1"/>
    <dgm:cxn modelId="{3C315ABA-2B53-4BB8-84DB-67F27D360F14}" type="presParOf" srcId="{28742467-A587-4372-BB7D-FF590DDF32A6}" destId="{70519567-F297-436B-ADE8-125E7562BD61}" srcOrd="1" destOrd="0" presId="urn:microsoft.com/office/officeart/2005/8/layout/orgChart1"/>
    <dgm:cxn modelId="{86F09C3A-1F3A-4199-A201-C279D3DB8BC0}" type="presParOf" srcId="{28742467-A587-4372-BB7D-FF590DDF32A6}" destId="{A3F422D5-E0FA-4543-9227-A70B0FF43343}" srcOrd="2" destOrd="0" presId="urn:microsoft.com/office/officeart/2005/8/layout/orgChart1"/>
    <dgm:cxn modelId="{BAE86922-803F-4099-B992-B129C9D06CA1}" type="presParOf" srcId="{0E935A23-B304-4621-AB86-64CDBC9DD717}" destId="{4EA5FA67-EC50-4B71-BC9E-20CCA5DF29EE}" srcOrd="2" destOrd="0" presId="urn:microsoft.com/office/officeart/2005/8/layout/orgChart1"/>
    <dgm:cxn modelId="{C84DF857-4A94-48F7-8FAE-9058437F73DE}" type="presParOf" srcId="{0E935A23-B304-4621-AB86-64CDBC9DD717}" destId="{F6F06254-8E85-4372-97DB-1B1434B9C805}" srcOrd="3" destOrd="0" presId="urn:microsoft.com/office/officeart/2005/8/layout/orgChart1"/>
    <dgm:cxn modelId="{65F6EBFB-DA0C-4A42-AC6F-F95E757E5C0D}" type="presParOf" srcId="{F6F06254-8E85-4372-97DB-1B1434B9C805}" destId="{126A117C-7BCD-4967-B612-B9C6BBCA052A}" srcOrd="0" destOrd="0" presId="urn:microsoft.com/office/officeart/2005/8/layout/orgChart1"/>
    <dgm:cxn modelId="{C08E81BC-4797-40AB-948A-D0397C059D7F}" type="presParOf" srcId="{126A117C-7BCD-4967-B612-B9C6BBCA052A}" destId="{4C71DC94-1CB9-4EF4-BC08-1425EC3CDE23}" srcOrd="0" destOrd="0" presId="urn:microsoft.com/office/officeart/2005/8/layout/orgChart1"/>
    <dgm:cxn modelId="{BD072539-7D6E-42BB-8825-ACFF443D9567}" type="presParOf" srcId="{126A117C-7BCD-4967-B612-B9C6BBCA052A}" destId="{9A24A23B-99D4-4CFF-BFDA-F2ADC5135525}" srcOrd="1" destOrd="0" presId="urn:microsoft.com/office/officeart/2005/8/layout/orgChart1"/>
    <dgm:cxn modelId="{A228FD14-793B-4C9A-9038-B4AB566F3040}" type="presParOf" srcId="{F6F06254-8E85-4372-97DB-1B1434B9C805}" destId="{ED042E14-EE88-4C9C-9B44-89459F0578EC}" srcOrd="1" destOrd="0" presId="urn:microsoft.com/office/officeart/2005/8/layout/orgChart1"/>
    <dgm:cxn modelId="{39131040-BEF5-4140-B8B9-ADF8B4520A3D}" type="presParOf" srcId="{F6F06254-8E85-4372-97DB-1B1434B9C805}" destId="{6AE09140-5726-464E-899D-152ACB5F90DA}" srcOrd="2" destOrd="0" presId="urn:microsoft.com/office/officeart/2005/8/layout/orgChart1"/>
    <dgm:cxn modelId="{A41D0324-B6E9-45A7-AB88-1F51DEEA6CA7}" type="presParOf" srcId="{3657685E-4E8E-4DED-A394-3F2E098720CF}" destId="{1891DC2C-C2CF-4D06-B441-D4D507CB17B8}" srcOrd="2" destOrd="0" presId="urn:microsoft.com/office/officeart/2005/8/layout/orgChart1"/>
    <dgm:cxn modelId="{DF1FFDD1-8B76-44F3-B141-AA6A4A3F49D2}" type="presParOf" srcId="{3657685E-4E8E-4DED-A394-3F2E098720CF}" destId="{E241E083-723D-4D01-95DD-F5FEDB5CC982}" srcOrd="3" destOrd="0" presId="urn:microsoft.com/office/officeart/2005/8/layout/orgChart1"/>
    <dgm:cxn modelId="{72BF875E-4BF5-480E-8904-55793111F7C3}" type="presParOf" srcId="{E241E083-723D-4D01-95DD-F5FEDB5CC982}" destId="{3CF7180F-E573-4791-945D-699FB95B8A14}" srcOrd="0" destOrd="0" presId="urn:microsoft.com/office/officeart/2005/8/layout/orgChart1"/>
    <dgm:cxn modelId="{1BA70AA8-C565-421B-8C27-094619DD62D9}" type="presParOf" srcId="{3CF7180F-E573-4791-945D-699FB95B8A14}" destId="{360889B7-0400-43C5-B6BB-B5A930AE156A}" srcOrd="0" destOrd="0" presId="urn:microsoft.com/office/officeart/2005/8/layout/orgChart1"/>
    <dgm:cxn modelId="{4DC6E23E-6164-44A0-B092-C026633F7B84}" type="presParOf" srcId="{3CF7180F-E573-4791-945D-699FB95B8A14}" destId="{E7D9D18A-2028-491A-B75F-BDCDDF054BD3}" srcOrd="1" destOrd="0" presId="urn:microsoft.com/office/officeart/2005/8/layout/orgChart1"/>
    <dgm:cxn modelId="{C8105A3A-7164-4CF3-B82A-E3558262E71B}" type="presParOf" srcId="{E241E083-723D-4D01-95DD-F5FEDB5CC982}" destId="{7EF25BB4-290C-4FB4-A61B-7D89D8EB6D61}" srcOrd="1" destOrd="0" presId="urn:microsoft.com/office/officeart/2005/8/layout/orgChart1"/>
    <dgm:cxn modelId="{B7063A28-6629-40CE-BE8D-71E628F0BCD6}" type="presParOf" srcId="{E241E083-723D-4D01-95DD-F5FEDB5CC982}" destId="{8EFAB03A-3C6A-4365-A0A8-6B569184F881}" srcOrd="2" destOrd="0" presId="urn:microsoft.com/office/officeart/2005/8/layout/orgChart1"/>
    <dgm:cxn modelId="{18308995-EC4F-474C-A06D-A1D41AF601F4}" type="presParOf" srcId="{8EFAB03A-3C6A-4365-A0A8-6B569184F881}" destId="{AFD907C8-D524-4E8D-A1D4-926B676AEA7B}" srcOrd="0" destOrd="0" presId="urn:microsoft.com/office/officeart/2005/8/layout/orgChart1"/>
    <dgm:cxn modelId="{3785D8AB-0BDB-4E20-93FB-8AA09F556D5E}" type="presParOf" srcId="{8EFAB03A-3C6A-4365-A0A8-6B569184F881}" destId="{36D7626F-98A2-47ED-AEF4-9776A8DB07B2}" srcOrd="1" destOrd="0" presId="urn:microsoft.com/office/officeart/2005/8/layout/orgChart1"/>
    <dgm:cxn modelId="{4677314B-701A-46C4-940E-5A1AF8C66530}" type="presParOf" srcId="{36D7626F-98A2-47ED-AEF4-9776A8DB07B2}" destId="{05F5B9EB-6C69-4328-899A-2742B73C9657}" srcOrd="0" destOrd="0" presId="urn:microsoft.com/office/officeart/2005/8/layout/orgChart1"/>
    <dgm:cxn modelId="{8754A271-4650-4F49-B52A-9976596BBAEE}" type="presParOf" srcId="{05F5B9EB-6C69-4328-899A-2742B73C9657}" destId="{06E35D36-D20C-44EF-8DBB-DC07059E9B92}" srcOrd="0" destOrd="0" presId="urn:microsoft.com/office/officeart/2005/8/layout/orgChart1"/>
    <dgm:cxn modelId="{64155C74-FF70-4008-A01A-C1040F63223D}" type="presParOf" srcId="{05F5B9EB-6C69-4328-899A-2742B73C9657}" destId="{DD460B58-E6F7-409B-A268-D056F8688FAB}" srcOrd="1" destOrd="0" presId="urn:microsoft.com/office/officeart/2005/8/layout/orgChart1"/>
    <dgm:cxn modelId="{8D513E37-41FD-4DB3-BD44-2D082B6C9D98}" type="presParOf" srcId="{36D7626F-98A2-47ED-AEF4-9776A8DB07B2}" destId="{F4A5371E-967D-419C-8871-68728D230B3A}" srcOrd="1" destOrd="0" presId="urn:microsoft.com/office/officeart/2005/8/layout/orgChart1"/>
    <dgm:cxn modelId="{B9A71FFB-B720-4FED-BFE0-6C27592E9C9C}" type="presParOf" srcId="{36D7626F-98A2-47ED-AEF4-9776A8DB07B2}" destId="{902B6AA6-B3A1-459B-AA11-8549EC80C7DA}" srcOrd="2" destOrd="0" presId="urn:microsoft.com/office/officeart/2005/8/layout/orgChart1"/>
    <dgm:cxn modelId="{8FF9BD95-3F88-4234-8461-ABA2F5862E56}" type="presParOf" srcId="{8EFAB03A-3C6A-4365-A0A8-6B569184F881}" destId="{DB2D1070-9C66-4195-B7C1-CB459A62123C}" srcOrd="2" destOrd="0" presId="urn:microsoft.com/office/officeart/2005/8/layout/orgChart1"/>
    <dgm:cxn modelId="{F0703D30-0D91-4602-896E-DFB256C401BB}" type="presParOf" srcId="{8EFAB03A-3C6A-4365-A0A8-6B569184F881}" destId="{8D267D44-8D80-4247-AB5C-503BF93267D6}" srcOrd="3" destOrd="0" presId="urn:microsoft.com/office/officeart/2005/8/layout/orgChart1"/>
    <dgm:cxn modelId="{2574CFA9-F70E-4C19-A495-E0071C114885}" type="presParOf" srcId="{8D267D44-8D80-4247-AB5C-503BF93267D6}" destId="{020F591E-A241-4E74-9657-78490FF23427}" srcOrd="0" destOrd="0" presId="urn:microsoft.com/office/officeart/2005/8/layout/orgChart1"/>
    <dgm:cxn modelId="{20662933-62B7-4F5A-AF37-38AC829B1A50}" type="presParOf" srcId="{020F591E-A241-4E74-9657-78490FF23427}" destId="{2BA0ED26-B2F2-4545-BCC9-47B22F194E24}" srcOrd="0" destOrd="0" presId="urn:microsoft.com/office/officeart/2005/8/layout/orgChart1"/>
    <dgm:cxn modelId="{B732AE6A-69BC-4FDE-84EE-ABFB68C051C3}" type="presParOf" srcId="{020F591E-A241-4E74-9657-78490FF23427}" destId="{F8DABD1D-631F-4F89-AD2E-FFAFF2641B0F}" srcOrd="1" destOrd="0" presId="urn:microsoft.com/office/officeart/2005/8/layout/orgChart1"/>
    <dgm:cxn modelId="{15708B6A-FEF7-4812-8282-2F6E7D42085B}" type="presParOf" srcId="{8D267D44-8D80-4247-AB5C-503BF93267D6}" destId="{2C5E93C1-7A9C-4B16-8C98-4285ED267911}" srcOrd="1" destOrd="0" presId="urn:microsoft.com/office/officeart/2005/8/layout/orgChart1"/>
    <dgm:cxn modelId="{6B200654-D1DB-4383-A8C6-BBCB5F64AA5B}" type="presParOf" srcId="{8D267D44-8D80-4247-AB5C-503BF93267D6}" destId="{82D25FCC-68B7-463D-AFAC-791E85EBB010}" srcOrd="2" destOrd="0" presId="urn:microsoft.com/office/officeart/2005/8/layout/orgChart1"/>
    <dgm:cxn modelId="{5337CC0E-12B4-400F-86AD-DC6540E535D7}" type="presParOf" srcId="{C1618E93-62FE-4548-A56E-0B175E0E8EF5}" destId="{31995D64-7A77-4E75-8A5F-F048D11105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6D3E6-4BD3-4202-8A6F-A755A8BA16FC}">
      <dsp:nvSpPr>
        <dsp:cNvPr id="0" name=""/>
        <dsp:cNvSpPr/>
      </dsp:nvSpPr>
      <dsp:spPr>
        <a:xfrm>
          <a:off x="3333242" y="306726"/>
          <a:ext cx="4686619" cy="170143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5B1F3-479E-47AA-8566-913485AA7628}">
      <dsp:nvSpPr>
        <dsp:cNvPr id="0" name=""/>
        <dsp:cNvSpPr/>
      </dsp:nvSpPr>
      <dsp:spPr>
        <a:xfrm>
          <a:off x="5213551" y="4478826"/>
          <a:ext cx="1022400" cy="65433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B9A22-1838-4570-8448-F8B380E41ACA}">
      <dsp:nvSpPr>
        <dsp:cNvPr id="0" name=""/>
        <dsp:cNvSpPr/>
      </dsp:nvSpPr>
      <dsp:spPr>
        <a:xfrm>
          <a:off x="3268455" y="5177584"/>
          <a:ext cx="5640754" cy="122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Outcomes</a:t>
          </a:r>
          <a:r>
            <a:rPr lang="en-US" sz="2000" kern="1200" dirty="0" smtClean="0"/>
            <a:t> may be dependent on: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00000"/>
              </a:solidFill>
            </a:rPr>
            <a:t>- time from coronary occlusion</a:t>
          </a:r>
          <a:r>
            <a:rPr lang="en-US" sz="2000" kern="1200" dirty="0" smtClean="0">
              <a:solidFill>
                <a:srgbClr val="C00000"/>
              </a:solidFill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- </a:t>
          </a:r>
          <a:r>
            <a:rPr lang="en-US" sz="2000" b="1" kern="1200" dirty="0" smtClean="0">
              <a:solidFill>
                <a:srgbClr val="C00000"/>
              </a:solidFill>
            </a:rPr>
            <a:t>effectivity of </a:t>
          </a:r>
          <a:r>
            <a:rPr lang="en-US" sz="2000" b="1" kern="1200" dirty="0" err="1" smtClean="0">
              <a:solidFill>
                <a:srgbClr val="C00000"/>
              </a:solidFill>
            </a:rPr>
            <a:t>preprocedural</a:t>
          </a:r>
          <a:r>
            <a:rPr lang="en-US" sz="2000" b="1" kern="1200" dirty="0" smtClean="0">
              <a:solidFill>
                <a:srgbClr val="C00000"/>
              </a:solidFill>
            </a:rPr>
            <a:t> antiplatelet therapy</a:t>
          </a:r>
          <a:endParaRPr lang="da-DK" sz="2000" kern="1200" dirty="0"/>
        </a:p>
      </dsp:txBody>
      <dsp:txXfrm>
        <a:off x="3268455" y="5177584"/>
        <a:ext cx="5640754" cy="1226880"/>
      </dsp:txXfrm>
    </dsp:sp>
    <dsp:sp modelId="{50F6DF0F-201A-43FD-A1CB-D3523CA8C221}">
      <dsp:nvSpPr>
        <dsp:cNvPr id="0" name=""/>
        <dsp:cNvSpPr/>
      </dsp:nvSpPr>
      <dsp:spPr>
        <a:xfrm>
          <a:off x="4939425" y="2157156"/>
          <a:ext cx="1840320" cy="18403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thrombus composition changes over time</a:t>
          </a:r>
          <a:endParaRPr lang="da-DK" sz="1900" kern="1200" dirty="0"/>
        </a:p>
      </dsp:txBody>
      <dsp:txXfrm>
        <a:off x="5208934" y="2426665"/>
        <a:ext cx="1301302" cy="1301302"/>
      </dsp:txXfrm>
    </dsp:sp>
    <dsp:sp modelId="{2068D670-B644-4534-B05C-401E286FC515}">
      <dsp:nvSpPr>
        <dsp:cNvPr id="0" name=""/>
        <dsp:cNvSpPr/>
      </dsp:nvSpPr>
      <dsp:spPr>
        <a:xfrm>
          <a:off x="3622574" y="776507"/>
          <a:ext cx="1840320" cy="184032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Inadequate</a:t>
          </a:r>
          <a:r>
            <a:rPr lang="da-DK" sz="2000" kern="1200" dirty="0" smtClean="0"/>
            <a:t> oral </a:t>
          </a:r>
          <a:r>
            <a:rPr lang="da-DK" sz="2000" kern="1200" dirty="0" err="1" smtClean="0"/>
            <a:t>platelet</a:t>
          </a:r>
          <a:r>
            <a:rPr lang="da-DK" sz="2000" kern="1200" dirty="0" smtClean="0"/>
            <a:t> inhibition</a:t>
          </a:r>
          <a:endParaRPr lang="da-DK" sz="2000" kern="1200" dirty="0"/>
        </a:p>
      </dsp:txBody>
      <dsp:txXfrm>
        <a:off x="3892083" y="1046016"/>
        <a:ext cx="1301302" cy="1301302"/>
      </dsp:txXfrm>
    </dsp:sp>
    <dsp:sp modelId="{173BCEEF-B9E6-4D8C-99F0-58EB1AEC4362}">
      <dsp:nvSpPr>
        <dsp:cNvPr id="0" name=""/>
        <dsp:cNvSpPr/>
      </dsp:nvSpPr>
      <dsp:spPr>
        <a:xfrm>
          <a:off x="5455050" y="331558"/>
          <a:ext cx="1937802" cy="1840320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/>
            <a:t>Fast reversal of </a:t>
          </a:r>
          <a:r>
            <a:rPr lang="da-DK" sz="1800" kern="1200" dirty="0" err="1" smtClean="0"/>
            <a:t>bivalirudin</a:t>
          </a:r>
          <a:endParaRPr lang="da-DK" sz="1800" kern="1200" dirty="0"/>
        </a:p>
      </dsp:txBody>
      <dsp:txXfrm>
        <a:off x="5738835" y="601067"/>
        <a:ext cx="1370232" cy="1301302"/>
      </dsp:txXfrm>
    </dsp:sp>
    <dsp:sp modelId="{7E30465C-27C5-4FC2-BA2A-3EF7F58E1BE1}">
      <dsp:nvSpPr>
        <dsp:cNvPr id="0" name=""/>
        <dsp:cNvSpPr/>
      </dsp:nvSpPr>
      <dsp:spPr>
        <a:xfrm>
          <a:off x="3135813" y="114914"/>
          <a:ext cx="5086596" cy="425111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8C923-E444-40F0-B187-07CF8CEE93FE}">
      <dsp:nvSpPr>
        <dsp:cNvPr id="0" name=""/>
        <dsp:cNvSpPr/>
      </dsp:nvSpPr>
      <dsp:spPr>
        <a:xfrm rot="16200000">
          <a:off x="2506" y="640"/>
          <a:ext cx="2192120" cy="219212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bivalirudin</a:t>
          </a:r>
          <a:r>
            <a:rPr lang="en-US" sz="1800" kern="1200" dirty="0" smtClean="0"/>
            <a:t>, a direct thrombin inhibitor</a:t>
          </a:r>
          <a:endParaRPr lang="da-DK" sz="1800" kern="1200" dirty="0"/>
        </a:p>
      </dsp:txBody>
      <dsp:txXfrm rot="5400000">
        <a:off x="2507" y="548669"/>
        <a:ext cx="1808499" cy="1096060"/>
      </dsp:txXfrm>
    </dsp:sp>
    <dsp:sp modelId="{E65E7606-9AD3-461C-863E-7431016D3C6C}">
      <dsp:nvSpPr>
        <dsp:cNvPr id="0" name=""/>
        <dsp:cNvSpPr/>
      </dsp:nvSpPr>
      <dsp:spPr>
        <a:xfrm rot="5400000">
          <a:off x="8078742" y="640"/>
          <a:ext cx="2192120" cy="2192120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GPI, a platelet inhibitor</a:t>
          </a:r>
          <a:endParaRPr lang="da-DK" sz="1800" kern="1200" dirty="0"/>
        </a:p>
      </dsp:txBody>
      <dsp:txXfrm rot="-5400000">
        <a:off x="8462364" y="548670"/>
        <a:ext cx="1808499" cy="1096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D1070-9C66-4195-B7C1-CB459A62123C}">
      <dsp:nvSpPr>
        <dsp:cNvPr id="0" name=""/>
        <dsp:cNvSpPr/>
      </dsp:nvSpPr>
      <dsp:spPr>
        <a:xfrm>
          <a:off x="6185966" y="2916897"/>
          <a:ext cx="184137" cy="80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698"/>
              </a:lnTo>
              <a:lnTo>
                <a:pt x="184137" y="80669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907C8-D524-4E8D-A1D4-926B676AEA7B}">
      <dsp:nvSpPr>
        <dsp:cNvPr id="0" name=""/>
        <dsp:cNvSpPr/>
      </dsp:nvSpPr>
      <dsp:spPr>
        <a:xfrm>
          <a:off x="6001829" y="2916897"/>
          <a:ext cx="184137" cy="806698"/>
        </a:xfrm>
        <a:custGeom>
          <a:avLst/>
          <a:gdLst/>
          <a:ahLst/>
          <a:cxnLst/>
          <a:rect l="0" t="0" r="0" b="0"/>
          <a:pathLst>
            <a:path>
              <a:moveTo>
                <a:pt x="184137" y="0"/>
              </a:moveTo>
              <a:lnTo>
                <a:pt x="184137" y="806698"/>
              </a:lnTo>
              <a:lnTo>
                <a:pt x="0" y="80669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1DC2C-C2CF-4D06-B441-D4D507CB17B8}">
      <dsp:nvSpPr>
        <dsp:cNvPr id="0" name=""/>
        <dsp:cNvSpPr/>
      </dsp:nvSpPr>
      <dsp:spPr>
        <a:xfrm>
          <a:off x="4064000" y="1671776"/>
          <a:ext cx="2121966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2121966" y="184137"/>
              </a:lnTo>
              <a:lnTo>
                <a:pt x="2121966" y="3682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5FA67-EC50-4B71-BC9E-20CCA5DF29EE}">
      <dsp:nvSpPr>
        <dsp:cNvPr id="0" name=""/>
        <dsp:cNvSpPr/>
      </dsp:nvSpPr>
      <dsp:spPr>
        <a:xfrm>
          <a:off x="1942033" y="2916897"/>
          <a:ext cx="184137" cy="80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698"/>
              </a:lnTo>
              <a:lnTo>
                <a:pt x="184137" y="80669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FED6-41AA-493C-B204-E98390AA626E}">
      <dsp:nvSpPr>
        <dsp:cNvPr id="0" name=""/>
        <dsp:cNvSpPr/>
      </dsp:nvSpPr>
      <dsp:spPr>
        <a:xfrm>
          <a:off x="1757895" y="2916897"/>
          <a:ext cx="184137" cy="806698"/>
        </a:xfrm>
        <a:custGeom>
          <a:avLst/>
          <a:gdLst/>
          <a:ahLst/>
          <a:cxnLst/>
          <a:rect l="0" t="0" r="0" b="0"/>
          <a:pathLst>
            <a:path>
              <a:moveTo>
                <a:pt x="184137" y="0"/>
              </a:moveTo>
              <a:lnTo>
                <a:pt x="184137" y="806698"/>
              </a:lnTo>
              <a:lnTo>
                <a:pt x="0" y="806698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8D234-5DAF-459D-8FC0-687EA96F80B2}">
      <dsp:nvSpPr>
        <dsp:cNvPr id="0" name=""/>
        <dsp:cNvSpPr/>
      </dsp:nvSpPr>
      <dsp:spPr>
        <a:xfrm>
          <a:off x="1942033" y="1671776"/>
          <a:ext cx="2121966" cy="368275"/>
        </a:xfrm>
        <a:custGeom>
          <a:avLst/>
          <a:gdLst/>
          <a:ahLst/>
          <a:cxnLst/>
          <a:rect l="0" t="0" r="0" b="0"/>
          <a:pathLst>
            <a:path>
              <a:moveTo>
                <a:pt x="2121966" y="0"/>
              </a:moveTo>
              <a:lnTo>
                <a:pt x="2121966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8179B-7EC2-4973-BC10-DB27D0EA78F6}">
      <dsp:nvSpPr>
        <dsp:cNvPr id="0" name=""/>
        <dsp:cNvSpPr/>
      </dsp:nvSpPr>
      <dsp:spPr>
        <a:xfrm>
          <a:off x="3187154" y="794930"/>
          <a:ext cx="1753691" cy="876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3199 patients </a:t>
          </a:r>
          <a:r>
            <a:rPr lang="da-DK" sz="2000" kern="1200" dirty="0" err="1" smtClean="0"/>
            <a:t>pPCI</a:t>
          </a:r>
          <a:endParaRPr lang="da-DK" sz="2000" kern="1200" dirty="0"/>
        </a:p>
      </dsp:txBody>
      <dsp:txXfrm>
        <a:off x="3187154" y="794930"/>
        <a:ext cx="1753691" cy="876845"/>
      </dsp:txXfrm>
    </dsp:sp>
    <dsp:sp modelId="{DC7BAEC5-F528-434D-868D-95CF25F56ACB}">
      <dsp:nvSpPr>
        <dsp:cNvPr id="0" name=""/>
        <dsp:cNvSpPr/>
      </dsp:nvSpPr>
      <dsp:spPr>
        <a:xfrm>
          <a:off x="1065187" y="2040051"/>
          <a:ext cx="1753691" cy="8768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b="0" kern="1200" dirty="0" smtClean="0"/>
            <a:t>1070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SBT ≤3 hours</a:t>
          </a:r>
          <a:endParaRPr lang="da-DK" sz="2000" b="0" kern="1200" dirty="0">
            <a:latin typeface="+mn-lt"/>
          </a:endParaRPr>
        </a:p>
      </dsp:txBody>
      <dsp:txXfrm>
        <a:off x="1065187" y="2040051"/>
        <a:ext cx="1753691" cy="876845"/>
      </dsp:txXfrm>
    </dsp:sp>
    <dsp:sp modelId="{E23809F9-3441-4676-A932-F8EFF2E8D798}">
      <dsp:nvSpPr>
        <dsp:cNvPr id="0" name=""/>
        <dsp:cNvSpPr/>
      </dsp:nvSpPr>
      <dsp:spPr>
        <a:xfrm>
          <a:off x="4204" y="3285172"/>
          <a:ext cx="1753691" cy="8768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Bivalirudin</a:t>
          </a:r>
          <a:endParaRPr lang="da-DK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531</a:t>
          </a:r>
        </a:p>
      </dsp:txBody>
      <dsp:txXfrm>
        <a:off x="4204" y="3285172"/>
        <a:ext cx="1753691" cy="876845"/>
      </dsp:txXfrm>
    </dsp:sp>
    <dsp:sp modelId="{4C71DC94-1CB9-4EF4-BC08-1425EC3CDE23}">
      <dsp:nvSpPr>
        <dsp:cNvPr id="0" name=""/>
        <dsp:cNvSpPr/>
      </dsp:nvSpPr>
      <dsp:spPr>
        <a:xfrm>
          <a:off x="2126170" y="3285172"/>
          <a:ext cx="1753691" cy="8768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UFH+GPI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539</a:t>
          </a:r>
          <a:endParaRPr lang="da-DK" sz="2000" kern="1200" dirty="0"/>
        </a:p>
      </dsp:txBody>
      <dsp:txXfrm>
        <a:off x="2126170" y="3285172"/>
        <a:ext cx="1753691" cy="876845"/>
      </dsp:txXfrm>
    </dsp:sp>
    <dsp:sp modelId="{360889B7-0400-43C5-B6BB-B5A930AE156A}">
      <dsp:nvSpPr>
        <dsp:cNvPr id="0" name=""/>
        <dsp:cNvSpPr/>
      </dsp:nvSpPr>
      <dsp:spPr>
        <a:xfrm>
          <a:off x="5309120" y="2040051"/>
          <a:ext cx="1753691" cy="8768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2129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SBT &gt;3 </a:t>
          </a:r>
          <a:r>
            <a:rPr lang="da-DK" sz="2000" kern="1200" dirty="0" err="1" smtClean="0"/>
            <a:t>hours</a:t>
          </a:r>
          <a:endParaRPr lang="da-DK" sz="2000" kern="1200" dirty="0"/>
        </a:p>
      </dsp:txBody>
      <dsp:txXfrm>
        <a:off x="5309120" y="2040051"/>
        <a:ext cx="1753691" cy="876845"/>
      </dsp:txXfrm>
    </dsp:sp>
    <dsp:sp modelId="{06E35D36-D20C-44EF-8DBB-DC07059E9B92}">
      <dsp:nvSpPr>
        <dsp:cNvPr id="0" name=""/>
        <dsp:cNvSpPr/>
      </dsp:nvSpPr>
      <dsp:spPr>
        <a:xfrm>
          <a:off x="4248137" y="3285172"/>
          <a:ext cx="1753691" cy="8768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err="1" smtClean="0"/>
            <a:t>Bivalirudin</a:t>
          </a:r>
          <a:endParaRPr lang="da-DK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1076</a:t>
          </a:r>
          <a:endParaRPr lang="da-DK" sz="2000" kern="1200" dirty="0"/>
        </a:p>
      </dsp:txBody>
      <dsp:txXfrm>
        <a:off x="4248137" y="3285172"/>
        <a:ext cx="1753691" cy="876845"/>
      </dsp:txXfrm>
    </dsp:sp>
    <dsp:sp modelId="{2BA0ED26-B2F2-4545-BCC9-47B22F194E24}">
      <dsp:nvSpPr>
        <dsp:cNvPr id="0" name=""/>
        <dsp:cNvSpPr/>
      </dsp:nvSpPr>
      <dsp:spPr>
        <a:xfrm>
          <a:off x="6370104" y="3285172"/>
          <a:ext cx="1753691" cy="8768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UFH+GPI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1053</a:t>
          </a:r>
          <a:endParaRPr lang="da-DK" sz="2000" kern="1200" dirty="0"/>
        </a:p>
      </dsp:txBody>
      <dsp:txXfrm>
        <a:off x="6370104" y="3285172"/>
        <a:ext cx="1753691" cy="87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88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86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94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4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87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3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27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21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121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21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09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A13E0-057C-464C-AAA1-E2EDF5C8CC10}" type="datetimeFigureOut">
              <a:rPr lang="da-DK" smtClean="0"/>
              <a:t>09-12-2016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CD1E-A701-4A1D-84E1-AFAC22B94A1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26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42" y="1122363"/>
            <a:ext cx="10828116" cy="2387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Impact of time to treatment on the effects of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err="1" smtClean="0">
                <a:solidFill>
                  <a:srgbClr val="C00000"/>
                </a:solidFill>
              </a:rPr>
              <a:t>bivalirudin</a:t>
            </a:r>
            <a:r>
              <a:rPr lang="en-US" sz="4400" b="1" dirty="0" smtClean="0">
                <a:solidFill>
                  <a:srgbClr val="C00000"/>
                </a:solidFill>
              </a:rPr>
              <a:t> vs. glycoprotein </a:t>
            </a:r>
            <a:r>
              <a:rPr lang="en-US" sz="4400" b="1" dirty="0" err="1" smtClean="0">
                <a:solidFill>
                  <a:srgbClr val="C00000"/>
                </a:solidFill>
              </a:rPr>
              <a:t>IIb</a:t>
            </a:r>
            <a:r>
              <a:rPr lang="en-US" sz="4400" b="1" dirty="0" smtClean="0">
                <a:solidFill>
                  <a:srgbClr val="C00000"/>
                </a:solidFill>
              </a:rPr>
              <a:t>/</a:t>
            </a:r>
            <a:r>
              <a:rPr lang="en-US" sz="4400" b="1" dirty="0" err="1" smtClean="0">
                <a:solidFill>
                  <a:srgbClr val="C00000"/>
                </a:solidFill>
              </a:rPr>
              <a:t>IIIa</a:t>
            </a:r>
            <a:r>
              <a:rPr lang="en-US" sz="4400" b="1" dirty="0" smtClean="0">
                <a:solidFill>
                  <a:srgbClr val="C00000"/>
                </a:solidFill>
              </a:rPr>
              <a:t> inhibitors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>and heparin in patients undergoing 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>primary percutaneous coronary intervention: insights from the HORIZONS-AMI trial.</a:t>
            </a:r>
            <a:endParaRPr lang="da-DK" sz="4400" b="1" dirty="0">
              <a:solidFill>
                <a:srgbClr val="C0000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63302" y="4041876"/>
            <a:ext cx="11065397" cy="645871"/>
          </a:xfrm>
        </p:spPr>
        <p:txBody>
          <a:bodyPr/>
          <a:lstStyle/>
          <a:p>
            <a:r>
              <a:rPr lang="da-DK" dirty="0"/>
              <a:t>Schoos MM, De Luca G, </a:t>
            </a:r>
            <a:r>
              <a:rPr lang="da-DK" dirty="0" err="1"/>
              <a:t>Dangas</a:t>
            </a:r>
            <a:r>
              <a:rPr lang="da-DK" dirty="0"/>
              <a:t> GD, Clemmensen P, </a:t>
            </a:r>
            <a:r>
              <a:rPr lang="da-DK" dirty="0" err="1"/>
              <a:t>Ayele</a:t>
            </a:r>
            <a:r>
              <a:rPr lang="da-DK" dirty="0"/>
              <a:t> GM, Mehran R, Stone GW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8295933" y="6495007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16439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61296" y="369000"/>
            <a:ext cx="8100000" cy="6120000"/>
            <a:chOff x="96" y="54"/>
            <a:chExt cx="4810" cy="3648"/>
          </a:xfrm>
        </p:grpSpPr>
        <p:sp>
          <p:nvSpPr>
            <p:cNvPr id="2108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Rectangle 6"/>
            <p:cNvSpPr>
              <a:spLocks noChangeArrowheads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Rectangle 7"/>
            <p:cNvSpPr>
              <a:spLocks noChangeArrowheads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Rectangle 8"/>
            <p:cNvSpPr>
              <a:spLocks noChangeArrowheads="1"/>
            </p:cNvSpPr>
            <p:nvPr/>
          </p:nvSpPr>
          <p:spPr bwMode="auto">
            <a:xfrm>
              <a:off x="104" y="54"/>
              <a:ext cx="4802" cy="36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Rectangle 9"/>
            <p:cNvSpPr>
              <a:spLocks noChangeArrowheads="1"/>
            </p:cNvSpPr>
            <p:nvPr/>
          </p:nvSpPr>
          <p:spPr bwMode="auto">
            <a:xfrm>
              <a:off x="980" y="3221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523</a:t>
              </a:r>
              <a:endParaRPr lang="en-US" altLang="en-US"/>
            </a:p>
          </p:txBody>
        </p:sp>
        <p:sp>
          <p:nvSpPr>
            <p:cNvPr id="1025" name="Rectangle 10"/>
            <p:cNvSpPr>
              <a:spLocks noChangeArrowheads="1"/>
            </p:cNvSpPr>
            <p:nvPr/>
          </p:nvSpPr>
          <p:spPr bwMode="auto">
            <a:xfrm>
              <a:off x="1496" y="3221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488</a:t>
              </a:r>
              <a:endParaRPr lang="en-US" altLang="en-US"/>
            </a:p>
          </p:txBody>
        </p:sp>
        <p:sp>
          <p:nvSpPr>
            <p:cNvPr id="1027" name="Rectangle 11"/>
            <p:cNvSpPr>
              <a:spLocks noChangeArrowheads="1"/>
            </p:cNvSpPr>
            <p:nvPr/>
          </p:nvSpPr>
          <p:spPr bwMode="auto">
            <a:xfrm>
              <a:off x="2007" y="3221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473</a:t>
              </a:r>
              <a:endParaRPr lang="en-US" altLang="en-US"/>
            </a:p>
          </p:txBody>
        </p:sp>
        <p:sp>
          <p:nvSpPr>
            <p:cNvPr id="1028" name="Rectangle 12"/>
            <p:cNvSpPr>
              <a:spLocks noChangeArrowheads="1"/>
            </p:cNvSpPr>
            <p:nvPr/>
          </p:nvSpPr>
          <p:spPr bwMode="auto">
            <a:xfrm>
              <a:off x="2518" y="3221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469</a:t>
              </a:r>
              <a:endParaRPr lang="en-US" altLang="en-US"/>
            </a:p>
          </p:txBody>
        </p:sp>
        <p:sp>
          <p:nvSpPr>
            <p:cNvPr id="1029" name="Rectangle 13"/>
            <p:cNvSpPr>
              <a:spLocks noChangeArrowheads="1"/>
            </p:cNvSpPr>
            <p:nvPr/>
          </p:nvSpPr>
          <p:spPr bwMode="auto">
            <a:xfrm>
              <a:off x="3035" y="3221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467</a:t>
              </a:r>
              <a:endParaRPr lang="en-US" altLang="en-US"/>
            </a:p>
          </p:txBody>
        </p:sp>
        <p:sp>
          <p:nvSpPr>
            <p:cNvPr id="1030" name="Rectangle 14"/>
            <p:cNvSpPr>
              <a:spLocks noChangeArrowheads="1"/>
            </p:cNvSpPr>
            <p:nvPr/>
          </p:nvSpPr>
          <p:spPr bwMode="auto">
            <a:xfrm>
              <a:off x="3546" y="3221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457</a:t>
              </a:r>
              <a:endParaRPr lang="en-US" altLang="en-US"/>
            </a:p>
          </p:txBody>
        </p:sp>
        <p:sp>
          <p:nvSpPr>
            <p:cNvPr id="1031" name="Rectangle 15"/>
            <p:cNvSpPr>
              <a:spLocks noChangeArrowheads="1"/>
            </p:cNvSpPr>
            <p:nvPr/>
          </p:nvSpPr>
          <p:spPr bwMode="auto">
            <a:xfrm>
              <a:off x="4063" y="3221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305</a:t>
              </a:r>
              <a:endParaRPr lang="en-US" altLang="en-US"/>
            </a:p>
          </p:txBody>
        </p:sp>
        <p:sp>
          <p:nvSpPr>
            <p:cNvPr id="1032" name="Rectangle 16"/>
            <p:cNvSpPr>
              <a:spLocks noChangeArrowheads="1"/>
            </p:cNvSpPr>
            <p:nvPr/>
          </p:nvSpPr>
          <p:spPr bwMode="auto">
            <a:xfrm>
              <a:off x="980" y="3330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526</a:t>
              </a:r>
              <a:endParaRPr lang="en-US" altLang="en-US"/>
            </a:p>
          </p:txBody>
        </p:sp>
        <p:sp>
          <p:nvSpPr>
            <p:cNvPr id="1033" name="Rectangle 17"/>
            <p:cNvSpPr>
              <a:spLocks noChangeArrowheads="1"/>
            </p:cNvSpPr>
            <p:nvPr/>
          </p:nvSpPr>
          <p:spPr bwMode="auto">
            <a:xfrm>
              <a:off x="1496" y="3330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504</a:t>
              </a:r>
              <a:endParaRPr lang="en-US" altLang="en-US"/>
            </a:p>
          </p:txBody>
        </p:sp>
        <p:sp>
          <p:nvSpPr>
            <p:cNvPr id="1034" name="Rectangle 18"/>
            <p:cNvSpPr>
              <a:spLocks noChangeArrowheads="1"/>
            </p:cNvSpPr>
            <p:nvPr/>
          </p:nvSpPr>
          <p:spPr bwMode="auto">
            <a:xfrm>
              <a:off x="2007" y="3330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495</a:t>
              </a:r>
              <a:endParaRPr lang="en-US" altLang="en-US"/>
            </a:p>
          </p:txBody>
        </p:sp>
        <p:sp>
          <p:nvSpPr>
            <p:cNvPr id="1035" name="Rectangle 19"/>
            <p:cNvSpPr>
              <a:spLocks noChangeArrowheads="1"/>
            </p:cNvSpPr>
            <p:nvPr/>
          </p:nvSpPr>
          <p:spPr bwMode="auto">
            <a:xfrm>
              <a:off x="2518" y="3330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477</a:t>
              </a:r>
              <a:endParaRPr lang="en-US" altLang="en-US"/>
            </a:p>
          </p:txBody>
        </p:sp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>
              <a:off x="3035" y="3330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467</a:t>
              </a:r>
              <a:endParaRPr lang="en-US" altLang="en-US"/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>
              <a:off x="3546" y="3330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454</a:t>
              </a:r>
              <a:endParaRPr lang="en-US" altLang="en-US"/>
            </a:p>
          </p:txBody>
        </p:sp>
        <p:sp>
          <p:nvSpPr>
            <p:cNvPr id="1038" name="Rectangle 22"/>
            <p:cNvSpPr>
              <a:spLocks noChangeArrowheads="1"/>
            </p:cNvSpPr>
            <p:nvPr/>
          </p:nvSpPr>
          <p:spPr bwMode="auto">
            <a:xfrm>
              <a:off x="4063" y="3330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296</a:t>
              </a:r>
              <a:endParaRPr lang="en-US" altLang="en-US"/>
            </a:p>
          </p:txBody>
        </p:sp>
        <p:sp>
          <p:nvSpPr>
            <p:cNvPr id="1039" name="Rectangle 23"/>
            <p:cNvSpPr>
              <a:spLocks noChangeArrowheads="1"/>
            </p:cNvSpPr>
            <p:nvPr/>
          </p:nvSpPr>
          <p:spPr bwMode="auto">
            <a:xfrm>
              <a:off x="944" y="3438"/>
              <a:ext cx="20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1,038</a:t>
              </a:r>
              <a:endParaRPr lang="en-US" altLang="en-US"/>
            </a:p>
          </p:txBody>
        </p:sp>
        <p:sp>
          <p:nvSpPr>
            <p:cNvPr id="1040" name="Rectangle 24"/>
            <p:cNvSpPr>
              <a:spLocks noChangeArrowheads="1"/>
            </p:cNvSpPr>
            <p:nvPr/>
          </p:nvSpPr>
          <p:spPr bwMode="auto">
            <a:xfrm>
              <a:off x="1496" y="3438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974</a:t>
              </a:r>
              <a:endParaRPr lang="en-US" altLang="en-US"/>
            </a:p>
          </p:txBody>
        </p:sp>
        <p:sp>
          <p:nvSpPr>
            <p:cNvPr id="1041" name="Rectangle 25"/>
            <p:cNvSpPr>
              <a:spLocks noChangeArrowheads="1"/>
            </p:cNvSpPr>
            <p:nvPr/>
          </p:nvSpPr>
          <p:spPr bwMode="auto">
            <a:xfrm>
              <a:off x="2007" y="3438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957</a:t>
              </a:r>
              <a:endParaRPr lang="en-US" altLang="en-US"/>
            </a:p>
          </p:txBody>
        </p:sp>
        <p:sp>
          <p:nvSpPr>
            <p:cNvPr id="1042" name="Rectangle 26"/>
            <p:cNvSpPr>
              <a:spLocks noChangeArrowheads="1"/>
            </p:cNvSpPr>
            <p:nvPr/>
          </p:nvSpPr>
          <p:spPr bwMode="auto">
            <a:xfrm>
              <a:off x="2518" y="3438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935</a:t>
              </a:r>
              <a:endParaRPr lang="en-US" altLang="en-US"/>
            </a:p>
          </p:txBody>
        </p:sp>
        <p:sp>
          <p:nvSpPr>
            <p:cNvPr id="1043" name="Rectangle 27"/>
            <p:cNvSpPr>
              <a:spLocks noChangeArrowheads="1"/>
            </p:cNvSpPr>
            <p:nvPr/>
          </p:nvSpPr>
          <p:spPr bwMode="auto">
            <a:xfrm>
              <a:off x="3035" y="3438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916</a:t>
              </a:r>
              <a:endParaRPr lang="en-US" altLang="en-US"/>
            </a:p>
          </p:txBody>
        </p:sp>
        <p:sp>
          <p:nvSpPr>
            <p:cNvPr id="1044" name="Rectangle 28"/>
            <p:cNvSpPr>
              <a:spLocks noChangeArrowheads="1"/>
            </p:cNvSpPr>
            <p:nvPr/>
          </p:nvSpPr>
          <p:spPr bwMode="auto">
            <a:xfrm>
              <a:off x="3546" y="3438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894</a:t>
              </a:r>
              <a:endParaRPr lang="en-US" altLang="en-US"/>
            </a:p>
          </p:txBody>
        </p:sp>
        <p:sp>
          <p:nvSpPr>
            <p:cNvPr id="1045" name="Rectangle 29"/>
            <p:cNvSpPr>
              <a:spLocks noChangeArrowheads="1"/>
            </p:cNvSpPr>
            <p:nvPr/>
          </p:nvSpPr>
          <p:spPr bwMode="auto">
            <a:xfrm>
              <a:off x="4063" y="3438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635</a:t>
              </a:r>
              <a:endParaRPr lang="en-US" altLang="en-US"/>
            </a:p>
          </p:txBody>
        </p:sp>
        <p:sp>
          <p:nvSpPr>
            <p:cNvPr id="1046" name="Rectangle 30"/>
            <p:cNvSpPr>
              <a:spLocks noChangeArrowheads="1"/>
            </p:cNvSpPr>
            <p:nvPr/>
          </p:nvSpPr>
          <p:spPr bwMode="auto">
            <a:xfrm>
              <a:off x="944" y="3546"/>
              <a:ext cx="209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1,015</a:t>
              </a:r>
              <a:endParaRPr lang="en-US" altLang="en-US"/>
            </a:p>
          </p:txBody>
        </p:sp>
        <p:sp>
          <p:nvSpPr>
            <p:cNvPr id="1047" name="Rectangle 31"/>
            <p:cNvSpPr>
              <a:spLocks noChangeArrowheads="1"/>
            </p:cNvSpPr>
            <p:nvPr/>
          </p:nvSpPr>
          <p:spPr bwMode="auto">
            <a:xfrm>
              <a:off x="1496" y="3546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933</a:t>
              </a:r>
              <a:endParaRPr lang="en-US" altLang="en-US"/>
            </a:p>
          </p:txBody>
        </p:sp>
        <p:sp>
          <p:nvSpPr>
            <p:cNvPr id="1048" name="Rectangle 32"/>
            <p:cNvSpPr>
              <a:spLocks noChangeArrowheads="1"/>
            </p:cNvSpPr>
            <p:nvPr/>
          </p:nvSpPr>
          <p:spPr bwMode="auto">
            <a:xfrm>
              <a:off x="2007" y="3546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915</a:t>
              </a:r>
              <a:endParaRPr lang="en-US" altLang="en-US"/>
            </a:p>
          </p:txBody>
        </p:sp>
        <p:sp>
          <p:nvSpPr>
            <p:cNvPr id="1049" name="Rectangle 33"/>
            <p:cNvSpPr>
              <a:spLocks noChangeArrowheads="1"/>
            </p:cNvSpPr>
            <p:nvPr/>
          </p:nvSpPr>
          <p:spPr bwMode="auto">
            <a:xfrm>
              <a:off x="2518" y="3546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882</a:t>
              </a:r>
              <a:endParaRPr lang="en-US" altLang="en-US"/>
            </a:p>
          </p:txBody>
        </p:sp>
        <p:sp>
          <p:nvSpPr>
            <p:cNvPr id="1050" name="Rectangle 34"/>
            <p:cNvSpPr>
              <a:spLocks noChangeArrowheads="1"/>
            </p:cNvSpPr>
            <p:nvPr/>
          </p:nvSpPr>
          <p:spPr bwMode="auto">
            <a:xfrm>
              <a:off x="3035" y="3546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863</a:t>
              </a:r>
              <a:endParaRPr lang="en-US" altLang="en-US"/>
            </a:p>
          </p:txBody>
        </p:sp>
        <p:sp>
          <p:nvSpPr>
            <p:cNvPr id="1051" name="Rectangle 35"/>
            <p:cNvSpPr>
              <a:spLocks noChangeArrowheads="1"/>
            </p:cNvSpPr>
            <p:nvPr/>
          </p:nvSpPr>
          <p:spPr bwMode="auto">
            <a:xfrm>
              <a:off x="3546" y="3546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839</a:t>
              </a:r>
              <a:endParaRPr lang="en-US" altLang="en-US"/>
            </a:p>
          </p:txBody>
        </p:sp>
        <p:sp>
          <p:nvSpPr>
            <p:cNvPr id="1052" name="Rectangle 36"/>
            <p:cNvSpPr>
              <a:spLocks noChangeArrowheads="1"/>
            </p:cNvSpPr>
            <p:nvPr/>
          </p:nvSpPr>
          <p:spPr bwMode="auto">
            <a:xfrm>
              <a:off x="4063" y="3546"/>
              <a:ext cx="1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578</a:t>
              </a:r>
              <a:endParaRPr lang="en-US" altLang="en-US"/>
            </a:p>
          </p:txBody>
        </p:sp>
        <p:sp>
          <p:nvSpPr>
            <p:cNvPr id="1053" name="Rectangle 37"/>
            <p:cNvSpPr>
              <a:spLocks noChangeArrowheads="1"/>
            </p:cNvSpPr>
            <p:nvPr/>
          </p:nvSpPr>
          <p:spPr bwMode="auto">
            <a:xfrm>
              <a:off x="192" y="3077"/>
              <a:ext cx="56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 i="1">
                  <a:solidFill>
                    <a:srgbClr val="000000"/>
                  </a:solidFill>
                </a:rPr>
                <a:t>Number at risk:</a:t>
              </a:r>
              <a:endParaRPr lang="en-US" altLang="en-US"/>
            </a:p>
          </p:txBody>
        </p:sp>
        <p:sp>
          <p:nvSpPr>
            <p:cNvPr id="1054" name="Rectangle 38"/>
            <p:cNvSpPr>
              <a:spLocks noChangeArrowheads="1"/>
            </p:cNvSpPr>
            <p:nvPr/>
          </p:nvSpPr>
          <p:spPr bwMode="auto">
            <a:xfrm>
              <a:off x="192" y="3221"/>
              <a:ext cx="28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Group A</a:t>
              </a:r>
              <a:endParaRPr lang="en-US" altLang="en-US"/>
            </a:p>
          </p:txBody>
        </p:sp>
        <p:sp>
          <p:nvSpPr>
            <p:cNvPr id="1055" name="Rectangle 39"/>
            <p:cNvSpPr>
              <a:spLocks noChangeArrowheads="1"/>
            </p:cNvSpPr>
            <p:nvPr/>
          </p:nvSpPr>
          <p:spPr bwMode="auto">
            <a:xfrm>
              <a:off x="192" y="3330"/>
              <a:ext cx="282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Group B</a:t>
              </a:r>
              <a:endParaRPr lang="en-US" altLang="en-US"/>
            </a:p>
          </p:txBody>
        </p:sp>
        <p:sp>
          <p:nvSpPr>
            <p:cNvPr id="2112" name="Rectangle 40"/>
            <p:cNvSpPr>
              <a:spLocks noChangeArrowheads="1"/>
            </p:cNvSpPr>
            <p:nvPr/>
          </p:nvSpPr>
          <p:spPr bwMode="auto">
            <a:xfrm>
              <a:off x="192" y="3438"/>
              <a:ext cx="28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Group C</a:t>
              </a:r>
              <a:endParaRPr lang="en-US" altLang="en-US"/>
            </a:p>
          </p:txBody>
        </p:sp>
        <p:sp>
          <p:nvSpPr>
            <p:cNvPr id="2113" name="Rectangle 41"/>
            <p:cNvSpPr>
              <a:spLocks noChangeArrowheads="1"/>
            </p:cNvSpPr>
            <p:nvPr/>
          </p:nvSpPr>
          <p:spPr bwMode="auto">
            <a:xfrm>
              <a:off x="192" y="3546"/>
              <a:ext cx="28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</a:rPr>
                <a:t>Group D</a:t>
              </a:r>
              <a:endParaRPr lang="en-US" altLang="en-US"/>
            </a:p>
          </p:txBody>
        </p:sp>
        <p:sp>
          <p:nvSpPr>
            <p:cNvPr id="2125" name="Line 53"/>
            <p:cNvSpPr>
              <a:spLocks noChangeShapeType="1"/>
            </p:cNvSpPr>
            <p:nvPr/>
          </p:nvSpPr>
          <p:spPr bwMode="auto">
            <a:xfrm>
              <a:off x="1058" y="727"/>
              <a:ext cx="0" cy="18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Line 54"/>
            <p:cNvSpPr>
              <a:spLocks noChangeShapeType="1"/>
            </p:cNvSpPr>
            <p:nvPr/>
          </p:nvSpPr>
          <p:spPr bwMode="auto">
            <a:xfrm flipH="1">
              <a:off x="1034" y="2512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Line 55"/>
            <p:cNvSpPr>
              <a:spLocks noChangeShapeType="1"/>
            </p:cNvSpPr>
            <p:nvPr/>
          </p:nvSpPr>
          <p:spPr bwMode="auto">
            <a:xfrm flipH="1">
              <a:off x="1034" y="1929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Line 56"/>
            <p:cNvSpPr>
              <a:spLocks noChangeShapeType="1"/>
            </p:cNvSpPr>
            <p:nvPr/>
          </p:nvSpPr>
          <p:spPr bwMode="auto">
            <a:xfrm flipH="1">
              <a:off x="1034" y="134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Line 57"/>
            <p:cNvSpPr>
              <a:spLocks noChangeShapeType="1"/>
            </p:cNvSpPr>
            <p:nvPr/>
          </p:nvSpPr>
          <p:spPr bwMode="auto">
            <a:xfrm flipH="1">
              <a:off x="1034" y="763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Rectangle 58"/>
            <p:cNvSpPr>
              <a:spLocks noChangeArrowheads="1"/>
            </p:cNvSpPr>
            <p:nvPr/>
          </p:nvSpPr>
          <p:spPr bwMode="auto">
            <a:xfrm rot="16200000">
              <a:off x="-301" y="1624"/>
              <a:ext cx="200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Definite or Probable Stent Thrombosis (%)</a:t>
              </a:r>
              <a:endParaRPr lang="en-US" altLang="en-US" sz="1200" dirty="0"/>
            </a:p>
          </p:txBody>
        </p:sp>
        <p:sp>
          <p:nvSpPr>
            <p:cNvPr id="2131" name="Rectangle 59"/>
            <p:cNvSpPr>
              <a:spLocks noChangeArrowheads="1"/>
            </p:cNvSpPr>
            <p:nvPr/>
          </p:nvSpPr>
          <p:spPr bwMode="auto">
            <a:xfrm>
              <a:off x="908" y="2446"/>
              <a:ext cx="5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2132" name="Rectangle 60"/>
            <p:cNvSpPr>
              <a:spLocks noChangeArrowheads="1"/>
            </p:cNvSpPr>
            <p:nvPr/>
          </p:nvSpPr>
          <p:spPr bwMode="auto">
            <a:xfrm>
              <a:off x="908" y="1863"/>
              <a:ext cx="5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2133" name="Rectangle 61"/>
            <p:cNvSpPr>
              <a:spLocks noChangeArrowheads="1"/>
            </p:cNvSpPr>
            <p:nvPr/>
          </p:nvSpPr>
          <p:spPr bwMode="auto">
            <a:xfrm>
              <a:off x="842" y="1280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10</a:t>
              </a:r>
              <a:endParaRPr lang="en-US" altLang="en-US"/>
            </a:p>
          </p:txBody>
        </p:sp>
        <p:sp>
          <p:nvSpPr>
            <p:cNvPr id="2134" name="Rectangle 62"/>
            <p:cNvSpPr>
              <a:spLocks noChangeArrowheads="1"/>
            </p:cNvSpPr>
            <p:nvPr/>
          </p:nvSpPr>
          <p:spPr bwMode="auto">
            <a:xfrm>
              <a:off x="842" y="697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15</a:t>
              </a:r>
              <a:endParaRPr lang="en-US" altLang="en-US"/>
            </a:p>
          </p:txBody>
        </p:sp>
        <p:sp>
          <p:nvSpPr>
            <p:cNvPr id="2135" name="Line 63"/>
            <p:cNvSpPr>
              <a:spLocks noChangeShapeType="1"/>
            </p:cNvSpPr>
            <p:nvPr/>
          </p:nvSpPr>
          <p:spPr bwMode="auto">
            <a:xfrm flipH="1">
              <a:off x="1058" y="2542"/>
              <a:ext cx="31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Line 64"/>
            <p:cNvSpPr>
              <a:spLocks noChangeShapeType="1"/>
            </p:cNvSpPr>
            <p:nvPr/>
          </p:nvSpPr>
          <p:spPr bwMode="auto">
            <a:xfrm>
              <a:off x="1076" y="254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Line 65"/>
            <p:cNvSpPr>
              <a:spLocks noChangeShapeType="1"/>
            </p:cNvSpPr>
            <p:nvPr/>
          </p:nvSpPr>
          <p:spPr bwMode="auto">
            <a:xfrm>
              <a:off x="1592" y="254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Line 66"/>
            <p:cNvSpPr>
              <a:spLocks noChangeShapeType="1"/>
            </p:cNvSpPr>
            <p:nvPr/>
          </p:nvSpPr>
          <p:spPr bwMode="auto">
            <a:xfrm>
              <a:off x="2103" y="254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Line 67"/>
            <p:cNvSpPr>
              <a:spLocks noChangeShapeType="1"/>
            </p:cNvSpPr>
            <p:nvPr/>
          </p:nvSpPr>
          <p:spPr bwMode="auto">
            <a:xfrm>
              <a:off x="2614" y="254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Line 68"/>
            <p:cNvSpPr>
              <a:spLocks noChangeShapeType="1"/>
            </p:cNvSpPr>
            <p:nvPr/>
          </p:nvSpPr>
          <p:spPr bwMode="auto">
            <a:xfrm>
              <a:off x="3131" y="254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Line 69"/>
            <p:cNvSpPr>
              <a:spLocks noChangeShapeType="1"/>
            </p:cNvSpPr>
            <p:nvPr/>
          </p:nvSpPr>
          <p:spPr bwMode="auto">
            <a:xfrm>
              <a:off x="3642" y="254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Line 70"/>
            <p:cNvSpPr>
              <a:spLocks noChangeShapeType="1"/>
            </p:cNvSpPr>
            <p:nvPr/>
          </p:nvSpPr>
          <p:spPr bwMode="auto">
            <a:xfrm>
              <a:off x="4159" y="2548"/>
              <a:ext cx="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Rectangle 71"/>
            <p:cNvSpPr>
              <a:spLocks noChangeArrowheads="1"/>
            </p:cNvSpPr>
            <p:nvPr/>
          </p:nvSpPr>
          <p:spPr bwMode="auto">
            <a:xfrm>
              <a:off x="2088" y="2801"/>
              <a:ext cx="7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Time in Months</a:t>
              </a:r>
              <a:endParaRPr lang="en-US" altLang="en-US" sz="1400" dirty="0"/>
            </a:p>
          </p:txBody>
        </p:sp>
        <p:sp>
          <p:nvSpPr>
            <p:cNvPr id="2144" name="Rectangle 72"/>
            <p:cNvSpPr>
              <a:spLocks noChangeArrowheads="1"/>
            </p:cNvSpPr>
            <p:nvPr/>
          </p:nvSpPr>
          <p:spPr bwMode="auto">
            <a:xfrm>
              <a:off x="1022" y="2608"/>
              <a:ext cx="5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2145" name="Rectangle 73"/>
            <p:cNvSpPr>
              <a:spLocks noChangeArrowheads="1"/>
            </p:cNvSpPr>
            <p:nvPr/>
          </p:nvSpPr>
          <p:spPr bwMode="auto">
            <a:xfrm>
              <a:off x="1538" y="2608"/>
              <a:ext cx="5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2146" name="Rectangle 74"/>
            <p:cNvSpPr>
              <a:spLocks noChangeArrowheads="1"/>
            </p:cNvSpPr>
            <p:nvPr/>
          </p:nvSpPr>
          <p:spPr bwMode="auto">
            <a:xfrm>
              <a:off x="2016" y="2608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2147" name="Rectangle 75"/>
            <p:cNvSpPr>
              <a:spLocks noChangeArrowheads="1"/>
            </p:cNvSpPr>
            <p:nvPr/>
          </p:nvSpPr>
          <p:spPr bwMode="auto">
            <a:xfrm>
              <a:off x="2527" y="2608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18</a:t>
              </a:r>
              <a:endParaRPr lang="en-US" altLang="en-US"/>
            </a:p>
          </p:txBody>
        </p:sp>
        <p:sp>
          <p:nvSpPr>
            <p:cNvPr id="2148" name="Rectangle 76"/>
            <p:cNvSpPr>
              <a:spLocks noChangeArrowheads="1"/>
            </p:cNvSpPr>
            <p:nvPr/>
          </p:nvSpPr>
          <p:spPr bwMode="auto">
            <a:xfrm>
              <a:off x="3044" y="2608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24</a:t>
              </a:r>
              <a:endParaRPr lang="en-US" altLang="en-US"/>
            </a:p>
          </p:txBody>
        </p:sp>
        <p:sp>
          <p:nvSpPr>
            <p:cNvPr id="2149" name="Rectangle 77"/>
            <p:cNvSpPr>
              <a:spLocks noChangeArrowheads="1"/>
            </p:cNvSpPr>
            <p:nvPr/>
          </p:nvSpPr>
          <p:spPr bwMode="auto">
            <a:xfrm>
              <a:off x="3555" y="2608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30</a:t>
              </a:r>
              <a:endParaRPr lang="en-US" altLang="en-US"/>
            </a:p>
          </p:txBody>
        </p:sp>
        <p:sp>
          <p:nvSpPr>
            <p:cNvPr id="2150" name="Rectangle 78"/>
            <p:cNvSpPr>
              <a:spLocks noChangeArrowheads="1"/>
            </p:cNvSpPr>
            <p:nvPr/>
          </p:nvSpPr>
          <p:spPr bwMode="auto">
            <a:xfrm>
              <a:off x="4072" y="2608"/>
              <a:ext cx="1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36</a:t>
              </a:r>
              <a:endParaRPr lang="en-US" altLang="en-US"/>
            </a:p>
          </p:txBody>
        </p:sp>
      </p:grpSp>
      <p:sp>
        <p:nvSpPr>
          <p:cNvPr id="85" name="Freeform 87"/>
          <p:cNvSpPr>
            <a:spLocks/>
          </p:cNvSpPr>
          <p:nvPr/>
        </p:nvSpPr>
        <p:spPr bwMode="auto">
          <a:xfrm>
            <a:off x="3711608" y="3272980"/>
            <a:ext cx="5191746" cy="1219638"/>
          </a:xfrm>
          <a:custGeom>
            <a:avLst/>
            <a:gdLst>
              <a:gd name="T0" fmla="*/ 0 w 513"/>
              <a:gd name="T1" fmla="*/ 121 h 121"/>
              <a:gd name="T2" fmla="*/ 0 w 513"/>
              <a:gd name="T3" fmla="*/ 121 h 121"/>
              <a:gd name="T4" fmla="*/ 0 w 513"/>
              <a:gd name="T5" fmla="*/ 76 h 121"/>
              <a:gd name="T6" fmla="*/ 1 w 513"/>
              <a:gd name="T7" fmla="*/ 76 h 121"/>
              <a:gd name="T8" fmla="*/ 1 w 513"/>
              <a:gd name="T9" fmla="*/ 65 h 121"/>
              <a:gd name="T10" fmla="*/ 1 w 513"/>
              <a:gd name="T11" fmla="*/ 65 h 121"/>
              <a:gd name="T12" fmla="*/ 1 w 513"/>
              <a:gd name="T13" fmla="*/ 61 h 121"/>
              <a:gd name="T14" fmla="*/ 2 w 513"/>
              <a:gd name="T15" fmla="*/ 61 h 121"/>
              <a:gd name="T16" fmla="*/ 2 w 513"/>
              <a:gd name="T17" fmla="*/ 58 h 121"/>
              <a:gd name="T18" fmla="*/ 3 w 513"/>
              <a:gd name="T19" fmla="*/ 58 h 121"/>
              <a:gd name="T20" fmla="*/ 3 w 513"/>
              <a:gd name="T21" fmla="*/ 54 h 121"/>
              <a:gd name="T22" fmla="*/ 5 w 513"/>
              <a:gd name="T23" fmla="*/ 54 h 121"/>
              <a:gd name="T24" fmla="*/ 5 w 513"/>
              <a:gd name="T25" fmla="*/ 46 h 121"/>
              <a:gd name="T26" fmla="*/ 55 w 513"/>
              <a:gd name="T27" fmla="*/ 46 h 121"/>
              <a:gd name="T28" fmla="*/ 55 w 513"/>
              <a:gd name="T29" fmla="*/ 43 h 121"/>
              <a:gd name="T30" fmla="*/ 60 w 513"/>
              <a:gd name="T31" fmla="*/ 43 h 121"/>
              <a:gd name="T32" fmla="*/ 60 w 513"/>
              <a:gd name="T33" fmla="*/ 39 h 121"/>
              <a:gd name="T34" fmla="*/ 86 w 513"/>
              <a:gd name="T35" fmla="*/ 39 h 121"/>
              <a:gd name="T36" fmla="*/ 86 w 513"/>
              <a:gd name="T37" fmla="*/ 39 h 121"/>
              <a:gd name="T38" fmla="*/ 95 w 513"/>
              <a:gd name="T39" fmla="*/ 39 h 121"/>
              <a:gd name="T40" fmla="*/ 95 w 513"/>
              <a:gd name="T41" fmla="*/ 35 h 121"/>
              <a:gd name="T42" fmla="*/ 114 w 513"/>
              <a:gd name="T43" fmla="*/ 35 h 121"/>
              <a:gd name="T44" fmla="*/ 114 w 513"/>
              <a:gd name="T45" fmla="*/ 31 h 121"/>
              <a:gd name="T46" fmla="*/ 115 w 513"/>
              <a:gd name="T47" fmla="*/ 31 h 121"/>
              <a:gd name="T48" fmla="*/ 115 w 513"/>
              <a:gd name="T49" fmla="*/ 27 h 121"/>
              <a:gd name="T50" fmla="*/ 132 w 513"/>
              <a:gd name="T51" fmla="*/ 27 h 121"/>
              <a:gd name="T52" fmla="*/ 132 w 513"/>
              <a:gd name="T53" fmla="*/ 24 h 121"/>
              <a:gd name="T54" fmla="*/ 167 w 513"/>
              <a:gd name="T55" fmla="*/ 24 h 121"/>
              <a:gd name="T56" fmla="*/ 167 w 513"/>
              <a:gd name="T57" fmla="*/ 20 h 121"/>
              <a:gd name="T58" fmla="*/ 171 w 513"/>
              <a:gd name="T59" fmla="*/ 20 h 121"/>
              <a:gd name="T60" fmla="*/ 171 w 513"/>
              <a:gd name="T61" fmla="*/ 16 h 121"/>
              <a:gd name="T62" fmla="*/ 171 w 513"/>
              <a:gd name="T63" fmla="*/ 16 h 121"/>
              <a:gd name="T64" fmla="*/ 171 w 513"/>
              <a:gd name="T65" fmla="*/ 16 h 121"/>
              <a:gd name="T66" fmla="*/ 197 w 513"/>
              <a:gd name="T67" fmla="*/ 16 h 121"/>
              <a:gd name="T68" fmla="*/ 197 w 513"/>
              <a:gd name="T69" fmla="*/ 12 h 121"/>
              <a:gd name="T70" fmla="*/ 203 w 513"/>
              <a:gd name="T71" fmla="*/ 12 h 121"/>
              <a:gd name="T72" fmla="*/ 203 w 513"/>
              <a:gd name="T73" fmla="*/ 8 h 121"/>
              <a:gd name="T74" fmla="*/ 256 w 513"/>
              <a:gd name="T75" fmla="*/ 8 h 121"/>
              <a:gd name="T76" fmla="*/ 256 w 513"/>
              <a:gd name="T77" fmla="*/ 8 h 121"/>
              <a:gd name="T78" fmla="*/ 342 w 513"/>
              <a:gd name="T79" fmla="*/ 8 h 121"/>
              <a:gd name="T80" fmla="*/ 342 w 513"/>
              <a:gd name="T81" fmla="*/ 8 h 121"/>
              <a:gd name="T82" fmla="*/ 427 w 513"/>
              <a:gd name="T83" fmla="*/ 8 h 121"/>
              <a:gd name="T84" fmla="*/ 427 w 513"/>
              <a:gd name="T85" fmla="*/ 8 h 121"/>
              <a:gd name="T86" fmla="*/ 490 w 513"/>
              <a:gd name="T87" fmla="*/ 8 h 121"/>
              <a:gd name="T88" fmla="*/ 490 w 513"/>
              <a:gd name="T89" fmla="*/ 4 h 121"/>
              <a:gd name="T90" fmla="*/ 491 w 513"/>
              <a:gd name="T91" fmla="*/ 4 h 121"/>
              <a:gd name="T92" fmla="*/ 491 w 513"/>
              <a:gd name="T93" fmla="*/ 0 h 121"/>
              <a:gd name="T94" fmla="*/ 513 w 513"/>
              <a:gd name="T95" fmla="*/ 0 h 121"/>
              <a:gd name="T96" fmla="*/ 513 w 513"/>
              <a:gd name="T97" fmla="*/ 0 h 121"/>
              <a:gd name="T98" fmla="*/ 513 w 513"/>
              <a:gd name="T99" fmla="*/ 0 h 121"/>
              <a:gd name="T100" fmla="*/ 513 w 513"/>
              <a:gd name="T101" fmla="*/ 0 h 121"/>
              <a:gd name="T102" fmla="*/ 513 w 513"/>
              <a:gd name="T10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3" h="121">
                <a:moveTo>
                  <a:pt x="0" y="121"/>
                </a:moveTo>
                <a:lnTo>
                  <a:pt x="0" y="121"/>
                </a:lnTo>
                <a:lnTo>
                  <a:pt x="0" y="76"/>
                </a:lnTo>
                <a:lnTo>
                  <a:pt x="1" y="76"/>
                </a:lnTo>
                <a:lnTo>
                  <a:pt x="1" y="65"/>
                </a:lnTo>
                <a:lnTo>
                  <a:pt x="1" y="65"/>
                </a:lnTo>
                <a:lnTo>
                  <a:pt x="1" y="61"/>
                </a:lnTo>
                <a:lnTo>
                  <a:pt x="2" y="61"/>
                </a:lnTo>
                <a:lnTo>
                  <a:pt x="2" y="58"/>
                </a:lnTo>
                <a:lnTo>
                  <a:pt x="3" y="58"/>
                </a:lnTo>
                <a:lnTo>
                  <a:pt x="3" y="54"/>
                </a:lnTo>
                <a:lnTo>
                  <a:pt x="5" y="54"/>
                </a:lnTo>
                <a:lnTo>
                  <a:pt x="5" y="46"/>
                </a:lnTo>
                <a:lnTo>
                  <a:pt x="55" y="46"/>
                </a:lnTo>
                <a:lnTo>
                  <a:pt x="55" y="43"/>
                </a:lnTo>
                <a:lnTo>
                  <a:pt x="60" y="43"/>
                </a:lnTo>
                <a:lnTo>
                  <a:pt x="60" y="39"/>
                </a:lnTo>
                <a:lnTo>
                  <a:pt x="86" y="39"/>
                </a:lnTo>
                <a:lnTo>
                  <a:pt x="86" y="39"/>
                </a:lnTo>
                <a:lnTo>
                  <a:pt x="95" y="39"/>
                </a:lnTo>
                <a:lnTo>
                  <a:pt x="95" y="35"/>
                </a:lnTo>
                <a:lnTo>
                  <a:pt x="114" y="35"/>
                </a:lnTo>
                <a:lnTo>
                  <a:pt x="114" y="31"/>
                </a:lnTo>
                <a:lnTo>
                  <a:pt x="115" y="31"/>
                </a:lnTo>
                <a:lnTo>
                  <a:pt x="115" y="27"/>
                </a:lnTo>
                <a:lnTo>
                  <a:pt x="132" y="27"/>
                </a:lnTo>
                <a:lnTo>
                  <a:pt x="132" y="24"/>
                </a:lnTo>
                <a:lnTo>
                  <a:pt x="167" y="24"/>
                </a:lnTo>
                <a:lnTo>
                  <a:pt x="167" y="20"/>
                </a:lnTo>
                <a:lnTo>
                  <a:pt x="171" y="20"/>
                </a:lnTo>
                <a:lnTo>
                  <a:pt x="171" y="16"/>
                </a:lnTo>
                <a:lnTo>
                  <a:pt x="171" y="16"/>
                </a:lnTo>
                <a:lnTo>
                  <a:pt x="171" y="16"/>
                </a:lnTo>
                <a:lnTo>
                  <a:pt x="197" y="16"/>
                </a:lnTo>
                <a:lnTo>
                  <a:pt x="197" y="12"/>
                </a:lnTo>
                <a:lnTo>
                  <a:pt x="203" y="12"/>
                </a:lnTo>
                <a:lnTo>
                  <a:pt x="203" y="8"/>
                </a:lnTo>
                <a:lnTo>
                  <a:pt x="256" y="8"/>
                </a:lnTo>
                <a:lnTo>
                  <a:pt x="256" y="8"/>
                </a:lnTo>
                <a:lnTo>
                  <a:pt x="342" y="8"/>
                </a:lnTo>
                <a:lnTo>
                  <a:pt x="342" y="8"/>
                </a:lnTo>
                <a:lnTo>
                  <a:pt x="427" y="8"/>
                </a:lnTo>
                <a:lnTo>
                  <a:pt x="427" y="8"/>
                </a:lnTo>
                <a:lnTo>
                  <a:pt x="490" y="8"/>
                </a:lnTo>
                <a:lnTo>
                  <a:pt x="490" y="4"/>
                </a:lnTo>
                <a:lnTo>
                  <a:pt x="491" y="4"/>
                </a:lnTo>
                <a:lnTo>
                  <a:pt x="491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9"/>
          <p:cNvSpPr>
            <a:spLocks/>
          </p:cNvSpPr>
          <p:nvPr/>
        </p:nvSpPr>
        <p:spPr bwMode="auto">
          <a:xfrm>
            <a:off x="3711608" y="3705810"/>
            <a:ext cx="5191746" cy="786809"/>
          </a:xfrm>
          <a:custGeom>
            <a:avLst/>
            <a:gdLst>
              <a:gd name="T0" fmla="*/ 0 w 513"/>
              <a:gd name="T1" fmla="*/ 78 h 78"/>
              <a:gd name="T2" fmla="*/ 1 w 513"/>
              <a:gd name="T3" fmla="*/ 67 h 78"/>
              <a:gd name="T4" fmla="*/ 1 w 513"/>
              <a:gd name="T5" fmla="*/ 63 h 78"/>
              <a:gd name="T6" fmla="*/ 2 w 513"/>
              <a:gd name="T7" fmla="*/ 61 h 78"/>
              <a:gd name="T8" fmla="*/ 2 w 513"/>
              <a:gd name="T9" fmla="*/ 59 h 78"/>
              <a:gd name="T10" fmla="*/ 3 w 513"/>
              <a:gd name="T11" fmla="*/ 55 h 78"/>
              <a:gd name="T12" fmla="*/ 4 w 513"/>
              <a:gd name="T13" fmla="*/ 51 h 78"/>
              <a:gd name="T14" fmla="*/ 4 w 513"/>
              <a:gd name="T15" fmla="*/ 48 h 78"/>
              <a:gd name="T16" fmla="*/ 7 w 513"/>
              <a:gd name="T17" fmla="*/ 44 h 78"/>
              <a:gd name="T18" fmla="*/ 12 w 513"/>
              <a:gd name="T19" fmla="*/ 42 h 78"/>
              <a:gd name="T20" fmla="*/ 14 w 513"/>
              <a:gd name="T21" fmla="*/ 40 h 78"/>
              <a:gd name="T22" fmla="*/ 14 w 513"/>
              <a:gd name="T23" fmla="*/ 38 h 78"/>
              <a:gd name="T24" fmla="*/ 49 w 513"/>
              <a:gd name="T25" fmla="*/ 36 h 78"/>
              <a:gd name="T26" fmla="*/ 68 w 513"/>
              <a:gd name="T27" fmla="*/ 34 h 78"/>
              <a:gd name="T28" fmla="*/ 77 w 513"/>
              <a:gd name="T29" fmla="*/ 32 h 78"/>
              <a:gd name="T30" fmla="*/ 86 w 513"/>
              <a:gd name="T31" fmla="*/ 30 h 78"/>
              <a:gd name="T32" fmla="*/ 86 w 513"/>
              <a:gd name="T33" fmla="*/ 30 h 78"/>
              <a:gd name="T34" fmla="*/ 94 w 513"/>
              <a:gd name="T35" fmla="*/ 29 h 78"/>
              <a:gd name="T36" fmla="*/ 158 w 513"/>
              <a:gd name="T37" fmla="*/ 27 h 78"/>
              <a:gd name="T38" fmla="*/ 171 w 513"/>
              <a:gd name="T39" fmla="*/ 25 h 78"/>
              <a:gd name="T40" fmla="*/ 209 w 513"/>
              <a:gd name="T41" fmla="*/ 25 h 78"/>
              <a:gd name="T42" fmla="*/ 233 w 513"/>
              <a:gd name="T43" fmla="*/ 23 h 78"/>
              <a:gd name="T44" fmla="*/ 236 w 513"/>
              <a:gd name="T45" fmla="*/ 21 h 78"/>
              <a:gd name="T46" fmla="*/ 256 w 513"/>
              <a:gd name="T47" fmla="*/ 19 h 78"/>
              <a:gd name="T48" fmla="*/ 286 w 513"/>
              <a:gd name="T49" fmla="*/ 19 h 78"/>
              <a:gd name="T50" fmla="*/ 307 w 513"/>
              <a:gd name="T51" fmla="*/ 17 h 78"/>
              <a:gd name="T52" fmla="*/ 311 w 513"/>
              <a:gd name="T53" fmla="*/ 15 h 78"/>
              <a:gd name="T54" fmla="*/ 329 w 513"/>
              <a:gd name="T55" fmla="*/ 13 h 78"/>
              <a:gd name="T56" fmla="*/ 342 w 513"/>
              <a:gd name="T57" fmla="*/ 11 h 78"/>
              <a:gd name="T58" fmla="*/ 350 w 513"/>
              <a:gd name="T59" fmla="*/ 11 h 78"/>
              <a:gd name="T60" fmla="*/ 362 w 513"/>
              <a:gd name="T61" fmla="*/ 8 h 78"/>
              <a:gd name="T62" fmla="*/ 364 w 513"/>
              <a:gd name="T63" fmla="*/ 6 h 78"/>
              <a:gd name="T64" fmla="*/ 368 w 513"/>
              <a:gd name="T65" fmla="*/ 4 h 78"/>
              <a:gd name="T66" fmla="*/ 427 w 513"/>
              <a:gd name="T67" fmla="*/ 2 h 78"/>
              <a:gd name="T68" fmla="*/ 430 w 513"/>
              <a:gd name="T69" fmla="*/ 2 h 78"/>
              <a:gd name="T70" fmla="*/ 513 w 513"/>
              <a:gd name="T71" fmla="*/ 0 h 78"/>
              <a:gd name="T72" fmla="*/ 513 w 513"/>
              <a:gd name="T73" fmla="*/ 0 h 78"/>
              <a:gd name="T74" fmla="*/ 513 w 513"/>
              <a:gd name="T7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3" h="78">
                <a:moveTo>
                  <a:pt x="0" y="78"/>
                </a:moveTo>
                <a:lnTo>
                  <a:pt x="0" y="78"/>
                </a:lnTo>
                <a:lnTo>
                  <a:pt x="0" y="67"/>
                </a:lnTo>
                <a:lnTo>
                  <a:pt x="1" y="67"/>
                </a:lnTo>
                <a:lnTo>
                  <a:pt x="1" y="63"/>
                </a:lnTo>
                <a:lnTo>
                  <a:pt x="1" y="63"/>
                </a:lnTo>
                <a:lnTo>
                  <a:pt x="1" y="61"/>
                </a:lnTo>
                <a:lnTo>
                  <a:pt x="2" y="61"/>
                </a:lnTo>
                <a:lnTo>
                  <a:pt x="2" y="59"/>
                </a:lnTo>
                <a:lnTo>
                  <a:pt x="2" y="59"/>
                </a:lnTo>
                <a:lnTo>
                  <a:pt x="2" y="55"/>
                </a:lnTo>
                <a:lnTo>
                  <a:pt x="3" y="55"/>
                </a:lnTo>
                <a:lnTo>
                  <a:pt x="3" y="51"/>
                </a:lnTo>
                <a:lnTo>
                  <a:pt x="4" y="51"/>
                </a:lnTo>
                <a:lnTo>
                  <a:pt x="4" y="48"/>
                </a:lnTo>
                <a:lnTo>
                  <a:pt x="4" y="48"/>
                </a:lnTo>
                <a:lnTo>
                  <a:pt x="4" y="44"/>
                </a:lnTo>
                <a:lnTo>
                  <a:pt x="7" y="44"/>
                </a:lnTo>
                <a:lnTo>
                  <a:pt x="7" y="42"/>
                </a:lnTo>
                <a:lnTo>
                  <a:pt x="12" y="42"/>
                </a:lnTo>
                <a:lnTo>
                  <a:pt x="12" y="40"/>
                </a:lnTo>
                <a:lnTo>
                  <a:pt x="14" y="40"/>
                </a:lnTo>
                <a:lnTo>
                  <a:pt x="14" y="38"/>
                </a:lnTo>
                <a:lnTo>
                  <a:pt x="14" y="38"/>
                </a:lnTo>
                <a:lnTo>
                  <a:pt x="14" y="36"/>
                </a:lnTo>
                <a:lnTo>
                  <a:pt x="49" y="36"/>
                </a:lnTo>
                <a:lnTo>
                  <a:pt x="49" y="34"/>
                </a:lnTo>
                <a:lnTo>
                  <a:pt x="68" y="34"/>
                </a:lnTo>
                <a:lnTo>
                  <a:pt x="68" y="32"/>
                </a:lnTo>
                <a:lnTo>
                  <a:pt x="77" y="32"/>
                </a:lnTo>
                <a:lnTo>
                  <a:pt x="77" y="30"/>
                </a:lnTo>
                <a:lnTo>
                  <a:pt x="86" y="30"/>
                </a:lnTo>
                <a:lnTo>
                  <a:pt x="86" y="30"/>
                </a:lnTo>
                <a:lnTo>
                  <a:pt x="86" y="30"/>
                </a:lnTo>
                <a:lnTo>
                  <a:pt x="86" y="29"/>
                </a:lnTo>
                <a:lnTo>
                  <a:pt x="94" y="29"/>
                </a:lnTo>
                <a:lnTo>
                  <a:pt x="94" y="27"/>
                </a:lnTo>
                <a:lnTo>
                  <a:pt x="158" y="27"/>
                </a:lnTo>
                <a:lnTo>
                  <a:pt x="158" y="25"/>
                </a:lnTo>
                <a:lnTo>
                  <a:pt x="171" y="25"/>
                </a:lnTo>
                <a:lnTo>
                  <a:pt x="171" y="25"/>
                </a:lnTo>
                <a:lnTo>
                  <a:pt x="209" y="25"/>
                </a:lnTo>
                <a:lnTo>
                  <a:pt x="209" y="23"/>
                </a:lnTo>
                <a:lnTo>
                  <a:pt x="233" y="23"/>
                </a:lnTo>
                <a:lnTo>
                  <a:pt x="233" y="21"/>
                </a:lnTo>
                <a:lnTo>
                  <a:pt x="236" y="21"/>
                </a:lnTo>
                <a:lnTo>
                  <a:pt x="236" y="19"/>
                </a:lnTo>
                <a:lnTo>
                  <a:pt x="256" y="19"/>
                </a:lnTo>
                <a:lnTo>
                  <a:pt x="256" y="19"/>
                </a:lnTo>
                <a:lnTo>
                  <a:pt x="286" y="19"/>
                </a:lnTo>
                <a:lnTo>
                  <a:pt x="286" y="17"/>
                </a:lnTo>
                <a:lnTo>
                  <a:pt x="307" y="17"/>
                </a:lnTo>
                <a:lnTo>
                  <a:pt x="307" y="15"/>
                </a:lnTo>
                <a:lnTo>
                  <a:pt x="311" y="15"/>
                </a:lnTo>
                <a:lnTo>
                  <a:pt x="311" y="13"/>
                </a:lnTo>
                <a:lnTo>
                  <a:pt x="329" y="13"/>
                </a:lnTo>
                <a:lnTo>
                  <a:pt x="329" y="11"/>
                </a:lnTo>
                <a:lnTo>
                  <a:pt x="342" y="11"/>
                </a:lnTo>
                <a:lnTo>
                  <a:pt x="342" y="11"/>
                </a:lnTo>
                <a:lnTo>
                  <a:pt x="350" y="11"/>
                </a:lnTo>
                <a:lnTo>
                  <a:pt x="350" y="8"/>
                </a:lnTo>
                <a:lnTo>
                  <a:pt x="362" y="8"/>
                </a:lnTo>
                <a:lnTo>
                  <a:pt x="362" y="6"/>
                </a:lnTo>
                <a:lnTo>
                  <a:pt x="364" y="6"/>
                </a:lnTo>
                <a:lnTo>
                  <a:pt x="364" y="4"/>
                </a:lnTo>
                <a:lnTo>
                  <a:pt x="368" y="4"/>
                </a:lnTo>
                <a:lnTo>
                  <a:pt x="368" y="2"/>
                </a:lnTo>
                <a:lnTo>
                  <a:pt x="427" y="2"/>
                </a:lnTo>
                <a:lnTo>
                  <a:pt x="427" y="2"/>
                </a:lnTo>
                <a:lnTo>
                  <a:pt x="430" y="2"/>
                </a:lnTo>
                <a:lnTo>
                  <a:pt x="430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711608" y="3695744"/>
            <a:ext cx="5191746" cy="796875"/>
          </a:xfrm>
          <a:custGeom>
            <a:avLst/>
            <a:gdLst>
              <a:gd name="T0" fmla="*/ 0 w 513"/>
              <a:gd name="T1" fmla="*/ 79 h 79"/>
              <a:gd name="T2" fmla="*/ 0 w 513"/>
              <a:gd name="T3" fmla="*/ 79 h 79"/>
              <a:gd name="T4" fmla="*/ 0 w 513"/>
              <a:gd name="T5" fmla="*/ 75 h 79"/>
              <a:gd name="T6" fmla="*/ 2 w 513"/>
              <a:gd name="T7" fmla="*/ 75 h 79"/>
              <a:gd name="T8" fmla="*/ 2 w 513"/>
              <a:gd name="T9" fmla="*/ 71 h 79"/>
              <a:gd name="T10" fmla="*/ 4 w 513"/>
              <a:gd name="T11" fmla="*/ 71 h 79"/>
              <a:gd name="T12" fmla="*/ 4 w 513"/>
              <a:gd name="T13" fmla="*/ 68 h 79"/>
              <a:gd name="T14" fmla="*/ 4 w 513"/>
              <a:gd name="T15" fmla="*/ 68 h 79"/>
              <a:gd name="T16" fmla="*/ 4 w 513"/>
              <a:gd name="T17" fmla="*/ 64 h 79"/>
              <a:gd name="T18" fmla="*/ 11 w 513"/>
              <a:gd name="T19" fmla="*/ 64 h 79"/>
              <a:gd name="T20" fmla="*/ 11 w 513"/>
              <a:gd name="T21" fmla="*/ 60 h 79"/>
              <a:gd name="T22" fmla="*/ 12 w 513"/>
              <a:gd name="T23" fmla="*/ 60 h 79"/>
              <a:gd name="T24" fmla="*/ 12 w 513"/>
              <a:gd name="T25" fmla="*/ 56 h 79"/>
              <a:gd name="T26" fmla="*/ 86 w 513"/>
              <a:gd name="T27" fmla="*/ 56 h 79"/>
              <a:gd name="T28" fmla="*/ 86 w 513"/>
              <a:gd name="T29" fmla="*/ 56 h 79"/>
              <a:gd name="T30" fmla="*/ 95 w 513"/>
              <a:gd name="T31" fmla="*/ 56 h 79"/>
              <a:gd name="T32" fmla="*/ 95 w 513"/>
              <a:gd name="T33" fmla="*/ 53 h 79"/>
              <a:gd name="T34" fmla="*/ 151 w 513"/>
              <a:gd name="T35" fmla="*/ 53 h 79"/>
              <a:gd name="T36" fmla="*/ 151 w 513"/>
              <a:gd name="T37" fmla="*/ 49 h 79"/>
              <a:gd name="T38" fmla="*/ 171 w 513"/>
              <a:gd name="T39" fmla="*/ 49 h 79"/>
              <a:gd name="T40" fmla="*/ 171 w 513"/>
              <a:gd name="T41" fmla="*/ 49 h 79"/>
              <a:gd name="T42" fmla="*/ 179 w 513"/>
              <a:gd name="T43" fmla="*/ 49 h 79"/>
              <a:gd name="T44" fmla="*/ 179 w 513"/>
              <a:gd name="T45" fmla="*/ 45 h 79"/>
              <a:gd name="T46" fmla="*/ 191 w 513"/>
              <a:gd name="T47" fmla="*/ 45 h 79"/>
              <a:gd name="T48" fmla="*/ 191 w 513"/>
              <a:gd name="T49" fmla="*/ 41 h 79"/>
              <a:gd name="T50" fmla="*/ 244 w 513"/>
              <a:gd name="T51" fmla="*/ 41 h 79"/>
              <a:gd name="T52" fmla="*/ 244 w 513"/>
              <a:gd name="T53" fmla="*/ 37 h 79"/>
              <a:gd name="T54" fmla="*/ 248 w 513"/>
              <a:gd name="T55" fmla="*/ 37 h 79"/>
              <a:gd name="T56" fmla="*/ 248 w 513"/>
              <a:gd name="T57" fmla="*/ 33 h 79"/>
              <a:gd name="T58" fmla="*/ 256 w 513"/>
              <a:gd name="T59" fmla="*/ 33 h 79"/>
              <a:gd name="T60" fmla="*/ 256 w 513"/>
              <a:gd name="T61" fmla="*/ 33 h 79"/>
              <a:gd name="T62" fmla="*/ 262 w 513"/>
              <a:gd name="T63" fmla="*/ 33 h 79"/>
              <a:gd name="T64" fmla="*/ 262 w 513"/>
              <a:gd name="T65" fmla="*/ 29 h 79"/>
              <a:gd name="T66" fmla="*/ 283 w 513"/>
              <a:gd name="T67" fmla="*/ 29 h 79"/>
              <a:gd name="T68" fmla="*/ 283 w 513"/>
              <a:gd name="T69" fmla="*/ 25 h 79"/>
              <a:gd name="T70" fmla="*/ 313 w 513"/>
              <a:gd name="T71" fmla="*/ 25 h 79"/>
              <a:gd name="T72" fmla="*/ 313 w 513"/>
              <a:gd name="T73" fmla="*/ 21 h 79"/>
              <a:gd name="T74" fmla="*/ 342 w 513"/>
              <a:gd name="T75" fmla="*/ 21 h 79"/>
              <a:gd name="T76" fmla="*/ 342 w 513"/>
              <a:gd name="T77" fmla="*/ 21 h 79"/>
              <a:gd name="T78" fmla="*/ 382 w 513"/>
              <a:gd name="T79" fmla="*/ 21 h 79"/>
              <a:gd name="T80" fmla="*/ 382 w 513"/>
              <a:gd name="T81" fmla="*/ 17 h 79"/>
              <a:gd name="T82" fmla="*/ 427 w 513"/>
              <a:gd name="T83" fmla="*/ 17 h 79"/>
              <a:gd name="T84" fmla="*/ 427 w 513"/>
              <a:gd name="T85" fmla="*/ 17 h 79"/>
              <a:gd name="T86" fmla="*/ 455 w 513"/>
              <a:gd name="T87" fmla="*/ 17 h 79"/>
              <a:gd name="T88" fmla="*/ 455 w 513"/>
              <a:gd name="T89" fmla="*/ 13 h 79"/>
              <a:gd name="T90" fmla="*/ 470 w 513"/>
              <a:gd name="T91" fmla="*/ 13 h 79"/>
              <a:gd name="T92" fmla="*/ 470 w 513"/>
              <a:gd name="T93" fmla="*/ 9 h 79"/>
              <a:gd name="T94" fmla="*/ 475 w 513"/>
              <a:gd name="T95" fmla="*/ 9 h 79"/>
              <a:gd name="T96" fmla="*/ 475 w 513"/>
              <a:gd name="T97" fmla="*/ 4 h 79"/>
              <a:gd name="T98" fmla="*/ 492 w 513"/>
              <a:gd name="T99" fmla="*/ 4 h 79"/>
              <a:gd name="T100" fmla="*/ 492 w 513"/>
              <a:gd name="T101" fmla="*/ 0 h 79"/>
              <a:gd name="T102" fmla="*/ 513 w 513"/>
              <a:gd name="T103" fmla="*/ 0 h 79"/>
              <a:gd name="T104" fmla="*/ 513 w 513"/>
              <a:gd name="T105" fmla="*/ 0 h 79"/>
              <a:gd name="T106" fmla="*/ 513 w 513"/>
              <a:gd name="T107" fmla="*/ 0 h 79"/>
              <a:gd name="T108" fmla="*/ 513 w 513"/>
              <a:gd name="T109" fmla="*/ 0 h 79"/>
              <a:gd name="T110" fmla="*/ 513 w 513"/>
              <a:gd name="T111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3" h="79">
                <a:moveTo>
                  <a:pt x="0" y="79"/>
                </a:moveTo>
                <a:lnTo>
                  <a:pt x="0" y="79"/>
                </a:lnTo>
                <a:lnTo>
                  <a:pt x="0" y="75"/>
                </a:lnTo>
                <a:lnTo>
                  <a:pt x="2" y="75"/>
                </a:lnTo>
                <a:lnTo>
                  <a:pt x="2" y="71"/>
                </a:lnTo>
                <a:lnTo>
                  <a:pt x="4" y="71"/>
                </a:lnTo>
                <a:lnTo>
                  <a:pt x="4" y="68"/>
                </a:lnTo>
                <a:lnTo>
                  <a:pt x="4" y="68"/>
                </a:lnTo>
                <a:lnTo>
                  <a:pt x="4" y="64"/>
                </a:lnTo>
                <a:lnTo>
                  <a:pt x="11" y="64"/>
                </a:lnTo>
                <a:lnTo>
                  <a:pt x="11" y="60"/>
                </a:lnTo>
                <a:lnTo>
                  <a:pt x="12" y="60"/>
                </a:lnTo>
                <a:lnTo>
                  <a:pt x="12" y="56"/>
                </a:lnTo>
                <a:lnTo>
                  <a:pt x="86" y="56"/>
                </a:lnTo>
                <a:lnTo>
                  <a:pt x="86" y="56"/>
                </a:lnTo>
                <a:lnTo>
                  <a:pt x="95" y="56"/>
                </a:lnTo>
                <a:lnTo>
                  <a:pt x="95" y="53"/>
                </a:lnTo>
                <a:lnTo>
                  <a:pt x="151" y="53"/>
                </a:lnTo>
                <a:lnTo>
                  <a:pt x="151" y="49"/>
                </a:lnTo>
                <a:lnTo>
                  <a:pt x="171" y="49"/>
                </a:lnTo>
                <a:lnTo>
                  <a:pt x="171" y="49"/>
                </a:lnTo>
                <a:lnTo>
                  <a:pt x="179" y="49"/>
                </a:lnTo>
                <a:lnTo>
                  <a:pt x="179" y="45"/>
                </a:lnTo>
                <a:lnTo>
                  <a:pt x="191" y="45"/>
                </a:lnTo>
                <a:lnTo>
                  <a:pt x="191" y="41"/>
                </a:lnTo>
                <a:lnTo>
                  <a:pt x="244" y="41"/>
                </a:lnTo>
                <a:lnTo>
                  <a:pt x="244" y="37"/>
                </a:lnTo>
                <a:lnTo>
                  <a:pt x="248" y="37"/>
                </a:lnTo>
                <a:lnTo>
                  <a:pt x="248" y="33"/>
                </a:lnTo>
                <a:lnTo>
                  <a:pt x="256" y="33"/>
                </a:lnTo>
                <a:lnTo>
                  <a:pt x="256" y="33"/>
                </a:lnTo>
                <a:lnTo>
                  <a:pt x="262" y="33"/>
                </a:lnTo>
                <a:lnTo>
                  <a:pt x="262" y="29"/>
                </a:lnTo>
                <a:lnTo>
                  <a:pt x="283" y="29"/>
                </a:lnTo>
                <a:lnTo>
                  <a:pt x="283" y="25"/>
                </a:lnTo>
                <a:lnTo>
                  <a:pt x="313" y="25"/>
                </a:lnTo>
                <a:lnTo>
                  <a:pt x="313" y="21"/>
                </a:lnTo>
                <a:lnTo>
                  <a:pt x="342" y="21"/>
                </a:lnTo>
                <a:lnTo>
                  <a:pt x="342" y="21"/>
                </a:lnTo>
                <a:lnTo>
                  <a:pt x="382" y="21"/>
                </a:lnTo>
                <a:lnTo>
                  <a:pt x="382" y="17"/>
                </a:lnTo>
                <a:lnTo>
                  <a:pt x="427" y="17"/>
                </a:lnTo>
                <a:lnTo>
                  <a:pt x="427" y="17"/>
                </a:lnTo>
                <a:lnTo>
                  <a:pt x="455" y="17"/>
                </a:lnTo>
                <a:lnTo>
                  <a:pt x="455" y="13"/>
                </a:lnTo>
                <a:lnTo>
                  <a:pt x="470" y="13"/>
                </a:lnTo>
                <a:lnTo>
                  <a:pt x="470" y="9"/>
                </a:lnTo>
                <a:lnTo>
                  <a:pt x="475" y="9"/>
                </a:lnTo>
                <a:lnTo>
                  <a:pt x="475" y="4"/>
                </a:lnTo>
                <a:lnTo>
                  <a:pt x="492" y="4"/>
                </a:lnTo>
                <a:lnTo>
                  <a:pt x="492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90"/>
          <p:cNvSpPr>
            <a:spLocks/>
          </p:cNvSpPr>
          <p:nvPr/>
        </p:nvSpPr>
        <p:spPr bwMode="auto">
          <a:xfrm>
            <a:off x="3711608" y="3293113"/>
            <a:ext cx="5191746" cy="1199507"/>
          </a:xfrm>
          <a:custGeom>
            <a:avLst/>
            <a:gdLst>
              <a:gd name="T0" fmla="*/ 0 w 513"/>
              <a:gd name="T1" fmla="*/ 119 h 119"/>
              <a:gd name="T2" fmla="*/ 1 w 513"/>
              <a:gd name="T3" fmla="*/ 117 h 119"/>
              <a:gd name="T4" fmla="*/ 1 w 513"/>
              <a:gd name="T5" fmla="*/ 113 h 119"/>
              <a:gd name="T6" fmla="*/ 2 w 513"/>
              <a:gd name="T7" fmla="*/ 109 h 119"/>
              <a:gd name="T8" fmla="*/ 3 w 513"/>
              <a:gd name="T9" fmla="*/ 107 h 119"/>
              <a:gd name="T10" fmla="*/ 3 w 513"/>
              <a:gd name="T11" fmla="*/ 103 h 119"/>
              <a:gd name="T12" fmla="*/ 4 w 513"/>
              <a:gd name="T13" fmla="*/ 96 h 119"/>
              <a:gd name="T14" fmla="*/ 4 w 513"/>
              <a:gd name="T15" fmla="*/ 90 h 119"/>
              <a:gd name="T16" fmla="*/ 5 w 513"/>
              <a:gd name="T17" fmla="*/ 86 h 119"/>
              <a:gd name="T18" fmla="*/ 5 w 513"/>
              <a:gd name="T19" fmla="*/ 82 h 119"/>
              <a:gd name="T20" fmla="*/ 6 w 513"/>
              <a:gd name="T21" fmla="*/ 80 h 119"/>
              <a:gd name="T22" fmla="*/ 7 w 513"/>
              <a:gd name="T23" fmla="*/ 78 h 119"/>
              <a:gd name="T24" fmla="*/ 7 w 513"/>
              <a:gd name="T25" fmla="*/ 76 h 119"/>
              <a:gd name="T26" fmla="*/ 9 w 513"/>
              <a:gd name="T27" fmla="*/ 74 h 119"/>
              <a:gd name="T28" fmla="*/ 9 w 513"/>
              <a:gd name="T29" fmla="*/ 72 h 119"/>
              <a:gd name="T30" fmla="*/ 12 w 513"/>
              <a:gd name="T31" fmla="*/ 71 h 119"/>
              <a:gd name="T32" fmla="*/ 18 w 513"/>
              <a:gd name="T33" fmla="*/ 69 h 119"/>
              <a:gd name="T34" fmla="*/ 37 w 513"/>
              <a:gd name="T35" fmla="*/ 67 h 119"/>
              <a:gd name="T36" fmla="*/ 38 w 513"/>
              <a:gd name="T37" fmla="*/ 65 h 119"/>
              <a:gd name="T38" fmla="*/ 47 w 513"/>
              <a:gd name="T39" fmla="*/ 63 h 119"/>
              <a:gd name="T40" fmla="*/ 51 w 513"/>
              <a:gd name="T41" fmla="*/ 61 h 119"/>
              <a:gd name="T42" fmla="*/ 56 w 513"/>
              <a:gd name="T43" fmla="*/ 59 h 119"/>
              <a:gd name="T44" fmla="*/ 58 w 513"/>
              <a:gd name="T45" fmla="*/ 57 h 119"/>
              <a:gd name="T46" fmla="*/ 60 w 513"/>
              <a:gd name="T47" fmla="*/ 55 h 119"/>
              <a:gd name="T48" fmla="*/ 63 w 513"/>
              <a:gd name="T49" fmla="*/ 51 h 119"/>
              <a:gd name="T50" fmla="*/ 81 w 513"/>
              <a:gd name="T51" fmla="*/ 49 h 119"/>
              <a:gd name="T52" fmla="*/ 86 w 513"/>
              <a:gd name="T53" fmla="*/ 47 h 119"/>
              <a:gd name="T54" fmla="*/ 94 w 513"/>
              <a:gd name="T55" fmla="*/ 47 h 119"/>
              <a:gd name="T56" fmla="*/ 112 w 513"/>
              <a:gd name="T57" fmla="*/ 45 h 119"/>
              <a:gd name="T58" fmla="*/ 141 w 513"/>
              <a:gd name="T59" fmla="*/ 43 h 119"/>
              <a:gd name="T60" fmla="*/ 171 w 513"/>
              <a:gd name="T61" fmla="*/ 41 h 119"/>
              <a:gd name="T62" fmla="*/ 181 w 513"/>
              <a:gd name="T63" fmla="*/ 41 h 119"/>
              <a:gd name="T64" fmla="*/ 184 w 513"/>
              <a:gd name="T65" fmla="*/ 39 h 119"/>
              <a:gd name="T66" fmla="*/ 190 w 513"/>
              <a:gd name="T67" fmla="*/ 36 h 119"/>
              <a:gd name="T68" fmla="*/ 209 w 513"/>
              <a:gd name="T69" fmla="*/ 34 h 119"/>
              <a:gd name="T70" fmla="*/ 210 w 513"/>
              <a:gd name="T71" fmla="*/ 32 h 119"/>
              <a:gd name="T72" fmla="*/ 211 w 513"/>
              <a:gd name="T73" fmla="*/ 28 h 119"/>
              <a:gd name="T74" fmla="*/ 231 w 513"/>
              <a:gd name="T75" fmla="*/ 26 h 119"/>
              <a:gd name="T76" fmla="*/ 244 w 513"/>
              <a:gd name="T77" fmla="*/ 24 h 119"/>
              <a:gd name="T78" fmla="*/ 256 w 513"/>
              <a:gd name="T79" fmla="*/ 22 h 119"/>
              <a:gd name="T80" fmla="*/ 278 w 513"/>
              <a:gd name="T81" fmla="*/ 22 h 119"/>
              <a:gd name="T82" fmla="*/ 282 w 513"/>
              <a:gd name="T83" fmla="*/ 20 h 119"/>
              <a:gd name="T84" fmla="*/ 283 w 513"/>
              <a:gd name="T85" fmla="*/ 18 h 119"/>
              <a:gd name="T86" fmla="*/ 294 w 513"/>
              <a:gd name="T87" fmla="*/ 16 h 119"/>
              <a:gd name="T88" fmla="*/ 339 w 513"/>
              <a:gd name="T89" fmla="*/ 14 h 119"/>
              <a:gd name="T90" fmla="*/ 342 w 513"/>
              <a:gd name="T91" fmla="*/ 11 h 119"/>
              <a:gd name="T92" fmla="*/ 372 w 513"/>
              <a:gd name="T93" fmla="*/ 11 h 119"/>
              <a:gd name="T94" fmla="*/ 403 w 513"/>
              <a:gd name="T95" fmla="*/ 9 h 119"/>
              <a:gd name="T96" fmla="*/ 427 w 513"/>
              <a:gd name="T97" fmla="*/ 7 h 119"/>
              <a:gd name="T98" fmla="*/ 471 w 513"/>
              <a:gd name="T99" fmla="*/ 7 h 119"/>
              <a:gd name="T100" fmla="*/ 473 w 513"/>
              <a:gd name="T101" fmla="*/ 5 h 119"/>
              <a:gd name="T102" fmla="*/ 484 w 513"/>
              <a:gd name="T103" fmla="*/ 3 h 119"/>
              <a:gd name="T104" fmla="*/ 513 w 513"/>
              <a:gd name="T105" fmla="*/ 0 h 119"/>
              <a:gd name="T106" fmla="*/ 513 w 513"/>
              <a:gd name="T107" fmla="*/ 0 h 119"/>
              <a:gd name="T108" fmla="*/ 513 w 513"/>
              <a:gd name="T109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3" h="119">
                <a:moveTo>
                  <a:pt x="0" y="119"/>
                </a:moveTo>
                <a:lnTo>
                  <a:pt x="0" y="119"/>
                </a:lnTo>
                <a:lnTo>
                  <a:pt x="0" y="117"/>
                </a:lnTo>
                <a:lnTo>
                  <a:pt x="1" y="117"/>
                </a:lnTo>
                <a:lnTo>
                  <a:pt x="1" y="113"/>
                </a:lnTo>
                <a:lnTo>
                  <a:pt x="1" y="113"/>
                </a:lnTo>
                <a:lnTo>
                  <a:pt x="1" y="109"/>
                </a:lnTo>
                <a:lnTo>
                  <a:pt x="2" y="109"/>
                </a:lnTo>
                <a:lnTo>
                  <a:pt x="2" y="107"/>
                </a:lnTo>
                <a:lnTo>
                  <a:pt x="3" y="107"/>
                </a:lnTo>
                <a:lnTo>
                  <a:pt x="3" y="103"/>
                </a:lnTo>
                <a:lnTo>
                  <a:pt x="3" y="103"/>
                </a:lnTo>
                <a:lnTo>
                  <a:pt x="3" y="96"/>
                </a:lnTo>
                <a:lnTo>
                  <a:pt x="4" y="96"/>
                </a:lnTo>
                <a:lnTo>
                  <a:pt x="4" y="90"/>
                </a:lnTo>
                <a:lnTo>
                  <a:pt x="4" y="90"/>
                </a:lnTo>
                <a:lnTo>
                  <a:pt x="4" y="86"/>
                </a:lnTo>
                <a:lnTo>
                  <a:pt x="5" y="86"/>
                </a:lnTo>
                <a:lnTo>
                  <a:pt x="5" y="82"/>
                </a:lnTo>
                <a:lnTo>
                  <a:pt x="5" y="82"/>
                </a:lnTo>
                <a:lnTo>
                  <a:pt x="5" y="80"/>
                </a:lnTo>
                <a:lnTo>
                  <a:pt x="6" y="80"/>
                </a:lnTo>
                <a:lnTo>
                  <a:pt x="6" y="78"/>
                </a:lnTo>
                <a:lnTo>
                  <a:pt x="7" y="78"/>
                </a:lnTo>
                <a:lnTo>
                  <a:pt x="7" y="76"/>
                </a:lnTo>
                <a:lnTo>
                  <a:pt x="7" y="76"/>
                </a:lnTo>
                <a:lnTo>
                  <a:pt x="7" y="74"/>
                </a:lnTo>
                <a:lnTo>
                  <a:pt x="9" y="74"/>
                </a:lnTo>
                <a:lnTo>
                  <a:pt x="9" y="72"/>
                </a:lnTo>
                <a:lnTo>
                  <a:pt x="9" y="72"/>
                </a:lnTo>
                <a:lnTo>
                  <a:pt x="9" y="71"/>
                </a:lnTo>
                <a:lnTo>
                  <a:pt x="12" y="71"/>
                </a:lnTo>
                <a:lnTo>
                  <a:pt x="12" y="69"/>
                </a:lnTo>
                <a:lnTo>
                  <a:pt x="18" y="69"/>
                </a:lnTo>
                <a:lnTo>
                  <a:pt x="18" y="67"/>
                </a:lnTo>
                <a:lnTo>
                  <a:pt x="37" y="67"/>
                </a:lnTo>
                <a:lnTo>
                  <a:pt x="37" y="65"/>
                </a:lnTo>
                <a:lnTo>
                  <a:pt x="38" y="65"/>
                </a:lnTo>
                <a:lnTo>
                  <a:pt x="38" y="63"/>
                </a:lnTo>
                <a:lnTo>
                  <a:pt x="47" y="63"/>
                </a:lnTo>
                <a:lnTo>
                  <a:pt x="47" y="61"/>
                </a:lnTo>
                <a:lnTo>
                  <a:pt x="51" y="61"/>
                </a:lnTo>
                <a:lnTo>
                  <a:pt x="51" y="59"/>
                </a:lnTo>
                <a:lnTo>
                  <a:pt x="56" y="59"/>
                </a:lnTo>
                <a:lnTo>
                  <a:pt x="56" y="57"/>
                </a:lnTo>
                <a:lnTo>
                  <a:pt x="58" y="57"/>
                </a:lnTo>
                <a:lnTo>
                  <a:pt x="58" y="55"/>
                </a:lnTo>
                <a:lnTo>
                  <a:pt x="60" y="55"/>
                </a:lnTo>
                <a:lnTo>
                  <a:pt x="60" y="51"/>
                </a:lnTo>
                <a:lnTo>
                  <a:pt x="63" y="51"/>
                </a:lnTo>
                <a:lnTo>
                  <a:pt x="63" y="49"/>
                </a:lnTo>
                <a:lnTo>
                  <a:pt x="81" y="49"/>
                </a:lnTo>
                <a:lnTo>
                  <a:pt x="81" y="47"/>
                </a:lnTo>
                <a:lnTo>
                  <a:pt x="86" y="47"/>
                </a:lnTo>
                <a:lnTo>
                  <a:pt x="86" y="47"/>
                </a:lnTo>
                <a:lnTo>
                  <a:pt x="94" y="47"/>
                </a:lnTo>
                <a:lnTo>
                  <a:pt x="94" y="45"/>
                </a:lnTo>
                <a:lnTo>
                  <a:pt x="112" y="45"/>
                </a:lnTo>
                <a:lnTo>
                  <a:pt x="112" y="43"/>
                </a:lnTo>
                <a:lnTo>
                  <a:pt x="141" y="43"/>
                </a:lnTo>
                <a:lnTo>
                  <a:pt x="141" y="41"/>
                </a:lnTo>
                <a:lnTo>
                  <a:pt x="171" y="41"/>
                </a:lnTo>
                <a:lnTo>
                  <a:pt x="171" y="41"/>
                </a:lnTo>
                <a:lnTo>
                  <a:pt x="181" y="41"/>
                </a:lnTo>
                <a:lnTo>
                  <a:pt x="181" y="39"/>
                </a:lnTo>
                <a:lnTo>
                  <a:pt x="184" y="39"/>
                </a:lnTo>
                <a:lnTo>
                  <a:pt x="184" y="36"/>
                </a:lnTo>
                <a:lnTo>
                  <a:pt x="190" y="36"/>
                </a:lnTo>
                <a:lnTo>
                  <a:pt x="190" y="34"/>
                </a:lnTo>
                <a:lnTo>
                  <a:pt x="209" y="34"/>
                </a:lnTo>
                <a:lnTo>
                  <a:pt x="209" y="32"/>
                </a:lnTo>
                <a:lnTo>
                  <a:pt x="210" y="32"/>
                </a:lnTo>
                <a:lnTo>
                  <a:pt x="210" y="28"/>
                </a:lnTo>
                <a:lnTo>
                  <a:pt x="211" y="28"/>
                </a:lnTo>
                <a:lnTo>
                  <a:pt x="211" y="26"/>
                </a:lnTo>
                <a:lnTo>
                  <a:pt x="231" y="26"/>
                </a:lnTo>
                <a:lnTo>
                  <a:pt x="231" y="24"/>
                </a:lnTo>
                <a:lnTo>
                  <a:pt x="244" y="24"/>
                </a:lnTo>
                <a:lnTo>
                  <a:pt x="244" y="22"/>
                </a:lnTo>
                <a:lnTo>
                  <a:pt x="256" y="22"/>
                </a:lnTo>
                <a:lnTo>
                  <a:pt x="256" y="22"/>
                </a:lnTo>
                <a:lnTo>
                  <a:pt x="278" y="22"/>
                </a:lnTo>
                <a:lnTo>
                  <a:pt x="278" y="20"/>
                </a:lnTo>
                <a:lnTo>
                  <a:pt x="282" y="20"/>
                </a:lnTo>
                <a:lnTo>
                  <a:pt x="282" y="18"/>
                </a:lnTo>
                <a:lnTo>
                  <a:pt x="283" y="18"/>
                </a:lnTo>
                <a:lnTo>
                  <a:pt x="283" y="16"/>
                </a:lnTo>
                <a:lnTo>
                  <a:pt x="294" y="16"/>
                </a:lnTo>
                <a:lnTo>
                  <a:pt x="294" y="14"/>
                </a:lnTo>
                <a:lnTo>
                  <a:pt x="339" y="14"/>
                </a:lnTo>
                <a:lnTo>
                  <a:pt x="339" y="11"/>
                </a:lnTo>
                <a:lnTo>
                  <a:pt x="342" y="11"/>
                </a:lnTo>
                <a:lnTo>
                  <a:pt x="342" y="11"/>
                </a:lnTo>
                <a:lnTo>
                  <a:pt x="372" y="11"/>
                </a:lnTo>
                <a:lnTo>
                  <a:pt x="372" y="9"/>
                </a:lnTo>
                <a:lnTo>
                  <a:pt x="403" y="9"/>
                </a:lnTo>
                <a:lnTo>
                  <a:pt x="403" y="7"/>
                </a:lnTo>
                <a:lnTo>
                  <a:pt x="427" y="7"/>
                </a:lnTo>
                <a:lnTo>
                  <a:pt x="427" y="7"/>
                </a:lnTo>
                <a:lnTo>
                  <a:pt x="471" y="7"/>
                </a:lnTo>
                <a:lnTo>
                  <a:pt x="471" y="5"/>
                </a:lnTo>
                <a:lnTo>
                  <a:pt x="473" y="5"/>
                </a:lnTo>
                <a:lnTo>
                  <a:pt x="473" y="3"/>
                </a:lnTo>
                <a:lnTo>
                  <a:pt x="484" y="3"/>
                </a:lnTo>
                <a:lnTo>
                  <a:pt x="484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81"/>
          <p:cNvSpPr>
            <a:spLocks noChangeArrowheads="1"/>
          </p:cNvSpPr>
          <p:nvPr/>
        </p:nvSpPr>
        <p:spPr bwMode="auto">
          <a:xfrm>
            <a:off x="5454770" y="238988"/>
            <a:ext cx="22576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A (SBT≤3h and </a:t>
            </a:r>
            <a:r>
              <a:rPr lang="en-US" altLang="en-US" sz="13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dirty="0"/>
          </a:p>
        </p:txBody>
      </p:sp>
      <p:sp>
        <p:nvSpPr>
          <p:cNvPr id="98" name="Rectangle 82"/>
          <p:cNvSpPr>
            <a:spLocks noChangeArrowheads="1"/>
          </p:cNvSpPr>
          <p:nvPr/>
        </p:nvSpPr>
        <p:spPr bwMode="auto">
          <a:xfrm>
            <a:off x="5454770" y="440601"/>
            <a:ext cx="221515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B (SBT≤3h and UFH ± GPI)</a:t>
            </a:r>
            <a:endParaRPr lang="en-US" altLang="en-US" dirty="0"/>
          </a:p>
        </p:txBody>
      </p:sp>
      <p:sp>
        <p:nvSpPr>
          <p:cNvPr id="99" name="Rectangle 83"/>
          <p:cNvSpPr>
            <a:spLocks noChangeArrowheads="1"/>
          </p:cNvSpPr>
          <p:nvPr/>
        </p:nvSpPr>
        <p:spPr bwMode="auto">
          <a:xfrm>
            <a:off x="5454770" y="631101"/>
            <a:ext cx="22495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C (SBT&gt;3h and </a:t>
            </a:r>
            <a:r>
              <a:rPr lang="en-US" altLang="en-US" sz="13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0" name="Rectangle 84"/>
          <p:cNvSpPr>
            <a:spLocks noChangeArrowheads="1"/>
          </p:cNvSpPr>
          <p:nvPr/>
        </p:nvSpPr>
        <p:spPr bwMode="auto">
          <a:xfrm>
            <a:off x="5454771" y="831126"/>
            <a:ext cx="222637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D (SBT&gt;3h and UFH ± GPI)</a:t>
            </a:r>
          </a:p>
        </p:txBody>
      </p:sp>
      <p:sp>
        <p:nvSpPr>
          <p:cNvPr id="101" name="Line 85"/>
          <p:cNvSpPr>
            <a:spLocks noChangeShapeType="1"/>
          </p:cNvSpPr>
          <p:nvPr/>
        </p:nvSpPr>
        <p:spPr bwMode="auto">
          <a:xfrm>
            <a:off x="5053133" y="305662"/>
            <a:ext cx="334963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2" name="Line 86"/>
          <p:cNvSpPr>
            <a:spLocks noChangeShapeType="1"/>
          </p:cNvSpPr>
          <p:nvPr/>
        </p:nvSpPr>
        <p:spPr bwMode="auto">
          <a:xfrm>
            <a:off x="5053133" y="507275"/>
            <a:ext cx="3349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3" name="Line 87"/>
          <p:cNvSpPr>
            <a:spLocks noChangeShapeType="1"/>
          </p:cNvSpPr>
          <p:nvPr/>
        </p:nvSpPr>
        <p:spPr bwMode="auto">
          <a:xfrm>
            <a:off x="5053133" y="697775"/>
            <a:ext cx="334963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4" name="Line 88"/>
          <p:cNvSpPr>
            <a:spLocks noChangeShapeType="1"/>
          </p:cNvSpPr>
          <p:nvPr/>
        </p:nvSpPr>
        <p:spPr bwMode="auto">
          <a:xfrm>
            <a:off x="5053133" y="897800"/>
            <a:ext cx="334963" cy="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5" name="Rectangle 49"/>
          <p:cNvSpPr>
            <a:spLocks noChangeArrowheads="1"/>
          </p:cNvSpPr>
          <p:nvPr/>
        </p:nvSpPr>
        <p:spPr bwMode="auto">
          <a:xfrm>
            <a:off x="8975767" y="3026369"/>
            <a:ext cx="3590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</a:rPr>
              <a:t> 6.2%</a:t>
            </a:r>
            <a:endParaRPr lang="en-US" altLang="en-US" dirty="0"/>
          </a:p>
        </p:txBody>
      </p:sp>
      <p:sp>
        <p:nvSpPr>
          <p:cNvPr id="106" name="Rectangle 50"/>
          <p:cNvSpPr>
            <a:spLocks noChangeArrowheads="1"/>
          </p:cNvSpPr>
          <p:nvPr/>
        </p:nvSpPr>
        <p:spPr bwMode="auto">
          <a:xfrm>
            <a:off x="8975767" y="3559856"/>
            <a:ext cx="3590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</a:rPr>
              <a:t> 4.0%</a:t>
            </a:r>
            <a:endParaRPr lang="en-US" altLang="en-US" dirty="0"/>
          </a:p>
        </p:txBody>
      </p:sp>
      <p:sp>
        <p:nvSpPr>
          <p:cNvPr id="107" name="Rectangle 51"/>
          <p:cNvSpPr>
            <a:spLocks noChangeArrowheads="1"/>
          </p:cNvSpPr>
          <p:nvPr/>
        </p:nvSpPr>
        <p:spPr bwMode="auto">
          <a:xfrm>
            <a:off x="8975767" y="3751106"/>
            <a:ext cx="3590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</a:rPr>
              <a:t> 4.0%</a:t>
            </a:r>
            <a:endParaRPr lang="en-US" altLang="en-US" dirty="0"/>
          </a:p>
        </p:txBody>
      </p:sp>
      <p:sp>
        <p:nvSpPr>
          <p:cNvPr id="108" name="Rectangle 52"/>
          <p:cNvSpPr>
            <a:spLocks noChangeArrowheads="1"/>
          </p:cNvSpPr>
          <p:nvPr/>
        </p:nvSpPr>
        <p:spPr bwMode="auto">
          <a:xfrm>
            <a:off x="8975767" y="3252850"/>
            <a:ext cx="35907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</a:rPr>
              <a:t> 6.1%</a:t>
            </a:r>
            <a:endParaRPr lang="en-US" altLang="en-US" dirty="0"/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3817700" y="1829315"/>
            <a:ext cx="33545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A vs B HR: 1.63 [95% CI: 0.94, 2.86]</a:t>
            </a:r>
          </a:p>
        </p:txBody>
      </p:sp>
      <p:sp>
        <p:nvSpPr>
          <p:cNvPr id="110" name="Rectangle 42"/>
          <p:cNvSpPr>
            <a:spLocks noChangeArrowheads="1"/>
          </p:cNvSpPr>
          <p:nvPr/>
        </p:nvSpPr>
        <p:spPr bwMode="auto">
          <a:xfrm>
            <a:off x="3827803" y="1499724"/>
            <a:ext cx="20660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P-Value for interaction = 0.009</a:t>
            </a:r>
            <a:endParaRPr lang="en-US" altLang="en-US" sz="2000" dirty="0"/>
          </a:p>
        </p:txBody>
      </p:sp>
      <p:sp>
        <p:nvSpPr>
          <p:cNvPr id="111" name="Rectangle 45"/>
          <p:cNvSpPr>
            <a:spLocks noChangeArrowheads="1"/>
          </p:cNvSpPr>
          <p:nvPr/>
        </p:nvSpPr>
        <p:spPr bwMode="auto">
          <a:xfrm>
            <a:off x="3824436" y="2138901"/>
            <a:ext cx="25135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C </a:t>
            </a:r>
            <a:r>
              <a:rPr lang="en-US" altLang="en-US" sz="1200" dirty="0" err="1">
                <a:solidFill>
                  <a:srgbClr val="000000"/>
                </a:solidFill>
              </a:rPr>
              <a:t>vs</a:t>
            </a:r>
            <a:r>
              <a:rPr lang="en-US" altLang="en-US" sz="1200" dirty="0">
                <a:solidFill>
                  <a:srgbClr val="000000"/>
                </a:solidFill>
              </a:rPr>
              <a:t> D HR: 0.65 [95% CI: 0.44, 0.98]</a:t>
            </a:r>
            <a:endParaRPr lang="en-US" altLang="en-US" sz="2000" dirty="0"/>
          </a:p>
        </p:txBody>
      </p:sp>
      <p:sp>
        <p:nvSpPr>
          <p:cNvPr id="89" name="Tekstfelt 88"/>
          <p:cNvSpPr txBox="1"/>
          <p:nvPr/>
        </p:nvSpPr>
        <p:spPr>
          <a:xfrm>
            <a:off x="8295933" y="6495007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  <p:sp>
        <p:nvSpPr>
          <p:cNvPr id="4" name="Ellipse 3"/>
          <p:cNvSpPr/>
          <p:nvPr/>
        </p:nvSpPr>
        <p:spPr>
          <a:xfrm>
            <a:off x="3575009" y="3195646"/>
            <a:ext cx="364588" cy="186403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9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7" grpId="0"/>
      <p:bldP spid="98" grpId="0"/>
      <p:bldP spid="99" grpId="0"/>
      <p:bldP spid="100" grpId="0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74090717"/>
              </p:ext>
            </p:extLst>
          </p:nvPr>
        </p:nvGraphicFramePr>
        <p:xfrm>
          <a:off x="1873557" y="336535"/>
          <a:ext cx="8314384" cy="586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11721"/>
              </p:ext>
            </p:extLst>
          </p:nvPr>
        </p:nvGraphicFramePr>
        <p:xfrm>
          <a:off x="2214880" y="6085840"/>
          <a:ext cx="7973062" cy="4825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86531"/>
                <a:gridCol w="3986531"/>
              </a:tblGrid>
              <a:tr h="4825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SBT ≤3 hours</a:t>
                      </a:r>
                      <a:endParaRPr lang="da-DK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SBT &gt;3 hours</a:t>
                      </a:r>
                      <a:endParaRPr lang="da-DK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Tekstfelt 15"/>
          <p:cNvSpPr txBox="1"/>
          <p:nvPr/>
        </p:nvSpPr>
        <p:spPr>
          <a:xfrm>
            <a:off x="3832860" y="1569720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P=0.005</a:t>
            </a:r>
            <a:endParaRPr lang="da-DK" dirty="0"/>
          </a:p>
        </p:txBody>
      </p:sp>
      <p:cxnSp>
        <p:nvCxnSpPr>
          <p:cNvPr id="18" name="Lige forbindelse 17"/>
          <p:cNvCxnSpPr/>
          <p:nvPr/>
        </p:nvCxnSpPr>
        <p:spPr>
          <a:xfrm>
            <a:off x="2727960" y="1754386"/>
            <a:ext cx="102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/>
        </p:nvCxnSpPr>
        <p:spPr>
          <a:xfrm>
            <a:off x="4777349" y="1765578"/>
            <a:ext cx="102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felt 19"/>
          <p:cNvSpPr txBox="1"/>
          <p:nvPr/>
        </p:nvSpPr>
        <p:spPr>
          <a:xfrm>
            <a:off x="7696200" y="156972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P=0.52</a:t>
            </a:r>
            <a:endParaRPr lang="da-DK" dirty="0"/>
          </a:p>
        </p:txBody>
      </p:sp>
      <p:cxnSp>
        <p:nvCxnSpPr>
          <p:cNvPr id="21" name="Lige forbindelse 20"/>
          <p:cNvCxnSpPr/>
          <p:nvPr/>
        </p:nvCxnSpPr>
        <p:spPr>
          <a:xfrm>
            <a:off x="6591300" y="1754386"/>
            <a:ext cx="102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/>
          <p:cNvCxnSpPr/>
          <p:nvPr/>
        </p:nvCxnSpPr>
        <p:spPr>
          <a:xfrm>
            <a:off x="8640689" y="1765578"/>
            <a:ext cx="102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/>
          <p:cNvSpPr txBox="1"/>
          <p:nvPr/>
        </p:nvSpPr>
        <p:spPr>
          <a:xfrm>
            <a:off x="5062221" y="1056292"/>
            <a:ext cx="2278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 smtClean="0"/>
              <a:t>P </a:t>
            </a:r>
            <a:r>
              <a:rPr lang="da-DK" sz="2000" baseline="-25000" dirty="0" err="1" smtClean="0"/>
              <a:t>interaction</a:t>
            </a:r>
            <a:r>
              <a:rPr lang="da-DK" sz="2000" dirty="0" smtClean="0"/>
              <a:t> = 0.010</a:t>
            </a:r>
            <a:endParaRPr lang="da-DK" sz="2000" dirty="0"/>
          </a:p>
        </p:txBody>
      </p:sp>
      <p:cxnSp>
        <p:nvCxnSpPr>
          <p:cNvPr id="25" name="Lige forbindelse 24"/>
          <p:cNvCxnSpPr/>
          <p:nvPr/>
        </p:nvCxnSpPr>
        <p:spPr>
          <a:xfrm>
            <a:off x="6201411" y="1765578"/>
            <a:ext cx="0" cy="4185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8295933" y="6568439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0238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040664" y="328316"/>
            <a:ext cx="8551136" cy="6160685"/>
            <a:chOff x="78" y="68"/>
            <a:chExt cx="6076" cy="424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96"/>
              <a:ext cx="5616" cy="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6" y="96"/>
              <a:ext cx="5616" cy="4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96" y="96"/>
              <a:ext cx="5616" cy="42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8" y="68"/>
              <a:ext cx="5953" cy="420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28" y="3747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530</a:t>
              </a:r>
              <a:endParaRPr lang="en-US" alt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732" y="3747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514</a:t>
              </a:r>
              <a:endParaRPr lang="en-US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329" y="3747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505</a:t>
              </a:r>
              <a:endParaRPr lang="en-US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925" y="3747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503</a:t>
              </a:r>
              <a:endParaRPr lang="en-US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29" y="3747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499</a:t>
              </a:r>
              <a:endParaRPr lang="en-US" alt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126" y="3747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488</a:t>
              </a:r>
              <a:endParaRPr lang="en-US" alt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730" y="3747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328</a:t>
              </a:r>
              <a:endParaRPr lang="en-US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128" y="3873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539</a:t>
              </a:r>
              <a:endParaRPr lang="en-US" alt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732" y="3873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520</a:t>
              </a:r>
              <a:endParaRPr lang="en-US" alt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329" y="3873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513</a:t>
              </a:r>
              <a:endParaRPr lang="en-US" alt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925" y="3873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499</a:t>
              </a:r>
              <a:endParaRPr lang="en-US" alt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29" y="3873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492</a:t>
              </a:r>
              <a:endParaRPr lang="en-US" alt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126" y="3873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478</a:t>
              </a:r>
              <a:endParaRPr lang="en-US" alt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730" y="3873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313</a:t>
              </a:r>
              <a:endParaRPr lang="en-US" alt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086" y="3999"/>
              <a:ext cx="27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1,076</a:t>
              </a:r>
              <a:endParaRPr lang="en-US" alt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690" y="3999"/>
              <a:ext cx="27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1,026</a:t>
              </a:r>
              <a:endParaRPr lang="en-US" alt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287" y="3999"/>
              <a:ext cx="27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1,010</a:t>
              </a:r>
              <a:endParaRPr lang="en-US" alt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925" y="3999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988</a:t>
              </a:r>
              <a:endParaRPr lang="en-US" altLang="en-US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529" y="3999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971</a:t>
              </a:r>
              <a:endParaRPr lang="en-US" altLang="en-US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126" y="3999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952</a:t>
              </a:r>
              <a:endParaRPr lang="en-US" alt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730" y="3999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672</a:t>
              </a:r>
              <a:endParaRPr lang="en-US" alt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1086" y="4126"/>
              <a:ext cx="27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1,053</a:t>
              </a:r>
              <a:endParaRPr lang="en-US" altLang="en-US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732" y="4126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993</a:t>
              </a:r>
              <a:endParaRPr lang="en-US" altLang="en-US"/>
            </a:p>
          </p:txBody>
        </p:sp>
        <p:sp>
          <p:nvSpPr>
            <p:cNvPr id="1024" name="Rectangle 32"/>
            <p:cNvSpPr>
              <a:spLocks noChangeArrowheads="1"/>
            </p:cNvSpPr>
            <p:nvPr/>
          </p:nvSpPr>
          <p:spPr bwMode="auto">
            <a:xfrm>
              <a:off x="2329" y="4126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975</a:t>
              </a:r>
              <a:endParaRPr lang="en-US" altLang="en-US"/>
            </a:p>
          </p:txBody>
        </p:sp>
        <p:sp>
          <p:nvSpPr>
            <p:cNvPr id="1025" name="Rectangle 33"/>
            <p:cNvSpPr>
              <a:spLocks noChangeArrowheads="1"/>
            </p:cNvSpPr>
            <p:nvPr/>
          </p:nvSpPr>
          <p:spPr bwMode="auto">
            <a:xfrm>
              <a:off x="2925" y="4126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948</a:t>
              </a:r>
              <a:endParaRPr lang="en-US" altLang="en-US"/>
            </a:p>
          </p:txBody>
        </p:sp>
        <p:sp>
          <p:nvSpPr>
            <p:cNvPr id="1027" name="Rectangle 34"/>
            <p:cNvSpPr>
              <a:spLocks noChangeArrowheads="1"/>
            </p:cNvSpPr>
            <p:nvPr/>
          </p:nvSpPr>
          <p:spPr bwMode="auto">
            <a:xfrm>
              <a:off x="3529" y="4126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934</a:t>
              </a:r>
              <a:endParaRPr lang="en-US" altLang="en-US"/>
            </a:p>
          </p:txBody>
        </p:sp>
        <p:sp>
          <p:nvSpPr>
            <p:cNvPr id="1028" name="Rectangle 35"/>
            <p:cNvSpPr>
              <a:spLocks noChangeArrowheads="1"/>
            </p:cNvSpPr>
            <p:nvPr/>
          </p:nvSpPr>
          <p:spPr bwMode="auto">
            <a:xfrm>
              <a:off x="4126" y="4126"/>
              <a:ext cx="173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911</a:t>
              </a:r>
              <a:endParaRPr lang="en-US" altLang="en-US"/>
            </a:p>
          </p:txBody>
        </p:sp>
        <p:sp>
          <p:nvSpPr>
            <p:cNvPr id="1029" name="Rectangle 36"/>
            <p:cNvSpPr>
              <a:spLocks noChangeArrowheads="1"/>
            </p:cNvSpPr>
            <p:nvPr/>
          </p:nvSpPr>
          <p:spPr bwMode="auto">
            <a:xfrm>
              <a:off x="4730" y="4126"/>
              <a:ext cx="18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635</a:t>
              </a:r>
              <a:endParaRPr lang="en-US" altLang="en-US"/>
            </a:p>
          </p:txBody>
        </p:sp>
        <p:sp>
          <p:nvSpPr>
            <p:cNvPr id="1030" name="Rectangle 37"/>
            <p:cNvSpPr>
              <a:spLocks noChangeArrowheads="1"/>
            </p:cNvSpPr>
            <p:nvPr/>
          </p:nvSpPr>
          <p:spPr bwMode="auto">
            <a:xfrm>
              <a:off x="208" y="3571"/>
              <a:ext cx="74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200" i="1">
                  <a:solidFill>
                    <a:srgbClr val="000000"/>
                  </a:solidFill>
                </a:rPr>
                <a:t>Number at risk:</a:t>
              </a:r>
              <a:endParaRPr lang="en-US" altLang="en-US"/>
            </a:p>
          </p:txBody>
        </p:sp>
        <p:sp>
          <p:nvSpPr>
            <p:cNvPr id="1031" name="Rectangle 38"/>
            <p:cNvSpPr>
              <a:spLocks noChangeArrowheads="1"/>
            </p:cNvSpPr>
            <p:nvPr/>
          </p:nvSpPr>
          <p:spPr bwMode="auto">
            <a:xfrm>
              <a:off x="208" y="3747"/>
              <a:ext cx="37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Group A</a:t>
              </a:r>
              <a:endParaRPr lang="en-US" altLang="en-US"/>
            </a:p>
          </p:txBody>
        </p:sp>
        <p:sp>
          <p:nvSpPr>
            <p:cNvPr id="1032" name="Rectangle 39"/>
            <p:cNvSpPr>
              <a:spLocks noChangeArrowheads="1"/>
            </p:cNvSpPr>
            <p:nvPr/>
          </p:nvSpPr>
          <p:spPr bwMode="auto">
            <a:xfrm>
              <a:off x="208" y="3873"/>
              <a:ext cx="37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Group B</a:t>
              </a:r>
              <a:endParaRPr lang="en-US" altLang="en-US"/>
            </a:p>
          </p:txBody>
        </p:sp>
        <p:sp>
          <p:nvSpPr>
            <p:cNvPr id="1033" name="Rectangle 40"/>
            <p:cNvSpPr>
              <a:spLocks noChangeArrowheads="1"/>
            </p:cNvSpPr>
            <p:nvPr/>
          </p:nvSpPr>
          <p:spPr bwMode="auto">
            <a:xfrm>
              <a:off x="208" y="3999"/>
              <a:ext cx="37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Group C</a:t>
              </a:r>
              <a:endParaRPr lang="en-US" altLang="en-US"/>
            </a:p>
          </p:txBody>
        </p:sp>
        <p:sp>
          <p:nvSpPr>
            <p:cNvPr id="1034" name="Rectangle 41"/>
            <p:cNvSpPr>
              <a:spLocks noChangeArrowheads="1"/>
            </p:cNvSpPr>
            <p:nvPr/>
          </p:nvSpPr>
          <p:spPr bwMode="auto">
            <a:xfrm>
              <a:off x="208" y="4126"/>
              <a:ext cx="378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</a:rPr>
                <a:t>Group D</a:t>
              </a:r>
              <a:endParaRPr lang="en-US" altLang="en-US"/>
            </a:p>
          </p:txBody>
        </p:sp>
        <p:sp>
          <p:nvSpPr>
            <p:cNvPr id="1037" name="Rectangle 44"/>
            <p:cNvSpPr>
              <a:spLocks noChangeArrowheads="1"/>
            </p:cNvSpPr>
            <p:nvPr/>
          </p:nvSpPr>
          <p:spPr bwMode="auto">
            <a:xfrm>
              <a:off x="2943" y="1037"/>
              <a:ext cx="3211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/>
              <a:endParaRPr lang="en-US" altLang="en-US" sz="1200" dirty="0"/>
            </a:p>
          </p:txBody>
        </p:sp>
        <p:sp>
          <p:nvSpPr>
            <p:cNvPr id="1046" name="Line 53"/>
            <p:cNvSpPr>
              <a:spLocks noChangeShapeType="1"/>
            </p:cNvSpPr>
            <p:nvPr/>
          </p:nvSpPr>
          <p:spPr bwMode="auto">
            <a:xfrm>
              <a:off x="1219" y="833"/>
              <a:ext cx="0" cy="2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Line 54"/>
            <p:cNvSpPr>
              <a:spLocks noChangeShapeType="1"/>
            </p:cNvSpPr>
            <p:nvPr/>
          </p:nvSpPr>
          <p:spPr bwMode="auto">
            <a:xfrm flipH="1">
              <a:off x="1191" y="2918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Line 55"/>
            <p:cNvSpPr>
              <a:spLocks noChangeShapeType="1"/>
            </p:cNvSpPr>
            <p:nvPr/>
          </p:nvSpPr>
          <p:spPr bwMode="auto">
            <a:xfrm flipH="1">
              <a:off x="1191" y="2237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Line 56"/>
            <p:cNvSpPr>
              <a:spLocks noChangeShapeType="1"/>
            </p:cNvSpPr>
            <p:nvPr/>
          </p:nvSpPr>
          <p:spPr bwMode="auto">
            <a:xfrm flipH="1">
              <a:off x="1191" y="1556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Line 57"/>
            <p:cNvSpPr>
              <a:spLocks noChangeShapeType="1"/>
            </p:cNvSpPr>
            <p:nvPr/>
          </p:nvSpPr>
          <p:spPr bwMode="auto">
            <a:xfrm flipH="1">
              <a:off x="1191" y="875"/>
              <a:ext cx="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Rectangle 58"/>
            <p:cNvSpPr>
              <a:spLocks noChangeArrowheads="1"/>
            </p:cNvSpPr>
            <p:nvPr/>
          </p:nvSpPr>
          <p:spPr bwMode="auto">
            <a:xfrm rot="16200000">
              <a:off x="281" y="1818"/>
              <a:ext cx="109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All-cause Death (%)</a:t>
              </a:r>
              <a:endParaRPr lang="en-US" altLang="en-US" sz="1100" dirty="0"/>
            </a:p>
          </p:txBody>
        </p:sp>
        <p:sp>
          <p:nvSpPr>
            <p:cNvPr id="1052" name="Rectangle 59"/>
            <p:cNvSpPr>
              <a:spLocks noChangeArrowheads="1"/>
            </p:cNvSpPr>
            <p:nvPr/>
          </p:nvSpPr>
          <p:spPr bwMode="auto">
            <a:xfrm>
              <a:off x="1044" y="2841"/>
              <a:ext cx="8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053" name="Rectangle 60"/>
            <p:cNvSpPr>
              <a:spLocks noChangeArrowheads="1"/>
            </p:cNvSpPr>
            <p:nvPr/>
          </p:nvSpPr>
          <p:spPr bwMode="auto">
            <a:xfrm>
              <a:off x="1044" y="2160"/>
              <a:ext cx="8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1054" name="Rectangle 61"/>
            <p:cNvSpPr>
              <a:spLocks noChangeArrowheads="1"/>
            </p:cNvSpPr>
            <p:nvPr/>
          </p:nvSpPr>
          <p:spPr bwMode="auto">
            <a:xfrm>
              <a:off x="973" y="1479"/>
              <a:ext cx="1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10</a:t>
              </a:r>
              <a:endParaRPr lang="en-US" altLang="en-US"/>
            </a:p>
          </p:txBody>
        </p:sp>
        <p:sp>
          <p:nvSpPr>
            <p:cNvPr id="1055" name="Rectangle 62"/>
            <p:cNvSpPr>
              <a:spLocks noChangeArrowheads="1"/>
            </p:cNvSpPr>
            <p:nvPr/>
          </p:nvSpPr>
          <p:spPr bwMode="auto">
            <a:xfrm>
              <a:off x="973" y="798"/>
              <a:ext cx="1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15</a:t>
              </a:r>
              <a:endParaRPr lang="en-US" altLang="en-US"/>
            </a:p>
          </p:txBody>
        </p:sp>
        <p:sp>
          <p:nvSpPr>
            <p:cNvPr id="1056" name="Line 63"/>
            <p:cNvSpPr>
              <a:spLocks noChangeShapeType="1"/>
            </p:cNvSpPr>
            <p:nvPr/>
          </p:nvSpPr>
          <p:spPr bwMode="auto">
            <a:xfrm flipH="1">
              <a:off x="1219" y="2953"/>
              <a:ext cx="36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Line 64"/>
            <p:cNvSpPr>
              <a:spLocks noChangeShapeType="1"/>
            </p:cNvSpPr>
            <p:nvPr/>
          </p:nvSpPr>
          <p:spPr bwMode="auto">
            <a:xfrm>
              <a:off x="1240" y="296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Line 65"/>
            <p:cNvSpPr>
              <a:spLocks noChangeShapeType="1"/>
            </p:cNvSpPr>
            <p:nvPr/>
          </p:nvSpPr>
          <p:spPr bwMode="auto">
            <a:xfrm>
              <a:off x="1844" y="296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Line 66"/>
            <p:cNvSpPr>
              <a:spLocks noChangeShapeType="1"/>
            </p:cNvSpPr>
            <p:nvPr/>
          </p:nvSpPr>
          <p:spPr bwMode="auto">
            <a:xfrm>
              <a:off x="2441" y="296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Line 67"/>
            <p:cNvSpPr>
              <a:spLocks noChangeShapeType="1"/>
            </p:cNvSpPr>
            <p:nvPr/>
          </p:nvSpPr>
          <p:spPr bwMode="auto">
            <a:xfrm>
              <a:off x="3037" y="296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Line 68"/>
            <p:cNvSpPr>
              <a:spLocks noChangeShapeType="1"/>
            </p:cNvSpPr>
            <p:nvPr/>
          </p:nvSpPr>
          <p:spPr bwMode="auto">
            <a:xfrm>
              <a:off x="3641" y="296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Line 69"/>
            <p:cNvSpPr>
              <a:spLocks noChangeShapeType="1"/>
            </p:cNvSpPr>
            <p:nvPr/>
          </p:nvSpPr>
          <p:spPr bwMode="auto">
            <a:xfrm>
              <a:off x="4238" y="296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Line 70"/>
            <p:cNvSpPr>
              <a:spLocks noChangeShapeType="1"/>
            </p:cNvSpPr>
            <p:nvPr/>
          </p:nvSpPr>
          <p:spPr bwMode="auto">
            <a:xfrm>
              <a:off x="4842" y="2960"/>
              <a:ext cx="0" cy="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Rectangle 71"/>
            <p:cNvSpPr>
              <a:spLocks noChangeArrowheads="1"/>
            </p:cNvSpPr>
            <p:nvPr/>
          </p:nvSpPr>
          <p:spPr bwMode="auto">
            <a:xfrm>
              <a:off x="2427" y="3255"/>
              <a:ext cx="864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000000"/>
                  </a:solidFill>
                </a:rPr>
                <a:t>Time in Months</a:t>
              </a:r>
              <a:endParaRPr lang="en-US" altLang="en-US" sz="1200" dirty="0"/>
            </a:p>
          </p:txBody>
        </p:sp>
        <p:sp>
          <p:nvSpPr>
            <p:cNvPr id="1065" name="Rectangle 72"/>
            <p:cNvSpPr>
              <a:spLocks noChangeArrowheads="1"/>
            </p:cNvSpPr>
            <p:nvPr/>
          </p:nvSpPr>
          <p:spPr bwMode="auto">
            <a:xfrm>
              <a:off x="1177" y="3031"/>
              <a:ext cx="8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066" name="Rectangle 73"/>
            <p:cNvSpPr>
              <a:spLocks noChangeArrowheads="1"/>
            </p:cNvSpPr>
            <p:nvPr/>
          </p:nvSpPr>
          <p:spPr bwMode="auto">
            <a:xfrm>
              <a:off x="1781" y="3031"/>
              <a:ext cx="8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1067" name="Rectangle 74"/>
            <p:cNvSpPr>
              <a:spLocks noChangeArrowheads="1"/>
            </p:cNvSpPr>
            <p:nvPr/>
          </p:nvSpPr>
          <p:spPr bwMode="auto">
            <a:xfrm>
              <a:off x="2343" y="3031"/>
              <a:ext cx="1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1068" name="Rectangle 75"/>
            <p:cNvSpPr>
              <a:spLocks noChangeArrowheads="1"/>
            </p:cNvSpPr>
            <p:nvPr/>
          </p:nvSpPr>
          <p:spPr bwMode="auto">
            <a:xfrm>
              <a:off x="2939" y="3031"/>
              <a:ext cx="1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18</a:t>
              </a:r>
              <a:endParaRPr lang="en-US" altLang="en-US"/>
            </a:p>
          </p:txBody>
        </p:sp>
        <p:sp>
          <p:nvSpPr>
            <p:cNvPr id="1069" name="Rectangle 76"/>
            <p:cNvSpPr>
              <a:spLocks noChangeArrowheads="1"/>
            </p:cNvSpPr>
            <p:nvPr/>
          </p:nvSpPr>
          <p:spPr bwMode="auto">
            <a:xfrm>
              <a:off x="3543" y="3031"/>
              <a:ext cx="1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24</a:t>
              </a:r>
              <a:endParaRPr lang="en-US" altLang="en-US"/>
            </a:p>
          </p:txBody>
        </p:sp>
        <p:sp>
          <p:nvSpPr>
            <p:cNvPr id="1070" name="Rectangle 77"/>
            <p:cNvSpPr>
              <a:spLocks noChangeArrowheads="1"/>
            </p:cNvSpPr>
            <p:nvPr/>
          </p:nvSpPr>
          <p:spPr bwMode="auto">
            <a:xfrm>
              <a:off x="4140" y="3031"/>
              <a:ext cx="1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30</a:t>
              </a:r>
              <a:endParaRPr lang="en-US" altLang="en-US"/>
            </a:p>
          </p:txBody>
        </p:sp>
        <p:sp>
          <p:nvSpPr>
            <p:cNvPr id="1071" name="Rectangle 78"/>
            <p:cNvSpPr>
              <a:spLocks noChangeArrowheads="1"/>
            </p:cNvSpPr>
            <p:nvPr/>
          </p:nvSpPr>
          <p:spPr bwMode="auto">
            <a:xfrm>
              <a:off x="4744" y="3031"/>
              <a:ext cx="1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36</a:t>
              </a:r>
              <a:endParaRPr lang="en-US" altLang="en-US"/>
            </a:p>
          </p:txBody>
        </p:sp>
      </p:grpSp>
      <p:sp>
        <p:nvSpPr>
          <p:cNvPr id="86" name="Freeform 87"/>
          <p:cNvSpPr>
            <a:spLocks/>
          </p:cNvSpPr>
          <p:nvPr/>
        </p:nvSpPr>
        <p:spPr bwMode="auto">
          <a:xfrm>
            <a:off x="3676021" y="3479855"/>
            <a:ext cx="5069321" cy="989487"/>
          </a:xfrm>
          <a:custGeom>
            <a:avLst/>
            <a:gdLst>
              <a:gd name="T0" fmla="*/ 0 w 513"/>
              <a:gd name="T1" fmla="*/ 97 h 97"/>
              <a:gd name="T2" fmla="*/ 0 w 513"/>
              <a:gd name="T3" fmla="*/ 97 h 97"/>
              <a:gd name="T4" fmla="*/ 0 w 513"/>
              <a:gd name="T5" fmla="*/ 78 h 97"/>
              <a:gd name="T6" fmla="*/ 1 w 513"/>
              <a:gd name="T7" fmla="*/ 78 h 97"/>
              <a:gd name="T8" fmla="*/ 1 w 513"/>
              <a:gd name="T9" fmla="*/ 75 h 97"/>
              <a:gd name="T10" fmla="*/ 1 w 513"/>
              <a:gd name="T11" fmla="*/ 75 h 97"/>
              <a:gd name="T12" fmla="*/ 1 w 513"/>
              <a:gd name="T13" fmla="*/ 71 h 97"/>
              <a:gd name="T14" fmla="*/ 2 w 513"/>
              <a:gd name="T15" fmla="*/ 71 h 97"/>
              <a:gd name="T16" fmla="*/ 2 w 513"/>
              <a:gd name="T17" fmla="*/ 68 h 97"/>
              <a:gd name="T18" fmla="*/ 10 w 513"/>
              <a:gd name="T19" fmla="*/ 68 h 97"/>
              <a:gd name="T20" fmla="*/ 10 w 513"/>
              <a:gd name="T21" fmla="*/ 64 h 97"/>
              <a:gd name="T22" fmla="*/ 14 w 513"/>
              <a:gd name="T23" fmla="*/ 64 h 97"/>
              <a:gd name="T24" fmla="*/ 14 w 513"/>
              <a:gd name="T25" fmla="*/ 60 h 97"/>
              <a:gd name="T26" fmla="*/ 18 w 513"/>
              <a:gd name="T27" fmla="*/ 60 h 97"/>
              <a:gd name="T28" fmla="*/ 18 w 513"/>
              <a:gd name="T29" fmla="*/ 57 h 97"/>
              <a:gd name="T30" fmla="*/ 44 w 513"/>
              <a:gd name="T31" fmla="*/ 57 h 97"/>
              <a:gd name="T32" fmla="*/ 44 w 513"/>
              <a:gd name="T33" fmla="*/ 53 h 97"/>
              <a:gd name="T34" fmla="*/ 63 w 513"/>
              <a:gd name="T35" fmla="*/ 53 h 97"/>
              <a:gd name="T36" fmla="*/ 63 w 513"/>
              <a:gd name="T37" fmla="*/ 49 h 97"/>
              <a:gd name="T38" fmla="*/ 86 w 513"/>
              <a:gd name="T39" fmla="*/ 49 h 97"/>
              <a:gd name="T40" fmla="*/ 86 w 513"/>
              <a:gd name="T41" fmla="*/ 49 h 97"/>
              <a:gd name="T42" fmla="*/ 143 w 513"/>
              <a:gd name="T43" fmla="*/ 49 h 97"/>
              <a:gd name="T44" fmla="*/ 143 w 513"/>
              <a:gd name="T45" fmla="*/ 45 h 97"/>
              <a:gd name="T46" fmla="*/ 144 w 513"/>
              <a:gd name="T47" fmla="*/ 45 h 97"/>
              <a:gd name="T48" fmla="*/ 144 w 513"/>
              <a:gd name="T49" fmla="*/ 42 h 97"/>
              <a:gd name="T50" fmla="*/ 152 w 513"/>
              <a:gd name="T51" fmla="*/ 42 h 97"/>
              <a:gd name="T52" fmla="*/ 152 w 513"/>
              <a:gd name="T53" fmla="*/ 38 h 97"/>
              <a:gd name="T54" fmla="*/ 164 w 513"/>
              <a:gd name="T55" fmla="*/ 38 h 97"/>
              <a:gd name="T56" fmla="*/ 164 w 513"/>
              <a:gd name="T57" fmla="*/ 34 h 97"/>
              <a:gd name="T58" fmla="*/ 171 w 513"/>
              <a:gd name="T59" fmla="*/ 34 h 97"/>
              <a:gd name="T60" fmla="*/ 171 w 513"/>
              <a:gd name="T61" fmla="*/ 34 h 97"/>
              <a:gd name="T62" fmla="*/ 256 w 513"/>
              <a:gd name="T63" fmla="*/ 34 h 97"/>
              <a:gd name="T64" fmla="*/ 256 w 513"/>
              <a:gd name="T65" fmla="*/ 34 h 97"/>
              <a:gd name="T66" fmla="*/ 280 w 513"/>
              <a:gd name="T67" fmla="*/ 34 h 97"/>
              <a:gd name="T68" fmla="*/ 280 w 513"/>
              <a:gd name="T69" fmla="*/ 31 h 97"/>
              <a:gd name="T70" fmla="*/ 289 w 513"/>
              <a:gd name="T71" fmla="*/ 31 h 97"/>
              <a:gd name="T72" fmla="*/ 289 w 513"/>
              <a:gd name="T73" fmla="*/ 27 h 97"/>
              <a:gd name="T74" fmla="*/ 296 w 513"/>
              <a:gd name="T75" fmla="*/ 27 h 97"/>
              <a:gd name="T76" fmla="*/ 296 w 513"/>
              <a:gd name="T77" fmla="*/ 23 h 97"/>
              <a:gd name="T78" fmla="*/ 342 w 513"/>
              <a:gd name="T79" fmla="*/ 23 h 97"/>
              <a:gd name="T80" fmla="*/ 342 w 513"/>
              <a:gd name="T81" fmla="*/ 23 h 97"/>
              <a:gd name="T82" fmla="*/ 352 w 513"/>
              <a:gd name="T83" fmla="*/ 23 h 97"/>
              <a:gd name="T84" fmla="*/ 352 w 513"/>
              <a:gd name="T85" fmla="*/ 19 h 97"/>
              <a:gd name="T86" fmla="*/ 420 w 513"/>
              <a:gd name="T87" fmla="*/ 19 h 97"/>
              <a:gd name="T88" fmla="*/ 420 w 513"/>
              <a:gd name="T89" fmla="*/ 16 h 97"/>
              <a:gd name="T90" fmla="*/ 426 w 513"/>
              <a:gd name="T91" fmla="*/ 16 h 97"/>
              <a:gd name="T92" fmla="*/ 426 w 513"/>
              <a:gd name="T93" fmla="*/ 12 h 97"/>
              <a:gd name="T94" fmla="*/ 427 w 513"/>
              <a:gd name="T95" fmla="*/ 12 h 97"/>
              <a:gd name="T96" fmla="*/ 427 w 513"/>
              <a:gd name="T97" fmla="*/ 12 h 97"/>
              <a:gd name="T98" fmla="*/ 457 w 513"/>
              <a:gd name="T99" fmla="*/ 12 h 97"/>
              <a:gd name="T100" fmla="*/ 457 w 513"/>
              <a:gd name="T101" fmla="*/ 8 h 97"/>
              <a:gd name="T102" fmla="*/ 489 w 513"/>
              <a:gd name="T103" fmla="*/ 8 h 97"/>
              <a:gd name="T104" fmla="*/ 489 w 513"/>
              <a:gd name="T105" fmla="*/ 4 h 97"/>
              <a:gd name="T106" fmla="*/ 494 w 513"/>
              <a:gd name="T107" fmla="*/ 4 h 97"/>
              <a:gd name="T108" fmla="*/ 494 w 513"/>
              <a:gd name="T109" fmla="*/ 0 h 97"/>
              <a:gd name="T110" fmla="*/ 513 w 513"/>
              <a:gd name="T111" fmla="*/ 0 h 97"/>
              <a:gd name="T112" fmla="*/ 513 w 513"/>
              <a:gd name="T113" fmla="*/ 0 h 97"/>
              <a:gd name="T114" fmla="*/ 513 w 513"/>
              <a:gd name="T115" fmla="*/ 0 h 97"/>
              <a:gd name="T116" fmla="*/ 513 w 513"/>
              <a:gd name="T117" fmla="*/ 0 h 97"/>
              <a:gd name="T118" fmla="*/ 513 w 513"/>
              <a:gd name="T11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3" h="97">
                <a:moveTo>
                  <a:pt x="0" y="97"/>
                </a:moveTo>
                <a:lnTo>
                  <a:pt x="0" y="97"/>
                </a:lnTo>
                <a:lnTo>
                  <a:pt x="0" y="78"/>
                </a:lnTo>
                <a:lnTo>
                  <a:pt x="1" y="78"/>
                </a:lnTo>
                <a:lnTo>
                  <a:pt x="1" y="75"/>
                </a:lnTo>
                <a:lnTo>
                  <a:pt x="1" y="75"/>
                </a:lnTo>
                <a:lnTo>
                  <a:pt x="1" y="71"/>
                </a:lnTo>
                <a:lnTo>
                  <a:pt x="2" y="71"/>
                </a:lnTo>
                <a:lnTo>
                  <a:pt x="2" y="68"/>
                </a:lnTo>
                <a:lnTo>
                  <a:pt x="10" y="68"/>
                </a:lnTo>
                <a:lnTo>
                  <a:pt x="10" y="64"/>
                </a:lnTo>
                <a:lnTo>
                  <a:pt x="14" y="64"/>
                </a:lnTo>
                <a:lnTo>
                  <a:pt x="14" y="60"/>
                </a:lnTo>
                <a:lnTo>
                  <a:pt x="18" y="60"/>
                </a:lnTo>
                <a:lnTo>
                  <a:pt x="18" y="57"/>
                </a:lnTo>
                <a:lnTo>
                  <a:pt x="44" y="57"/>
                </a:lnTo>
                <a:lnTo>
                  <a:pt x="44" y="53"/>
                </a:lnTo>
                <a:lnTo>
                  <a:pt x="63" y="53"/>
                </a:lnTo>
                <a:lnTo>
                  <a:pt x="63" y="49"/>
                </a:lnTo>
                <a:lnTo>
                  <a:pt x="86" y="49"/>
                </a:lnTo>
                <a:lnTo>
                  <a:pt x="86" y="49"/>
                </a:lnTo>
                <a:lnTo>
                  <a:pt x="143" y="49"/>
                </a:lnTo>
                <a:lnTo>
                  <a:pt x="143" y="45"/>
                </a:lnTo>
                <a:lnTo>
                  <a:pt x="144" y="45"/>
                </a:lnTo>
                <a:lnTo>
                  <a:pt x="144" y="42"/>
                </a:lnTo>
                <a:lnTo>
                  <a:pt x="152" y="42"/>
                </a:lnTo>
                <a:lnTo>
                  <a:pt x="152" y="38"/>
                </a:lnTo>
                <a:lnTo>
                  <a:pt x="164" y="38"/>
                </a:lnTo>
                <a:lnTo>
                  <a:pt x="164" y="34"/>
                </a:lnTo>
                <a:lnTo>
                  <a:pt x="171" y="34"/>
                </a:lnTo>
                <a:lnTo>
                  <a:pt x="171" y="34"/>
                </a:lnTo>
                <a:lnTo>
                  <a:pt x="256" y="34"/>
                </a:lnTo>
                <a:lnTo>
                  <a:pt x="256" y="34"/>
                </a:lnTo>
                <a:lnTo>
                  <a:pt x="280" y="34"/>
                </a:lnTo>
                <a:lnTo>
                  <a:pt x="280" y="31"/>
                </a:lnTo>
                <a:lnTo>
                  <a:pt x="289" y="31"/>
                </a:lnTo>
                <a:lnTo>
                  <a:pt x="289" y="27"/>
                </a:lnTo>
                <a:lnTo>
                  <a:pt x="296" y="27"/>
                </a:lnTo>
                <a:lnTo>
                  <a:pt x="296" y="23"/>
                </a:lnTo>
                <a:lnTo>
                  <a:pt x="342" y="23"/>
                </a:lnTo>
                <a:lnTo>
                  <a:pt x="342" y="23"/>
                </a:lnTo>
                <a:lnTo>
                  <a:pt x="352" y="23"/>
                </a:lnTo>
                <a:lnTo>
                  <a:pt x="352" y="19"/>
                </a:lnTo>
                <a:lnTo>
                  <a:pt x="420" y="19"/>
                </a:lnTo>
                <a:lnTo>
                  <a:pt x="420" y="16"/>
                </a:lnTo>
                <a:lnTo>
                  <a:pt x="426" y="16"/>
                </a:lnTo>
                <a:lnTo>
                  <a:pt x="426" y="12"/>
                </a:lnTo>
                <a:lnTo>
                  <a:pt x="427" y="12"/>
                </a:lnTo>
                <a:lnTo>
                  <a:pt x="427" y="12"/>
                </a:lnTo>
                <a:lnTo>
                  <a:pt x="457" y="12"/>
                </a:lnTo>
                <a:lnTo>
                  <a:pt x="457" y="8"/>
                </a:lnTo>
                <a:lnTo>
                  <a:pt x="489" y="8"/>
                </a:lnTo>
                <a:lnTo>
                  <a:pt x="489" y="4"/>
                </a:lnTo>
                <a:lnTo>
                  <a:pt x="494" y="4"/>
                </a:lnTo>
                <a:lnTo>
                  <a:pt x="494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22225" cap="rnd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676021" y="3520538"/>
            <a:ext cx="5069321" cy="948804"/>
          </a:xfrm>
          <a:custGeom>
            <a:avLst/>
            <a:gdLst>
              <a:gd name="T0" fmla="*/ 0 w 513"/>
              <a:gd name="T1" fmla="*/ 93 h 93"/>
              <a:gd name="T2" fmla="*/ 1 w 513"/>
              <a:gd name="T3" fmla="*/ 89 h 93"/>
              <a:gd name="T4" fmla="*/ 2 w 513"/>
              <a:gd name="T5" fmla="*/ 86 h 93"/>
              <a:gd name="T6" fmla="*/ 3 w 513"/>
              <a:gd name="T7" fmla="*/ 82 h 93"/>
              <a:gd name="T8" fmla="*/ 4 w 513"/>
              <a:gd name="T9" fmla="*/ 78 h 93"/>
              <a:gd name="T10" fmla="*/ 7 w 513"/>
              <a:gd name="T11" fmla="*/ 75 h 93"/>
              <a:gd name="T12" fmla="*/ 11 w 513"/>
              <a:gd name="T13" fmla="*/ 71 h 93"/>
              <a:gd name="T14" fmla="*/ 11 w 513"/>
              <a:gd name="T15" fmla="*/ 68 h 93"/>
              <a:gd name="T16" fmla="*/ 17 w 513"/>
              <a:gd name="T17" fmla="*/ 64 h 93"/>
              <a:gd name="T18" fmla="*/ 18 w 513"/>
              <a:gd name="T19" fmla="*/ 60 h 93"/>
              <a:gd name="T20" fmla="*/ 27 w 513"/>
              <a:gd name="T21" fmla="*/ 57 h 93"/>
              <a:gd name="T22" fmla="*/ 34 w 513"/>
              <a:gd name="T23" fmla="*/ 53 h 93"/>
              <a:gd name="T24" fmla="*/ 56 w 513"/>
              <a:gd name="T25" fmla="*/ 49 h 93"/>
              <a:gd name="T26" fmla="*/ 86 w 513"/>
              <a:gd name="T27" fmla="*/ 46 h 93"/>
              <a:gd name="T28" fmla="*/ 104 w 513"/>
              <a:gd name="T29" fmla="*/ 46 h 93"/>
              <a:gd name="T30" fmla="*/ 171 w 513"/>
              <a:gd name="T31" fmla="*/ 42 h 93"/>
              <a:gd name="T32" fmla="*/ 256 w 513"/>
              <a:gd name="T33" fmla="*/ 42 h 93"/>
              <a:gd name="T34" fmla="*/ 263 w 513"/>
              <a:gd name="T35" fmla="*/ 42 h 93"/>
              <a:gd name="T36" fmla="*/ 271 w 513"/>
              <a:gd name="T37" fmla="*/ 38 h 93"/>
              <a:gd name="T38" fmla="*/ 285 w 513"/>
              <a:gd name="T39" fmla="*/ 35 h 93"/>
              <a:gd name="T40" fmla="*/ 328 w 513"/>
              <a:gd name="T41" fmla="*/ 31 h 93"/>
              <a:gd name="T42" fmla="*/ 342 w 513"/>
              <a:gd name="T43" fmla="*/ 27 h 93"/>
              <a:gd name="T44" fmla="*/ 344 w 513"/>
              <a:gd name="T45" fmla="*/ 27 h 93"/>
              <a:gd name="T46" fmla="*/ 379 w 513"/>
              <a:gd name="T47" fmla="*/ 23 h 93"/>
              <a:gd name="T48" fmla="*/ 380 w 513"/>
              <a:gd name="T49" fmla="*/ 19 h 93"/>
              <a:gd name="T50" fmla="*/ 381 w 513"/>
              <a:gd name="T51" fmla="*/ 15 h 93"/>
              <a:gd name="T52" fmla="*/ 427 w 513"/>
              <a:gd name="T53" fmla="*/ 12 h 93"/>
              <a:gd name="T54" fmla="*/ 449 w 513"/>
              <a:gd name="T55" fmla="*/ 12 h 93"/>
              <a:gd name="T56" fmla="*/ 472 w 513"/>
              <a:gd name="T57" fmla="*/ 8 h 93"/>
              <a:gd name="T58" fmla="*/ 495 w 513"/>
              <a:gd name="T59" fmla="*/ 4 h 93"/>
              <a:gd name="T60" fmla="*/ 513 w 513"/>
              <a:gd name="T61" fmla="*/ 0 h 93"/>
              <a:gd name="T62" fmla="*/ 513 w 513"/>
              <a:gd name="T63" fmla="*/ 0 h 93"/>
              <a:gd name="T64" fmla="*/ 513 w 513"/>
              <a:gd name="T6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3" h="93">
                <a:moveTo>
                  <a:pt x="0" y="93"/>
                </a:moveTo>
                <a:lnTo>
                  <a:pt x="0" y="93"/>
                </a:lnTo>
                <a:lnTo>
                  <a:pt x="0" y="89"/>
                </a:lnTo>
                <a:lnTo>
                  <a:pt x="1" y="89"/>
                </a:lnTo>
                <a:lnTo>
                  <a:pt x="1" y="86"/>
                </a:lnTo>
                <a:lnTo>
                  <a:pt x="2" y="86"/>
                </a:lnTo>
                <a:lnTo>
                  <a:pt x="2" y="82"/>
                </a:lnTo>
                <a:lnTo>
                  <a:pt x="3" y="82"/>
                </a:lnTo>
                <a:lnTo>
                  <a:pt x="3" y="78"/>
                </a:lnTo>
                <a:lnTo>
                  <a:pt x="4" y="78"/>
                </a:lnTo>
                <a:lnTo>
                  <a:pt x="4" y="75"/>
                </a:lnTo>
                <a:lnTo>
                  <a:pt x="7" y="75"/>
                </a:lnTo>
                <a:lnTo>
                  <a:pt x="7" y="71"/>
                </a:lnTo>
                <a:lnTo>
                  <a:pt x="11" y="71"/>
                </a:lnTo>
                <a:lnTo>
                  <a:pt x="11" y="68"/>
                </a:lnTo>
                <a:lnTo>
                  <a:pt x="11" y="68"/>
                </a:lnTo>
                <a:lnTo>
                  <a:pt x="11" y="64"/>
                </a:lnTo>
                <a:lnTo>
                  <a:pt x="17" y="64"/>
                </a:lnTo>
                <a:lnTo>
                  <a:pt x="17" y="60"/>
                </a:lnTo>
                <a:lnTo>
                  <a:pt x="18" y="60"/>
                </a:lnTo>
                <a:lnTo>
                  <a:pt x="18" y="57"/>
                </a:lnTo>
                <a:lnTo>
                  <a:pt x="27" y="57"/>
                </a:lnTo>
                <a:lnTo>
                  <a:pt x="27" y="53"/>
                </a:lnTo>
                <a:lnTo>
                  <a:pt x="34" y="53"/>
                </a:lnTo>
                <a:lnTo>
                  <a:pt x="34" y="49"/>
                </a:lnTo>
                <a:lnTo>
                  <a:pt x="56" y="49"/>
                </a:lnTo>
                <a:lnTo>
                  <a:pt x="56" y="46"/>
                </a:lnTo>
                <a:lnTo>
                  <a:pt x="86" y="46"/>
                </a:lnTo>
                <a:lnTo>
                  <a:pt x="86" y="46"/>
                </a:lnTo>
                <a:lnTo>
                  <a:pt x="104" y="46"/>
                </a:lnTo>
                <a:lnTo>
                  <a:pt x="104" y="42"/>
                </a:lnTo>
                <a:lnTo>
                  <a:pt x="171" y="42"/>
                </a:lnTo>
                <a:lnTo>
                  <a:pt x="171" y="42"/>
                </a:lnTo>
                <a:lnTo>
                  <a:pt x="256" y="42"/>
                </a:lnTo>
                <a:lnTo>
                  <a:pt x="256" y="42"/>
                </a:lnTo>
                <a:lnTo>
                  <a:pt x="263" y="42"/>
                </a:lnTo>
                <a:lnTo>
                  <a:pt x="263" y="38"/>
                </a:lnTo>
                <a:lnTo>
                  <a:pt x="271" y="38"/>
                </a:lnTo>
                <a:lnTo>
                  <a:pt x="271" y="35"/>
                </a:lnTo>
                <a:lnTo>
                  <a:pt x="285" y="35"/>
                </a:lnTo>
                <a:lnTo>
                  <a:pt x="285" y="31"/>
                </a:lnTo>
                <a:lnTo>
                  <a:pt x="328" y="31"/>
                </a:lnTo>
                <a:lnTo>
                  <a:pt x="328" y="27"/>
                </a:lnTo>
                <a:lnTo>
                  <a:pt x="342" y="27"/>
                </a:lnTo>
                <a:lnTo>
                  <a:pt x="342" y="27"/>
                </a:lnTo>
                <a:lnTo>
                  <a:pt x="344" y="27"/>
                </a:lnTo>
                <a:lnTo>
                  <a:pt x="344" y="23"/>
                </a:lnTo>
                <a:lnTo>
                  <a:pt x="379" y="23"/>
                </a:lnTo>
                <a:lnTo>
                  <a:pt x="379" y="19"/>
                </a:lnTo>
                <a:lnTo>
                  <a:pt x="380" y="19"/>
                </a:lnTo>
                <a:lnTo>
                  <a:pt x="380" y="15"/>
                </a:lnTo>
                <a:lnTo>
                  <a:pt x="381" y="15"/>
                </a:lnTo>
                <a:lnTo>
                  <a:pt x="381" y="12"/>
                </a:lnTo>
                <a:lnTo>
                  <a:pt x="427" y="12"/>
                </a:lnTo>
                <a:lnTo>
                  <a:pt x="427" y="12"/>
                </a:lnTo>
                <a:lnTo>
                  <a:pt x="449" y="12"/>
                </a:lnTo>
                <a:lnTo>
                  <a:pt x="449" y="8"/>
                </a:lnTo>
                <a:lnTo>
                  <a:pt x="472" y="8"/>
                </a:lnTo>
                <a:lnTo>
                  <a:pt x="472" y="4"/>
                </a:lnTo>
                <a:lnTo>
                  <a:pt x="495" y="4"/>
                </a:lnTo>
                <a:lnTo>
                  <a:pt x="495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22225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3676021" y="3327291"/>
            <a:ext cx="5069321" cy="1142051"/>
          </a:xfrm>
          <a:custGeom>
            <a:avLst/>
            <a:gdLst>
              <a:gd name="T0" fmla="*/ 0 w 513"/>
              <a:gd name="T1" fmla="*/ 112 h 112"/>
              <a:gd name="T2" fmla="*/ 1 w 513"/>
              <a:gd name="T3" fmla="*/ 97 h 112"/>
              <a:gd name="T4" fmla="*/ 1 w 513"/>
              <a:gd name="T5" fmla="*/ 94 h 112"/>
              <a:gd name="T6" fmla="*/ 2 w 513"/>
              <a:gd name="T7" fmla="*/ 90 h 112"/>
              <a:gd name="T8" fmla="*/ 2 w 513"/>
              <a:gd name="T9" fmla="*/ 88 h 112"/>
              <a:gd name="T10" fmla="*/ 3 w 513"/>
              <a:gd name="T11" fmla="*/ 87 h 112"/>
              <a:gd name="T12" fmla="*/ 5 w 513"/>
              <a:gd name="T13" fmla="*/ 85 h 112"/>
              <a:gd name="T14" fmla="*/ 7 w 513"/>
              <a:gd name="T15" fmla="*/ 83 h 112"/>
              <a:gd name="T16" fmla="*/ 12 w 513"/>
              <a:gd name="T17" fmla="*/ 81 h 112"/>
              <a:gd name="T18" fmla="*/ 12 w 513"/>
              <a:gd name="T19" fmla="*/ 79 h 112"/>
              <a:gd name="T20" fmla="*/ 19 w 513"/>
              <a:gd name="T21" fmla="*/ 77 h 112"/>
              <a:gd name="T22" fmla="*/ 32 w 513"/>
              <a:gd name="T23" fmla="*/ 76 h 112"/>
              <a:gd name="T24" fmla="*/ 41 w 513"/>
              <a:gd name="T25" fmla="*/ 74 h 112"/>
              <a:gd name="T26" fmla="*/ 53 w 513"/>
              <a:gd name="T27" fmla="*/ 72 h 112"/>
              <a:gd name="T28" fmla="*/ 54 w 513"/>
              <a:gd name="T29" fmla="*/ 70 h 112"/>
              <a:gd name="T30" fmla="*/ 55 w 513"/>
              <a:gd name="T31" fmla="*/ 68 h 112"/>
              <a:gd name="T32" fmla="*/ 72 w 513"/>
              <a:gd name="T33" fmla="*/ 67 h 112"/>
              <a:gd name="T34" fmla="*/ 86 w 513"/>
              <a:gd name="T35" fmla="*/ 65 h 112"/>
              <a:gd name="T36" fmla="*/ 94 w 513"/>
              <a:gd name="T37" fmla="*/ 65 h 112"/>
              <a:gd name="T38" fmla="*/ 112 w 513"/>
              <a:gd name="T39" fmla="*/ 63 h 112"/>
              <a:gd name="T40" fmla="*/ 144 w 513"/>
              <a:gd name="T41" fmla="*/ 61 h 112"/>
              <a:gd name="T42" fmla="*/ 145 w 513"/>
              <a:gd name="T43" fmla="*/ 59 h 112"/>
              <a:gd name="T44" fmla="*/ 146 w 513"/>
              <a:gd name="T45" fmla="*/ 57 h 112"/>
              <a:gd name="T46" fmla="*/ 148 w 513"/>
              <a:gd name="T47" fmla="*/ 55 h 112"/>
              <a:gd name="T48" fmla="*/ 163 w 513"/>
              <a:gd name="T49" fmla="*/ 54 h 112"/>
              <a:gd name="T50" fmla="*/ 166 w 513"/>
              <a:gd name="T51" fmla="*/ 52 h 112"/>
              <a:gd name="T52" fmla="*/ 171 w 513"/>
              <a:gd name="T53" fmla="*/ 50 h 112"/>
              <a:gd name="T54" fmla="*/ 180 w 513"/>
              <a:gd name="T55" fmla="*/ 50 h 112"/>
              <a:gd name="T56" fmla="*/ 182 w 513"/>
              <a:gd name="T57" fmla="*/ 48 h 112"/>
              <a:gd name="T58" fmla="*/ 203 w 513"/>
              <a:gd name="T59" fmla="*/ 46 h 112"/>
              <a:gd name="T60" fmla="*/ 207 w 513"/>
              <a:gd name="T61" fmla="*/ 44 h 112"/>
              <a:gd name="T62" fmla="*/ 213 w 513"/>
              <a:gd name="T63" fmla="*/ 42 h 112"/>
              <a:gd name="T64" fmla="*/ 217 w 513"/>
              <a:gd name="T65" fmla="*/ 40 h 112"/>
              <a:gd name="T66" fmla="*/ 233 w 513"/>
              <a:gd name="T67" fmla="*/ 39 h 112"/>
              <a:gd name="T68" fmla="*/ 237 w 513"/>
              <a:gd name="T69" fmla="*/ 37 h 112"/>
              <a:gd name="T70" fmla="*/ 248 w 513"/>
              <a:gd name="T71" fmla="*/ 35 h 112"/>
              <a:gd name="T72" fmla="*/ 252 w 513"/>
              <a:gd name="T73" fmla="*/ 33 h 112"/>
              <a:gd name="T74" fmla="*/ 256 w 513"/>
              <a:gd name="T75" fmla="*/ 31 h 112"/>
              <a:gd name="T76" fmla="*/ 266 w 513"/>
              <a:gd name="T77" fmla="*/ 31 h 112"/>
              <a:gd name="T78" fmla="*/ 278 w 513"/>
              <a:gd name="T79" fmla="*/ 29 h 112"/>
              <a:gd name="T80" fmla="*/ 284 w 513"/>
              <a:gd name="T81" fmla="*/ 27 h 112"/>
              <a:gd name="T82" fmla="*/ 303 w 513"/>
              <a:gd name="T83" fmla="*/ 25 h 112"/>
              <a:gd name="T84" fmla="*/ 311 w 513"/>
              <a:gd name="T85" fmla="*/ 24 h 112"/>
              <a:gd name="T86" fmla="*/ 335 w 513"/>
              <a:gd name="T87" fmla="*/ 22 h 112"/>
              <a:gd name="T88" fmla="*/ 340 w 513"/>
              <a:gd name="T89" fmla="*/ 20 h 112"/>
              <a:gd name="T90" fmla="*/ 342 w 513"/>
              <a:gd name="T91" fmla="*/ 16 h 112"/>
              <a:gd name="T92" fmla="*/ 346 w 513"/>
              <a:gd name="T93" fmla="*/ 16 h 112"/>
              <a:gd name="T94" fmla="*/ 374 w 513"/>
              <a:gd name="T95" fmla="*/ 14 h 112"/>
              <a:gd name="T96" fmla="*/ 384 w 513"/>
              <a:gd name="T97" fmla="*/ 12 h 112"/>
              <a:gd name="T98" fmla="*/ 384 w 513"/>
              <a:gd name="T99" fmla="*/ 10 h 112"/>
              <a:gd name="T100" fmla="*/ 427 w 513"/>
              <a:gd name="T101" fmla="*/ 8 h 112"/>
              <a:gd name="T102" fmla="*/ 474 w 513"/>
              <a:gd name="T103" fmla="*/ 8 h 112"/>
              <a:gd name="T104" fmla="*/ 477 w 513"/>
              <a:gd name="T105" fmla="*/ 6 h 112"/>
              <a:gd name="T106" fmla="*/ 481 w 513"/>
              <a:gd name="T107" fmla="*/ 4 h 112"/>
              <a:gd name="T108" fmla="*/ 502 w 513"/>
              <a:gd name="T109" fmla="*/ 3 h 112"/>
              <a:gd name="T110" fmla="*/ 513 w 513"/>
              <a:gd name="T111" fmla="*/ 0 h 112"/>
              <a:gd name="T112" fmla="*/ 513 w 513"/>
              <a:gd name="T113" fmla="*/ 0 h 112"/>
              <a:gd name="T114" fmla="*/ 513 w 513"/>
              <a:gd name="T11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3" h="112">
                <a:moveTo>
                  <a:pt x="0" y="112"/>
                </a:moveTo>
                <a:lnTo>
                  <a:pt x="0" y="112"/>
                </a:lnTo>
                <a:lnTo>
                  <a:pt x="0" y="97"/>
                </a:lnTo>
                <a:lnTo>
                  <a:pt x="1" y="97"/>
                </a:lnTo>
                <a:lnTo>
                  <a:pt x="1" y="94"/>
                </a:lnTo>
                <a:lnTo>
                  <a:pt x="1" y="94"/>
                </a:lnTo>
                <a:lnTo>
                  <a:pt x="1" y="90"/>
                </a:lnTo>
                <a:lnTo>
                  <a:pt x="2" y="90"/>
                </a:lnTo>
                <a:lnTo>
                  <a:pt x="2" y="88"/>
                </a:lnTo>
                <a:lnTo>
                  <a:pt x="2" y="88"/>
                </a:lnTo>
                <a:lnTo>
                  <a:pt x="2" y="87"/>
                </a:lnTo>
                <a:lnTo>
                  <a:pt x="3" y="87"/>
                </a:lnTo>
                <a:lnTo>
                  <a:pt x="3" y="85"/>
                </a:lnTo>
                <a:lnTo>
                  <a:pt x="5" y="85"/>
                </a:lnTo>
                <a:lnTo>
                  <a:pt x="5" y="83"/>
                </a:lnTo>
                <a:lnTo>
                  <a:pt x="7" y="83"/>
                </a:lnTo>
                <a:lnTo>
                  <a:pt x="7" y="81"/>
                </a:lnTo>
                <a:lnTo>
                  <a:pt x="12" y="81"/>
                </a:lnTo>
                <a:lnTo>
                  <a:pt x="12" y="79"/>
                </a:lnTo>
                <a:lnTo>
                  <a:pt x="12" y="79"/>
                </a:lnTo>
                <a:lnTo>
                  <a:pt x="12" y="77"/>
                </a:lnTo>
                <a:lnTo>
                  <a:pt x="19" y="77"/>
                </a:lnTo>
                <a:lnTo>
                  <a:pt x="19" y="76"/>
                </a:lnTo>
                <a:lnTo>
                  <a:pt x="32" y="76"/>
                </a:lnTo>
                <a:lnTo>
                  <a:pt x="32" y="74"/>
                </a:lnTo>
                <a:lnTo>
                  <a:pt x="41" y="74"/>
                </a:lnTo>
                <a:lnTo>
                  <a:pt x="41" y="72"/>
                </a:lnTo>
                <a:lnTo>
                  <a:pt x="53" y="72"/>
                </a:lnTo>
                <a:lnTo>
                  <a:pt x="53" y="70"/>
                </a:lnTo>
                <a:lnTo>
                  <a:pt x="54" y="70"/>
                </a:lnTo>
                <a:lnTo>
                  <a:pt x="54" y="68"/>
                </a:lnTo>
                <a:lnTo>
                  <a:pt x="55" y="68"/>
                </a:lnTo>
                <a:lnTo>
                  <a:pt x="55" y="67"/>
                </a:lnTo>
                <a:lnTo>
                  <a:pt x="72" y="67"/>
                </a:lnTo>
                <a:lnTo>
                  <a:pt x="72" y="65"/>
                </a:lnTo>
                <a:lnTo>
                  <a:pt x="86" y="65"/>
                </a:lnTo>
                <a:lnTo>
                  <a:pt x="86" y="65"/>
                </a:lnTo>
                <a:lnTo>
                  <a:pt x="94" y="65"/>
                </a:lnTo>
                <a:lnTo>
                  <a:pt x="94" y="63"/>
                </a:lnTo>
                <a:lnTo>
                  <a:pt x="112" y="63"/>
                </a:lnTo>
                <a:lnTo>
                  <a:pt x="112" y="61"/>
                </a:lnTo>
                <a:lnTo>
                  <a:pt x="144" y="61"/>
                </a:lnTo>
                <a:lnTo>
                  <a:pt x="144" y="59"/>
                </a:lnTo>
                <a:lnTo>
                  <a:pt x="145" y="59"/>
                </a:lnTo>
                <a:lnTo>
                  <a:pt x="145" y="57"/>
                </a:lnTo>
                <a:lnTo>
                  <a:pt x="146" y="57"/>
                </a:lnTo>
                <a:lnTo>
                  <a:pt x="146" y="55"/>
                </a:lnTo>
                <a:lnTo>
                  <a:pt x="148" y="55"/>
                </a:lnTo>
                <a:lnTo>
                  <a:pt x="148" y="54"/>
                </a:lnTo>
                <a:lnTo>
                  <a:pt x="163" y="54"/>
                </a:lnTo>
                <a:lnTo>
                  <a:pt x="163" y="52"/>
                </a:lnTo>
                <a:lnTo>
                  <a:pt x="166" y="52"/>
                </a:lnTo>
                <a:lnTo>
                  <a:pt x="166" y="50"/>
                </a:lnTo>
                <a:lnTo>
                  <a:pt x="171" y="50"/>
                </a:lnTo>
                <a:lnTo>
                  <a:pt x="171" y="50"/>
                </a:lnTo>
                <a:lnTo>
                  <a:pt x="180" y="50"/>
                </a:lnTo>
                <a:lnTo>
                  <a:pt x="180" y="48"/>
                </a:lnTo>
                <a:lnTo>
                  <a:pt x="182" y="48"/>
                </a:lnTo>
                <a:lnTo>
                  <a:pt x="182" y="46"/>
                </a:lnTo>
                <a:lnTo>
                  <a:pt x="203" y="46"/>
                </a:lnTo>
                <a:lnTo>
                  <a:pt x="203" y="44"/>
                </a:lnTo>
                <a:lnTo>
                  <a:pt x="207" y="44"/>
                </a:lnTo>
                <a:lnTo>
                  <a:pt x="207" y="42"/>
                </a:lnTo>
                <a:lnTo>
                  <a:pt x="213" y="42"/>
                </a:lnTo>
                <a:lnTo>
                  <a:pt x="213" y="40"/>
                </a:lnTo>
                <a:lnTo>
                  <a:pt x="217" y="40"/>
                </a:lnTo>
                <a:lnTo>
                  <a:pt x="217" y="39"/>
                </a:lnTo>
                <a:lnTo>
                  <a:pt x="233" y="39"/>
                </a:lnTo>
                <a:lnTo>
                  <a:pt x="233" y="37"/>
                </a:lnTo>
                <a:lnTo>
                  <a:pt x="237" y="37"/>
                </a:lnTo>
                <a:lnTo>
                  <a:pt x="237" y="35"/>
                </a:lnTo>
                <a:lnTo>
                  <a:pt x="248" y="35"/>
                </a:lnTo>
                <a:lnTo>
                  <a:pt x="248" y="33"/>
                </a:lnTo>
                <a:lnTo>
                  <a:pt x="252" y="33"/>
                </a:lnTo>
                <a:lnTo>
                  <a:pt x="252" y="31"/>
                </a:lnTo>
                <a:lnTo>
                  <a:pt x="256" y="31"/>
                </a:lnTo>
                <a:lnTo>
                  <a:pt x="256" y="31"/>
                </a:lnTo>
                <a:lnTo>
                  <a:pt x="266" y="31"/>
                </a:lnTo>
                <a:lnTo>
                  <a:pt x="266" y="29"/>
                </a:lnTo>
                <a:lnTo>
                  <a:pt x="278" y="29"/>
                </a:lnTo>
                <a:lnTo>
                  <a:pt x="278" y="27"/>
                </a:lnTo>
                <a:lnTo>
                  <a:pt x="284" y="27"/>
                </a:lnTo>
                <a:lnTo>
                  <a:pt x="284" y="25"/>
                </a:lnTo>
                <a:lnTo>
                  <a:pt x="303" y="25"/>
                </a:lnTo>
                <a:lnTo>
                  <a:pt x="303" y="24"/>
                </a:lnTo>
                <a:lnTo>
                  <a:pt x="311" y="24"/>
                </a:lnTo>
                <a:lnTo>
                  <a:pt x="311" y="22"/>
                </a:lnTo>
                <a:lnTo>
                  <a:pt x="335" y="22"/>
                </a:lnTo>
                <a:lnTo>
                  <a:pt x="335" y="20"/>
                </a:lnTo>
                <a:lnTo>
                  <a:pt x="340" y="20"/>
                </a:lnTo>
                <a:lnTo>
                  <a:pt x="340" y="16"/>
                </a:lnTo>
                <a:lnTo>
                  <a:pt x="342" y="16"/>
                </a:lnTo>
                <a:lnTo>
                  <a:pt x="342" y="16"/>
                </a:lnTo>
                <a:lnTo>
                  <a:pt x="346" y="16"/>
                </a:lnTo>
                <a:lnTo>
                  <a:pt x="346" y="14"/>
                </a:lnTo>
                <a:lnTo>
                  <a:pt x="374" y="14"/>
                </a:lnTo>
                <a:lnTo>
                  <a:pt x="374" y="12"/>
                </a:lnTo>
                <a:lnTo>
                  <a:pt x="384" y="12"/>
                </a:lnTo>
                <a:lnTo>
                  <a:pt x="384" y="10"/>
                </a:lnTo>
                <a:lnTo>
                  <a:pt x="384" y="10"/>
                </a:lnTo>
                <a:lnTo>
                  <a:pt x="384" y="8"/>
                </a:lnTo>
                <a:lnTo>
                  <a:pt x="427" y="8"/>
                </a:lnTo>
                <a:lnTo>
                  <a:pt x="427" y="8"/>
                </a:lnTo>
                <a:lnTo>
                  <a:pt x="474" y="8"/>
                </a:lnTo>
                <a:lnTo>
                  <a:pt x="474" y="6"/>
                </a:lnTo>
                <a:lnTo>
                  <a:pt x="477" y="6"/>
                </a:lnTo>
                <a:lnTo>
                  <a:pt x="477" y="4"/>
                </a:lnTo>
                <a:lnTo>
                  <a:pt x="481" y="4"/>
                </a:lnTo>
                <a:lnTo>
                  <a:pt x="481" y="3"/>
                </a:lnTo>
                <a:lnTo>
                  <a:pt x="502" y="3"/>
                </a:lnTo>
                <a:lnTo>
                  <a:pt x="502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22225" cap="rnd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3676021" y="2766435"/>
            <a:ext cx="5069321" cy="1702906"/>
          </a:xfrm>
          <a:custGeom>
            <a:avLst/>
            <a:gdLst>
              <a:gd name="T0" fmla="*/ 0 w 513"/>
              <a:gd name="T1" fmla="*/ 161 h 167"/>
              <a:gd name="T2" fmla="*/ 1 w 513"/>
              <a:gd name="T3" fmla="*/ 158 h 167"/>
              <a:gd name="T4" fmla="*/ 2 w 513"/>
              <a:gd name="T5" fmla="*/ 145 h 167"/>
              <a:gd name="T6" fmla="*/ 3 w 513"/>
              <a:gd name="T7" fmla="*/ 141 h 167"/>
              <a:gd name="T8" fmla="*/ 4 w 513"/>
              <a:gd name="T9" fmla="*/ 135 h 167"/>
              <a:gd name="T10" fmla="*/ 5 w 513"/>
              <a:gd name="T11" fmla="*/ 132 h 167"/>
              <a:gd name="T12" fmla="*/ 5 w 513"/>
              <a:gd name="T13" fmla="*/ 128 h 167"/>
              <a:gd name="T14" fmla="*/ 6 w 513"/>
              <a:gd name="T15" fmla="*/ 126 h 167"/>
              <a:gd name="T16" fmla="*/ 7 w 513"/>
              <a:gd name="T17" fmla="*/ 119 h 167"/>
              <a:gd name="T18" fmla="*/ 11 w 513"/>
              <a:gd name="T19" fmla="*/ 117 h 167"/>
              <a:gd name="T20" fmla="*/ 12 w 513"/>
              <a:gd name="T21" fmla="*/ 113 h 167"/>
              <a:gd name="T22" fmla="*/ 12 w 513"/>
              <a:gd name="T23" fmla="*/ 111 h 167"/>
              <a:gd name="T24" fmla="*/ 13 w 513"/>
              <a:gd name="T25" fmla="*/ 108 h 167"/>
              <a:gd name="T26" fmla="*/ 15 w 513"/>
              <a:gd name="T27" fmla="*/ 106 h 167"/>
              <a:gd name="T28" fmla="*/ 18 w 513"/>
              <a:gd name="T29" fmla="*/ 100 h 167"/>
              <a:gd name="T30" fmla="*/ 19 w 513"/>
              <a:gd name="T31" fmla="*/ 98 h 167"/>
              <a:gd name="T32" fmla="*/ 22 w 513"/>
              <a:gd name="T33" fmla="*/ 91 h 167"/>
              <a:gd name="T34" fmla="*/ 52 w 513"/>
              <a:gd name="T35" fmla="*/ 89 h 167"/>
              <a:gd name="T36" fmla="*/ 55 w 513"/>
              <a:gd name="T37" fmla="*/ 85 h 167"/>
              <a:gd name="T38" fmla="*/ 59 w 513"/>
              <a:gd name="T39" fmla="*/ 83 h 167"/>
              <a:gd name="T40" fmla="*/ 86 w 513"/>
              <a:gd name="T41" fmla="*/ 82 h 167"/>
              <a:gd name="T42" fmla="*/ 130 w 513"/>
              <a:gd name="T43" fmla="*/ 80 h 167"/>
              <a:gd name="T44" fmla="*/ 133 w 513"/>
              <a:gd name="T45" fmla="*/ 72 h 167"/>
              <a:gd name="T46" fmla="*/ 149 w 513"/>
              <a:gd name="T47" fmla="*/ 70 h 167"/>
              <a:gd name="T48" fmla="*/ 153 w 513"/>
              <a:gd name="T49" fmla="*/ 67 h 167"/>
              <a:gd name="T50" fmla="*/ 169 w 513"/>
              <a:gd name="T51" fmla="*/ 65 h 167"/>
              <a:gd name="T52" fmla="*/ 171 w 513"/>
              <a:gd name="T53" fmla="*/ 63 h 167"/>
              <a:gd name="T54" fmla="*/ 207 w 513"/>
              <a:gd name="T55" fmla="*/ 61 h 167"/>
              <a:gd name="T56" fmla="*/ 213 w 513"/>
              <a:gd name="T57" fmla="*/ 57 h 167"/>
              <a:gd name="T58" fmla="*/ 238 w 513"/>
              <a:gd name="T59" fmla="*/ 55 h 167"/>
              <a:gd name="T60" fmla="*/ 252 w 513"/>
              <a:gd name="T61" fmla="*/ 51 h 167"/>
              <a:gd name="T62" fmla="*/ 263 w 513"/>
              <a:gd name="T63" fmla="*/ 51 h 167"/>
              <a:gd name="T64" fmla="*/ 280 w 513"/>
              <a:gd name="T65" fmla="*/ 47 h 167"/>
              <a:gd name="T66" fmla="*/ 310 w 513"/>
              <a:gd name="T67" fmla="*/ 46 h 167"/>
              <a:gd name="T68" fmla="*/ 319 w 513"/>
              <a:gd name="T69" fmla="*/ 42 h 167"/>
              <a:gd name="T70" fmla="*/ 329 w 513"/>
              <a:gd name="T71" fmla="*/ 40 h 167"/>
              <a:gd name="T72" fmla="*/ 333 w 513"/>
              <a:gd name="T73" fmla="*/ 36 h 167"/>
              <a:gd name="T74" fmla="*/ 345 w 513"/>
              <a:gd name="T75" fmla="*/ 36 h 167"/>
              <a:gd name="T76" fmla="*/ 351 w 513"/>
              <a:gd name="T77" fmla="*/ 32 h 167"/>
              <a:gd name="T78" fmla="*/ 360 w 513"/>
              <a:gd name="T79" fmla="*/ 30 h 167"/>
              <a:gd name="T80" fmla="*/ 367 w 513"/>
              <a:gd name="T81" fmla="*/ 26 h 167"/>
              <a:gd name="T82" fmla="*/ 420 w 513"/>
              <a:gd name="T83" fmla="*/ 24 h 167"/>
              <a:gd name="T84" fmla="*/ 427 w 513"/>
              <a:gd name="T85" fmla="*/ 20 h 167"/>
              <a:gd name="T86" fmla="*/ 436 w 513"/>
              <a:gd name="T87" fmla="*/ 20 h 167"/>
              <a:gd name="T88" fmla="*/ 442 w 513"/>
              <a:gd name="T89" fmla="*/ 16 h 167"/>
              <a:gd name="T90" fmla="*/ 458 w 513"/>
              <a:gd name="T91" fmla="*/ 14 h 167"/>
              <a:gd name="T92" fmla="*/ 466 w 513"/>
              <a:gd name="T93" fmla="*/ 10 h 167"/>
              <a:gd name="T94" fmla="*/ 480 w 513"/>
              <a:gd name="T95" fmla="*/ 8 h 167"/>
              <a:gd name="T96" fmla="*/ 486 w 513"/>
              <a:gd name="T97" fmla="*/ 4 h 167"/>
              <a:gd name="T98" fmla="*/ 506 w 513"/>
              <a:gd name="T99" fmla="*/ 2 h 167"/>
              <a:gd name="T100" fmla="*/ 513 w 513"/>
              <a:gd name="T101" fmla="*/ 0 h 167"/>
              <a:gd name="T102" fmla="*/ 513 w 513"/>
              <a:gd name="T103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3" h="167">
                <a:moveTo>
                  <a:pt x="0" y="167"/>
                </a:moveTo>
                <a:lnTo>
                  <a:pt x="0" y="167"/>
                </a:lnTo>
                <a:lnTo>
                  <a:pt x="0" y="161"/>
                </a:lnTo>
                <a:lnTo>
                  <a:pt x="1" y="161"/>
                </a:lnTo>
                <a:lnTo>
                  <a:pt x="1" y="158"/>
                </a:lnTo>
                <a:lnTo>
                  <a:pt x="1" y="158"/>
                </a:lnTo>
                <a:lnTo>
                  <a:pt x="1" y="152"/>
                </a:lnTo>
                <a:lnTo>
                  <a:pt x="2" y="152"/>
                </a:lnTo>
                <a:lnTo>
                  <a:pt x="2" y="145"/>
                </a:lnTo>
                <a:lnTo>
                  <a:pt x="2" y="145"/>
                </a:lnTo>
                <a:lnTo>
                  <a:pt x="2" y="141"/>
                </a:lnTo>
                <a:lnTo>
                  <a:pt x="3" y="141"/>
                </a:lnTo>
                <a:lnTo>
                  <a:pt x="3" y="139"/>
                </a:lnTo>
                <a:lnTo>
                  <a:pt x="4" y="139"/>
                </a:lnTo>
                <a:lnTo>
                  <a:pt x="4" y="135"/>
                </a:lnTo>
                <a:lnTo>
                  <a:pt x="4" y="135"/>
                </a:lnTo>
                <a:lnTo>
                  <a:pt x="4" y="132"/>
                </a:lnTo>
                <a:lnTo>
                  <a:pt x="5" y="132"/>
                </a:lnTo>
                <a:lnTo>
                  <a:pt x="5" y="130"/>
                </a:lnTo>
                <a:lnTo>
                  <a:pt x="5" y="130"/>
                </a:lnTo>
                <a:lnTo>
                  <a:pt x="5" y="128"/>
                </a:lnTo>
                <a:lnTo>
                  <a:pt x="6" y="128"/>
                </a:lnTo>
                <a:lnTo>
                  <a:pt x="6" y="126"/>
                </a:lnTo>
                <a:lnTo>
                  <a:pt x="6" y="126"/>
                </a:lnTo>
                <a:lnTo>
                  <a:pt x="6" y="121"/>
                </a:lnTo>
                <a:lnTo>
                  <a:pt x="7" y="121"/>
                </a:lnTo>
                <a:lnTo>
                  <a:pt x="7" y="119"/>
                </a:lnTo>
                <a:lnTo>
                  <a:pt x="9" y="119"/>
                </a:lnTo>
                <a:lnTo>
                  <a:pt x="9" y="117"/>
                </a:lnTo>
                <a:lnTo>
                  <a:pt x="11" y="117"/>
                </a:lnTo>
                <a:lnTo>
                  <a:pt x="11" y="115"/>
                </a:lnTo>
                <a:lnTo>
                  <a:pt x="12" y="115"/>
                </a:lnTo>
                <a:lnTo>
                  <a:pt x="12" y="113"/>
                </a:lnTo>
                <a:lnTo>
                  <a:pt x="12" y="113"/>
                </a:lnTo>
                <a:lnTo>
                  <a:pt x="12" y="111"/>
                </a:lnTo>
                <a:lnTo>
                  <a:pt x="12" y="111"/>
                </a:lnTo>
                <a:lnTo>
                  <a:pt x="12" y="110"/>
                </a:lnTo>
                <a:lnTo>
                  <a:pt x="13" y="110"/>
                </a:lnTo>
                <a:lnTo>
                  <a:pt x="13" y="108"/>
                </a:lnTo>
                <a:lnTo>
                  <a:pt x="14" y="108"/>
                </a:lnTo>
                <a:lnTo>
                  <a:pt x="14" y="106"/>
                </a:lnTo>
                <a:lnTo>
                  <a:pt x="15" y="106"/>
                </a:lnTo>
                <a:lnTo>
                  <a:pt x="15" y="104"/>
                </a:lnTo>
                <a:lnTo>
                  <a:pt x="18" y="104"/>
                </a:lnTo>
                <a:lnTo>
                  <a:pt x="18" y="100"/>
                </a:lnTo>
                <a:lnTo>
                  <a:pt x="19" y="100"/>
                </a:lnTo>
                <a:lnTo>
                  <a:pt x="19" y="98"/>
                </a:lnTo>
                <a:lnTo>
                  <a:pt x="19" y="98"/>
                </a:lnTo>
                <a:lnTo>
                  <a:pt x="19" y="97"/>
                </a:lnTo>
                <a:lnTo>
                  <a:pt x="22" y="97"/>
                </a:lnTo>
                <a:lnTo>
                  <a:pt x="22" y="91"/>
                </a:lnTo>
                <a:lnTo>
                  <a:pt x="26" y="91"/>
                </a:lnTo>
                <a:lnTo>
                  <a:pt x="26" y="89"/>
                </a:lnTo>
                <a:lnTo>
                  <a:pt x="52" y="89"/>
                </a:lnTo>
                <a:lnTo>
                  <a:pt x="52" y="87"/>
                </a:lnTo>
                <a:lnTo>
                  <a:pt x="55" y="87"/>
                </a:lnTo>
                <a:lnTo>
                  <a:pt x="55" y="85"/>
                </a:lnTo>
                <a:lnTo>
                  <a:pt x="58" y="85"/>
                </a:lnTo>
                <a:lnTo>
                  <a:pt x="58" y="83"/>
                </a:lnTo>
                <a:lnTo>
                  <a:pt x="59" y="83"/>
                </a:lnTo>
                <a:lnTo>
                  <a:pt x="59" y="82"/>
                </a:lnTo>
                <a:lnTo>
                  <a:pt x="86" y="82"/>
                </a:lnTo>
                <a:lnTo>
                  <a:pt x="86" y="82"/>
                </a:lnTo>
                <a:lnTo>
                  <a:pt x="109" y="82"/>
                </a:lnTo>
                <a:lnTo>
                  <a:pt x="109" y="80"/>
                </a:lnTo>
                <a:lnTo>
                  <a:pt x="130" y="80"/>
                </a:lnTo>
                <a:lnTo>
                  <a:pt x="130" y="76"/>
                </a:lnTo>
                <a:lnTo>
                  <a:pt x="133" y="76"/>
                </a:lnTo>
                <a:lnTo>
                  <a:pt x="133" y="72"/>
                </a:lnTo>
                <a:lnTo>
                  <a:pt x="146" y="72"/>
                </a:lnTo>
                <a:lnTo>
                  <a:pt x="146" y="70"/>
                </a:lnTo>
                <a:lnTo>
                  <a:pt x="149" y="70"/>
                </a:lnTo>
                <a:lnTo>
                  <a:pt x="149" y="68"/>
                </a:lnTo>
                <a:lnTo>
                  <a:pt x="153" y="68"/>
                </a:lnTo>
                <a:lnTo>
                  <a:pt x="153" y="67"/>
                </a:lnTo>
                <a:lnTo>
                  <a:pt x="155" y="67"/>
                </a:lnTo>
                <a:lnTo>
                  <a:pt x="155" y="65"/>
                </a:lnTo>
                <a:lnTo>
                  <a:pt x="169" y="65"/>
                </a:lnTo>
                <a:lnTo>
                  <a:pt x="169" y="63"/>
                </a:lnTo>
                <a:lnTo>
                  <a:pt x="171" y="63"/>
                </a:lnTo>
                <a:lnTo>
                  <a:pt x="171" y="63"/>
                </a:lnTo>
                <a:lnTo>
                  <a:pt x="188" y="63"/>
                </a:lnTo>
                <a:lnTo>
                  <a:pt x="188" y="61"/>
                </a:lnTo>
                <a:lnTo>
                  <a:pt x="207" y="61"/>
                </a:lnTo>
                <a:lnTo>
                  <a:pt x="207" y="59"/>
                </a:lnTo>
                <a:lnTo>
                  <a:pt x="213" y="59"/>
                </a:lnTo>
                <a:lnTo>
                  <a:pt x="213" y="57"/>
                </a:lnTo>
                <a:lnTo>
                  <a:pt x="226" y="57"/>
                </a:lnTo>
                <a:lnTo>
                  <a:pt x="226" y="55"/>
                </a:lnTo>
                <a:lnTo>
                  <a:pt x="238" y="55"/>
                </a:lnTo>
                <a:lnTo>
                  <a:pt x="238" y="53"/>
                </a:lnTo>
                <a:lnTo>
                  <a:pt x="252" y="53"/>
                </a:lnTo>
                <a:lnTo>
                  <a:pt x="252" y="51"/>
                </a:lnTo>
                <a:lnTo>
                  <a:pt x="256" y="51"/>
                </a:lnTo>
                <a:lnTo>
                  <a:pt x="256" y="51"/>
                </a:lnTo>
                <a:lnTo>
                  <a:pt x="263" y="51"/>
                </a:lnTo>
                <a:lnTo>
                  <a:pt x="263" y="49"/>
                </a:lnTo>
                <a:lnTo>
                  <a:pt x="280" y="49"/>
                </a:lnTo>
                <a:lnTo>
                  <a:pt x="280" y="47"/>
                </a:lnTo>
                <a:lnTo>
                  <a:pt x="309" y="47"/>
                </a:lnTo>
                <a:lnTo>
                  <a:pt x="309" y="46"/>
                </a:lnTo>
                <a:lnTo>
                  <a:pt x="310" y="46"/>
                </a:lnTo>
                <a:lnTo>
                  <a:pt x="310" y="44"/>
                </a:lnTo>
                <a:lnTo>
                  <a:pt x="319" y="44"/>
                </a:lnTo>
                <a:lnTo>
                  <a:pt x="319" y="42"/>
                </a:lnTo>
                <a:lnTo>
                  <a:pt x="325" y="42"/>
                </a:lnTo>
                <a:lnTo>
                  <a:pt x="325" y="40"/>
                </a:lnTo>
                <a:lnTo>
                  <a:pt x="329" y="40"/>
                </a:lnTo>
                <a:lnTo>
                  <a:pt x="329" y="38"/>
                </a:lnTo>
                <a:lnTo>
                  <a:pt x="333" y="38"/>
                </a:lnTo>
                <a:lnTo>
                  <a:pt x="333" y="36"/>
                </a:lnTo>
                <a:lnTo>
                  <a:pt x="342" y="36"/>
                </a:lnTo>
                <a:lnTo>
                  <a:pt x="342" y="36"/>
                </a:lnTo>
                <a:lnTo>
                  <a:pt x="345" y="36"/>
                </a:lnTo>
                <a:lnTo>
                  <a:pt x="345" y="34"/>
                </a:lnTo>
                <a:lnTo>
                  <a:pt x="351" y="34"/>
                </a:lnTo>
                <a:lnTo>
                  <a:pt x="351" y="32"/>
                </a:lnTo>
                <a:lnTo>
                  <a:pt x="352" y="32"/>
                </a:lnTo>
                <a:lnTo>
                  <a:pt x="352" y="30"/>
                </a:lnTo>
                <a:lnTo>
                  <a:pt x="360" y="30"/>
                </a:lnTo>
                <a:lnTo>
                  <a:pt x="360" y="28"/>
                </a:lnTo>
                <a:lnTo>
                  <a:pt x="367" y="28"/>
                </a:lnTo>
                <a:lnTo>
                  <a:pt x="367" y="26"/>
                </a:lnTo>
                <a:lnTo>
                  <a:pt x="377" y="26"/>
                </a:lnTo>
                <a:lnTo>
                  <a:pt x="377" y="24"/>
                </a:lnTo>
                <a:lnTo>
                  <a:pt x="420" y="24"/>
                </a:lnTo>
                <a:lnTo>
                  <a:pt x="420" y="22"/>
                </a:lnTo>
                <a:lnTo>
                  <a:pt x="427" y="22"/>
                </a:lnTo>
                <a:lnTo>
                  <a:pt x="427" y="20"/>
                </a:lnTo>
                <a:lnTo>
                  <a:pt x="427" y="20"/>
                </a:lnTo>
                <a:lnTo>
                  <a:pt x="427" y="20"/>
                </a:lnTo>
                <a:lnTo>
                  <a:pt x="436" y="20"/>
                </a:lnTo>
                <a:lnTo>
                  <a:pt x="436" y="18"/>
                </a:lnTo>
                <a:lnTo>
                  <a:pt x="442" y="18"/>
                </a:lnTo>
                <a:lnTo>
                  <a:pt x="442" y="16"/>
                </a:lnTo>
                <a:lnTo>
                  <a:pt x="442" y="16"/>
                </a:lnTo>
                <a:lnTo>
                  <a:pt x="442" y="14"/>
                </a:lnTo>
                <a:lnTo>
                  <a:pt x="458" y="14"/>
                </a:lnTo>
                <a:lnTo>
                  <a:pt x="458" y="12"/>
                </a:lnTo>
                <a:lnTo>
                  <a:pt x="466" y="12"/>
                </a:lnTo>
                <a:lnTo>
                  <a:pt x="466" y="10"/>
                </a:lnTo>
                <a:lnTo>
                  <a:pt x="473" y="10"/>
                </a:lnTo>
                <a:lnTo>
                  <a:pt x="473" y="8"/>
                </a:lnTo>
                <a:lnTo>
                  <a:pt x="480" y="8"/>
                </a:lnTo>
                <a:lnTo>
                  <a:pt x="480" y="6"/>
                </a:lnTo>
                <a:lnTo>
                  <a:pt x="486" y="6"/>
                </a:lnTo>
                <a:lnTo>
                  <a:pt x="486" y="4"/>
                </a:lnTo>
                <a:lnTo>
                  <a:pt x="496" y="4"/>
                </a:lnTo>
                <a:lnTo>
                  <a:pt x="496" y="2"/>
                </a:lnTo>
                <a:lnTo>
                  <a:pt x="506" y="2"/>
                </a:lnTo>
                <a:lnTo>
                  <a:pt x="506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</a:path>
            </a:pathLst>
          </a:custGeom>
          <a:noFill/>
          <a:ln w="22225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90" name="Rectangle 79"/>
          <p:cNvSpPr>
            <a:spLocks noChangeArrowheads="1"/>
          </p:cNvSpPr>
          <p:nvPr/>
        </p:nvSpPr>
        <p:spPr bwMode="auto">
          <a:xfrm>
            <a:off x="5366262" y="216436"/>
            <a:ext cx="25160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</a:rPr>
              <a:t>Group A (SBT&lt;=3 and </a:t>
            </a:r>
            <a:r>
              <a:rPr lang="en-US" altLang="en-US" sz="13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sz="1300" dirty="0"/>
          </a:p>
        </p:txBody>
      </p:sp>
      <p:sp>
        <p:nvSpPr>
          <p:cNvPr id="91" name="Rectangle 80"/>
          <p:cNvSpPr>
            <a:spLocks noChangeArrowheads="1"/>
          </p:cNvSpPr>
          <p:nvPr/>
        </p:nvSpPr>
        <p:spPr bwMode="auto">
          <a:xfrm>
            <a:off x="5366262" y="421308"/>
            <a:ext cx="25792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300" dirty="0">
                <a:solidFill>
                  <a:srgbClr val="000000"/>
                </a:solidFill>
              </a:rPr>
              <a:t>Group B (SBT&lt;=3 and UFH ± GPI)</a:t>
            </a:r>
            <a:endParaRPr lang="en-US" altLang="en-US" sz="1300" dirty="0"/>
          </a:p>
        </p:txBody>
      </p:sp>
      <p:sp>
        <p:nvSpPr>
          <p:cNvPr id="92" name="Rectangle 81"/>
          <p:cNvSpPr>
            <a:spLocks noChangeArrowheads="1"/>
          </p:cNvSpPr>
          <p:nvPr/>
        </p:nvSpPr>
        <p:spPr bwMode="auto">
          <a:xfrm>
            <a:off x="5366262" y="634898"/>
            <a:ext cx="244618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300" dirty="0">
                <a:solidFill>
                  <a:srgbClr val="000000"/>
                </a:solidFill>
              </a:rPr>
              <a:t>Group C (SBT&gt;3 and </a:t>
            </a:r>
            <a:r>
              <a:rPr lang="en-US" altLang="en-US" sz="13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sz="1300" dirty="0"/>
          </a:p>
        </p:txBody>
      </p:sp>
      <p:sp>
        <p:nvSpPr>
          <p:cNvPr id="93" name="Rectangle 82"/>
          <p:cNvSpPr>
            <a:spLocks noChangeArrowheads="1"/>
          </p:cNvSpPr>
          <p:nvPr/>
        </p:nvSpPr>
        <p:spPr bwMode="auto">
          <a:xfrm>
            <a:off x="5366263" y="849940"/>
            <a:ext cx="249106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300" dirty="0">
                <a:solidFill>
                  <a:srgbClr val="000000"/>
                </a:solidFill>
              </a:rPr>
              <a:t>Group D (SBT&gt;3 and UFH ± GPI)</a:t>
            </a:r>
            <a:endParaRPr lang="en-US" altLang="en-US" sz="1300" dirty="0"/>
          </a:p>
        </p:txBody>
      </p:sp>
      <p:sp>
        <p:nvSpPr>
          <p:cNvPr id="94" name="Line 83"/>
          <p:cNvSpPr>
            <a:spLocks noChangeShapeType="1"/>
          </p:cNvSpPr>
          <p:nvPr/>
        </p:nvSpPr>
        <p:spPr bwMode="auto">
          <a:xfrm>
            <a:off x="4951091" y="297803"/>
            <a:ext cx="346211" cy="0"/>
          </a:xfrm>
          <a:prstGeom prst="line">
            <a:avLst/>
          </a:prstGeom>
          <a:noFill/>
          <a:ln w="2222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84"/>
          <p:cNvSpPr>
            <a:spLocks noChangeShapeType="1"/>
          </p:cNvSpPr>
          <p:nvPr/>
        </p:nvSpPr>
        <p:spPr bwMode="auto">
          <a:xfrm>
            <a:off x="4951091" y="502674"/>
            <a:ext cx="346211" cy="0"/>
          </a:xfrm>
          <a:prstGeom prst="line">
            <a:avLst/>
          </a:prstGeom>
          <a:noFill/>
          <a:ln w="22225" cap="flat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85"/>
          <p:cNvSpPr>
            <a:spLocks noChangeShapeType="1"/>
          </p:cNvSpPr>
          <p:nvPr/>
        </p:nvSpPr>
        <p:spPr bwMode="auto">
          <a:xfrm>
            <a:off x="4951091" y="716264"/>
            <a:ext cx="346211" cy="0"/>
          </a:xfrm>
          <a:prstGeom prst="line">
            <a:avLst/>
          </a:prstGeom>
          <a:noFill/>
          <a:ln w="22225" cap="flat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86"/>
          <p:cNvSpPr>
            <a:spLocks noChangeShapeType="1"/>
          </p:cNvSpPr>
          <p:nvPr/>
        </p:nvSpPr>
        <p:spPr bwMode="auto">
          <a:xfrm>
            <a:off x="4951091" y="931307"/>
            <a:ext cx="346211" cy="0"/>
          </a:xfrm>
          <a:prstGeom prst="line">
            <a:avLst/>
          </a:prstGeom>
          <a:noFill/>
          <a:ln w="22225" cap="flat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42"/>
          <p:cNvSpPr>
            <a:spLocks noChangeArrowheads="1"/>
          </p:cNvSpPr>
          <p:nvPr/>
        </p:nvSpPr>
        <p:spPr bwMode="auto">
          <a:xfrm>
            <a:off x="3856162" y="1429683"/>
            <a:ext cx="19811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P-Value for interaction = 0.16</a:t>
            </a:r>
            <a:endParaRPr lang="en-US" altLang="en-US" dirty="0"/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3856162" y="1736264"/>
            <a:ext cx="2764060" cy="1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A vs B HR: 1.04 [95% CI: 0.60, 1.81]</a:t>
            </a:r>
            <a:endParaRPr lang="en-US" altLang="en-US" dirty="0"/>
          </a:p>
        </p:txBody>
      </p:sp>
      <p:sp>
        <p:nvSpPr>
          <p:cNvPr id="100" name="Rectangle 45"/>
          <p:cNvSpPr>
            <a:spLocks noChangeArrowheads="1"/>
          </p:cNvSpPr>
          <p:nvPr/>
        </p:nvSpPr>
        <p:spPr bwMode="auto">
          <a:xfrm>
            <a:off x="3856163" y="2042845"/>
            <a:ext cx="2683841" cy="18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200" dirty="0">
                <a:solidFill>
                  <a:srgbClr val="000000"/>
                </a:solidFill>
              </a:rPr>
              <a:t>C vs D HR: 0.66 [95% CI: 0.47, 0.91]</a:t>
            </a:r>
          </a:p>
        </p:txBody>
      </p:sp>
      <p:sp>
        <p:nvSpPr>
          <p:cNvPr id="101" name="Rectangle 49"/>
          <p:cNvSpPr>
            <a:spLocks noChangeArrowheads="1"/>
          </p:cNvSpPr>
          <p:nvPr/>
        </p:nvSpPr>
        <p:spPr bwMode="auto">
          <a:xfrm>
            <a:off x="8835411" y="3367974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 5.0%</a:t>
            </a:r>
            <a:endParaRPr lang="en-US" altLang="en-US" dirty="0"/>
          </a:p>
        </p:txBody>
      </p:sp>
      <p:sp>
        <p:nvSpPr>
          <p:cNvPr id="102" name="Rectangle 50"/>
          <p:cNvSpPr>
            <a:spLocks noChangeArrowheads="1"/>
          </p:cNvSpPr>
          <p:nvPr/>
        </p:nvSpPr>
        <p:spPr bwMode="auto">
          <a:xfrm>
            <a:off x="8835411" y="3507461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 4.8%</a:t>
            </a:r>
            <a:endParaRPr lang="en-US" altLang="en-US" dirty="0"/>
          </a:p>
        </p:txBody>
      </p:sp>
      <p:sp>
        <p:nvSpPr>
          <p:cNvPr id="103" name="Rectangle 51"/>
          <p:cNvSpPr>
            <a:spLocks noChangeArrowheads="1"/>
          </p:cNvSpPr>
          <p:nvPr/>
        </p:nvSpPr>
        <p:spPr bwMode="auto">
          <a:xfrm>
            <a:off x="8835411" y="308899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 5.7%</a:t>
            </a:r>
            <a:endParaRPr lang="en-US" altLang="en-US" dirty="0"/>
          </a:p>
        </p:txBody>
      </p:sp>
      <p:sp>
        <p:nvSpPr>
          <p:cNvPr id="104" name="Rectangle 52"/>
          <p:cNvSpPr>
            <a:spLocks noChangeArrowheads="1"/>
          </p:cNvSpPr>
          <p:nvPr/>
        </p:nvSpPr>
        <p:spPr bwMode="auto">
          <a:xfrm>
            <a:off x="8835411" y="2725751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 8.6%</a:t>
            </a:r>
            <a:endParaRPr lang="en-US" altLang="en-US" dirty="0"/>
          </a:p>
        </p:txBody>
      </p:sp>
      <p:sp>
        <p:nvSpPr>
          <p:cNvPr id="105" name="Tekstfelt 104"/>
          <p:cNvSpPr txBox="1"/>
          <p:nvPr/>
        </p:nvSpPr>
        <p:spPr>
          <a:xfrm>
            <a:off x="8295933" y="6495007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5447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5"/>
          <p:cNvGrpSpPr>
            <a:grpSpLocks noChangeAspect="1"/>
          </p:cNvGrpSpPr>
          <p:nvPr/>
        </p:nvGrpSpPr>
        <p:grpSpPr bwMode="auto">
          <a:xfrm>
            <a:off x="1981201" y="369887"/>
            <a:ext cx="8158333" cy="6118226"/>
            <a:chOff x="96" y="96"/>
            <a:chExt cx="4808" cy="3606"/>
          </a:xfrm>
        </p:grpSpPr>
        <p:sp>
          <p:nvSpPr>
            <p:cNvPr id="15362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363" name="Rectangle 6"/>
            <p:cNvSpPr>
              <a:spLocks noChangeArrowheads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>
                <a:latin typeface="Calibri" pitchFamily="34" charset="0"/>
              </a:endParaRPr>
            </a:p>
          </p:txBody>
        </p:sp>
        <p:sp>
          <p:nvSpPr>
            <p:cNvPr id="15364" name="Rectangle 7"/>
            <p:cNvSpPr>
              <a:spLocks noChangeArrowheads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>
                <a:latin typeface="Calibri" pitchFamily="34" charset="0"/>
              </a:endParaRPr>
            </a:p>
          </p:txBody>
        </p:sp>
        <p:sp>
          <p:nvSpPr>
            <p:cNvPr id="15366" name="Rectangle 9"/>
            <p:cNvSpPr>
              <a:spLocks noChangeArrowheads="1"/>
            </p:cNvSpPr>
            <p:nvPr/>
          </p:nvSpPr>
          <p:spPr bwMode="auto">
            <a:xfrm>
              <a:off x="4868" y="96"/>
              <a:ext cx="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US" dirty="0"/>
            </a:p>
          </p:txBody>
        </p:sp>
        <p:sp>
          <p:nvSpPr>
            <p:cNvPr id="15367" name="Rectangle 10"/>
            <p:cNvSpPr>
              <a:spLocks noChangeArrowheads="1"/>
            </p:cNvSpPr>
            <p:nvPr/>
          </p:nvSpPr>
          <p:spPr bwMode="auto">
            <a:xfrm>
              <a:off x="96" y="240"/>
              <a:ext cx="4802" cy="34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>
                <a:latin typeface="Calibri" pitchFamily="34" charset="0"/>
              </a:endParaRPr>
            </a:p>
          </p:txBody>
        </p:sp>
        <p:sp>
          <p:nvSpPr>
            <p:cNvPr id="15368" name="Rectangle 11"/>
            <p:cNvSpPr>
              <a:spLocks noChangeArrowheads="1"/>
            </p:cNvSpPr>
            <p:nvPr/>
          </p:nvSpPr>
          <p:spPr bwMode="auto">
            <a:xfrm>
              <a:off x="980" y="3239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530</a:t>
              </a:r>
              <a:endParaRPr lang="en-US" altLang="en-US"/>
            </a:p>
          </p:txBody>
        </p:sp>
        <p:sp>
          <p:nvSpPr>
            <p:cNvPr id="15369" name="Rectangle 12"/>
            <p:cNvSpPr>
              <a:spLocks noChangeArrowheads="1"/>
            </p:cNvSpPr>
            <p:nvPr/>
          </p:nvSpPr>
          <p:spPr bwMode="auto">
            <a:xfrm>
              <a:off x="1496" y="3239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492</a:t>
              </a:r>
              <a:endParaRPr lang="en-US" altLang="en-US"/>
            </a:p>
          </p:txBody>
        </p:sp>
        <p:sp>
          <p:nvSpPr>
            <p:cNvPr id="15370" name="Rectangle 13"/>
            <p:cNvSpPr>
              <a:spLocks noChangeArrowheads="1"/>
            </p:cNvSpPr>
            <p:nvPr/>
          </p:nvSpPr>
          <p:spPr bwMode="auto">
            <a:xfrm>
              <a:off x="2007" y="3239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481</a:t>
              </a:r>
              <a:endParaRPr lang="en-US" altLang="en-US"/>
            </a:p>
          </p:txBody>
        </p: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>
              <a:off x="2518" y="3239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477</a:t>
              </a:r>
              <a:endParaRPr lang="en-US" altLang="en-US"/>
            </a:p>
          </p:txBody>
        </p:sp>
        <p:sp>
          <p:nvSpPr>
            <p:cNvPr id="15372" name="Rectangle 15"/>
            <p:cNvSpPr>
              <a:spLocks noChangeArrowheads="1"/>
            </p:cNvSpPr>
            <p:nvPr/>
          </p:nvSpPr>
          <p:spPr bwMode="auto">
            <a:xfrm>
              <a:off x="3035" y="3239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473</a:t>
              </a:r>
              <a:endParaRPr lang="en-US" altLang="en-US"/>
            </a:p>
          </p:txBody>
        </p:sp>
        <p:sp>
          <p:nvSpPr>
            <p:cNvPr id="15373" name="Rectangle 16"/>
            <p:cNvSpPr>
              <a:spLocks noChangeArrowheads="1"/>
            </p:cNvSpPr>
            <p:nvPr/>
          </p:nvSpPr>
          <p:spPr bwMode="auto">
            <a:xfrm>
              <a:off x="3546" y="3239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462</a:t>
              </a:r>
              <a:endParaRPr lang="en-US" altLang="en-US"/>
            </a:p>
          </p:txBody>
        </p:sp>
        <p:sp>
          <p:nvSpPr>
            <p:cNvPr id="15374" name="Rectangle 17"/>
            <p:cNvSpPr>
              <a:spLocks noChangeArrowheads="1"/>
            </p:cNvSpPr>
            <p:nvPr/>
          </p:nvSpPr>
          <p:spPr bwMode="auto">
            <a:xfrm>
              <a:off x="4063" y="3239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315</a:t>
              </a:r>
              <a:endParaRPr lang="en-US" altLang="en-US"/>
            </a:p>
          </p:txBody>
        </p:sp>
        <p:sp>
          <p:nvSpPr>
            <p:cNvPr id="15375" name="Rectangle 18"/>
            <p:cNvSpPr>
              <a:spLocks noChangeArrowheads="1"/>
            </p:cNvSpPr>
            <p:nvPr/>
          </p:nvSpPr>
          <p:spPr bwMode="auto">
            <a:xfrm>
              <a:off x="980" y="334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539</a:t>
              </a:r>
              <a:endParaRPr lang="en-US" altLang="en-US"/>
            </a:p>
          </p:txBody>
        </p:sp>
        <p:sp>
          <p:nvSpPr>
            <p:cNvPr id="15376" name="Rectangle 19"/>
            <p:cNvSpPr>
              <a:spLocks noChangeArrowheads="1"/>
            </p:cNvSpPr>
            <p:nvPr/>
          </p:nvSpPr>
          <p:spPr bwMode="auto">
            <a:xfrm>
              <a:off x="1496" y="334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488</a:t>
              </a:r>
              <a:endParaRPr lang="en-US" altLang="en-US"/>
            </a:p>
          </p:txBody>
        </p:sp>
        <p:sp>
          <p:nvSpPr>
            <p:cNvPr id="15377" name="Rectangle 20"/>
            <p:cNvSpPr>
              <a:spLocks noChangeArrowheads="1"/>
            </p:cNvSpPr>
            <p:nvPr/>
          </p:nvSpPr>
          <p:spPr bwMode="auto">
            <a:xfrm>
              <a:off x="2007" y="334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480</a:t>
              </a:r>
              <a:endParaRPr lang="en-US" altLang="en-US"/>
            </a:p>
          </p:txBody>
        </p:sp>
        <p:sp>
          <p:nvSpPr>
            <p:cNvPr id="15378" name="Rectangle 21"/>
            <p:cNvSpPr>
              <a:spLocks noChangeArrowheads="1"/>
            </p:cNvSpPr>
            <p:nvPr/>
          </p:nvSpPr>
          <p:spPr bwMode="auto">
            <a:xfrm>
              <a:off x="2518" y="334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466</a:t>
              </a:r>
              <a:endParaRPr lang="en-US" altLang="en-US"/>
            </a:p>
          </p:txBody>
        </p:sp>
        <p:sp>
          <p:nvSpPr>
            <p:cNvPr id="15379" name="Rectangle 22"/>
            <p:cNvSpPr>
              <a:spLocks noChangeArrowheads="1"/>
            </p:cNvSpPr>
            <p:nvPr/>
          </p:nvSpPr>
          <p:spPr bwMode="auto">
            <a:xfrm>
              <a:off x="3035" y="334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461</a:t>
              </a:r>
              <a:endParaRPr lang="en-US" altLang="en-US"/>
            </a:p>
          </p:txBody>
        </p:sp>
        <p:sp>
          <p:nvSpPr>
            <p:cNvPr id="15380" name="Rectangle 23"/>
            <p:cNvSpPr>
              <a:spLocks noChangeArrowheads="1"/>
            </p:cNvSpPr>
            <p:nvPr/>
          </p:nvSpPr>
          <p:spPr bwMode="auto">
            <a:xfrm>
              <a:off x="3546" y="334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448</a:t>
              </a:r>
              <a:endParaRPr lang="en-US" altLang="en-US"/>
            </a:p>
          </p:txBody>
        </p:sp>
        <p:sp>
          <p:nvSpPr>
            <p:cNvPr id="15381" name="Rectangle 24"/>
            <p:cNvSpPr>
              <a:spLocks noChangeArrowheads="1"/>
            </p:cNvSpPr>
            <p:nvPr/>
          </p:nvSpPr>
          <p:spPr bwMode="auto">
            <a:xfrm>
              <a:off x="4063" y="334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297</a:t>
              </a:r>
              <a:endParaRPr lang="en-US" altLang="en-US"/>
            </a:p>
          </p:txBody>
        </p:sp>
        <p:sp>
          <p:nvSpPr>
            <p:cNvPr id="15382" name="Rectangle 25"/>
            <p:cNvSpPr>
              <a:spLocks noChangeArrowheads="1"/>
            </p:cNvSpPr>
            <p:nvPr/>
          </p:nvSpPr>
          <p:spPr bwMode="auto">
            <a:xfrm>
              <a:off x="944" y="3444"/>
              <a:ext cx="19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1,076</a:t>
              </a:r>
              <a:endParaRPr lang="en-US" altLang="en-US"/>
            </a:p>
          </p:txBody>
        </p:sp>
        <p:sp>
          <p:nvSpPr>
            <p:cNvPr id="15383" name="Rectangle 26"/>
            <p:cNvSpPr>
              <a:spLocks noChangeArrowheads="1"/>
            </p:cNvSpPr>
            <p:nvPr/>
          </p:nvSpPr>
          <p:spPr bwMode="auto">
            <a:xfrm>
              <a:off x="1496" y="3444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971</a:t>
              </a:r>
              <a:endParaRPr lang="en-US" altLang="en-US"/>
            </a:p>
          </p:txBody>
        </p:sp>
        <p:sp>
          <p:nvSpPr>
            <p:cNvPr id="15384" name="Rectangle 27"/>
            <p:cNvSpPr>
              <a:spLocks noChangeArrowheads="1"/>
            </p:cNvSpPr>
            <p:nvPr/>
          </p:nvSpPr>
          <p:spPr bwMode="auto">
            <a:xfrm>
              <a:off x="2007" y="3444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956</a:t>
              </a:r>
              <a:endParaRPr lang="en-US" altLang="en-US"/>
            </a:p>
          </p:txBody>
        </p:sp>
        <p:sp>
          <p:nvSpPr>
            <p:cNvPr id="15385" name="Rectangle 28"/>
            <p:cNvSpPr>
              <a:spLocks noChangeArrowheads="1"/>
            </p:cNvSpPr>
            <p:nvPr/>
          </p:nvSpPr>
          <p:spPr bwMode="auto">
            <a:xfrm>
              <a:off x="2518" y="3444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934</a:t>
              </a:r>
              <a:endParaRPr lang="en-US" altLang="en-US"/>
            </a:p>
          </p:txBody>
        </p:sp>
        <p:sp>
          <p:nvSpPr>
            <p:cNvPr id="15386" name="Rectangle 29"/>
            <p:cNvSpPr>
              <a:spLocks noChangeArrowheads="1"/>
            </p:cNvSpPr>
            <p:nvPr/>
          </p:nvSpPr>
          <p:spPr bwMode="auto">
            <a:xfrm>
              <a:off x="3035" y="3444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919</a:t>
              </a:r>
              <a:endParaRPr lang="en-US" altLang="en-US"/>
            </a:p>
          </p:txBody>
        </p:sp>
        <p:sp>
          <p:nvSpPr>
            <p:cNvPr id="15387" name="Rectangle 30"/>
            <p:cNvSpPr>
              <a:spLocks noChangeArrowheads="1"/>
            </p:cNvSpPr>
            <p:nvPr/>
          </p:nvSpPr>
          <p:spPr bwMode="auto">
            <a:xfrm>
              <a:off x="3546" y="3444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898</a:t>
              </a:r>
              <a:endParaRPr lang="en-US" altLang="en-US"/>
            </a:p>
          </p:txBody>
        </p:sp>
        <p:sp>
          <p:nvSpPr>
            <p:cNvPr id="15388" name="Rectangle 31"/>
            <p:cNvSpPr>
              <a:spLocks noChangeArrowheads="1"/>
            </p:cNvSpPr>
            <p:nvPr/>
          </p:nvSpPr>
          <p:spPr bwMode="auto">
            <a:xfrm>
              <a:off x="4063" y="3444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634</a:t>
              </a:r>
              <a:endParaRPr lang="en-US" altLang="en-US"/>
            </a:p>
          </p:txBody>
        </p:sp>
        <p:sp>
          <p:nvSpPr>
            <p:cNvPr id="15389" name="Rectangle 32"/>
            <p:cNvSpPr>
              <a:spLocks noChangeArrowheads="1"/>
            </p:cNvSpPr>
            <p:nvPr/>
          </p:nvSpPr>
          <p:spPr bwMode="auto">
            <a:xfrm>
              <a:off x="944" y="3552"/>
              <a:ext cx="19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1,053</a:t>
              </a:r>
              <a:endParaRPr lang="en-US" altLang="en-US"/>
            </a:p>
          </p:txBody>
        </p:sp>
        <p:sp>
          <p:nvSpPr>
            <p:cNvPr id="15390" name="Rectangle 33"/>
            <p:cNvSpPr>
              <a:spLocks noChangeArrowheads="1"/>
            </p:cNvSpPr>
            <p:nvPr/>
          </p:nvSpPr>
          <p:spPr bwMode="auto">
            <a:xfrm>
              <a:off x="1496" y="355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902</a:t>
              </a:r>
              <a:endParaRPr lang="en-US" altLang="en-US"/>
            </a:p>
          </p:txBody>
        </p:sp>
        <p:sp>
          <p:nvSpPr>
            <p:cNvPr id="15391" name="Rectangle 34"/>
            <p:cNvSpPr>
              <a:spLocks noChangeArrowheads="1"/>
            </p:cNvSpPr>
            <p:nvPr/>
          </p:nvSpPr>
          <p:spPr bwMode="auto">
            <a:xfrm>
              <a:off x="2007" y="355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887</a:t>
              </a:r>
              <a:endParaRPr lang="en-US" altLang="en-US"/>
            </a:p>
          </p:txBody>
        </p:sp>
        <p:sp>
          <p:nvSpPr>
            <p:cNvPr id="15392" name="Rectangle 35"/>
            <p:cNvSpPr>
              <a:spLocks noChangeArrowheads="1"/>
            </p:cNvSpPr>
            <p:nvPr/>
          </p:nvSpPr>
          <p:spPr bwMode="auto">
            <a:xfrm>
              <a:off x="2518" y="355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864</a:t>
              </a:r>
              <a:endParaRPr lang="en-US" altLang="en-US"/>
            </a:p>
          </p:txBody>
        </p:sp>
        <p:sp>
          <p:nvSpPr>
            <p:cNvPr id="15393" name="Rectangle 36"/>
            <p:cNvSpPr>
              <a:spLocks noChangeArrowheads="1"/>
            </p:cNvSpPr>
            <p:nvPr/>
          </p:nvSpPr>
          <p:spPr bwMode="auto">
            <a:xfrm>
              <a:off x="3035" y="355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850</a:t>
              </a:r>
              <a:endParaRPr lang="en-US" altLang="en-US"/>
            </a:p>
          </p:txBody>
        </p:sp>
        <p:sp>
          <p:nvSpPr>
            <p:cNvPr id="15394" name="Rectangle 37"/>
            <p:cNvSpPr>
              <a:spLocks noChangeArrowheads="1"/>
            </p:cNvSpPr>
            <p:nvPr/>
          </p:nvSpPr>
          <p:spPr bwMode="auto">
            <a:xfrm>
              <a:off x="3546" y="355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828</a:t>
              </a:r>
              <a:endParaRPr lang="en-US" altLang="en-US"/>
            </a:p>
          </p:txBody>
        </p:sp>
        <p:sp>
          <p:nvSpPr>
            <p:cNvPr id="15395" name="Rectangle 38"/>
            <p:cNvSpPr>
              <a:spLocks noChangeArrowheads="1"/>
            </p:cNvSpPr>
            <p:nvPr/>
          </p:nvSpPr>
          <p:spPr bwMode="auto">
            <a:xfrm>
              <a:off x="4063" y="3552"/>
              <a:ext cx="12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572</a:t>
              </a:r>
              <a:endParaRPr lang="en-US" altLang="en-US"/>
            </a:p>
          </p:txBody>
        </p:sp>
        <p:sp>
          <p:nvSpPr>
            <p:cNvPr id="15396" name="Rectangle 39"/>
            <p:cNvSpPr>
              <a:spLocks noChangeArrowheads="1"/>
            </p:cNvSpPr>
            <p:nvPr/>
          </p:nvSpPr>
          <p:spPr bwMode="auto">
            <a:xfrm>
              <a:off x="192" y="3101"/>
              <a:ext cx="52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 i="1">
                  <a:solidFill>
                    <a:srgbClr val="000000"/>
                  </a:solidFill>
                </a:rPr>
                <a:t>Number at risk:</a:t>
              </a:r>
              <a:endParaRPr lang="en-US" altLang="en-US"/>
            </a:p>
          </p:txBody>
        </p:sp>
        <p:sp>
          <p:nvSpPr>
            <p:cNvPr id="15397" name="Rectangle 40"/>
            <p:cNvSpPr>
              <a:spLocks noChangeArrowheads="1"/>
            </p:cNvSpPr>
            <p:nvPr/>
          </p:nvSpPr>
          <p:spPr bwMode="auto">
            <a:xfrm>
              <a:off x="192" y="3233"/>
              <a:ext cx="253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Group A</a:t>
              </a:r>
              <a:endParaRPr lang="en-US" altLang="en-US"/>
            </a:p>
          </p:txBody>
        </p:sp>
        <p:sp>
          <p:nvSpPr>
            <p:cNvPr id="15398" name="Rectangle 41"/>
            <p:cNvSpPr>
              <a:spLocks noChangeArrowheads="1"/>
            </p:cNvSpPr>
            <p:nvPr/>
          </p:nvSpPr>
          <p:spPr bwMode="auto">
            <a:xfrm>
              <a:off x="192" y="3342"/>
              <a:ext cx="251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Group B</a:t>
              </a:r>
              <a:endParaRPr lang="en-US" altLang="en-US"/>
            </a:p>
          </p:txBody>
        </p:sp>
        <p:sp>
          <p:nvSpPr>
            <p:cNvPr id="15399" name="Rectangle 42"/>
            <p:cNvSpPr>
              <a:spLocks noChangeArrowheads="1"/>
            </p:cNvSpPr>
            <p:nvPr/>
          </p:nvSpPr>
          <p:spPr bwMode="auto">
            <a:xfrm>
              <a:off x="192" y="3444"/>
              <a:ext cx="25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Group C</a:t>
              </a:r>
              <a:endParaRPr lang="en-US" altLang="en-US"/>
            </a:p>
          </p:txBody>
        </p:sp>
        <p:sp>
          <p:nvSpPr>
            <p:cNvPr id="15400" name="Rectangle 43"/>
            <p:cNvSpPr>
              <a:spLocks noChangeArrowheads="1"/>
            </p:cNvSpPr>
            <p:nvPr/>
          </p:nvSpPr>
          <p:spPr bwMode="auto">
            <a:xfrm>
              <a:off x="192" y="3546"/>
              <a:ext cx="25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000000"/>
                  </a:solidFill>
                </a:rPr>
                <a:t>Group D</a:t>
              </a:r>
              <a:endParaRPr lang="en-US" altLang="en-US"/>
            </a:p>
          </p:txBody>
        </p:sp>
        <p:sp>
          <p:nvSpPr>
            <p:cNvPr id="15403" name="Rectangle 46"/>
            <p:cNvSpPr>
              <a:spLocks noChangeArrowheads="1"/>
            </p:cNvSpPr>
            <p:nvPr/>
          </p:nvSpPr>
          <p:spPr bwMode="auto">
            <a:xfrm>
              <a:off x="2790" y="1010"/>
              <a:ext cx="116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US" alt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5412" name="Line 55"/>
            <p:cNvSpPr>
              <a:spLocks noChangeShapeType="1"/>
            </p:cNvSpPr>
            <p:nvPr/>
          </p:nvSpPr>
          <p:spPr bwMode="auto">
            <a:xfrm>
              <a:off x="1058" y="859"/>
              <a:ext cx="0" cy="17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13" name="Line 56"/>
            <p:cNvSpPr>
              <a:spLocks noChangeShapeType="1"/>
            </p:cNvSpPr>
            <p:nvPr/>
          </p:nvSpPr>
          <p:spPr bwMode="auto">
            <a:xfrm flipH="1">
              <a:off x="1034" y="256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14" name="Line 57"/>
            <p:cNvSpPr>
              <a:spLocks noChangeShapeType="1"/>
            </p:cNvSpPr>
            <p:nvPr/>
          </p:nvSpPr>
          <p:spPr bwMode="auto">
            <a:xfrm flipH="1">
              <a:off x="1034" y="1725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15" name="Line 58"/>
            <p:cNvSpPr>
              <a:spLocks noChangeShapeType="1"/>
            </p:cNvSpPr>
            <p:nvPr/>
          </p:nvSpPr>
          <p:spPr bwMode="auto">
            <a:xfrm flipH="1">
              <a:off x="1034" y="895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16" name="Rectangle 59"/>
            <p:cNvSpPr>
              <a:spLocks noChangeArrowheads="1"/>
            </p:cNvSpPr>
            <p:nvPr/>
          </p:nvSpPr>
          <p:spPr bwMode="auto">
            <a:xfrm rot="16200000">
              <a:off x="103" y="1631"/>
              <a:ext cx="103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en-US" sz="1400" dirty="0">
                  <a:solidFill>
                    <a:srgbClr val="000000"/>
                  </a:solidFill>
                </a:rPr>
                <a:t>Major Bleeding </a:t>
              </a:r>
            </a:p>
            <a:p>
              <a:pPr algn="ctr"/>
              <a:r>
                <a:rPr lang="en-US" altLang="en-US" sz="1400" dirty="0">
                  <a:solidFill>
                    <a:srgbClr val="000000"/>
                  </a:solidFill>
                </a:rPr>
                <a:t>(Non-CABG Related) (%)</a:t>
              </a:r>
              <a:endParaRPr lang="en-US" altLang="en-US" sz="1400" dirty="0"/>
            </a:p>
          </p:txBody>
        </p:sp>
        <p:sp>
          <p:nvSpPr>
            <p:cNvPr id="15417" name="Rectangle 60"/>
            <p:cNvSpPr>
              <a:spLocks noChangeArrowheads="1"/>
            </p:cNvSpPr>
            <p:nvPr/>
          </p:nvSpPr>
          <p:spPr bwMode="auto">
            <a:xfrm>
              <a:off x="920" y="2500"/>
              <a:ext cx="5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5418" name="Rectangle 61"/>
            <p:cNvSpPr>
              <a:spLocks noChangeArrowheads="1"/>
            </p:cNvSpPr>
            <p:nvPr/>
          </p:nvSpPr>
          <p:spPr bwMode="auto">
            <a:xfrm>
              <a:off x="860" y="1665"/>
              <a:ext cx="1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15</a:t>
              </a:r>
              <a:endParaRPr lang="en-US" altLang="en-US"/>
            </a:p>
          </p:txBody>
        </p:sp>
        <p:sp>
          <p:nvSpPr>
            <p:cNvPr id="15419" name="Rectangle 62"/>
            <p:cNvSpPr>
              <a:spLocks noChangeArrowheads="1"/>
            </p:cNvSpPr>
            <p:nvPr/>
          </p:nvSpPr>
          <p:spPr bwMode="auto">
            <a:xfrm>
              <a:off x="860" y="835"/>
              <a:ext cx="1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30</a:t>
              </a:r>
              <a:endParaRPr lang="en-US" altLang="en-US"/>
            </a:p>
          </p:txBody>
        </p:sp>
        <p:sp>
          <p:nvSpPr>
            <p:cNvPr id="15420" name="Line 63"/>
            <p:cNvSpPr>
              <a:spLocks noChangeShapeType="1"/>
            </p:cNvSpPr>
            <p:nvPr/>
          </p:nvSpPr>
          <p:spPr bwMode="auto">
            <a:xfrm flipH="1">
              <a:off x="1058" y="2590"/>
              <a:ext cx="31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1" name="Line 64"/>
            <p:cNvSpPr>
              <a:spLocks noChangeShapeType="1"/>
            </p:cNvSpPr>
            <p:nvPr/>
          </p:nvSpPr>
          <p:spPr bwMode="auto">
            <a:xfrm>
              <a:off x="1076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2" name="Line 65"/>
            <p:cNvSpPr>
              <a:spLocks noChangeShapeType="1"/>
            </p:cNvSpPr>
            <p:nvPr/>
          </p:nvSpPr>
          <p:spPr bwMode="auto">
            <a:xfrm>
              <a:off x="1592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3" name="Line 66"/>
            <p:cNvSpPr>
              <a:spLocks noChangeShapeType="1"/>
            </p:cNvSpPr>
            <p:nvPr/>
          </p:nvSpPr>
          <p:spPr bwMode="auto">
            <a:xfrm>
              <a:off x="2103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4" name="Line 67"/>
            <p:cNvSpPr>
              <a:spLocks noChangeShapeType="1"/>
            </p:cNvSpPr>
            <p:nvPr/>
          </p:nvSpPr>
          <p:spPr bwMode="auto">
            <a:xfrm>
              <a:off x="2614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5" name="Line 68"/>
            <p:cNvSpPr>
              <a:spLocks noChangeShapeType="1"/>
            </p:cNvSpPr>
            <p:nvPr/>
          </p:nvSpPr>
          <p:spPr bwMode="auto">
            <a:xfrm>
              <a:off x="3131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6" name="Line 69"/>
            <p:cNvSpPr>
              <a:spLocks noChangeShapeType="1"/>
            </p:cNvSpPr>
            <p:nvPr/>
          </p:nvSpPr>
          <p:spPr bwMode="auto">
            <a:xfrm>
              <a:off x="3642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7" name="Line 70"/>
            <p:cNvSpPr>
              <a:spLocks noChangeShapeType="1"/>
            </p:cNvSpPr>
            <p:nvPr/>
          </p:nvSpPr>
          <p:spPr bwMode="auto">
            <a:xfrm>
              <a:off x="4159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5428" name="Rectangle 71"/>
            <p:cNvSpPr>
              <a:spLocks noChangeArrowheads="1"/>
            </p:cNvSpPr>
            <p:nvPr/>
          </p:nvSpPr>
          <p:spPr bwMode="auto">
            <a:xfrm>
              <a:off x="2112" y="2843"/>
              <a:ext cx="67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dirty="0">
                  <a:solidFill>
                    <a:srgbClr val="000000"/>
                  </a:solidFill>
                </a:rPr>
                <a:t>Time in Months</a:t>
              </a:r>
              <a:endParaRPr lang="en-US" altLang="en-US" sz="1400" dirty="0"/>
            </a:p>
          </p:txBody>
        </p:sp>
        <p:sp>
          <p:nvSpPr>
            <p:cNvPr id="15429" name="Rectangle 72"/>
            <p:cNvSpPr>
              <a:spLocks noChangeArrowheads="1"/>
            </p:cNvSpPr>
            <p:nvPr/>
          </p:nvSpPr>
          <p:spPr bwMode="auto">
            <a:xfrm>
              <a:off x="1028" y="2656"/>
              <a:ext cx="5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15430" name="Rectangle 73"/>
            <p:cNvSpPr>
              <a:spLocks noChangeArrowheads="1"/>
            </p:cNvSpPr>
            <p:nvPr/>
          </p:nvSpPr>
          <p:spPr bwMode="auto">
            <a:xfrm>
              <a:off x="1544" y="2656"/>
              <a:ext cx="5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15431" name="Rectangle 74"/>
            <p:cNvSpPr>
              <a:spLocks noChangeArrowheads="1"/>
            </p:cNvSpPr>
            <p:nvPr/>
          </p:nvSpPr>
          <p:spPr bwMode="auto">
            <a:xfrm>
              <a:off x="2025" y="2656"/>
              <a:ext cx="1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12</a:t>
              </a:r>
              <a:endParaRPr lang="en-US" altLang="en-US"/>
            </a:p>
          </p:txBody>
        </p:sp>
        <p:sp>
          <p:nvSpPr>
            <p:cNvPr id="15432" name="Rectangle 75"/>
            <p:cNvSpPr>
              <a:spLocks noChangeArrowheads="1"/>
            </p:cNvSpPr>
            <p:nvPr/>
          </p:nvSpPr>
          <p:spPr bwMode="auto">
            <a:xfrm>
              <a:off x="2536" y="2656"/>
              <a:ext cx="1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18</a:t>
              </a:r>
              <a:endParaRPr lang="en-US" altLang="en-US"/>
            </a:p>
          </p:txBody>
        </p:sp>
        <p:sp>
          <p:nvSpPr>
            <p:cNvPr id="15433" name="Rectangle 76"/>
            <p:cNvSpPr>
              <a:spLocks noChangeArrowheads="1"/>
            </p:cNvSpPr>
            <p:nvPr/>
          </p:nvSpPr>
          <p:spPr bwMode="auto">
            <a:xfrm>
              <a:off x="3053" y="2656"/>
              <a:ext cx="1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24</a:t>
              </a:r>
              <a:endParaRPr lang="en-US" altLang="en-US"/>
            </a:p>
          </p:txBody>
        </p:sp>
        <p:sp>
          <p:nvSpPr>
            <p:cNvPr id="15434" name="Rectangle 77"/>
            <p:cNvSpPr>
              <a:spLocks noChangeArrowheads="1"/>
            </p:cNvSpPr>
            <p:nvPr/>
          </p:nvSpPr>
          <p:spPr bwMode="auto">
            <a:xfrm>
              <a:off x="3564" y="2656"/>
              <a:ext cx="1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30</a:t>
              </a:r>
              <a:endParaRPr lang="en-US" altLang="en-US"/>
            </a:p>
          </p:txBody>
        </p:sp>
        <p:sp>
          <p:nvSpPr>
            <p:cNvPr id="15435" name="Rectangle 78"/>
            <p:cNvSpPr>
              <a:spLocks noChangeArrowheads="1"/>
            </p:cNvSpPr>
            <p:nvPr/>
          </p:nvSpPr>
          <p:spPr bwMode="auto">
            <a:xfrm>
              <a:off x="4081" y="2656"/>
              <a:ext cx="10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36</a:t>
              </a:r>
              <a:endParaRPr lang="en-US" altLang="en-US"/>
            </a:p>
          </p:txBody>
        </p:sp>
      </p:grpSp>
      <p:sp>
        <p:nvSpPr>
          <p:cNvPr id="88" name="Freeform 87"/>
          <p:cNvSpPr>
            <a:spLocks/>
          </p:cNvSpPr>
          <p:nvPr/>
        </p:nvSpPr>
        <p:spPr bwMode="auto">
          <a:xfrm>
            <a:off x="3644088" y="3917645"/>
            <a:ext cx="5231310" cy="632861"/>
          </a:xfrm>
          <a:custGeom>
            <a:avLst/>
            <a:gdLst>
              <a:gd name="T0" fmla="*/ 0 w 513"/>
              <a:gd name="T1" fmla="*/ 373 h 62"/>
              <a:gd name="T2" fmla="*/ 0 w 513"/>
              <a:gd name="T3" fmla="*/ 373 h 62"/>
              <a:gd name="T4" fmla="*/ 0 w 513"/>
              <a:gd name="T5" fmla="*/ 307 h 62"/>
              <a:gd name="T6" fmla="*/ 6 w 513"/>
              <a:gd name="T7" fmla="*/ 307 h 62"/>
              <a:gd name="T8" fmla="*/ 6 w 513"/>
              <a:gd name="T9" fmla="*/ 277 h 62"/>
              <a:gd name="T10" fmla="*/ 6 w 513"/>
              <a:gd name="T11" fmla="*/ 277 h 62"/>
              <a:gd name="T12" fmla="*/ 6 w 513"/>
              <a:gd name="T13" fmla="*/ 235 h 62"/>
              <a:gd name="T14" fmla="*/ 12 w 513"/>
              <a:gd name="T15" fmla="*/ 235 h 62"/>
              <a:gd name="T16" fmla="*/ 12 w 513"/>
              <a:gd name="T17" fmla="*/ 211 h 62"/>
              <a:gd name="T18" fmla="*/ 12 w 513"/>
              <a:gd name="T19" fmla="*/ 211 h 62"/>
              <a:gd name="T20" fmla="*/ 12 w 513"/>
              <a:gd name="T21" fmla="*/ 150 h 62"/>
              <a:gd name="T22" fmla="*/ 18 w 513"/>
              <a:gd name="T23" fmla="*/ 150 h 62"/>
              <a:gd name="T24" fmla="*/ 18 w 513"/>
              <a:gd name="T25" fmla="*/ 138 h 62"/>
              <a:gd name="T26" fmla="*/ 18 w 513"/>
              <a:gd name="T27" fmla="*/ 138 h 62"/>
              <a:gd name="T28" fmla="*/ 18 w 513"/>
              <a:gd name="T29" fmla="*/ 126 h 62"/>
              <a:gd name="T30" fmla="*/ 36 w 513"/>
              <a:gd name="T31" fmla="*/ 126 h 62"/>
              <a:gd name="T32" fmla="*/ 36 w 513"/>
              <a:gd name="T33" fmla="*/ 114 h 62"/>
              <a:gd name="T34" fmla="*/ 72 w 513"/>
              <a:gd name="T35" fmla="*/ 114 h 62"/>
              <a:gd name="T36" fmla="*/ 72 w 513"/>
              <a:gd name="T37" fmla="*/ 108 h 62"/>
              <a:gd name="T38" fmla="*/ 138 w 513"/>
              <a:gd name="T39" fmla="*/ 108 h 62"/>
              <a:gd name="T40" fmla="*/ 138 w 513"/>
              <a:gd name="T41" fmla="*/ 96 h 62"/>
              <a:gd name="T42" fmla="*/ 505 w 513"/>
              <a:gd name="T43" fmla="*/ 96 h 62"/>
              <a:gd name="T44" fmla="*/ 505 w 513"/>
              <a:gd name="T45" fmla="*/ 84 h 62"/>
              <a:gd name="T46" fmla="*/ 517 w 513"/>
              <a:gd name="T47" fmla="*/ 84 h 62"/>
              <a:gd name="T48" fmla="*/ 517 w 513"/>
              <a:gd name="T49" fmla="*/ 84 h 62"/>
              <a:gd name="T50" fmla="*/ 601 w 513"/>
              <a:gd name="T51" fmla="*/ 84 h 62"/>
              <a:gd name="T52" fmla="*/ 601 w 513"/>
              <a:gd name="T53" fmla="*/ 72 h 62"/>
              <a:gd name="T54" fmla="*/ 1016 w 513"/>
              <a:gd name="T55" fmla="*/ 72 h 62"/>
              <a:gd name="T56" fmla="*/ 1016 w 513"/>
              <a:gd name="T57" fmla="*/ 66 h 62"/>
              <a:gd name="T58" fmla="*/ 1028 w 513"/>
              <a:gd name="T59" fmla="*/ 66 h 62"/>
              <a:gd name="T60" fmla="*/ 1028 w 513"/>
              <a:gd name="T61" fmla="*/ 66 h 62"/>
              <a:gd name="T62" fmla="*/ 1076 w 513"/>
              <a:gd name="T63" fmla="*/ 66 h 62"/>
              <a:gd name="T64" fmla="*/ 1076 w 513"/>
              <a:gd name="T65" fmla="*/ 54 h 62"/>
              <a:gd name="T66" fmla="*/ 1136 w 513"/>
              <a:gd name="T67" fmla="*/ 54 h 62"/>
              <a:gd name="T68" fmla="*/ 1136 w 513"/>
              <a:gd name="T69" fmla="*/ 42 h 62"/>
              <a:gd name="T70" fmla="*/ 1358 w 513"/>
              <a:gd name="T71" fmla="*/ 42 h 62"/>
              <a:gd name="T72" fmla="*/ 1358 w 513"/>
              <a:gd name="T73" fmla="*/ 30 h 62"/>
              <a:gd name="T74" fmla="*/ 1538 w 513"/>
              <a:gd name="T75" fmla="*/ 30 h 62"/>
              <a:gd name="T76" fmla="*/ 1538 w 513"/>
              <a:gd name="T77" fmla="*/ 30 h 62"/>
              <a:gd name="T78" fmla="*/ 1671 w 513"/>
              <a:gd name="T79" fmla="*/ 30 h 62"/>
              <a:gd name="T80" fmla="*/ 1671 w 513"/>
              <a:gd name="T81" fmla="*/ 18 h 62"/>
              <a:gd name="T82" fmla="*/ 2055 w 513"/>
              <a:gd name="T83" fmla="*/ 18 h 62"/>
              <a:gd name="T84" fmla="*/ 2055 w 513"/>
              <a:gd name="T85" fmla="*/ 18 h 62"/>
              <a:gd name="T86" fmla="*/ 2482 w 513"/>
              <a:gd name="T87" fmla="*/ 18 h 62"/>
              <a:gd name="T88" fmla="*/ 2482 w 513"/>
              <a:gd name="T89" fmla="*/ 6 h 62"/>
              <a:gd name="T90" fmla="*/ 2566 w 513"/>
              <a:gd name="T91" fmla="*/ 6 h 62"/>
              <a:gd name="T92" fmla="*/ 2566 w 513"/>
              <a:gd name="T93" fmla="*/ 6 h 62"/>
              <a:gd name="T94" fmla="*/ 2801 w 513"/>
              <a:gd name="T95" fmla="*/ 6 h 62"/>
              <a:gd name="T96" fmla="*/ 2801 w 513"/>
              <a:gd name="T97" fmla="*/ 0 h 62"/>
              <a:gd name="T98" fmla="*/ 3083 w 513"/>
              <a:gd name="T99" fmla="*/ 0 h 62"/>
              <a:gd name="T100" fmla="*/ 3083 w 513"/>
              <a:gd name="T101" fmla="*/ 0 h 62"/>
              <a:gd name="T102" fmla="*/ 3083 w 513"/>
              <a:gd name="T103" fmla="*/ 0 h 62"/>
              <a:gd name="T104" fmla="*/ 3083 w 513"/>
              <a:gd name="T105" fmla="*/ 0 h 62"/>
              <a:gd name="T106" fmla="*/ 3083 w 513"/>
              <a:gd name="T107" fmla="*/ 0 h 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3"/>
              <a:gd name="T163" fmla="*/ 0 h 62"/>
              <a:gd name="T164" fmla="*/ 513 w 513"/>
              <a:gd name="T165" fmla="*/ 62 h 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3" h="62">
                <a:moveTo>
                  <a:pt x="0" y="62"/>
                </a:moveTo>
                <a:lnTo>
                  <a:pt x="0" y="62"/>
                </a:lnTo>
                <a:lnTo>
                  <a:pt x="0" y="51"/>
                </a:lnTo>
                <a:lnTo>
                  <a:pt x="1" y="51"/>
                </a:lnTo>
                <a:lnTo>
                  <a:pt x="1" y="46"/>
                </a:lnTo>
                <a:lnTo>
                  <a:pt x="1" y="39"/>
                </a:lnTo>
                <a:lnTo>
                  <a:pt x="2" y="39"/>
                </a:lnTo>
                <a:lnTo>
                  <a:pt x="2" y="35"/>
                </a:lnTo>
                <a:lnTo>
                  <a:pt x="2" y="25"/>
                </a:lnTo>
                <a:lnTo>
                  <a:pt x="3" y="25"/>
                </a:lnTo>
                <a:lnTo>
                  <a:pt x="3" y="23"/>
                </a:lnTo>
                <a:lnTo>
                  <a:pt x="3" y="21"/>
                </a:lnTo>
                <a:lnTo>
                  <a:pt x="6" y="21"/>
                </a:lnTo>
                <a:lnTo>
                  <a:pt x="6" y="19"/>
                </a:lnTo>
                <a:lnTo>
                  <a:pt x="12" y="19"/>
                </a:lnTo>
                <a:lnTo>
                  <a:pt x="12" y="18"/>
                </a:lnTo>
                <a:lnTo>
                  <a:pt x="23" y="18"/>
                </a:lnTo>
                <a:lnTo>
                  <a:pt x="23" y="16"/>
                </a:lnTo>
                <a:lnTo>
                  <a:pt x="84" y="16"/>
                </a:lnTo>
                <a:lnTo>
                  <a:pt x="84" y="14"/>
                </a:lnTo>
                <a:lnTo>
                  <a:pt x="86" y="14"/>
                </a:lnTo>
                <a:lnTo>
                  <a:pt x="100" y="14"/>
                </a:lnTo>
                <a:lnTo>
                  <a:pt x="100" y="12"/>
                </a:lnTo>
                <a:lnTo>
                  <a:pt x="169" y="12"/>
                </a:lnTo>
                <a:lnTo>
                  <a:pt x="169" y="11"/>
                </a:lnTo>
                <a:lnTo>
                  <a:pt x="171" y="11"/>
                </a:lnTo>
                <a:lnTo>
                  <a:pt x="179" y="11"/>
                </a:lnTo>
                <a:lnTo>
                  <a:pt x="179" y="9"/>
                </a:lnTo>
                <a:lnTo>
                  <a:pt x="189" y="9"/>
                </a:lnTo>
                <a:lnTo>
                  <a:pt x="189" y="7"/>
                </a:lnTo>
                <a:lnTo>
                  <a:pt x="226" y="7"/>
                </a:lnTo>
                <a:lnTo>
                  <a:pt x="226" y="5"/>
                </a:lnTo>
                <a:lnTo>
                  <a:pt x="256" y="5"/>
                </a:lnTo>
                <a:lnTo>
                  <a:pt x="278" y="5"/>
                </a:lnTo>
                <a:lnTo>
                  <a:pt x="278" y="3"/>
                </a:lnTo>
                <a:lnTo>
                  <a:pt x="342" y="3"/>
                </a:lnTo>
                <a:lnTo>
                  <a:pt x="413" y="3"/>
                </a:lnTo>
                <a:lnTo>
                  <a:pt x="413" y="1"/>
                </a:lnTo>
                <a:lnTo>
                  <a:pt x="427" y="1"/>
                </a:lnTo>
                <a:lnTo>
                  <a:pt x="466" y="1"/>
                </a:lnTo>
                <a:lnTo>
                  <a:pt x="466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3644088" y="3775123"/>
            <a:ext cx="5231310" cy="775382"/>
          </a:xfrm>
          <a:custGeom>
            <a:avLst/>
            <a:gdLst>
              <a:gd name="T0" fmla="*/ 0 w 513"/>
              <a:gd name="T1" fmla="*/ 457 h 76"/>
              <a:gd name="T2" fmla="*/ 0 w 513"/>
              <a:gd name="T3" fmla="*/ 457 h 76"/>
              <a:gd name="T4" fmla="*/ 0 w 513"/>
              <a:gd name="T5" fmla="*/ 385 h 76"/>
              <a:gd name="T6" fmla="*/ 6 w 513"/>
              <a:gd name="T7" fmla="*/ 385 h 76"/>
              <a:gd name="T8" fmla="*/ 6 w 513"/>
              <a:gd name="T9" fmla="*/ 301 h 76"/>
              <a:gd name="T10" fmla="*/ 6 w 513"/>
              <a:gd name="T11" fmla="*/ 301 h 76"/>
              <a:gd name="T12" fmla="*/ 6 w 513"/>
              <a:gd name="T13" fmla="*/ 247 h 76"/>
              <a:gd name="T14" fmla="*/ 12 w 513"/>
              <a:gd name="T15" fmla="*/ 247 h 76"/>
              <a:gd name="T16" fmla="*/ 12 w 513"/>
              <a:gd name="T17" fmla="*/ 204 h 76"/>
              <a:gd name="T18" fmla="*/ 12 w 513"/>
              <a:gd name="T19" fmla="*/ 204 h 76"/>
              <a:gd name="T20" fmla="*/ 12 w 513"/>
              <a:gd name="T21" fmla="*/ 162 h 76"/>
              <a:gd name="T22" fmla="*/ 18 w 513"/>
              <a:gd name="T23" fmla="*/ 162 h 76"/>
              <a:gd name="T24" fmla="*/ 18 w 513"/>
              <a:gd name="T25" fmla="*/ 144 h 76"/>
              <a:gd name="T26" fmla="*/ 24 w 513"/>
              <a:gd name="T27" fmla="*/ 144 h 76"/>
              <a:gd name="T28" fmla="*/ 24 w 513"/>
              <a:gd name="T29" fmla="*/ 132 h 76"/>
              <a:gd name="T30" fmla="*/ 30 w 513"/>
              <a:gd name="T31" fmla="*/ 132 h 76"/>
              <a:gd name="T32" fmla="*/ 30 w 513"/>
              <a:gd name="T33" fmla="*/ 126 h 76"/>
              <a:gd name="T34" fmla="*/ 36 w 513"/>
              <a:gd name="T35" fmla="*/ 126 h 76"/>
              <a:gd name="T36" fmla="*/ 36 w 513"/>
              <a:gd name="T37" fmla="*/ 114 h 76"/>
              <a:gd name="T38" fmla="*/ 48 w 513"/>
              <a:gd name="T39" fmla="*/ 114 h 76"/>
              <a:gd name="T40" fmla="*/ 48 w 513"/>
              <a:gd name="T41" fmla="*/ 102 h 76"/>
              <a:gd name="T42" fmla="*/ 60 w 513"/>
              <a:gd name="T43" fmla="*/ 102 h 76"/>
              <a:gd name="T44" fmla="*/ 60 w 513"/>
              <a:gd name="T45" fmla="*/ 90 h 76"/>
              <a:gd name="T46" fmla="*/ 66 w 513"/>
              <a:gd name="T47" fmla="*/ 90 h 76"/>
              <a:gd name="T48" fmla="*/ 66 w 513"/>
              <a:gd name="T49" fmla="*/ 84 h 76"/>
              <a:gd name="T50" fmla="*/ 78 w 513"/>
              <a:gd name="T51" fmla="*/ 84 h 76"/>
              <a:gd name="T52" fmla="*/ 78 w 513"/>
              <a:gd name="T53" fmla="*/ 72 h 76"/>
              <a:gd name="T54" fmla="*/ 517 w 513"/>
              <a:gd name="T55" fmla="*/ 72 h 76"/>
              <a:gd name="T56" fmla="*/ 517 w 513"/>
              <a:gd name="T57" fmla="*/ 72 h 76"/>
              <a:gd name="T58" fmla="*/ 932 w 513"/>
              <a:gd name="T59" fmla="*/ 72 h 76"/>
              <a:gd name="T60" fmla="*/ 932 w 513"/>
              <a:gd name="T61" fmla="*/ 60 h 76"/>
              <a:gd name="T62" fmla="*/ 1028 w 513"/>
              <a:gd name="T63" fmla="*/ 60 h 76"/>
              <a:gd name="T64" fmla="*/ 1028 w 513"/>
              <a:gd name="T65" fmla="*/ 60 h 76"/>
              <a:gd name="T66" fmla="*/ 1322 w 513"/>
              <a:gd name="T67" fmla="*/ 60 h 76"/>
              <a:gd name="T68" fmla="*/ 1322 w 513"/>
              <a:gd name="T69" fmla="*/ 48 h 76"/>
              <a:gd name="T70" fmla="*/ 1400 w 513"/>
              <a:gd name="T71" fmla="*/ 48 h 76"/>
              <a:gd name="T72" fmla="*/ 1400 w 513"/>
              <a:gd name="T73" fmla="*/ 36 h 76"/>
              <a:gd name="T74" fmla="*/ 1538 w 513"/>
              <a:gd name="T75" fmla="*/ 36 h 76"/>
              <a:gd name="T76" fmla="*/ 1538 w 513"/>
              <a:gd name="T77" fmla="*/ 36 h 76"/>
              <a:gd name="T78" fmla="*/ 2055 w 513"/>
              <a:gd name="T79" fmla="*/ 36 h 76"/>
              <a:gd name="T80" fmla="*/ 2055 w 513"/>
              <a:gd name="T81" fmla="*/ 36 h 76"/>
              <a:gd name="T82" fmla="*/ 2566 w 513"/>
              <a:gd name="T83" fmla="*/ 36 h 76"/>
              <a:gd name="T84" fmla="*/ 2566 w 513"/>
              <a:gd name="T85" fmla="*/ 36 h 76"/>
              <a:gd name="T86" fmla="*/ 2692 w 513"/>
              <a:gd name="T87" fmla="*/ 36 h 76"/>
              <a:gd name="T88" fmla="*/ 2692 w 513"/>
              <a:gd name="T89" fmla="*/ 30 h 76"/>
              <a:gd name="T90" fmla="*/ 3023 w 513"/>
              <a:gd name="T91" fmla="*/ 30 h 76"/>
              <a:gd name="T92" fmla="*/ 3023 w 513"/>
              <a:gd name="T93" fmla="*/ 12 h 76"/>
              <a:gd name="T94" fmla="*/ 3047 w 513"/>
              <a:gd name="T95" fmla="*/ 12 h 76"/>
              <a:gd name="T96" fmla="*/ 3047 w 513"/>
              <a:gd name="T97" fmla="*/ 0 h 76"/>
              <a:gd name="T98" fmla="*/ 3083 w 513"/>
              <a:gd name="T99" fmla="*/ 0 h 76"/>
              <a:gd name="T100" fmla="*/ 3083 w 513"/>
              <a:gd name="T101" fmla="*/ 0 h 76"/>
              <a:gd name="T102" fmla="*/ 3083 w 513"/>
              <a:gd name="T103" fmla="*/ 0 h 76"/>
              <a:gd name="T104" fmla="*/ 3083 w 513"/>
              <a:gd name="T105" fmla="*/ 0 h 76"/>
              <a:gd name="T106" fmla="*/ 3083 w 513"/>
              <a:gd name="T107" fmla="*/ 0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13"/>
              <a:gd name="T163" fmla="*/ 0 h 76"/>
              <a:gd name="T164" fmla="*/ 513 w 513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13" h="76">
                <a:moveTo>
                  <a:pt x="0" y="76"/>
                </a:moveTo>
                <a:lnTo>
                  <a:pt x="0" y="76"/>
                </a:lnTo>
                <a:lnTo>
                  <a:pt x="0" y="64"/>
                </a:lnTo>
                <a:lnTo>
                  <a:pt x="1" y="64"/>
                </a:lnTo>
                <a:lnTo>
                  <a:pt x="1" y="50"/>
                </a:lnTo>
                <a:lnTo>
                  <a:pt x="1" y="41"/>
                </a:lnTo>
                <a:lnTo>
                  <a:pt x="2" y="41"/>
                </a:lnTo>
                <a:lnTo>
                  <a:pt x="2" y="34"/>
                </a:lnTo>
                <a:lnTo>
                  <a:pt x="2" y="27"/>
                </a:lnTo>
                <a:lnTo>
                  <a:pt x="3" y="27"/>
                </a:lnTo>
                <a:lnTo>
                  <a:pt x="3" y="24"/>
                </a:lnTo>
                <a:lnTo>
                  <a:pt x="4" y="24"/>
                </a:lnTo>
                <a:lnTo>
                  <a:pt x="4" y="22"/>
                </a:lnTo>
                <a:lnTo>
                  <a:pt x="5" y="22"/>
                </a:lnTo>
                <a:lnTo>
                  <a:pt x="5" y="21"/>
                </a:lnTo>
                <a:lnTo>
                  <a:pt x="6" y="21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10" y="17"/>
                </a:lnTo>
                <a:lnTo>
                  <a:pt x="10" y="15"/>
                </a:lnTo>
                <a:lnTo>
                  <a:pt x="11" y="15"/>
                </a:lnTo>
                <a:lnTo>
                  <a:pt x="11" y="14"/>
                </a:lnTo>
                <a:lnTo>
                  <a:pt x="13" y="14"/>
                </a:lnTo>
                <a:lnTo>
                  <a:pt x="13" y="12"/>
                </a:lnTo>
                <a:lnTo>
                  <a:pt x="86" y="12"/>
                </a:lnTo>
                <a:lnTo>
                  <a:pt x="155" y="12"/>
                </a:lnTo>
                <a:lnTo>
                  <a:pt x="155" y="10"/>
                </a:lnTo>
                <a:lnTo>
                  <a:pt x="171" y="10"/>
                </a:lnTo>
                <a:lnTo>
                  <a:pt x="220" y="10"/>
                </a:lnTo>
                <a:lnTo>
                  <a:pt x="220" y="8"/>
                </a:lnTo>
                <a:lnTo>
                  <a:pt x="233" y="8"/>
                </a:lnTo>
                <a:lnTo>
                  <a:pt x="233" y="6"/>
                </a:lnTo>
                <a:lnTo>
                  <a:pt x="256" y="6"/>
                </a:lnTo>
                <a:lnTo>
                  <a:pt x="342" y="6"/>
                </a:lnTo>
                <a:lnTo>
                  <a:pt x="427" y="6"/>
                </a:lnTo>
                <a:lnTo>
                  <a:pt x="448" y="6"/>
                </a:lnTo>
                <a:lnTo>
                  <a:pt x="448" y="5"/>
                </a:lnTo>
                <a:lnTo>
                  <a:pt x="503" y="5"/>
                </a:lnTo>
                <a:lnTo>
                  <a:pt x="503" y="2"/>
                </a:lnTo>
                <a:lnTo>
                  <a:pt x="507" y="2"/>
                </a:lnTo>
                <a:lnTo>
                  <a:pt x="507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3644088" y="3449361"/>
            <a:ext cx="5231310" cy="1101145"/>
          </a:xfrm>
          <a:custGeom>
            <a:avLst/>
            <a:gdLst>
              <a:gd name="T0" fmla="*/ 0 w 513"/>
              <a:gd name="T1" fmla="*/ 649 h 108"/>
              <a:gd name="T2" fmla="*/ 6 w 513"/>
              <a:gd name="T3" fmla="*/ 505 h 108"/>
              <a:gd name="T4" fmla="*/ 6 w 513"/>
              <a:gd name="T5" fmla="*/ 403 h 108"/>
              <a:gd name="T6" fmla="*/ 12 w 513"/>
              <a:gd name="T7" fmla="*/ 282 h 108"/>
              <a:gd name="T8" fmla="*/ 12 w 513"/>
              <a:gd name="T9" fmla="*/ 228 h 108"/>
              <a:gd name="T10" fmla="*/ 18 w 513"/>
              <a:gd name="T11" fmla="*/ 180 h 108"/>
              <a:gd name="T12" fmla="*/ 18 w 513"/>
              <a:gd name="T13" fmla="*/ 156 h 108"/>
              <a:gd name="T14" fmla="*/ 24 w 513"/>
              <a:gd name="T15" fmla="*/ 138 h 108"/>
              <a:gd name="T16" fmla="*/ 24 w 513"/>
              <a:gd name="T17" fmla="*/ 114 h 108"/>
              <a:gd name="T18" fmla="*/ 30 w 513"/>
              <a:gd name="T19" fmla="*/ 114 h 108"/>
              <a:gd name="T20" fmla="*/ 30 w 513"/>
              <a:gd name="T21" fmla="*/ 108 h 108"/>
              <a:gd name="T22" fmla="*/ 48 w 513"/>
              <a:gd name="T23" fmla="*/ 96 h 108"/>
              <a:gd name="T24" fmla="*/ 66 w 513"/>
              <a:gd name="T25" fmla="*/ 90 h 108"/>
              <a:gd name="T26" fmla="*/ 72 w 513"/>
              <a:gd name="T27" fmla="*/ 84 h 108"/>
              <a:gd name="T28" fmla="*/ 90 w 513"/>
              <a:gd name="T29" fmla="*/ 78 h 108"/>
              <a:gd name="T30" fmla="*/ 331 w 513"/>
              <a:gd name="T31" fmla="*/ 72 h 108"/>
              <a:gd name="T32" fmla="*/ 517 w 513"/>
              <a:gd name="T33" fmla="*/ 66 h 108"/>
              <a:gd name="T34" fmla="*/ 697 w 513"/>
              <a:gd name="T35" fmla="*/ 66 h 108"/>
              <a:gd name="T36" fmla="*/ 847 w 513"/>
              <a:gd name="T37" fmla="*/ 60 h 108"/>
              <a:gd name="T38" fmla="*/ 1028 w 513"/>
              <a:gd name="T39" fmla="*/ 54 h 108"/>
              <a:gd name="T40" fmla="*/ 1538 w 513"/>
              <a:gd name="T41" fmla="*/ 54 h 108"/>
              <a:gd name="T42" fmla="*/ 1647 w 513"/>
              <a:gd name="T43" fmla="*/ 54 h 108"/>
              <a:gd name="T44" fmla="*/ 1809 w 513"/>
              <a:gd name="T45" fmla="*/ 54 h 108"/>
              <a:gd name="T46" fmla="*/ 2055 w 513"/>
              <a:gd name="T47" fmla="*/ 48 h 108"/>
              <a:gd name="T48" fmla="*/ 2242 w 513"/>
              <a:gd name="T49" fmla="*/ 48 h 108"/>
              <a:gd name="T50" fmla="*/ 2260 w 513"/>
              <a:gd name="T51" fmla="*/ 42 h 108"/>
              <a:gd name="T52" fmla="*/ 2542 w 513"/>
              <a:gd name="T53" fmla="*/ 36 h 108"/>
              <a:gd name="T54" fmla="*/ 2566 w 513"/>
              <a:gd name="T55" fmla="*/ 30 h 108"/>
              <a:gd name="T56" fmla="*/ 2572 w 513"/>
              <a:gd name="T57" fmla="*/ 30 h 108"/>
              <a:gd name="T58" fmla="*/ 2596 w 513"/>
              <a:gd name="T59" fmla="*/ 24 h 108"/>
              <a:gd name="T60" fmla="*/ 2885 w 513"/>
              <a:gd name="T61" fmla="*/ 18 h 108"/>
              <a:gd name="T62" fmla="*/ 2897 w 513"/>
              <a:gd name="T63" fmla="*/ 12 h 108"/>
              <a:gd name="T64" fmla="*/ 2915 w 513"/>
              <a:gd name="T65" fmla="*/ 6 h 108"/>
              <a:gd name="T66" fmla="*/ 3083 w 513"/>
              <a:gd name="T67" fmla="*/ 0 h 108"/>
              <a:gd name="T68" fmla="*/ 3083 w 513"/>
              <a:gd name="T69" fmla="*/ 0 h 108"/>
              <a:gd name="T70" fmla="*/ 3083 w 513"/>
              <a:gd name="T71" fmla="*/ 0 h 1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3"/>
              <a:gd name="T109" fmla="*/ 0 h 108"/>
              <a:gd name="T110" fmla="*/ 513 w 513"/>
              <a:gd name="T111" fmla="*/ 108 h 10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3" h="108">
                <a:moveTo>
                  <a:pt x="0" y="108"/>
                </a:moveTo>
                <a:lnTo>
                  <a:pt x="0" y="108"/>
                </a:lnTo>
                <a:lnTo>
                  <a:pt x="0" y="84"/>
                </a:lnTo>
                <a:lnTo>
                  <a:pt x="1" y="84"/>
                </a:lnTo>
                <a:lnTo>
                  <a:pt x="1" y="67"/>
                </a:lnTo>
                <a:lnTo>
                  <a:pt x="1" y="47"/>
                </a:lnTo>
                <a:lnTo>
                  <a:pt x="2" y="47"/>
                </a:lnTo>
                <a:lnTo>
                  <a:pt x="2" y="38"/>
                </a:lnTo>
                <a:lnTo>
                  <a:pt x="2" y="30"/>
                </a:lnTo>
                <a:lnTo>
                  <a:pt x="3" y="30"/>
                </a:lnTo>
                <a:lnTo>
                  <a:pt x="3" y="26"/>
                </a:lnTo>
                <a:lnTo>
                  <a:pt x="3" y="23"/>
                </a:lnTo>
                <a:lnTo>
                  <a:pt x="4" y="23"/>
                </a:lnTo>
                <a:lnTo>
                  <a:pt x="4" y="19"/>
                </a:lnTo>
                <a:lnTo>
                  <a:pt x="5" y="19"/>
                </a:lnTo>
                <a:lnTo>
                  <a:pt x="5" y="18"/>
                </a:lnTo>
                <a:lnTo>
                  <a:pt x="5" y="16"/>
                </a:lnTo>
                <a:lnTo>
                  <a:pt x="8" y="16"/>
                </a:lnTo>
                <a:lnTo>
                  <a:pt x="8" y="15"/>
                </a:lnTo>
                <a:lnTo>
                  <a:pt x="11" y="15"/>
                </a:lnTo>
                <a:lnTo>
                  <a:pt x="11" y="14"/>
                </a:lnTo>
                <a:lnTo>
                  <a:pt x="12" y="14"/>
                </a:lnTo>
                <a:lnTo>
                  <a:pt x="12" y="13"/>
                </a:lnTo>
                <a:lnTo>
                  <a:pt x="15" y="13"/>
                </a:lnTo>
                <a:lnTo>
                  <a:pt x="15" y="12"/>
                </a:lnTo>
                <a:lnTo>
                  <a:pt x="55" y="12"/>
                </a:lnTo>
                <a:lnTo>
                  <a:pt x="55" y="11"/>
                </a:lnTo>
                <a:lnTo>
                  <a:pt x="86" y="11"/>
                </a:lnTo>
                <a:lnTo>
                  <a:pt x="116" y="11"/>
                </a:lnTo>
                <a:lnTo>
                  <a:pt x="116" y="10"/>
                </a:lnTo>
                <a:lnTo>
                  <a:pt x="141" y="10"/>
                </a:lnTo>
                <a:lnTo>
                  <a:pt x="141" y="9"/>
                </a:lnTo>
                <a:lnTo>
                  <a:pt x="171" y="9"/>
                </a:lnTo>
                <a:lnTo>
                  <a:pt x="256" y="9"/>
                </a:lnTo>
                <a:lnTo>
                  <a:pt x="274" y="9"/>
                </a:lnTo>
                <a:lnTo>
                  <a:pt x="301" y="9"/>
                </a:lnTo>
                <a:lnTo>
                  <a:pt x="301" y="8"/>
                </a:lnTo>
                <a:lnTo>
                  <a:pt x="342" y="8"/>
                </a:lnTo>
                <a:lnTo>
                  <a:pt x="373" y="8"/>
                </a:lnTo>
                <a:lnTo>
                  <a:pt x="373" y="7"/>
                </a:lnTo>
                <a:lnTo>
                  <a:pt x="376" y="7"/>
                </a:lnTo>
                <a:lnTo>
                  <a:pt x="376" y="6"/>
                </a:lnTo>
                <a:lnTo>
                  <a:pt x="423" y="6"/>
                </a:lnTo>
                <a:lnTo>
                  <a:pt x="423" y="5"/>
                </a:lnTo>
                <a:lnTo>
                  <a:pt x="427" y="5"/>
                </a:lnTo>
                <a:lnTo>
                  <a:pt x="428" y="5"/>
                </a:lnTo>
                <a:lnTo>
                  <a:pt x="428" y="4"/>
                </a:lnTo>
                <a:lnTo>
                  <a:pt x="432" y="4"/>
                </a:lnTo>
                <a:lnTo>
                  <a:pt x="432" y="3"/>
                </a:lnTo>
                <a:lnTo>
                  <a:pt x="480" y="3"/>
                </a:lnTo>
                <a:lnTo>
                  <a:pt x="480" y="2"/>
                </a:lnTo>
                <a:lnTo>
                  <a:pt x="482" y="2"/>
                </a:lnTo>
                <a:lnTo>
                  <a:pt x="482" y="1"/>
                </a:lnTo>
                <a:lnTo>
                  <a:pt x="485" y="1"/>
                </a:lnTo>
                <a:lnTo>
                  <a:pt x="485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1" name="Freeform 89"/>
          <p:cNvSpPr>
            <a:spLocks/>
          </p:cNvSpPr>
          <p:nvPr/>
        </p:nvSpPr>
        <p:spPr bwMode="auto">
          <a:xfrm>
            <a:off x="3644088" y="3897284"/>
            <a:ext cx="5231310" cy="653222"/>
          </a:xfrm>
          <a:custGeom>
            <a:avLst/>
            <a:gdLst>
              <a:gd name="T0" fmla="*/ 0 w 513"/>
              <a:gd name="T1" fmla="*/ 385 h 64"/>
              <a:gd name="T2" fmla="*/ 6 w 513"/>
              <a:gd name="T3" fmla="*/ 349 h 64"/>
              <a:gd name="T4" fmla="*/ 6 w 513"/>
              <a:gd name="T5" fmla="*/ 295 h 64"/>
              <a:gd name="T6" fmla="*/ 12 w 513"/>
              <a:gd name="T7" fmla="*/ 199 h 64"/>
              <a:gd name="T8" fmla="*/ 12 w 513"/>
              <a:gd name="T9" fmla="*/ 174 h 64"/>
              <a:gd name="T10" fmla="*/ 18 w 513"/>
              <a:gd name="T11" fmla="*/ 162 h 64"/>
              <a:gd name="T12" fmla="*/ 18 w 513"/>
              <a:gd name="T13" fmla="*/ 138 h 64"/>
              <a:gd name="T14" fmla="*/ 24 w 513"/>
              <a:gd name="T15" fmla="*/ 114 h 64"/>
              <a:gd name="T16" fmla="*/ 24 w 513"/>
              <a:gd name="T17" fmla="*/ 114 h 64"/>
              <a:gd name="T18" fmla="*/ 42 w 513"/>
              <a:gd name="T19" fmla="*/ 102 h 64"/>
              <a:gd name="T20" fmla="*/ 66 w 513"/>
              <a:gd name="T21" fmla="*/ 96 h 64"/>
              <a:gd name="T22" fmla="*/ 72 w 513"/>
              <a:gd name="T23" fmla="*/ 90 h 64"/>
              <a:gd name="T24" fmla="*/ 78 w 513"/>
              <a:gd name="T25" fmla="*/ 84 h 64"/>
              <a:gd name="T26" fmla="*/ 84 w 513"/>
              <a:gd name="T27" fmla="*/ 78 h 64"/>
              <a:gd name="T28" fmla="*/ 90 w 513"/>
              <a:gd name="T29" fmla="*/ 72 h 64"/>
              <a:gd name="T30" fmla="*/ 120 w 513"/>
              <a:gd name="T31" fmla="*/ 72 h 64"/>
              <a:gd name="T32" fmla="*/ 415 w 513"/>
              <a:gd name="T33" fmla="*/ 66 h 64"/>
              <a:gd name="T34" fmla="*/ 475 w 513"/>
              <a:gd name="T35" fmla="*/ 60 h 64"/>
              <a:gd name="T36" fmla="*/ 517 w 513"/>
              <a:gd name="T37" fmla="*/ 54 h 64"/>
              <a:gd name="T38" fmla="*/ 956 w 513"/>
              <a:gd name="T39" fmla="*/ 54 h 64"/>
              <a:gd name="T40" fmla="*/ 1028 w 513"/>
              <a:gd name="T41" fmla="*/ 48 h 64"/>
              <a:gd name="T42" fmla="*/ 1028 w 513"/>
              <a:gd name="T43" fmla="*/ 48 h 64"/>
              <a:gd name="T44" fmla="*/ 1076 w 513"/>
              <a:gd name="T45" fmla="*/ 42 h 64"/>
              <a:gd name="T46" fmla="*/ 1154 w 513"/>
              <a:gd name="T47" fmla="*/ 36 h 64"/>
              <a:gd name="T48" fmla="*/ 1538 w 513"/>
              <a:gd name="T49" fmla="*/ 30 h 64"/>
              <a:gd name="T50" fmla="*/ 1545 w 513"/>
              <a:gd name="T51" fmla="*/ 30 h 64"/>
              <a:gd name="T52" fmla="*/ 2019 w 513"/>
              <a:gd name="T53" fmla="*/ 24 h 64"/>
              <a:gd name="T54" fmla="*/ 2055 w 513"/>
              <a:gd name="T55" fmla="*/ 18 h 64"/>
              <a:gd name="T56" fmla="*/ 2055 w 513"/>
              <a:gd name="T57" fmla="*/ 18 h 64"/>
              <a:gd name="T58" fmla="*/ 2284 w 513"/>
              <a:gd name="T59" fmla="*/ 12 h 64"/>
              <a:gd name="T60" fmla="*/ 2566 w 513"/>
              <a:gd name="T61" fmla="*/ 6 h 64"/>
              <a:gd name="T62" fmla="*/ 2758 w 513"/>
              <a:gd name="T63" fmla="*/ 6 h 64"/>
              <a:gd name="T64" fmla="*/ 2963 w 513"/>
              <a:gd name="T65" fmla="*/ 6 h 64"/>
              <a:gd name="T66" fmla="*/ 3083 w 513"/>
              <a:gd name="T67" fmla="*/ 0 h 64"/>
              <a:gd name="T68" fmla="*/ 3083 w 513"/>
              <a:gd name="T69" fmla="*/ 0 h 64"/>
              <a:gd name="T70" fmla="*/ 3083 w 513"/>
              <a:gd name="T71" fmla="*/ 0 h 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13"/>
              <a:gd name="T109" fmla="*/ 0 h 64"/>
              <a:gd name="T110" fmla="*/ 513 w 513"/>
              <a:gd name="T111" fmla="*/ 64 h 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13" h="64">
                <a:moveTo>
                  <a:pt x="0" y="64"/>
                </a:moveTo>
                <a:lnTo>
                  <a:pt x="0" y="64"/>
                </a:lnTo>
                <a:lnTo>
                  <a:pt x="0" y="58"/>
                </a:lnTo>
                <a:lnTo>
                  <a:pt x="1" y="58"/>
                </a:lnTo>
                <a:lnTo>
                  <a:pt x="1" y="49"/>
                </a:lnTo>
                <a:lnTo>
                  <a:pt x="1" y="33"/>
                </a:lnTo>
                <a:lnTo>
                  <a:pt x="2" y="33"/>
                </a:lnTo>
                <a:lnTo>
                  <a:pt x="2" y="29"/>
                </a:lnTo>
                <a:lnTo>
                  <a:pt x="2" y="27"/>
                </a:lnTo>
                <a:lnTo>
                  <a:pt x="3" y="27"/>
                </a:lnTo>
                <a:lnTo>
                  <a:pt x="3" y="23"/>
                </a:lnTo>
                <a:lnTo>
                  <a:pt x="3" y="19"/>
                </a:lnTo>
                <a:lnTo>
                  <a:pt x="4" y="19"/>
                </a:lnTo>
                <a:lnTo>
                  <a:pt x="4" y="17"/>
                </a:lnTo>
                <a:lnTo>
                  <a:pt x="7" y="17"/>
                </a:lnTo>
                <a:lnTo>
                  <a:pt x="7" y="16"/>
                </a:lnTo>
                <a:lnTo>
                  <a:pt x="11" y="16"/>
                </a:lnTo>
                <a:lnTo>
                  <a:pt x="11" y="15"/>
                </a:lnTo>
                <a:lnTo>
                  <a:pt x="12" y="15"/>
                </a:lnTo>
                <a:lnTo>
                  <a:pt x="12" y="14"/>
                </a:lnTo>
                <a:lnTo>
                  <a:pt x="13" y="14"/>
                </a:lnTo>
                <a:lnTo>
                  <a:pt x="13" y="13"/>
                </a:lnTo>
                <a:lnTo>
                  <a:pt x="14" y="13"/>
                </a:lnTo>
                <a:lnTo>
                  <a:pt x="14" y="12"/>
                </a:lnTo>
                <a:lnTo>
                  <a:pt x="15" y="12"/>
                </a:lnTo>
                <a:lnTo>
                  <a:pt x="20" y="12"/>
                </a:lnTo>
                <a:lnTo>
                  <a:pt x="20" y="11"/>
                </a:lnTo>
                <a:lnTo>
                  <a:pt x="69" y="11"/>
                </a:lnTo>
                <a:lnTo>
                  <a:pt x="69" y="10"/>
                </a:lnTo>
                <a:lnTo>
                  <a:pt x="79" y="10"/>
                </a:lnTo>
                <a:lnTo>
                  <a:pt x="79" y="9"/>
                </a:lnTo>
                <a:lnTo>
                  <a:pt x="86" y="9"/>
                </a:lnTo>
                <a:lnTo>
                  <a:pt x="159" y="9"/>
                </a:lnTo>
                <a:lnTo>
                  <a:pt x="159" y="8"/>
                </a:lnTo>
                <a:lnTo>
                  <a:pt x="171" y="8"/>
                </a:lnTo>
                <a:lnTo>
                  <a:pt x="171" y="7"/>
                </a:lnTo>
                <a:lnTo>
                  <a:pt x="179" y="7"/>
                </a:lnTo>
                <a:lnTo>
                  <a:pt x="179" y="6"/>
                </a:lnTo>
                <a:lnTo>
                  <a:pt x="192" y="6"/>
                </a:lnTo>
                <a:lnTo>
                  <a:pt x="192" y="5"/>
                </a:lnTo>
                <a:lnTo>
                  <a:pt x="256" y="5"/>
                </a:lnTo>
                <a:lnTo>
                  <a:pt x="257" y="5"/>
                </a:lnTo>
                <a:lnTo>
                  <a:pt x="257" y="4"/>
                </a:lnTo>
                <a:lnTo>
                  <a:pt x="336" y="4"/>
                </a:lnTo>
                <a:lnTo>
                  <a:pt x="336" y="3"/>
                </a:lnTo>
                <a:lnTo>
                  <a:pt x="342" y="3"/>
                </a:lnTo>
                <a:lnTo>
                  <a:pt x="342" y="2"/>
                </a:lnTo>
                <a:lnTo>
                  <a:pt x="380" y="2"/>
                </a:lnTo>
                <a:lnTo>
                  <a:pt x="380" y="1"/>
                </a:lnTo>
                <a:lnTo>
                  <a:pt x="427" y="1"/>
                </a:lnTo>
                <a:lnTo>
                  <a:pt x="459" y="1"/>
                </a:lnTo>
                <a:lnTo>
                  <a:pt x="493" y="1"/>
                </a:lnTo>
                <a:lnTo>
                  <a:pt x="493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" name="Rectangle 79"/>
          <p:cNvSpPr>
            <a:spLocks noChangeArrowheads="1"/>
          </p:cNvSpPr>
          <p:nvPr/>
        </p:nvSpPr>
        <p:spPr bwMode="auto">
          <a:xfrm>
            <a:off x="5205168" y="271480"/>
            <a:ext cx="23087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A (SBT&lt;=3 and </a:t>
            </a:r>
            <a:r>
              <a:rPr lang="en-US" altLang="en-US" sz="14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dirty="0"/>
          </a:p>
        </p:txBody>
      </p:sp>
      <p:sp>
        <p:nvSpPr>
          <p:cNvPr id="93" name="Rectangle 80"/>
          <p:cNvSpPr>
            <a:spLocks noChangeArrowheads="1"/>
          </p:cNvSpPr>
          <p:nvPr/>
        </p:nvSpPr>
        <p:spPr bwMode="auto">
          <a:xfrm>
            <a:off x="5205168" y="486958"/>
            <a:ext cx="24027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B (SBT&lt;=3 and </a:t>
            </a:r>
            <a:r>
              <a:rPr lang="en-US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UFH ± GPI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dirty="0"/>
          </a:p>
        </p:txBody>
      </p:sp>
      <p:sp>
        <p:nvSpPr>
          <p:cNvPr id="94" name="Rectangle 81"/>
          <p:cNvSpPr>
            <a:spLocks noChangeArrowheads="1"/>
          </p:cNvSpPr>
          <p:nvPr/>
        </p:nvSpPr>
        <p:spPr bwMode="auto">
          <a:xfrm>
            <a:off x="5205167" y="690560"/>
            <a:ext cx="22173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C (SBT&gt;3 and </a:t>
            </a:r>
            <a:r>
              <a:rPr lang="en-US" altLang="en-US" sz="14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dirty="0"/>
          </a:p>
        </p:txBody>
      </p:sp>
      <p:sp>
        <p:nvSpPr>
          <p:cNvPr id="95" name="Rectangle 82"/>
          <p:cNvSpPr>
            <a:spLocks noChangeArrowheads="1"/>
          </p:cNvSpPr>
          <p:nvPr/>
        </p:nvSpPr>
        <p:spPr bwMode="auto">
          <a:xfrm>
            <a:off x="5205167" y="904341"/>
            <a:ext cx="23305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D (SBT&gt;3 and </a:t>
            </a:r>
            <a:r>
              <a:rPr lang="en-US" alt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UFH ± GPI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dirty="0"/>
          </a:p>
        </p:txBody>
      </p:sp>
      <p:sp>
        <p:nvSpPr>
          <p:cNvPr id="96" name="Line 83"/>
          <p:cNvSpPr>
            <a:spLocks noChangeShapeType="1"/>
          </p:cNvSpPr>
          <p:nvPr/>
        </p:nvSpPr>
        <p:spPr bwMode="auto">
          <a:xfrm>
            <a:off x="4775870" y="342741"/>
            <a:ext cx="35803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7" name="Line 84"/>
          <p:cNvSpPr>
            <a:spLocks noChangeShapeType="1"/>
          </p:cNvSpPr>
          <p:nvPr/>
        </p:nvSpPr>
        <p:spPr bwMode="auto">
          <a:xfrm>
            <a:off x="4775870" y="558219"/>
            <a:ext cx="35803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8" name="Line 85"/>
          <p:cNvSpPr>
            <a:spLocks noChangeShapeType="1"/>
          </p:cNvSpPr>
          <p:nvPr/>
        </p:nvSpPr>
        <p:spPr bwMode="auto">
          <a:xfrm>
            <a:off x="4775870" y="761820"/>
            <a:ext cx="358030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9" name="Line 86"/>
          <p:cNvSpPr>
            <a:spLocks noChangeShapeType="1"/>
          </p:cNvSpPr>
          <p:nvPr/>
        </p:nvSpPr>
        <p:spPr bwMode="auto">
          <a:xfrm>
            <a:off x="4775870" y="975602"/>
            <a:ext cx="358030" cy="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0" name="Rectangle 51"/>
          <p:cNvSpPr>
            <a:spLocks noChangeArrowheads="1"/>
          </p:cNvSpPr>
          <p:nvPr/>
        </p:nvSpPr>
        <p:spPr bwMode="auto">
          <a:xfrm>
            <a:off x="8990783" y="3985512"/>
            <a:ext cx="31258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 dirty="0">
                <a:solidFill>
                  <a:srgbClr val="000000"/>
                </a:solidFill>
              </a:rPr>
              <a:t> 6.7%</a:t>
            </a:r>
            <a:endParaRPr lang="en-US" altLang="en-US" dirty="0"/>
          </a:p>
        </p:txBody>
      </p:sp>
      <p:sp>
        <p:nvSpPr>
          <p:cNvPr id="101" name="Rectangle 52"/>
          <p:cNvSpPr>
            <a:spLocks noChangeArrowheads="1"/>
          </p:cNvSpPr>
          <p:nvPr/>
        </p:nvSpPr>
        <p:spPr bwMode="auto">
          <a:xfrm>
            <a:off x="8990783" y="3605456"/>
            <a:ext cx="31258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 8.2%</a:t>
            </a:r>
            <a:endParaRPr lang="en-US" altLang="en-US"/>
          </a:p>
        </p:txBody>
      </p:sp>
      <p:sp>
        <p:nvSpPr>
          <p:cNvPr id="102" name="Rectangle 53"/>
          <p:cNvSpPr>
            <a:spLocks noChangeArrowheads="1"/>
          </p:cNvSpPr>
          <p:nvPr/>
        </p:nvSpPr>
        <p:spPr bwMode="auto">
          <a:xfrm>
            <a:off x="8990783" y="3798877"/>
            <a:ext cx="31258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 6.9%</a:t>
            </a:r>
            <a:endParaRPr lang="en-US" altLang="en-US"/>
          </a:p>
        </p:txBody>
      </p:sp>
      <p:sp>
        <p:nvSpPr>
          <p:cNvPr id="103" name="Rectangle 54"/>
          <p:cNvSpPr>
            <a:spLocks noChangeArrowheads="1"/>
          </p:cNvSpPr>
          <p:nvPr/>
        </p:nvSpPr>
        <p:spPr bwMode="auto">
          <a:xfrm>
            <a:off x="8990784" y="3340774"/>
            <a:ext cx="3526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000000"/>
                </a:solidFill>
              </a:rPr>
              <a:t>11.7%</a:t>
            </a:r>
            <a:endParaRPr lang="en-US" altLang="en-US"/>
          </a:p>
        </p:txBody>
      </p:sp>
      <p:sp>
        <p:nvSpPr>
          <p:cNvPr id="104" name="Rectangle 45"/>
          <p:cNvSpPr>
            <a:spLocks noChangeArrowheads="1"/>
          </p:cNvSpPr>
          <p:nvPr/>
        </p:nvSpPr>
        <p:spPr bwMode="auto">
          <a:xfrm>
            <a:off x="3840921" y="1952889"/>
            <a:ext cx="21889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A vs B HR: 0.84 [95% CI: 0.54, 1.31]</a:t>
            </a:r>
          </a:p>
        </p:txBody>
      </p:sp>
      <p:sp>
        <p:nvSpPr>
          <p:cNvPr id="105" name="Rectangle 44"/>
          <p:cNvSpPr>
            <a:spLocks noChangeArrowheads="1"/>
          </p:cNvSpPr>
          <p:nvPr/>
        </p:nvSpPr>
        <p:spPr bwMode="auto">
          <a:xfrm>
            <a:off x="3839223" y="1683117"/>
            <a:ext cx="18190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P-Value for interaction = 0.16</a:t>
            </a:r>
            <a:endParaRPr lang="en-US" altLang="en-US" sz="2000" dirty="0"/>
          </a:p>
        </p:txBody>
      </p:sp>
      <p:sp>
        <p:nvSpPr>
          <p:cNvPr id="106" name="Rectangle 47"/>
          <p:cNvSpPr>
            <a:spLocks noChangeArrowheads="1"/>
          </p:cNvSpPr>
          <p:nvPr/>
        </p:nvSpPr>
        <p:spPr bwMode="auto">
          <a:xfrm>
            <a:off x="3835829" y="2220964"/>
            <a:ext cx="2494332" cy="1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C vs D HR: 0.57 [95% CI: 0.43, 0.77] </a:t>
            </a:r>
            <a:endParaRPr lang="en-US" altLang="en-US" sz="2000" dirty="0"/>
          </a:p>
        </p:txBody>
      </p:sp>
      <p:sp>
        <p:nvSpPr>
          <p:cNvPr id="85" name="Tekstfelt 84"/>
          <p:cNvSpPr txBox="1"/>
          <p:nvPr/>
        </p:nvSpPr>
        <p:spPr>
          <a:xfrm>
            <a:off x="8295933" y="6495007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6078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5" grpId="0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23228" t="12968" r="22289" b="17871"/>
          <a:stretch/>
        </p:blipFill>
        <p:spPr>
          <a:xfrm>
            <a:off x="1612491" y="239956"/>
            <a:ext cx="8967019" cy="640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1718841" y="1527858"/>
            <a:ext cx="4317356" cy="2777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6096000" y="3182823"/>
            <a:ext cx="4317356" cy="2777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6096000" y="1751634"/>
            <a:ext cx="4317356" cy="2777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1718841" y="3564256"/>
            <a:ext cx="4317356" cy="2777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8336445" y="6593392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44648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study indicates that time to treatment is an effect modifier of antithrombotic regimens</a:t>
            </a:r>
          </a:p>
          <a:p>
            <a:r>
              <a:rPr lang="en-US" dirty="0" smtClean="0"/>
              <a:t>Patients with a short symptom-to-balloon time (&lt;3 hours) appear to benefit more UFH + GPI with reduced rates of MACE and acute ST</a:t>
            </a:r>
          </a:p>
          <a:p>
            <a:r>
              <a:rPr lang="en-US" dirty="0" smtClean="0"/>
              <a:t>Patients with delays &gt;3h appear to draw more benefit from a </a:t>
            </a:r>
            <a:r>
              <a:rPr lang="en-US" dirty="0" err="1" smtClean="0"/>
              <a:t>bivalirudin</a:t>
            </a:r>
            <a:r>
              <a:rPr lang="en-US" dirty="0"/>
              <a:t> </a:t>
            </a:r>
            <a:r>
              <a:rPr lang="en-US" dirty="0" smtClean="0"/>
              <a:t>regimen with better survival and less bleeding</a:t>
            </a:r>
          </a:p>
          <a:p>
            <a:r>
              <a:rPr lang="en-US" dirty="0" smtClean="0"/>
              <a:t>These results are likely a function of the pharmacodynamics of antiplatelet and anticoagulant treatment strategies and changing thrombus composition over time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8295933" y="6495007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41359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/>
          <a:srcRect l="18637" t="18849" r="21818" b="13454"/>
          <a:stretch/>
        </p:blipFill>
        <p:spPr>
          <a:xfrm>
            <a:off x="919048" y="127289"/>
            <a:ext cx="10353905" cy="662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4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Conflicts</a:t>
            </a:r>
            <a:r>
              <a:rPr lang="da-DK" dirty="0" smtClean="0"/>
              <a:t> of </a:t>
            </a:r>
            <a:r>
              <a:rPr lang="da-DK" dirty="0" err="1" smtClean="0"/>
              <a:t>interest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None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24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34430"/>
            <a:ext cx="10892742" cy="48837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 patients with STEMI undergoing </a:t>
            </a:r>
            <a:r>
              <a:rPr lang="en-US" dirty="0" err="1" smtClean="0"/>
              <a:t>pPCI</a:t>
            </a:r>
            <a:r>
              <a:rPr lang="en-US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Glycoprotein </a:t>
            </a:r>
            <a:r>
              <a:rPr lang="en-US" dirty="0" err="1" smtClean="0"/>
              <a:t>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n-US" dirty="0" smtClean="0"/>
              <a:t> inhibitors (GPI) improve myocardial perfusion and survival </a:t>
            </a:r>
            <a:r>
              <a:rPr lang="en-US" baseline="30000" dirty="0" smtClean="0"/>
              <a:t>1,2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GPI is associated with increased bleeding, which counterbalance the benefits of preventing thrombotic events</a:t>
            </a:r>
            <a:r>
              <a:rPr lang="en-US" baseline="30000" dirty="0"/>
              <a:t> 3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GPI is commonly reserved as bail-out therapy for thrombotic</a:t>
            </a:r>
            <a:r>
              <a:rPr lang="en-US" baseline="30000" dirty="0" smtClean="0"/>
              <a:t> </a:t>
            </a:r>
            <a:r>
              <a:rPr lang="en-US" dirty="0" smtClean="0"/>
              <a:t>complications </a:t>
            </a:r>
            <a:r>
              <a:rPr lang="en-US" baseline="30000" dirty="0" smtClean="0"/>
              <a:t>4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Bivalirudin</a:t>
            </a:r>
            <a:r>
              <a:rPr lang="en-US" dirty="0" smtClean="0"/>
              <a:t> rather than UFH + GPI reduces bleeding complications</a:t>
            </a:r>
            <a:r>
              <a:rPr lang="en-US" baseline="30000" dirty="0"/>
              <a:t> 3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Bivalirudin</a:t>
            </a:r>
            <a:r>
              <a:rPr lang="en-US" dirty="0" smtClean="0"/>
              <a:t> is associated with increased rates of acute stent thrombosis</a:t>
            </a:r>
            <a:r>
              <a:rPr lang="en-US" baseline="30000" dirty="0"/>
              <a:t> 3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838200" y="6010554"/>
            <a:ext cx="11274706" cy="95410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da-DK" sz="1400" dirty="0" err="1" smtClean="0"/>
              <a:t>Montalescot</a:t>
            </a:r>
            <a:r>
              <a:rPr lang="da-DK" sz="1400" dirty="0" smtClean="0"/>
              <a:t> G et al. N </a:t>
            </a:r>
            <a:r>
              <a:rPr lang="da-DK" sz="1400" dirty="0" err="1"/>
              <a:t>Engl</a:t>
            </a:r>
            <a:r>
              <a:rPr lang="da-DK" sz="1400" dirty="0"/>
              <a:t> J Med 2001; </a:t>
            </a:r>
            <a:r>
              <a:rPr lang="da-DK" sz="1400" dirty="0" smtClean="0"/>
              <a:t>344:1895-1903</a:t>
            </a:r>
          </a:p>
          <a:p>
            <a:pPr marL="342900" indent="-342900">
              <a:buAutoNum type="arabicPeriod"/>
            </a:pPr>
            <a:r>
              <a:rPr lang="da-DK" sz="1400" dirty="0" smtClean="0"/>
              <a:t>De Luca G et al. JAMA</a:t>
            </a:r>
            <a:r>
              <a:rPr lang="da-DK" sz="1400" dirty="0"/>
              <a:t>. </a:t>
            </a:r>
            <a:r>
              <a:rPr lang="da-DK" sz="1400" dirty="0" smtClean="0"/>
              <a:t>2005;293:1759-65</a:t>
            </a:r>
            <a:endParaRPr lang="da-DK" sz="1400" dirty="0"/>
          </a:p>
          <a:p>
            <a:pPr marL="342900" indent="-342900">
              <a:buAutoNum type="arabicPeriod"/>
            </a:pPr>
            <a:endParaRPr lang="da-DK" sz="1400" dirty="0" smtClean="0"/>
          </a:p>
          <a:p>
            <a:pPr marL="342900" indent="-342900">
              <a:buAutoNum type="arabicPeriod"/>
            </a:pPr>
            <a:endParaRPr lang="da-DK" sz="1400" dirty="0" smtClean="0"/>
          </a:p>
          <a:p>
            <a:pPr marL="342900" indent="-342900">
              <a:buAutoNum type="arabicPeriod"/>
            </a:pPr>
            <a:r>
              <a:rPr lang="da-DK" sz="1400" dirty="0" smtClean="0"/>
              <a:t>Stone </a:t>
            </a:r>
            <a:r>
              <a:rPr lang="da-DK" sz="1400" dirty="0"/>
              <a:t>GW et al. N </a:t>
            </a:r>
            <a:r>
              <a:rPr lang="da-DK" sz="1400" dirty="0" err="1"/>
              <a:t>Engl</a:t>
            </a:r>
            <a:r>
              <a:rPr lang="da-DK" sz="1400" dirty="0"/>
              <a:t> J Med </a:t>
            </a:r>
            <a:r>
              <a:rPr lang="da-DK" sz="1400" dirty="0" smtClean="0"/>
              <a:t>2008;358:2218-30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ESC Guidelines </a:t>
            </a:r>
            <a:r>
              <a:rPr lang="en-US" sz="1400" dirty="0"/>
              <a:t>on myocardial revascularization. </a:t>
            </a:r>
            <a:r>
              <a:rPr lang="en-US" sz="1400" dirty="0" err="1"/>
              <a:t>Eur</a:t>
            </a:r>
            <a:r>
              <a:rPr lang="en-US" sz="1400" dirty="0"/>
              <a:t> Heart J. 2014;35: </a:t>
            </a:r>
            <a:r>
              <a:rPr lang="en-US" sz="1400" dirty="0" smtClean="0"/>
              <a:t>2541-619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6507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32021"/>
              </p:ext>
            </p:extLst>
          </p:nvPr>
        </p:nvGraphicFramePr>
        <p:xfrm>
          <a:off x="499110" y="135230"/>
          <a:ext cx="11334750" cy="6543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9110" y="441959"/>
            <a:ext cx="2796540" cy="1136015"/>
          </a:xfrm>
        </p:spPr>
        <p:txBody>
          <a:bodyPr/>
          <a:lstStyle/>
          <a:p>
            <a:r>
              <a:rPr lang="da-DK" dirty="0" err="1" smtClean="0"/>
              <a:t>Hypothesis</a:t>
            </a:r>
            <a:endParaRPr lang="da-DK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7250051"/>
              </p:ext>
            </p:extLst>
          </p:nvPr>
        </p:nvGraphicFramePr>
        <p:xfrm>
          <a:off x="1093461" y="4611526"/>
          <a:ext cx="10273370" cy="219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06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Methods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314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3,199 </a:t>
            </a:r>
            <a:r>
              <a:rPr lang="en-US" sz="2400" dirty="0" err="1"/>
              <a:t>randomised</a:t>
            </a:r>
            <a:r>
              <a:rPr lang="en-US" sz="2400" dirty="0"/>
              <a:t> </a:t>
            </a:r>
            <a:r>
              <a:rPr lang="en-US" sz="2400" dirty="0" smtClean="0"/>
              <a:t>patients (1:1 UFH </a:t>
            </a:r>
            <a:r>
              <a:rPr lang="en-US" sz="2400" dirty="0"/>
              <a:t>+ GPI vs. </a:t>
            </a:r>
            <a:r>
              <a:rPr lang="en-US" sz="2400" dirty="0" err="1" smtClean="0"/>
              <a:t>bivalirudin</a:t>
            </a:r>
            <a:r>
              <a:rPr lang="en-US" sz="2400" dirty="0" smtClean="0"/>
              <a:t>) in </a:t>
            </a:r>
            <a:r>
              <a:rPr lang="en-US" sz="2400" dirty="0"/>
              <a:t>HORIZONS-AMI </a:t>
            </a:r>
            <a:r>
              <a:rPr lang="en-US" sz="2400" dirty="0" smtClean="0"/>
              <a:t>with </a:t>
            </a:r>
            <a:r>
              <a:rPr lang="en-US" sz="2400" dirty="0" err="1"/>
              <a:t>pPCI</a:t>
            </a:r>
            <a:r>
              <a:rPr lang="en-US" sz="2400" dirty="0"/>
              <a:t> and </a:t>
            </a:r>
            <a:r>
              <a:rPr lang="en-US" sz="2400" dirty="0" smtClean="0"/>
              <a:t>3 </a:t>
            </a:r>
            <a:r>
              <a:rPr lang="en-US" sz="2400" dirty="0"/>
              <a:t>year </a:t>
            </a:r>
            <a:r>
              <a:rPr lang="en-US" sz="2400" dirty="0" smtClean="0"/>
              <a:t>FU, stratified by symptom </a:t>
            </a:r>
            <a:r>
              <a:rPr lang="en-US" sz="2400" dirty="0"/>
              <a:t>to balloon time ≤3 hours </a:t>
            </a:r>
            <a:r>
              <a:rPr lang="en-US" sz="2400" dirty="0" smtClean="0"/>
              <a:t>vs. </a:t>
            </a:r>
            <a:r>
              <a:rPr lang="en-US" sz="2400" dirty="0"/>
              <a:t>&gt;3 hours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UFH: iv bolus of 60 IU / kg, subsequent boluses targeted to an ACT of 200 to 250s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Bivalirudin</a:t>
            </a:r>
            <a:r>
              <a:rPr lang="en-US" sz="2400" dirty="0" smtClean="0"/>
              <a:t>: iv bolus of 0.75 mg/kg followed by an infusion of 1.75 mg/kg/</a:t>
            </a:r>
            <a:r>
              <a:rPr lang="en-US" sz="2400" dirty="0" err="1" smtClean="0"/>
              <a:t>hr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GPI was administered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 all patients in the </a:t>
            </a:r>
            <a:r>
              <a:rPr lang="en-US" dirty="0"/>
              <a:t>UFH group before PCI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 the </a:t>
            </a:r>
            <a:r>
              <a:rPr lang="en-US" dirty="0" err="1" smtClean="0"/>
              <a:t>bivalirudin</a:t>
            </a:r>
            <a:r>
              <a:rPr lang="en-US" dirty="0" smtClean="0"/>
              <a:t> group only if no reflow / giant thrombus after PCI</a:t>
            </a:r>
          </a:p>
          <a:p>
            <a:pPr lvl="1">
              <a:lnSpc>
                <a:spcPct val="150000"/>
              </a:lnSpc>
            </a:pPr>
            <a:endParaRPr lang="da-DK" sz="2000" dirty="0" smtClean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55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518895"/>
            <a:ext cx="10515600" cy="4876118"/>
          </a:xfrm>
        </p:spPr>
        <p:txBody>
          <a:bodyPr>
            <a:normAutofit/>
          </a:bodyPr>
          <a:lstStyle/>
          <a:p>
            <a:pPr lvl="1"/>
            <a:r>
              <a:rPr lang="da-DK" sz="2800" dirty="0" smtClean="0"/>
              <a:t>Patients with SBT &gt;3 </a:t>
            </a:r>
            <a:r>
              <a:rPr lang="da-DK" sz="2800" dirty="0" err="1" smtClean="0"/>
              <a:t>hours</a:t>
            </a:r>
            <a:r>
              <a:rPr lang="da-DK" sz="2800" dirty="0" smtClean="0"/>
              <a:t> </a:t>
            </a:r>
            <a:r>
              <a:rPr lang="da-DK" sz="2800" dirty="0" err="1" smtClean="0"/>
              <a:t>were</a:t>
            </a:r>
            <a:endParaRPr lang="da-DK" sz="2800" dirty="0" smtClean="0"/>
          </a:p>
          <a:p>
            <a:pPr lvl="2"/>
            <a:r>
              <a:rPr lang="da-DK" sz="2400" dirty="0" err="1" smtClean="0"/>
              <a:t>Older</a:t>
            </a:r>
            <a:endParaRPr lang="da-DK" sz="2400" dirty="0" smtClean="0"/>
          </a:p>
          <a:p>
            <a:pPr lvl="2"/>
            <a:r>
              <a:rPr lang="da-DK" sz="2400" dirty="0" err="1" smtClean="0"/>
              <a:t>Women</a:t>
            </a:r>
            <a:endParaRPr lang="da-DK" sz="2400" dirty="0" smtClean="0"/>
          </a:p>
          <a:p>
            <a:pPr lvl="2"/>
            <a:r>
              <a:rPr lang="da-DK" sz="2400" dirty="0" err="1" smtClean="0"/>
              <a:t>Higher</a:t>
            </a:r>
            <a:r>
              <a:rPr lang="da-DK" sz="2400" dirty="0" smtClean="0"/>
              <a:t> </a:t>
            </a:r>
            <a:r>
              <a:rPr lang="da-DK" sz="2400" dirty="0" err="1" smtClean="0"/>
              <a:t>prevalence</a:t>
            </a:r>
            <a:r>
              <a:rPr lang="da-DK" sz="2400" dirty="0"/>
              <a:t> </a:t>
            </a:r>
            <a:r>
              <a:rPr lang="da-DK" sz="2400" dirty="0" smtClean="0"/>
              <a:t>of</a:t>
            </a:r>
          </a:p>
          <a:p>
            <a:pPr lvl="3"/>
            <a:r>
              <a:rPr lang="da-DK" dirty="0" smtClean="0"/>
              <a:t>Diabetes</a:t>
            </a:r>
          </a:p>
          <a:p>
            <a:pPr lvl="3"/>
            <a:r>
              <a:rPr lang="da-DK" dirty="0" err="1" smtClean="0"/>
              <a:t>Hypertension</a:t>
            </a:r>
            <a:endParaRPr lang="da-DK" dirty="0" smtClean="0"/>
          </a:p>
          <a:p>
            <a:pPr lvl="3"/>
            <a:r>
              <a:rPr lang="da-DK" dirty="0" err="1" smtClean="0"/>
              <a:t>Peripheral</a:t>
            </a:r>
            <a:r>
              <a:rPr lang="da-DK" dirty="0" smtClean="0"/>
              <a:t> </a:t>
            </a:r>
            <a:r>
              <a:rPr lang="da-DK" dirty="0" err="1" smtClean="0"/>
              <a:t>artery</a:t>
            </a:r>
            <a:r>
              <a:rPr lang="da-DK" dirty="0" smtClean="0"/>
              <a:t> </a:t>
            </a:r>
            <a:r>
              <a:rPr lang="da-DK" dirty="0" err="1" smtClean="0"/>
              <a:t>disease</a:t>
            </a:r>
            <a:endParaRPr lang="da-DK" dirty="0" smtClean="0"/>
          </a:p>
          <a:p>
            <a:pPr lvl="3"/>
            <a:r>
              <a:rPr lang="da-DK" dirty="0" err="1" smtClean="0"/>
              <a:t>Renal</a:t>
            </a:r>
            <a:r>
              <a:rPr lang="da-DK" dirty="0" smtClean="0"/>
              <a:t> </a:t>
            </a:r>
            <a:r>
              <a:rPr lang="da-DK" dirty="0" err="1" smtClean="0"/>
              <a:t>insufficiency</a:t>
            </a:r>
            <a:endParaRPr lang="da-DK" dirty="0" smtClean="0"/>
          </a:p>
          <a:p>
            <a:pPr lvl="3"/>
            <a:r>
              <a:rPr lang="da-DK" dirty="0" err="1" smtClean="0"/>
              <a:t>Impaired</a:t>
            </a:r>
            <a:r>
              <a:rPr lang="da-DK" dirty="0" smtClean="0"/>
              <a:t> </a:t>
            </a:r>
            <a:r>
              <a:rPr lang="da-DK" dirty="0" err="1"/>
              <a:t>left</a:t>
            </a:r>
            <a:r>
              <a:rPr lang="da-DK" dirty="0"/>
              <a:t> </a:t>
            </a:r>
            <a:r>
              <a:rPr lang="da-DK" dirty="0" err="1"/>
              <a:t>ventricular</a:t>
            </a:r>
            <a:r>
              <a:rPr lang="da-DK" dirty="0"/>
              <a:t> </a:t>
            </a:r>
            <a:r>
              <a:rPr lang="da-DK" dirty="0" err="1"/>
              <a:t>ejection</a:t>
            </a:r>
            <a:r>
              <a:rPr lang="da-DK" dirty="0"/>
              <a:t> </a:t>
            </a:r>
            <a:r>
              <a:rPr lang="da-DK" dirty="0" err="1" smtClean="0"/>
              <a:t>fraction</a:t>
            </a:r>
            <a:endParaRPr lang="da-DK" dirty="0" smtClean="0"/>
          </a:p>
          <a:p>
            <a:pPr lvl="3"/>
            <a:r>
              <a:rPr lang="en-US" dirty="0" smtClean="0"/>
              <a:t>Left </a:t>
            </a:r>
            <a:r>
              <a:rPr lang="en-US" dirty="0"/>
              <a:t>circumflex as the culprit </a:t>
            </a:r>
            <a:r>
              <a:rPr lang="en-US" dirty="0" smtClean="0"/>
              <a:t>artery</a:t>
            </a:r>
          </a:p>
          <a:p>
            <a:pPr lvl="3"/>
            <a:r>
              <a:rPr lang="en-US" dirty="0" smtClean="0"/>
              <a:t>had </a:t>
            </a:r>
            <a:r>
              <a:rPr lang="en-US" dirty="0"/>
              <a:t>more stents </a:t>
            </a:r>
            <a:r>
              <a:rPr lang="en-US" dirty="0" smtClean="0"/>
              <a:t>implanted</a:t>
            </a:r>
          </a:p>
          <a:p>
            <a:pPr lvl="2"/>
            <a:r>
              <a:rPr lang="en-US" dirty="0" smtClean="0"/>
              <a:t>Less likely to </a:t>
            </a:r>
          </a:p>
          <a:p>
            <a:pPr lvl="3"/>
            <a:r>
              <a:rPr lang="en-US" dirty="0" smtClean="0"/>
              <a:t>obtain </a:t>
            </a:r>
            <a:r>
              <a:rPr lang="en-US" dirty="0"/>
              <a:t>good </a:t>
            </a:r>
            <a:r>
              <a:rPr lang="en-US" dirty="0" err="1"/>
              <a:t>epicardial</a:t>
            </a:r>
            <a:r>
              <a:rPr lang="en-US" dirty="0"/>
              <a:t> coronary flow at the end of procedure (TIMI flow </a:t>
            </a:r>
            <a:r>
              <a:rPr lang="en-US" dirty="0" smtClean="0"/>
              <a:t>3)</a:t>
            </a:r>
          </a:p>
          <a:p>
            <a:pPr lvl="3"/>
            <a:r>
              <a:rPr lang="en-US" dirty="0" smtClean="0"/>
              <a:t>to </a:t>
            </a:r>
            <a:r>
              <a:rPr lang="en-US" dirty="0"/>
              <a:t>be preloaded with 600 mg </a:t>
            </a:r>
            <a:r>
              <a:rPr lang="en-US" dirty="0" err="1"/>
              <a:t>clopidogrel</a:t>
            </a:r>
            <a:r>
              <a:rPr lang="en-US" dirty="0"/>
              <a:t> </a:t>
            </a:r>
            <a:r>
              <a:rPr lang="da-DK" dirty="0" smtClean="0"/>
              <a:t> </a:t>
            </a:r>
          </a:p>
          <a:p>
            <a:pPr lvl="2"/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277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Results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709960"/>
              </p:ext>
            </p:extLst>
          </p:nvPr>
        </p:nvGraphicFramePr>
        <p:xfrm>
          <a:off x="427300" y="4500271"/>
          <a:ext cx="11037424" cy="1440000"/>
        </p:xfrm>
        <a:graphic>
          <a:graphicData uri="http://schemas.openxmlformats.org/drawingml/2006/table">
            <a:tbl>
              <a:tblPr firstRow="1" firstCol="1" bandRow="1"/>
              <a:tblGrid>
                <a:gridCol w="1514887"/>
                <a:gridCol w="2039504"/>
                <a:gridCol w="2100805"/>
                <a:gridCol w="2401747"/>
                <a:gridCol w="1396641"/>
                <a:gridCol w="1583840"/>
              </a:tblGrid>
              <a:tr h="732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255" algn="l"/>
                          <a:tab pos="230505" algn="l"/>
                        </a:tabLst>
                      </a:pPr>
                      <a:r>
                        <a:rPr lang="da-DK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Age, </a:t>
                      </a:r>
                      <a:r>
                        <a:rPr lang="da-DK" sz="1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57.67 </a:t>
                      </a:r>
                      <a:endParaRPr lang="da-DK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50.75, 67.43)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57.55 </a:t>
                      </a:r>
                      <a:endParaRPr lang="da-DK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50.76, 66.01)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61.06 </a:t>
                      </a:r>
                      <a:endParaRPr lang="da-DK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52.89, 70.19)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61.35 </a:t>
                      </a:r>
                      <a:endParaRPr lang="da-DK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54.15, 71.01)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255" algn="l"/>
                          <a:tab pos="230505" algn="l"/>
                        </a:tabLst>
                      </a:pPr>
                      <a:r>
                        <a:rPr lang="da-DK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da-DK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77.6% </a:t>
                      </a:r>
                      <a:endParaRPr lang="da-DK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412/531)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80.3</a:t>
                      </a: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(433/539)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77.4% </a:t>
                      </a:r>
                      <a:endParaRPr lang="da-DK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833/1076)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74.7% (787/1053)</a:t>
                      </a: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da-DK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83990313"/>
              </p:ext>
            </p:extLst>
          </p:nvPr>
        </p:nvGraphicFramePr>
        <p:xfrm>
          <a:off x="2019461" y="0"/>
          <a:ext cx="8128000" cy="495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Lige forbindelse 11"/>
          <p:cNvCxnSpPr/>
          <p:nvPr/>
        </p:nvCxnSpPr>
        <p:spPr>
          <a:xfrm>
            <a:off x="6096000" y="241910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/>
        </p:nvCxnSpPr>
        <p:spPr>
          <a:xfrm>
            <a:off x="6083461" y="3047649"/>
            <a:ext cx="0" cy="16609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/>
          <p:cNvSpPr txBox="1"/>
          <p:nvPr/>
        </p:nvSpPr>
        <p:spPr>
          <a:xfrm>
            <a:off x="427299" y="6086405"/>
            <a:ext cx="11645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Treatment</a:t>
            </a:r>
            <a:r>
              <a:rPr lang="da-DK" sz="2000" dirty="0" smtClean="0"/>
              <a:t> </a:t>
            </a:r>
            <a:r>
              <a:rPr lang="da-DK" sz="2000" dirty="0" err="1" smtClean="0"/>
              <a:t>groups</a:t>
            </a:r>
            <a:r>
              <a:rPr lang="da-DK" sz="2000" dirty="0" smtClean="0"/>
              <a:t> </a:t>
            </a:r>
            <a:r>
              <a:rPr lang="da-DK" sz="2000" dirty="0" err="1" smtClean="0"/>
              <a:t>were</a:t>
            </a:r>
            <a:r>
              <a:rPr lang="da-DK" sz="2000" dirty="0" smtClean="0"/>
              <a:t> </a:t>
            </a:r>
            <a:r>
              <a:rPr lang="da-DK" sz="2000" dirty="0" err="1" smtClean="0"/>
              <a:t>very</a:t>
            </a:r>
            <a:r>
              <a:rPr lang="da-DK" sz="2000" dirty="0" smtClean="0"/>
              <a:t> </a:t>
            </a:r>
            <a:r>
              <a:rPr lang="da-DK" sz="2000" dirty="0" err="1" smtClean="0"/>
              <a:t>well</a:t>
            </a:r>
            <a:r>
              <a:rPr lang="da-DK" sz="2000" dirty="0" smtClean="0"/>
              <a:t> </a:t>
            </a:r>
            <a:r>
              <a:rPr lang="da-DK" sz="2000" dirty="0" err="1" smtClean="0"/>
              <a:t>balanced</a:t>
            </a:r>
            <a:r>
              <a:rPr lang="da-DK" sz="2000" dirty="0" smtClean="0"/>
              <a:t>, no differences in diabetes, aspirin or </a:t>
            </a:r>
            <a:r>
              <a:rPr lang="da-DK" sz="2000" dirty="0" err="1" smtClean="0"/>
              <a:t>clopidogrel</a:t>
            </a:r>
            <a:r>
              <a:rPr lang="da-DK" sz="2000" dirty="0" smtClean="0"/>
              <a:t> administration, </a:t>
            </a:r>
            <a:r>
              <a:rPr lang="da-DK" sz="2000" dirty="0" err="1" smtClean="0"/>
              <a:t>culprit</a:t>
            </a:r>
            <a:r>
              <a:rPr lang="da-DK" sz="2000" dirty="0" smtClean="0"/>
              <a:t>, </a:t>
            </a:r>
            <a:r>
              <a:rPr lang="da-DK" sz="2000" dirty="0" err="1" smtClean="0"/>
              <a:t>pre</a:t>
            </a:r>
            <a:r>
              <a:rPr lang="da-DK" sz="2000" dirty="0" smtClean="0"/>
              <a:t> – or post procedure TIMI-flow, </a:t>
            </a:r>
            <a:r>
              <a:rPr lang="da-DK" sz="2000" dirty="0" err="1" smtClean="0"/>
              <a:t>number</a:t>
            </a:r>
            <a:r>
              <a:rPr lang="da-DK" sz="2000" dirty="0" smtClean="0"/>
              <a:t> of </a:t>
            </a:r>
            <a:r>
              <a:rPr lang="da-DK" sz="2000" dirty="0" err="1" smtClean="0"/>
              <a:t>diseased</a:t>
            </a:r>
            <a:r>
              <a:rPr lang="da-DK" sz="2000" dirty="0" smtClean="0"/>
              <a:t> </a:t>
            </a:r>
            <a:r>
              <a:rPr lang="da-DK" sz="2000" dirty="0" err="1" smtClean="0"/>
              <a:t>vessels</a:t>
            </a:r>
            <a:r>
              <a:rPr lang="da-DK" sz="2000" dirty="0" smtClean="0"/>
              <a:t> or </a:t>
            </a:r>
            <a:r>
              <a:rPr lang="da-DK" sz="2000" dirty="0" err="1" smtClean="0"/>
              <a:t>number</a:t>
            </a:r>
            <a:r>
              <a:rPr lang="da-DK" sz="2000" dirty="0" smtClean="0"/>
              <a:t> of </a:t>
            </a:r>
            <a:r>
              <a:rPr lang="da-DK" sz="2000" dirty="0" err="1" smtClean="0"/>
              <a:t>vessels</a:t>
            </a:r>
            <a:r>
              <a:rPr lang="da-DK" sz="2000" dirty="0" smtClean="0"/>
              <a:t> </a:t>
            </a:r>
            <a:r>
              <a:rPr lang="da-DK" sz="2000" dirty="0" err="1" smtClean="0"/>
              <a:t>treated</a:t>
            </a:r>
            <a:r>
              <a:rPr lang="da-DK" sz="2000" dirty="0" smtClean="0"/>
              <a:t>, </a:t>
            </a:r>
            <a:r>
              <a:rPr lang="da-DK" sz="2000" dirty="0" err="1" smtClean="0"/>
              <a:t>killip</a:t>
            </a:r>
            <a:r>
              <a:rPr lang="da-DK" sz="2000" dirty="0" smtClean="0"/>
              <a:t> class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8572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5"/>
          <p:cNvGrpSpPr>
            <a:grpSpLocks/>
          </p:cNvGrpSpPr>
          <p:nvPr/>
        </p:nvGrpSpPr>
        <p:grpSpPr bwMode="auto">
          <a:xfrm>
            <a:off x="2034253" y="336911"/>
            <a:ext cx="8140433" cy="6120000"/>
            <a:chOff x="72" y="96"/>
            <a:chExt cx="4832" cy="3648"/>
          </a:xfrm>
        </p:grpSpPr>
        <p:sp>
          <p:nvSpPr>
            <p:cNvPr id="133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15" name="Rectangle 6"/>
            <p:cNvSpPr>
              <a:spLocks noChangeArrowheads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 sz="2400">
                <a:latin typeface="Calibri" pitchFamily="34" charset="0"/>
              </a:endParaRPr>
            </a:p>
          </p:txBody>
        </p:sp>
        <p:sp>
          <p:nvSpPr>
            <p:cNvPr id="13316" name="Rectangle 7"/>
            <p:cNvSpPr>
              <a:spLocks noChangeArrowheads="1"/>
            </p:cNvSpPr>
            <p:nvPr/>
          </p:nvSpPr>
          <p:spPr bwMode="auto">
            <a:xfrm>
              <a:off x="96" y="96"/>
              <a:ext cx="4808" cy="36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a-DK" sz="2400">
                <a:latin typeface="Calibri" pitchFamily="34" charset="0"/>
              </a:endParaRPr>
            </a:p>
          </p:txBody>
        </p:sp>
        <p:sp>
          <p:nvSpPr>
            <p:cNvPr id="13319" name="Rectangle 10"/>
            <p:cNvSpPr>
              <a:spLocks noChangeArrowheads="1"/>
            </p:cNvSpPr>
            <p:nvPr/>
          </p:nvSpPr>
          <p:spPr bwMode="auto">
            <a:xfrm>
              <a:off x="72" y="288"/>
              <a:ext cx="4802" cy="345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>
                <a:latin typeface="Calibri" pitchFamily="34" charset="0"/>
              </a:endParaRPr>
            </a:p>
          </p:txBody>
        </p:sp>
        <p:sp>
          <p:nvSpPr>
            <p:cNvPr id="13320" name="Rectangle 11"/>
            <p:cNvSpPr>
              <a:spLocks noChangeArrowheads="1"/>
            </p:cNvSpPr>
            <p:nvPr/>
          </p:nvSpPr>
          <p:spPr bwMode="auto">
            <a:xfrm>
              <a:off x="980" y="3239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530</a:t>
              </a:r>
              <a:endParaRPr lang="en-US" altLang="en-US" sz="2400"/>
            </a:p>
          </p:txBody>
        </p:sp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1496" y="3239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476</a:t>
              </a:r>
              <a:endParaRPr lang="en-US" altLang="en-US" sz="2400"/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2007" y="3239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457</a:t>
              </a:r>
              <a:endParaRPr lang="en-US" altLang="en-US" sz="2400"/>
            </a:p>
          </p:txBody>
        </p:sp>
        <p:sp>
          <p:nvSpPr>
            <p:cNvPr id="13323" name="Rectangle 14"/>
            <p:cNvSpPr>
              <a:spLocks noChangeArrowheads="1"/>
            </p:cNvSpPr>
            <p:nvPr/>
          </p:nvSpPr>
          <p:spPr bwMode="auto">
            <a:xfrm>
              <a:off x="2518" y="3239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424</a:t>
              </a:r>
              <a:endParaRPr lang="en-US" altLang="en-US" sz="2400"/>
            </a:p>
          </p:txBody>
        </p:sp>
        <p:sp>
          <p:nvSpPr>
            <p:cNvPr id="13324" name="Rectangle 15"/>
            <p:cNvSpPr>
              <a:spLocks noChangeArrowheads="1"/>
            </p:cNvSpPr>
            <p:nvPr/>
          </p:nvSpPr>
          <p:spPr bwMode="auto">
            <a:xfrm>
              <a:off x="3035" y="3239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418</a:t>
              </a:r>
              <a:endParaRPr lang="en-US" altLang="en-US" sz="2400"/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3546" y="3239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403</a:t>
              </a:r>
              <a:endParaRPr lang="en-US" altLang="en-US" sz="2400"/>
            </a:p>
          </p:txBody>
        </p:sp>
        <p:sp>
          <p:nvSpPr>
            <p:cNvPr id="13326" name="Rectangle 17"/>
            <p:cNvSpPr>
              <a:spLocks noChangeArrowheads="1"/>
            </p:cNvSpPr>
            <p:nvPr/>
          </p:nvSpPr>
          <p:spPr bwMode="auto">
            <a:xfrm>
              <a:off x="4063" y="3239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263</a:t>
              </a:r>
              <a:endParaRPr lang="en-US" altLang="en-US" sz="2400"/>
            </a:p>
          </p:txBody>
        </p:sp>
        <p:sp>
          <p:nvSpPr>
            <p:cNvPr id="13327" name="Rectangle 18"/>
            <p:cNvSpPr>
              <a:spLocks noChangeArrowheads="1"/>
            </p:cNvSpPr>
            <p:nvPr/>
          </p:nvSpPr>
          <p:spPr bwMode="auto">
            <a:xfrm>
              <a:off x="980" y="334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539</a:t>
              </a:r>
              <a:endParaRPr lang="en-US" altLang="en-US" sz="2400"/>
            </a:p>
          </p:txBody>
        </p:sp>
        <p:sp>
          <p:nvSpPr>
            <p:cNvPr id="13328" name="Rectangle 19"/>
            <p:cNvSpPr>
              <a:spLocks noChangeArrowheads="1"/>
            </p:cNvSpPr>
            <p:nvPr/>
          </p:nvSpPr>
          <p:spPr bwMode="auto">
            <a:xfrm>
              <a:off x="1496" y="334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503</a:t>
              </a:r>
              <a:endParaRPr lang="en-US" altLang="en-US" sz="2400"/>
            </a:p>
          </p:txBody>
        </p:sp>
        <p:sp>
          <p:nvSpPr>
            <p:cNvPr id="13329" name="Rectangle 20"/>
            <p:cNvSpPr>
              <a:spLocks noChangeArrowheads="1"/>
            </p:cNvSpPr>
            <p:nvPr/>
          </p:nvSpPr>
          <p:spPr bwMode="auto">
            <a:xfrm>
              <a:off x="2007" y="334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484</a:t>
              </a:r>
              <a:endParaRPr lang="en-US" altLang="en-US" sz="2400"/>
            </a:p>
          </p:txBody>
        </p:sp>
        <p:sp>
          <p:nvSpPr>
            <p:cNvPr id="13330" name="Rectangle 21"/>
            <p:cNvSpPr>
              <a:spLocks noChangeArrowheads="1"/>
            </p:cNvSpPr>
            <p:nvPr/>
          </p:nvSpPr>
          <p:spPr bwMode="auto">
            <a:xfrm>
              <a:off x="2518" y="334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453</a:t>
              </a:r>
              <a:endParaRPr lang="en-US" altLang="en-US" sz="2400"/>
            </a:p>
          </p:txBody>
        </p:sp>
        <p:sp>
          <p:nvSpPr>
            <p:cNvPr id="13331" name="Rectangle 22"/>
            <p:cNvSpPr>
              <a:spLocks noChangeArrowheads="1"/>
            </p:cNvSpPr>
            <p:nvPr/>
          </p:nvSpPr>
          <p:spPr bwMode="auto">
            <a:xfrm>
              <a:off x="3035" y="334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438</a:t>
              </a:r>
              <a:endParaRPr lang="en-US" altLang="en-US" sz="2400"/>
            </a:p>
          </p:txBody>
        </p:sp>
        <p:sp>
          <p:nvSpPr>
            <p:cNvPr id="13332" name="Rectangle 23"/>
            <p:cNvSpPr>
              <a:spLocks noChangeArrowheads="1"/>
            </p:cNvSpPr>
            <p:nvPr/>
          </p:nvSpPr>
          <p:spPr bwMode="auto">
            <a:xfrm>
              <a:off x="3546" y="334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422</a:t>
              </a:r>
              <a:endParaRPr lang="en-US" altLang="en-US" sz="2400"/>
            </a:p>
          </p:txBody>
        </p:sp>
        <p:sp>
          <p:nvSpPr>
            <p:cNvPr id="13333" name="Rectangle 24"/>
            <p:cNvSpPr>
              <a:spLocks noChangeArrowheads="1"/>
            </p:cNvSpPr>
            <p:nvPr/>
          </p:nvSpPr>
          <p:spPr bwMode="auto">
            <a:xfrm>
              <a:off x="4063" y="334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274</a:t>
              </a:r>
              <a:endParaRPr lang="en-US" altLang="en-US" sz="2400"/>
            </a:p>
          </p:txBody>
        </p:sp>
        <p:sp>
          <p:nvSpPr>
            <p:cNvPr id="13334" name="Rectangle 25"/>
            <p:cNvSpPr>
              <a:spLocks noChangeArrowheads="1"/>
            </p:cNvSpPr>
            <p:nvPr/>
          </p:nvSpPr>
          <p:spPr bwMode="auto">
            <a:xfrm>
              <a:off x="944" y="3444"/>
              <a:ext cx="2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1,076</a:t>
              </a:r>
              <a:endParaRPr lang="en-US" altLang="en-US" sz="2400"/>
            </a:p>
          </p:txBody>
        </p:sp>
        <p:sp>
          <p:nvSpPr>
            <p:cNvPr id="13335" name="Rectangle 26"/>
            <p:cNvSpPr>
              <a:spLocks noChangeArrowheads="1"/>
            </p:cNvSpPr>
            <p:nvPr/>
          </p:nvSpPr>
          <p:spPr bwMode="auto">
            <a:xfrm>
              <a:off x="1496" y="3444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969</a:t>
              </a:r>
              <a:endParaRPr lang="en-US" altLang="en-US" sz="2400"/>
            </a:p>
          </p:txBody>
        </p:sp>
        <p:sp>
          <p:nvSpPr>
            <p:cNvPr id="13336" name="Rectangle 27"/>
            <p:cNvSpPr>
              <a:spLocks noChangeArrowheads="1"/>
            </p:cNvSpPr>
            <p:nvPr/>
          </p:nvSpPr>
          <p:spPr bwMode="auto">
            <a:xfrm>
              <a:off x="2007" y="3444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926</a:t>
              </a:r>
              <a:endParaRPr lang="en-US" altLang="en-US" sz="2400"/>
            </a:p>
          </p:txBody>
        </p:sp>
        <p:sp>
          <p:nvSpPr>
            <p:cNvPr id="13337" name="Rectangle 28"/>
            <p:cNvSpPr>
              <a:spLocks noChangeArrowheads="1"/>
            </p:cNvSpPr>
            <p:nvPr/>
          </p:nvSpPr>
          <p:spPr bwMode="auto">
            <a:xfrm>
              <a:off x="2518" y="3444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858</a:t>
              </a:r>
              <a:endParaRPr lang="en-US" altLang="en-US" sz="2400"/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3035" y="3444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835</a:t>
              </a:r>
              <a:endParaRPr lang="en-US" altLang="en-US" sz="2400"/>
            </a:p>
          </p:txBody>
        </p:sp>
        <p:sp>
          <p:nvSpPr>
            <p:cNvPr id="13339" name="Rectangle 30"/>
            <p:cNvSpPr>
              <a:spLocks noChangeArrowheads="1"/>
            </p:cNvSpPr>
            <p:nvPr/>
          </p:nvSpPr>
          <p:spPr bwMode="auto">
            <a:xfrm>
              <a:off x="3546" y="3444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807</a:t>
              </a:r>
              <a:endParaRPr lang="en-US" altLang="en-US" sz="2400"/>
            </a:p>
          </p:txBody>
        </p:sp>
        <p:sp>
          <p:nvSpPr>
            <p:cNvPr id="13340" name="Rectangle 31"/>
            <p:cNvSpPr>
              <a:spLocks noChangeArrowheads="1"/>
            </p:cNvSpPr>
            <p:nvPr/>
          </p:nvSpPr>
          <p:spPr bwMode="auto">
            <a:xfrm>
              <a:off x="4063" y="3444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564</a:t>
              </a:r>
              <a:endParaRPr lang="en-US" altLang="en-US" sz="2400"/>
            </a:p>
          </p:txBody>
        </p:sp>
        <p:sp>
          <p:nvSpPr>
            <p:cNvPr id="13341" name="Rectangle 32"/>
            <p:cNvSpPr>
              <a:spLocks noChangeArrowheads="1"/>
            </p:cNvSpPr>
            <p:nvPr/>
          </p:nvSpPr>
          <p:spPr bwMode="auto">
            <a:xfrm>
              <a:off x="944" y="3552"/>
              <a:ext cx="244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1,053</a:t>
              </a:r>
              <a:endParaRPr lang="en-US" altLang="en-US" sz="2400"/>
            </a:p>
          </p:txBody>
        </p:sp>
        <p:sp>
          <p:nvSpPr>
            <p:cNvPr id="13342" name="Rectangle 33"/>
            <p:cNvSpPr>
              <a:spLocks noChangeArrowheads="1"/>
            </p:cNvSpPr>
            <p:nvPr/>
          </p:nvSpPr>
          <p:spPr bwMode="auto">
            <a:xfrm>
              <a:off x="1496" y="355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927</a:t>
              </a:r>
              <a:endParaRPr lang="en-US" altLang="en-US" sz="2400"/>
            </a:p>
          </p:txBody>
        </p:sp>
        <p:sp>
          <p:nvSpPr>
            <p:cNvPr id="13343" name="Rectangle 34"/>
            <p:cNvSpPr>
              <a:spLocks noChangeArrowheads="1"/>
            </p:cNvSpPr>
            <p:nvPr/>
          </p:nvSpPr>
          <p:spPr bwMode="auto">
            <a:xfrm>
              <a:off x="2007" y="355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892</a:t>
              </a:r>
              <a:endParaRPr lang="en-US" altLang="en-US" sz="2400"/>
            </a:p>
          </p:txBody>
        </p:sp>
        <p:sp>
          <p:nvSpPr>
            <p:cNvPr id="13344" name="Rectangle 35"/>
            <p:cNvSpPr>
              <a:spLocks noChangeArrowheads="1"/>
            </p:cNvSpPr>
            <p:nvPr/>
          </p:nvSpPr>
          <p:spPr bwMode="auto">
            <a:xfrm>
              <a:off x="2518" y="355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822</a:t>
              </a:r>
              <a:endParaRPr lang="en-US" altLang="en-US" sz="2400"/>
            </a:p>
          </p:txBody>
        </p:sp>
        <p:sp>
          <p:nvSpPr>
            <p:cNvPr id="13345" name="Rectangle 36"/>
            <p:cNvSpPr>
              <a:spLocks noChangeArrowheads="1"/>
            </p:cNvSpPr>
            <p:nvPr/>
          </p:nvSpPr>
          <p:spPr bwMode="auto">
            <a:xfrm>
              <a:off x="3035" y="355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793</a:t>
              </a:r>
              <a:endParaRPr lang="en-US" altLang="en-US" sz="2400"/>
            </a:p>
          </p:txBody>
        </p:sp>
        <p:sp>
          <p:nvSpPr>
            <p:cNvPr id="13346" name="Rectangle 37"/>
            <p:cNvSpPr>
              <a:spLocks noChangeArrowheads="1"/>
            </p:cNvSpPr>
            <p:nvPr/>
          </p:nvSpPr>
          <p:spPr bwMode="auto">
            <a:xfrm>
              <a:off x="3546" y="355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763</a:t>
              </a:r>
              <a:endParaRPr lang="en-US" altLang="en-US" sz="2400"/>
            </a:p>
          </p:txBody>
        </p:sp>
        <p:sp>
          <p:nvSpPr>
            <p:cNvPr id="13347" name="Rectangle 38"/>
            <p:cNvSpPr>
              <a:spLocks noChangeArrowheads="1"/>
            </p:cNvSpPr>
            <p:nvPr/>
          </p:nvSpPr>
          <p:spPr bwMode="auto">
            <a:xfrm>
              <a:off x="4063" y="3552"/>
              <a:ext cx="163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</a:rPr>
                <a:t>515</a:t>
              </a:r>
              <a:endParaRPr lang="en-US" altLang="en-US" sz="2400"/>
            </a:p>
          </p:txBody>
        </p:sp>
        <p:sp>
          <p:nvSpPr>
            <p:cNvPr id="13348" name="Rectangle 39"/>
            <p:cNvSpPr>
              <a:spLocks noChangeArrowheads="1"/>
            </p:cNvSpPr>
            <p:nvPr/>
          </p:nvSpPr>
          <p:spPr bwMode="auto">
            <a:xfrm>
              <a:off x="192" y="3101"/>
              <a:ext cx="669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 i="1">
                  <a:solidFill>
                    <a:srgbClr val="000000"/>
                  </a:solidFill>
                </a:rPr>
                <a:t>Number at risk:</a:t>
              </a:r>
              <a:endParaRPr lang="en-US" altLang="en-US" sz="2400"/>
            </a:p>
          </p:txBody>
        </p:sp>
        <p:sp>
          <p:nvSpPr>
            <p:cNvPr id="13349" name="Rectangle 40"/>
            <p:cNvSpPr>
              <a:spLocks noChangeArrowheads="1"/>
            </p:cNvSpPr>
            <p:nvPr/>
          </p:nvSpPr>
          <p:spPr bwMode="auto">
            <a:xfrm>
              <a:off x="192" y="3233"/>
              <a:ext cx="282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Group A</a:t>
              </a:r>
              <a:endParaRPr lang="en-US" altLang="en-US" sz="2400"/>
            </a:p>
          </p:txBody>
        </p:sp>
        <p:sp>
          <p:nvSpPr>
            <p:cNvPr id="13350" name="Rectangle 41"/>
            <p:cNvSpPr>
              <a:spLocks noChangeArrowheads="1"/>
            </p:cNvSpPr>
            <p:nvPr/>
          </p:nvSpPr>
          <p:spPr bwMode="auto">
            <a:xfrm>
              <a:off x="192" y="3342"/>
              <a:ext cx="279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Group B</a:t>
              </a:r>
              <a:endParaRPr lang="en-US" altLang="en-US" sz="2400"/>
            </a:p>
          </p:txBody>
        </p:sp>
        <p:sp>
          <p:nvSpPr>
            <p:cNvPr id="13351" name="Rectangle 42"/>
            <p:cNvSpPr>
              <a:spLocks noChangeArrowheads="1"/>
            </p:cNvSpPr>
            <p:nvPr/>
          </p:nvSpPr>
          <p:spPr bwMode="auto">
            <a:xfrm>
              <a:off x="192" y="3444"/>
              <a:ext cx="278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Group C</a:t>
              </a:r>
              <a:endParaRPr lang="en-US" altLang="en-US" sz="2400"/>
            </a:p>
          </p:txBody>
        </p:sp>
        <p:sp>
          <p:nvSpPr>
            <p:cNvPr id="13352" name="Rectangle 43"/>
            <p:cNvSpPr>
              <a:spLocks noChangeArrowheads="1"/>
            </p:cNvSpPr>
            <p:nvPr/>
          </p:nvSpPr>
          <p:spPr bwMode="auto">
            <a:xfrm>
              <a:off x="192" y="3546"/>
              <a:ext cx="285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100">
                  <a:solidFill>
                    <a:srgbClr val="000000"/>
                  </a:solidFill>
                </a:rPr>
                <a:t>Group D</a:t>
              </a:r>
              <a:endParaRPr lang="en-US" altLang="en-US" sz="2400"/>
            </a:p>
          </p:txBody>
        </p:sp>
        <p:sp>
          <p:nvSpPr>
            <p:cNvPr id="13355" name="Rectangle 46"/>
            <p:cNvSpPr>
              <a:spLocks noChangeArrowheads="1"/>
            </p:cNvSpPr>
            <p:nvPr/>
          </p:nvSpPr>
          <p:spPr bwMode="auto">
            <a:xfrm>
              <a:off x="2880" y="1010"/>
              <a:ext cx="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US" sz="2400"/>
            </a:p>
          </p:txBody>
        </p:sp>
        <p:sp>
          <p:nvSpPr>
            <p:cNvPr id="13357" name="Rectangle 48"/>
            <p:cNvSpPr>
              <a:spLocks noChangeArrowheads="1"/>
            </p:cNvSpPr>
            <p:nvPr/>
          </p:nvSpPr>
          <p:spPr bwMode="auto">
            <a:xfrm>
              <a:off x="2880" y="1184"/>
              <a:ext cx="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US" sz="2400"/>
            </a:p>
          </p:txBody>
        </p:sp>
        <p:sp>
          <p:nvSpPr>
            <p:cNvPr id="13358" name="Rectangle 49"/>
            <p:cNvSpPr>
              <a:spLocks noChangeArrowheads="1"/>
            </p:cNvSpPr>
            <p:nvPr/>
          </p:nvSpPr>
          <p:spPr bwMode="auto">
            <a:xfrm>
              <a:off x="1421" y="1358"/>
              <a:ext cx="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US" sz="2400"/>
            </a:p>
          </p:txBody>
        </p:sp>
        <p:sp>
          <p:nvSpPr>
            <p:cNvPr id="13359" name="Rectangle 50"/>
            <p:cNvSpPr>
              <a:spLocks noChangeArrowheads="1"/>
            </p:cNvSpPr>
            <p:nvPr/>
          </p:nvSpPr>
          <p:spPr bwMode="auto">
            <a:xfrm>
              <a:off x="2880" y="1358"/>
              <a:ext cx="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altLang="en-US" sz="2400"/>
            </a:p>
          </p:txBody>
        </p:sp>
        <p:sp>
          <p:nvSpPr>
            <p:cNvPr id="13364" name="Line 55"/>
            <p:cNvSpPr>
              <a:spLocks noChangeShapeType="1"/>
            </p:cNvSpPr>
            <p:nvPr/>
          </p:nvSpPr>
          <p:spPr bwMode="auto">
            <a:xfrm>
              <a:off x="1058" y="859"/>
              <a:ext cx="0" cy="17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65" name="Line 56"/>
            <p:cNvSpPr>
              <a:spLocks noChangeShapeType="1"/>
            </p:cNvSpPr>
            <p:nvPr/>
          </p:nvSpPr>
          <p:spPr bwMode="auto">
            <a:xfrm flipH="1">
              <a:off x="1034" y="256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66" name="Line 57"/>
            <p:cNvSpPr>
              <a:spLocks noChangeShapeType="1"/>
            </p:cNvSpPr>
            <p:nvPr/>
          </p:nvSpPr>
          <p:spPr bwMode="auto">
            <a:xfrm flipH="1">
              <a:off x="1034" y="200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67" name="Line 58"/>
            <p:cNvSpPr>
              <a:spLocks noChangeShapeType="1"/>
            </p:cNvSpPr>
            <p:nvPr/>
          </p:nvSpPr>
          <p:spPr bwMode="auto">
            <a:xfrm flipH="1">
              <a:off x="1034" y="1448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68" name="Line 59"/>
            <p:cNvSpPr>
              <a:spLocks noChangeShapeType="1"/>
            </p:cNvSpPr>
            <p:nvPr/>
          </p:nvSpPr>
          <p:spPr bwMode="auto">
            <a:xfrm flipH="1">
              <a:off x="1034" y="895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69" name="Rectangle 60"/>
            <p:cNvSpPr>
              <a:spLocks noChangeArrowheads="1"/>
            </p:cNvSpPr>
            <p:nvPr/>
          </p:nvSpPr>
          <p:spPr bwMode="auto">
            <a:xfrm rot="16200000">
              <a:off x="452" y="1643"/>
              <a:ext cx="55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MACE (%)</a:t>
              </a:r>
              <a:endParaRPr lang="en-US" altLang="en-US" dirty="0"/>
            </a:p>
          </p:txBody>
        </p:sp>
        <p:sp>
          <p:nvSpPr>
            <p:cNvPr id="13370" name="Rectangle 61"/>
            <p:cNvSpPr>
              <a:spLocks noChangeArrowheads="1"/>
            </p:cNvSpPr>
            <p:nvPr/>
          </p:nvSpPr>
          <p:spPr bwMode="auto">
            <a:xfrm>
              <a:off x="920" y="2500"/>
              <a:ext cx="6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3371" name="Rectangle 62"/>
            <p:cNvSpPr>
              <a:spLocks noChangeArrowheads="1"/>
            </p:cNvSpPr>
            <p:nvPr/>
          </p:nvSpPr>
          <p:spPr bwMode="auto">
            <a:xfrm>
              <a:off x="860" y="1947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15</a:t>
              </a:r>
              <a:endParaRPr lang="en-US" altLang="en-US" sz="2400"/>
            </a:p>
          </p:txBody>
        </p:sp>
        <p:sp>
          <p:nvSpPr>
            <p:cNvPr id="13372" name="Rectangle 63"/>
            <p:cNvSpPr>
              <a:spLocks noChangeArrowheads="1"/>
            </p:cNvSpPr>
            <p:nvPr/>
          </p:nvSpPr>
          <p:spPr bwMode="auto">
            <a:xfrm>
              <a:off x="860" y="1388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dirty="0">
                  <a:solidFill>
                    <a:srgbClr val="000000"/>
                  </a:solidFill>
                </a:rPr>
                <a:t>30</a:t>
              </a:r>
              <a:endParaRPr lang="en-US" altLang="en-US" sz="2400" dirty="0"/>
            </a:p>
          </p:txBody>
        </p:sp>
        <p:sp>
          <p:nvSpPr>
            <p:cNvPr id="13373" name="Rectangle 64"/>
            <p:cNvSpPr>
              <a:spLocks noChangeArrowheads="1"/>
            </p:cNvSpPr>
            <p:nvPr/>
          </p:nvSpPr>
          <p:spPr bwMode="auto">
            <a:xfrm>
              <a:off x="860" y="835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45</a:t>
              </a:r>
              <a:endParaRPr lang="en-US" altLang="en-US" sz="2400"/>
            </a:p>
          </p:txBody>
        </p:sp>
        <p:sp>
          <p:nvSpPr>
            <p:cNvPr id="13374" name="Line 65"/>
            <p:cNvSpPr>
              <a:spLocks noChangeShapeType="1"/>
            </p:cNvSpPr>
            <p:nvPr/>
          </p:nvSpPr>
          <p:spPr bwMode="auto">
            <a:xfrm flipH="1">
              <a:off x="1058" y="2590"/>
              <a:ext cx="311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75" name="Line 66"/>
            <p:cNvSpPr>
              <a:spLocks noChangeShapeType="1"/>
            </p:cNvSpPr>
            <p:nvPr/>
          </p:nvSpPr>
          <p:spPr bwMode="auto">
            <a:xfrm>
              <a:off x="1076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76" name="Line 67"/>
            <p:cNvSpPr>
              <a:spLocks noChangeShapeType="1"/>
            </p:cNvSpPr>
            <p:nvPr/>
          </p:nvSpPr>
          <p:spPr bwMode="auto">
            <a:xfrm>
              <a:off x="1592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77" name="Line 68"/>
            <p:cNvSpPr>
              <a:spLocks noChangeShapeType="1"/>
            </p:cNvSpPr>
            <p:nvPr/>
          </p:nvSpPr>
          <p:spPr bwMode="auto">
            <a:xfrm>
              <a:off x="2103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78" name="Line 69"/>
            <p:cNvSpPr>
              <a:spLocks noChangeShapeType="1"/>
            </p:cNvSpPr>
            <p:nvPr/>
          </p:nvSpPr>
          <p:spPr bwMode="auto">
            <a:xfrm>
              <a:off x="2614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79" name="Line 70"/>
            <p:cNvSpPr>
              <a:spLocks noChangeShapeType="1"/>
            </p:cNvSpPr>
            <p:nvPr/>
          </p:nvSpPr>
          <p:spPr bwMode="auto">
            <a:xfrm>
              <a:off x="3131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80" name="Line 71"/>
            <p:cNvSpPr>
              <a:spLocks noChangeShapeType="1"/>
            </p:cNvSpPr>
            <p:nvPr/>
          </p:nvSpPr>
          <p:spPr bwMode="auto">
            <a:xfrm>
              <a:off x="3642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81" name="Line 72"/>
            <p:cNvSpPr>
              <a:spLocks noChangeShapeType="1"/>
            </p:cNvSpPr>
            <p:nvPr/>
          </p:nvSpPr>
          <p:spPr bwMode="auto">
            <a:xfrm>
              <a:off x="4159" y="2590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 sz="2400"/>
            </a:p>
          </p:txBody>
        </p:sp>
        <p:sp>
          <p:nvSpPr>
            <p:cNvPr id="13382" name="Rectangle 73"/>
            <p:cNvSpPr>
              <a:spLocks noChangeArrowheads="1"/>
            </p:cNvSpPr>
            <p:nvPr/>
          </p:nvSpPr>
          <p:spPr bwMode="auto">
            <a:xfrm>
              <a:off x="2112" y="2843"/>
              <a:ext cx="87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</a:rPr>
                <a:t>Time in Months</a:t>
              </a:r>
              <a:endParaRPr lang="en-US" altLang="en-US" dirty="0"/>
            </a:p>
          </p:txBody>
        </p:sp>
        <p:sp>
          <p:nvSpPr>
            <p:cNvPr id="13383" name="Rectangle 74"/>
            <p:cNvSpPr>
              <a:spLocks noChangeArrowheads="1"/>
            </p:cNvSpPr>
            <p:nvPr/>
          </p:nvSpPr>
          <p:spPr bwMode="auto">
            <a:xfrm>
              <a:off x="1028" y="2656"/>
              <a:ext cx="6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0</a:t>
              </a:r>
              <a:endParaRPr lang="en-US" altLang="en-US" sz="2400"/>
            </a:p>
          </p:txBody>
        </p:sp>
        <p:sp>
          <p:nvSpPr>
            <p:cNvPr id="13384" name="Rectangle 75"/>
            <p:cNvSpPr>
              <a:spLocks noChangeArrowheads="1"/>
            </p:cNvSpPr>
            <p:nvPr/>
          </p:nvSpPr>
          <p:spPr bwMode="auto">
            <a:xfrm>
              <a:off x="1544" y="2656"/>
              <a:ext cx="6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6</a:t>
              </a:r>
              <a:endParaRPr lang="en-US" altLang="en-US" sz="2400"/>
            </a:p>
          </p:txBody>
        </p:sp>
        <p:sp>
          <p:nvSpPr>
            <p:cNvPr id="13385" name="Rectangle 76"/>
            <p:cNvSpPr>
              <a:spLocks noChangeArrowheads="1"/>
            </p:cNvSpPr>
            <p:nvPr/>
          </p:nvSpPr>
          <p:spPr bwMode="auto">
            <a:xfrm>
              <a:off x="2025" y="2656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13386" name="Rectangle 77"/>
            <p:cNvSpPr>
              <a:spLocks noChangeArrowheads="1"/>
            </p:cNvSpPr>
            <p:nvPr/>
          </p:nvSpPr>
          <p:spPr bwMode="auto">
            <a:xfrm>
              <a:off x="2536" y="2656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18</a:t>
              </a:r>
              <a:endParaRPr lang="en-US" altLang="en-US" sz="2400"/>
            </a:p>
          </p:txBody>
        </p:sp>
        <p:sp>
          <p:nvSpPr>
            <p:cNvPr id="13387" name="Rectangle 78"/>
            <p:cNvSpPr>
              <a:spLocks noChangeArrowheads="1"/>
            </p:cNvSpPr>
            <p:nvPr/>
          </p:nvSpPr>
          <p:spPr bwMode="auto">
            <a:xfrm>
              <a:off x="3053" y="2656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24</a:t>
              </a:r>
              <a:endParaRPr lang="en-US" altLang="en-US" sz="2400"/>
            </a:p>
          </p:txBody>
        </p:sp>
        <p:sp>
          <p:nvSpPr>
            <p:cNvPr id="13388" name="Rectangle 79"/>
            <p:cNvSpPr>
              <a:spLocks noChangeArrowheads="1"/>
            </p:cNvSpPr>
            <p:nvPr/>
          </p:nvSpPr>
          <p:spPr bwMode="auto">
            <a:xfrm>
              <a:off x="3564" y="2656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30</a:t>
              </a:r>
              <a:endParaRPr lang="en-US" altLang="en-US" sz="2400"/>
            </a:p>
          </p:txBody>
        </p:sp>
        <p:sp>
          <p:nvSpPr>
            <p:cNvPr id="13389" name="Rectangle 80"/>
            <p:cNvSpPr>
              <a:spLocks noChangeArrowheads="1"/>
            </p:cNvSpPr>
            <p:nvPr/>
          </p:nvSpPr>
          <p:spPr bwMode="auto">
            <a:xfrm>
              <a:off x="4081" y="2656"/>
              <a:ext cx="1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</a:rPr>
                <a:t>36</a:t>
              </a:r>
              <a:endParaRPr lang="en-US" altLang="en-US" sz="2400"/>
            </a:p>
          </p:txBody>
        </p:sp>
      </p:grpSp>
      <p:sp>
        <p:nvSpPr>
          <p:cNvPr id="90" name="Freeform 90"/>
          <p:cNvSpPr>
            <a:spLocks/>
          </p:cNvSpPr>
          <p:nvPr/>
        </p:nvSpPr>
        <p:spPr bwMode="auto">
          <a:xfrm>
            <a:off x="3713973" y="3393770"/>
            <a:ext cx="5193906" cy="1108914"/>
          </a:xfrm>
          <a:custGeom>
            <a:avLst/>
            <a:gdLst>
              <a:gd name="T0" fmla="*/ 0 w 513"/>
              <a:gd name="T1" fmla="*/ 631 h 110"/>
              <a:gd name="T2" fmla="*/ 12 w 513"/>
              <a:gd name="T3" fmla="*/ 625 h 110"/>
              <a:gd name="T4" fmla="*/ 12 w 513"/>
              <a:gd name="T5" fmla="*/ 613 h 110"/>
              <a:gd name="T6" fmla="*/ 18 w 513"/>
              <a:gd name="T7" fmla="*/ 601 h 110"/>
              <a:gd name="T8" fmla="*/ 24 w 513"/>
              <a:gd name="T9" fmla="*/ 583 h 110"/>
              <a:gd name="T10" fmla="*/ 66 w 513"/>
              <a:gd name="T11" fmla="*/ 577 h 110"/>
              <a:gd name="T12" fmla="*/ 66 w 513"/>
              <a:gd name="T13" fmla="*/ 565 h 110"/>
              <a:gd name="T14" fmla="*/ 78 w 513"/>
              <a:gd name="T15" fmla="*/ 553 h 110"/>
              <a:gd name="T16" fmla="*/ 108 w 513"/>
              <a:gd name="T17" fmla="*/ 541 h 110"/>
              <a:gd name="T18" fmla="*/ 150 w 513"/>
              <a:gd name="T19" fmla="*/ 535 h 110"/>
              <a:gd name="T20" fmla="*/ 162 w 513"/>
              <a:gd name="T21" fmla="*/ 523 h 110"/>
              <a:gd name="T22" fmla="*/ 204 w 513"/>
              <a:gd name="T23" fmla="*/ 517 h 110"/>
              <a:gd name="T24" fmla="*/ 282 w 513"/>
              <a:gd name="T25" fmla="*/ 499 h 110"/>
              <a:gd name="T26" fmla="*/ 337 w 513"/>
              <a:gd name="T27" fmla="*/ 493 h 110"/>
              <a:gd name="T28" fmla="*/ 367 w 513"/>
              <a:gd name="T29" fmla="*/ 481 h 110"/>
              <a:gd name="T30" fmla="*/ 391 w 513"/>
              <a:gd name="T31" fmla="*/ 475 h 110"/>
              <a:gd name="T32" fmla="*/ 403 w 513"/>
              <a:gd name="T33" fmla="*/ 457 h 110"/>
              <a:gd name="T34" fmla="*/ 517 w 513"/>
              <a:gd name="T35" fmla="*/ 451 h 110"/>
              <a:gd name="T36" fmla="*/ 517 w 513"/>
              <a:gd name="T37" fmla="*/ 445 h 110"/>
              <a:gd name="T38" fmla="*/ 529 w 513"/>
              <a:gd name="T39" fmla="*/ 439 h 110"/>
              <a:gd name="T40" fmla="*/ 571 w 513"/>
              <a:gd name="T41" fmla="*/ 427 h 110"/>
              <a:gd name="T42" fmla="*/ 685 w 513"/>
              <a:gd name="T43" fmla="*/ 415 h 110"/>
              <a:gd name="T44" fmla="*/ 709 w 513"/>
              <a:gd name="T45" fmla="*/ 403 h 110"/>
              <a:gd name="T46" fmla="*/ 811 w 513"/>
              <a:gd name="T47" fmla="*/ 397 h 110"/>
              <a:gd name="T48" fmla="*/ 865 w 513"/>
              <a:gd name="T49" fmla="*/ 385 h 110"/>
              <a:gd name="T50" fmla="*/ 938 w 513"/>
              <a:gd name="T51" fmla="*/ 373 h 110"/>
              <a:gd name="T52" fmla="*/ 980 w 513"/>
              <a:gd name="T53" fmla="*/ 355 h 110"/>
              <a:gd name="T54" fmla="*/ 1058 w 513"/>
              <a:gd name="T55" fmla="*/ 355 h 110"/>
              <a:gd name="T56" fmla="*/ 1076 w 513"/>
              <a:gd name="T57" fmla="*/ 343 h 110"/>
              <a:gd name="T58" fmla="*/ 1088 w 513"/>
              <a:gd name="T59" fmla="*/ 331 h 110"/>
              <a:gd name="T60" fmla="*/ 1100 w 513"/>
              <a:gd name="T61" fmla="*/ 318 h 110"/>
              <a:gd name="T62" fmla="*/ 1124 w 513"/>
              <a:gd name="T63" fmla="*/ 312 h 110"/>
              <a:gd name="T64" fmla="*/ 1142 w 513"/>
              <a:gd name="T65" fmla="*/ 294 h 110"/>
              <a:gd name="T66" fmla="*/ 1148 w 513"/>
              <a:gd name="T67" fmla="*/ 288 h 110"/>
              <a:gd name="T68" fmla="*/ 1184 w 513"/>
              <a:gd name="T69" fmla="*/ 276 h 110"/>
              <a:gd name="T70" fmla="*/ 1292 w 513"/>
              <a:gd name="T71" fmla="*/ 270 h 110"/>
              <a:gd name="T72" fmla="*/ 1370 w 513"/>
              <a:gd name="T73" fmla="*/ 252 h 110"/>
              <a:gd name="T74" fmla="*/ 1466 w 513"/>
              <a:gd name="T75" fmla="*/ 246 h 110"/>
              <a:gd name="T76" fmla="*/ 1490 w 513"/>
              <a:gd name="T77" fmla="*/ 234 h 110"/>
              <a:gd name="T78" fmla="*/ 1538 w 513"/>
              <a:gd name="T79" fmla="*/ 222 h 110"/>
              <a:gd name="T80" fmla="*/ 1575 w 513"/>
              <a:gd name="T81" fmla="*/ 216 h 110"/>
              <a:gd name="T82" fmla="*/ 1593 w 513"/>
              <a:gd name="T83" fmla="*/ 210 h 110"/>
              <a:gd name="T84" fmla="*/ 1611 w 513"/>
              <a:gd name="T85" fmla="*/ 198 h 110"/>
              <a:gd name="T86" fmla="*/ 1701 w 513"/>
              <a:gd name="T87" fmla="*/ 186 h 110"/>
              <a:gd name="T88" fmla="*/ 1815 w 513"/>
              <a:gd name="T89" fmla="*/ 174 h 110"/>
              <a:gd name="T90" fmla="*/ 1881 w 513"/>
              <a:gd name="T91" fmla="*/ 168 h 110"/>
              <a:gd name="T92" fmla="*/ 1953 w 513"/>
              <a:gd name="T93" fmla="*/ 150 h 110"/>
              <a:gd name="T94" fmla="*/ 2019 w 513"/>
              <a:gd name="T95" fmla="*/ 144 h 110"/>
              <a:gd name="T96" fmla="*/ 2043 w 513"/>
              <a:gd name="T97" fmla="*/ 132 h 110"/>
              <a:gd name="T98" fmla="*/ 2109 w 513"/>
              <a:gd name="T99" fmla="*/ 132 h 110"/>
              <a:gd name="T100" fmla="*/ 2170 w 513"/>
              <a:gd name="T101" fmla="*/ 114 h 110"/>
              <a:gd name="T102" fmla="*/ 2278 w 513"/>
              <a:gd name="T103" fmla="*/ 108 h 110"/>
              <a:gd name="T104" fmla="*/ 2290 w 513"/>
              <a:gd name="T105" fmla="*/ 96 h 110"/>
              <a:gd name="T106" fmla="*/ 2308 w 513"/>
              <a:gd name="T107" fmla="*/ 90 h 110"/>
              <a:gd name="T108" fmla="*/ 2434 w 513"/>
              <a:gd name="T109" fmla="*/ 72 h 110"/>
              <a:gd name="T110" fmla="*/ 2566 w 513"/>
              <a:gd name="T111" fmla="*/ 66 h 110"/>
              <a:gd name="T112" fmla="*/ 2566 w 513"/>
              <a:gd name="T113" fmla="*/ 60 h 110"/>
              <a:gd name="T114" fmla="*/ 2734 w 513"/>
              <a:gd name="T115" fmla="*/ 48 h 110"/>
              <a:gd name="T116" fmla="*/ 2819 w 513"/>
              <a:gd name="T117" fmla="*/ 30 h 110"/>
              <a:gd name="T118" fmla="*/ 2855 w 513"/>
              <a:gd name="T119" fmla="*/ 24 h 110"/>
              <a:gd name="T120" fmla="*/ 2957 w 513"/>
              <a:gd name="T121" fmla="*/ 6 h 110"/>
              <a:gd name="T122" fmla="*/ 3083 w 513"/>
              <a:gd name="T123" fmla="*/ 0 h 110"/>
              <a:gd name="T124" fmla="*/ 3083 w 513"/>
              <a:gd name="T125" fmla="*/ 0 h 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3"/>
              <a:gd name="T190" fmla="*/ 0 h 110"/>
              <a:gd name="T191" fmla="*/ 513 w 513"/>
              <a:gd name="T192" fmla="*/ 110 h 11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3" h="110">
                <a:moveTo>
                  <a:pt x="0" y="110"/>
                </a:moveTo>
                <a:lnTo>
                  <a:pt x="0" y="110"/>
                </a:lnTo>
                <a:lnTo>
                  <a:pt x="0" y="105"/>
                </a:lnTo>
                <a:lnTo>
                  <a:pt x="1" y="105"/>
                </a:lnTo>
                <a:lnTo>
                  <a:pt x="1" y="104"/>
                </a:lnTo>
                <a:lnTo>
                  <a:pt x="2" y="104"/>
                </a:lnTo>
                <a:lnTo>
                  <a:pt x="2" y="103"/>
                </a:lnTo>
                <a:lnTo>
                  <a:pt x="2" y="102"/>
                </a:lnTo>
                <a:lnTo>
                  <a:pt x="3" y="102"/>
                </a:lnTo>
                <a:lnTo>
                  <a:pt x="3" y="100"/>
                </a:lnTo>
                <a:lnTo>
                  <a:pt x="3" y="99"/>
                </a:lnTo>
                <a:lnTo>
                  <a:pt x="4" y="99"/>
                </a:lnTo>
                <a:lnTo>
                  <a:pt x="4" y="97"/>
                </a:lnTo>
                <a:lnTo>
                  <a:pt x="4" y="96"/>
                </a:lnTo>
                <a:lnTo>
                  <a:pt x="11" y="96"/>
                </a:lnTo>
                <a:lnTo>
                  <a:pt x="11" y="95"/>
                </a:lnTo>
                <a:lnTo>
                  <a:pt x="11" y="94"/>
                </a:lnTo>
                <a:lnTo>
                  <a:pt x="12" y="94"/>
                </a:lnTo>
                <a:lnTo>
                  <a:pt x="12" y="92"/>
                </a:lnTo>
                <a:lnTo>
                  <a:pt x="13" y="92"/>
                </a:lnTo>
                <a:lnTo>
                  <a:pt x="13" y="91"/>
                </a:lnTo>
                <a:lnTo>
                  <a:pt x="18" y="91"/>
                </a:lnTo>
                <a:lnTo>
                  <a:pt x="18" y="90"/>
                </a:lnTo>
                <a:lnTo>
                  <a:pt x="25" y="90"/>
                </a:lnTo>
                <a:lnTo>
                  <a:pt x="25" y="89"/>
                </a:lnTo>
                <a:lnTo>
                  <a:pt x="25" y="88"/>
                </a:lnTo>
                <a:lnTo>
                  <a:pt x="27" y="88"/>
                </a:lnTo>
                <a:lnTo>
                  <a:pt x="27" y="87"/>
                </a:lnTo>
                <a:lnTo>
                  <a:pt x="29" y="87"/>
                </a:lnTo>
                <a:lnTo>
                  <a:pt x="29" y="86"/>
                </a:lnTo>
                <a:lnTo>
                  <a:pt x="34" y="86"/>
                </a:lnTo>
                <a:lnTo>
                  <a:pt x="34" y="84"/>
                </a:lnTo>
                <a:lnTo>
                  <a:pt x="47" y="84"/>
                </a:lnTo>
                <a:lnTo>
                  <a:pt x="47" y="83"/>
                </a:lnTo>
                <a:lnTo>
                  <a:pt x="50" y="83"/>
                </a:lnTo>
                <a:lnTo>
                  <a:pt x="50" y="82"/>
                </a:lnTo>
                <a:lnTo>
                  <a:pt x="56" y="82"/>
                </a:lnTo>
                <a:lnTo>
                  <a:pt x="56" y="81"/>
                </a:lnTo>
                <a:lnTo>
                  <a:pt x="61" y="81"/>
                </a:lnTo>
                <a:lnTo>
                  <a:pt x="61" y="80"/>
                </a:lnTo>
                <a:lnTo>
                  <a:pt x="64" y="80"/>
                </a:lnTo>
                <a:lnTo>
                  <a:pt x="64" y="79"/>
                </a:lnTo>
                <a:lnTo>
                  <a:pt x="65" y="79"/>
                </a:lnTo>
                <a:lnTo>
                  <a:pt x="65" y="77"/>
                </a:lnTo>
                <a:lnTo>
                  <a:pt x="67" y="77"/>
                </a:lnTo>
                <a:lnTo>
                  <a:pt x="67" y="76"/>
                </a:lnTo>
                <a:lnTo>
                  <a:pt x="69" y="76"/>
                </a:lnTo>
                <a:lnTo>
                  <a:pt x="69" y="75"/>
                </a:lnTo>
                <a:lnTo>
                  <a:pt x="86" y="75"/>
                </a:lnTo>
                <a:lnTo>
                  <a:pt x="86" y="74"/>
                </a:lnTo>
                <a:lnTo>
                  <a:pt x="87" y="74"/>
                </a:lnTo>
                <a:lnTo>
                  <a:pt x="87" y="73"/>
                </a:lnTo>
                <a:lnTo>
                  <a:pt x="88" y="73"/>
                </a:lnTo>
                <a:lnTo>
                  <a:pt x="88" y="72"/>
                </a:lnTo>
                <a:lnTo>
                  <a:pt x="95" y="72"/>
                </a:lnTo>
                <a:lnTo>
                  <a:pt x="95" y="71"/>
                </a:lnTo>
                <a:lnTo>
                  <a:pt x="104" y="71"/>
                </a:lnTo>
                <a:lnTo>
                  <a:pt x="104" y="69"/>
                </a:lnTo>
                <a:lnTo>
                  <a:pt x="114" y="69"/>
                </a:lnTo>
                <a:lnTo>
                  <a:pt x="114" y="68"/>
                </a:lnTo>
                <a:lnTo>
                  <a:pt x="118" y="68"/>
                </a:lnTo>
                <a:lnTo>
                  <a:pt x="118" y="67"/>
                </a:lnTo>
                <a:lnTo>
                  <a:pt x="126" y="67"/>
                </a:lnTo>
                <a:lnTo>
                  <a:pt x="126" y="66"/>
                </a:lnTo>
                <a:lnTo>
                  <a:pt x="135" y="66"/>
                </a:lnTo>
                <a:lnTo>
                  <a:pt x="135" y="65"/>
                </a:lnTo>
                <a:lnTo>
                  <a:pt x="144" y="65"/>
                </a:lnTo>
                <a:lnTo>
                  <a:pt x="144" y="64"/>
                </a:lnTo>
                <a:lnTo>
                  <a:pt x="151" y="64"/>
                </a:lnTo>
                <a:lnTo>
                  <a:pt x="151" y="62"/>
                </a:lnTo>
                <a:lnTo>
                  <a:pt x="156" y="62"/>
                </a:lnTo>
                <a:lnTo>
                  <a:pt x="156" y="60"/>
                </a:lnTo>
                <a:lnTo>
                  <a:pt x="163" y="60"/>
                </a:lnTo>
                <a:lnTo>
                  <a:pt x="163" y="59"/>
                </a:lnTo>
                <a:lnTo>
                  <a:pt x="171" y="59"/>
                </a:lnTo>
                <a:lnTo>
                  <a:pt x="176" y="59"/>
                </a:lnTo>
                <a:lnTo>
                  <a:pt x="176" y="58"/>
                </a:lnTo>
                <a:lnTo>
                  <a:pt x="179" y="58"/>
                </a:lnTo>
                <a:lnTo>
                  <a:pt x="179" y="57"/>
                </a:lnTo>
                <a:lnTo>
                  <a:pt x="180" y="57"/>
                </a:lnTo>
                <a:lnTo>
                  <a:pt x="180" y="55"/>
                </a:lnTo>
                <a:lnTo>
                  <a:pt x="181" y="55"/>
                </a:lnTo>
                <a:lnTo>
                  <a:pt x="181" y="54"/>
                </a:lnTo>
                <a:lnTo>
                  <a:pt x="183" y="54"/>
                </a:lnTo>
                <a:lnTo>
                  <a:pt x="183" y="53"/>
                </a:lnTo>
                <a:lnTo>
                  <a:pt x="186" y="53"/>
                </a:lnTo>
                <a:lnTo>
                  <a:pt x="186" y="52"/>
                </a:lnTo>
                <a:lnTo>
                  <a:pt x="187" y="52"/>
                </a:lnTo>
                <a:lnTo>
                  <a:pt x="187" y="51"/>
                </a:lnTo>
                <a:lnTo>
                  <a:pt x="190" y="51"/>
                </a:lnTo>
                <a:lnTo>
                  <a:pt x="190" y="49"/>
                </a:lnTo>
                <a:lnTo>
                  <a:pt x="190" y="48"/>
                </a:lnTo>
                <a:lnTo>
                  <a:pt x="191" y="48"/>
                </a:lnTo>
                <a:lnTo>
                  <a:pt x="191" y="47"/>
                </a:lnTo>
                <a:lnTo>
                  <a:pt x="197" y="47"/>
                </a:lnTo>
                <a:lnTo>
                  <a:pt x="197" y="46"/>
                </a:lnTo>
                <a:lnTo>
                  <a:pt x="203" y="46"/>
                </a:lnTo>
                <a:lnTo>
                  <a:pt x="203" y="45"/>
                </a:lnTo>
                <a:lnTo>
                  <a:pt x="215" y="45"/>
                </a:lnTo>
                <a:lnTo>
                  <a:pt x="215" y="43"/>
                </a:lnTo>
                <a:lnTo>
                  <a:pt x="228" y="43"/>
                </a:lnTo>
                <a:lnTo>
                  <a:pt x="228" y="42"/>
                </a:lnTo>
                <a:lnTo>
                  <a:pt x="237" y="42"/>
                </a:lnTo>
                <a:lnTo>
                  <a:pt x="237" y="41"/>
                </a:lnTo>
                <a:lnTo>
                  <a:pt x="244" y="41"/>
                </a:lnTo>
                <a:lnTo>
                  <a:pt x="244" y="40"/>
                </a:lnTo>
                <a:lnTo>
                  <a:pt x="248" y="40"/>
                </a:lnTo>
                <a:lnTo>
                  <a:pt x="248" y="39"/>
                </a:lnTo>
                <a:lnTo>
                  <a:pt x="252" y="39"/>
                </a:lnTo>
                <a:lnTo>
                  <a:pt x="252" y="37"/>
                </a:lnTo>
                <a:lnTo>
                  <a:pt x="256" y="37"/>
                </a:lnTo>
                <a:lnTo>
                  <a:pt x="262" y="37"/>
                </a:lnTo>
                <a:lnTo>
                  <a:pt x="262" y="36"/>
                </a:lnTo>
                <a:lnTo>
                  <a:pt x="263" y="36"/>
                </a:lnTo>
                <a:lnTo>
                  <a:pt x="263" y="35"/>
                </a:lnTo>
                <a:lnTo>
                  <a:pt x="265" y="35"/>
                </a:lnTo>
                <a:lnTo>
                  <a:pt x="265" y="34"/>
                </a:lnTo>
                <a:lnTo>
                  <a:pt x="268" y="34"/>
                </a:lnTo>
                <a:lnTo>
                  <a:pt x="268" y="33"/>
                </a:lnTo>
                <a:lnTo>
                  <a:pt x="271" y="33"/>
                </a:lnTo>
                <a:lnTo>
                  <a:pt x="271" y="31"/>
                </a:lnTo>
                <a:lnTo>
                  <a:pt x="283" y="31"/>
                </a:lnTo>
                <a:lnTo>
                  <a:pt x="283" y="30"/>
                </a:lnTo>
                <a:lnTo>
                  <a:pt x="302" y="30"/>
                </a:lnTo>
                <a:lnTo>
                  <a:pt x="302" y="29"/>
                </a:lnTo>
                <a:lnTo>
                  <a:pt x="311" y="29"/>
                </a:lnTo>
                <a:lnTo>
                  <a:pt x="311" y="28"/>
                </a:lnTo>
                <a:lnTo>
                  <a:pt x="313" y="28"/>
                </a:lnTo>
                <a:lnTo>
                  <a:pt x="313" y="27"/>
                </a:lnTo>
                <a:lnTo>
                  <a:pt x="325" y="27"/>
                </a:lnTo>
                <a:lnTo>
                  <a:pt x="325" y="25"/>
                </a:lnTo>
                <a:lnTo>
                  <a:pt x="328" y="25"/>
                </a:lnTo>
                <a:lnTo>
                  <a:pt x="328" y="24"/>
                </a:lnTo>
                <a:lnTo>
                  <a:pt x="336" y="24"/>
                </a:lnTo>
                <a:lnTo>
                  <a:pt x="336" y="23"/>
                </a:lnTo>
                <a:lnTo>
                  <a:pt x="340" y="23"/>
                </a:lnTo>
                <a:lnTo>
                  <a:pt x="340" y="22"/>
                </a:lnTo>
                <a:lnTo>
                  <a:pt x="342" y="22"/>
                </a:lnTo>
                <a:lnTo>
                  <a:pt x="351" y="22"/>
                </a:lnTo>
                <a:lnTo>
                  <a:pt x="351" y="21"/>
                </a:lnTo>
                <a:lnTo>
                  <a:pt x="361" y="21"/>
                </a:lnTo>
                <a:lnTo>
                  <a:pt x="361" y="19"/>
                </a:lnTo>
                <a:lnTo>
                  <a:pt x="362" y="19"/>
                </a:lnTo>
                <a:lnTo>
                  <a:pt x="362" y="18"/>
                </a:lnTo>
                <a:lnTo>
                  <a:pt x="379" y="18"/>
                </a:lnTo>
                <a:lnTo>
                  <a:pt x="379" y="17"/>
                </a:lnTo>
                <a:lnTo>
                  <a:pt x="381" y="17"/>
                </a:lnTo>
                <a:lnTo>
                  <a:pt x="381" y="16"/>
                </a:lnTo>
                <a:lnTo>
                  <a:pt x="382" y="16"/>
                </a:lnTo>
                <a:lnTo>
                  <a:pt x="382" y="15"/>
                </a:lnTo>
                <a:lnTo>
                  <a:pt x="384" y="15"/>
                </a:lnTo>
                <a:lnTo>
                  <a:pt x="384" y="13"/>
                </a:lnTo>
                <a:lnTo>
                  <a:pt x="405" y="13"/>
                </a:lnTo>
                <a:lnTo>
                  <a:pt x="405" y="12"/>
                </a:lnTo>
                <a:lnTo>
                  <a:pt x="426" y="12"/>
                </a:lnTo>
                <a:lnTo>
                  <a:pt x="426" y="11"/>
                </a:lnTo>
                <a:lnTo>
                  <a:pt x="427" y="11"/>
                </a:lnTo>
                <a:lnTo>
                  <a:pt x="427" y="10"/>
                </a:lnTo>
                <a:lnTo>
                  <a:pt x="442" y="10"/>
                </a:lnTo>
                <a:lnTo>
                  <a:pt x="442" y="8"/>
                </a:lnTo>
                <a:lnTo>
                  <a:pt x="455" y="8"/>
                </a:lnTo>
                <a:lnTo>
                  <a:pt x="455" y="6"/>
                </a:lnTo>
                <a:lnTo>
                  <a:pt x="469" y="6"/>
                </a:lnTo>
                <a:lnTo>
                  <a:pt x="469" y="5"/>
                </a:lnTo>
                <a:lnTo>
                  <a:pt x="472" y="5"/>
                </a:lnTo>
                <a:lnTo>
                  <a:pt x="472" y="4"/>
                </a:lnTo>
                <a:lnTo>
                  <a:pt x="475" y="4"/>
                </a:lnTo>
                <a:lnTo>
                  <a:pt x="475" y="2"/>
                </a:lnTo>
                <a:lnTo>
                  <a:pt x="492" y="2"/>
                </a:lnTo>
                <a:lnTo>
                  <a:pt x="492" y="1"/>
                </a:lnTo>
                <a:lnTo>
                  <a:pt x="495" y="1"/>
                </a:lnTo>
                <a:lnTo>
                  <a:pt x="495" y="0"/>
                </a:lnTo>
                <a:lnTo>
                  <a:pt x="513" y="0"/>
                </a:lnTo>
              </a:path>
            </a:pathLst>
          </a:custGeom>
          <a:noFill/>
          <a:ln w="19050" cap="flat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1" name="Freeform 91"/>
          <p:cNvSpPr>
            <a:spLocks/>
          </p:cNvSpPr>
          <p:nvPr/>
        </p:nvSpPr>
        <p:spPr bwMode="auto">
          <a:xfrm>
            <a:off x="3713973" y="3172322"/>
            <a:ext cx="5193906" cy="1330362"/>
          </a:xfrm>
          <a:custGeom>
            <a:avLst/>
            <a:gdLst>
              <a:gd name="T0" fmla="*/ 6 w 513"/>
              <a:gd name="T1" fmla="*/ 703 h 132"/>
              <a:gd name="T2" fmla="*/ 18 w 513"/>
              <a:gd name="T3" fmla="*/ 673 h 132"/>
              <a:gd name="T4" fmla="*/ 30 w 513"/>
              <a:gd name="T5" fmla="*/ 649 h 132"/>
              <a:gd name="T6" fmla="*/ 72 w 513"/>
              <a:gd name="T7" fmla="*/ 631 h 132"/>
              <a:gd name="T8" fmla="*/ 96 w 513"/>
              <a:gd name="T9" fmla="*/ 619 h 132"/>
              <a:gd name="T10" fmla="*/ 138 w 513"/>
              <a:gd name="T11" fmla="*/ 607 h 132"/>
              <a:gd name="T12" fmla="*/ 174 w 513"/>
              <a:gd name="T13" fmla="*/ 595 h 132"/>
              <a:gd name="T14" fmla="*/ 234 w 513"/>
              <a:gd name="T15" fmla="*/ 583 h 132"/>
              <a:gd name="T16" fmla="*/ 252 w 513"/>
              <a:gd name="T17" fmla="*/ 571 h 132"/>
              <a:gd name="T18" fmla="*/ 282 w 513"/>
              <a:gd name="T19" fmla="*/ 565 h 132"/>
              <a:gd name="T20" fmla="*/ 325 w 513"/>
              <a:gd name="T21" fmla="*/ 553 h 132"/>
              <a:gd name="T22" fmla="*/ 355 w 513"/>
              <a:gd name="T23" fmla="*/ 541 h 132"/>
              <a:gd name="T24" fmla="*/ 403 w 513"/>
              <a:gd name="T25" fmla="*/ 529 h 132"/>
              <a:gd name="T26" fmla="*/ 433 w 513"/>
              <a:gd name="T27" fmla="*/ 517 h 132"/>
              <a:gd name="T28" fmla="*/ 499 w 513"/>
              <a:gd name="T29" fmla="*/ 505 h 132"/>
              <a:gd name="T30" fmla="*/ 517 w 513"/>
              <a:gd name="T31" fmla="*/ 493 h 132"/>
              <a:gd name="T32" fmla="*/ 535 w 513"/>
              <a:gd name="T33" fmla="*/ 487 h 132"/>
              <a:gd name="T34" fmla="*/ 565 w 513"/>
              <a:gd name="T35" fmla="*/ 469 h 132"/>
              <a:gd name="T36" fmla="*/ 685 w 513"/>
              <a:gd name="T37" fmla="*/ 457 h 132"/>
              <a:gd name="T38" fmla="*/ 745 w 513"/>
              <a:gd name="T39" fmla="*/ 445 h 132"/>
              <a:gd name="T40" fmla="*/ 763 w 513"/>
              <a:gd name="T41" fmla="*/ 427 h 132"/>
              <a:gd name="T42" fmla="*/ 817 w 513"/>
              <a:gd name="T43" fmla="*/ 421 h 132"/>
              <a:gd name="T44" fmla="*/ 865 w 513"/>
              <a:gd name="T45" fmla="*/ 409 h 132"/>
              <a:gd name="T46" fmla="*/ 889 w 513"/>
              <a:gd name="T47" fmla="*/ 397 h 132"/>
              <a:gd name="T48" fmla="*/ 962 w 513"/>
              <a:gd name="T49" fmla="*/ 384 h 132"/>
              <a:gd name="T50" fmla="*/ 1022 w 513"/>
              <a:gd name="T51" fmla="*/ 372 h 132"/>
              <a:gd name="T52" fmla="*/ 1070 w 513"/>
              <a:gd name="T53" fmla="*/ 366 h 132"/>
              <a:gd name="T54" fmla="*/ 1082 w 513"/>
              <a:gd name="T55" fmla="*/ 354 h 132"/>
              <a:gd name="T56" fmla="*/ 1100 w 513"/>
              <a:gd name="T57" fmla="*/ 336 h 132"/>
              <a:gd name="T58" fmla="*/ 1112 w 513"/>
              <a:gd name="T59" fmla="*/ 318 h 132"/>
              <a:gd name="T60" fmla="*/ 1124 w 513"/>
              <a:gd name="T61" fmla="*/ 288 h 132"/>
              <a:gd name="T62" fmla="*/ 1136 w 513"/>
              <a:gd name="T63" fmla="*/ 276 h 132"/>
              <a:gd name="T64" fmla="*/ 1148 w 513"/>
              <a:gd name="T65" fmla="*/ 264 h 132"/>
              <a:gd name="T66" fmla="*/ 1172 w 513"/>
              <a:gd name="T67" fmla="*/ 252 h 132"/>
              <a:gd name="T68" fmla="*/ 1202 w 513"/>
              <a:gd name="T69" fmla="*/ 240 h 132"/>
              <a:gd name="T70" fmla="*/ 1232 w 513"/>
              <a:gd name="T71" fmla="*/ 228 h 132"/>
              <a:gd name="T72" fmla="*/ 1262 w 513"/>
              <a:gd name="T73" fmla="*/ 216 h 132"/>
              <a:gd name="T74" fmla="*/ 1286 w 513"/>
              <a:gd name="T75" fmla="*/ 204 h 132"/>
              <a:gd name="T76" fmla="*/ 1358 w 513"/>
              <a:gd name="T77" fmla="*/ 192 h 132"/>
              <a:gd name="T78" fmla="*/ 1424 w 513"/>
              <a:gd name="T79" fmla="*/ 186 h 132"/>
              <a:gd name="T80" fmla="*/ 1490 w 513"/>
              <a:gd name="T81" fmla="*/ 174 h 132"/>
              <a:gd name="T82" fmla="*/ 1520 w 513"/>
              <a:gd name="T83" fmla="*/ 162 h 132"/>
              <a:gd name="T84" fmla="*/ 1599 w 513"/>
              <a:gd name="T85" fmla="*/ 156 h 132"/>
              <a:gd name="T86" fmla="*/ 1719 w 513"/>
              <a:gd name="T87" fmla="*/ 144 h 132"/>
              <a:gd name="T88" fmla="*/ 1869 w 513"/>
              <a:gd name="T89" fmla="*/ 132 h 132"/>
              <a:gd name="T90" fmla="*/ 2001 w 513"/>
              <a:gd name="T91" fmla="*/ 126 h 132"/>
              <a:gd name="T92" fmla="*/ 2049 w 513"/>
              <a:gd name="T93" fmla="*/ 108 h 132"/>
              <a:gd name="T94" fmla="*/ 2079 w 513"/>
              <a:gd name="T95" fmla="*/ 102 h 132"/>
              <a:gd name="T96" fmla="*/ 2115 w 513"/>
              <a:gd name="T97" fmla="*/ 90 h 132"/>
              <a:gd name="T98" fmla="*/ 2218 w 513"/>
              <a:gd name="T99" fmla="*/ 78 h 132"/>
              <a:gd name="T100" fmla="*/ 2308 w 513"/>
              <a:gd name="T101" fmla="*/ 72 h 132"/>
              <a:gd name="T102" fmla="*/ 2464 w 513"/>
              <a:gd name="T103" fmla="*/ 60 h 132"/>
              <a:gd name="T104" fmla="*/ 2566 w 513"/>
              <a:gd name="T105" fmla="*/ 48 h 132"/>
              <a:gd name="T106" fmla="*/ 2632 w 513"/>
              <a:gd name="T107" fmla="*/ 42 h 132"/>
              <a:gd name="T108" fmla="*/ 2891 w 513"/>
              <a:gd name="T109" fmla="*/ 30 h 132"/>
              <a:gd name="T110" fmla="*/ 2987 w 513"/>
              <a:gd name="T111" fmla="*/ 18 h 132"/>
              <a:gd name="T112" fmla="*/ 3077 w 513"/>
              <a:gd name="T113" fmla="*/ 6 h 132"/>
              <a:gd name="T114" fmla="*/ 3083 w 513"/>
              <a:gd name="T115" fmla="*/ 0 h 1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13"/>
              <a:gd name="T175" fmla="*/ 0 h 132"/>
              <a:gd name="T176" fmla="*/ 513 w 513"/>
              <a:gd name="T177" fmla="*/ 132 h 1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13" h="132">
                <a:moveTo>
                  <a:pt x="0" y="132"/>
                </a:moveTo>
                <a:lnTo>
                  <a:pt x="0" y="132"/>
                </a:lnTo>
                <a:lnTo>
                  <a:pt x="0" y="122"/>
                </a:lnTo>
                <a:lnTo>
                  <a:pt x="1" y="122"/>
                </a:lnTo>
                <a:lnTo>
                  <a:pt x="1" y="117"/>
                </a:lnTo>
                <a:lnTo>
                  <a:pt x="1" y="116"/>
                </a:lnTo>
                <a:lnTo>
                  <a:pt x="2" y="116"/>
                </a:lnTo>
                <a:lnTo>
                  <a:pt x="2" y="114"/>
                </a:lnTo>
                <a:lnTo>
                  <a:pt x="2" y="112"/>
                </a:lnTo>
                <a:lnTo>
                  <a:pt x="3" y="112"/>
                </a:lnTo>
                <a:lnTo>
                  <a:pt x="3" y="110"/>
                </a:lnTo>
                <a:lnTo>
                  <a:pt x="4" y="110"/>
                </a:lnTo>
                <a:lnTo>
                  <a:pt x="4" y="109"/>
                </a:lnTo>
                <a:lnTo>
                  <a:pt x="4" y="108"/>
                </a:lnTo>
                <a:lnTo>
                  <a:pt x="5" y="108"/>
                </a:lnTo>
                <a:lnTo>
                  <a:pt x="5" y="107"/>
                </a:lnTo>
                <a:lnTo>
                  <a:pt x="7" y="107"/>
                </a:lnTo>
                <a:lnTo>
                  <a:pt x="7" y="106"/>
                </a:lnTo>
                <a:lnTo>
                  <a:pt x="8" y="106"/>
                </a:lnTo>
                <a:lnTo>
                  <a:pt x="8" y="105"/>
                </a:lnTo>
                <a:lnTo>
                  <a:pt x="12" y="105"/>
                </a:lnTo>
                <a:lnTo>
                  <a:pt x="12" y="104"/>
                </a:lnTo>
                <a:lnTo>
                  <a:pt x="14" y="104"/>
                </a:lnTo>
                <a:lnTo>
                  <a:pt x="14" y="103"/>
                </a:lnTo>
                <a:lnTo>
                  <a:pt x="16" y="103"/>
                </a:lnTo>
                <a:lnTo>
                  <a:pt x="16" y="102"/>
                </a:lnTo>
                <a:lnTo>
                  <a:pt x="19" y="102"/>
                </a:lnTo>
                <a:lnTo>
                  <a:pt x="19" y="101"/>
                </a:lnTo>
                <a:lnTo>
                  <a:pt x="22" y="101"/>
                </a:lnTo>
                <a:lnTo>
                  <a:pt x="23" y="101"/>
                </a:lnTo>
                <a:lnTo>
                  <a:pt x="23" y="100"/>
                </a:lnTo>
                <a:lnTo>
                  <a:pt x="24" y="100"/>
                </a:lnTo>
                <a:lnTo>
                  <a:pt x="24" y="99"/>
                </a:lnTo>
                <a:lnTo>
                  <a:pt x="27" y="99"/>
                </a:lnTo>
                <a:lnTo>
                  <a:pt x="29" y="99"/>
                </a:lnTo>
                <a:lnTo>
                  <a:pt x="29" y="98"/>
                </a:lnTo>
                <a:lnTo>
                  <a:pt x="32" y="98"/>
                </a:lnTo>
                <a:lnTo>
                  <a:pt x="38" y="98"/>
                </a:lnTo>
                <a:lnTo>
                  <a:pt x="38" y="97"/>
                </a:lnTo>
                <a:lnTo>
                  <a:pt x="39" y="97"/>
                </a:lnTo>
                <a:lnTo>
                  <a:pt x="39" y="96"/>
                </a:lnTo>
                <a:lnTo>
                  <a:pt x="41" y="96"/>
                </a:lnTo>
                <a:lnTo>
                  <a:pt x="41" y="95"/>
                </a:lnTo>
                <a:lnTo>
                  <a:pt x="42" y="95"/>
                </a:lnTo>
                <a:lnTo>
                  <a:pt x="43" y="95"/>
                </a:lnTo>
                <a:lnTo>
                  <a:pt x="43" y="94"/>
                </a:lnTo>
                <a:lnTo>
                  <a:pt x="46" y="94"/>
                </a:lnTo>
                <a:lnTo>
                  <a:pt x="47" y="94"/>
                </a:lnTo>
                <a:lnTo>
                  <a:pt x="47" y="93"/>
                </a:lnTo>
                <a:lnTo>
                  <a:pt x="49" y="93"/>
                </a:lnTo>
                <a:lnTo>
                  <a:pt x="49" y="92"/>
                </a:lnTo>
                <a:lnTo>
                  <a:pt x="51" y="92"/>
                </a:lnTo>
                <a:lnTo>
                  <a:pt x="54" y="92"/>
                </a:lnTo>
                <a:lnTo>
                  <a:pt x="54" y="91"/>
                </a:lnTo>
                <a:lnTo>
                  <a:pt x="57" y="91"/>
                </a:lnTo>
                <a:lnTo>
                  <a:pt x="59" y="91"/>
                </a:lnTo>
                <a:lnTo>
                  <a:pt x="59" y="90"/>
                </a:lnTo>
                <a:lnTo>
                  <a:pt x="59" y="89"/>
                </a:lnTo>
                <a:lnTo>
                  <a:pt x="62" y="89"/>
                </a:lnTo>
                <a:lnTo>
                  <a:pt x="62" y="88"/>
                </a:lnTo>
                <a:lnTo>
                  <a:pt x="67" y="88"/>
                </a:lnTo>
                <a:lnTo>
                  <a:pt x="67" y="87"/>
                </a:lnTo>
                <a:lnTo>
                  <a:pt x="68" y="87"/>
                </a:lnTo>
                <a:lnTo>
                  <a:pt x="70" y="87"/>
                </a:lnTo>
                <a:lnTo>
                  <a:pt x="70" y="86"/>
                </a:lnTo>
                <a:lnTo>
                  <a:pt x="72" y="86"/>
                </a:lnTo>
                <a:lnTo>
                  <a:pt x="72" y="85"/>
                </a:lnTo>
                <a:lnTo>
                  <a:pt x="77" y="85"/>
                </a:lnTo>
                <a:lnTo>
                  <a:pt x="78" y="85"/>
                </a:lnTo>
                <a:lnTo>
                  <a:pt x="78" y="84"/>
                </a:lnTo>
                <a:lnTo>
                  <a:pt x="83" y="84"/>
                </a:lnTo>
                <a:lnTo>
                  <a:pt x="85" y="84"/>
                </a:lnTo>
                <a:lnTo>
                  <a:pt x="85" y="83"/>
                </a:lnTo>
                <a:lnTo>
                  <a:pt x="85" y="82"/>
                </a:lnTo>
                <a:lnTo>
                  <a:pt x="86" y="82"/>
                </a:lnTo>
                <a:lnTo>
                  <a:pt x="86" y="81"/>
                </a:lnTo>
                <a:lnTo>
                  <a:pt x="89" y="81"/>
                </a:lnTo>
                <a:lnTo>
                  <a:pt x="89" y="80"/>
                </a:lnTo>
                <a:lnTo>
                  <a:pt x="92" y="80"/>
                </a:lnTo>
                <a:lnTo>
                  <a:pt x="94" y="80"/>
                </a:lnTo>
                <a:lnTo>
                  <a:pt x="94" y="78"/>
                </a:lnTo>
                <a:lnTo>
                  <a:pt x="94" y="77"/>
                </a:lnTo>
                <a:lnTo>
                  <a:pt x="104" y="77"/>
                </a:lnTo>
                <a:lnTo>
                  <a:pt x="104" y="76"/>
                </a:lnTo>
                <a:lnTo>
                  <a:pt x="112" y="76"/>
                </a:lnTo>
                <a:lnTo>
                  <a:pt x="114" y="76"/>
                </a:lnTo>
                <a:lnTo>
                  <a:pt x="114" y="75"/>
                </a:lnTo>
                <a:lnTo>
                  <a:pt x="114" y="74"/>
                </a:lnTo>
                <a:lnTo>
                  <a:pt x="119" y="74"/>
                </a:lnTo>
                <a:lnTo>
                  <a:pt x="124" y="74"/>
                </a:lnTo>
                <a:lnTo>
                  <a:pt x="124" y="73"/>
                </a:lnTo>
                <a:lnTo>
                  <a:pt x="125" y="73"/>
                </a:lnTo>
                <a:lnTo>
                  <a:pt x="127" y="73"/>
                </a:lnTo>
                <a:lnTo>
                  <a:pt x="127" y="71"/>
                </a:lnTo>
                <a:lnTo>
                  <a:pt x="133" y="71"/>
                </a:lnTo>
                <a:lnTo>
                  <a:pt x="133" y="70"/>
                </a:lnTo>
                <a:lnTo>
                  <a:pt x="136" y="70"/>
                </a:lnTo>
                <a:lnTo>
                  <a:pt x="136" y="69"/>
                </a:lnTo>
                <a:lnTo>
                  <a:pt x="142" y="69"/>
                </a:lnTo>
                <a:lnTo>
                  <a:pt x="142" y="68"/>
                </a:lnTo>
                <a:lnTo>
                  <a:pt x="143" y="68"/>
                </a:lnTo>
                <a:lnTo>
                  <a:pt x="144" y="68"/>
                </a:lnTo>
                <a:lnTo>
                  <a:pt x="144" y="67"/>
                </a:lnTo>
                <a:lnTo>
                  <a:pt x="145" y="67"/>
                </a:lnTo>
                <a:lnTo>
                  <a:pt x="146" y="67"/>
                </a:lnTo>
                <a:lnTo>
                  <a:pt x="146" y="66"/>
                </a:lnTo>
                <a:lnTo>
                  <a:pt x="148" y="66"/>
                </a:lnTo>
                <a:lnTo>
                  <a:pt x="148" y="65"/>
                </a:lnTo>
                <a:lnTo>
                  <a:pt x="153" y="65"/>
                </a:lnTo>
                <a:lnTo>
                  <a:pt x="153" y="64"/>
                </a:lnTo>
                <a:lnTo>
                  <a:pt x="158" y="64"/>
                </a:lnTo>
                <a:lnTo>
                  <a:pt x="160" y="64"/>
                </a:lnTo>
                <a:lnTo>
                  <a:pt x="160" y="63"/>
                </a:lnTo>
                <a:lnTo>
                  <a:pt x="163" y="63"/>
                </a:lnTo>
                <a:lnTo>
                  <a:pt x="166" y="63"/>
                </a:lnTo>
                <a:lnTo>
                  <a:pt x="166" y="62"/>
                </a:lnTo>
                <a:lnTo>
                  <a:pt x="170" y="62"/>
                </a:lnTo>
                <a:lnTo>
                  <a:pt x="170" y="61"/>
                </a:lnTo>
                <a:lnTo>
                  <a:pt x="171" y="61"/>
                </a:lnTo>
                <a:lnTo>
                  <a:pt x="178" y="61"/>
                </a:lnTo>
                <a:lnTo>
                  <a:pt x="178" y="60"/>
                </a:lnTo>
                <a:lnTo>
                  <a:pt x="179" y="60"/>
                </a:lnTo>
                <a:lnTo>
                  <a:pt x="180" y="60"/>
                </a:lnTo>
                <a:lnTo>
                  <a:pt x="180" y="59"/>
                </a:lnTo>
                <a:lnTo>
                  <a:pt x="180" y="58"/>
                </a:lnTo>
                <a:lnTo>
                  <a:pt x="182" y="58"/>
                </a:lnTo>
                <a:lnTo>
                  <a:pt x="182" y="57"/>
                </a:lnTo>
                <a:lnTo>
                  <a:pt x="183" y="57"/>
                </a:lnTo>
                <a:lnTo>
                  <a:pt x="183" y="56"/>
                </a:lnTo>
                <a:lnTo>
                  <a:pt x="183" y="55"/>
                </a:lnTo>
                <a:lnTo>
                  <a:pt x="184" y="55"/>
                </a:lnTo>
                <a:lnTo>
                  <a:pt x="184" y="54"/>
                </a:lnTo>
                <a:lnTo>
                  <a:pt x="185" y="54"/>
                </a:lnTo>
                <a:lnTo>
                  <a:pt x="185" y="53"/>
                </a:lnTo>
                <a:lnTo>
                  <a:pt x="185" y="51"/>
                </a:lnTo>
                <a:lnTo>
                  <a:pt x="186" y="51"/>
                </a:lnTo>
                <a:lnTo>
                  <a:pt x="186" y="50"/>
                </a:lnTo>
                <a:lnTo>
                  <a:pt x="187" y="50"/>
                </a:lnTo>
                <a:lnTo>
                  <a:pt x="187" y="48"/>
                </a:lnTo>
                <a:lnTo>
                  <a:pt x="187" y="47"/>
                </a:lnTo>
                <a:lnTo>
                  <a:pt x="188" y="47"/>
                </a:lnTo>
                <a:lnTo>
                  <a:pt x="188" y="46"/>
                </a:lnTo>
                <a:lnTo>
                  <a:pt x="189" y="46"/>
                </a:lnTo>
                <a:lnTo>
                  <a:pt x="189" y="45"/>
                </a:lnTo>
                <a:lnTo>
                  <a:pt x="190" y="45"/>
                </a:lnTo>
                <a:lnTo>
                  <a:pt x="190" y="44"/>
                </a:lnTo>
                <a:lnTo>
                  <a:pt x="191" y="44"/>
                </a:lnTo>
                <a:lnTo>
                  <a:pt x="191" y="43"/>
                </a:lnTo>
                <a:lnTo>
                  <a:pt x="192" y="43"/>
                </a:lnTo>
                <a:lnTo>
                  <a:pt x="193" y="43"/>
                </a:lnTo>
                <a:lnTo>
                  <a:pt x="193" y="42"/>
                </a:lnTo>
                <a:lnTo>
                  <a:pt x="195" y="42"/>
                </a:lnTo>
                <a:lnTo>
                  <a:pt x="195" y="41"/>
                </a:lnTo>
                <a:lnTo>
                  <a:pt x="197" y="41"/>
                </a:lnTo>
                <a:lnTo>
                  <a:pt x="197" y="40"/>
                </a:lnTo>
                <a:lnTo>
                  <a:pt x="198" y="40"/>
                </a:lnTo>
                <a:lnTo>
                  <a:pt x="200" y="40"/>
                </a:lnTo>
                <a:lnTo>
                  <a:pt x="200" y="39"/>
                </a:lnTo>
                <a:lnTo>
                  <a:pt x="201" y="39"/>
                </a:lnTo>
                <a:lnTo>
                  <a:pt x="201" y="38"/>
                </a:lnTo>
                <a:lnTo>
                  <a:pt x="203" y="38"/>
                </a:lnTo>
                <a:lnTo>
                  <a:pt x="205" y="38"/>
                </a:lnTo>
                <a:lnTo>
                  <a:pt x="205" y="37"/>
                </a:lnTo>
                <a:lnTo>
                  <a:pt x="206" y="37"/>
                </a:lnTo>
                <a:lnTo>
                  <a:pt x="207" y="37"/>
                </a:lnTo>
                <a:lnTo>
                  <a:pt x="207" y="36"/>
                </a:lnTo>
                <a:lnTo>
                  <a:pt x="210" y="36"/>
                </a:lnTo>
                <a:lnTo>
                  <a:pt x="210" y="35"/>
                </a:lnTo>
                <a:lnTo>
                  <a:pt x="213" y="35"/>
                </a:lnTo>
                <a:lnTo>
                  <a:pt x="213" y="34"/>
                </a:lnTo>
                <a:lnTo>
                  <a:pt x="214" y="34"/>
                </a:lnTo>
                <a:lnTo>
                  <a:pt x="216" y="34"/>
                </a:lnTo>
                <a:lnTo>
                  <a:pt x="216" y="33"/>
                </a:lnTo>
                <a:lnTo>
                  <a:pt x="223" y="33"/>
                </a:lnTo>
                <a:lnTo>
                  <a:pt x="223" y="32"/>
                </a:lnTo>
                <a:lnTo>
                  <a:pt x="226" y="32"/>
                </a:lnTo>
                <a:lnTo>
                  <a:pt x="233" y="32"/>
                </a:lnTo>
                <a:lnTo>
                  <a:pt x="233" y="31"/>
                </a:lnTo>
                <a:lnTo>
                  <a:pt x="236" y="31"/>
                </a:lnTo>
                <a:lnTo>
                  <a:pt x="237" y="31"/>
                </a:lnTo>
                <a:lnTo>
                  <a:pt x="237" y="30"/>
                </a:lnTo>
                <a:lnTo>
                  <a:pt x="243" y="30"/>
                </a:lnTo>
                <a:lnTo>
                  <a:pt x="243" y="29"/>
                </a:lnTo>
                <a:lnTo>
                  <a:pt x="244" y="29"/>
                </a:lnTo>
                <a:lnTo>
                  <a:pt x="248" y="29"/>
                </a:lnTo>
                <a:lnTo>
                  <a:pt x="248" y="28"/>
                </a:lnTo>
                <a:lnTo>
                  <a:pt x="252" y="28"/>
                </a:lnTo>
                <a:lnTo>
                  <a:pt x="252" y="27"/>
                </a:lnTo>
                <a:lnTo>
                  <a:pt x="253" y="27"/>
                </a:lnTo>
                <a:lnTo>
                  <a:pt x="253" y="26"/>
                </a:lnTo>
                <a:lnTo>
                  <a:pt x="255" y="26"/>
                </a:lnTo>
                <a:lnTo>
                  <a:pt x="256" y="26"/>
                </a:lnTo>
                <a:lnTo>
                  <a:pt x="266" y="26"/>
                </a:lnTo>
                <a:lnTo>
                  <a:pt x="266" y="25"/>
                </a:lnTo>
                <a:lnTo>
                  <a:pt x="270" y="25"/>
                </a:lnTo>
                <a:lnTo>
                  <a:pt x="284" y="25"/>
                </a:lnTo>
                <a:lnTo>
                  <a:pt x="284" y="24"/>
                </a:lnTo>
                <a:lnTo>
                  <a:pt x="286" y="24"/>
                </a:lnTo>
                <a:lnTo>
                  <a:pt x="303" y="24"/>
                </a:lnTo>
                <a:lnTo>
                  <a:pt x="303" y="23"/>
                </a:lnTo>
                <a:lnTo>
                  <a:pt x="306" y="23"/>
                </a:lnTo>
                <a:lnTo>
                  <a:pt x="306" y="22"/>
                </a:lnTo>
                <a:lnTo>
                  <a:pt x="311" y="22"/>
                </a:lnTo>
                <a:lnTo>
                  <a:pt x="322" y="22"/>
                </a:lnTo>
                <a:lnTo>
                  <a:pt x="322" y="21"/>
                </a:lnTo>
                <a:lnTo>
                  <a:pt x="329" y="21"/>
                </a:lnTo>
                <a:lnTo>
                  <a:pt x="333" y="21"/>
                </a:lnTo>
                <a:lnTo>
                  <a:pt x="333" y="20"/>
                </a:lnTo>
                <a:lnTo>
                  <a:pt x="335" y="20"/>
                </a:lnTo>
                <a:lnTo>
                  <a:pt x="335" y="19"/>
                </a:lnTo>
                <a:lnTo>
                  <a:pt x="340" y="19"/>
                </a:lnTo>
                <a:lnTo>
                  <a:pt x="340" y="18"/>
                </a:lnTo>
                <a:lnTo>
                  <a:pt x="341" y="18"/>
                </a:lnTo>
                <a:lnTo>
                  <a:pt x="342" y="18"/>
                </a:lnTo>
                <a:lnTo>
                  <a:pt x="345" y="18"/>
                </a:lnTo>
                <a:lnTo>
                  <a:pt x="345" y="17"/>
                </a:lnTo>
                <a:lnTo>
                  <a:pt x="346" y="17"/>
                </a:lnTo>
                <a:lnTo>
                  <a:pt x="346" y="16"/>
                </a:lnTo>
                <a:lnTo>
                  <a:pt x="350" y="16"/>
                </a:lnTo>
                <a:lnTo>
                  <a:pt x="352" y="16"/>
                </a:lnTo>
                <a:lnTo>
                  <a:pt x="352" y="15"/>
                </a:lnTo>
                <a:lnTo>
                  <a:pt x="364" y="15"/>
                </a:lnTo>
                <a:lnTo>
                  <a:pt x="364" y="14"/>
                </a:lnTo>
                <a:lnTo>
                  <a:pt x="368" y="14"/>
                </a:lnTo>
                <a:lnTo>
                  <a:pt x="368" y="13"/>
                </a:lnTo>
                <a:lnTo>
                  <a:pt x="369" y="13"/>
                </a:lnTo>
                <a:lnTo>
                  <a:pt x="374" y="13"/>
                </a:lnTo>
                <a:lnTo>
                  <a:pt x="374" y="12"/>
                </a:lnTo>
                <a:lnTo>
                  <a:pt x="377" y="12"/>
                </a:lnTo>
                <a:lnTo>
                  <a:pt x="384" y="12"/>
                </a:lnTo>
                <a:lnTo>
                  <a:pt x="384" y="11"/>
                </a:lnTo>
                <a:lnTo>
                  <a:pt x="384" y="10"/>
                </a:lnTo>
                <a:lnTo>
                  <a:pt x="385" y="10"/>
                </a:lnTo>
                <a:lnTo>
                  <a:pt x="410" y="10"/>
                </a:lnTo>
                <a:lnTo>
                  <a:pt x="410" y="9"/>
                </a:lnTo>
                <a:lnTo>
                  <a:pt x="413" y="9"/>
                </a:lnTo>
                <a:lnTo>
                  <a:pt x="413" y="8"/>
                </a:lnTo>
                <a:lnTo>
                  <a:pt x="425" y="8"/>
                </a:lnTo>
                <a:lnTo>
                  <a:pt x="427" y="8"/>
                </a:lnTo>
                <a:lnTo>
                  <a:pt x="429" y="8"/>
                </a:lnTo>
                <a:lnTo>
                  <a:pt x="429" y="7"/>
                </a:lnTo>
                <a:lnTo>
                  <a:pt x="430" y="7"/>
                </a:lnTo>
                <a:lnTo>
                  <a:pt x="438" y="7"/>
                </a:lnTo>
                <a:lnTo>
                  <a:pt x="438" y="6"/>
                </a:lnTo>
                <a:lnTo>
                  <a:pt x="474" y="6"/>
                </a:lnTo>
                <a:lnTo>
                  <a:pt x="474" y="5"/>
                </a:lnTo>
                <a:lnTo>
                  <a:pt x="478" y="5"/>
                </a:lnTo>
                <a:lnTo>
                  <a:pt x="481" y="5"/>
                </a:lnTo>
                <a:lnTo>
                  <a:pt x="481" y="4"/>
                </a:lnTo>
                <a:lnTo>
                  <a:pt x="484" y="4"/>
                </a:lnTo>
                <a:lnTo>
                  <a:pt x="495" y="4"/>
                </a:lnTo>
                <a:lnTo>
                  <a:pt x="495" y="3"/>
                </a:lnTo>
                <a:lnTo>
                  <a:pt x="497" y="3"/>
                </a:lnTo>
                <a:lnTo>
                  <a:pt x="497" y="2"/>
                </a:lnTo>
                <a:lnTo>
                  <a:pt x="501" y="2"/>
                </a:lnTo>
                <a:lnTo>
                  <a:pt x="505" y="2"/>
                </a:lnTo>
                <a:lnTo>
                  <a:pt x="505" y="1"/>
                </a:lnTo>
                <a:lnTo>
                  <a:pt x="512" y="1"/>
                </a:lnTo>
                <a:lnTo>
                  <a:pt x="512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00B05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" name="Freeform 89"/>
          <p:cNvSpPr>
            <a:spLocks/>
          </p:cNvSpPr>
          <p:nvPr/>
        </p:nvSpPr>
        <p:spPr bwMode="auto">
          <a:xfrm>
            <a:off x="3748831" y="3104062"/>
            <a:ext cx="5193906" cy="1390757"/>
          </a:xfrm>
          <a:custGeom>
            <a:avLst/>
            <a:gdLst>
              <a:gd name="T0" fmla="*/ 6 w 513"/>
              <a:gd name="T1" fmla="*/ 697 h 138"/>
              <a:gd name="T2" fmla="*/ 12 w 513"/>
              <a:gd name="T3" fmla="*/ 655 h 138"/>
              <a:gd name="T4" fmla="*/ 30 w 513"/>
              <a:gd name="T5" fmla="*/ 637 h 138"/>
              <a:gd name="T6" fmla="*/ 60 w 513"/>
              <a:gd name="T7" fmla="*/ 619 h 138"/>
              <a:gd name="T8" fmla="*/ 108 w 513"/>
              <a:gd name="T9" fmla="*/ 601 h 138"/>
              <a:gd name="T10" fmla="*/ 144 w 513"/>
              <a:gd name="T11" fmla="*/ 589 h 138"/>
              <a:gd name="T12" fmla="*/ 180 w 513"/>
              <a:gd name="T13" fmla="*/ 577 h 138"/>
              <a:gd name="T14" fmla="*/ 228 w 513"/>
              <a:gd name="T15" fmla="*/ 559 h 138"/>
              <a:gd name="T16" fmla="*/ 288 w 513"/>
              <a:gd name="T17" fmla="*/ 547 h 138"/>
              <a:gd name="T18" fmla="*/ 325 w 513"/>
              <a:gd name="T19" fmla="*/ 535 h 138"/>
              <a:gd name="T20" fmla="*/ 361 w 513"/>
              <a:gd name="T21" fmla="*/ 517 h 138"/>
              <a:gd name="T22" fmla="*/ 379 w 513"/>
              <a:gd name="T23" fmla="*/ 505 h 138"/>
              <a:gd name="T24" fmla="*/ 469 w 513"/>
              <a:gd name="T25" fmla="*/ 493 h 138"/>
              <a:gd name="T26" fmla="*/ 505 w 513"/>
              <a:gd name="T27" fmla="*/ 475 h 138"/>
              <a:gd name="T28" fmla="*/ 571 w 513"/>
              <a:gd name="T29" fmla="*/ 469 h 138"/>
              <a:gd name="T30" fmla="*/ 685 w 513"/>
              <a:gd name="T31" fmla="*/ 457 h 138"/>
              <a:gd name="T32" fmla="*/ 715 w 513"/>
              <a:gd name="T33" fmla="*/ 445 h 138"/>
              <a:gd name="T34" fmla="*/ 805 w 513"/>
              <a:gd name="T35" fmla="*/ 427 h 138"/>
              <a:gd name="T36" fmla="*/ 859 w 513"/>
              <a:gd name="T37" fmla="*/ 415 h 138"/>
              <a:gd name="T38" fmla="*/ 883 w 513"/>
              <a:gd name="T39" fmla="*/ 402 h 138"/>
              <a:gd name="T40" fmla="*/ 986 w 513"/>
              <a:gd name="T41" fmla="*/ 384 h 138"/>
              <a:gd name="T42" fmla="*/ 1028 w 513"/>
              <a:gd name="T43" fmla="*/ 372 h 138"/>
              <a:gd name="T44" fmla="*/ 1046 w 513"/>
              <a:gd name="T45" fmla="*/ 366 h 138"/>
              <a:gd name="T46" fmla="*/ 1070 w 513"/>
              <a:gd name="T47" fmla="*/ 348 h 138"/>
              <a:gd name="T48" fmla="*/ 1100 w 513"/>
              <a:gd name="T49" fmla="*/ 336 h 138"/>
              <a:gd name="T50" fmla="*/ 1118 w 513"/>
              <a:gd name="T51" fmla="*/ 312 h 138"/>
              <a:gd name="T52" fmla="*/ 1124 w 513"/>
              <a:gd name="T53" fmla="*/ 300 h 138"/>
              <a:gd name="T54" fmla="*/ 1130 w 513"/>
              <a:gd name="T55" fmla="*/ 288 h 138"/>
              <a:gd name="T56" fmla="*/ 1142 w 513"/>
              <a:gd name="T57" fmla="*/ 258 h 138"/>
              <a:gd name="T58" fmla="*/ 1184 w 513"/>
              <a:gd name="T59" fmla="*/ 228 h 138"/>
              <a:gd name="T60" fmla="*/ 1220 w 513"/>
              <a:gd name="T61" fmla="*/ 216 h 138"/>
              <a:gd name="T62" fmla="*/ 1232 w 513"/>
              <a:gd name="T63" fmla="*/ 198 h 138"/>
              <a:gd name="T64" fmla="*/ 1268 w 513"/>
              <a:gd name="T65" fmla="*/ 186 h 138"/>
              <a:gd name="T66" fmla="*/ 1310 w 513"/>
              <a:gd name="T67" fmla="*/ 174 h 138"/>
              <a:gd name="T68" fmla="*/ 1532 w 513"/>
              <a:gd name="T69" fmla="*/ 150 h 138"/>
              <a:gd name="T70" fmla="*/ 1599 w 513"/>
              <a:gd name="T71" fmla="*/ 144 h 138"/>
              <a:gd name="T72" fmla="*/ 1845 w 513"/>
              <a:gd name="T73" fmla="*/ 132 h 138"/>
              <a:gd name="T74" fmla="*/ 1989 w 513"/>
              <a:gd name="T75" fmla="*/ 114 h 138"/>
              <a:gd name="T76" fmla="*/ 2115 w 513"/>
              <a:gd name="T77" fmla="*/ 108 h 138"/>
              <a:gd name="T78" fmla="*/ 2212 w 513"/>
              <a:gd name="T79" fmla="*/ 96 h 138"/>
              <a:gd name="T80" fmla="*/ 2242 w 513"/>
              <a:gd name="T81" fmla="*/ 78 h 138"/>
              <a:gd name="T82" fmla="*/ 2440 w 513"/>
              <a:gd name="T83" fmla="*/ 66 h 138"/>
              <a:gd name="T84" fmla="*/ 2566 w 513"/>
              <a:gd name="T85" fmla="*/ 48 h 138"/>
              <a:gd name="T86" fmla="*/ 2746 w 513"/>
              <a:gd name="T87" fmla="*/ 42 h 138"/>
              <a:gd name="T88" fmla="*/ 2939 w 513"/>
              <a:gd name="T89" fmla="*/ 30 h 138"/>
              <a:gd name="T90" fmla="*/ 2951 w 513"/>
              <a:gd name="T91" fmla="*/ 12 h 138"/>
              <a:gd name="T92" fmla="*/ 3083 w 513"/>
              <a:gd name="T93" fmla="*/ 0 h 138"/>
              <a:gd name="T94" fmla="*/ 3083 w 513"/>
              <a:gd name="T95" fmla="*/ 0 h 13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3"/>
              <a:gd name="T145" fmla="*/ 0 h 138"/>
              <a:gd name="T146" fmla="*/ 513 w 513"/>
              <a:gd name="T147" fmla="*/ 138 h 13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3" h="138">
                <a:moveTo>
                  <a:pt x="0" y="138"/>
                </a:moveTo>
                <a:lnTo>
                  <a:pt x="0" y="138"/>
                </a:lnTo>
                <a:lnTo>
                  <a:pt x="0" y="116"/>
                </a:lnTo>
                <a:lnTo>
                  <a:pt x="1" y="116"/>
                </a:lnTo>
                <a:lnTo>
                  <a:pt x="1" y="110"/>
                </a:lnTo>
                <a:lnTo>
                  <a:pt x="1" y="109"/>
                </a:lnTo>
                <a:lnTo>
                  <a:pt x="2" y="109"/>
                </a:lnTo>
                <a:lnTo>
                  <a:pt x="2" y="107"/>
                </a:lnTo>
                <a:lnTo>
                  <a:pt x="3" y="107"/>
                </a:lnTo>
                <a:lnTo>
                  <a:pt x="3" y="106"/>
                </a:lnTo>
                <a:lnTo>
                  <a:pt x="5" y="106"/>
                </a:lnTo>
                <a:lnTo>
                  <a:pt x="5" y="104"/>
                </a:lnTo>
                <a:lnTo>
                  <a:pt x="10" y="104"/>
                </a:lnTo>
                <a:lnTo>
                  <a:pt x="10" y="103"/>
                </a:lnTo>
                <a:lnTo>
                  <a:pt x="10" y="102"/>
                </a:lnTo>
                <a:lnTo>
                  <a:pt x="14" y="102"/>
                </a:lnTo>
                <a:lnTo>
                  <a:pt x="14" y="100"/>
                </a:lnTo>
                <a:lnTo>
                  <a:pt x="18" y="100"/>
                </a:lnTo>
                <a:lnTo>
                  <a:pt x="18" y="99"/>
                </a:lnTo>
                <a:lnTo>
                  <a:pt x="18" y="98"/>
                </a:lnTo>
                <a:lnTo>
                  <a:pt x="24" y="98"/>
                </a:lnTo>
                <a:lnTo>
                  <a:pt x="24" y="97"/>
                </a:lnTo>
                <a:lnTo>
                  <a:pt x="27" y="97"/>
                </a:lnTo>
                <a:lnTo>
                  <a:pt x="27" y="96"/>
                </a:lnTo>
                <a:lnTo>
                  <a:pt x="30" y="96"/>
                </a:lnTo>
                <a:lnTo>
                  <a:pt x="30" y="95"/>
                </a:lnTo>
                <a:lnTo>
                  <a:pt x="36" y="95"/>
                </a:lnTo>
                <a:lnTo>
                  <a:pt x="36" y="93"/>
                </a:lnTo>
                <a:lnTo>
                  <a:pt x="38" y="93"/>
                </a:lnTo>
                <a:lnTo>
                  <a:pt x="38" y="92"/>
                </a:lnTo>
                <a:lnTo>
                  <a:pt x="44" y="92"/>
                </a:lnTo>
                <a:lnTo>
                  <a:pt x="44" y="91"/>
                </a:lnTo>
                <a:lnTo>
                  <a:pt x="48" y="91"/>
                </a:lnTo>
                <a:lnTo>
                  <a:pt x="48" y="90"/>
                </a:lnTo>
                <a:lnTo>
                  <a:pt x="52" y="90"/>
                </a:lnTo>
                <a:lnTo>
                  <a:pt x="52" y="89"/>
                </a:lnTo>
                <a:lnTo>
                  <a:pt x="54" y="89"/>
                </a:lnTo>
                <a:lnTo>
                  <a:pt x="54" y="88"/>
                </a:lnTo>
                <a:lnTo>
                  <a:pt x="55" y="88"/>
                </a:lnTo>
                <a:lnTo>
                  <a:pt x="55" y="86"/>
                </a:lnTo>
                <a:lnTo>
                  <a:pt x="60" y="86"/>
                </a:lnTo>
                <a:lnTo>
                  <a:pt x="60" y="85"/>
                </a:lnTo>
                <a:lnTo>
                  <a:pt x="62" y="85"/>
                </a:lnTo>
                <a:lnTo>
                  <a:pt x="62" y="84"/>
                </a:lnTo>
                <a:lnTo>
                  <a:pt x="63" y="84"/>
                </a:lnTo>
                <a:lnTo>
                  <a:pt x="63" y="83"/>
                </a:lnTo>
                <a:lnTo>
                  <a:pt x="65" y="83"/>
                </a:lnTo>
                <a:lnTo>
                  <a:pt x="65" y="82"/>
                </a:lnTo>
                <a:lnTo>
                  <a:pt x="78" y="82"/>
                </a:lnTo>
                <a:lnTo>
                  <a:pt x="78" y="81"/>
                </a:lnTo>
                <a:lnTo>
                  <a:pt x="80" y="81"/>
                </a:lnTo>
                <a:lnTo>
                  <a:pt x="80" y="79"/>
                </a:lnTo>
                <a:lnTo>
                  <a:pt x="84" y="79"/>
                </a:lnTo>
                <a:lnTo>
                  <a:pt x="84" y="78"/>
                </a:lnTo>
                <a:lnTo>
                  <a:pt x="86" y="78"/>
                </a:lnTo>
                <a:lnTo>
                  <a:pt x="95" y="78"/>
                </a:lnTo>
                <a:lnTo>
                  <a:pt x="95" y="77"/>
                </a:lnTo>
                <a:lnTo>
                  <a:pt x="99" y="77"/>
                </a:lnTo>
                <a:lnTo>
                  <a:pt x="99" y="76"/>
                </a:lnTo>
                <a:lnTo>
                  <a:pt x="114" y="76"/>
                </a:lnTo>
                <a:lnTo>
                  <a:pt x="114" y="75"/>
                </a:lnTo>
                <a:lnTo>
                  <a:pt x="115" y="75"/>
                </a:lnTo>
                <a:lnTo>
                  <a:pt x="115" y="74"/>
                </a:lnTo>
                <a:lnTo>
                  <a:pt x="119" y="74"/>
                </a:lnTo>
                <a:lnTo>
                  <a:pt x="119" y="72"/>
                </a:lnTo>
                <a:lnTo>
                  <a:pt x="132" y="72"/>
                </a:lnTo>
                <a:lnTo>
                  <a:pt x="132" y="71"/>
                </a:lnTo>
                <a:lnTo>
                  <a:pt x="134" y="71"/>
                </a:lnTo>
                <a:lnTo>
                  <a:pt x="134" y="70"/>
                </a:lnTo>
                <a:lnTo>
                  <a:pt x="138" y="70"/>
                </a:lnTo>
                <a:lnTo>
                  <a:pt x="138" y="69"/>
                </a:lnTo>
                <a:lnTo>
                  <a:pt x="143" y="69"/>
                </a:lnTo>
                <a:lnTo>
                  <a:pt x="143" y="68"/>
                </a:lnTo>
                <a:lnTo>
                  <a:pt x="144" y="68"/>
                </a:lnTo>
                <a:lnTo>
                  <a:pt x="144" y="67"/>
                </a:lnTo>
                <a:lnTo>
                  <a:pt x="147" y="67"/>
                </a:lnTo>
                <a:lnTo>
                  <a:pt x="147" y="65"/>
                </a:lnTo>
                <a:lnTo>
                  <a:pt x="155" y="65"/>
                </a:lnTo>
                <a:lnTo>
                  <a:pt x="155" y="64"/>
                </a:lnTo>
                <a:lnTo>
                  <a:pt x="164" y="64"/>
                </a:lnTo>
                <a:lnTo>
                  <a:pt x="164" y="63"/>
                </a:lnTo>
                <a:lnTo>
                  <a:pt x="167" y="63"/>
                </a:lnTo>
                <a:lnTo>
                  <a:pt x="167" y="62"/>
                </a:lnTo>
                <a:lnTo>
                  <a:pt x="171" y="62"/>
                </a:lnTo>
                <a:lnTo>
                  <a:pt x="171" y="61"/>
                </a:lnTo>
                <a:lnTo>
                  <a:pt x="174" y="61"/>
                </a:lnTo>
                <a:lnTo>
                  <a:pt x="174" y="59"/>
                </a:lnTo>
                <a:lnTo>
                  <a:pt x="177" y="59"/>
                </a:lnTo>
                <a:lnTo>
                  <a:pt x="177" y="58"/>
                </a:lnTo>
                <a:lnTo>
                  <a:pt x="178" y="58"/>
                </a:lnTo>
                <a:lnTo>
                  <a:pt x="178" y="57"/>
                </a:lnTo>
                <a:lnTo>
                  <a:pt x="182" y="57"/>
                </a:lnTo>
                <a:lnTo>
                  <a:pt x="182" y="56"/>
                </a:lnTo>
                <a:lnTo>
                  <a:pt x="183" y="56"/>
                </a:lnTo>
                <a:lnTo>
                  <a:pt x="183" y="54"/>
                </a:lnTo>
                <a:lnTo>
                  <a:pt x="184" y="54"/>
                </a:lnTo>
                <a:lnTo>
                  <a:pt x="184" y="52"/>
                </a:lnTo>
                <a:lnTo>
                  <a:pt x="186" y="52"/>
                </a:lnTo>
                <a:lnTo>
                  <a:pt x="186" y="51"/>
                </a:lnTo>
                <a:lnTo>
                  <a:pt x="187" y="51"/>
                </a:lnTo>
                <a:lnTo>
                  <a:pt x="187" y="50"/>
                </a:lnTo>
                <a:lnTo>
                  <a:pt x="187" y="49"/>
                </a:lnTo>
                <a:lnTo>
                  <a:pt x="187" y="48"/>
                </a:lnTo>
                <a:lnTo>
                  <a:pt x="188" y="48"/>
                </a:lnTo>
                <a:lnTo>
                  <a:pt x="188" y="45"/>
                </a:lnTo>
                <a:lnTo>
                  <a:pt x="189" y="45"/>
                </a:lnTo>
                <a:lnTo>
                  <a:pt x="189" y="43"/>
                </a:lnTo>
                <a:lnTo>
                  <a:pt x="190" y="43"/>
                </a:lnTo>
                <a:lnTo>
                  <a:pt x="190" y="41"/>
                </a:lnTo>
                <a:lnTo>
                  <a:pt x="194" y="41"/>
                </a:lnTo>
                <a:lnTo>
                  <a:pt x="194" y="38"/>
                </a:lnTo>
                <a:lnTo>
                  <a:pt x="197" y="38"/>
                </a:lnTo>
                <a:lnTo>
                  <a:pt x="197" y="37"/>
                </a:lnTo>
                <a:lnTo>
                  <a:pt x="199" y="37"/>
                </a:lnTo>
                <a:lnTo>
                  <a:pt x="199" y="36"/>
                </a:lnTo>
                <a:lnTo>
                  <a:pt x="203" y="36"/>
                </a:lnTo>
                <a:lnTo>
                  <a:pt x="203" y="35"/>
                </a:lnTo>
                <a:lnTo>
                  <a:pt x="203" y="33"/>
                </a:lnTo>
                <a:lnTo>
                  <a:pt x="205" y="33"/>
                </a:lnTo>
                <a:lnTo>
                  <a:pt x="205" y="32"/>
                </a:lnTo>
                <a:lnTo>
                  <a:pt x="208" y="32"/>
                </a:lnTo>
                <a:lnTo>
                  <a:pt x="208" y="31"/>
                </a:lnTo>
                <a:lnTo>
                  <a:pt x="211" y="31"/>
                </a:lnTo>
                <a:lnTo>
                  <a:pt x="211" y="30"/>
                </a:lnTo>
                <a:lnTo>
                  <a:pt x="211" y="29"/>
                </a:lnTo>
                <a:lnTo>
                  <a:pt x="218" y="29"/>
                </a:lnTo>
                <a:lnTo>
                  <a:pt x="218" y="26"/>
                </a:lnTo>
                <a:lnTo>
                  <a:pt x="242" y="26"/>
                </a:lnTo>
                <a:lnTo>
                  <a:pt x="242" y="25"/>
                </a:lnTo>
                <a:lnTo>
                  <a:pt x="255" y="25"/>
                </a:lnTo>
                <a:lnTo>
                  <a:pt x="255" y="24"/>
                </a:lnTo>
                <a:lnTo>
                  <a:pt x="256" y="24"/>
                </a:lnTo>
                <a:lnTo>
                  <a:pt x="266" y="24"/>
                </a:lnTo>
                <a:lnTo>
                  <a:pt x="266" y="23"/>
                </a:lnTo>
                <a:lnTo>
                  <a:pt x="280" y="23"/>
                </a:lnTo>
                <a:lnTo>
                  <a:pt x="280" y="22"/>
                </a:lnTo>
                <a:lnTo>
                  <a:pt x="307" y="22"/>
                </a:lnTo>
                <a:lnTo>
                  <a:pt x="307" y="20"/>
                </a:lnTo>
                <a:lnTo>
                  <a:pt x="325" y="20"/>
                </a:lnTo>
                <a:lnTo>
                  <a:pt x="325" y="19"/>
                </a:lnTo>
                <a:lnTo>
                  <a:pt x="331" y="19"/>
                </a:lnTo>
                <a:lnTo>
                  <a:pt x="331" y="18"/>
                </a:lnTo>
                <a:lnTo>
                  <a:pt x="342" y="18"/>
                </a:lnTo>
                <a:lnTo>
                  <a:pt x="352" y="18"/>
                </a:lnTo>
                <a:lnTo>
                  <a:pt x="352" y="17"/>
                </a:lnTo>
                <a:lnTo>
                  <a:pt x="367" y="17"/>
                </a:lnTo>
                <a:lnTo>
                  <a:pt x="367" y="16"/>
                </a:lnTo>
                <a:lnTo>
                  <a:pt x="368" y="16"/>
                </a:lnTo>
                <a:lnTo>
                  <a:pt x="368" y="14"/>
                </a:lnTo>
                <a:lnTo>
                  <a:pt x="373" y="14"/>
                </a:lnTo>
                <a:lnTo>
                  <a:pt x="373" y="13"/>
                </a:lnTo>
                <a:lnTo>
                  <a:pt x="373" y="12"/>
                </a:lnTo>
                <a:lnTo>
                  <a:pt x="398" y="12"/>
                </a:lnTo>
                <a:lnTo>
                  <a:pt x="398" y="11"/>
                </a:lnTo>
                <a:lnTo>
                  <a:pt x="406" y="11"/>
                </a:lnTo>
                <a:lnTo>
                  <a:pt x="406" y="10"/>
                </a:lnTo>
                <a:lnTo>
                  <a:pt x="420" y="10"/>
                </a:lnTo>
                <a:lnTo>
                  <a:pt x="420" y="8"/>
                </a:lnTo>
                <a:lnTo>
                  <a:pt x="427" y="8"/>
                </a:lnTo>
                <a:lnTo>
                  <a:pt x="440" y="8"/>
                </a:lnTo>
                <a:lnTo>
                  <a:pt x="440" y="7"/>
                </a:lnTo>
                <a:lnTo>
                  <a:pt x="457" y="7"/>
                </a:lnTo>
                <a:lnTo>
                  <a:pt x="457" y="6"/>
                </a:lnTo>
                <a:lnTo>
                  <a:pt x="457" y="5"/>
                </a:lnTo>
                <a:lnTo>
                  <a:pt x="489" y="5"/>
                </a:lnTo>
                <a:lnTo>
                  <a:pt x="489" y="4"/>
                </a:lnTo>
                <a:lnTo>
                  <a:pt x="490" y="4"/>
                </a:lnTo>
                <a:lnTo>
                  <a:pt x="490" y="2"/>
                </a:lnTo>
                <a:lnTo>
                  <a:pt x="491" y="2"/>
                </a:lnTo>
                <a:lnTo>
                  <a:pt x="491" y="1"/>
                </a:lnTo>
                <a:lnTo>
                  <a:pt x="494" y="1"/>
                </a:lnTo>
                <a:lnTo>
                  <a:pt x="494" y="0"/>
                </a:lnTo>
                <a:lnTo>
                  <a:pt x="513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3748831" y="2993337"/>
            <a:ext cx="5193906" cy="1501480"/>
          </a:xfrm>
          <a:custGeom>
            <a:avLst/>
            <a:gdLst>
              <a:gd name="T0" fmla="*/ 6 w 513"/>
              <a:gd name="T1" fmla="*/ 823 h 149"/>
              <a:gd name="T2" fmla="*/ 18 w 513"/>
              <a:gd name="T3" fmla="*/ 787 h 149"/>
              <a:gd name="T4" fmla="*/ 30 w 513"/>
              <a:gd name="T5" fmla="*/ 733 h 149"/>
              <a:gd name="T6" fmla="*/ 36 w 513"/>
              <a:gd name="T7" fmla="*/ 721 h 149"/>
              <a:gd name="T8" fmla="*/ 54 w 513"/>
              <a:gd name="T9" fmla="*/ 697 h 149"/>
              <a:gd name="T10" fmla="*/ 66 w 513"/>
              <a:gd name="T11" fmla="*/ 691 h 149"/>
              <a:gd name="T12" fmla="*/ 78 w 513"/>
              <a:gd name="T13" fmla="*/ 673 h 149"/>
              <a:gd name="T14" fmla="*/ 108 w 513"/>
              <a:gd name="T15" fmla="*/ 661 h 149"/>
              <a:gd name="T16" fmla="*/ 114 w 513"/>
              <a:gd name="T17" fmla="*/ 637 h 149"/>
              <a:gd name="T18" fmla="*/ 162 w 513"/>
              <a:gd name="T19" fmla="*/ 625 h 149"/>
              <a:gd name="T20" fmla="*/ 210 w 513"/>
              <a:gd name="T21" fmla="*/ 613 h 149"/>
              <a:gd name="T22" fmla="*/ 234 w 513"/>
              <a:gd name="T23" fmla="*/ 601 h 149"/>
              <a:gd name="T24" fmla="*/ 288 w 513"/>
              <a:gd name="T25" fmla="*/ 583 h 149"/>
              <a:gd name="T26" fmla="*/ 306 w 513"/>
              <a:gd name="T27" fmla="*/ 577 h 149"/>
              <a:gd name="T28" fmla="*/ 325 w 513"/>
              <a:gd name="T29" fmla="*/ 559 h 149"/>
              <a:gd name="T30" fmla="*/ 349 w 513"/>
              <a:gd name="T31" fmla="*/ 553 h 149"/>
              <a:gd name="T32" fmla="*/ 379 w 513"/>
              <a:gd name="T33" fmla="*/ 535 h 149"/>
              <a:gd name="T34" fmla="*/ 403 w 513"/>
              <a:gd name="T35" fmla="*/ 523 h 149"/>
              <a:gd name="T36" fmla="*/ 475 w 513"/>
              <a:gd name="T37" fmla="*/ 499 h 149"/>
              <a:gd name="T38" fmla="*/ 553 w 513"/>
              <a:gd name="T39" fmla="*/ 493 h 149"/>
              <a:gd name="T40" fmla="*/ 589 w 513"/>
              <a:gd name="T41" fmla="*/ 481 h 149"/>
              <a:gd name="T42" fmla="*/ 643 w 513"/>
              <a:gd name="T43" fmla="*/ 469 h 149"/>
              <a:gd name="T44" fmla="*/ 763 w 513"/>
              <a:gd name="T45" fmla="*/ 457 h 149"/>
              <a:gd name="T46" fmla="*/ 847 w 513"/>
              <a:gd name="T47" fmla="*/ 432 h 149"/>
              <a:gd name="T48" fmla="*/ 913 w 513"/>
              <a:gd name="T49" fmla="*/ 420 h 149"/>
              <a:gd name="T50" fmla="*/ 980 w 513"/>
              <a:gd name="T51" fmla="*/ 408 h 149"/>
              <a:gd name="T52" fmla="*/ 1016 w 513"/>
              <a:gd name="T53" fmla="*/ 390 h 149"/>
              <a:gd name="T54" fmla="*/ 1082 w 513"/>
              <a:gd name="T55" fmla="*/ 384 h 149"/>
              <a:gd name="T56" fmla="*/ 1094 w 513"/>
              <a:gd name="T57" fmla="*/ 366 h 149"/>
              <a:gd name="T58" fmla="*/ 1112 w 513"/>
              <a:gd name="T59" fmla="*/ 348 h 149"/>
              <a:gd name="T60" fmla="*/ 1124 w 513"/>
              <a:gd name="T61" fmla="*/ 324 h 149"/>
              <a:gd name="T62" fmla="*/ 1142 w 513"/>
              <a:gd name="T63" fmla="*/ 318 h 149"/>
              <a:gd name="T64" fmla="*/ 1148 w 513"/>
              <a:gd name="T65" fmla="*/ 288 h 149"/>
              <a:gd name="T66" fmla="*/ 1166 w 513"/>
              <a:gd name="T67" fmla="*/ 276 h 149"/>
              <a:gd name="T68" fmla="*/ 1232 w 513"/>
              <a:gd name="T69" fmla="*/ 264 h 149"/>
              <a:gd name="T70" fmla="*/ 1256 w 513"/>
              <a:gd name="T71" fmla="*/ 252 h 149"/>
              <a:gd name="T72" fmla="*/ 1280 w 513"/>
              <a:gd name="T73" fmla="*/ 234 h 149"/>
              <a:gd name="T74" fmla="*/ 1418 w 513"/>
              <a:gd name="T75" fmla="*/ 216 h 149"/>
              <a:gd name="T76" fmla="*/ 1466 w 513"/>
              <a:gd name="T77" fmla="*/ 198 h 149"/>
              <a:gd name="T78" fmla="*/ 1581 w 513"/>
              <a:gd name="T79" fmla="*/ 192 h 149"/>
              <a:gd name="T80" fmla="*/ 1647 w 513"/>
              <a:gd name="T81" fmla="*/ 180 h 149"/>
              <a:gd name="T82" fmla="*/ 1701 w 513"/>
              <a:gd name="T83" fmla="*/ 168 h 149"/>
              <a:gd name="T84" fmla="*/ 1767 w 513"/>
              <a:gd name="T85" fmla="*/ 150 h 149"/>
              <a:gd name="T86" fmla="*/ 1887 w 513"/>
              <a:gd name="T87" fmla="*/ 144 h 149"/>
              <a:gd name="T88" fmla="*/ 1977 w 513"/>
              <a:gd name="T89" fmla="*/ 126 h 149"/>
              <a:gd name="T90" fmla="*/ 2037 w 513"/>
              <a:gd name="T91" fmla="*/ 114 h 149"/>
              <a:gd name="T92" fmla="*/ 2073 w 513"/>
              <a:gd name="T93" fmla="*/ 102 h 149"/>
              <a:gd name="T94" fmla="*/ 2170 w 513"/>
              <a:gd name="T95" fmla="*/ 96 h 149"/>
              <a:gd name="T96" fmla="*/ 2242 w 513"/>
              <a:gd name="T97" fmla="*/ 78 h 149"/>
              <a:gd name="T98" fmla="*/ 2416 w 513"/>
              <a:gd name="T99" fmla="*/ 66 h 149"/>
              <a:gd name="T100" fmla="*/ 2566 w 513"/>
              <a:gd name="T101" fmla="*/ 54 h 149"/>
              <a:gd name="T102" fmla="*/ 2656 w 513"/>
              <a:gd name="T103" fmla="*/ 42 h 149"/>
              <a:gd name="T104" fmla="*/ 2752 w 513"/>
              <a:gd name="T105" fmla="*/ 30 h 149"/>
              <a:gd name="T106" fmla="*/ 2885 w 513"/>
              <a:gd name="T107" fmla="*/ 12 h 149"/>
              <a:gd name="T108" fmla="*/ 2999 w 513"/>
              <a:gd name="T109" fmla="*/ 0 h 1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13"/>
              <a:gd name="T166" fmla="*/ 0 h 149"/>
              <a:gd name="T167" fmla="*/ 513 w 513"/>
              <a:gd name="T168" fmla="*/ 149 h 1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13" h="149">
                <a:moveTo>
                  <a:pt x="0" y="149"/>
                </a:moveTo>
                <a:lnTo>
                  <a:pt x="0" y="149"/>
                </a:lnTo>
                <a:lnTo>
                  <a:pt x="0" y="145"/>
                </a:lnTo>
                <a:lnTo>
                  <a:pt x="1" y="145"/>
                </a:lnTo>
                <a:lnTo>
                  <a:pt x="1" y="140"/>
                </a:lnTo>
                <a:lnTo>
                  <a:pt x="1" y="137"/>
                </a:lnTo>
                <a:lnTo>
                  <a:pt x="2" y="137"/>
                </a:lnTo>
                <a:lnTo>
                  <a:pt x="2" y="134"/>
                </a:lnTo>
                <a:lnTo>
                  <a:pt x="2" y="133"/>
                </a:lnTo>
                <a:lnTo>
                  <a:pt x="3" y="133"/>
                </a:lnTo>
                <a:lnTo>
                  <a:pt x="3" y="131"/>
                </a:lnTo>
                <a:lnTo>
                  <a:pt x="3" y="128"/>
                </a:lnTo>
                <a:lnTo>
                  <a:pt x="4" y="128"/>
                </a:lnTo>
                <a:lnTo>
                  <a:pt x="4" y="126"/>
                </a:lnTo>
                <a:lnTo>
                  <a:pt x="4" y="124"/>
                </a:lnTo>
                <a:lnTo>
                  <a:pt x="5" y="124"/>
                </a:lnTo>
                <a:lnTo>
                  <a:pt x="5" y="122"/>
                </a:lnTo>
                <a:lnTo>
                  <a:pt x="5" y="121"/>
                </a:lnTo>
                <a:lnTo>
                  <a:pt x="6" y="121"/>
                </a:lnTo>
                <a:lnTo>
                  <a:pt x="6" y="120"/>
                </a:lnTo>
                <a:lnTo>
                  <a:pt x="6" y="119"/>
                </a:lnTo>
                <a:lnTo>
                  <a:pt x="7" y="119"/>
                </a:lnTo>
                <a:lnTo>
                  <a:pt x="7" y="118"/>
                </a:lnTo>
                <a:lnTo>
                  <a:pt x="7" y="117"/>
                </a:lnTo>
                <a:lnTo>
                  <a:pt x="9" y="117"/>
                </a:lnTo>
                <a:lnTo>
                  <a:pt x="9" y="116"/>
                </a:lnTo>
                <a:lnTo>
                  <a:pt x="10" y="116"/>
                </a:lnTo>
                <a:lnTo>
                  <a:pt x="10" y="115"/>
                </a:lnTo>
                <a:lnTo>
                  <a:pt x="11" y="115"/>
                </a:lnTo>
                <a:lnTo>
                  <a:pt x="11" y="114"/>
                </a:lnTo>
                <a:lnTo>
                  <a:pt x="12" y="114"/>
                </a:lnTo>
                <a:lnTo>
                  <a:pt x="12" y="113"/>
                </a:lnTo>
                <a:lnTo>
                  <a:pt x="12" y="112"/>
                </a:lnTo>
                <a:lnTo>
                  <a:pt x="13" y="112"/>
                </a:lnTo>
                <a:lnTo>
                  <a:pt x="14" y="112"/>
                </a:lnTo>
                <a:lnTo>
                  <a:pt x="14" y="111"/>
                </a:lnTo>
                <a:lnTo>
                  <a:pt x="15" y="111"/>
                </a:lnTo>
                <a:lnTo>
                  <a:pt x="15" y="110"/>
                </a:lnTo>
                <a:lnTo>
                  <a:pt x="17" y="110"/>
                </a:lnTo>
                <a:lnTo>
                  <a:pt x="18" y="110"/>
                </a:lnTo>
                <a:lnTo>
                  <a:pt x="18" y="109"/>
                </a:lnTo>
                <a:lnTo>
                  <a:pt x="18" y="108"/>
                </a:lnTo>
                <a:lnTo>
                  <a:pt x="19" y="108"/>
                </a:lnTo>
                <a:lnTo>
                  <a:pt x="19" y="107"/>
                </a:lnTo>
                <a:lnTo>
                  <a:pt x="19" y="106"/>
                </a:lnTo>
                <a:lnTo>
                  <a:pt x="22" y="106"/>
                </a:lnTo>
                <a:lnTo>
                  <a:pt x="22" y="105"/>
                </a:lnTo>
                <a:lnTo>
                  <a:pt x="26" y="105"/>
                </a:lnTo>
                <a:lnTo>
                  <a:pt x="26" y="104"/>
                </a:lnTo>
                <a:lnTo>
                  <a:pt x="27" y="104"/>
                </a:lnTo>
                <a:lnTo>
                  <a:pt x="27" y="103"/>
                </a:lnTo>
                <a:lnTo>
                  <a:pt x="29" y="103"/>
                </a:lnTo>
                <a:lnTo>
                  <a:pt x="34" y="103"/>
                </a:lnTo>
                <a:lnTo>
                  <a:pt x="34" y="102"/>
                </a:lnTo>
                <a:lnTo>
                  <a:pt x="35" y="102"/>
                </a:lnTo>
                <a:lnTo>
                  <a:pt x="36" y="102"/>
                </a:lnTo>
                <a:lnTo>
                  <a:pt x="36" y="101"/>
                </a:lnTo>
                <a:lnTo>
                  <a:pt x="38" y="101"/>
                </a:lnTo>
                <a:lnTo>
                  <a:pt x="38" y="100"/>
                </a:lnTo>
                <a:lnTo>
                  <a:pt x="39" y="100"/>
                </a:lnTo>
                <a:lnTo>
                  <a:pt x="39" y="99"/>
                </a:lnTo>
                <a:lnTo>
                  <a:pt x="47" y="99"/>
                </a:lnTo>
                <a:lnTo>
                  <a:pt x="47" y="98"/>
                </a:lnTo>
                <a:lnTo>
                  <a:pt x="48" y="98"/>
                </a:lnTo>
                <a:lnTo>
                  <a:pt x="48" y="97"/>
                </a:lnTo>
                <a:lnTo>
                  <a:pt x="49" y="97"/>
                </a:lnTo>
                <a:lnTo>
                  <a:pt x="49" y="96"/>
                </a:lnTo>
                <a:lnTo>
                  <a:pt x="51" y="96"/>
                </a:lnTo>
                <a:lnTo>
                  <a:pt x="51" y="95"/>
                </a:lnTo>
                <a:lnTo>
                  <a:pt x="52" y="95"/>
                </a:lnTo>
                <a:lnTo>
                  <a:pt x="53" y="95"/>
                </a:lnTo>
                <a:lnTo>
                  <a:pt x="53" y="94"/>
                </a:lnTo>
                <a:lnTo>
                  <a:pt x="54" y="94"/>
                </a:lnTo>
                <a:lnTo>
                  <a:pt x="54" y="93"/>
                </a:lnTo>
                <a:lnTo>
                  <a:pt x="55" y="93"/>
                </a:lnTo>
                <a:lnTo>
                  <a:pt x="55" y="92"/>
                </a:lnTo>
                <a:lnTo>
                  <a:pt x="56" y="92"/>
                </a:lnTo>
                <a:lnTo>
                  <a:pt x="58" y="92"/>
                </a:lnTo>
                <a:lnTo>
                  <a:pt x="58" y="91"/>
                </a:lnTo>
                <a:lnTo>
                  <a:pt x="59" y="91"/>
                </a:lnTo>
                <a:lnTo>
                  <a:pt x="59" y="90"/>
                </a:lnTo>
                <a:lnTo>
                  <a:pt x="60" y="90"/>
                </a:lnTo>
                <a:lnTo>
                  <a:pt x="60" y="89"/>
                </a:lnTo>
                <a:lnTo>
                  <a:pt x="63" y="89"/>
                </a:lnTo>
                <a:lnTo>
                  <a:pt x="63" y="88"/>
                </a:lnTo>
                <a:lnTo>
                  <a:pt x="65" y="88"/>
                </a:lnTo>
                <a:lnTo>
                  <a:pt x="65" y="87"/>
                </a:lnTo>
                <a:lnTo>
                  <a:pt x="66" y="87"/>
                </a:lnTo>
                <a:lnTo>
                  <a:pt x="67" y="87"/>
                </a:lnTo>
                <a:lnTo>
                  <a:pt x="67" y="86"/>
                </a:lnTo>
                <a:lnTo>
                  <a:pt x="72" y="86"/>
                </a:lnTo>
                <a:lnTo>
                  <a:pt x="72" y="84"/>
                </a:lnTo>
                <a:lnTo>
                  <a:pt x="74" y="84"/>
                </a:lnTo>
                <a:lnTo>
                  <a:pt x="79" y="84"/>
                </a:lnTo>
                <a:lnTo>
                  <a:pt x="79" y="83"/>
                </a:lnTo>
                <a:lnTo>
                  <a:pt x="81" y="83"/>
                </a:lnTo>
                <a:lnTo>
                  <a:pt x="84" y="83"/>
                </a:lnTo>
                <a:lnTo>
                  <a:pt x="84" y="82"/>
                </a:lnTo>
                <a:lnTo>
                  <a:pt x="86" y="82"/>
                </a:lnTo>
                <a:lnTo>
                  <a:pt x="92" y="82"/>
                </a:lnTo>
                <a:lnTo>
                  <a:pt x="92" y="81"/>
                </a:lnTo>
                <a:lnTo>
                  <a:pt x="94" y="81"/>
                </a:lnTo>
                <a:lnTo>
                  <a:pt x="94" y="80"/>
                </a:lnTo>
                <a:lnTo>
                  <a:pt x="98" y="80"/>
                </a:lnTo>
                <a:lnTo>
                  <a:pt x="99" y="80"/>
                </a:lnTo>
                <a:lnTo>
                  <a:pt x="99" y="79"/>
                </a:lnTo>
                <a:lnTo>
                  <a:pt x="107" y="79"/>
                </a:lnTo>
                <a:lnTo>
                  <a:pt x="107" y="78"/>
                </a:lnTo>
                <a:lnTo>
                  <a:pt x="107" y="77"/>
                </a:lnTo>
                <a:lnTo>
                  <a:pt x="118" y="77"/>
                </a:lnTo>
                <a:lnTo>
                  <a:pt x="121" y="77"/>
                </a:lnTo>
                <a:lnTo>
                  <a:pt x="121" y="76"/>
                </a:lnTo>
                <a:lnTo>
                  <a:pt x="127" y="76"/>
                </a:lnTo>
                <a:lnTo>
                  <a:pt x="128" y="76"/>
                </a:lnTo>
                <a:lnTo>
                  <a:pt x="128" y="75"/>
                </a:lnTo>
                <a:lnTo>
                  <a:pt x="130" y="75"/>
                </a:lnTo>
                <a:lnTo>
                  <a:pt x="130" y="74"/>
                </a:lnTo>
                <a:lnTo>
                  <a:pt x="133" y="74"/>
                </a:lnTo>
                <a:lnTo>
                  <a:pt x="133" y="72"/>
                </a:lnTo>
                <a:lnTo>
                  <a:pt x="141" y="72"/>
                </a:lnTo>
                <a:lnTo>
                  <a:pt x="141" y="71"/>
                </a:lnTo>
                <a:lnTo>
                  <a:pt x="143" y="71"/>
                </a:lnTo>
                <a:lnTo>
                  <a:pt x="149" y="71"/>
                </a:lnTo>
                <a:lnTo>
                  <a:pt x="149" y="70"/>
                </a:lnTo>
                <a:lnTo>
                  <a:pt x="152" y="70"/>
                </a:lnTo>
                <a:lnTo>
                  <a:pt x="153" y="70"/>
                </a:lnTo>
                <a:lnTo>
                  <a:pt x="153" y="69"/>
                </a:lnTo>
                <a:lnTo>
                  <a:pt x="153" y="68"/>
                </a:lnTo>
                <a:lnTo>
                  <a:pt x="155" y="68"/>
                </a:lnTo>
                <a:lnTo>
                  <a:pt x="163" y="68"/>
                </a:lnTo>
                <a:lnTo>
                  <a:pt x="163" y="67"/>
                </a:lnTo>
                <a:lnTo>
                  <a:pt x="165" y="67"/>
                </a:lnTo>
                <a:lnTo>
                  <a:pt x="167" y="67"/>
                </a:lnTo>
                <a:lnTo>
                  <a:pt x="167" y="66"/>
                </a:lnTo>
                <a:lnTo>
                  <a:pt x="169" y="66"/>
                </a:lnTo>
                <a:lnTo>
                  <a:pt x="169" y="65"/>
                </a:lnTo>
                <a:lnTo>
                  <a:pt x="171" y="65"/>
                </a:lnTo>
                <a:lnTo>
                  <a:pt x="174" y="65"/>
                </a:lnTo>
                <a:lnTo>
                  <a:pt x="179" y="65"/>
                </a:lnTo>
                <a:lnTo>
                  <a:pt x="179" y="64"/>
                </a:lnTo>
                <a:lnTo>
                  <a:pt x="180" y="64"/>
                </a:lnTo>
                <a:lnTo>
                  <a:pt x="180" y="63"/>
                </a:lnTo>
                <a:lnTo>
                  <a:pt x="180" y="62"/>
                </a:lnTo>
                <a:lnTo>
                  <a:pt x="182" y="62"/>
                </a:lnTo>
                <a:lnTo>
                  <a:pt x="182" y="61"/>
                </a:lnTo>
                <a:lnTo>
                  <a:pt x="183" y="61"/>
                </a:lnTo>
                <a:lnTo>
                  <a:pt x="183" y="60"/>
                </a:lnTo>
                <a:lnTo>
                  <a:pt x="184" y="60"/>
                </a:lnTo>
                <a:lnTo>
                  <a:pt x="184" y="59"/>
                </a:lnTo>
                <a:lnTo>
                  <a:pt x="184" y="58"/>
                </a:lnTo>
                <a:lnTo>
                  <a:pt x="185" y="58"/>
                </a:lnTo>
                <a:lnTo>
                  <a:pt x="185" y="56"/>
                </a:lnTo>
                <a:lnTo>
                  <a:pt x="186" y="56"/>
                </a:lnTo>
                <a:lnTo>
                  <a:pt x="187" y="56"/>
                </a:lnTo>
                <a:lnTo>
                  <a:pt x="187" y="55"/>
                </a:lnTo>
                <a:lnTo>
                  <a:pt x="187" y="54"/>
                </a:lnTo>
                <a:lnTo>
                  <a:pt x="188" y="54"/>
                </a:lnTo>
                <a:lnTo>
                  <a:pt x="188" y="53"/>
                </a:lnTo>
                <a:lnTo>
                  <a:pt x="189" y="53"/>
                </a:lnTo>
                <a:lnTo>
                  <a:pt x="190" y="53"/>
                </a:lnTo>
                <a:lnTo>
                  <a:pt x="190" y="52"/>
                </a:lnTo>
                <a:lnTo>
                  <a:pt x="190" y="51"/>
                </a:lnTo>
                <a:lnTo>
                  <a:pt x="191" y="51"/>
                </a:lnTo>
                <a:lnTo>
                  <a:pt x="191" y="49"/>
                </a:lnTo>
                <a:lnTo>
                  <a:pt x="191" y="48"/>
                </a:lnTo>
                <a:lnTo>
                  <a:pt x="193" y="48"/>
                </a:lnTo>
                <a:lnTo>
                  <a:pt x="193" y="47"/>
                </a:lnTo>
                <a:lnTo>
                  <a:pt x="194" y="47"/>
                </a:lnTo>
                <a:lnTo>
                  <a:pt x="194" y="46"/>
                </a:lnTo>
                <a:lnTo>
                  <a:pt x="194" y="45"/>
                </a:lnTo>
                <a:lnTo>
                  <a:pt x="197" y="45"/>
                </a:lnTo>
                <a:lnTo>
                  <a:pt x="204" y="45"/>
                </a:lnTo>
                <a:lnTo>
                  <a:pt x="204" y="44"/>
                </a:lnTo>
                <a:lnTo>
                  <a:pt x="205" y="44"/>
                </a:lnTo>
                <a:lnTo>
                  <a:pt x="207" y="44"/>
                </a:lnTo>
                <a:lnTo>
                  <a:pt x="207" y="43"/>
                </a:lnTo>
                <a:lnTo>
                  <a:pt x="208" y="43"/>
                </a:lnTo>
                <a:lnTo>
                  <a:pt x="208" y="42"/>
                </a:lnTo>
                <a:lnTo>
                  <a:pt x="209" y="42"/>
                </a:lnTo>
                <a:lnTo>
                  <a:pt x="209" y="41"/>
                </a:lnTo>
                <a:lnTo>
                  <a:pt x="210" y="41"/>
                </a:lnTo>
                <a:lnTo>
                  <a:pt x="210" y="40"/>
                </a:lnTo>
                <a:lnTo>
                  <a:pt x="211" y="40"/>
                </a:lnTo>
                <a:lnTo>
                  <a:pt x="211" y="39"/>
                </a:lnTo>
                <a:lnTo>
                  <a:pt x="213" y="39"/>
                </a:lnTo>
                <a:lnTo>
                  <a:pt x="223" y="39"/>
                </a:lnTo>
                <a:lnTo>
                  <a:pt x="223" y="38"/>
                </a:lnTo>
                <a:lnTo>
                  <a:pt x="226" y="38"/>
                </a:lnTo>
                <a:lnTo>
                  <a:pt x="226" y="37"/>
                </a:lnTo>
                <a:lnTo>
                  <a:pt x="231" y="37"/>
                </a:lnTo>
                <a:lnTo>
                  <a:pt x="231" y="36"/>
                </a:lnTo>
                <a:lnTo>
                  <a:pt x="236" y="36"/>
                </a:lnTo>
                <a:lnTo>
                  <a:pt x="238" y="36"/>
                </a:lnTo>
                <a:lnTo>
                  <a:pt x="238" y="35"/>
                </a:lnTo>
                <a:lnTo>
                  <a:pt x="244" y="35"/>
                </a:lnTo>
                <a:lnTo>
                  <a:pt x="244" y="34"/>
                </a:lnTo>
                <a:lnTo>
                  <a:pt x="244" y="33"/>
                </a:lnTo>
                <a:lnTo>
                  <a:pt x="246" y="33"/>
                </a:lnTo>
                <a:lnTo>
                  <a:pt x="256" y="33"/>
                </a:lnTo>
                <a:lnTo>
                  <a:pt x="257" y="33"/>
                </a:lnTo>
                <a:lnTo>
                  <a:pt x="257" y="32"/>
                </a:lnTo>
                <a:lnTo>
                  <a:pt x="263" y="32"/>
                </a:lnTo>
                <a:lnTo>
                  <a:pt x="263" y="31"/>
                </a:lnTo>
                <a:lnTo>
                  <a:pt x="267" y="31"/>
                </a:lnTo>
                <a:lnTo>
                  <a:pt x="270" y="31"/>
                </a:lnTo>
                <a:lnTo>
                  <a:pt x="270" y="30"/>
                </a:lnTo>
                <a:lnTo>
                  <a:pt x="274" y="30"/>
                </a:lnTo>
                <a:lnTo>
                  <a:pt x="275" y="30"/>
                </a:lnTo>
                <a:lnTo>
                  <a:pt x="275" y="29"/>
                </a:lnTo>
                <a:lnTo>
                  <a:pt x="280" y="29"/>
                </a:lnTo>
                <a:lnTo>
                  <a:pt x="280" y="28"/>
                </a:lnTo>
                <a:lnTo>
                  <a:pt x="282" y="28"/>
                </a:lnTo>
                <a:lnTo>
                  <a:pt x="283" y="28"/>
                </a:lnTo>
                <a:lnTo>
                  <a:pt x="283" y="27"/>
                </a:lnTo>
                <a:lnTo>
                  <a:pt x="288" y="27"/>
                </a:lnTo>
                <a:lnTo>
                  <a:pt x="293" y="27"/>
                </a:lnTo>
                <a:lnTo>
                  <a:pt x="293" y="26"/>
                </a:lnTo>
                <a:lnTo>
                  <a:pt x="294" y="26"/>
                </a:lnTo>
                <a:lnTo>
                  <a:pt x="294" y="25"/>
                </a:lnTo>
                <a:lnTo>
                  <a:pt x="300" y="25"/>
                </a:lnTo>
                <a:lnTo>
                  <a:pt x="307" y="25"/>
                </a:lnTo>
                <a:lnTo>
                  <a:pt x="307" y="24"/>
                </a:lnTo>
                <a:lnTo>
                  <a:pt x="309" y="24"/>
                </a:lnTo>
                <a:lnTo>
                  <a:pt x="314" y="24"/>
                </a:lnTo>
                <a:lnTo>
                  <a:pt x="314" y="23"/>
                </a:lnTo>
                <a:lnTo>
                  <a:pt x="319" y="23"/>
                </a:lnTo>
                <a:lnTo>
                  <a:pt x="319" y="22"/>
                </a:lnTo>
                <a:lnTo>
                  <a:pt x="322" y="22"/>
                </a:lnTo>
                <a:lnTo>
                  <a:pt x="329" y="22"/>
                </a:lnTo>
                <a:lnTo>
                  <a:pt x="329" y="21"/>
                </a:lnTo>
                <a:lnTo>
                  <a:pt x="333" y="21"/>
                </a:lnTo>
                <a:lnTo>
                  <a:pt x="333" y="20"/>
                </a:lnTo>
                <a:lnTo>
                  <a:pt x="336" y="20"/>
                </a:lnTo>
                <a:lnTo>
                  <a:pt x="338" y="20"/>
                </a:lnTo>
                <a:lnTo>
                  <a:pt x="338" y="19"/>
                </a:lnTo>
                <a:lnTo>
                  <a:pt x="339" y="19"/>
                </a:lnTo>
                <a:lnTo>
                  <a:pt x="341" y="19"/>
                </a:lnTo>
                <a:lnTo>
                  <a:pt x="341" y="18"/>
                </a:lnTo>
                <a:lnTo>
                  <a:pt x="342" y="18"/>
                </a:lnTo>
                <a:lnTo>
                  <a:pt x="345" y="18"/>
                </a:lnTo>
                <a:lnTo>
                  <a:pt x="345" y="17"/>
                </a:lnTo>
                <a:lnTo>
                  <a:pt x="351" y="17"/>
                </a:lnTo>
                <a:lnTo>
                  <a:pt x="352" y="17"/>
                </a:lnTo>
                <a:lnTo>
                  <a:pt x="352" y="16"/>
                </a:lnTo>
                <a:lnTo>
                  <a:pt x="360" y="16"/>
                </a:lnTo>
                <a:lnTo>
                  <a:pt x="361" y="16"/>
                </a:lnTo>
                <a:lnTo>
                  <a:pt x="361" y="15"/>
                </a:lnTo>
                <a:lnTo>
                  <a:pt x="367" y="15"/>
                </a:lnTo>
                <a:lnTo>
                  <a:pt x="367" y="14"/>
                </a:lnTo>
                <a:lnTo>
                  <a:pt x="372" y="14"/>
                </a:lnTo>
                <a:lnTo>
                  <a:pt x="373" y="14"/>
                </a:lnTo>
                <a:lnTo>
                  <a:pt x="373" y="13"/>
                </a:lnTo>
                <a:lnTo>
                  <a:pt x="373" y="12"/>
                </a:lnTo>
                <a:lnTo>
                  <a:pt x="377" y="12"/>
                </a:lnTo>
                <a:lnTo>
                  <a:pt x="388" y="12"/>
                </a:lnTo>
                <a:lnTo>
                  <a:pt x="388" y="11"/>
                </a:lnTo>
                <a:lnTo>
                  <a:pt x="402" y="11"/>
                </a:lnTo>
                <a:lnTo>
                  <a:pt x="420" y="11"/>
                </a:lnTo>
                <a:lnTo>
                  <a:pt x="420" y="10"/>
                </a:lnTo>
                <a:lnTo>
                  <a:pt x="426" y="10"/>
                </a:lnTo>
                <a:lnTo>
                  <a:pt x="426" y="9"/>
                </a:lnTo>
                <a:lnTo>
                  <a:pt x="427" y="9"/>
                </a:lnTo>
                <a:lnTo>
                  <a:pt x="436" y="9"/>
                </a:lnTo>
                <a:lnTo>
                  <a:pt x="436" y="8"/>
                </a:lnTo>
                <a:lnTo>
                  <a:pt x="439" y="8"/>
                </a:lnTo>
                <a:lnTo>
                  <a:pt x="439" y="7"/>
                </a:lnTo>
                <a:lnTo>
                  <a:pt x="442" y="7"/>
                </a:lnTo>
                <a:lnTo>
                  <a:pt x="442" y="6"/>
                </a:lnTo>
                <a:lnTo>
                  <a:pt x="443" y="6"/>
                </a:lnTo>
                <a:lnTo>
                  <a:pt x="458" y="6"/>
                </a:lnTo>
                <a:lnTo>
                  <a:pt x="458" y="5"/>
                </a:lnTo>
                <a:lnTo>
                  <a:pt x="471" y="5"/>
                </a:lnTo>
                <a:lnTo>
                  <a:pt x="471" y="4"/>
                </a:lnTo>
                <a:lnTo>
                  <a:pt x="473" y="4"/>
                </a:lnTo>
                <a:lnTo>
                  <a:pt x="473" y="3"/>
                </a:lnTo>
                <a:lnTo>
                  <a:pt x="474" y="3"/>
                </a:lnTo>
                <a:lnTo>
                  <a:pt x="474" y="2"/>
                </a:lnTo>
                <a:lnTo>
                  <a:pt x="480" y="2"/>
                </a:lnTo>
                <a:lnTo>
                  <a:pt x="484" y="2"/>
                </a:lnTo>
                <a:lnTo>
                  <a:pt x="484" y="1"/>
                </a:lnTo>
                <a:lnTo>
                  <a:pt x="496" y="1"/>
                </a:lnTo>
                <a:lnTo>
                  <a:pt x="499" y="1"/>
                </a:lnTo>
                <a:lnTo>
                  <a:pt x="499" y="0"/>
                </a:lnTo>
                <a:lnTo>
                  <a:pt x="513" y="0"/>
                </a:lnTo>
              </a:path>
            </a:pathLst>
          </a:custGeom>
          <a:noFill/>
          <a:ln w="19050" cap="flat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4" name="Rectangle 51"/>
          <p:cNvSpPr>
            <a:spLocks noChangeArrowheads="1"/>
          </p:cNvSpPr>
          <p:nvPr/>
        </p:nvSpPr>
        <p:spPr bwMode="auto">
          <a:xfrm>
            <a:off x="9160963" y="2974849"/>
            <a:ext cx="3526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 dirty="0">
                <a:solidFill>
                  <a:srgbClr val="000000"/>
                </a:solidFill>
              </a:rPr>
              <a:t>22.4%</a:t>
            </a:r>
            <a:endParaRPr lang="en-US" altLang="en-US" dirty="0"/>
          </a:p>
        </p:txBody>
      </p:sp>
      <p:sp>
        <p:nvSpPr>
          <p:cNvPr id="95" name="Rectangle 52"/>
          <p:cNvSpPr>
            <a:spLocks noChangeArrowheads="1"/>
          </p:cNvSpPr>
          <p:nvPr/>
        </p:nvSpPr>
        <p:spPr bwMode="auto">
          <a:xfrm>
            <a:off x="9150855" y="3347284"/>
            <a:ext cx="3526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 dirty="0">
                <a:solidFill>
                  <a:srgbClr val="000000"/>
                </a:solidFill>
              </a:rPr>
              <a:t>17.8%</a:t>
            </a:r>
            <a:endParaRPr lang="en-US" altLang="en-US" dirty="0"/>
          </a:p>
        </p:txBody>
      </p:sp>
      <p:sp>
        <p:nvSpPr>
          <p:cNvPr id="96" name="Rectangle 53"/>
          <p:cNvSpPr>
            <a:spLocks noChangeArrowheads="1"/>
          </p:cNvSpPr>
          <p:nvPr/>
        </p:nvSpPr>
        <p:spPr bwMode="auto">
          <a:xfrm>
            <a:off x="9160963" y="3150970"/>
            <a:ext cx="3526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 dirty="0">
                <a:solidFill>
                  <a:srgbClr val="000000"/>
                </a:solidFill>
              </a:rPr>
              <a:t>21.3%</a:t>
            </a:r>
            <a:endParaRPr lang="en-US" altLang="en-US" dirty="0"/>
          </a:p>
        </p:txBody>
      </p:sp>
      <p:sp>
        <p:nvSpPr>
          <p:cNvPr id="97" name="Rectangle 54"/>
          <p:cNvSpPr>
            <a:spLocks noChangeArrowheads="1"/>
          </p:cNvSpPr>
          <p:nvPr/>
        </p:nvSpPr>
        <p:spPr bwMode="auto">
          <a:xfrm>
            <a:off x="9160963" y="2795234"/>
            <a:ext cx="3526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 dirty="0">
                <a:solidFill>
                  <a:srgbClr val="000000"/>
                </a:solidFill>
              </a:rPr>
              <a:t>24.1%</a:t>
            </a:r>
            <a:endParaRPr lang="en-US" altLang="en-US" dirty="0"/>
          </a:p>
        </p:txBody>
      </p:sp>
      <p:sp>
        <p:nvSpPr>
          <p:cNvPr id="98" name="Rectangle 81"/>
          <p:cNvSpPr>
            <a:spLocks noChangeArrowheads="1"/>
          </p:cNvSpPr>
          <p:nvPr/>
        </p:nvSpPr>
        <p:spPr bwMode="auto">
          <a:xfrm>
            <a:off x="5454177" y="204379"/>
            <a:ext cx="22576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A (SBT≤3h and </a:t>
            </a:r>
            <a:r>
              <a:rPr lang="en-US" altLang="en-US" sz="13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  <a:endParaRPr lang="en-US" altLang="en-US" dirty="0"/>
          </a:p>
        </p:txBody>
      </p:sp>
      <p:sp>
        <p:nvSpPr>
          <p:cNvPr id="99" name="Rectangle 82"/>
          <p:cNvSpPr>
            <a:spLocks noChangeArrowheads="1"/>
          </p:cNvSpPr>
          <p:nvPr/>
        </p:nvSpPr>
        <p:spPr bwMode="auto">
          <a:xfrm>
            <a:off x="5454177" y="417438"/>
            <a:ext cx="221515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B (SBT≤3h and UFH ± GPI)</a:t>
            </a:r>
            <a:endParaRPr lang="en-US" altLang="en-US" dirty="0"/>
          </a:p>
        </p:txBody>
      </p:sp>
      <p:sp>
        <p:nvSpPr>
          <p:cNvPr id="100" name="Rectangle 83"/>
          <p:cNvSpPr>
            <a:spLocks noChangeArrowheads="1"/>
          </p:cNvSpPr>
          <p:nvPr/>
        </p:nvSpPr>
        <p:spPr bwMode="auto">
          <a:xfrm>
            <a:off x="5454177" y="618754"/>
            <a:ext cx="22495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C (SBT&gt;3h and </a:t>
            </a:r>
            <a:r>
              <a:rPr lang="en-US" altLang="en-US" sz="1300" dirty="0" err="1">
                <a:solidFill>
                  <a:srgbClr val="000000"/>
                </a:solidFill>
              </a:rPr>
              <a:t>Bivalirudin</a:t>
            </a:r>
            <a:r>
              <a:rPr lang="en-US" altLang="en-US" sz="13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1" name="Rectangle 84"/>
          <p:cNvSpPr>
            <a:spLocks noChangeArrowheads="1"/>
          </p:cNvSpPr>
          <p:nvPr/>
        </p:nvSpPr>
        <p:spPr bwMode="auto">
          <a:xfrm>
            <a:off x="5454178" y="830136"/>
            <a:ext cx="222637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000000"/>
                </a:solidFill>
              </a:rPr>
              <a:t>Group D (SBT&gt;3h and UFH ± GPI)</a:t>
            </a:r>
          </a:p>
        </p:txBody>
      </p:sp>
      <p:sp>
        <p:nvSpPr>
          <p:cNvPr id="102" name="Line 85"/>
          <p:cNvSpPr>
            <a:spLocks noChangeShapeType="1"/>
          </p:cNvSpPr>
          <p:nvPr/>
        </p:nvSpPr>
        <p:spPr bwMode="auto">
          <a:xfrm>
            <a:off x="5027950" y="274839"/>
            <a:ext cx="355470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3" name="Line 86"/>
          <p:cNvSpPr>
            <a:spLocks noChangeShapeType="1"/>
          </p:cNvSpPr>
          <p:nvPr/>
        </p:nvSpPr>
        <p:spPr bwMode="auto">
          <a:xfrm>
            <a:off x="5027950" y="487898"/>
            <a:ext cx="35547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4" name="Line 87"/>
          <p:cNvSpPr>
            <a:spLocks noChangeShapeType="1"/>
          </p:cNvSpPr>
          <p:nvPr/>
        </p:nvSpPr>
        <p:spPr bwMode="auto">
          <a:xfrm>
            <a:off x="5027950" y="689214"/>
            <a:ext cx="355470" cy="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5" name="Line 88"/>
          <p:cNvSpPr>
            <a:spLocks noChangeShapeType="1"/>
          </p:cNvSpPr>
          <p:nvPr/>
        </p:nvSpPr>
        <p:spPr bwMode="auto">
          <a:xfrm>
            <a:off x="5027950" y="900595"/>
            <a:ext cx="355470" cy="0"/>
          </a:xfrm>
          <a:prstGeom prst="line">
            <a:avLst/>
          </a:prstGeom>
          <a:noFill/>
          <a:ln w="19050">
            <a:solidFill>
              <a:srgbClr val="00B05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06" name="Rectangle 44"/>
          <p:cNvSpPr>
            <a:spLocks noChangeArrowheads="1"/>
          </p:cNvSpPr>
          <p:nvPr/>
        </p:nvSpPr>
        <p:spPr bwMode="auto">
          <a:xfrm>
            <a:off x="3850351" y="1603523"/>
            <a:ext cx="193283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 P-Value for interaction = 0.011</a:t>
            </a:r>
            <a:endParaRPr lang="en-US" altLang="en-US" sz="1200" dirty="0"/>
          </a:p>
        </p:txBody>
      </p:sp>
      <p:sp>
        <p:nvSpPr>
          <p:cNvPr id="107" name="Rectangle 45"/>
          <p:cNvSpPr>
            <a:spLocks noChangeArrowheads="1"/>
          </p:cNvSpPr>
          <p:nvPr/>
        </p:nvSpPr>
        <p:spPr bwMode="auto">
          <a:xfrm>
            <a:off x="3868883" y="1897108"/>
            <a:ext cx="21889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A vs B HR: 1.32 [95% CI: 1.01, 1.74]</a:t>
            </a: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3863829" y="2189016"/>
            <a:ext cx="21922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200" dirty="0">
                <a:solidFill>
                  <a:srgbClr val="000000"/>
                </a:solidFill>
              </a:rPr>
              <a:t>C vs D HR: 0.86 [95% CI: 0.72, 1.03]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8295933" y="6495007"/>
            <a:ext cx="3896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Schoos et al. </a:t>
            </a:r>
            <a:r>
              <a:rPr lang="da-DK" sz="1400" dirty="0" err="1" smtClean="0"/>
              <a:t>EuroIntervention</a:t>
            </a:r>
            <a:r>
              <a:rPr lang="da-DK" sz="1400" dirty="0"/>
              <a:t>. </a:t>
            </a:r>
            <a:r>
              <a:rPr lang="da-DK" sz="1400" dirty="0" smtClean="0"/>
              <a:t>2016;12:1144-1153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8833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1172</Words>
  <Application>Microsoft Office PowerPoint</Application>
  <PresentationFormat>Widescreen</PresentationFormat>
  <Paragraphs>327</Paragraphs>
  <Slides>15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Office-tema</vt:lpstr>
      <vt:lpstr>Impact of time to treatment on the effects of  bivalirudin vs. glycoprotein IIb/IIIa inhibitors  and heparin in patients undergoing  primary percutaneous coronary intervention: insights from the HORIZONS-AMI trial.</vt:lpstr>
      <vt:lpstr>PowerPoint-præsentation</vt:lpstr>
      <vt:lpstr>Conflicts of interest </vt:lpstr>
      <vt:lpstr>Background</vt:lpstr>
      <vt:lpstr>Hypothesis</vt:lpstr>
      <vt:lpstr>Methods</vt:lpstr>
      <vt:lpstr>Results</vt:lpstr>
      <vt:lpstr>Results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time to treatment on the effects of  bivalirudin vs. glycoprotein IIb/IIIa inhibitors and heparin in patients undergoing primary percutaneous coronary intervention: insights from the HORIZONS-AMI trial.</dc:title>
  <dc:creator>Mikkel Schoos</dc:creator>
  <cp:lastModifiedBy>Mikkel Schoos</cp:lastModifiedBy>
  <cp:revision>40</cp:revision>
  <dcterms:created xsi:type="dcterms:W3CDTF">2016-11-06T21:50:16Z</dcterms:created>
  <dcterms:modified xsi:type="dcterms:W3CDTF">2016-12-09T08:05:40Z</dcterms:modified>
</cp:coreProperties>
</file>