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86" r:id="rId4"/>
    <p:sldId id="296" r:id="rId5"/>
    <p:sldId id="293" r:id="rId6"/>
    <p:sldId id="287" r:id="rId7"/>
    <p:sldId id="288" r:id="rId8"/>
    <p:sldId id="289" r:id="rId9"/>
    <p:sldId id="290" r:id="rId10"/>
    <p:sldId id="291" r:id="rId11"/>
    <p:sldId id="297" r:id="rId12"/>
    <p:sldId id="292" r:id="rId13"/>
    <p:sldId id="285" r:id="rId14"/>
    <p:sldId id="29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D3233-7BB4-49A7-95FB-CA856E7BDBD3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56D33-29C1-4E3D-942D-4A8859D9E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30171" indent="-28083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23340" indent="-22466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72677" indent="-22466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22013" indent="-22466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D19E92E-28B3-45AD-9C7F-FCB249A45437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6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8768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William S. Weintraub, MD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3716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Clinical Trial Organizations: Roles and Responsibilities of CRO’s and ARO’s</a:t>
            </a:r>
          </a:p>
        </p:txBody>
      </p:sp>
    </p:spTree>
    <p:extLst>
      <p:ext uri="{BB962C8B-B14F-4D97-AF65-F5344CB8AC3E}">
        <p14:creationId xmlns:p14="http://schemas.microsoft.com/office/powerpoint/2010/main" val="17523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-25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DSMB Report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/>
          <a:stretch/>
        </p:blipFill>
        <p:spPr bwMode="auto">
          <a:xfrm>
            <a:off x="1371600" y="990600"/>
            <a:ext cx="6542306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3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Study Execution 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with the DSMB</a:t>
            </a:r>
          </a:p>
          <a:p>
            <a:pPr lvl="1"/>
            <a:r>
              <a:rPr lang="en-US" dirty="0" smtClean="0"/>
              <a:t>Work with clinical leadership to prepare report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Event adjudication</a:t>
            </a:r>
          </a:p>
          <a:p>
            <a:pPr lvl="1"/>
            <a:r>
              <a:rPr lang="en-US" dirty="0" smtClean="0"/>
              <a:t>Endpoints, blinded and unblinded</a:t>
            </a:r>
          </a:p>
        </p:txBody>
      </p:sp>
    </p:spTree>
    <p:extLst>
      <p:ext uri="{BB962C8B-B14F-4D97-AF65-F5344CB8AC3E}">
        <p14:creationId xmlns:p14="http://schemas.microsoft.com/office/powerpoint/2010/main" val="90257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Study Closeout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5791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Finalize data, database lock</a:t>
            </a:r>
          </a:p>
          <a:p>
            <a:r>
              <a:rPr lang="en-US" sz="2800" dirty="0" smtClean="0"/>
              <a:t>Final report to DSMB, sponsor</a:t>
            </a:r>
          </a:p>
          <a:p>
            <a:r>
              <a:rPr lang="en-US" sz="2800" dirty="0" err="1" smtClean="0"/>
              <a:t>Unblind</a:t>
            </a:r>
            <a:r>
              <a:rPr lang="en-US" sz="2800" dirty="0" smtClean="0"/>
              <a:t> investigators</a:t>
            </a:r>
          </a:p>
          <a:p>
            <a:r>
              <a:rPr lang="en-US" sz="2800" dirty="0" smtClean="0"/>
              <a:t>Final data analysis</a:t>
            </a:r>
          </a:p>
          <a:p>
            <a:r>
              <a:rPr lang="en-US" sz="2800" dirty="0" smtClean="0"/>
              <a:t>Prepare data for presentation</a:t>
            </a:r>
          </a:p>
          <a:p>
            <a:r>
              <a:rPr lang="en-US" sz="2800" dirty="0" smtClean="0"/>
              <a:t>Manuscript: </a:t>
            </a:r>
          </a:p>
          <a:p>
            <a:pPr lvl="1"/>
            <a:r>
              <a:rPr lang="en-US" sz="2400" dirty="0" smtClean="0"/>
              <a:t>Prepare data in tables and graphs</a:t>
            </a:r>
          </a:p>
          <a:p>
            <a:pPr lvl="1"/>
            <a:r>
              <a:rPr lang="en-US" sz="2400" dirty="0" smtClean="0"/>
              <a:t>Write statistical analysis section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00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153400" cy="962378"/>
          </a:xfrm>
        </p:spPr>
        <p:txBody>
          <a:bodyPr>
            <a:normAutofit/>
          </a:bodyPr>
          <a:lstStyle/>
          <a:p>
            <a:pPr defTabSz="865022" eaLnBrk="1" hangingPunct="1"/>
            <a:r>
              <a:rPr lang="en-US" b="1" u="sng" dirty="0" smtClean="0"/>
              <a:t>ACOS and CROs</a:t>
            </a:r>
            <a:endParaRPr lang="en-US" b="1" u="sng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193" y="1219200"/>
            <a:ext cx="8915400" cy="466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 and AROs</a:t>
            </a:r>
          </a:p>
          <a:p>
            <a:pPr marL="800100" lvl="1" indent="-342900"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similar than different</a:t>
            </a:r>
          </a:p>
          <a:p>
            <a:pPr marL="800100" lvl="1" indent="-342900"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AROs generally more involved in manuscripts, presentations at national meetings</a:t>
            </a:r>
          </a:p>
          <a:p>
            <a:pPr marL="800100" lvl="1" indent="-342900"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 tend to disappear after the data are finalized</a:t>
            </a:r>
          </a:p>
          <a:p>
            <a:pPr marL="800100" lvl="1" indent="-342900"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Sometimes the work together with CROs doing site management, ARO functioning as the Data Coordinating Center (DCC)</a:t>
            </a:r>
          </a:p>
          <a:p>
            <a:pPr marL="800100" lvl="1" indent="-342900">
              <a:spcAft>
                <a:spcPts val="533"/>
              </a:spcAft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multicenter proposals, both RFAs and investigator initiated often require separate Clinical Coordinating Center and Data Coordinating Center applications.  These will be more appropriate for ARS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54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153400" cy="962378"/>
          </a:xfrm>
        </p:spPr>
        <p:txBody>
          <a:bodyPr>
            <a:normAutofit/>
          </a:bodyPr>
          <a:lstStyle/>
          <a:p>
            <a:pPr defTabSz="865022" eaLnBrk="1" hangingPunct="1"/>
            <a:r>
              <a:rPr lang="en-US" b="1" u="sng" dirty="0" smtClean="0"/>
              <a:t>Other Types of Analysis</a:t>
            </a:r>
            <a:endParaRPr lang="en-US" b="1" u="sng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828800" y="1905000"/>
            <a:ext cx="5713207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Registries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Care Economics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Reported Outcomes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Simulations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22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153400" cy="962378"/>
          </a:xfrm>
        </p:spPr>
        <p:txBody>
          <a:bodyPr>
            <a:normAutofit/>
          </a:bodyPr>
          <a:lstStyle/>
          <a:p>
            <a:pPr defTabSz="865022" eaLnBrk="1" hangingPunct="1"/>
            <a:r>
              <a:rPr lang="en-US" b="1" u="sng" dirty="0" smtClean="0"/>
              <a:t>Final Thoughts</a:t>
            </a:r>
            <a:endParaRPr lang="en-US" b="1" u="sng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90600" y="1676400"/>
            <a:ext cx="7162800" cy="42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a field requiring considerable expertise and experienced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generally expensive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try to set up a multicenter trial without an ARO or CRO in place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sponsors often pick the CRO and will pay for them independently of the clinical leadership</a:t>
            </a:r>
          </a:p>
          <a:p>
            <a:pPr>
              <a:spcAft>
                <a:spcPts val="533"/>
              </a:spcAft>
              <a:buFont typeface="Arial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NIH will be very demanding of the choice of AROs and will set high standards for their performance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6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923365"/>
            <a:ext cx="210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Disclosure</a:t>
            </a:r>
          </a:p>
          <a:p>
            <a:pPr algn="ctr"/>
            <a:r>
              <a:rPr lang="en-US" sz="3600" dirty="0" smtClean="0"/>
              <a:t>None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90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AROs	CRO?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514600"/>
          </a:xfrm>
        </p:spPr>
        <p:txBody>
          <a:bodyPr/>
          <a:lstStyle/>
          <a:p>
            <a:r>
              <a:rPr lang="en-US" dirty="0" smtClean="0"/>
              <a:t>ARO:  Academic research organization</a:t>
            </a:r>
          </a:p>
          <a:p>
            <a:r>
              <a:rPr lang="en-US" dirty="0" smtClean="0"/>
              <a:t>CRO:  Contract research organization</a:t>
            </a:r>
          </a:p>
          <a:p>
            <a:r>
              <a:rPr lang="en-US" dirty="0" smtClean="0"/>
              <a:t>Both manage sites, data and analysis for multisite 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Emory Center for Outcomes </a:t>
            </a:r>
            <a:r>
              <a:rPr lang="en-US" b="1" u="sng" dirty="0" err="1" smtClean="0"/>
              <a:t>Reseach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9571" r="1941" b="13531"/>
          <a:stretch/>
        </p:blipFill>
        <p:spPr bwMode="auto">
          <a:xfrm flipV="1">
            <a:off x="419099" y="1295400"/>
            <a:ext cx="843596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2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Developing the Proposal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clinical leadership on proposal development</a:t>
            </a:r>
          </a:p>
          <a:p>
            <a:r>
              <a:rPr lang="en-US" dirty="0" smtClean="0"/>
              <a:t>Biostatisticians in DCC prepare statistical analysis plan</a:t>
            </a:r>
          </a:p>
          <a:p>
            <a:r>
              <a:rPr lang="en-US" dirty="0" smtClean="0"/>
              <a:t>Develop data handling component</a:t>
            </a:r>
          </a:p>
          <a:p>
            <a:r>
              <a:rPr lang="en-US" dirty="0" smtClean="0"/>
              <a:t>Work with clinicians on IRB/regulatory issues</a:t>
            </a:r>
          </a:p>
          <a:p>
            <a:r>
              <a:rPr lang="en-US" dirty="0" smtClean="0"/>
              <a:t>Present biostatistics/data handling/IRB to sponsor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3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From Proposal to Protocol 1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clinical leadership on expanding the proposal as needed</a:t>
            </a:r>
          </a:p>
          <a:p>
            <a:r>
              <a:rPr lang="en-US" dirty="0" smtClean="0"/>
              <a:t>Biostatisticians in DCC review statistical analysis plan, including power calculation</a:t>
            </a:r>
          </a:p>
          <a:p>
            <a:r>
              <a:rPr lang="en-US" dirty="0" smtClean="0"/>
              <a:t>Establish data workflow</a:t>
            </a:r>
          </a:p>
          <a:p>
            <a:r>
              <a:rPr lang="en-US" dirty="0" smtClean="0"/>
              <a:t>Assure data safety</a:t>
            </a:r>
          </a:p>
          <a:p>
            <a:r>
              <a:rPr lang="en-US" dirty="0" smtClean="0"/>
              <a:t>Work with clinicians on presentation to IRB(s)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6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From Proposal to Protocol 2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clinical leadership on CRF development</a:t>
            </a:r>
          </a:p>
          <a:p>
            <a:r>
              <a:rPr lang="en-US" dirty="0" smtClean="0"/>
              <a:t>Program trial database</a:t>
            </a:r>
          </a:p>
          <a:p>
            <a:r>
              <a:rPr lang="en-US" dirty="0" smtClean="0"/>
              <a:t>Work with clinical leadership on site selection</a:t>
            </a:r>
          </a:p>
          <a:p>
            <a:r>
              <a:rPr lang="en-US" dirty="0" smtClean="0"/>
              <a:t>Work with sites on contracting and regulatory issues</a:t>
            </a:r>
          </a:p>
          <a:p>
            <a:r>
              <a:rPr lang="en-US" dirty="0" smtClean="0"/>
              <a:t>Site initiation: train sites on screening, enrollment, data collection, followup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3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Study Execution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762000"/>
          </a:xfrm>
        </p:spPr>
        <p:txBody>
          <a:bodyPr/>
          <a:lstStyle/>
          <a:p>
            <a:r>
              <a:rPr lang="en-US" dirty="0" smtClean="0"/>
              <a:t>Monitor enrollment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8042"/>
            <a:ext cx="6400800" cy="48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9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Study Execution 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with the sites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IRB issues</a:t>
            </a:r>
          </a:p>
          <a:p>
            <a:r>
              <a:rPr lang="en-US" sz="2800" dirty="0" smtClean="0"/>
              <a:t>Reporting to study leadership and sponsor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Event adjudication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31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407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AROs CRO?</vt:lpstr>
      <vt:lpstr>Emory Center for Outcomes Reseach</vt:lpstr>
      <vt:lpstr>Developing the Proposal</vt:lpstr>
      <vt:lpstr>From Proposal to Protocol 1 </vt:lpstr>
      <vt:lpstr>From Proposal to Protocol 2 </vt:lpstr>
      <vt:lpstr>Study Execution 1</vt:lpstr>
      <vt:lpstr>Study Execution 2</vt:lpstr>
      <vt:lpstr>DSMB Report</vt:lpstr>
      <vt:lpstr>Study Execution 3</vt:lpstr>
      <vt:lpstr>Study Closeout</vt:lpstr>
      <vt:lpstr>ACOS and CROs</vt:lpstr>
      <vt:lpstr>Other Types of Analysis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Weintraub, William</dc:creator>
  <cp:lastModifiedBy>Checkin 003</cp:lastModifiedBy>
  <cp:revision>16</cp:revision>
  <dcterms:created xsi:type="dcterms:W3CDTF">2006-08-16T00:00:00Z</dcterms:created>
  <dcterms:modified xsi:type="dcterms:W3CDTF">2017-02-20T13:19:37Z</dcterms:modified>
</cp:coreProperties>
</file>