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2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37100"/>
            <a:ext cx="803115" cy="383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1" y="103596"/>
            <a:ext cx="8442419" cy="408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6297" y="824632"/>
            <a:ext cx="8067675" cy="3418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7" y="4878556"/>
            <a:ext cx="98615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g"/><Relationship Id="rId3" Type="http://schemas.openxmlformats.org/officeDocument/2006/relationships/image" Target="../media/image23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g"/><Relationship Id="rId3" Type="http://schemas.openxmlformats.org/officeDocument/2006/relationships/image" Target="../media/image2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2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2" cy="40574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60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5370" y="1917489"/>
            <a:ext cx="822833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400"/>
              <a:t>Does</a:t>
            </a:r>
            <a:r>
              <a:rPr dirty="0" sz="2400" spc="-30"/>
              <a:t> </a:t>
            </a:r>
            <a:r>
              <a:rPr dirty="0" sz="2400" spc="-10"/>
              <a:t>completeness</a:t>
            </a:r>
            <a:r>
              <a:rPr dirty="0" sz="2400" spc="-25"/>
              <a:t> </a:t>
            </a:r>
            <a:r>
              <a:rPr dirty="0" sz="2400"/>
              <a:t>of</a:t>
            </a:r>
            <a:r>
              <a:rPr dirty="0" sz="2400" spc="-30"/>
              <a:t> </a:t>
            </a:r>
            <a:r>
              <a:rPr dirty="0" sz="2400" spc="-10"/>
              <a:t>revascularisation</a:t>
            </a:r>
            <a:r>
              <a:rPr dirty="0" sz="2400" spc="-25"/>
              <a:t> </a:t>
            </a:r>
            <a:r>
              <a:rPr dirty="0" sz="2400"/>
              <a:t>affect</a:t>
            </a:r>
            <a:r>
              <a:rPr dirty="0" sz="2400" spc="-25"/>
              <a:t> </a:t>
            </a:r>
            <a:r>
              <a:rPr dirty="0" sz="2400"/>
              <a:t>clinical</a:t>
            </a:r>
            <a:r>
              <a:rPr dirty="0" sz="2400" spc="-25"/>
              <a:t> </a:t>
            </a:r>
            <a:r>
              <a:rPr dirty="0" sz="2400" spc="-10"/>
              <a:t>outcomes?</a:t>
            </a:r>
            <a:endParaRPr sz="2400"/>
          </a:p>
          <a:p>
            <a:pPr algn="ctr">
              <a:lnSpc>
                <a:spcPct val="100000"/>
              </a:lnSpc>
            </a:pPr>
            <a:r>
              <a:rPr dirty="0" sz="2400"/>
              <a:t>Insights</a:t>
            </a:r>
            <a:r>
              <a:rPr dirty="0" sz="2400" spc="-15"/>
              <a:t> </a:t>
            </a:r>
            <a:r>
              <a:rPr dirty="0" sz="2400"/>
              <a:t>from</a:t>
            </a:r>
            <a:r>
              <a:rPr dirty="0" sz="2400" spc="-20"/>
              <a:t> REVIVED-BCIS2</a:t>
            </a:r>
            <a:endParaRPr sz="2400"/>
          </a:p>
        </p:txBody>
      </p:sp>
      <p:sp>
        <p:nvSpPr>
          <p:cNvPr id="7" name="object 7" descr=""/>
          <p:cNvSpPr txBox="1"/>
          <p:nvPr/>
        </p:nvSpPr>
        <p:spPr>
          <a:xfrm>
            <a:off x="2412032" y="2716078"/>
            <a:ext cx="4316730" cy="1342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87450" marR="1016635" indent="-160020">
              <a:lnSpc>
                <a:spcPct val="12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Dr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Margaret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McEntegart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Director</a:t>
            </a:r>
            <a:r>
              <a:rPr dirty="0" sz="1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Cath</a:t>
            </a:r>
            <a:r>
              <a:rPr dirty="0" sz="1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Labs</a:t>
            </a:r>
            <a:endParaRPr sz="1800">
              <a:latin typeface="Calibri"/>
              <a:cs typeface="Calibri"/>
            </a:endParaRPr>
          </a:p>
          <a:p>
            <a:pPr marL="12700" marR="5080" indent="667385">
              <a:lnSpc>
                <a:spcPct val="120000"/>
              </a:lnSpc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Associate</a:t>
            </a:r>
            <a:r>
              <a:rPr dirty="0" sz="1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Professor</a:t>
            </a:r>
            <a:r>
              <a:rPr dirty="0" sz="1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Medicine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Columbia</a:t>
            </a:r>
            <a:r>
              <a:rPr dirty="0" sz="18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University</a:t>
            </a:r>
            <a:r>
              <a:rPr dirty="0" sz="1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Center,</a:t>
            </a:r>
            <a:r>
              <a:rPr dirty="0" sz="18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New</a:t>
            </a:r>
            <a:r>
              <a:rPr dirty="0" sz="1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York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701085" y="3970123"/>
            <a:ext cx="3876040" cy="637540"/>
            <a:chOff x="701085" y="3970123"/>
            <a:chExt cx="3876040" cy="637540"/>
          </a:xfrm>
        </p:grpSpPr>
        <p:sp>
          <p:nvSpPr>
            <p:cNvPr id="3" name="object 3" descr=""/>
            <p:cNvSpPr/>
            <p:nvPr/>
          </p:nvSpPr>
          <p:spPr>
            <a:xfrm>
              <a:off x="705848" y="3974886"/>
              <a:ext cx="3866515" cy="628015"/>
            </a:xfrm>
            <a:custGeom>
              <a:avLst/>
              <a:gdLst/>
              <a:ahLst/>
              <a:cxnLst/>
              <a:rect l="l" t="t" r="r" b="b"/>
              <a:pathLst>
                <a:path w="3866515" h="628014">
                  <a:moveTo>
                    <a:pt x="3866151" y="627486"/>
                  </a:moveTo>
                  <a:lnTo>
                    <a:pt x="0" y="627486"/>
                  </a:lnTo>
                  <a:lnTo>
                    <a:pt x="0" y="0"/>
                  </a:lnTo>
                  <a:lnTo>
                    <a:pt x="3866151" y="0"/>
                  </a:lnTo>
                  <a:lnTo>
                    <a:pt x="3866151" y="627486"/>
                  </a:lnTo>
                  <a:close/>
                </a:path>
              </a:pathLst>
            </a:custGeom>
            <a:solidFill>
              <a:srgbClr val="7030A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705848" y="3974886"/>
              <a:ext cx="3866515" cy="628015"/>
            </a:xfrm>
            <a:custGeom>
              <a:avLst/>
              <a:gdLst/>
              <a:ahLst/>
              <a:cxnLst/>
              <a:rect l="l" t="t" r="r" b="b"/>
              <a:pathLst>
                <a:path w="3866515" h="628014">
                  <a:moveTo>
                    <a:pt x="0" y="0"/>
                  </a:moveTo>
                  <a:lnTo>
                    <a:pt x="3866151" y="0"/>
                  </a:lnTo>
                  <a:lnTo>
                    <a:pt x="3866151" y="627486"/>
                  </a:lnTo>
                  <a:lnTo>
                    <a:pt x="0" y="627486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815084" y="3946133"/>
            <a:ext cx="3648075" cy="61087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84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Median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baseline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BCIS-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JS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(6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10)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Median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baseline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SYNTAX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score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22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(15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28)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541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Angiographic</a:t>
            </a:r>
            <a:r>
              <a:rPr dirty="0" spc="-75"/>
              <a:t> </a:t>
            </a:r>
            <a:r>
              <a:rPr dirty="0" spc="-10"/>
              <a:t>Analysis</a:t>
            </a:r>
          </a:p>
        </p:txBody>
      </p:sp>
      <p:grpSp>
        <p:nvGrpSpPr>
          <p:cNvPr id="7" name="object 7" descr=""/>
          <p:cNvGrpSpPr/>
          <p:nvPr/>
        </p:nvGrpSpPr>
        <p:grpSpPr>
          <a:xfrm>
            <a:off x="673100" y="1138459"/>
            <a:ext cx="7797800" cy="2798445"/>
            <a:chOff x="673100" y="1138459"/>
            <a:chExt cx="7797800" cy="279844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200" y="1142999"/>
              <a:ext cx="7732303" cy="2788347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705848" y="1143221"/>
              <a:ext cx="7732395" cy="2788920"/>
            </a:xfrm>
            <a:custGeom>
              <a:avLst/>
              <a:gdLst/>
              <a:ahLst/>
              <a:cxnLst/>
              <a:rect l="l" t="t" r="r" b="b"/>
              <a:pathLst>
                <a:path w="7732395" h="2788920">
                  <a:moveTo>
                    <a:pt x="0" y="0"/>
                  </a:moveTo>
                  <a:lnTo>
                    <a:pt x="7732304" y="0"/>
                  </a:lnTo>
                  <a:lnTo>
                    <a:pt x="7732304" y="2788347"/>
                  </a:lnTo>
                  <a:lnTo>
                    <a:pt x="0" y="278834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C3C3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3100" y="2463800"/>
              <a:ext cx="7797800" cy="152400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2751756" y="760409"/>
            <a:ext cx="39598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Core-</a:t>
            </a:r>
            <a:r>
              <a:rPr dirty="0" sz="1800" b="1">
                <a:latin typeface="Calibri"/>
                <a:cs typeface="Calibri"/>
              </a:rPr>
              <a:t>lab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adjudicated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BCIS-</a:t>
            </a:r>
            <a:r>
              <a:rPr dirty="0" sz="1800" b="1">
                <a:latin typeface="Calibri"/>
                <a:cs typeface="Calibri"/>
              </a:rPr>
              <a:t>Jeopardy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12" name="object 12" descr=""/>
          <p:cNvSpPr txBox="1"/>
          <p:nvPr/>
        </p:nvSpPr>
        <p:spPr>
          <a:xfrm>
            <a:off x="741900" y="2285613"/>
            <a:ext cx="767397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5700" algn="l"/>
                <a:tab pos="4163695" algn="l"/>
                <a:tab pos="7660640" algn="l"/>
              </a:tabLst>
            </a:pPr>
            <a:r>
              <a:rPr dirty="0" u="sng" sz="14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400" spc="-2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12%</a:t>
            </a:r>
            <a:r>
              <a:rPr dirty="0" u="sng" sz="14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1400" spc="-25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14%</a:t>
            </a:r>
            <a:r>
              <a:rPr dirty="0" u="sng" sz="140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	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541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Angiographic</a:t>
            </a:r>
            <a:r>
              <a:rPr dirty="0" spc="-75"/>
              <a:t> </a:t>
            </a:r>
            <a:r>
              <a:rPr dirty="0" spc="-10"/>
              <a:t>Analysis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673100" y="1142999"/>
            <a:ext cx="7797800" cy="2788920"/>
            <a:chOff x="673100" y="1142999"/>
            <a:chExt cx="7797800" cy="27889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200" y="1142999"/>
              <a:ext cx="7732303" cy="278834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3100" y="2463800"/>
              <a:ext cx="7797800" cy="152400"/>
            </a:xfrm>
            <a:prstGeom prst="rect">
              <a:avLst/>
            </a:prstGeom>
          </p:spPr>
        </p:pic>
      </p:grpSp>
      <p:sp>
        <p:nvSpPr>
          <p:cNvPr id="6" name="object 6" descr=""/>
          <p:cNvSpPr txBox="1"/>
          <p:nvPr/>
        </p:nvSpPr>
        <p:spPr>
          <a:xfrm>
            <a:off x="2751756" y="760409"/>
            <a:ext cx="39598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Core-</a:t>
            </a:r>
            <a:r>
              <a:rPr dirty="0" sz="1800" b="1">
                <a:latin typeface="Calibri"/>
                <a:cs typeface="Calibri"/>
              </a:rPr>
              <a:t>lab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adjudicated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BCIS-</a:t>
            </a:r>
            <a:r>
              <a:rPr dirty="0" sz="1800" b="1">
                <a:latin typeface="Calibri"/>
                <a:cs typeface="Calibri"/>
              </a:rPr>
              <a:t>Jeopardy</a:t>
            </a:r>
            <a:r>
              <a:rPr dirty="0" sz="1800" spc="-3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Score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701085" y="1138459"/>
          <a:ext cx="7818120" cy="3458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5879"/>
                <a:gridCol w="70485"/>
                <a:gridCol w="3794760"/>
              </a:tblGrid>
              <a:tr h="278828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27305">
                        <a:lnSpc>
                          <a:spcPct val="100000"/>
                        </a:lnSpc>
                        <a:tabLst>
                          <a:tab pos="3683000" algn="l"/>
                          <a:tab pos="4150995" algn="l"/>
                          <a:tab pos="7647940" algn="l"/>
                        </a:tabLst>
                      </a:pPr>
                      <a:r>
                        <a:rPr dirty="0" u="sng" sz="1400">
                          <a:solidFill>
                            <a:srgbClr val="C00000"/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u="sng" sz="1400" spc="-25">
                          <a:solidFill>
                            <a:srgbClr val="C00000"/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Calibri"/>
                          <a:cs typeface="Calibri"/>
                        </a:rPr>
                        <a:t>12%</a:t>
                      </a:r>
                      <a:r>
                        <a:rPr dirty="0" u="sng" sz="1400">
                          <a:solidFill>
                            <a:srgbClr val="C00000"/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dirty="0" u="sng" sz="1400" spc="-25">
                          <a:solidFill>
                            <a:srgbClr val="C00000"/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Calibri"/>
                          <a:cs typeface="Calibri"/>
                        </a:rPr>
                        <a:t>14%</a:t>
                      </a:r>
                      <a:r>
                        <a:rPr dirty="0" u="sng" sz="1400">
                          <a:solidFill>
                            <a:srgbClr val="C00000"/>
                          </a:solidFill>
                          <a:uFill>
                            <a:solidFill>
                              <a:srgbClr val="C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r" marR="190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400" spc="-25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3C3C3B"/>
                      </a:solidFill>
                      <a:prstDash val="solid"/>
                    </a:lnL>
                    <a:lnR w="9525">
                      <a:solidFill>
                        <a:srgbClr val="3C3C3B"/>
                      </a:solidFill>
                      <a:prstDash val="solid"/>
                    </a:lnR>
                    <a:lnT w="9525">
                      <a:solidFill>
                        <a:srgbClr val="3C3C3B"/>
                      </a:solidFill>
                      <a:prstDash val="solid"/>
                    </a:lnT>
                    <a:lnB w="9525">
                      <a:solidFill>
                        <a:srgbClr val="3C3C3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7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BCIS-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JS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(6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baseline</a:t>
                      </a:r>
                      <a:r>
                        <a:rPr dirty="0" sz="16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SYNTAX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score</a:t>
                      </a:r>
                      <a:r>
                        <a:rPr dirty="0" sz="16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</a:t>
                      </a:r>
                      <a:r>
                        <a:rPr dirty="0" sz="16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(15</a:t>
                      </a:r>
                      <a:r>
                        <a:rPr dirty="0" sz="16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3C3C3B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3C3C3B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BCIS-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JS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(0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4)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Median</a:t>
                      </a:r>
                      <a:r>
                        <a:rPr dirty="0" sz="1600" spc="-4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SYNTAX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score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(6</a:t>
                      </a:r>
                      <a:r>
                        <a:rPr dirty="0" sz="1600" spc="-3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600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755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541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Angiographic</a:t>
            </a:r>
            <a:r>
              <a:rPr dirty="0" spc="-75"/>
              <a:t> </a:t>
            </a:r>
            <a:r>
              <a:rPr dirty="0" spc="-10"/>
              <a:t>Analysis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733860" y="1202206"/>
            <a:ext cx="7676515" cy="2580640"/>
            <a:chOff x="733860" y="1202206"/>
            <a:chExt cx="7676515" cy="258064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6600" y="1206500"/>
              <a:ext cx="7666752" cy="257088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738623" y="1206968"/>
              <a:ext cx="7666990" cy="2571115"/>
            </a:xfrm>
            <a:custGeom>
              <a:avLst/>
              <a:gdLst/>
              <a:ahLst/>
              <a:cxnLst/>
              <a:rect l="l" t="t" r="r" b="b"/>
              <a:pathLst>
                <a:path w="7666990" h="2571115">
                  <a:moveTo>
                    <a:pt x="0" y="0"/>
                  </a:moveTo>
                  <a:lnTo>
                    <a:pt x="7666752" y="0"/>
                  </a:lnTo>
                  <a:lnTo>
                    <a:pt x="7666752" y="2570888"/>
                  </a:lnTo>
                  <a:lnTo>
                    <a:pt x="0" y="257088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C3C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1915306" y="802835"/>
            <a:ext cx="53276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Core-</a:t>
            </a:r>
            <a:r>
              <a:rPr dirty="0" sz="1800" b="1">
                <a:latin typeface="Calibri"/>
                <a:cs typeface="Calibri"/>
              </a:rPr>
              <a:t>lab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adjudicated</a:t>
            </a:r>
            <a:r>
              <a:rPr dirty="0" sz="1800" spc="-4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Completeness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of</a:t>
            </a:r>
            <a:r>
              <a:rPr dirty="0" sz="1800" spc="-4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Revascularization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738622" y="3854711"/>
            <a:ext cx="3718560" cy="636270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648970">
              <a:lnSpc>
                <a:spcPct val="100000"/>
              </a:lnSpc>
              <a:spcBef>
                <a:spcPts val="254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Median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dirty="0" baseline="-21164" sz="1575">
                <a:solidFill>
                  <a:srgbClr val="FFFFFF"/>
                </a:solidFill>
                <a:latin typeface="Calibri"/>
                <a:cs typeface="Calibri"/>
              </a:rPr>
              <a:t>coro</a:t>
            </a:r>
            <a:r>
              <a:rPr dirty="0" baseline="-21164" sz="1575" spc="-22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67%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(50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100)</a:t>
            </a:r>
            <a:endParaRPr sz="1600">
              <a:latin typeface="Calibri"/>
              <a:cs typeface="Calibri"/>
            </a:endParaRPr>
          </a:p>
          <a:p>
            <a:pPr marL="645160">
              <a:lnSpc>
                <a:spcPct val="100000"/>
              </a:lnSpc>
              <a:spcBef>
                <a:spcPts val="400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Median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dirty="0" baseline="-21164" sz="1575">
                <a:solidFill>
                  <a:srgbClr val="FFFFFF"/>
                </a:solidFill>
                <a:latin typeface="Calibri"/>
                <a:cs typeface="Calibri"/>
              </a:rPr>
              <a:t>myo</a:t>
            </a:r>
            <a:r>
              <a:rPr dirty="0" baseline="-21164" sz="1575" spc="1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85%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(60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100)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87412" y="3854711"/>
            <a:ext cx="3718560" cy="636270"/>
          </a:xfrm>
          <a:prstGeom prst="rect">
            <a:avLst/>
          </a:prstGeom>
          <a:solidFill>
            <a:srgbClr val="7030A0"/>
          </a:solidFill>
          <a:ln w="9525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Median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no.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viable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segments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(4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10)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CMR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79%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DSE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21%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3835">
              <a:lnSpc>
                <a:spcPct val="100000"/>
              </a:lnSpc>
              <a:spcBef>
                <a:spcPts val="100"/>
              </a:spcBef>
            </a:pPr>
            <a:r>
              <a:rPr dirty="0"/>
              <a:t>Primary</a:t>
            </a:r>
            <a:r>
              <a:rPr dirty="0" spc="-70"/>
              <a:t> </a:t>
            </a:r>
            <a:r>
              <a:rPr dirty="0"/>
              <a:t>Outcome</a:t>
            </a:r>
            <a:r>
              <a:rPr dirty="0" spc="-65"/>
              <a:t> </a:t>
            </a:r>
            <a:r>
              <a:rPr dirty="0"/>
              <a:t>by</a:t>
            </a:r>
            <a:r>
              <a:rPr dirty="0" spc="-60"/>
              <a:t> </a:t>
            </a:r>
            <a:r>
              <a:rPr dirty="0" spc="-10"/>
              <a:t>Completeness</a:t>
            </a:r>
            <a:r>
              <a:rPr dirty="0" spc="-60"/>
              <a:t> </a:t>
            </a:r>
            <a:r>
              <a:rPr dirty="0"/>
              <a:t>of</a:t>
            </a:r>
            <a:r>
              <a:rPr dirty="0" spc="-60"/>
              <a:t> </a:t>
            </a:r>
            <a:r>
              <a:rPr dirty="0" spc="-10"/>
              <a:t>Revascularization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300" y="1155700"/>
            <a:ext cx="4117299" cy="2938574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35500" y="1155700"/>
            <a:ext cx="4117299" cy="2938573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1025727" y="781623"/>
            <a:ext cx="72218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69385" algn="l"/>
              </a:tabLst>
            </a:pPr>
            <a:r>
              <a:rPr dirty="0" sz="1800" b="1">
                <a:latin typeface="Calibri"/>
                <a:cs typeface="Calibri"/>
              </a:rPr>
              <a:t>Anatomical</a:t>
            </a:r>
            <a:r>
              <a:rPr dirty="0" sz="1800" spc="-7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Revascularization</a:t>
            </a:r>
            <a:r>
              <a:rPr dirty="0" sz="1800" b="1">
                <a:latin typeface="Calibri"/>
                <a:cs typeface="Calibri"/>
              </a:rPr>
              <a:t>	</a:t>
            </a:r>
            <a:r>
              <a:rPr dirty="0" sz="1800" spc="-10" b="1">
                <a:latin typeface="Calibri"/>
                <a:cs typeface="Calibri"/>
              </a:rPr>
              <a:t>Viability-</a:t>
            </a:r>
            <a:r>
              <a:rPr dirty="0" sz="1800" b="1">
                <a:latin typeface="Calibri"/>
                <a:cs typeface="Calibri"/>
              </a:rPr>
              <a:t>Guided</a:t>
            </a:r>
            <a:r>
              <a:rPr dirty="0" sz="1800" spc="6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Revascularization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386960" y="4209723"/>
            <a:ext cx="825309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[Adjusted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for: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Age,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sex,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previous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heart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failure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hospitalization,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diabetes,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chronic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renal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failure,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LVEF,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extent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CAD,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presence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 CTOand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(for</a:t>
            </a:r>
            <a:r>
              <a:rPr dirty="0" sz="1000" spc="-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RIcoro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only) no.</a:t>
            </a:r>
            <a:r>
              <a:rPr dirty="0" sz="1000" spc="-20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of</a:t>
            </a:r>
            <a:r>
              <a:rPr dirty="0" sz="1000" spc="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non-</a:t>
            </a:r>
            <a:r>
              <a:rPr dirty="0" sz="1000">
                <a:solidFill>
                  <a:srgbClr val="222222"/>
                </a:solidFill>
                <a:latin typeface="Arial"/>
                <a:cs typeface="Arial"/>
              </a:rPr>
              <a:t>viable</a:t>
            </a:r>
            <a:r>
              <a:rPr dirty="0" sz="1000" spc="5">
                <a:solidFill>
                  <a:srgbClr val="222222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222222"/>
                </a:solidFill>
                <a:latin typeface="Arial"/>
                <a:cs typeface="Arial"/>
              </a:rPr>
              <a:t>segments]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65924" y="1155062"/>
            <a:ext cx="4117340" cy="29387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187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35"/>
              </a:spcBef>
            </a:pPr>
            <a:endParaRPr sz="900">
              <a:latin typeface="Times New Roman"/>
              <a:cs typeface="Times New Roman"/>
            </a:endParaRPr>
          </a:p>
          <a:p>
            <a:pPr marL="2348230">
              <a:lnSpc>
                <a:spcPct val="100000"/>
              </a:lnSpc>
            </a:pPr>
            <a:r>
              <a:rPr dirty="0" sz="900" spc="-10">
                <a:solidFill>
                  <a:srgbClr val="3C3C3B"/>
                </a:solidFill>
                <a:latin typeface="Calibri"/>
                <a:cs typeface="Calibri"/>
              </a:rPr>
              <a:t>[RI</a:t>
            </a:r>
            <a:r>
              <a:rPr dirty="0" baseline="-23148" sz="900" spc="-15">
                <a:solidFill>
                  <a:srgbClr val="3C3C3B"/>
                </a:solidFill>
                <a:latin typeface="Calibri"/>
                <a:cs typeface="Calibri"/>
              </a:rPr>
              <a:t>coro</a:t>
            </a:r>
            <a:r>
              <a:rPr dirty="0" baseline="-23148" sz="900" spc="44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Calibri"/>
                <a:cs typeface="Calibri"/>
              </a:rPr>
              <a:t>&gt;67%]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641527" y="1160165"/>
            <a:ext cx="4117340" cy="29387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8636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80"/>
              </a:spcBef>
            </a:pPr>
            <a:endParaRPr sz="900">
              <a:latin typeface="Times New Roman"/>
              <a:cs typeface="Times New Roman"/>
            </a:endParaRPr>
          </a:p>
          <a:p>
            <a:pPr marL="2396490">
              <a:lnSpc>
                <a:spcPct val="100000"/>
              </a:lnSpc>
            </a:pPr>
            <a:r>
              <a:rPr dirty="0" sz="900">
                <a:solidFill>
                  <a:srgbClr val="3C3C3B"/>
                </a:solidFill>
                <a:latin typeface="Calibri"/>
                <a:cs typeface="Calibri"/>
              </a:rPr>
              <a:t>[RI</a:t>
            </a:r>
            <a:r>
              <a:rPr dirty="0" baseline="-23148" sz="900">
                <a:solidFill>
                  <a:srgbClr val="3C3C3B"/>
                </a:solidFill>
                <a:latin typeface="Calibri"/>
                <a:cs typeface="Calibri"/>
              </a:rPr>
              <a:t>myo</a:t>
            </a:r>
            <a:r>
              <a:rPr dirty="0" baseline="-23148" sz="900" spc="-52">
                <a:solidFill>
                  <a:srgbClr val="3C3C3B"/>
                </a:solidFill>
                <a:latin typeface="Calibri"/>
                <a:cs typeface="Calibri"/>
              </a:rPr>
              <a:t> </a:t>
            </a:r>
            <a:r>
              <a:rPr dirty="0" sz="900" spc="-10">
                <a:solidFill>
                  <a:srgbClr val="3C3C3B"/>
                </a:solidFill>
                <a:latin typeface="Calibri"/>
                <a:cs typeface="Calibri"/>
              </a:rPr>
              <a:t>&gt;85%]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1985208" y="927100"/>
            <a:ext cx="5173980" cy="3517265"/>
            <a:chOff x="1985208" y="927100"/>
            <a:chExt cx="5173980" cy="35172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93900" y="927100"/>
              <a:ext cx="5164057" cy="350664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1989970" y="932693"/>
              <a:ext cx="5164455" cy="3507104"/>
            </a:xfrm>
            <a:custGeom>
              <a:avLst/>
              <a:gdLst/>
              <a:ahLst/>
              <a:cxnLst/>
              <a:rect l="l" t="t" r="r" b="b"/>
              <a:pathLst>
                <a:path w="5164455" h="3507104">
                  <a:moveTo>
                    <a:pt x="0" y="0"/>
                  </a:moveTo>
                  <a:lnTo>
                    <a:pt x="5164058" y="0"/>
                  </a:lnTo>
                  <a:lnTo>
                    <a:pt x="5164058" y="3506640"/>
                  </a:lnTo>
                  <a:lnTo>
                    <a:pt x="0" y="350664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858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Primary</a:t>
            </a:r>
            <a:r>
              <a:rPr dirty="0" sz="2200" spc="-60"/>
              <a:t> </a:t>
            </a:r>
            <a:r>
              <a:rPr dirty="0" sz="2200"/>
              <a:t>and</a:t>
            </a:r>
            <a:r>
              <a:rPr dirty="0" sz="2200" spc="-60"/>
              <a:t> </a:t>
            </a:r>
            <a:r>
              <a:rPr dirty="0" sz="2200"/>
              <a:t>Secondary</a:t>
            </a:r>
            <a:r>
              <a:rPr dirty="0" sz="2200" spc="-60"/>
              <a:t> </a:t>
            </a:r>
            <a:r>
              <a:rPr dirty="0" sz="2200"/>
              <a:t>Outcomes</a:t>
            </a:r>
            <a:r>
              <a:rPr dirty="0" sz="2200" spc="-55"/>
              <a:t> </a:t>
            </a:r>
            <a:r>
              <a:rPr dirty="0" sz="2200"/>
              <a:t>by</a:t>
            </a:r>
            <a:r>
              <a:rPr dirty="0" sz="2200" spc="-60"/>
              <a:t> </a:t>
            </a:r>
            <a:r>
              <a:rPr dirty="0" sz="2200"/>
              <a:t>Completeness</a:t>
            </a:r>
            <a:r>
              <a:rPr dirty="0" sz="2200" spc="-60"/>
              <a:t> </a:t>
            </a:r>
            <a:r>
              <a:rPr dirty="0" sz="2200"/>
              <a:t>of</a:t>
            </a:r>
            <a:r>
              <a:rPr dirty="0" sz="2200" spc="-60"/>
              <a:t> </a:t>
            </a:r>
            <a:r>
              <a:rPr dirty="0" sz="2200" spc="-10"/>
              <a:t>Revascularization</a:t>
            </a:r>
            <a:endParaRPr sz="2200"/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58800" y="1066800"/>
            <a:ext cx="8018780" cy="3237865"/>
            <a:chOff x="558800" y="1066800"/>
            <a:chExt cx="8018780" cy="32378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8800" y="1066800"/>
              <a:ext cx="8018698" cy="3237434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75200" y="1727200"/>
              <a:ext cx="2095500" cy="8001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4864963" y="1793288"/>
              <a:ext cx="1935480" cy="639445"/>
            </a:xfrm>
            <a:custGeom>
              <a:avLst/>
              <a:gdLst/>
              <a:ahLst/>
              <a:cxnLst/>
              <a:rect l="l" t="t" r="r" b="b"/>
              <a:pathLst>
                <a:path w="1935479" h="639444">
                  <a:moveTo>
                    <a:pt x="0" y="0"/>
                  </a:moveTo>
                  <a:lnTo>
                    <a:pt x="1935331" y="0"/>
                  </a:lnTo>
                  <a:lnTo>
                    <a:pt x="1935331" y="639192"/>
                  </a:lnTo>
                  <a:lnTo>
                    <a:pt x="0" y="63919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858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Outcomes</a:t>
            </a:r>
            <a:r>
              <a:rPr dirty="0" sz="2200" spc="-40"/>
              <a:t> </a:t>
            </a:r>
            <a:r>
              <a:rPr dirty="0" sz="2200"/>
              <a:t>by</a:t>
            </a:r>
            <a:r>
              <a:rPr dirty="0" sz="2200" spc="-40"/>
              <a:t> </a:t>
            </a:r>
            <a:r>
              <a:rPr dirty="0" sz="2200" spc="-10"/>
              <a:t>Revascularization</a:t>
            </a:r>
            <a:r>
              <a:rPr dirty="0" sz="2200" spc="-40"/>
              <a:t> </a:t>
            </a:r>
            <a:r>
              <a:rPr dirty="0" sz="2200"/>
              <a:t>(RI</a:t>
            </a:r>
            <a:r>
              <a:rPr dirty="0" baseline="-21072" sz="2175"/>
              <a:t>coro</a:t>
            </a:r>
            <a:r>
              <a:rPr dirty="0" baseline="-21072" sz="2175" spc="179"/>
              <a:t> </a:t>
            </a:r>
            <a:r>
              <a:rPr dirty="0" sz="2200"/>
              <a:t>and</a:t>
            </a:r>
            <a:r>
              <a:rPr dirty="0" sz="2200" spc="-40"/>
              <a:t> </a:t>
            </a:r>
            <a:r>
              <a:rPr dirty="0" sz="2200"/>
              <a:t>RI</a:t>
            </a:r>
            <a:r>
              <a:rPr dirty="0" baseline="-21072" sz="2175"/>
              <a:t>myo</a:t>
            </a:r>
            <a:r>
              <a:rPr dirty="0" baseline="-21072" sz="2175" spc="179"/>
              <a:t> </a:t>
            </a:r>
            <a:r>
              <a:rPr dirty="0" sz="2200"/>
              <a:t>as</a:t>
            </a:r>
            <a:r>
              <a:rPr dirty="0" sz="2200" spc="-40"/>
              <a:t> </a:t>
            </a:r>
            <a:r>
              <a:rPr dirty="0" sz="2200"/>
              <a:t>continuous</a:t>
            </a:r>
            <a:r>
              <a:rPr dirty="0" sz="2200" spc="-40"/>
              <a:t> </a:t>
            </a:r>
            <a:r>
              <a:rPr dirty="0" sz="2200" spc="-10"/>
              <a:t>variables)</a:t>
            </a:r>
            <a:endParaRPr sz="2200"/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58800" y="1066800"/>
            <a:ext cx="8018780" cy="3237865"/>
            <a:chOff x="558800" y="1066800"/>
            <a:chExt cx="8018780" cy="32378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8800" y="1066800"/>
              <a:ext cx="8018698" cy="3237434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43700" y="1714500"/>
              <a:ext cx="1803400" cy="8001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835806" y="1784412"/>
              <a:ext cx="1642745" cy="639445"/>
            </a:xfrm>
            <a:custGeom>
              <a:avLst/>
              <a:gdLst/>
              <a:ahLst/>
              <a:cxnLst/>
              <a:rect l="l" t="t" r="r" b="b"/>
              <a:pathLst>
                <a:path w="1642745" h="639444">
                  <a:moveTo>
                    <a:pt x="0" y="0"/>
                  </a:moveTo>
                  <a:lnTo>
                    <a:pt x="1642368" y="0"/>
                  </a:lnTo>
                  <a:lnTo>
                    <a:pt x="1642368" y="639192"/>
                  </a:lnTo>
                  <a:lnTo>
                    <a:pt x="0" y="63919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0858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Outcomes</a:t>
            </a:r>
            <a:r>
              <a:rPr dirty="0" sz="2200" spc="-40"/>
              <a:t> </a:t>
            </a:r>
            <a:r>
              <a:rPr dirty="0" sz="2200"/>
              <a:t>by</a:t>
            </a:r>
            <a:r>
              <a:rPr dirty="0" sz="2200" spc="-40"/>
              <a:t> </a:t>
            </a:r>
            <a:r>
              <a:rPr dirty="0" sz="2200" spc="-10"/>
              <a:t>Revascularization</a:t>
            </a:r>
            <a:r>
              <a:rPr dirty="0" sz="2200" spc="-40"/>
              <a:t> </a:t>
            </a:r>
            <a:r>
              <a:rPr dirty="0" sz="2200"/>
              <a:t>(RI</a:t>
            </a:r>
            <a:r>
              <a:rPr dirty="0" baseline="-21072" sz="2175"/>
              <a:t>coro</a:t>
            </a:r>
            <a:r>
              <a:rPr dirty="0" baseline="-21072" sz="2175" spc="179"/>
              <a:t> </a:t>
            </a:r>
            <a:r>
              <a:rPr dirty="0" sz="2200"/>
              <a:t>and</a:t>
            </a:r>
            <a:r>
              <a:rPr dirty="0" sz="2200" spc="-40"/>
              <a:t> </a:t>
            </a:r>
            <a:r>
              <a:rPr dirty="0" sz="2200"/>
              <a:t>RI</a:t>
            </a:r>
            <a:r>
              <a:rPr dirty="0" baseline="-21072" sz="2175"/>
              <a:t>myo</a:t>
            </a:r>
            <a:r>
              <a:rPr dirty="0" baseline="-21072" sz="2175" spc="179"/>
              <a:t> </a:t>
            </a:r>
            <a:r>
              <a:rPr dirty="0" sz="2200"/>
              <a:t>as</a:t>
            </a:r>
            <a:r>
              <a:rPr dirty="0" sz="2200" spc="-40"/>
              <a:t> </a:t>
            </a:r>
            <a:r>
              <a:rPr dirty="0" sz="2200"/>
              <a:t>continuous</a:t>
            </a:r>
            <a:r>
              <a:rPr dirty="0" sz="2200" spc="-40"/>
              <a:t> </a:t>
            </a:r>
            <a:r>
              <a:rPr dirty="0" sz="2200" spc="-10"/>
              <a:t>variables)</a:t>
            </a:r>
            <a:endParaRPr sz="2200"/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665824" y="1274222"/>
            <a:ext cx="7972425" cy="2747645"/>
          </a:xfrm>
          <a:custGeom>
            <a:avLst/>
            <a:gdLst/>
            <a:ahLst/>
            <a:cxnLst/>
            <a:rect l="l" t="t" r="r" b="b"/>
            <a:pathLst>
              <a:path w="7972425" h="2747645">
                <a:moveTo>
                  <a:pt x="0" y="0"/>
                </a:moveTo>
                <a:lnTo>
                  <a:pt x="7972148" y="0"/>
                </a:lnTo>
                <a:lnTo>
                  <a:pt x="7972148" y="2747360"/>
                </a:lnTo>
                <a:lnTo>
                  <a:pt x="0" y="274736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79866" rIns="0" bIns="0" rtlCol="0" vert="horz">
            <a:spAutoFit/>
          </a:bodyPr>
          <a:lstStyle/>
          <a:p>
            <a:pPr marL="693420" indent="-342900">
              <a:lnSpc>
                <a:spcPct val="100000"/>
              </a:lnSpc>
              <a:spcBef>
                <a:spcPts val="100"/>
              </a:spcBef>
              <a:buSzPct val="102631"/>
              <a:buFont typeface="Arial"/>
              <a:buChar char="■"/>
              <a:tabLst>
                <a:tab pos="694055" algn="l"/>
              </a:tabLst>
            </a:pPr>
            <a:r>
              <a:rPr dirty="0" spc="-20"/>
              <a:t>Sub-</a:t>
            </a:r>
            <a:r>
              <a:rPr dirty="0" spc="-10"/>
              <a:t>study</a:t>
            </a:r>
          </a:p>
          <a:p>
            <a:pPr marL="693420" indent="-342900">
              <a:lnSpc>
                <a:spcPct val="100000"/>
              </a:lnSpc>
              <a:spcBef>
                <a:spcPts val="1895"/>
              </a:spcBef>
              <a:buSzPct val="102631"/>
              <a:buFont typeface="Arial"/>
              <a:buChar char="■"/>
              <a:tabLst>
                <a:tab pos="694055" algn="l"/>
              </a:tabLst>
            </a:pPr>
            <a:r>
              <a:rPr dirty="0" spc="-10"/>
              <a:t>Patients</a:t>
            </a:r>
            <a:r>
              <a:rPr dirty="0" spc="-40"/>
              <a:t> </a:t>
            </a:r>
            <a:r>
              <a:rPr dirty="0"/>
              <a:t>were</a:t>
            </a:r>
            <a:r>
              <a:rPr dirty="0" spc="-35"/>
              <a:t> </a:t>
            </a:r>
            <a:r>
              <a:rPr dirty="0"/>
              <a:t>not</a:t>
            </a:r>
            <a:r>
              <a:rPr dirty="0" spc="-40"/>
              <a:t> </a:t>
            </a:r>
            <a:r>
              <a:rPr dirty="0" spc="-10"/>
              <a:t>randomized</a:t>
            </a:r>
            <a:r>
              <a:rPr dirty="0" spc="-40"/>
              <a:t> </a:t>
            </a:r>
            <a:r>
              <a:rPr dirty="0"/>
              <a:t>to</a:t>
            </a:r>
            <a:r>
              <a:rPr dirty="0" spc="-40"/>
              <a:t> </a:t>
            </a:r>
            <a:r>
              <a:rPr dirty="0" spc="-10"/>
              <a:t>complete</a:t>
            </a:r>
            <a:r>
              <a:rPr dirty="0" spc="-35"/>
              <a:t> </a:t>
            </a:r>
            <a:r>
              <a:rPr dirty="0"/>
              <a:t>vs</a:t>
            </a:r>
            <a:r>
              <a:rPr dirty="0" spc="-40"/>
              <a:t> </a:t>
            </a:r>
            <a:r>
              <a:rPr dirty="0" spc="-10"/>
              <a:t>incomplete</a:t>
            </a:r>
            <a:r>
              <a:rPr dirty="0" spc="-35"/>
              <a:t> </a:t>
            </a:r>
            <a:r>
              <a:rPr dirty="0" spc="-10"/>
              <a:t>revascularization</a:t>
            </a:r>
          </a:p>
          <a:p>
            <a:pPr marL="692785" marR="737870" indent="-342900">
              <a:lnSpc>
                <a:spcPct val="100000"/>
              </a:lnSpc>
              <a:spcBef>
                <a:spcPts val="1895"/>
              </a:spcBef>
              <a:buSzPct val="102631"/>
              <a:buFont typeface="Arial"/>
              <a:buChar char="■"/>
              <a:tabLst>
                <a:tab pos="693420" algn="l"/>
              </a:tabLst>
            </a:pPr>
            <a:r>
              <a:rPr dirty="0" spc="-10"/>
              <a:t>Patients</a:t>
            </a:r>
            <a:r>
              <a:rPr dirty="0" spc="-55"/>
              <a:t> </a:t>
            </a:r>
            <a:r>
              <a:rPr dirty="0"/>
              <a:t>with</a:t>
            </a:r>
            <a:r>
              <a:rPr dirty="0" spc="-50"/>
              <a:t> </a:t>
            </a:r>
            <a:r>
              <a:rPr dirty="0" spc="-10"/>
              <a:t>incomplete</a:t>
            </a:r>
            <a:r>
              <a:rPr dirty="0" spc="-45"/>
              <a:t> </a:t>
            </a:r>
            <a:r>
              <a:rPr dirty="0" spc="-10"/>
              <a:t>revascularization</a:t>
            </a:r>
            <a:r>
              <a:rPr dirty="0" spc="-55"/>
              <a:t> </a:t>
            </a:r>
            <a:r>
              <a:rPr dirty="0"/>
              <a:t>were</a:t>
            </a:r>
            <a:r>
              <a:rPr dirty="0" spc="-45"/>
              <a:t> </a:t>
            </a:r>
            <a:r>
              <a:rPr dirty="0" spc="-25"/>
              <a:t>older,</a:t>
            </a:r>
            <a:r>
              <a:rPr dirty="0" spc="-45"/>
              <a:t> </a:t>
            </a:r>
            <a:r>
              <a:rPr dirty="0"/>
              <a:t>had</a:t>
            </a:r>
            <a:r>
              <a:rPr dirty="0" spc="-50"/>
              <a:t> </a:t>
            </a:r>
            <a:r>
              <a:rPr dirty="0"/>
              <a:t>more</a:t>
            </a:r>
            <a:r>
              <a:rPr dirty="0" spc="-50"/>
              <a:t> </a:t>
            </a:r>
            <a:r>
              <a:rPr dirty="0" spc="-25"/>
              <a:t>co- </a:t>
            </a:r>
            <a:r>
              <a:rPr dirty="0" spc="-20"/>
              <a:t>morbidity,</a:t>
            </a:r>
            <a:r>
              <a:rPr dirty="0" spc="-40"/>
              <a:t> </a:t>
            </a:r>
            <a:r>
              <a:rPr dirty="0"/>
              <a:t>and</a:t>
            </a:r>
            <a:r>
              <a:rPr dirty="0" spc="-40"/>
              <a:t> </a:t>
            </a:r>
            <a:r>
              <a:rPr dirty="0"/>
              <a:t>higher</a:t>
            </a:r>
            <a:r>
              <a:rPr dirty="0" spc="-40"/>
              <a:t> </a:t>
            </a:r>
            <a:r>
              <a:rPr dirty="0"/>
              <a:t>baseline</a:t>
            </a:r>
            <a:r>
              <a:rPr dirty="0" spc="-35"/>
              <a:t> </a:t>
            </a:r>
            <a:r>
              <a:rPr dirty="0" spc="-20"/>
              <a:t>BCIS-</a:t>
            </a:r>
            <a:r>
              <a:rPr dirty="0"/>
              <a:t>JS</a:t>
            </a:r>
            <a:r>
              <a:rPr dirty="0" spc="-45"/>
              <a:t> </a:t>
            </a:r>
            <a:r>
              <a:rPr dirty="0"/>
              <a:t>and</a:t>
            </a:r>
            <a:r>
              <a:rPr dirty="0" spc="-40"/>
              <a:t> </a:t>
            </a:r>
            <a:r>
              <a:rPr dirty="0" spc="-25"/>
              <a:t>SYNTAX</a:t>
            </a:r>
            <a:r>
              <a:rPr dirty="0" spc="-45"/>
              <a:t> </a:t>
            </a:r>
            <a:r>
              <a:rPr dirty="0" spc="-10"/>
              <a:t>scores</a:t>
            </a:r>
          </a:p>
          <a:p>
            <a:pPr marL="692785" marR="5080" indent="-342900">
              <a:lnSpc>
                <a:spcPct val="100000"/>
              </a:lnSpc>
              <a:spcBef>
                <a:spcPts val="1895"/>
              </a:spcBef>
              <a:buSzPct val="102631"/>
              <a:buFont typeface="Arial"/>
              <a:buChar char="■"/>
              <a:tabLst>
                <a:tab pos="693420" algn="l"/>
              </a:tabLst>
            </a:pPr>
            <a:r>
              <a:rPr dirty="0" spc="-10"/>
              <a:t>Heterogeneity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45"/>
              <a:t> </a:t>
            </a:r>
            <a:r>
              <a:rPr dirty="0"/>
              <a:t>the</a:t>
            </a:r>
            <a:r>
              <a:rPr dirty="0" spc="-35"/>
              <a:t> </a:t>
            </a:r>
            <a:r>
              <a:rPr dirty="0" spc="-10"/>
              <a:t>complexity</a:t>
            </a:r>
            <a:r>
              <a:rPr dirty="0" spc="-40"/>
              <a:t> </a:t>
            </a:r>
            <a:r>
              <a:rPr dirty="0"/>
              <a:t>of</a:t>
            </a:r>
            <a:r>
              <a:rPr dirty="0" spc="-40"/>
              <a:t> </a:t>
            </a:r>
            <a:r>
              <a:rPr dirty="0"/>
              <a:t>coronary</a:t>
            </a:r>
            <a:r>
              <a:rPr dirty="0" spc="-40"/>
              <a:t> </a:t>
            </a:r>
            <a:r>
              <a:rPr dirty="0"/>
              <a:t>artery</a:t>
            </a:r>
            <a:r>
              <a:rPr dirty="0" spc="-40"/>
              <a:t> </a:t>
            </a:r>
            <a:r>
              <a:rPr dirty="0"/>
              <a:t>disease</a:t>
            </a:r>
            <a:r>
              <a:rPr dirty="0" spc="-55"/>
              <a:t> </a:t>
            </a:r>
            <a:r>
              <a:rPr dirty="0" spc="-10"/>
              <a:t>requires</a:t>
            </a:r>
            <a:r>
              <a:rPr dirty="0" spc="-40"/>
              <a:t> </a:t>
            </a:r>
            <a:r>
              <a:rPr dirty="0" spc="-10"/>
              <a:t>further exploration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19734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Limitations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675952" y="1176951"/>
            <a:ext cx="7796530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i="1">
                <a:latin typeface="Calibri"/>
                <a:cs typeface="Calibri"/>
              </a:rPr>
              <a:t>In</a:t>
            </a:r>
            <a:r>
              <a:rPr dirty="0" sz="2400" spc="-5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REVIVED-BCIS2,</a:t>
            </a:r>
            <a:r>
              <a:rPr dirty="0" sz="2400" spc="-4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in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patients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with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stable</a:t>
            </a:r>
            <a:r>
              <a:rPr dirty="0" sz="2400" spc="-4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CAD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and</a:t>
            </a:r>
            <a:r>
              <a:rPr dirty="0" sz="2400" spc="-55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severe</a:t>
            </a:r>
            <a:r>
              <a:rPr dirty="0" sz="2400" spc="-4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LVSD,</a:t>
            </a:r>
            <a:r>
              <a:rPr dirty="0" sz="2400" spc="-1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neither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anatomical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nor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spc="-20" i="1">
                <a:latin typeface="Calibri"/>
                <a:cs typeface="Calibri"/>
              </a:rPr>
              <a:t>viability-</a:t>
            </a:r>
            <a:r>
              <a:rPr dirty="0" sz="2400" i="1">
                <a:latin typeface="Calibri"/>
                <a:cs typeface="Calibri"/>
              </a:rPr>
              <a:t>guided</a:t>
            </a:r>
            <a:r>
              <a:rPr dirty="0" sz="2400" spc="-5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complete revascularization</a:t>
            </a:r>
            <a:r>
              <a:rPr dirty="0" sz="2400" spc="-85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significantly</a:t>
            </a:r>
            <a:r>
              <a:rPr dirty="0" sz="2400" spc="-8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impacted</a:t>
            </a:r>
            <a:r>
              <a:rPr dirty="0" sz="2400" spc="-80" i="1">
                <a:latin typeface="Calibri"/>
                <a:cs typeface="Calibri"/>
              </a:rPr>
              <a:t> </a:t>
            </a:r>
            <a:r>
              <a:rPr dirty="0" sz="2400" i="1">
                <a:latin typeface="Calibri"/>
                <a:cs typeface="Calibri"/>
              </a:rPr>
              <a:t>clinical</a:t>
            </a:r>
            <a:r>
              <a:rPr dirty="0" sz="2400" spc="-80" i="1">
                <a:latin typeface="Calibri"/>
                <a:cs typeface="Calibri"/>
              </a:rPr>
              <a:t> </a:t>
            </a:r>
            <a:r>
              <a:rPr dirty="0" sz="2400" spc="-10" i="1">
                <a:latin typeface="Calibri"/>
                <a:cs typeface="Calibri"/>
              </a:rPr>
              <a:t>outcomes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Conclusion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3091625" y="2726318"/>
            <a:ext cx="5433695" cy="1647189"/>
          </a:xfrm>
          <a:prstGeom prst="rect">
            <a:avLst/>
          </a:prstGeom>
          <a:ln w="9525">
            <a:solidFill>
              <a:srgbClr val="3C3C3B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90805" marR="346710">
              <a:lnSpc>
                <a:spcPct val="100000"/>
              </a:lnSpc>
              <a:spcBef>
                <a:spcPts val="270"/>
              </a:spcBef>
            </a:pP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Impact</a:t>
            </a:r>
            <a:r>
              <a:rPr dirty="0" sz="1400" spc="-1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of</a:t>
            </a:r>
            <a:r>
              <a:rPr dirty="0" sz="1400" spc="-10" b="1">
                <a:solidFill>
                  <a:srgbClr val="17375E"/>
                </a:solidFill>
                <a:latin typeface="Calibri"/>
                <a:cs typeface="Calibri"/>
              </a:rPr>
              <a:t> Anatomical</a:t>
            </a:r>
            <a:r>
              <a:rPr dirty="0" sz="1400" spc="-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and</a:t>
            </a:r>
            <a:r>
              <a:rPr dirty="0" sz="1400" spc="-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17375E"/>
                </a:solidFill>
                <a:latin typeface="Calibri"/>
                <a:cs typeface="Calibri"/>
              </a:rPr>
              <a:t>Viability-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Guided</a:t>
            </a:r>
            <a:r>
              <a:rPr dirty="0" sz="1400" spc="-1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Completeness</a:t>
            </a:r>
            <a:r>
              <a:rPr dirty="0" sz="1400" spc="-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spc="-25" b="1">
                <a:solidFill>
                  <a:srgbClr val="17375E"/>
                </a:solidFill>
                <a:latin typeface="Calibri"/>
                <a:cs typeface="Calibri"/>
              </a:rPr>
              <a:t>of </a:t>
            </a:r>
            <a:r>
              <a:rPr dirty="0" sz="1400" spc="-10" b="1">
                <a:solidFill>
                  <a:srgbClr val="17375E"/>
                </a:solidFill>
                <a:latin typeface="Calibri"/>
                <a:cs typeface="Calibri"/>
              </a:rPr>
              <a:t>Revascularization</a:t>
            </a:r>
            <a:r>
              <a:rPr dirty="0" sz="1400" spc="-3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on</a:t>
            </a:r>
            <a:r>
              <a:rPr dirty="0" sz="1400" spc="-3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Clinical</a:t>
            </a:r>
            <a:r>
              <a:rPr dirty="0" sz="1400" spc="-3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Outcomes</a:t>
            </a:r>
            <a:r>
              <a:rPr dirty="0" sz="1400" spc="-30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17375E"/>
                </a:solidFill>
                <a:latin typeface="Calibri"/>
                <a:cs typeface="Calibri"/>
              </a:rPr>
              <a:t>in</a:t>
            </a:r>
            <a:r>
              <a:rPr dirty="0" sz="1400" spc="-3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17375E"/>
                </a:solidFill>
                <a:latin typeface="Calibri"/>
                <a:cs typeface="Calibri"/>
              </a:rPr>
              <a:t>Ischemic</a:t>
            </a:r>
            <a:r>
              <a:rPr dirty="0" sz="1400" spc="-35" b="1">
                <a:solidFill>
                  <a:srgbClr val="17375E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17375E"/>
                </a:solidFill>
                <a:latin typeface="Calibri"/>
                <a:cs typeface="Calibri"/>
              </a:rPr>
              <a:t>Cardiomyopathy</a:t>
            </a:r>
            <a:endParaRPr sz="14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20"/>
              </a:spcBef>
            </a:pPr>
            <a:r>
              <a:rPr dirty="0" sz="1100">
                <a:solidFill>
                  <a:srgbClr val="558ED5"/>
                </a:solidFill>
                <a:latin typeface="Calibri"/>
                <a:cs typeface="Calibri"/>
              </a:rPr>
              <a:t>J</a:t>
            </a:r>
            <a:r>
              <a:rPr dirty="0" sz="1100" spc="-15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58ED5"/>
                </a:solidFill>
                <a:latin typeface="Calibri"/>
                <a:cs typeface="Calibri"/>
              </a:rPr>
              <a:t>Am</a:t>
            </a:r>
            <a:r>
              <a:rPr dirty="0" sz="1100" spc="-15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58ED5"/>
                </a:solidFill>
                <a:latin typeface="Calibri"/>
                <a:cs typeface="Calibri"/>
              </a:rPr>
              <a:t>Coll</a:t>
            </a:r>
            <a:r>
              <a:rPr dirty="0" sz="1100" spc="-20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58ED5"/>
                </a:solidFill>
                <a:latin typeface="Calibri"/>
                <a:cs typeface="Calibri"/>
              </a:rPr>
              <a:t>Cardiol</a:t>
            </a:r>
            <a:r>
              <a:rPr dirty="0" sz="1100" spc="-15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558ED5"/>
                </a:solidFill>
                <a:latin typeface="Calibri"/>
                <a:cs typeface="Calibri"/>
              </a:rPr>
              <a:t>2024;</a:t>
            </a:r>
            <a:r>
              <a:rPr dirty="0" sz="1100" spc="-5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dirty="0" sz="1100" i="1">
                <a:solidFill>
                  <a:srgbClr val="558ED5"/>
                </a:solidFill>
                <a:latin typeface="Calibri"/>
                <a:cs typeface="Calibri"/>
              </a:rPr>
              <a:t>online</a:t>
            </a:r>
            <a:r>
              <a:rPr dirty="0" sz="1100" spc="-15" i="1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dirty="0" sz="1100" i="1">
                <a:solidFill>
                  <a:srgbClr val="558ED5"/>
                </a:solidFill>
                <a:latin typeface="Calibri"/>
                <a:cs typeface="Calibri"/>
              </a:rPr>
              <a:t>before</a:t>
            </a:r>
            <a:r>
              <a:rPr dirty="0" sz="1100" spc="-15" i="1">
                <a:solidFill>
                  <a:srgbClr val="558ED5"/>
                </a:solidFill>
                <a:latin typeface="Calibri"/>
                <a:cs typeface="Calibri"/>
              </a:rPr>
              <a:t> </a:t>
            </a:r>
            <a:r>
              <a:rPr dirty="0" sz="1100" spc="-10" i="1">
                <a:solidFill>
                  <a:srgbClr val="558ED5"/>
                </a:solidFill>
                <a:latin typeface="Calibri"/>
                <a:cs typeface="Calibri"/>
              </a:rPr>
              <a:t>print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75"/>
              </a:spcBef>
            </a:pPr>
            <a:endParaRPr sz="1100">
              <a:latin typeface="Calibri"/>
              <a:cs typeface="Calibri"/>
            </a:endParaRPr>
          </a:p>
          <a:p>
            <a:pPr algn="just" marL="90805" marR="490855">
              <a:lnSpc>
                <a:spcPct val="100000"/>
              </a:lnSpc>
            </a:pPr>
            <a:r>
              <a:rPr dirty="0" sz="900">
                <a:latin typeface="Times New Roman"/>
                <a:cs typeface="Times New Roman"/>
              </a:rPr>
              <a:t>Saad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M.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Ezad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MBBCh</a:t>
            </a:r>
            <a:r>
              <a:rPr dirty="0" baseline="23148" sz="900">
                <a:latin typeface="Times New Roman"/>
                <a:cs typeface="Times New Roman"/>
              </a:rPr>
              <a:t>a*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Margaret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McEntegart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PhD</a:t>
            </a:r>
            <a:r>
              <a:rPr dirty="0" baseline="23148" sz="900">
                <a:latin typeface="Times New Roman"/>
                <a:cs typeface="Times New Roman"/>
              </a:rPr>
              <a:t>b,c*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Matthew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Dodd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MSc</a:t>
            </a:r>
            <a:r>
              <a:rPr dirty="0" baseline="23148" sz="900">
                <a:latin typeface="Times New Roman"/>
                <a:cs typeface="Times New Roman"/>
              </a:rPr>
              <a:t>d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Matthaios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Didagelos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MD</a:t>
            </a:r>
            <a:r>
              <a:rPr dirty="0" baseline="23148" sz="900" spc="-30">
                <a:latin typeface="Times New Roman"/>
                <a:cs typeface="Times New Roman"/>
              </a:rPr>
              <a:t>b</a:t>
            </a:r>
            <a:r>
              <a:rPr dirty="0" sz="900" spc="-20">
                <a:latin typeface="Times New Roman"/>
                <a:cs typeface="Times New Roman"/>
              </a:rPr>
              <a:t>, </a:t>
            </a:r>
            <a:r>
              <a:rPr dirty="0" sz="900">
                <a:latin typeface="Times New Roman"/>
                <a:cs typeface="Times New Roman"/>
              </a:rPr>
              <a:t>Novalia</a:t>
            </a:r>
            <a:r>
              <a:rPr dirty="0" sz="900" spc="-2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Sidik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PhD</a:t>
            </a:r>
            <a:r>
              <a:rPr dirty="0" baseline="23148" sz="900">
                <a:latin typeface="Times New Roman"/>
                <a:cs typeface="Times New Roman"/>
              </a:rPr>
              <a:t>b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Matthew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Li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Kam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900" spc="-35">
                <a:latin typeface="Times New Roman"/>
                <a:cs typeface="Times New Roman"/>
              </a:rPr>
              <a:t>Wa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MBBS</a:t>
            </a:r>
            <a:r>
              <a:rPr dirty="0" baseline="23148" sz="900">
                <a:latin typeface="Times New Roman"/>
                <a:cs typeface="Times New Roman"/>
              </a:rPr>
              <a:t>a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Holly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50">
                <a:latin typeface="Times New Roman"/>
                <a:cs typeface="Times New Roman"/>
              </a:rPr>
              <a:t>P.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Morgan</a:t>
            </a:r>
            <a:r>
              <a:rPr dirty="0" sz="900" spc="-10">
                <a:latin typeface="Times New Roman"/>
                <a:cs typeface="Times New Roman"/>
              </a:rPr>
              <a:t> MBBCh</a:t>
            </a:r>
            <a:r>
              <a:rPr dirty="0" baseline="23148" sz="900" spc="-15">
                <a:latin typeface="Times New Roman"/>
                <a:cs typeface="Times New Roman"/>
              </a:rPr>
              <a:t>a</a:t>
            </a:r>
            <a:r>
              <a:rPr dirty="0" sz="900" spc="-10">
                <a:latin typeface="Times New Roman"/>
                <a:cs typeface="Times New Roman"/>
              </a:rPr>
              <a:t>,</a:t>
            </a:r>
            <a:r>
              <a:rPr dirty="0" sz="900" spc="-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Antonis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Pavlidis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PhD</a:t>
            </a:r>
            <a:r>
              <a:rPr dirty="0" baseline="23148" sz="900" spc="-15">
                <a:latin typeface="Times New Roman"/>
                <a:cs typeface="Times New Roman"/>
              </a:rPr>
              <a:t>e</a:t>
            </a:r>
            <a:r>
              <a:rPr dirty="0" sz="900" spc="-10">
                <a:latin typeface="Times New Roman"/>
                <a:cs typeface="Times New Roman"/>
              </a:rPr>
              <a:t>,</a:t>
            </a:r>
            <a:endParaRPr sz="900">
              <a:latin typeface="Times New Roman"/>
              <a:cs typeface="Times New Roman"/>
            </a:endParaRPr>
          </a:p>
          <a:p>
            <a:pPr algn="just" marL="90805" marR="193675">
              <a:lnSpc>
                <a:spcPct val="100000"/>
              </a:lnSpc>
            </a:pPr>
            <a:r>
              <a:rPr dirty="0" sz="900">
                <a:latin typeface="Times New Roman"/>
                <a:cs typeface="Times New Roman"/>
              </a:rPr>
              <a:t>Roshan</a:t>
            </a:r>
            <a:r>
              <a:rPr dirty="0" sz="900" spc="-3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Weerackody </a:t>
            </a:r>
            <a:r>
              <a:rPr dirty="0" sz="900">
                <a:latin typeface="Times New Roman"/>
                <a:cs typeface="Times New Roman"/>
              </a:rPr>
              <a:t>PhD</a:t>
            </a:r>
            <a:r>
              <a:rPr dirty="0" baseline="23148" sz="900">
                <a:latin typeface="Times New Roman"/>
                <a:cs typeface="Times New Roman"/>
              </a:rPr>
              <a:t>f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Simon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J.</a:t>
            </a:r>
            <a:r>
              <a:rPr dirty="0" sz="900" spc="-30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Walsh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MD</a:t>
            </a:r>
            <a:r>
              <a:rPr dirty="0" baseline="23148" sz="900">
                <a:latin typeface="Times New Roman"/>
                <a:cs typeface="Times New Roman"/>
              </a:rPr>
              <a:t>g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James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C.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Spratt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MD</a:t>
            </a:r>
            <a:r>
              <a:rPr dirty="0" baseline="23148" sz="900">
                <a:latin typeface="Times New Roman"/>
                <a:cs typeface="Times New Roman"/>
              </a:rPr>
              <a:t>h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Julian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Strange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MD</a:t>
            </a:r>
            <a:r>
              <a:rPr dirty="0" baseline="23148" sz="900">
                <a:latin typeface="Times New Roman"/>
                <a:cs typeface="Times New Roman"/>
              </a:rPr>
              <a:t>i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Peter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Ludman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20">
                <a:latin typeface="Times New Roman"/>
                <a:cs typeface="Times New Roman"/>
              </a:rPr>
              <a:t>MD</a:t>
            </a:r>
            <a:r>
              <a:rPr dirty="0" baseline="23148" sz="900" spc="-30">
                <a:latin typeface="Times New Roman"/>
                <a:cs typeface="Times New Roman"/>
              </a:rPr>
              <a:t>j</a:t>
            </a:r>
            <a:r>
              <a:rPr dirty="0" sz="900" spc="-20">
                <a:latin typeface="Times New Roman"/>
                <a:cs typeface="Times New Roman"/>
              </a:rPr>
              <a:t>, </a:t>
            </a:r>
            <a:r>
              <a:rPr dirty="0" sz="900">
                <a:latin typeface="Times New Roman"/>
                <a:cs typeface="Times New Roman"/>
              </a:rPr>
              <a:t>Amedeo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Chiribiri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PhD</a:t>
            </a:r>
            <a:r>
              <a:rPr dirty="0" baseline="23148" sz="900">
                <a:latin typeface="Times New Roman"/>
                <a:cs typeface="Times New Roman"/>
              </a:rPr>
              <a:t>e,k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3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Tim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Clayton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MSc</a:t>
            </a:r>
            <a:r>
              <a:rPr dirty="0" baseline="23148" sz="900">
                <a:latin typeface="Times New Roman"/>
                <a:cs typeface="Times New Roman"/>
              </a:rPr>
              <a:t>d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Mark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C.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Petrie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MD</a:t>
            </a:r>
            <a:r>
              <a:rPr dirty="0" baseline="23148" sz="900">
                <a:latin typeface="Times New Roman"/>
                <a:cs typeface="Times New Roman"/>
              </a:rPr>
              <a:t>l</a:t>
            </a:r>
            <a:r>
              <a:rPr dirty="0" sz="900">
                <a:latin typeface="Times New Roman"/>
                <a:cs typeface="Times New Roman"/>
              </a:rPr>
              <a:t>,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Peter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O’Kane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MD</a:t>
            </a:r>
            <a:r>
              <a:rPr dirty="0" baseline="23148" sz="900">
                <a:latin typeface="Times New Roman"/>
                <a:cs typeface="Times New Roman"/>
              </a:rPr>
              <a:t>m</a:t>
            </a:r>
            <a:r>
              <a:rPr dirty="0" baseline="23148" sz="900" spc="89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and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Divaka</a:t>
            </a:r>
            <a:r>
              <a:rPr dirty="0" sz="900" spc="-2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Perera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Times New Roman"/>
                <a:cs typeface="Times New Roman"/>
              </a:rPr>
              <a:t>MD</a:t>
            </a:r>
            <a:r>
              <a:rPr dirty="0" baseline="23148" sz="900" spc="-15">
                <a:latin typeface="Times New Roman"/>
                <a:cs typeface="Times New Roman"/>
              </a:rPr>
              <a:t>a,e</a:t>
            </a:r>
            <a:r>
              <a:rPr dirty="0" baseline="23148" sz="900" spc="75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on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behalf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of</a:t>
            </a:r>
            <a:r>
              <a:rPr dirty="0" sz="900" spc="-5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the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Times New Roman"/>
                <a:cs typeface="Times New Roman"/>
              </a:rPr>
              <a:t>REVIVED-BCIS2</a:t>
            </a:r>
            <a:r>
              <a:rPr dirty="0" sz="900" spc="-10">
                <a:latin typeface="Times New Roman"/>
                <a:cs typeface="Times New Roman"/>
              </a:rPr>
              <a:t> investigators</a:t>
            </a:r>
            <a:endParaRPr sz="900">
              <a:latin typeface="Times New Roman"/>
              <a:cs typeface="Times New Roman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71500" y="2694236"/>
            <a:ext cx="1711960" cy="1712595"/>
            <a:chOff x="571500" y="2694236"/>
            <a:chExt cx="1711960" cy="1712595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1500" y="2705099"/>
              <a:ext cx="1701242" cy="170124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577048" y="2698999"/>
              <a:ext cx="1701800" cy="1701800"/>
            </a:xfrm>
            <a:custGeom>
              <a:avLst/>
              <a:gdLst/>
              <a:ahLst/>
              <a:cxnLst/>
              <a:rect l="l" t="t" r="r" b="b"/>
              <a:pathLst>
                <a:path w="1701800" h="1701800">
                  <a:moveTo>
                    <a:pt x="0" y="0"/>
                  </a:moveTo>
                  <a:lnTo>
                    <a:pt x="1701242" y="0"/>
                  </a:lnTo>
                  <a:lnTo>
                    <a:pt x="1701242" y="1701242"/>
                  </a:lnTo>
                  <a:lnTo>
                    <a:pt x="0" y="1701242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3C3C3B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89411" y="2767835"/>
            <a:ext cx="21666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 b="0"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35400" y="1955800"/>
            <a:ext cx="1468706" cy="6171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0">
                <a:latin typeface="Calibri"/>
                <a:cs typeface="Calibri"/>
              </a:rPr>
              <a:t>Potential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conflicts</a:t>
            </a:r>
            <a:r>
              <a:rPr dirty="0" spc="-75" b="0">
                <a:latin typeface="Calibri"/>
                <a:cs typeface="Calibri"/>
              </a:rPr>
              <a:t> </a:t>
            </a:r>
            <a:r>
              <a:rPr dirty="0" b="0">
                <a:latin typeface="Calibri"/>
                <a:cs typeface="Calibri"/>
              </a:rPr>
              <a:t>of</a:t>
            </a:r>
            <a:r>
              <a:rPr dirty="0" spc="-80" b="0">
                <a:latin typeface="Calibri"/>
                <a:cs typeface="Calibri"/>
              </a:rPr>
              <a:t> </a:t>
            </a:r>
            <a:r>
              <a:rPr dirty="0" spc="-10" b="0">
                <a:latin typeface="Calibri"/>
                <a:cs typeface="Calibri"/>
              </a:rPr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0185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Speaker's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30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Margaret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Mcentegart</a:t>
            </a:r>
            <a:endParaRPr sz="2000">
              <a:latin typeface="Calibri"/>
              <a:cs typeface="Calibri"/>
            </a:endParaRPr>
          </a:p>
          <a:p>
            <a:pPr marL="149225">
              <a:lnSpc>
                <a:spcPct val="100000"/>
              </a:lnSpc>
              <a:spcBef>
                <a:spcPts val="1835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40">
                <a:latin typeface="Segoe UI Emoji"/>
                <a:cs typeface="Segoe UI Emoji"/>
              </a:rPr>
              <a:t> </a:t>
            </a:r>
            <a:r>
              <a:rPr dirty="0" sz="2000"/>
              <a:t>I</a:t>
            </a:r>
            <a:r>
              <a:rPr dirty="0" sz="2000" spc="-55"/>
              <a:t> </a:t>
            </a:r>
            <a:r>
              <a:rPr dirty="0" sz="2000"/>
              <a:t>have</a:t>
            </a:r>
            <a:r>
              <a:rPr dirty="0" sz="2000" spc="-50"/>
              <a:t> </a:t>
            </a:r>
            <a:r>
              <a:rPr dirty="0" sz="2000"/>
              <a:t>the</a:t>
            </a:r>
            <a:r>
              <a:rPr dirty="0" sz="2000" spc="-45"/>
              <a:t> </a:t>
            </a:r>
            <a:r>
              <a:rPr dirty="0" sz="2000"/>
              <a:t>following</a:t>
            </a:r>
            <a:r>
              <a:rPr dirty="0" sz="2000" spc="-45"/>
              <a:t> </a:t>
            </a:r>
            <a:r>
              <a:rPr dirty="0" sz="2000"/>
              <a:t>potential</a:t>
            </a:r>
            <a:r>
              <a:rPr dirty="0" sz="2000" spc="-50"/>
              <a:t> </a:t>
            </a:r>
            <a:r>
              <a:rPr dirty="0" sz="2000" spc="-10"/>
              <a:t>conflicts</a:t>
            </a:r>
            <a:r>
              <a:rPr dirty="0" sz="2000" spc="-55"/>
              <a:t> </a:t>
            </a:r>
            <a:r>
              <a:rPr dirty="0" sz="2000"/>
              <a:t>of</a:t>
            </a:r>
            <a:r>
              <a:rPr dirty="0" sz="2000" spc="-50"/>
              <a:t> </a:t>
            </a:r>
            <a:r>
              <a:rPr dirty="0" sz="2000" spc="-10"/>
              <a:t>interest</a:t>
            </a:r>
            <a:r>
              <a:rPr dirty="0" sz="2000" spc="-50"/>
              <a:t> </a:t>
            </a:r>
            <a:r>
              <a:rPr dirty="0" sz="2000"/>
              <a:t>to</a:t>
            </a:r>
            <a:r>
              <a:rPr dirty="0" sz="2000" spc="-50"/>
              <a:t> </a:t>
            </a:r>
            <a:r>
              <a:rPr dirty="0" sz="2000" spc="-10"/>
              <a:t>declare:</a:t>
            </a:r>
            <a:endParaRPr sz="2000">
              <a:latin typeface="Segoe UI Emoji"/>
              <a:cs typeface="Segoe UI Emoji"/>
            </a:endParaRPr>
          </a:p>
          <a:p>
            <a:pPr marL="149225" marR="5080">
              <a:lnSpc>
                <a:spcPts val="2160"/>
              </a:lnSpc>
              <a:spcBef>
                <a:spcPts val="2235"/>
              </a:spcBef>
            </a:pPr>
            <a:r>
              <a:rPr dirty="0" sz="2000" spc="-10"/>
              <a:t>Receipt</a:t>
            </a:r>
            <a:r>
              <a:rPr dirty="0" sz="2000" spc="-50"/>
              <a:t> </a:t>
            </a:r>
            <a:r>
              <a:rPr dirty="0" sz="2000"/>
              <a:t>of</a:t>
            </a:r>
            <a:r>
              <a:rPr dirty="0" sz="2000" spc="-50"/>
              <a:t> </a:t>
            </a:r>
            <a:r>
              <a:rPr dirty="0" sz="2000"/>
              <a:t>honoraria</a:t>
            </a:r>
            <a:r>
              <a:rPr dirty="0" sz="2000" spc="-50"/>
              <a:t> </a:t>
            </a:r>
            <a:r>
              <a:rPr dirty="0" sz="2000"/>
              <a:t>or</a:t>
            </a:r>
            <a:r>
              <a:rPr dirty="0" sz="2000" spc="-45"/>
              <a:t> </a:t>
            </a:r>
            <a:r>
              <a:rPr dirty="0" sz="2000" spc="-10"/>
              <a:t>consultation</a:t>
            </a:r>
            <a:r>
              <a:rPr dirty="0" sz="2000" spc="-50"/>
              <a:t> </a:t>
            </a:r>
            <a:r>
              <a:rPr dirty="0" sz="2000"/>
              <a:t>fees:</a:t>
            </a:r>
            <a:r>
              <a:rPr dirty="0" sz="2000" spc="-45"/>
              <a:t> </a:t>
            </a:r>
            <a:r>
              <a:rPr dirty="0" sz="2000"/>
              <a:t>Boston</a:t>
            </a:r>
            <a:r>
              <a:rPr dirty="0" sz="2000" spc="-50"/>
              <a:t> </a:t>
            </a:r>
            <a:r>
              <a:rPr dirty="0" sz="2000" spc="-10"/>
              <a:t>Scientific,</a:t>
            </a:r>
            <a:r>
              <a:rPr dirty="0" sz="2000" spc="-45"/>
              <a:t> </a:t>
            </a:r>
            <a:r>
              <a:rPr dirty="0" sz="2000" spc="-10"/>
              <a:t>Shockwave Medical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30"/>
              <a:t> </a:t>
            </a:r>
            <a:r>
              <a:rPr dirty="0"/>
              <a:t>this</a:t>
            </a:r>
            <a:r>
              <a:rPr dirty="0" spc="-30"/>
              <a:t> </a:t>
            </a:r>
            <a:r>
              <a:rPr dirty="0" spc="-10"/>
              <a:t>study?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0" y="1193800"/>
            <a:ext cx="4517021" cy="342579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287139" y="1187546"/>
            <a:ext cx="4517390" cy="3425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140335">
              <a:lnSpc>
                <a:spcPts val="1670"/>
              </a:lnSpc>
            </a:pPr>
            <a:r>
              <a:rPr dirty="0" sz="1400" spc="-10" b="1">
                <a:latin typeface="Calibri"/>
                <a:cs typeface="Calibri"/>
              </a:rPr>
              <a:t>Mortality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458657" y="4359612"/>
            <a:ext cx="14020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i="1">
                <a:latin typeface="Calibri"/>
                <a:cs typeface="Calibri"/>
              </a:rPr>
              <a:t>Garcia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et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al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10" i="1">
                <a:latin typeface="Calibri"/>
                <a:cs typeface="Calibri"/>
              </a:rPr>
              <a:t>JACC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2013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432769" y="675136"/>
            <a:ext cx="650367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b="1">
                <a:latin typeface="Calibri"/>
                <a:cs typeface="Calibri"/>
              </a:rPr>
              <a:t>Complete</a:t>
            </a:r>
            <a:r>
              <a:rPr dirty="0" sz="2200" spc="-50" b="1">
                <a:latin typeface="Calibri"/>
                <a:cs typeface="Calibri"/>
              </a:rPr>
              <a:t> </a:t>
            </a:r>
            <a:r>
              <a:rPr dirty="0" sz="2200" b="1">
                <a:latin typeface="Calibri"/>
                <a:cs typeface="Calibri"/>
              </a:rPr>
              <a:t>vs</a:t>
            </a:r>
            <a:r>
              <a:rPr dirty="0" sz="2200" spc="-45" b="1">
                <a:latin typeface="Calibri"/>
                <a:cs typeface="Calibri"/>
              </a:rPr>
              <a:t> </a:t>
            </a:r>
            <a:r>
              <a:rPr dirty="0" sz="2200" b="1">
                <a:latin typeface="Calibri"/>
                <a:cs typeface="Calibri"/>
              </a:rPr>
              <a:t>Incomplete</a:t>
            </a:r>
            <a:r>
              <a:rPr dirty="0" sz="2200" spc="-50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Revascularization</a:t>
            </a:r>
            <a:r>
              <a:rPr dirty="0" sz="2200" spc="-45" b="1">
                <a:latin typeface="Calibri"/>
                <a:cs typeface="Calibri"/>
              </a:rPr>
              <a:t> </a:t>
            </a:r>
            <a:r>
              <a:rPr dirty="0" sz="2200" b="1">
                <a:latin typeface="Calibri"/>
                <a:cs typeface="Calibri"/>
              </a:rPr>
              <a:t>in</a:t>
            </a:r>
            <a:r>
              <a:rPr dirty="0" sz="2200" spc="-45" b="1">
                <a:latin typeface="Calibri"/>
                <a:cs typeface="Calibri"/>
              </a:rPr>
              <a:t> </a:t>
            </a:r>
            <a:r>
              <a:rPr dirty="0" sz="2200" b="1">
                <a:latin typeface="Calibri"/>
                <a:cs typeface="Calibri"/>
              </a:rPr>
              <a:t>stable</a:t>
            </a:r>
            <a:r>
              <a:rPr dirty="0" sz="2200" spc="-45" b="1">
                <a:latin typeface="Calibri"/>
                <a:cs typeface="Calibri"/>
              </a:rPr>
              <a:t> </a:t>
            </a:r>
            <a:r>
              <a:rPr dirty="0" sz="2200" spc="-25" b="1">
                <a:latin typeface="Calibri"/>
                <a:cs typeface="Calibri"/>
              </a:rPr>
              <a:t>CAD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4356100" y="3924300"/>
            <a:ext cx="330200" cy="330200"/>
            <a:chOff x="4356100" y="3924300"/>
            <a:chExt cx="330200" cy="330200"/>
          </a:xfrm>
        </p:grpSpPr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56100" y="3924300"/>
              <a:ext cx="330200" cy="330200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4447713" y="3991464"/>
              <a:ext cx="168910" cy="163830"/>
            </a:xfrm>
            <a:custGeom>
              <a:avLst/>
              <a:gdLst/>
              <a:ahLst/>
              <a:cxnLst/>
              <a:rect l="l" t="t" r="r" b="b"/>
              <a:pathLst>
                <a:path w="168910" h="163829">
                  <a:moveTo>
                    <a:pt x="0" y="0"/>
                  </a:moveTo>
                  <a:lnTo>
                    <a:pt x="168676" y="0"/>
                  </a:lnTo>
                  <a:lnTo>
                    <a:pt x="168676" y="163284"/>
                  </a:lnTo>
                  <a:lnTo>
                    <a:pt x="0" y="16328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30"/>
              <a:t> </a:t>
            </a:r>
            <a:r>
              <a:rPr dirty="0"/>
              <a:t>this</a:t>
            </a:r>
            <a:r>
              <a:rPr dirty="0" spc="-30"/>
              <a:t> </a:t>
            </a:r>
            <a:r>
              <a:rPr dirty="0" spc="-10"/>
              <a:t>study?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883559" y="1747663"/>
            <a:ext cx="2033905" cy="141605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54"/>
              </a:spcBef>
            </a:pPr>
            <a:r>
              <a:rPr dirty="0" sz="1600" b="1">
                <a:latin typeface="Calibri"/>
                <a:cs typeface="Calibri"/>
              </a:rPr>
              <a:t>Inclusion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Criteria</a:t>
            </a:r>
            <a:endParaRPr sz="16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  <a:spcBef>
                <a:spcPts val="15"/>
              </a:spcBef>
            </a:pPr>
            <a:r>
              <a:rPr dirty="0" sz="1400" spc="-20">
                <a:latin typeface="Calibri"/>
                <a:cs typeface="Calibri"/>
              </a:rPr>
              <a:t>LVEF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&lt;35%</a:t>
            </a:r>
            <a:endParaRPr sz="14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Stable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CAD</a:t>
            </a:r>
            <a:endParaRPr sz="1400">
              <a:latin typeface="Calibri"/>
              <a:cs typeface="Calibri"/>
            </a:endParaRPr>
          </a:p>
          <a:p>
            <a:pPr marL="91440" marR="127635">
              <a:lnSpc>
                <a:spcPct val="100000"/>
              </a:lnSpc>
            </a:pPr>
            <a:r>
              <a:rPr dirty="0" sz="1400">
                <a:latin typeface="Calibri"/>
                <a:cs typeface="Calibri"/>
              </a:rPr>
              <a:t>BCIS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Jeopardy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Score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≥6 </a:t>
            </a:r>
            <a:r>
              <a:rPr dirty="0" sz="1400">
                <a:latin typeface="Calibri"/>
                <a:cs typeface="Calibri"/>
              </a:rPr>
              <a:t>Viability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≥4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myocardial segments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917700" y="1135665"/>
            <a:ext cx="4795520" cy="3466465"/>
            <a:chOff x="1917700" y="1135665"/>
            <a:chExt cx="4795520" cy="3466465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7700" y="1143000"/>
              <a:ext cx="4785687" cy="3456330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922639" y="1140428"/>
              <a:ext cx="4785995" cy="3456940"/>
            </a:xfrm>
            <a:custGeom>
              <a:avLst/>
              <a:gdLst/>
              <a:ahLst/>
              <a:cxnLst/>
              <a:rect l="l" t="t" r="r" b="b"/>
              <a:pathLst>
                <a:path w="4785995" h="3456940">
                  <a:moveTo>
                    <a:pt x="0" y="0"/>
                  </a:moveTo>
                  <a:lnTo>
                    <a:pt x="4785688" y="0"/>
                  </a:lnTo>
                  <a:lnTo>
                    <a:pt x="4785688" y="3456330"/>
                  </a:lnTo>
                  <a:lnTo>
                    <a:pt x="0" y="345633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174169" y="1963106"/>
            <a:ext cx="1689735" cy="98488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ctr" marL="403860" marR="396875">
              <a:lnSpc>
                <a:spcPct val="100000"/>
              </a:lnSpc>
              <a:spcBef>
                <a:spcPts val="315"/>
              </a:spcBef>
            </a:pPr>
            <a:r>
              <a:rPr dirty="0" sz="1600" spc="-10" b="1">
                <a:latin typeface="Arial"/>
                <a:cs typeface="Arial"/>
              </a:rPr>
              <a:t>Primary Outcome</a:t>
            </a:r>
            <a:endParaRPr sz="1600">
              <a:latin typeface="Arial"/>
              <a:cs typeface="Arial"/>
            </a:endParaRPr>
          </a:p>
          <a:p>
            <a:pPr algn="ctr" marL="99695" marR="89535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Arial"/>
                <a:cs typeface="Arial"/>
              </a:rPr>
              <a:t>All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Cause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Death</a:t>
            </a:r>
            <a:r>
              <a:rPr dirty="0" sz="1400" spc="-25">
                <a:latin typeface="Arial"/>
                <a:cs typeface="Arial"/>
              </a:rPr>
              <a:t> or </a:t>
            </a:r>
            <a:r>
              <a:rPr dirty="0" sz="1400">
                <a:latin typeface="Arial"/>
                <a:cs typeface="Arial"/>
              </a:rPr>
              <a:t>Hospitalization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 spc="-25">
                <a:latin typeface="Arial"/>
                <a:cs typeface="Arial"/>
              </a:rPr>
              <a:t>for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8" name="object 8" descr=""/>
          <p:cNvSpPr txBox="1"/>
          <p:nvPr/>
        </p:nvSpPr>
        <p:spPr>
          <a:xfrm>
            <a:off x="494258" y="2905615"/>
            <a:ext cx="10534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Heart </a:t>
            </a:r>
            <a:r>
              <a:rPr dirty="0" sz="1400" spc="-10">
                <a:latin typeface="Arial"/>
                <a:cs typeface="Arial"/>
              </a:rPr>
              <a:t>Failure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15614" y="4371029"/>
            <a:ext cx="1464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i="1">
                <a:latin typeface="Calibri"/>
                <a:cs typeface="Calibri"/>
              </a:rPr>
              <a:t>Perera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et</a:t>
            </a:r>
            <a:r>
              <a:rPr dirty="0" sz="1200" spc="-15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al</a:t>
            </a:r>
            <a:r>
              <a:rPr dirty="0" sz="1200" spc="-2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NEJM</a:t>
            </a:r>
            <a:r>
              <a:rPr dirty="0" sz="1200" spc="-25" i="1">
                <a:latin typeface="Calibri"/>
                <a:cs typeface="Calibri"/>
              </a:rPr>
              <a:t> </a:t>
            </a:r>
            <a:r>
              <a:rPr dirty="0" sz="1200" spc="-20" i="1">
                <a:latin typeface="Calibri"/>
                <a:cs typeface="Calibri"/>
              </a:rPr>
              <a:t>2022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428070" y="692902"/>
            <a:ext cx="1775460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20" b="1">
                <a:latin typeface="Calibri"/>
                <a:cs typeface="Calibri"/>
              </a:rPr>
              <a:t>REVIVED-</a:t>
            </a:r>
            <a:r>
              <a:rPr dirty="0" sz="2200" spc="-10" b="1">
                <a:latin typeface="Calibri"/>
                <a:cs typeface="Calibri"/>
              </a:rPr>
              <a:t>BCIS2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20"/>
              <a:t> </a:t>
            </a:r>
            <a:r>
              <a:rPr dirty="0"/>
              <a:t>did</a:t>
            </a:r>
            <a:r>
              <a:rPr dirty="0" spc="-20"/>
              <a:t> </a:t>
            </a:r>
            <a:r>
              <a:rPr dirty="0"/>
              <a:t>we</a:t>
            </a:r>
            <a:r>
              <a:rPr dirty="0" spc="-25"/>
              <a:t> </a:t>
            </a:r>
            <a:r>
              <a:rPr dirty="0" spc="-10"/>
              <a:t>study?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89200" y="762000"/>
            <a:ext cx="6237087" cy="3807334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992573" y="1171514"/>
            <a:ext cx="1143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0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91925" y="2263973"/>
            <a:ext cx="2164715" cy="3079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273050">
              <a:lnSpc>
                <a:spcPct val="100000"/>
              </a:lnSpc>
              <a:spcBef>
                <a:spcPts val="270"/>
              </a:spcBef>
            </a:pPr>
            <a:r>
              <a:rPr dirty="0" sz="1400" spc="-10">
                <a:latin typeface="Calibri"/>
                <a:cs typeface="Calibri"/>
              </a:rPr>
              <a:t>Angiographic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Core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Lab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96014" y="3539944"/>
            <a:ext cx="2160905" cy="3079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187960">
              <a:lnSpc>
                <a:spcPct val="100000"/>
              </a:lnSpc>
              <a:spcBef>
                <a:spcPts val="270"/>
              </a:spcBef>
            </a:pPr>
            <a:r>
              <a:rPr dirty="0" sz="1400">
                <a:latin typeface="Calibri"/>
                <a:cs typeface="Calibri"/>
              </a:rPr>
              <a:t>CMR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Echo</a:t>
            </a:r>
            <a:r>
              <a:rPr dirty="0" sz="1400" spc="-4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Core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Labs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201774" y="2604774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91%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184533" y="3905044"/>
            <a:ext cx="28892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Calibri"/>
                <a:cs typeface="Calibri"/>
              </a:rPr>
              <a:t>77%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0665" y="860407"/>
            <a:ext cx="1805305" cy="1155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95"/>
              </a:spcBef>
            </a:pPr>
            <a:r>
              <a:rPr dirty="0" sz="1400" spc="-10">
                <a:latin typeface="Calibri"/>
                <a:cs typeface="Calibri"/>
              </a:rPr>
              <a:t>*</a:t>
            </a:r>
            <a:r>
              <a:rPr dirty="0" sz="1200" spc="-10">
                <a:latin typeface="Calibri"/>
                <a:cs typeface="Calibri"/>
              </a:rPr>
              <a:t>Protocol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recommended revascularization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all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major proximal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coronary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vessels </a:t>
            </a:r>
            <a:r>
              <a:rPr dirty="0" sz="1200">
                <a:latin typeface="Calibri"/>
                <a:cs typeface="Calibri"/>
              </a:rPr>
              <a:t>and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side</a:t>
            </a:r>
            <a:r>
              <a:rPr dirty="0" sz="1200" spc="-10">
                <a:latin typeface="Calibri"/>
                <a:cs typeface="Calibri"/>
              </a:rPr>
              <a:t> branches ≥2.5mm </a:t>
            </a:r>
            <a:r>
              <a:rPr dirty="0" sz="1200">
                <a:latin typeface="Calibri"/>
                <a:cs typeface="Calibri"/>
              </a:rPr>
              <a:t>that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subtended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viable myocardium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100"/>
              </a:spcBef>
            </a:pPr>
            <a:r>
              <a:rPr dirty="0"/>
              <a:t>Core</a:t>
            </a:r>
            <a:r>
              <a:rPr dirty="0" spc="-70"/>
              <a:t> </a:t>
            </a:r>
            <a:r>
              <a:rPr dirty="0"/>
              <a:t>Lab</a:t>
            </a:r>
            <a:r>
              <a:rPr dirty="0" spc="-60"/>
              <a:t> </a:t>
            </a:r>
            <a:r>
              <a:rPr dirty="0" spc="-10"/>
              <a:t>Analysis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253502" y="830231"/>
            <a:ext cx="5179695" cy="3755390"/>
          </a:xfrm>
          <a:custGeom>
            <a:avLst/>
            <a:gdLst/>
            <a:ahLst/>
            <a:cxnLst/>
            <a:rect l="l" t="t" r="r" b="b"/>
            <a:pathLst>
              <a:path w="5179695" h="3755390">
                <a:moveTo>
                  <a:pt x="0" y="0"/>
                </a:moveTo>
                <a:lnTo>
                  <a:pt x="5179630" y="0"/>
                </a:lnTo>
                <a:lnTo>
                  <a:pt x="5179630" y="3754873"/>
                </a:lnTo>
                <a:lnTo>
                  <a:pt x="0" y="375487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332242" y="1033127"/>
            <a:ext cx="4880610" cy="3256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98450" marR="5080" indent="-285750">
              <a:lnSpc>
                <a:spcPct val="100000"/>
              </a:lnSpc>
              <a:spcBef>
                <a:spcPts val="100"/>
              </a:spcBef>
              <a:buSzPct val="103125"/>
              <a:buFont typeface="Arial"/>
              <a:buChar char="■"/>
              <a:tabLst>
                <a:tab pos="298450" algn="l"/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	Angiographic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stenosis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significance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was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defined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9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≥70% </a:t>
            </a:r>
            <a:r>
              <a:rPr dirty="0" sz="1600">
                <a:latin typeface="Calibri"/>
                <a:cs typeface="Calibri"/>
              </a:rPr>
              <a:t>for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non-left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main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stem,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≥50%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for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left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main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stem,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by </a:t>
            </a:r>
            <a:r>
              <a:rPr dirty="0" sz="1600">
                <a:latin typeface="Calibri"/>
                <a:cs typeface="Calibri"/>
              </a:rPr>
              <a:t>visual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assessment</a:t>
            </a:r>
            <a:endParaRPr sz="1600">
              <a:latin typeface="Calibri"/>
              <a:cs typeface="Calibri"/>
            </a:endParaRPr>
          </a:p>
          <a:p>
            <a:pPr marL="298450" marR="530860" indent="-285750">
              <a:lnSpc>
                <a:spcPct val="100000"/>
              </a:lnSpc>
              <a:spcBef>
                <a:spcPts val="1440"/>
              </a:spcBef>
              <a:buSzPct val="103125"/>
              <a:buFont typeface="Arial"/>
              <a:buChar char="■"/>
              <a:tabLst>
                <a:tab pos="298450" algn="l"/>
              </a:tabLst>
            </a:pPr>
            <a:r>
              <a:rPr dirty="0" sz="1600">
                <a:latin typeface="Calibri"/>
                <a:cs typeface="Calibri"/>
              </a:rPr>
              <a:t>Successful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revascularization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was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defined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&lt;30% </a:t>
            </a:r>
            <a:r>
              <a:rPr dirty="0" sz="1600">
                <a:latin typeface="Calibri"/>
                <a:cs typeface="Calibri"/>
              </a:rPr>
              <a:t>residual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diameter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stenosis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with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TIMI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III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flow</a:t>
            </a:r>
            <a:endParaRPr sz="1600">
              <a:latin typeface="Calibri"/>
              <a:cs typeface="Calibri"/>
            </a:endParaRPr>
          </a:p>
          <a:p>
            <a:pPr marL="298450" marR="159385" indent="-285750">
              <a:lnSpc>
                <a:spcPct val="100000"/>
              </a:lnSpc>
              <a:spcBef>
                <a:spcPts val="1440"/>
              </a:spcBef>
              <a:buSzPct val="103125"/>
              <a:buFont typeface="Arial"/>
              <a:buChar char="■"/>
              <a:tabLst>
                <a:tab pos="298450" algn="l"/>
              </a:tabLst>
            </a:pPr>
            <a:r>
              <a:rPr dirty="0" sz="1600">
                <a:latin typeface="Calibri"/>
                <a:cs typeface="Calibri"/>
              </a:rPr>
              <a:t>For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CMR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DSE,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AHA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17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segment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myocardial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model </a:t>
            </a:r>
            <a:r>
              <a:rPr dirty="0" sz="1600">
                <a:latin typeface="Calibri"/>
                <a:cs typeface="Calibri"/>
              </a:rPr>
              <a:t>was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used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and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co-registered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with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coronary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artery </a:t>
            </a:r>
            <a:r>
              <a:rPr dirty="0" sz="1600">
                <a:latin typeface="Calibri"/>
                <a:cs typeface="Calibri"/>
              </a:rPr>
              <a:t>segments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according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to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circulation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dominance</a:t>
            </a:r>
            <a:endParaRPr sz="1600">
              <a:latin typeface="Calibri"/>
              <a:cs typeface="Calibri"/>
            </a:endParaRPr>
          </a:p>
          <a:p>
            <a:pPr algn="just" marL="298450" marR="30480" indent="-285750">
              <a:lnSpc>
                <a:spcPct val="100000"/>
              </a:lnSpc>
              <a:spcBef>
                <a:spcPts val="1440"/>
              </a:spcBef>
              <a:buSzPct val="103125"/>
              <a:buFont typeface="Arial"/>
              <a:buChar char="■"/>
              <a:tabLst>
                <a:tab pos="298450" algn="l"/>
                <a:tab pos="299720" algn="l"/>
              </a:tabLst>
            </a:pPr>
            <a:r>
              <a:rPr dirty="0" sz="1600">
                <a:latin typeface="Calibri"/>
                <a:cs typeface="Calibri"/>
              </a:rPr>
              <a:t>	A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viable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segment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was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defined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as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normal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wall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motion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at </a:t>
            </a:r>
            <a:r>
              <a:rPr dirty="0" sz="1600">
                <a:latin typeface="Calibri"/>
                <a:cs typeface="Calibri"/>
              </a:rPr>
              <a:t>rest,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or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dysfunctional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at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rest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with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&lt;50%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transmural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late </a:t>
            </a:r>
            <a:r>
              <a:rPr dirty="0" sz="1600">
                <a:latin typeface="Calibri"/>
                <a:cs typeface="Calibri"/>
              </a:rPr>
              <a:t>gadolinium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scar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on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CMR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or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contractile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reserve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on</a:t>
            </a:r>
            <a:r>
              <a:rPr dirty="0" sz="1600" spc="-25">
                <a:latin typeface="Calibri"/>
                <a:cs typeface="Calibri"/>
              </a:rPr>
              <a:t> DSE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5516217" y="817426"/>
            <a:ext cx="3108960" cy="3780154"/>
            <a:chOff x="5516217" y="817426"/>
            <a:chExt cx="3108960" cy="3780154"/>
          </a:xfrm>
        </p:grpSpPr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24500" y="825500"/>
              <a:ext cx="3098305" cy="1862396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5521910" y="822189"/>
              <a:ext cx="3098800" cy="1862455"/>
            </a:xfrm>
            <a:custGeom>
              <a:avLst/>
              <a:gdLst/>
              <a:ahLst/>
              <a:cxnLst/>
              <a:rect l="l" t="t" r="r" b="b"/>
              <a:pathLst>
                <a:path w="3098800" h="1862455">
                  <a:moveTo>
                    <a:pt x="0" y="0"/>
                  </a:moveTo>
                  <a:lnTo>
                    <a:pt x="3098305" y="0"/>
                  </a:lnTo>
                  <a:lnTo>
                    <a:pt x="3098305" y="1862397"/>
                  </a:lnTo>
                  <a:lnTo>
                    <a:pt x="0" y="1862397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24500" y="2730499"/>
              <a:ext cx="3098305" cy="1862396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5520979" y="2730055"/>
              <a:ext cx="3098800" cy="1862455"/>
            </a:xfrm>
            <a:custGeom>
              <a:avLst/>
              <a:gdLst/>
              <a:ahLst/>
              <a:cxnLst/>
              <a:rect l="l" t="t" r="r" b="b"/>
              <a:pathLst>
                <a:path w="3098800" h="1862454">
                  <a:moveTo>
                    <a:pt x="0" y="0"/>
                  </a:moveTo>
                  <a:lnTo>
                    <a:pt x="3098305" y="0"/>
                  </a:lnTo>
                  <a:lnTo>
                    <a:pt x="3098305" y="1862396"/>
                  </a:lnTo>
                  <a:lnTo>
                    <a:pt x="0" y="1862396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78357" y="807869"/>
            <a:ext cx="8162290" cy="3689350"/>
          </a:xfrm>
          <a:custGeom>
            <a:avLst/>
            <a:gdLst/>
            <a:ahLst/>
            <a:cxnLst/>
            <a:rect l="l" t="t" r="r" b="b"/>
            <a:pathLst>
              <a:path w="8162290" h="3689350">
                <a:moveTo>
                  <a:pt x="0" y="0"/>
                </a:moveTo>
                <a:lnTo>
                  <a:pt x="8161962" y="0"/>
                </a:lnTo>
                <a:lnTo>
                  <a:pt x="8161962" y="3689196"/>
                </a:lnTo>
                <a:lnTo>
                  <a:pt x="0" y="3689196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Definitions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of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Completeness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of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Revascularization</a:t>
            </a:r>
            <a:endParaRPr sz="2000">
              <a:latin typeface="Calibri"/>
              <a:cs typeface="Calibri"/>
            </a:endParaRPr>
          </a:p>
          <a:p>
            <a:pPr marL="806450" indent="-286385">
              <a:lnSpc>
                <a:spcPct val="100000"/>
              </a:lnSpc>
              <a:spcBef>
                <a:spcPts val="1595"/>
              </a:spcBef>
              <a:buSzPct val="102777"/>
              <a:buFont typeface="Arial"/>
              <a:buChar char="■"/>
              <a:tabLst>
                <a:tab pos="806450" algn="l"/>
              </a:tabLst>
            </a:pPr>
            <a:r>
              <a:rPr dirty="0" sz="1800" spc="-10"/>
              <a:t>Anatomical</a:t>
            </a:r>
            <a:endParaRPr sz="1800"/>
          </a:p>
          <a:p>
            <a:pPr marL="977265">
              <a:lnSpc>
                <a:spcPct val="100000"/>
              </a:lnSpc>
              <a:spcBef>
                <a:spcPts val="395"/>
              </a:spcBef>
            </a:pPr>
            <a:r>
              <a:rPr dirty="0" sz="1600" i="1">
                <a:latin typeface="Calibri"/>
                <a:cs typeface="Calibri"/>
              </a:rPr>
              <a:t>Coronary</a:t>
            </a:r>
            <a:r>
              <a:rPr dirty="0" sz="1600" spc="-45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Revascularization</a:t>
            </a:r>
            <a:r>
              <a:rPr dirty="0" sz="1600" spc="-40" i="1">
                <a:latin typeface="Calibri"/>
                <a:cs typeface="Calibri"/>
              </a:rPr>
              <a:t> </a:t>
            </a:r>
            <a:r>
              <a:rPr dirty="0" sz="1600" spc="-20" i="1">
                <a:latin typeface="Calibri"/>
                <a:cs typeface="Calibri"/>
              </a:rPr>
              <a:t>Index</a:t>
            </a:r>
            <a:endParaRPr sz="1600">
              <a:latin typeface="Calibri"/>
              <a:cs typeface="Calibri"/>
            </a:endParaRPr>
          </a:p>
          <a:p>
            <a:pPr marL="977265">
              <a:lnSpc>
                <a:spcPct val="100000"/>
              </a:lnSpc>
              <a:spcBef>
                <a:spcPts val="385"/>
              </a:spcBef>
            </a:pPr>
            <a:r>
              <a:rPr dirty="0" sz="1600"/>
              <a:t>RI</a:t>
            </a:r>
            <a:r>
              <a:rPr dirty="0" baseline="-21164" sz="1575"/>
              <a:t>coro</a:t>
            </a:r>
            <a:r>
              <a:rPr dirty="0" sz="1600"/>
              <a:t>=</a:t>
            </a:r>
            <a:r>
              <a:rPr dirty="0" sz="1600" spc="-25"/>
              <a:t> </a:t>
            </a:r>
            <a:r>
              <a:rPr dirty="0" sz="1600"/>
              <a:t>[change</a:t>
            </a:r>
            <a:r>
              <a:rPr dirty="0" sz="1600" spc="-20"/>
              <a:t> </a:t>
            </a:r>
            <a:r>
              <a:rPr dirty="0" sz="1600"/>
              <a:t>in</a:t>
            </a:r>
            <a:r>
              <a:rPr dirty="0" sz="1600" spc="-25"/>
              <a:t> </a:t>
            </a:r>
            <a:r>
              <a:rPr dirty="0" sz="1600"/>
              <a:t>BCIS</a:t>
            </a:r>
            <a:r>
              <a:rPr dirty="0" sz="1600" spc="-20"/>
              <a:t> </a:t>
            </a:r>
            <a:r>
              <a:rPr dirty="0" sz="1600"/>
              <a:t>Jeopardy</a:t>
            </a:r>
            <a:r>
              <a:rPr dirty="0" sz="1600" spc="-20"/>
              <a:t> </a:t>
            </a:r>
            <a:r>
              <a:rPr dirty="0" sz="1600"/>
              <a:t>Score</a:t>
            </a:r>
            <a:r>
              <a:rPr dirty="0" sz="1600" spc="-20"/>
              <a:t> (BCIS-</a:t>
            </a:r>
            <a:r>
              <a:rPr dirty="0" sz="1600"/>
              <a:t>JS)]</a:t>
            </a:r>
            <a:r>
              <a:rPr dirty="0" sz="1600" spc="-15"/>
              <a:t> </a:t>
            </a:r>
            <a:r>
              <a:rPr dirty="0" sz="1600"/>
              <a:t>/</a:t>
            </a:r>
            <a:r>
              <a:rPr dirty="0" sz="1600" spc="-25"/>
              <a:t> </a:t>
            </a:r>
            <a:r>
              <a:rPr dirty="0" sz="1600"/>
              <a:t>[baseline</a:t>
            </a:r>
            <a:r>
              <a:rPr dirty="0" sz="1600" spc="-20"/>
              <a:t> BCIS-</a:t>
            </a:r>
            <a:r>
              <a:rPr dirty="0" sz="1600" spc="-25"/>
              <a:t>JS]</a:t>
            </a:r>
            <a:endParaRPr sz="1600"/>
          </a:p>
          <a:p>
            <a:pPr marL="806450" indent="-286385">
              <a:lnSpc>
                <a:spcPct val="100000"/>
              </a:lnSpc>
              <a:spcBef>
                <a:spcPts val="1570"/>
              </a:spcBef>
              <a:buSzPct val="102777"/>
              <a:buFont typeface="Arial"/>
              <a:buChar char="■"/>
              <a:tabLst>
                <a:tab pos="806450" algn="l"/>
              </a:tabLst>
            </a:pPr>
            <a:r>
              <a:rPr dirty="0" sz="1800" spc="-20"/>
              <a:t>Viability-</a:t>
            </a:r>
            <a:r>
              <a:rPr dirty="0" sz="1800" spc="-10"/>
              <a:t>guided</a:t>
            </a:r>
            <a:endParaRPr sz="1800"/>
          </a:p>
          <a:p>
            <a:pPr marL="977265">
              <a:lnSpc>
                <a:spcPct val="100000"/>
              </a:lnSpc>
              <a:spcBef>
                <a:spcPts val="400"/>
              </a:spcBef>
            </a:pPr>
            <a:r>
              <a:rPr dirty="0" sz="1600" i="1">
                <a:latin typeface="Calibri"/>
                <a:cs typeface="Calibri"/>
              </a:rPr>
              <a:t>Myocardial</a:t>
            </a:r>
            <a:r>
              <a:rPr dirty="0" sz="1600" spc="-4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Revascularization</a:t>
            </a:r>
            <a:r>
              <a:rPr dirty="0" sz="1600" spc="-35" i="1">
                <a:latin typeface="Calibri"/>
                <a:cs typeface="Calibri"/>
              </a:rPr>
              <a:t> </a:t>
            </a:r>
            <a:r>
              <a:rPr dirty="0" sz="1600" spc="-20" i="1">
                <a:latin typeface="Calibri"/>
                <a:cs typeface="Calibri"/>
              </a:rPr>
              <a:t>Index</a:t>
            </a:r>
            <a:endParaRPr sz="1600">
              <a:latin typeface="Calibri"/>
              <a:cs typeface="Calibri"/>
            </a:endParaRPr>
          </a:p>
          <a:p>
            <a:pPr marL="977265" marR="124460">
              <a:lnSpc>
                <a:spcPct val="100000"/>
              </a:lnSpc>
              <a:spcBef>
                <a:spcPts val="384"/>
              </a:spcBef>
            </a:pPr>
            <a:r>
              <a:rPr dirty="0" sz="1600"/>
              <a:t>=</a:t>
            </a:r>
            <a:r>
              <a:rPr dirty="0" sz="1600" spc="-20"/>
              <a:t> </a:t>
            </a:r>
            <a:r>
              <a:rPr dirty="0" sz="1600"/>
              <a:t>[number</a:t>
            </a:r>
            <a:r>
              <a:rPr dirty="0" sz="1600" spc="-15"/>
              <a:t> </a:t>
            </a:r>
            <a:r>
              <a:rPr dirty="0" sz="1600"/>
              <a:t>of</a:t>
            </a:r>
            <a:r>
              <a:rPr dirty="0" sz="1600" spc="-15"/>
              <a:t> </a:t>
            </a:r>
            <a:r>
              <a:rPr dirty="0" sz="1600" spc="-10"/>
              <a:t>revascularized</a:t>
            </a:r>
            <a:r>
              <a:rPr dirty="0" sz="1600" spc="-20"/>
              <a:t> </a:t>
            </a:r>
            <a:r>
              <a:rPr dirty="0" sz="1600"/>
              <a:t>viable</a:t>
            </a:r>
            <a:r>
              <a:rPr dirty="0" sz="1600" spc="-15"/>
              <a:t> </a:t>
            </a:r>
            <a:r>
              <a:rPr dirty="0" sz="1600"/>
              <a:t>segments]</a:t>
            </a:r>
            <a:r>
              <a:rPr dirty="0" sz="1600" spc="-10"/>
              <a:t> </a:t>
            </a:r>
            <a:r>
              <a:rPr dirty="0" sz="1600"/>
              <a:t>/</a:t>
            </a:r>
            <a:r>
              <a:rPr dirty="0" sz="1600" spc="-20"/>
              <a:t> </a:t>
            </a:r>
            <a:r>
              <a:rPr dirty="0" sz="1600"/>
              <a:t>[number</a:t>
            </a:r>
            <a:r>
              <a:rPr dirty="0" sz="1600" spc="-10"/>
              <a:t> </a:t>
            </a:r>
            <a:r>
              <a:rPr dirty="0" sz="1600"/>
              <a:t>of</a:t>
            </a:r>
            <a:r>
              <a:rPr dirty="0" sz="1600" spc="-20"/>
              <a:t> </a:t>
            </a:r>
            <a:r>
              <a:rPr dirty="0" sz="1600"/>
              <a:t>viable</a:t>
            </a:r>
            <a:r>
              <a:rPr dirty="0" sz="1600" spc="-15"/>
              <a:t> </a:t>
            </a:r>
            <a:r>
              <a:rPr dirty="0" sz="1600"/>
              <a:t>segments</a:t>
            </a:r>
            <a:r>
              <a:rPr dirty="0" sz="1600" spc="-15"/>
              <a:t> </a:t>
            </a:r>
            <a:r>
              <a:rPr dirty="0" sz="1600" spc="-10"/>
              <a:t>supplied </a:t>
            </a:r>
            <a:r>
              <a:rPr dirty="0" sz="1600"/>
              <a:t>by</a:t>
            </a:r>
            <a:r>
              <a:rPr dirty="0" sz="1600" spc="-30"/>
              <a:t> </a:t>
            </a:r>
            <a:r>
              <a:rPr dirty="0" sz="1600"/>
              <a:t>diseased</a:t>
            </a:r>
            <a:r>
              <a:rPr dirty="0" sz="1600" spc="-30"/>
              <a:t> </a:t>
            </a:r>
            <a:r>
              <a:rPr dirty="0" sz="1600" spc="-10"/>
              <a:t>vessels]</a:t>
            </a:r>
            <a:endParaRPr sz="1600"/>
          </a:p>
          <a:p>
            <a:pPr marL="120014">
              <a:lnSpc>
                <a:spcPct val="100000"/>
              </a:lnSpc>
              <a:spcBef>
                <a:spcPts val="1820"/>
              </a:spcBef>
            </a:pPr>
            <a:r>
              <a:rPr dirty="0" sz="1600" spc="-10"/>
              <a:t>Patients</a:t>
            </a:r>
            <a:r>
              <a:rPr dirty="0" sz="1600" spc="-25"/>
              <a:t> </a:t>
            </a:r>
            <a:r>
              <a:rPr dirty="0" sz="1600" spc="-10"/>
              <a:t>dichotomized</a:t>
            </a:r>
            <a:r>
              <a:rPr dirty="0" sz="1600" spc="-25"/>
              <a:t> </a:t>
            </a:r>
            <a:r>
              <a:rPr dirty="0" sz="1600"/>
              <a:t>as</a:t>
            </a:r>
            <a:r>
              <a:rPr dirty="0" sz="1600" spc="-25"/>
              <a:t> </a:t>
            </a:r>
            <a:r>
              <a:rPr dirty="0" sz="1600" b="1">
                <a:latin typeface="Calibri"/>
                <a:cs typeface="Calibri"/>
              </a:rPr>
              <a:t>Complete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Revascularization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(CR)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/>
              <a:t>or</a:t>
            </a:r>
            <a:r>
              <a:rPr dirty="0" sz="1600" spc="-10"/>
              <a:t> </a:t>
            </a:r>
            <a:r>
              <a:rPr dirty="0" sz="1600" spc="-10" b="1">
                <a:latin typeface="Calibri"/>
                <a:cs typeface="Calibri"/>
              </a:rPr>
              <a:t>Incomplete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Revascularization</a:t>
            </a:r>
            <a:r>
              <a:rPr dirty="0" sz="1600" spc="-20" b="1">
                <a:latin typeface="Calibri"/>
                <a:cs typeface="Calibri"/>
              </a:rPr>
              <a:t> (IR)</a:t>
            </a:r>
            <a:endParaRPr sz="160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</a:pPr>
            <a:r>
              <a:rPr dirty="0" sz="1600"/>
              <a:t>by</a:t>
            </a:r>
            <a:r>
              <a:rPr dirty="0" sz="1600" spc="-35"/>
              <a:t> </a:t>
            </a:r>
            <a:r>
              <a:rPr dirty="0" sz="1600"/>
              <a:t>median</a:t>
            </a:r>
            <a:r>
              <a:rPr dirty="0" sz="1600" spc="-25"/>
              <a:t> </a:t>
            </a:r>
            <a:r>
              <a:rPr dirty="0" sz="1600"/>
              <a:t>RI</a:t>
            </a:r>
            <a:r>
              <a:rPr dirty="0" baseline="-21164" sz="1575"/>
              <a:t>coro</a:t>
            </a:r>
            <a:r>
              <a:rPr dirty="0" baseline="-21164" sz="1575" spc="157"/>
              <a:t> </a:t>
            </a:r>
            <a:r>
              <a:rPr dirty="0" sz="1600"/>
              <a:t>and</a:t>
            </a:r>
            <a:r>
              <a:rPr dirty="0" sz="1600" spc="-25"/>
              <a:t> </a:t>
            </a:r>
            <a:r>
              <a:rPr dirty="0" sz="1600" spc="-10"/>
              <a:t>RI</a:t>
            </a:r>
            <a:r>
              <a:rPr dirty="0" baseline="-21164" sz="1575" spc="-15"/>
              <a:t>myo</a:t>
            </a:r>
            <a:endParaRPr baseline="-21164" sz="1575"/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16535">
              <a:lnSpc>
                <a:spcPct val="100000"/>
              </a:lnSpc>
              <a:spcBef>
                <a:spcPts val="100"/>
              </a:spcBef>
            </a:pPr>
            <a:r>
              <a:rPr dirty="0"/>
              <a:t>Core</a:t>
            </a:r>
            <a:r>
              <a:rPr dirty="0" spc="-70"/>
              <a:t> </a:t>
            </a:r>
            <a:r>
              <a:rPr dirty="0"/>
              <a:t>Lab</a:t>
            </a:r>
            <a:r>
              <a:rPr dirty="0" spc="-60"/>
              <a:t> </a:t>
            </a:r>
            <a:r>
              <a:rPr dirty="0" spc="-10"/>
              <a:t>Analysis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217124" y="781916"/>
            <a:ext cx="5740400" cy="3783965"/>
            <a:chOff x="2217124" y="781916"/>
            <a:chExt cx="5740400" cy="37839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22500" y="787400"/>
              <a:ext cx="5730603" cy="3774327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221887" y="786678"/>
              <a:ext cx="5730875" cy="3774440"/>
            </a:xfrm>
            <a:custGeom>
              <a:avLst/>
              <a:gdLst/>
              <a:ahLst/>
              <a:cxnLst/>
              <a:rect l="l" t="t" r="r" b="b"/>
              <a:pathLst>
                <a:path w="5730875" h="3774440">
                  <a:moveTo>
                    <a:pt x="0" y="0"/>
                  </a:moveTo>
                  <a:lnTo>
                    <a:pt x="5730603" y="0"/>
                  </a:lnTo>
                  <a:lnTo>
                    <a:pt x="5730603" y="3774328"/>
                  </a:lnTo>
                  <a:lnTo>
                    <a:pt x="0" y="377432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 txBox="1"/>
          <p:nvPr/>
        </p:nvSpPr>
        <p:spPr>
          <a:xfrm>
            <a:off x="227510" y="805068"/>
            <a:ext cx="172910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Definitions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25" b="1">
                <a:latin typeface="Calibri"/>
                <a:cs typeface="Calibri"/>
              </a:rPr>
              <a:t>of </a:t>
            </a:r>
            <a:r>
              <a:rPr dirty="0" sz="1800" b="1">
                <a:latin typeface="Calibri"/>
                <a:cs typeface="Calibri"/>
              </a:rPr>
              <a:t>Completeness</a:t>
            </a:r>
            <a:r>
              <a:rPr dirty="0" sz="1800" spc="-75" b="1">
                <a:latin typeface="Calibri"/>
                <a:cs typeface="Calibri"/>
              </a:rPr>
              <a:t> </a:t>
            </a:r>
            <a:r>
              <a:rPr dirty="0" sz="1800" spc="-25" b="1">
                <a:latin typeface="Calibri"/>
                <a:cs typeface="Calibri"/>
              </a:rPr>
              <a:t>of </a:t>
            </a:r>
            <a:r>
              <a:rPr dirty="0" sz="1800" spc="-10" b="1">
                <a:latin typeface="Calibri"/>
                <a:cs typeface="Calibri"/>
              </a:rPr>
              <a:t>Revascularization </a:t>
            </a:r>
            <a:r>
              <a:rPr dirty="0" sz="1800" b="1">
                <a:latin typeface="Calibri"/>
                <a:cs typeface="Calibri"/>
              </a:rPr>
              <a:t>[RI</a:t>
            </a:r>
            <a:r>
              <a:rPr dirty="0" baseline="-21739" sz="1725" b="1">
                <a:latin typeface="Calibri"/>
                <a:cs typeface="Calibri"/>
              </a:rPr>
              <a:t>coro</a:t>
            </a:r>
            <a:r>
              <a:rPr dirty="0" baseline="-21739" sz="1725" spc="30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and</a:t>
            </a:r>
            <a:r>
              <a:rPr dirty="0" sz="1800" spc="3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RI</a:t>
            </a:r>
            <a:r>
              <a:rPr dirty="0" baseline="-21739" sz="1725" spc="-15" b="1">
                <a:latin typeface="Calibri"/>
                <a:cs typeface="Calibri"/>
              </a:rPr>
              <a:t>myo</a:t>
            </a:r>
            <a:r>
              <a:rPr dirty="0" sz="1800" spc="-10" b="1">
                <a:latin typeface="Calibri"/>
                <a:cs typeface="Calibri"/>
              </a:rPr>
              <a:t>]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95885">
              <a:lnSpc>
                <a:spcPct val="100000"/>
              </a:lnSpc>
              <a:spcBef>
                <a:spcPts val="100"/>
              </a:spcBef>
            </a:pPr>
            <a:r>
              <a:rPr dirty="0"/>
              <a:t>Core</a:t>
            </a:r>
            <a:r>
              <a:rPr dirty="0" spc="-70"/>
              <a:t> </a:t>
            </a:r>
            <a:r>
              <a:rPr dirty="0"/>
              <a:t>Lab</a:t>
            </a:r>
            <a:r>
              <a:rPr dirty="0" spc="-60"/>
              <a:t> </a:t>
            </a:r>
            <a:r>
              <a:rPr dirty="0" spc="-10"/>
              <a:t>Analysis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-130"/>
              <a:t> </a:t>
            </a:r>
            <a:r>
              <a:rPr dirty="0" spc="-10"/>
              <a:t>Demographics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76977" y="843488"/>
          <a:ext cx="7466330" cy="3710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4039"/>
                <a:gridCol w="1844039"/>
                <a:gridCol w="1844039"/>
                <a:gridCol w="1844039"/>
              </a:tblGrid>
              <a:tr h="3568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0245" marR="6832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Revived 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trial</a:t>
                      </a:r>
                      <a:r>
                        <a:rPr dirty="0" sz="70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(N=700)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27380" marR="6223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 b="1">
                          <a:latin typeface="Calibri"/>
                          <a:cs typeface="Calibri"/>
                        </a:rPr>
                        <a:t>Anatomical</a:t>
                      </a:r>
                      <a:r>
                        <a:rPr dirty="0" sz="7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 b="1">
                          <a:latin typeface="Calibri"/>
                          <a:cs typeface="Calibri"/>
                        </a:rPr>
                        <a:t>CoR</a:t>
                      </a:r>
                      <a:r>
                        <a:rPr dirty="0" sz="70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(N=670)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6605" marR="541655" indent="-2311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 spc="-10" b="1">
                          <a:latin typeface="Calibri"/>
                          <a:cs typeface="Calibri"/>
                        </a:rPr>
                        <a:t>Viability-</a:t>
                      </a:r>
                      <a:r>
                        <a:rPr dirty="0" sz="700" b="1">
                          <a:latin typeface="Calibri"/>
                          <a:cs typeface="Calibri"/>
                        </a:rPr>
                        <a:t>guided</a:t>
                      </a:r>
                      <a:r>
                        <a:rPr dirty="0" sz="700" spc="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 b="1">
                          <a:latin typeface="Calibri"/>
                          <a:cs typeface="Calibri"/>
                        </a:rPr>
                        <a:t>CoR</a:t>
                      </a:r>
                      <a:r>
                        <a:rPr dirty="0" sz="700" spc="5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 b="1">
                          <a:latin typeface="Calibri"/>
                          <a:cs typeface="Calibri"/>
                        </a:rPr>
                        <a:t>(N=619)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Male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sex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(%)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614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(87.7)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587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(87.6)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544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(87.9)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 spc="-10">
                          <a:latin typeface="Calibri"/>
                          <a:cs typeface="Calibri"/>
                        </a:rPr>
                        <a:t>Diabetes</a:t>
                      </a:r>
                      <a:r>
                        <a:rPr dirty="0" sz="7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(%)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289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(41.3)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277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(41.3)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260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(42.0)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History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(%)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372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(53.1)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356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(53.1)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327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(52.8)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 spc="-10">
                          <a:latin typeface="Calibri"/>
                          <a:cs typeface="Calibri"/>
                        </a:rPr>
                        <a:t>Hospitalisation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HF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prior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years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(%)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233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(33.3)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221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(33.0)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213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(34.4)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 spc="-10">
                          <a:latin typeface="Calibri"/>
                          <a:cs typeface="Calibri"/>
                        </a:rPr>
                        <a:t>Previous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CABG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(%)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34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(4.9)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33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(4.9)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(5.0)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856615">
                <a:tc>
                  <a:txBody>
                    <a:bodyPr/>
                    <a:lstStyle/>
                    <a:p>
                      <a:pPr marL="90805" marR="1139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CCS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Angina</a:t>
                      </a:r>
                      <a:r>
                        <a:rPr dirty="0" sz="7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Class</a:t>
                      </a:r>
                      <a:r>
                        <a:rPr dirty="0" sz="7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0">
                          <a:latin typeface="Calibri"/>
                          <a:cs typeface="Calibri"/>
                        </a:rPr>
                        <a:t>0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700" spc="-50">
                          <a:latin typeface="Calibri"/>
                          <a:cs typeface="Calibri"/>
                        </a:rPr>
                        <a:t>1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700" spc="-50">
                          <a:latin typeface="Calibri"/>
                          <a:cs typeface="Calibri"/>
                        </a:rPr>
                        <a:t>2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700" spc="-50">
                          <a:latin typeface="Calibri"/>
                          <a:cs typeface="Calibri"/>
                        </a:rPr>
                        <a:t>3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700" spc="-50">
                          <a:latin typeface="Calibri"/>
                          <a:cs typeface="Calibri"/>
                        </a:rPr>
                        <a:t>4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464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(66.6)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143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(20.5)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75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(10.8)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(2.0)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(0.1)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448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(67.2)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137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(20.5)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70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(10.5)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(1.8)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(0.0)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418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(67.9)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126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(20.5)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61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(9.9)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(1.8)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(0.0)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just" marL="90805" marR="13373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NYHA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Class</a:t>
                      </a:r>
                      <a:r>
                        <a:rPr dirty="0" sz="7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50">
                          <a:latin typeface="Calibri"/>
                          <a:cs typeface="Calibri"/>
                        </a:rPr>
                        <a:t>I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just" marL="90805" marR="1671955">
                        <a:lnSpc>
                          <a:spcPct val="100000"/>
                        </a:lnSpc>
                      </a:pPr>
                      <a:r>
                        <a:rPr dirty="0" sz="700" spc="-25">
                          <a:latin typeface="Calibri"/>
                          <a:cs typeface="Calibri"/>
                        </a:rPr>
                        <a:t>II</a:t>
                      </a:r>
                      <a:r>
                        <a:rPr dirty="0" sz="7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III</a:t>
                      </a:r>
                      <a:r>
                        <a:rPr dirty="0" sz="7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IV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126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(18.1)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387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(55.7)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172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(24.7)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(1.4)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121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(18.2)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373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(56.1)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163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(24.5)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8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(1.2)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115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(18.7)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347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(56.5)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145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(23.6)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7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(1.1)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90805" marR="9131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Cardiac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medication</a:t>
                      </a:r>
                      <a:r>
                        <a:rPr dirty="0" sz="7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25">
                          <a:latin typeface="Calibri"/>
                          <a:cs typeface="Calibri"/>
                        </a:rPr>
                        <a:t>(%)</a:t>
                      </a:r>
                      <a:r>
                        <a:rPr dirty="0" sz="700" spc="5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RAAS</a:t>
                      </a:r>
                      <a:r>
                        <a:rPr dirty="0" sz="7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inhibitor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Beta</a:t>
                      </a:r>
                      <a:r>
                        <a:rPr dirty="0" sz="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blocker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dirty="0" sz="700" spc="-10">
                          <a:latin typeface="Calibri"/>
                          <a:cs typeface="Calibri"/>
                        </a:rPr>
                        <a:t>Mineralocorticoid</a:t>
                      </a:r>
                      <a:r>
                        <a:rPr dirty="0" sz="700">
                          <a:latin typeface="Calibri"/>
                          <a:cs typeface="Calibri"/>
                        </a:rPr>
                        <a:t> receptor</a:t>
                      </a:r>
                      <a:r>
                        <a:rPr dirty="0" sz="7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antagonist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584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(83.5)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634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(90.6)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364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(49.4)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557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(83.3)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608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(90.7)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332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(49.6)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511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(82.7)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561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(90.6)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700">
                          <a:latin typeface="Calibri"/>
                          <a:cs typeface="Calibri"/>
                        </a:rPr>
                        <a:t>308</a:t>
                      </a:r>
                      <a:r>
                        <a:rPr dirty="0" sz="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700" spc="-10">
                          <a:latin typeface="Calibri"/>
                          <a:cs typeface="Calibri"/>
                        </a:rPr>
                        <a:t>(49.8)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B="0" marT="444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Margaret Mcentegart</dc:creator>
  <dc:subject>Randomised trials: substudies and extended follow-up - A quick update</dc:subject>
  <dc:title>Does completeness of revascularisation affect clinical outcomes? Insights from REVIVED-BCIS2</dc:title>
  <dcterms:created xsi:type="dcterms:W3CDTF">2024-05-16T22:28:23Z</dcterms:created>
  <dcterms:modified xsi:type="dcterms:W3CDTF">2024-05-16T22:28:23Z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2015-11-16T00:00:00Z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2024-05-16T00:00:00Z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