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47" r:id="rId1"/>
  </p:sldMasterIdLst>
  <p:notesMasterIdLst>
    <p:notesMasterId r:id="rId17"/>
  </p:notesMasterIdLst>
  <p:handoutMasterIdLst>
    <p:handoutMasterId r:id="rId18"/>
  </p:handoutMasterIdLst>
  <p:sldIdLst>
    <p:sldId id="466" r:id="rId2"/>
    <p:sldId id="355" r:id="rId3"/>
    <p:sldId id="469" r:id="rId4"/>
    <p:sldId id="505" r:id="rId5"/>
    <p:sldId id="493" r:id="rId6"/>
    <p:sldId id="473" r:id="rId7"/>
    <p:sldId id="498" r:id="rId8"/>
    <p:sldId id="481" r:id="rId9"/>
    <p:sldId id="516" r:id="rId10"/>
    <p:sldId id="486" r:id="rId11"/>
    <p:sldId id="515" r:id="rId12"/>
    <p:sldId id="480" r:id="rId13"/>
    <p:sldId id="472" r:id="rId14"/>
    <p:sldId id="470" r:id="rId15"/>
    <p:sldId id="499" r:id="rId16"/>
  </p:sldIdLst>
  <p:sldSz cx="12192000" cy="6858000"/>
  <p:notesSz cx="7010400" cy="9296400"/>
  <p:custDataLst>
    <p:tags r:id="rId1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-105" charset="0"/>
        <a:ea typeface="ＭＳ Ｐゴシック" pitchFamily="-105" charset="-128"/>
        <a:cs typeface="ＭＳ Ｐゴシック" pitchFamily="-105" charset="-128"/>
      </a:defRPr>
    </a:lvl1pPr>
    <a:lvl2pPr marL="4556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-105" charset="0"/>
        <a:ea typeface="ＭＳ Ｐゴシック" pitchFamily="-105" charset="-128"/>
        <a:cs typeface="ＭＳ Ｐゴシック" pitchFamily="-105" charset="-128"/>
      </a:defRPr>
    </a:lvl2pPr>
    <a:lvl3pPr marL="9128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-105" charset="0"/>
        <a:ea typeface="ＭＳ Ｐゴシック" pitchFamily="-105" charset="-128"/>
        <a:cs typeface="ＭＳ Ｐゴシック" pitchFamily="-105" charset="-128"/>
      </a:defRPr>
    </a:lvl3pPr>
    <a:lvl4pPr marL="13700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-105" charset="0"/>
        <a:ea typeface="ＭＳ Ｐゴシック" pitchFamily="-105" charset="-128"/>
        <a:cs typeface="ＭＳ Ｐゴシック" pitchFamily="-105" charset="-128"/>
      </a:defRPr>
    </a:lvl4pPr>
    <a:lvl5pPr marL="18272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-105" charset="0"/>
        <a:ea typeface="ＭＳ Ｐゴシック" pitchFamily="-105" charset="-128"/>
        <a:cs typeface="ＭＳ Ｐゴシック" pitchFamily="-105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Verdana" pitchFamily="-105" charset="0"/>
        <a:ea typeface="ＭＳ Ｐゴシック" pitchFamily="-105" charset="-128"/>
        <a:cs typeface="ＭＳ Ｐゴシック" pitchFamily="-105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Verdana" pitchFamily="-105" charset="0"/>
        <a:ea typeface="ＭＳ Ｐゴシック" pitchFamily="-105" charset="-128"/>
        <a:cs typeface="ＭＳ Ｐゴシック" pitchFamily="-105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Verdana" pitchFamily="-105" charset="0"/>
        <a:ea typeface="ＭＳ Ｐゴシック" pitchFamily="-105" charset="-128"/>
        <a:cs typeface="ＭＳ Ｐゴシック" pitchFamily="-105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Verdana" pitchFamily="-105" charset="0"/>
        <a:ea typeface="ＭＳ Ｐゴシック" pitchFamily="-105" charset="-128"/>
        <a:cs typeface="ＭＳ Ｐゴシック" pitchFamily="-105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4656" userDrawn="1">
          <p15:clr>
            <a:srgbClr val="A4A3A4"/>
          </p15:clr>
        </p15:guide>
        <p15:guide id="4" orient="horz" pos="3864" userDrawn="1">
          <p15:clr>
            <a:srgbClr val="A4A3A4"/>
          </p15:clr>
        </p15:guide>
        <p15:guide id="5" orient="horz" pos="2784" userDrawn="1">
          <p15:clr>
            <a:srgbClr val="A4A3A4"/>
          </p15:clr>
        </p15:guide>
        <p15:guide id="6" orient="horz" pos="3048" userDrawn="1">
          <p15:clr>
            <a:srgbClr val="A4A3A4"/>
          </p15:clr>
        </p15:guide>
        <p15:guide id="7" orient="horz" pos="1320" userDrawn="1">
          <p15:clr>
            <a:srgbClr val="A4A3A4"/>
          </p15:clr>
        </p15:guide>
        <p15:guide id="9" pos="6789" userDrawn="1">
          <p15:clr>
            <a:srgbClr val="A4A3A4"/>
          </p15:clr>
        </p15:guide>
        <p15:guide id="10" pos="1716" userDrawn="1">
          <p15:clr>
            <a:srgbClr val="A4A3A4"/>
          </p15:clr>
        </p15:guide>
        <p15:guide id="12" pos="5640" userDrawn="1">
          <p15:clr>
            <a:srgbClr val="A4A3A4"/>
          </p15:clr>
        </p15:guide>
        <p15:guide id="13" orient="horz" pos="2448" userDrawn="1">
          <p15:clr>
            <a:srgbClr val="A4A3A4"/>
          </p15:clr>
        </p15:guide>
        <p15:guide id="14" orient="horz" pos="4320" userDrawn="1">
          <p15:clr>
            <a:srgbClr val="A4A3A4"/>
          </p15:clr>
        </p15:guide>
        <p15:guide id="15" orient="horz" pos="2088" userDrawn="1">
          <p15:clr>
            <a:srgbClr val="A4A3A4"/>
          </p15:clr>
        </p15:guide>
        <p15:guide id="16" pos="5472" userDrawn="1">
          <p15:clr>
            <a:srgbClr val="A4A3A4"/>
          </p15:clr>
        </p15:guide>
        <p15:guide id="17" orient="horz" pos="3840" userDrawn="1">
          <p15:clr>
            <a:srgbClr val="A4A3A4"/>
          </p15:clr>
        </p15:guide>
        <p15:guide id="18" pos="1050" userDrawn="1">
          <p15:clr>
            <a:srgbClr val="A4A3A4"/>
          </p15:clr>
        </p15:guide>
        <p15:guide id="19" pos="6984" userDrawn="1">
          <p15:clr>
            <a:srgbClr val="A4A3A4"/>
          </p15:clr>
        </p15:guide>
        <p15:guide id="20" pos="696" userDrawn="1">
          <p15:clr>
            <a:srgbClr val="A4A3A4"/>
          </p15:clr>
        </p15:guide>
        <p15:guide id="21" orient="horz" pos="3343">
          <p15:clr>
            <a:srgbClr val="A4A3A4"/>
          </p15:clr>
        </p15:guide>
        <p15:guide id="22" orient="horz" pos="2019">
          <p15:clr>
            <a:srgbClr val="A4A3A4"/>
          </p15:clr>
        </p15:guide>
        <p15:guide id="23" orient="horz" pos="2517">
          <p15:clr>
            <a:srgbClr val="A4A3A4"/>
          </p15:clr>
        </p15:guide>
        <p15:guide id="24" orient="horz" pos="1514">
          <p15:clr>
            <a:srgbClr val="A4A3A4"/>
          </p15:clr>
        </p15:guide>
        <p15:guide id="25" pos="6634">
          <p15:clr>
            <a:srgbClr val="A4A3A4"/>
          </p15:clr>
        </p15:guide>
        <p15:guide id="26" pos="1198">
          <p15:clr>
            <a:srgbClr val="A4A3A4"/>
          </p15:clr>
        </p15:guide>
        <p15:guide id="27" pos="5667">
          <p15:clr>
            <a:srgbClr val="A4A3A4"/>
          </p15:clr>
        </p15:guide>
        <p15:guide id="28" pos="7473">
          <p15:clr>
            <a:srgbClr val="A4A3A4"/>
          </p15:clr>
        </p15:guide>
        <p15:guide id="29" pos="764">
          <p15:clr>
            <a:srgbClr val="A4A3A4"/>
          </p15:clr>
        </p15:guide>
        <p15:guide id="30" pos="6200">
          <p15:clr>
            <a:srgbClr val="A4A3A4"/>
          </p15:clr>
        </p15:guide>
        <p15:guide id="31" pos="4136">
          <p15:clr>
            <a:srgbClr val="A4A3A4"/>
          </p15:clr>
        </p15:guide>
        <p15:guide id="32" pos="4886">
          <p15:clr>
            <a:srgbClr val="A4A3A4"/>
          </p15:clr>
        </p15:guide>
        <p15:guide id="33" pos="5325">
          <p15:clr>
            <a:srgbClr val="A4A3A4"/>
          </p15:clr>
        </p15:guide>
        <p15:guide id="34" pos="1630">
          <p15:clr>
            <a:srgbClr val="A4A3A4"/>
          </p15:clr>
        </p15:guide>
        <p15:guide id="35" pos="2078">
          <p15:clr>
            <a:srgbClr val="A4A3A4"/>
          </p15:clr>
        </p15:guide>
        <p15:guide id="36" pos="2515">
          <p15:clr>
            <a:srgbClr val="A4A3A4"/>
          </p15:clr>
        </p15:guide>
        <p15:guide id="37" pos="2942">
          <p15:clr>
            <a:srgbClr val="A4A3A4"/>
          </p15:clr>
        </p15:guide>
        <p15:guide id="38" pos="3390">
          <p15:clr>
            <a:srgbClr val="A4A3A4"/>
          </p15:clr>
        </p15:guide>
        <p15:guide id="39" orient="horz" pos="3120">
          <p15:clr>
            <a:srgbClr val="A4A3A4"/>
          </p15:clr>
        </p15:guide>
        <p15:guide id="40" orient="horz" pos="2455">
          <p15:clr>
            <a:srgbClr val="A4A3A4"/>
          </p15:clr>
        </p15:guide>
        <p15:guide id="41" orient="horz" pos="3694">
          <p15:clr>
            <a:srgbClr val="A4A3A4"/>
          </p15:clr>
        </p15:guide>
        <p15:guide id="42" orient="horz" pos="1168">
          <p15:clr>
            <a:srgbClr val="A4A3A4"/>
          </p15:clr>
        </p15:guide>
        <p15:guide id="43" orient="horz" pos="990">
          <p15:clr>
            <a:srgbClr val="A4A3A4"/>
          </p15:clr>
        </p15:guide>
        <p15:guide id="44" pos="4207">
          <p15:clr>
            <a:srgbClr val="A4A3A4"/>
          </p15:clr>
        </p15:guide>
        <p15:guide id="45" pos="4461">
          <p15:clr>
            <a:srgbClr val="A4A3A4"/>
          </p15:clr>
        </p15:guide>
        <p15:guide id="46" pos="4460">
          <p15:clr>
            <a:srgbClr val="A4A3A4"/>
          </p15:clr>
        </p15:guide>
        <p15:guide id="47" pos="533">
          <p15:clr>
            <a:srgbClr val="A4A3A4"/>
          </p15:clr>
        </p15:guide>
        <p15:guide id="48" pos="6481">
          <p15:clr>
            <a:srgbClr val="A4A3A4"/>
          </p15:clr>
        </p15:guide>
        <p15:guide id="49" pos="7642">
          <p15:clr>
            <a:srgbClr val="A4A3A4"/>
          </p15:clr>
        </p15:guide>
        <p15:guide id="50" pos="6130">
          <p15:clr>
            <a:srgbClr val="A4A3A4"/>
          </p15:clr>
        </p15:guide>
        <p15:guide id="51" pos="4491">
          <p15:clr>
            <a:srgbClr val="A4A3A4"/>
          </p15:clr>
        </p15:guide>
        <p15:guide id="52" pos="7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aina Mitsch" initials="ADM" lastIdx="69" clrIdx="0"/>
  <p:cmAuthor id="1" name="Kimberly Dittmar" initials="KD" lastIdx="7" clrIdx="1"/>
  <p:cmAuthor id="2" name="Shannon O'Sullivan" initials="SO" lastIdx="29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69645"/>
    <a:srgbClr val="2A3990"/>
    <a:srgbClr val="08357A"/>
    <a:srgbClr val="01306C"/>
    <a:srgbClr val="09357A"/>
    <a:srgbClr val="E7ECF4"/>
    <a:srgbClr val="8DE0FF"/>
    <a:srgbClr val="E57200"/>
    <a:srgbClr val="FCF3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7" autoAdjust="0"/>
    <p:restoredTop sz="97600" autoAdjust="0"/>
  </p:normalViewPr>
  <p:slideViewPr>
    <p:cSldViewPr snapToGrid="0" showGuides="1">
      <p:cViewPr varScale="1">
        <p:scale>
          <a:sx n="68" d="100"/>
          <a:sy n="68" d="100"/>
        </p:scale>
        <p:origin x="798" y="72"/>
      </p:cViewPr>
      <p:guideLst>
        <p:guide orient="horz" pos="2184"/>
        <p:guide pos="4656"/>
        <p:guide orient="horz" pos="3864"/>
        <p:guide orient="horz" pos="2784"/>
        <p:guide orient="horz" pos="3048"/>
        <p:guide orient="horz" pos="1320"/>
        <p:guide pos="6789"/>
        <p:guide pos="1716"/>
        <p:guide pos="5640"/>
        <p:guide orient="horz" pos="2448"/>
        <p:guide orient="horz" pos="4320"/>
        <p:guide orient="horz" pos="2088"/>
        <p:guide pos="5472"/>
        <p:guide orient="horz" pos="3840"/>
        <p:guide pos="1050"/>
        <p:guide pos="6984"/>
        <p:guide pos="696"/>
        <p:guide orient="horz" pos="3343"/>
        <p:guide orient="horz" pos="2019"/>
        <p:guide orient="horz" pos="2517"/>
        <p:guide orient="horz" pos="1514"/>
        <p:guide pos="6634"/>
        <p:guide pos="1198"/>
        <p:guide pos="5667"/>
        <p:guide pos="7473"/>
        <p:guide pos="764"/>
        <p:guide pos="6200"/>
        <p:guide pos="4136"/>
        <p:guide pos="4886"/>
        <p:guide pos="5325"/>
        <p:guide pos="1630"/>
        <p:guide pos="2078"/>
        <p:guide pos="2515"/>
        <p:guide pos="2942"/>
        <p:guide pos="3390"/>
        <p:guide orient="horz" pos="3120"/>
        <p:guide orient="horz" pos="2455"/>
        <p:guide orient="horz" pos="3694"/>
        <p:guide orient="horz" pos="1168"/>
        <p:guide orient="horz" pos="990"/>
        <p:guide pos="4207"/>
        <p:guide pos="4461"/>
        <p:guide pos="4460"/>
        <p:guide pos="533"/>
        <p:guide pos="6481"/>
        <p:guide pos="7642"/>
        <p:guide pos="6130"/>
        <p:guide pos="4491"/>
        <p:guide pos="7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edergy-dc04\data\Client%20Files\J&amp;J%20%20%20(J)\PGSM%20%20(G)\Canagliflozin%20(L)\JGL-62393%20AHA%202017%20CANVAS%20Program%20Primary%20Secondary%20Prevention%20oral\Drafts\JGL-62393%20figur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746965159391202E-2"/>
          <c:y val="2.4412420145595101E-4"/>
          <c:w val="0.89224664969712597"/>
          <c:h val="0.973176761176195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circle"/>
            <c:size val="5"/>
            <c:spPr>
              <a:solidFill>
                <a:srgbClr val="000000"/>
              </a:solidFill>
              <a:ln cmpd="sng">
                <a:solidFill>
                  <a:srgbClr val="000000"/>
                </a:solidFill>
              </a:ln>
            </c:spPr>
          </c:marker>
          <c:dPt>
            <c:idx val="0"/>
            <c:marker>
              <c:spPr>
                <a:solidFill>
                  <a:schemeClr val="accent2"/>
                </a:solidFill>
                <a:ln cmpd="sng">
                  <a:solidFill>
                    <a:schemeClr val="accent2"/>
                  </a:solidFill>
                </a:ln>
              </c:spPr>
            </c:marker>
            <c:bubble3D val="0"/>
            <c:spPr>
              <a:ln w="28575">
                <a:solidFill>
                  <a:schemeClr val="accent1">
                    <a:lumMod val="7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1-5754-4423-849A-AC25ECBAF3DF}"/>
              </c:ext>
            </c:extLst>
          </c:dPt>
          <c:dPt>
            <c:idx val="1"/>
            <c:marker>
              <c:symbol val="square"/>
              <c:size val="5"/>
              <c:spPr>
                <a:solidFill>
                  <a:schemeClr val="accent3"/>
                </a:solidFill>
                <a:ln cmpd="sng">
                  <a:solidFill>
                    <a:schemeClr val="accent3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5754-4423-849A-AC25ECBAF3DF}"/>
              </c:ext>
            </c:extLst>
          </c:dPt>
          <c:dPt>
            <c:idx val="2"/>
            <c:marker>
              <c:spPr>
                <a:solidFill>
                  <a:srgbClr val="000000"/>
                </a:solidFill>
                <a:ln cmpd="sng">
                  <a:solidFill>
                    <a:srgbClr val="000000"/>
                  </a:solidFill>
                  <a:prstDash val="sysDash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5754-4423-849A-AC25ECBAF3DF}"/>
              </c:ext>
            </c:extLst>
          </c:dPt>
          <c:dPt>
            <c:idx val="3"/>
            <c:marker>
              <c:spPr>
                <a:solidFill>
                  <a:schemeClr val="accent2"/>
                </a:solidFill>
                <a:ln cmpd="sng">
                  <a:solidFill>
                    <a:schemeClr val="accent2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5754-4423-849A-AC25ECBAF3DF}"/>
              </c:ext>
            </c:extLst>
          </c:dPt>
          <c:dPt>
            <c:idx val="4"/>
            <c:marker>
              <c:symbol val="square"/>
              <c:size val="5"/>
              <c:spPr>
                <a:solidFill>
                  <a:schemeClr val="accent3"/>
                </a:solidFill>
                <a:ln cmpd="sng">
                  <a:solidFill>
                    <a:schemeClr val="accent3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5754-4423-849A-AC25ECBAF3DF}"/>
              </c:ext>
            </c:extLst>
          </c:dPt>
          <c:dPt>
            <c:idx val="6"/>
            <c:marker>
              <c:spPr>
                <a:solidFill>
                  <a:schemeClr val="accent2"/>
                </a:solidFill>
                <a:ln cmpd="sng">
                  <a:solidFill>
                    <a:schemeClr val="accent2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5754-4423-849A-AC25ECBAF3DF}"/>
              </c:ext>
            </c:extLst>
          </c:dPt>
          <c:dPt>
            <c:idx val="7"/>
            <c:marker>
              <c:symbol val="square"/>
              <c:size val="5"/>
              <c:spPr>
                <a:solidFill>
                  <a:schemeClr val="accent3"/>
                </a:solidFill>
                <a:ln cmpd="sng">
                  <a:solidFill>
                    <a:schemeClr val="accent3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5754-4423-849A-AC25ECBAF3DF}"/>
              </c:ext>
            </c:extLst>
          </c:dPt>
          <c:dPt>
            <c:idx val="9"/>
            <c:marker>
              <c:spPr>
                <a:solidFill>
                  <a:schemeClr val="accent2"/>
                </a:solidFill>
                <a:ln cmpd="sng">
                  <a:solidFill>
                    <a:schemeClr val="accent2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5754-4423-849A-AC25ECBAF3DF}"/>
              </c:ext>
            </c:extLst>
          </c:dPt>
          <c:dPt>
            <c:idx val="10"/>
            <c:marker>
              <c:symbol val="square"/>
              <c:size val="5"/>
              <c:spPr>
                <a:solidFill>
                  <a:schemeClr val="accent3"/>
                </a:solidFill>
                <a:ln cmpd="sng">
                  <a:solidFill>
                    <a:schemeClr val="accent3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5754-4423-849A-AC25ECBAF3DF}"/>
              </c:ext>
            </c:extLst>
          </c:dPt>
          <c:dPt>
            <c:idx val="12"/>
            <c:marker>
              <c:spPr>
                <a:solidFill>
                  <a:schemeClr val="accent2"/>
                </a:solidFill>
                <a:ln cmpd="sng">
                  <a:solidFill>
                    <a:schemeClr val="accent2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5754-4423-849A-AC25ECBAF3DF}"/>
              </c:ext>
            </c:extLst>
          </c:dPt>
          <c:dPt>
            <c:idx val="13"/>
            <c:marker>
              <c:symbol val="square"/>
              <c:size val="5"/>
              <c:spPr>
                <a:solidFill>
                  <a:schemeClr val="accent3"/>
                </a:solidFill>
                <a:ln cmpd="sng">
                  <a:solidFill>
                    <a:schemeClr val="accent3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5754-4423-849A-AC25ECBAF3DF}"/>
              </c:ext>
            </c:extLst>
          </c:dPt>
          <c:dPt>
            <c:idx val="15"/>
            <c:marker>
              <c:spPr>
                <a:solidFill>
                  <a:schemeClr val="accent2"/>
                </a:solidFill>
                <a:ln cmpd="sng">
                  <a:solidFill>
                    <a:schemeClr val="accent2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5754-4423-849A-AC25ECBAF3DF}"/>
              </c:ext>
            </c:extLst>
          </c:dPt>
          <c:dPt>
            <c:idx val="16"/>
            <c:marker>
              <c:symbol val="square"/>
              <c:size val="5"/>
              <c:spPr>
                <a:solidFill>
                  <a:schemeClr val="accent3"/>
                </a:solidFill>
                <a:ln cmpd="sng">
                  <a:solidFill>
                    <a:schemeClr val="accent3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5754-4423-849A-AC25ECBAF3DF}"/>
              </c:ext>
            </c:extLst>
          </c:dPt>
          <c:dPt>
            <c:idx val="19"/>
            <c:marker>
              <c:symbol val="square"/>
              <c:size val="5"/>
              <c:spPr>
                <a:solidFill>
                  <a:schemeClr val="bg1"/>
                </a:solidFill>
                <a:ln cmpd="sng">
                  <a:solidFill>
                    <a:srgbClr val="00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5754-4423-849A-AC25ECBAF3DF}"/>
              </c:ext>
            </c:extLst>
          </c:dPt>
          <c:dPt>
            <c:idx val="22"/>
            <c:marker>
              <c:symbol val="square"/>
              <c:size val="5"/>
              <c:spPr>
                <a:solidFill>
                  <a:schemeClr val="bg1"/>
                </a:solidFill>
                <a:ln cmpd="sng">
                  <a:solidFill>
                    <a:srgbClr val="00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F-5754-4423-849A-AC25ECBAF3DF}"/>
              </c:ext>
            </c:extLst>
          </c:dPt>
          <c:errBars>
            <c:errDir val="x"/>
            <c:errBarType val="both"/>
            <c:errValType val="cust"/>
            <c:noEndCap val="0"/>
            <c:plus>
              <c:numRef>
                <c:f>(Sheet1!$V$5:$V$10,Sheet1!$V$14:$V$16,Sheet1!$V$20:$V$28)</c:f>
                <c:numCache>
                  <c:formatCode>General</c:formatCode>
                  <c:ptCount val="18"/>
                  <c:pt idx="0">
                    <c:v>1.3000000000000003</c:v>
                  </c:pt>
                  <c:pt idx="1">
                    <c:v>2.1199999999999997</c:v>
                  </c:pt>
                  <c:pt idx="2">
                    <c:v>1.0500000000000003</c:v>
                  </c:pt>
                  <c:pt idx="3">
                    <c:v>3.5000000000000004</c:v>
                  </c:pt>
                  <c:pt idx="4">
                    <c:v>4.4300000000000006</c:v>
                  </c:pt>
                  <c:pt idx="5">
                    <c:v>2.5099999999999998</c:v>
                  </c:pt>
                  <c:pt idx="6">
                    <c:v>0.38000000000000012</c:v>
                  </c:pt>
                  <c:pt idx="7">
                    <c:v>0.52</c:v>
                  </c:pt>
                  <c:pt idx="8">
                    <c:v>0.29000000000000004</c:v>
                  </c:pt>
                  <c:pt idx="9">
                    <c:v>0.55000000000000004</c:v>
                  </c:pt>
                  <c:pt idx="10">
                    <c:v>0.45999999999999996</c:v>
                  </c:pt>
                  <c:pt idx="11">
                    <c:v>0.47</c:v>
                  </c:pt>
                  <c:pt idx="12">
                    <c:v>0.32000000000000006</c:v>
                  </c:pt>
                  <c:pt idx="13">
                    <c:v>0.34999999999999987</c:v>
                  </c:pt>
                  <c:pt idx="14">
                    <c:v>0.2200000000000002</c:v>
                  </c:pt>
                  <c:pt idx="15">
                    <c:v>0.93000000000000016</c:v>
                  </c:pt>
                  <c:pt idx="16">
                    <c:v>1.77</c:v>
                  </c:pt>
                  <c:pt idx="17">
                    <c:v>0.78</c:v>
                  </c:pt>
                </c:numCache>
              </c:numRef>
            </c:plus>
            <c:minus>
              <c:numRef>
                <c:f>(Sheet1!$W$5:$W$10,Sheet1!$W$14:$W$16,Sheet1!$W$20:$W$28)</c:f>
                <c:numCache>
                  <c:formatCode>General</c:formatCode>
                  <c:ptCount val="18"/>
                  <c:pt idx="0">
                    <c:v>0.96</c:v>
                  </c:pt>
                  <c:pt idx="1">
                    <c:v>1.38</c:v>
                  </c:pt>
                  <c:pt idx="2">
                    <c:v>0.82999999999999963</c:v>
                  </c:pt>
                  <c:pt idx="3">
                    <c:v>1.8599999999999999</c:v>
                  </c:pt>
                  <c:pt idx="4">
                    <c:v>2.2999999999999998</c:v>
                  </c:pt>
                  <c:pt idx="5">
                    <c:v>1.5900000000000003</c:v>
                  </c:pt>
                  <c:pt idx="6">
                    <c:v>0.29000000000000004</c:v>
                  </c:pt>
                  <c:pt idx="7">
                    <c:v>0.37</c:v>
                  </c:pt>
                  <c:pt idx="8">
                    <c:v>0.24</c:v>
                  </c:pt>
                  <c:pt idx="9">
                    <c:v>0.39999999999999991</c:v>
                  </c:pt>
                  <c:pt idx="10">
                    <c:v>0.34999999999999987</c:v>
                  </c:pt>
                  <c:pt idx="11">
                    <c:v>0.33999999999999986</c:v>
                  </c:pt>
                  <c:pt idx="12">
                    <c:v>0.24</c:v>
                  </c:pt>
                  <c:pt idx="13">
                    <c:v>0.26</c:v>
                  </c:pt>
                  <c:pt idx="14">
                    <c:v>0.18999999999999995</c:v>
                  </c:pt>
                  <c:pt idx="15">
                    <c:v>0.6399999999999999</c:v>
                  </c:pt>
                  <c:pt idx="16">
                    <c:v>0.82000000000000006</c:v>
                  </c:pt>
                  <c:pt idx="17">
                    <c:v>0.56000000000000005</c:v>
                  </c:pt>
                </c:numCache>
              </c:numRef>
            </c:minus>
            <c:spPr>
              <a:ln>
                <a:solidFill>
                  <a:srgbClr val="000000"/>
                </a:solidFill>
              </a:ln>
            </c:spPr>
          </c:errBars>
          <c:xVal>
            <c:numRef>
              <c:f>(Sheet1!$S$5:$S$10,Sheet1!$S$14:$S$16,Sheet1!$S$20:$S$28)</c:f>
              <c:numCache>
                <c:formatCode>General</c:formatCode>
                <c:ptCount val="18"/>
                <c:pt idx="0">
                  <c:v>3.68</c:v>
                </c:pt>
                <c:pt idx="1">
                  <c:v>3.98</c:v>
                </c:pt>
                <c:pt idx="2" formatCode="0.00">
                  <c:v>3.78</c:v>
                </c:pt>
                <c:pt idx="3">
                  <c:v>3.98</c:v>
                </c:pt>
                <c:pt idx="4">
                  <c:v>4.8099999999999996</c:v>
                </c:pt>
                <c:pt idx="5" formatCode="0.00">
                  <c:v>4.37</c:v>
                </c:pt>
                <c:pt idx="6">
                  <c:v>1.23</c:v>
                </c:pt>
                <c:pt idx="7">
                  <c:v>1.23</c:v>
                </c:pt>
                <c:pt idx="8">
                  <c:v>1.23</c:v>
                </c:pt>
                <c:pt idx="9">
                  <c:v>1.38</c:v>
                </c:pt>
                <c:pt idx="10">
                  <c:v>1.44</c:v>
                </c:pt>
                <c:pt idx="11">
                  <c:v>1.43</c:v>
                </c:pt>
                <c:pt idx="12">
                  <c:v>1.18</c:v>
                </c:pt>
                <c:pt idx="13">
                  <c:v>1.04</c:v>
                </c:pt>
                <c:pt idx="14">
                  <c:v>1.1299999999999999</c:v>
                </c:pt>
                <c:pt idx="15">
                  <c:v>2.0699999999999998</c:v>
                </c:pt>
                <c:pt idx="16">
                  <c:v>1.52</c:v>
                </c:pt>
                <c:pt idx="17">
                  <c:v>1.97</c:v>
                </c:pt>
              </c:numCache>
            </c:numRef>
          </c:xVal>
          <c:yVal>
            <c:numRef>
              <c:f>Sheet1!$O$5:$O$35</c:f>
              <c:numCache>
                <c:formatCode>General</c:formatCode>
                <c:ptCount val="31"/>
                <c:pt idx="0">
                  <c:v>31</c:v>
                </c:pt>
                <c:pt idx="1">
                  <c:v>30</c:v>
                </c:pt>
                <c:pt idx="2">
                  <c:v>29</c:v>
                </c:pt>
                <c:pt idx="3">
                  <c:v>28</c:v>
                </c:pt>
                <c:pt idx="4">
                  <c:v>27</c:v>
                </c:pt>
                <c:pt idx="5">
                  <c:v>26</c:v>
                </c:pt>
                <c:pt idx="6">
                  <c:v>25</c:v>
                </c:pt>
                <c:pt idx="7">
                  <c:v>24</c:v>
                </c:pt>
                <c:pt idx="8">
                  <c:v>23</c:v>
                </c:pt>
                <c:pt idx="9">
                  <c:v>22</c:v>
                </c:pt>
                <c:pt idx="10">
                  <c:v>21</c:v>
                </c:pt>
                <c:pt idx="11">
                  <c:v>20</c:v>
                </c:pt>
                <c:pt idx="12">
                  <c:v>19</c:v>
                </c:pt>
                <c:pt idx="13">
                  <c:v>18</c:v>
                </c:pt>
                <c:pt idx="14">
                  <c:v>17</c:v>
                </c:pt>
                <c:pt idx="15">
                  <c:v>16</c:v>
                </c:pt>
                <c:pt idx="16">
                  <c:v>15</c:v>
                </c:pt>
                <c:pt idx="17">
                  <c:v>14</c:v>
                </c:pt>
                <c:pt idx="18">
                  <c:v>13</c:v>
                </c:pt>
                <c:pt idx="19">
                  <c:v>12</c:v>
                </c:pt>
                <c:pt idx="20">
                  <c:v>11</c:v>
                </c:pt>
                <c:pt idx="21">
                  <c:v>10</c:v>
                </c:pt>
                <c:pt idx="22">
                  <c:v>9</c:v>
                </c:pt>
                <c:pt idx="23">
                  <c:v>8</c:v>
                </c:pt>
                <c:pt idx="24">
                  <c:v>7</c:v>
                </c:pt>
                <c:pt idx="25">
                  <c:v>6</c:v>
                </c:pt>
                <c:pt idx="26">
                  <c:v>5</c:v>
                </c:pt>
                <c:pt idx="27">
                  <c:v>4</c:v>
                </c:pt>
                <c:pt idx="28">
                  <c:v>3</c:v>
                </c:pt>
                <c:pt idx="29">
                  <c:v>2</c:v>
                </c:pt>
                <c:pt idx="3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5754-4423-849A-AC25ECBAF3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1714944"/>
        <c:axId val="101720832"/>
      </c:scatterChart>
      <c:valAx>
        <c:axId val="101714944"/>
        <c:scaling>
          <c:logBase val="10"/>
          <c:orientation val="minMax"/>
          <c:max val="32"/>
          <c:min val="0.125"/>
        </c:scaling>
        <c:delete val="1"/>
        <c:axPos val="b"/>
        <c:numFmt formatCode="General" sourceLinked="0"/>
        <c:majorTickMark val="none"/>
        <c:minorTickMark val="none"/>
        <c:tickLblPos val="none"/>
        <c:crossAx val="101720832"/>
        <c:crosses val="autoZero"/>
        <c:crossBetween val="midCat"/>
      </c:valAx>
      <c:valAx>
        <c:axId val="101720832"/>
        <c:scaling>
          <c:orientation val="minMax"/>
          <c:max val="32.5"/>
          <c:min val="11.5"/>
        </c:scaling>
        <c:delete val="1"/>
        <c:axPos val="l"/>
        <c:numFmt formatCode="General" sourceLinked="1"/>
        <c:majorTickMark val="none"/>
        <c:minorTickMark val="none"/>
        <c:tickLblPos val="none"/>
        <c:crossAx val="10171494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80CF80-C726-4E66-933B-C0807B5F6B04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52A2F-9356-4CB2-8D7C-997B346A5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1229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4D5A4-6FFE-4685-9FA3-971566B84AA3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426"/>
            <a:ext cx="560832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F993B7-3883-4FF2-A74A-67750E8D5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9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993B7-3883-4FF2-A74A-67750E8D52D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920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300"/>
              </a:spcAft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6E273-166E-4668-AFE3-974C4A76CE61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164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6E273-166E-4668-AFE3-974C4A76CE61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479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750C9-5825-4159-AA60-EC033B9B28EB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764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993B7-3883-4FF2-A74A-67750E8D52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535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6:9 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5486401" y="2197041"/>
            <a:ext cx="6324599" cy="1015663"/>
          </a:xfrm>
        </p:spPr>
        <p:txBody>
          <a:bodyPr/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5486401" y="3287712"/>
            <a:ext cx="6324599" cy="369888"/>
          </a:xfrm>
        </p:spPr>
        <p:txBody>
          <a:bodyPr/>
          <a:lstStyle>
            <a:lvl1pPr marL="0" indent="0">
              <a:buFontTx/>
              <a:buNone/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486401" y="304800"/>
            <a:ext cx="6324599" cy="355600"/>
          </a:xfrm>
        </p:spPr>
        <p:txBody>
          <a:bodyPr/>
          <a:lstStyle>
            <a:lvl1pPr marL="0" indent="0">
              <a:buNone/>
              <a:defRPr sz="15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486401" y="5515689"/>
            <a:ext cx="6324599" cy="123111"/>
          </a:xfrm>
          <a:noFill/>
          <a:ln>
            <a:noFill/>
          </a:ln>
        </p:spPr>
        <p:txBody>
          <a:bodyPr wrap="square" lIns="91440" tIns="0" rIns="0" bIns="0" anchor="b" anchorCtr="0">
            <a:spAutoFit/>
          </a:bodyPr>
          <a:lstStyle>
            <a:lvl1pPr marL="0" indent="0">
              <a:buNone/>
              <a:defRPr lang="en-US" sz="800" b="1" kern="1200" smtClean="0">
                <a:solidFill>
                  <a:schemeClr val="bg1"/>
                </a:solidFill>
                <a:latin typeface="Verdana" pitchFamily="-105" charset="0"/>
                <a:ea typeface="ＭＳ Ｐゴシック" pitchFamily="34" charset="-128"/>
                <a:cs typeface="ＭＳ Ｐゴシック" pitchFamily="-105" charset="-128"/>
              </a:defRPr>
            </a:lvl1pPr>
            <a:lvl2pPr>
              <a:defRPr lang="en-US" sz="2400" kern="1200" smtClean="0">
                <a:latin typeface="Verdana" pitchFamily="-105" charset="0"/>
                <a:ea typeface="ＭＳ Ｐゴシック" pitchFamily="-105" charset="-128"/>
                <a:cs typeface="ＭＳ Ｐゴシック" pitchFamily="-105" charset="-128"/>
              </a:defRPr>
            </a:lvl2pPr>
            <a:lvl3pPr>
              <a:defRPr lang="en-US" sz="2400" kern="1200" smtClean="0">
                <a:latin typeface="Verdana" pitchFamily="-105" charset="0"/>
                <a:ea typeface="ＭＳ Ｐゴシック" pitchFamily="-105" charset="-128"/>
                <a:cs typeface="ＭＳ Ｐゴシック" pitchFamily="-105" charset="-128"/>
              </a:defRPr>
            </a:lvl3pPr>
            <a:lvl4pPr>
              <a:defRPr lang="en-US" sz="2400" kern="1200" smtClean="0">
                <a:latin typeface="Verdana" pitchFamily="-105" charset="0"/>
                <a:ea typeface="ＭＳ Ｐゴシック" pitchFamily="-105" charset="-128"/>
                <a:cs typeface="ＭＳ Ｐゴシック" pitchFamily="-105" charset="-128"/>
              </a:defRPr>
            </a:lvl4pPr>
            <a:lvl5pPr>
              <a:defRPr lang="en-US" sz="2400" kern="1200">
                <a:latin typeface="Verdana" pitchFamily="-105" charset="0"/>
                <a:ea typeface="ＭＳ Ｐゴシック" pitchFamily="-105" charset="-128"/>
                <a:cs typeface="ＭＳ Ｐゴシック" pitchFamily="-105" charset="-128"/>
              </a:defRPr>
            </a:lvl5pPr>
          </a:lstStyle>
          <a:p>
            <a:pPr lvl="0" defTabSz="457200">
              <a:spcBef>
                <a:spcPct val="0"/>
              </a:spcBef>
            </a:pPr>
            <a:r>
              <a:rPr lang="en-US" dirty="0"/>
              <a:t>Click to edit Master </a:t>
            </a:r>
            <a:r>
              <a:rPr lang="en-US"/>
              <a:t>text styles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:3 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5486404" y="2197045"/>
            <a:ext cx="6197601" cy="1015663"/>
          </a:xfrm>
        </p:spPr>
        <p:txBody>
          <a:bodyPr/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5486404" y="3287712"/>
            <a:ext cx="6197601" cy="369888"/>
          </a:xfrm>
        </p:spPr>
        <p:txBody>
          <a:bodyPr/>
          <a:lstStyle>
            <a:lvl1pPr marL="0" indent="0">
              <a:buFontTx/>
              <a:buNone/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486404" y="304800"/>
            <a:ext cx="6197601" cy="355600"/>
          </a:xfrm>
        </p:spPr>
        <p:txBody>
          <a:bodyPr/>
          <a:lstStyle>
            <a:lvl1pPr marL="0" indent="0">
              <a:buNone/>
              <a:defRPr sz="15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486404" y="5527357"/>
            <a:ext cx="6194753" cy="123111"/>
          </a:xfrm>
          <a:noFill/>
          <a:ln>
            <a:noFill/>
          </a:ln>
        </p:spPr>
        <p:txBody>
          <a:bodyPr wrap="square" lIns="91440" tIns="0" rIns="0" bIns="0" anchor="b" anchorCtr="0">
            <a:spAutoFit/>
          </a:bodyPr>
          <a:lstStyle>
            <a:lvl1pPr marL="0" indent="0">
              <a:buNone/>
              <a:defRPr lang="en-US" sz="800" b="1" kern="1200" smtClean="0">
                <a:solidFill>
                  <a:schemeClr val="bg1"/>
                </a:solidFill>
                <a:latin typeface="Verdana" pitchFamily="-105" charset="0"/>
                <a:ea typeface="ＭＳ Ｐゴシック" pitchFamily="34" charset="-128"/>
                <a:cs typeface="ＭＳ Ｐゴシック" pitchFamily="-105" charset="-128"/>
              </a:defRPr>
            </a:lvl1pPr>
            <a:lvl2pPr>
              <a:defRPr lang="en-US" sz="2400" kern="1200" smtClean="0">
                <a:latin typeface="Verdana" pitchFamily="-105" charset="0"/>
                <a:ea typeface="ＭＳ Ｐゴシック" pitchFamily="-105" charset="-128"/>
                <a:cs typeface="ＭＳ Ｐゴシック" pitchFamily="-105" charset="-128"/>
              </a:defRPr>
            </a:lvl2pPr>
            <a:lvl3pPr>
              <a:defRPr lang="en-US" sz="2400" kern="1200" smtClean="0">
                <a:latin typeface="Verdana" pitchFamily="-105" charset="0"/>
                <a:ea typeface="ＭＳ Ｐゴシック" pitchFamily="-105" charset="-128"/>
                <a:cs typeface="ＭＳ Ｐゴシック" pitchFamily="-105" charset="-128"/>
              </a:defRPr>
            </a:lvl3pPr>
            <a:lvl4pPr>
              <a:defRPr lang="en-US" sz="2400" kern="1200" smtClean="0">
                <a:latin typeface="Verdana" pitchFamily="-105" charset="0"/>
                <a:ea typeface="ＭＳ Ｐゴシック" pitchFamily="-105" charset="-128"/>
                <a:cs typeface="ＭＳ Ｐゴシック" pitchFamily="-105" charset="-128"/>
              </a:defRPr>
            </a:lvl4pPr>
            <a:lvl5pPr>
              <a:defRPr lang="en-US" sz="2400" kern="1200">
                <a:latin typeface="Verdana" pitchFamily="-105" charset="0"/>
                <a:ea typeface="ＭＳ Ｐゴシック" pitchFamily="-105" charset="-128"/>
                <a:cs typeface="ＭＳ Ｐゴシック" pitchFamily="-105" charset="-128"/>
              </a:defRPr>
            </a:lvl5pPr>
          </a:lstStyle>
          <a:p>
            <a:pPr lvl="0" defTabSz="457200">
              <a:spcBef>
                <a:spcPct val="0"/>
              </a:spcBef>
            </a:pPr>
            <a:r>
              <a:rPr lang="en-US" dirty="0"/>
              <a:t>Click to edit Master </a:t>
            </a:r>
            <a:r>
              <a:rPr lang="en-US"/>
              <a:t>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137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:3 Divider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505156" y="2197045"/>
            <a:ext cx="6197601" cy="1015663"/>
          </a:xfrm>
        </p:spPr>
        <p:txBody>
          <a:bodyPr/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505156" y="3287712"/>
            <a:ext cx="6197601" cy="369888"/>
          </a:xfrm>
        </p:spPr>
        <p:txBody>
          <a:bodyPr/>
          <a:lstStyle>
            <a:lvl1pPr marL="0" indent="0">
              <a:buFontTx/>
              <a:buNone/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08004" y="5527357"/>
            <a:ext cx="6194753" cy="123111"/>
          </a:xfrm>
          <a:noFill/>
          <a:ln>
            <a:noFill/>
          </a:ln>
        </p:spPr>
        <p:txBody>
          <a:bodyPr wrap="square" lIns="91440" tIns="0" rIns="0" bIns="0" anchor="b" anchorCtr="0">
            <a:spAutoFit/>
          </a:bodyPr>
          <a:lstStyle>
            <a:lvl1pPr marL="0" indent="0">
              <a:buNone/>
              <a:defRPr lang="en-US" sz="800" b="1" kern="1200" smtClean="0">
                <a:solidFill>
                  <a:schemeClr val="bg1"/>
                </a:solidFill>
                <a:latin typeface="Verdana" pitchFamily="-105" charset="0"/>
                <a:ea typeface="ＭＳ Ｐゴシック" pitchFamily="34" charset="-128"/>
                <a:cs typeface="ＭＳ Ｐゴシック" pitchFamily="-105" charset="-128"/>
              </a:defRPr>
            </a:lvl1pPr>
            <a:lvl2pPr>
              <a:defRPr lang="en-US" sz="2400" kern="1200" smtClean="0">
                <a:latin typeface="Verdana" pitchFamily="-105" charset="0"/>
                <a:ea typeface="ＭＳ Ｐゴシック" pitchFamily="-105" charset="-128"/>
                <a:cs typeface="ＭＳ Ｐゴシック" pitchFamily="-105" charset="-128"/>
              </a:defRPr>
            </a:lvl2pPr>
            <a:lvl3pPr>
              <a:defRPr lang="en-US" sz="2400" kern="1200" smtClean="0">
                <a:latin typeface="Verdana" pitchFamily="-105" charset="0"/>
                <a:ea typeface="ＭＳ Ｐゴシック" pitchFamily="-105" charset="-128"/>
                <a:cs typeface="ＭＳ Ｐゴシック" pitchFamily="-105" charset="-128"/>
              </a:defRPr>
            </a:lvl3pPr>
            <a:lvl4pPr>
              <a:defRPr lang="en-US" sz="2400" kern="1200" smtClean="0">
                <a:latin typeface="Verdana" pitchFamily="-105" charset="0"/>
                <a:ea typeface="ＭＳ Ｐゴシック" pitchFamily="-105" charset="-128"/>
                <a:cs typeface="ＭＳ Ｐゴシック" pitchFamily="-105" charset="-128"/>
              </a:defRPr>
            </a:lvl4pPr>
            <a:lvl5pPr>
              <a:defRPr lang="en-US" sz="2400" kern="1200">
                <a:latin typeface="Verdana" pitchFamily="-105" charset="0"/>
                <a:ea typeface="ＭＳ Ｐゴシック" pitchFamily="-105" charset="-128"/>
                <a:cs typeface="ＭＳ Ｐゴシック" pitchFamily="-105" charset="-128"/>
              </a:defRPr>
            </a:lvl5pPr>
          </a:lstStyle>
          <a:p>
            <a:pPr lvl="0" defTabSz="457200">
              <a:spcBef>
                <a:spcPct val="0"/>
              </a:spcBef>
            </a:pPr>
            <a:r>
              <a:rPr lang="en-US" dirty="0"/>
              <a:t>Click to edit Master </a:t>
            </a:r>
            <a:r>
              <a:rPr lang="en-US"/>
              <a:t>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20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: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>
                <a:solidFill>
                  <a:srgbClr val="000000"/>
                </a:solidFill>
              </a:defRPr>
            </a:lvl1pPr>
            <a:lvl2pPr>
              <a:spcBef>
                <a:spcPts val="600"/>
              </a:spcBef>
              <a:defRPr>
                <a:solidFill>
                  <a:srgbClr val="000000"/>
                </a:solidFill>
              </a:defRPr>
            </a:lvl2pPr>
            <a:lvl3pPr>
              <a:spcBef>
                <a:spcPts val="300"/>
              </a:spcBef>
              <a:defRPr>
                <a:solidFill>
                  <a:srgbClr val="000000"/>
                </a:solidFill>
              </a:defRPr>
            </a:lvl3pPr>
            <a:lvl4pPr>
              <a:spcBef>
                <a:spcPts val="200"/>
              </a:spcBef>
              <a:defRPr>
                <a:solidFill>
                  <a:srgbClr val="000000"/>
                </a:solidFill>
              </a:defRPr>
            </a:lvl4pPr>
            <a:lvl5pPr>
              <a:spcBef>
                <a:spcPts val="100"/>
              </a:spcBef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/>
            </a:lvl1pPr>
          </a:lstStyle>
          <a:p>
            <a:fld id="{B1E7FC84-9B1F-A046-AD61-576EBEDE336D}" type="slidenum">
              <a:rPr lang="en-US">
                <a:solidFill>
                  <a:srgbClr val="002F6C"/>
                </a:solidFill>
              </a:rPr>
              <a:pPr/>
              <a:t>‹#›</a:t>
            </a:fld>
            <a:endParaRPr lang="en-US" dirty="0">
              <a:solidFill>
                <a:srgbClr val="002F6C"/>
              </a:solidFill>
            </a:endParaRP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1"/>
          </p:nvPr>
        </p:nvSpPr>
        <p:spPr>
          <a:xfrm>
            <a:off x="10191751" y="6500818"/>
            <a:ext cx="1219200" cy="200025"/>
          </a:xfrm>
          <a:prstGeom prst="rect">
            <a:avLst/>
          </a:prstGeom>
        </p:spPr>
        <p:txBody>
          <a:bodyPr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735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or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22400" y="717339"/>
            <a:ext cx="11347200" cy="461665"/>
          </a:xfrm>
          <a:prstGeom prst="rect">
            <a:avLst/>
          </a:prstGeom>
        </p:spPr>
        <p:txBody>
          <a:bodyPr anchor="ctr" anchorCtr="0"/>
          <a:lstStyle>
            <a:lvl1pPr>
              <a:defRPr sz="2400"/>
            </a:lvl1pPr>
          </a:lstStyle>
          <a:p>
            <a:r>
              <a:rPr lang="da-DK" noProof="0"/>
              <a:t>Click to edit Master title style</a:t>
            </a:r>
            <a:endParaRPr lang="en-GB" noProof="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22400" y="1749631"/>
            <a:ext cx="11347200" cy="3941052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da-DK" noProof="0"/>
              <a:t>Click to edit Master text styles</a:t>
            </a:r>
          </a:p>
          <a:p>
            <a:pPr lvl="1"/>
            <a:r>
              <a:rPr lang="da-DK" noProof="0"/>
              <a:t>Second level</a:t>
            </a:r>
          </a:p>
          <a:p>
            <a:pPr lvl="2"/>
            <a:r>
              <a:rPr lang="da-DK" noProof="0"/>
              <a:t>Third level</a:t>
            </a:r>
          </a:p>
          <a:p>
            <a:pPr lvl="3"/>
            <a:r>
              <a:rPr lang="da-DK" noProof="0"/>
              <a:t>Fourth level</a:t>
            </a:r>
          </a:p>
          <a:p>
            <a:pPr lvl="4"/>
            <a:r>
              <a:rPr lang="da-DK" noProof="0"/>
              <a:t>Fifth level</a:t>
            </a:r>
            <a:endParaRPr lang="en-GB" noProof="0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3966" y="138551"/>
            <a:ext cx="3867151" cy="135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569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en-GB" dirty="0">
              <a:solidFill>
                <a:srgbClr val="82786F"/>
              </a:solidFill>
            </a:endParaRPr>
          </a:p>
        </p:txBody>
      </p:sp>
      <p:sp>
        <p:nvSpPr>
          <p:cNvPr id="15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582872" y="138551"/>
            <a:ext cx="1602317" cy="135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569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en-GB" dirty="0">
              <a:solidFill>
                <a:srgbClr val="82786F"/>
              </a:solidFill>
            </a:endParaRPr>
          </a:p>
        </p:txBody>
      </p:sp>
      <p:sp>
        <p:nvSpPr>
          <p:cNvPr id="16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353096" y="140075"/>
            <a:ext cx="416504" cy="135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536" eaLnBrk="1" hangingPunct="1">
              <a:defRPr sz="600" b="0" smtClean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B01E8EF-57E8-4F85-90EB-163CEE512F88}" type="slidenum">
              <a:rPr lang="en-GB">
                <a:solidFill>
                  <a:srgbClr val="82786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8278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821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2119" y="1593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2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9" y="1593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50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577DE-79D3-48B3-B566-EEF3A9546AA7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687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108009"/>
            <a:ext cx="10363200" cy="49244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0B5-B664-AA47-B7A8-902CA38EEB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920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6:9 Divider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381001" y="2197041"/>
            <a:ext cx="6321754" cy="1015663"/>
          </a:xfrm>
        </p:spPr>
        <p:txBody>
          <a:bodyPr/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381001" y="3287712"/>
            <a:ext cx="6321754" cy="369888"/>
          </a:xfrm>
        </p:spPr>
        <p:txBody>
          <a:bodyPr/>
          <a:lstStyle>
            <a:lvl1pPr marL="0" indent="0">
              <a:buFontTx/>
              <a:buNone/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3905" y="5527353"/>
            <a:ext cx="6318849" cy="123111"/>
          </a:xfrm>
          <a:noFill/>
          <a:ln>
            <a:noFill/>
          </a:ln>
        </p:spPr>
        <p:txBody>
          <a:bodyPr wrap="square" lIns="91440" tIns="0" rIns="0" bIns="0" anchor="b" anchorCtr="0">
            <a:spAutoFit/>
          </a:bodyPr>
          <a:lstStyle>
            <a:lvl1pPr marL="0" indent="0">
              <a:buNone/>
              <a:defRPr lang="en-US" sz="800" b="1" kern="1200" smtClean="0">
                <a:solidFill>
                  <a:schemeClr val="bg1"/>
                </a:solidFill>
                <a:latin typeface="Verdana" pitchFamily="-105" charset="0"/>
                <a:ea typeface="ＭＳ Ｐゴシック" pitchFamily="34" charset="-128"/>
                <a:cs typeface="ＭＳ Ｐゴシック" pitchFamily="-105" charset="-128"/>
              </a:defRPr>
            </a:lvl1pPr>
            <a:lvl2pPr>
              <a:defRPr lang="en-US" sz="2400" kern="1200" smtClean="0">
                <a:latin typeface="Verdana" pitchFamily="-105" charset="0"/>
                <a:ea typeface="ＭＳ Ｐゴシック" pitchFamily="-105" charset="-128"/>
                <a:cs typeface="ＭＳ Ｐゴシック" pitchFamily="-105" charset="-128"/>
              </a:defRPr>
            </a:lvl2pPr>
            <a:lvl3pPr>
              <a:defRPr lang="en-US" sz="2400" kern="1200" smtClean="0">
                <a:latin typeface="Verdana" pitchFamily="-105" charset="0"/>
                <a:ea typeface="ＭＳ Ｐゴシック" pitchFamily="-105" charset="-128"/>
                <a:cs typeface="ＭＳ Ｐゴシック" pitchFamily="-105" charset="-128"/>
              </a:defRPr>
            </a:lvl3pPr>
            <a:lvl4pPr>
              <a:defRPr lang="en-US" sz="2400" kern="1200" smtClean="0">
                <a:latin typeface="Verdana" pitchFamily="-105" charset="0"/>
                <a:ea typeface="ＭＳ Ｐゴシック" pitchFamily="-105" charset="-128"/>
                <a:cs typeface="ＭＳ Ｐゴシック" pitchFamily="-105" charset="-128"/>
              </a:defRPr>
            </a:lvl4pPr>
            <a:lvl5pPr>
              <a:defRPr lang="en-US" sz="2400" kern="1200">
                <a:latin typeface="Verdana" pitchFamily="-105" charset="0"/>
                <a:ea typeface="ＭＳ Ｐゴシック" pitchFamily="-105" charset="-128"/>
                <a:cs typeface="ＭＳ Ｐゴシック" pitchFamily="-105" charset="-128"/>
              </a:defRPr>
            </a:lvl5pPr>
          </a:lstStyle>
          <a:p>
            <a:pPr lvl="0" defTabSz="457200">
              <a:spcBef>
                <a:spcPct val="0"/>
              </a:spcBef>
            </a:pPr>
            <a:r>
              <a:rPr lang="en-US" dirty="0"/>
              <a:t>Click to edit Master </a:t>
            </a:r>
            <a:r>
              <a:rPr lang="en-US"/>
              <a:t>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424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:9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300"/>
              </a:spcBef>
              <a:defRPr/>
            </a:lvl3pPr>
            <a:lvl4pPr>
              <a:spcBef>
                <a:spcPts val="200"/>
              </a:spcBef>
              <a:defRPr/>
            </a:lvl4pPr>
            <a:lvl5pPr>
              <a:spcBef>
                <a:spcPts val="1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/>
            </a:lvl1pPr>
          </a:lstStyle>
          <a:p>
            <a:fld id="{B1E7FC84-9B1F-A046-AD61-576EBEDE336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:9 Title and Content w/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41525"/>
            <a:ext cx="11430000" cy="3489960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300"/>
              </a:spcBef>
              <a:defRPr/>
            </a:lvl3pPr>
            <a:lvl4pPr>
              <a:spcBef>
                <a:spcPts val="200"/>
              </a:spcBef>
              <a:defRPr/>
            </a:lvl4pPr>
            <a:lvl5pPr>
              <a:spcBef>
                <a:spcPts val="1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380935" y="1514475"/>
            <a:ext cx="11434364" cy="4572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1900" b="1">
                <a:solidFill>
                  <a:srgbClr val="0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287F5A20-50A3-934A-A894-0162432A2EC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6:9 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1" y="1508125"/>
            <a:ext cx="5611284" cy="3976688"/>
          </a:xfrm>
        </p:spPr>
        <p:txBody>
          <a:bodyPr/>
          <a:lstStyle>
            <a:lvl1pPr>
              <a:spcBef>
                <a:spcPts val="1200"/>
              </a:spcBef>
              <a:defRPr sz="1800"/>
            </a:lvl1pPr>
            <a:lvl2pPr>
              <a:spcBef>
                <a:spcPts val="600"/>
              </a:spcBef>
              <a:defRPr sz="1600"/>
            </a:lvl2pPr>
            <a:lvl3pPr>
              <a:spcBef>
                <a:spcPts val="300"/>
              </a:spcBef>
              <a:defRPr sz="1400"/>
            </a:lvl3pPr>
            <a:lvl4pPr>
              <a:spcBef>
                <a:spcPts val="200"/>
              </a:spcBef>
              <a:defRPr sz="1200"/>
            </a:lvl4pPr>
            <a:lvl5pPr>
              <a:spcBef>
                <a:spcPts val="100"/>
              </a:spcBef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508125"/>
            <a:ext cx="5615516" cy="3976688"/>
          </a:xfrm>
        </p:spPr>
        <p:txBody>
          <a:bodyPr/>
          <a:lstStyle>
            <a:lvl1pPr>
              <a:spcBef>
                <a:spcPts val="1200"/>
              </a:spcBef>
              <a:defRPr sz="1800"/>
            </a:lvl1pPr>
            <a:lvl2pPr>
              <a:spcBef>
                <a:spcPts val="600"/>
              </a:spcBef>
              <a:defRPr sz="1600"/>
            </a:lvl2pPr>
            <a:lvl3pPr>
              <a:spcBef>
                <a:spcPts val="300"/>
              </a:spcBef>
              <a:defRPr sz="1400"/>
            </a:lvl3pPr>
            <a:lvl4pPr>
              <a:spcBef>
                <a:spcPts val="200"/>
              </a:spcBef>
              <a:defRPr sz="1200"/>
            </a:lvl4pPr>
            <a:lvl5pPr>
              <a:spcBef>
                <a:spcPts val="100"/>
              </a:spcBef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1E3998B-D885-8942-9825-A886A71D174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:9 Title and Two Content w/ Subtit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1" y="2133586"/>
            <a:ext cx="5611284" cy="3505214"/>
          </a:xfrm>
        </p:spPr>
        <p:txBody>
          <a:bodyPr/>
          <a:lstStyle>
            <a:lvl1pPr>
              <a:spcBef>
                <a:spcPts val="1200"/>
              </a:spcBef>
              <a:defRPr sz="1800"/>
            </a:lvl1pPr>
            <a:lvl2pPr>
              <a:spcBef>
                <a:spcPts val="600"/>
              </a:spcBef>
              <a:defRPr sz="1600"/>
            </a:lvl2pPr>
            <a:lvl3pPr>
              <a:spcBef>
                <a:spcPts val="300"/>
              </a:spcBef>
              <a:defRPr sz="1400"/>
            </a:lvl3pPr>
            <a:lvl4pPr>
              <a:spcBef>
                <a:spcPts val="200"/>
              </a:spcBef>
              <a:defRPr sz="1200"/>
            </a:lvl4pPr>
            <a:lvl5pPr>
              <a:spcBef>
                <a:spcPts val="100"/>
              </a:spcBef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5164" y="2133599"/>
            <a:ext cx="5635836" cy="3505200"/>
          </a:xfrm>
        </p:spPr>
        <p:txBody>
          <a:bodyPr/>
          <a:lstStyle>
            <a:lvl1pPr>
              <a:spcBef>
                <a:spcPts val="1200"/>
              </a:spcBef>
              <a:defRPr sz="1800"/>
            </a:lvl1pPr>
            <a:lvl2pPr>
              <a:spcBef>
                <a:spcPts val="600"/>
              </a:spcBef>
              <a:defRPr sz="1600"/>
            </a:lvl2pPr>
            <a:lvl3pPr>
              <a:spcBef>
                <a:spcPts val="300"/>
              </a:spcBef>
              <a:defRPr sz="1400"/>
            </a:lvl3pPr>
            <a:lvl4pPr>
              <a:spcBef>
                <a:spcPts val="200"/>
              </a:spcBef>
              <a:defRPr sz="1200"/>
            </a:lvl4pPr>
            <a:lvl5pPr>
              <a:spcBef>
                <a:spcPts val="100"/>
              </a:spcBef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380823" y="1514475"/>
            <a:ext cx="5617218" cy="4572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1900" b="1" i="0">
                <a:solidFill>
                  <a:schemeClr val="tx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9407" y="1514475"/>
            <a:ext cx="5641796" cy="4572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1900" b="1" i="0">
                <a:solidFill>
                  <a:schemeClr val="tx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8AC9C7F9-0A10-DB45-8F3B-FC232BC72B2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6:9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EDD8590-1281-0645-925F-C2266F3AF78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6:9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0"/>
            <a:ext cx="12192000" cy="1828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5F43D4-1217-2B49-82F3-469BD80267E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:9 Thank You / Summar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384630" y="3182780"/>
            <a:ext cx="11426370" cy="492443"/>
          </a:xfrm>
        </p:spPr>
        <p:txBody>
          <a:bodyPr/>
          <a:lstStyle>
            <a:lvl1pPr>
              <a:defRPr>
                <a:solidFill>
                  <a:srgbClr val="09357A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 hasCustomPrompt="1"/>
          </p:nvPr>
        </p:nvSpPr>
        <p:spPr bwMode="gray">
          <a:xfrm>
            <a:off x="384629" y="4632382"/>
            <a:ext cx="10048228" cy="369888"/>
          </a:xfrm>
        </p:spPr>
        <p:txBody>
          <a:bodyPr/>
          <a:lstStyle>
            <a:lvl1pPr marL="0" indent="0">
              <a:buFontTx/>
              <a:buNone/>
              <a:defRPr sz="1600" b="1">
                <a:solidFill>
                  <a:srgbClr val="09357A"/>
                </a:solidFill>
              </a:defRPr>
            </a:lvl1pPr>
          </a:lstStyle>
          <a:p>
            <a:r>
              <a:rPr lang="en-US" dirty="0"/>
              <a:t>Legal Entity information can go here</a:t>
            </a:r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0"/>
          </p:nvPr>
        </p:nvSpPr>
        <p:spPr bwMode="gray">
          <a:xfrm>
            <a:off x="385052" y="4943796"/>
            <a:ext cx="10048228" cy="355600"/>
          </a:xfrm>
        </p:spPr>
        <p:txBody>
          <a:bodyPr/>
          <a:lstStyle>
            <a:lvl1pPr marL="0" indent="0">
              <a:buNone/>
              <a:defRPr sz="130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508125"/>
            <a:ext cx="11430000" cy="402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124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563564"/>
            <a:ext cx="114300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5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11622618" y="80963"/>
            <a:ext cx="467783" cy="200025"/>
          </a:xfrm>
          <a:prstGeom prst="rect">
            <a:avLst/>
          </a:prstGeom>
          <a:ln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700">
                <a:solidFill>
                  <a:schemeClr val="accent3"/>
                </a:solidFill>
              </a:defRPr>
            </a:lvl1pPr>
          </a:lstStyle>
          <a:p>
            <a:fld id="{9EDE57E2-A691-1C4A-A145-470C005D1C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4014" r:id="rId2"/>
    <p:sldLayoutId id="2147483949" r:id="rId3"/>
    <p:sldLayoutId id="2147483951" r:id="rId4"/>
    <p:sldLayoutId id="2147483953" r:id="rId5"/>
    <p:sldLayoutId id="2147483954" r:id="rId6"/>
    <p:sldLayoutId id="2147483955" r:id="rId7"/>
    <p:sldLayoutId id="2147483957" r:id="rId8"/>
    <p:sldLayoutId id="2147483958" r:id="rId9"/>
    <p:sldLayoutId id="2147484015" r:id="rId10"/>
    <p:sldLayoutId id="2147484016" r:id="rId11"/>
    <p:sldLayoutId id="2147484017" r:id="rId12"/>
    <p:sldLayoutId id="2147484018" r:id="rId13"/>
    <p:sldLayoutId id="2147484019" r:id="rId14"/>
    <p:sldLayoutId id="2147484021" r:id="rId15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i="0" u="none">
          <a:solidFill>
            <a:srgbClr val="09357A"/>
          </a:solidFill>
          <a:latin typeface="+mj-lt"/>
          <a:ea typeface="ＭＳ Ｐゴシック" pitchFamily="42" charset="-128"/>
          <a:cs typeface="ＭＳ Ｐゴシック" pitchFamily="42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Verdana" charset="0"/>
          <a:ea typeface="ＭＳ Ｐゴシック" pitchFamily="42" charset="-128"/>
          <a:cs typeface="ＭＳ Ｐゴシック" pitchFamily="4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Verdana" charset="0"/>
          <a:ea typeface="ＭＳ Ｐゴシック" pitchFamily="42" charset="-128"/>
          <a:cs typeface="ＭＳ Ｐゴシック" pitchFamily="4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Verdana" charset="0"/>
          <a:ea typeface="ＭＳ Ｐゴシック" pitchFamily="42" charset="-128"/>
          <a:cs typeface="ＭＳ Ｐゴシック" pitchFamily="4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Verdana" charset="0"/>
          <a:ea typeface="ＭＳ Ｐゴシック" pitchFamily="42" charset="-128"/>
          <a:cs typeface="ＭＳ Ｐゴシック" pitchFamily="4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folHlink"/>
          </a:solidFill>
          <a:latin typeface="Verdan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folHlink"/>
          </a:solidFill>
          <a:latin typeface="Verdan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folHlink"/>
          </a:solidFill>
          <a:latin typeface="Verdan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folHlink"/>
          </a:solidFill>
          <a:latin typeface="Verdana" charset="0"/>
        </a:defRPr>
      </a:lvl9pPr>
    </p:titleStyle>
    <p:bodyStyle>
      <a:lvl1pPr marL="230188" indent="-230188" algn="l" rtl="0" eaLnBrk="1" fontAlgn="base" hangingPunct="1">
        <a:spcBef>
          <a:spcPts val="1200"/>
        </a:spcBef>
        <a:spcAft>
          <a:spcPct val="0"/>
        </a:spcAft>
        <a:buClr>
          <a:srgbClr val="00BDF2"/>
        </a:buClr>
        <a:buChar char="•"/>
        <a:defRPr sz="2000">
          <a:solidFill>
            <a:srgbClr val="000000"/>
          </a:solidFill>
          <a:latin typeface="+mn-lt"/>
          <a:ea typeface="ＭＳ Ｐゴシック" pitchFamily="42" charset="-128"/>
          <a:cs typeface="ＭＳ Ｐゴシック" pitchFamily="42" charset="-128"/>
        </a:defRPr>
      </a:lvl1pPr>
      <a:lvl2pPr marL="569913" indent="-227013" algn="l" rtl="0" eaLnBrk="1" fontAlgn="base" hangingPunct="1">
        <a:spcBef>
          <a:spcPts val="600"/>
        </a:spcBef>
        <a:spcAft>
          <a:spcPct val="0"/>
        </a:spcAft>
        <a:buClr>
          <a:srgbClr val="00BDF2"/>
        </a:buClr>
        <a:buChar char="–"/>
        <a:defRPr b="0" i="0" u="none">
          <a:solidFill>
            <a:srgbClr val="000000"/>
          </a:solidFill>
          <a:latin typeface="+mn-lt"/>
          <a:ea typeface="ＭＳ Ｐゴシック" pitchFamily="42" charset="-128"/>
        </a:defRPr>
      </a:lvl2pPr>
      <a:lvl3pPr marL="912813" indent="-227013" algn="l" rtl="0" eaLnBrk="1" fontAlgn="base" hangingPunct="1">
        <a:spcBef>
          <a:spcPts val="300"/>
        </a:spcBef>
        <a:spcAft>
          <a:spcPct val="0"/>
        </a:spcAft>
        <a:buClr>
          <a:srgbClr val="00BDF2"/>
        </a:buClr>
        <a:buChar char="•"/>
        <a:defRPr sz="1600">
          <a:solidFill>
            <a:srgbClr val="000000"/>
          </a:solidFill>
          <a:latin typeface="+mn-lt"/>
          <a:ea typeface="ＭＳ Ｐゴシック" pitchFamily="42" charset="-128"/>
        </a:defRPr>
      </a:lvl3pPr>
      <a:lvl4pPr marL="1252538" indent="-220663" algn="l" rtl="0" eaLnBrk="1" fontAlgn="base" hangingPunct="1">
        <a:spcBef>
          <a:spcPts val="200"/>
        </a:spcBef>
        <a:spcAft>
          <a:spcPct val="0"/>
        </a:spcAft>
        <a:buClr>
          <a:srgbClr val="00BDF2"/>
        </a:buClr>
        <a:buChar char="–"/>
        <a:defRPr sz="1400">
          <a:solidFill>
            <a:srgbClr val="000000"/>
          </a:solidFill>
          <a:latin typeface="+mn-lt"/>
          <a:ea typeface="ＭＳ Ｐゴシック" pitchFamily="42" charset="-128"/>
        </a:defRPr>
      </a:lvl4pPr>
      <a:lvl5pPr marL="1601788" indent="-230188" algn="l" rtl="0" eaLnBrk="1" fontAlgn="base" hangingPunct="1">
        <a:spcBef>
          <a:spcPts val="100"/>
        </a:spcBef>
        <a:spcAft>
          <a:spcPct val="0"/>
        </a:spcAft>
        <a:buClr>
          <a:srgbClr val="00BDF2"/>
        </a:buClr>
        <a:buFont typeface="Arial" pitchFamily="-105" charset="0"/>
        <a:buChar char="•"/>
        <a:defRPr sz="1200">
          <a:solidFill>
            <a:srgbClr val="000000"/>
          </a:solidFill>
          <a:latin typeface="+mn-lt"/>
          <a:ea typeface="ＭＳ Ｐゴシック" pitchFamily="42" charset="-128"/>
        </a:defRPr>
      </a:lvl5pPr>
      <a:lvl6pPr marL="2060575" indent="-230188" algn="l" rtl="0" eaLnBrk="1" fontAlgn="base" hangingPunct="1">
        <a:spcBef>
          <a:spcPct val="25000"/>
        </a:spcBef>
        <a:spcAft>
          <a:spcPct val="0"/>
        </a:spcAft>
        <a:buClr>
          <a:schemeClr val="folHlink"/>
        </a:buClr>
        <a:buChar char="»"/>
        <a:defRPr sz="1200">
          <a:solidFill>
            <a:schemeClr val="tx1"/>
          </a:solidFill>
          <a:latin typeface="+mn-lt"/>
        </a:defRPr>
      </a:lvl6pPr>
      <a:lvl7pPr marL="2517775" indent="-230188" algn="l" rtl="0" eaLnBrk="1" fontAlgn="base" hangingPunct="1">
        <a:spcBef>
          <a:spcPct val="25000"/>
        </a:spcBef>
        <a:spcAft>
          <a:spcPct val="0"/>
        </a:spcAft>
        <a:buClr>
          <a:schemeClr val="folHlink"/>
        </a:buClr>
        <a:buChar char="»"/>
        <a:defRPr sz="1200">
          <a:solidFill>
            <a:schemeClr val="tx1"/>
          </a:solidFill>
          <a:latin typeface="+mn-lt"/>
        </a:defRPr>
      </a:lvl7pPr>
      <a:lvl8pPr marL="2974975" indent="-230188" algn="l" rtl="0" eaLnBrk="1" fontAlgn="base" hangingPunct="1">
        <a:spcBef>
          <a:spcPct val="25000"/>
        </a:spcBef>
        <a:spcAft>
          <a:spcPct val="0"/>
        </a:spcAft>
        <a:buClr>
          <a:schemeClr val="folHlink"/>
        </a:buClr>
        <a:buChar char="»"/>
        <a:defRPr sz="1200">
          <a:solidFill>
            <a:schemeClr val="tx1"/>
          </a:solidFill>
          <a:latin typeface="+mn-lt"/>
        </a:defRPr>
      </a:lvl8pPr>
      <a:lvl9pPr marL="3432175" indent="-230188" algn="l" rtl="0" eaLnBrk="1" fontAlgn="base" hangingPunct="1">
        <a:spcBef>
          <a:spcPct val="25000"/>
        </a:spcBef>
        <a:spcAft>
          <a:spcPct val="0"/>
        </a:spcAft>
        <a:buClr>
          <a:schemeClr val="folHlink"/>
        </a:buClr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7440" userDrawn="1">
          <p15:clr>
            <a:srgbClr val="F26B43"/>
          </p15:clr>
        </p15:guide>
        <p15:guide id="4" pos="2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1" y="812047"/>
            <a:ext cx="6324599" cy="2400657"/>
          </a:xfrm>
        </p:spPr>
        <p:txBody>
          <a:bodyPr/>
          <a:lstStyle/>
          <a:p>
            <a:r>
              <a:rPr lang="en-US" dirty="0"/>
              <a:t>Canagliflozin for Primary and Secondary Prevention of Cardiovascular Events in Type 2 Diabetes: Results From the CANVAS Program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486401" y="4037245"/>
            <a:ext cx="6479821" cy="749248"/>
          </a:xfrm>
        </p:spPr>
        <p:txBody>
          <a:bodyPr/>
          <a:lstStyle/>
          <a:p>
            <a:r>
              <a:rPr lang="en-US" sz="1200" b="1" u="sng" dirty="0"/>
              <a:t>Kenneth W. Mahaffey</a:t>
            </a:r>
            <a:r>
              <a:rPr lang="en-US" sz="1200" dirty="0"/>
              <a:t>, Bruce Neal, Vlado Perkovic, Dick de Zeeuw, </a:t>
            </a:r>
            <a:br>
              <a:rPr lang="en-US" sz="1200" dirty="0"/>
            </a:br>
            <a:r>
              <a:rPr lang="en-US" sz="1200" dirty="0"/>
              <a:t>Greg Fulcher, Ngozi Erondu, Wayne Shaw,</a:t>
            </a:r>
            <a:r>
              <a:rPr lang="en-US" sz="1200" baseline="30000" dirty="0"/>
              <a:t> </a:t>
            </a:r>
            <a:r>
              <a:rPr lang="en-US" sz="1200" dirty="0"/>
              <a:t>Tao Sun, Mehul Desai, </a:t>
            </a:r>
            <a:br>
              <a:rPr lang="en-US" sz="1200" dirty="0"/>
            </a:br>
            <a:r>
              <a:rPr lang="en-US" sz="1200" dirty="0"/>
              <a:t>David R. Matthews, on behalf of the CANVAS Program collaborative group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486401" y="5469523"/>
            <a:ext cx="6324599" cy="169277"/>
          </a:xfrm>
        </p:spPr>
        <p:txBody>
          <a:bodyPr/>
          <a:lstStyle/>
          <a:p>
            <a:r>
              <a:rPr lang="en-US" sz="1100" dirty="0"/>
              <a:t>November 13, 2017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E77EDB-CF61-4342-B4BD-0FA80807BCE5}"/>
              </a:ext>
            </a:extLst>
          </p:cNvPr>
          <p:cNvSpPr txBox="1"/>
          <p:nvPr/>
        </p:nvSpPr>
        <p:spPr>
          <a:xfrm>
            <a:off x="9073661" y="5638800"/>
            <a:ext cx="40179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Embargo lifts Mon., Nov. 13, 3:45 p.m. PT</a:t>
            </a:r>
          </a:p>
        </p:txBody>
      </p:sp>
    </p:spTree>
    <p:extLst>
      <p:ext uri="{BB962C8B-B14F-4D97-AF65-F5344CB8AC3E}">
        <p14:creationId xmlns:p14="http://schemas.microsoft.com/office/powerpoint/2010/main" val="1340729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Renal Composite Outcome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345" y="6021098"/>
            <a:ext cx="6096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sz="800" dirty="0">
                <a:solidFill>
                  <a:srgbClr val="000000"/>
                </a:solidFill>
              </a:rPr>
              <a:t>Renal composite outcome includes 40% reduction in eGFR, renal replacement therapy, or renal death.</a:t>
            </a: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231" name="Rectangle 230"/>
          <p:cNvSpPr/>
          <p:nvPr/>
        </p:nvSpPr>
        <p:spPr bwMode="auto">
          <a:xfrm>
            <a:off x="5047355" y="1731664"/>
            <a:ext cx="923597" cy="315236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6665918" y="1300349"/>
            <a:ext cx="24240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1600" b="1" u="sng" dirty="0">
                <a:solidFill>
                  <a:schemeClr val="accent3"/>
                </a:solidFill>
              </a:rPr>
              <a:t>Primary Prevention</a:t>
            </a:r>
            <a:endParaRPr lang="en-US" sz="1600" b="1" u="sng" dirty="0">
              <a:solidFill>
                <a:schemeClr val="accent3"/>
              </a:solidFill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855442" y="1300349"/>
            <a:ext cx="28311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600" b="1" u="sng" dirty="0">
                <a:solidFill>
                  <a:schemeClr val="accent3"/>
                </a:solidFill>
              </a:rPr>
              <a:t>Secondary Prevention</a:t>
            </a:r>
            <a:endParaRPr lang="en-US" sz="1600" b="1" u="sng" dirty="0">
              <a:solidFill>
                <a:schemeClr val="accent3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26341" y="1775392"/>
            <a:ext cx="5541333" cy="3762366"/>
            <a:chOff x="463681" y="1635937"/>
            <a:chExt cx="5541333" cy="3762366"/>
          </a:xfrm>
        </p:grpSpPr>
        <p:grpSp>
          <p:nvGrpSpPr>
            <p:cNvPr id="219" name="Group 218"/>
            <p:cNvGrpSpPr/>
            <p:nvPr/>
          </p:nvGrpSpPr>
          <p:grpSpPr>
            <a:xfrm>
              <a:off x="790679" y="1635937"/>
              <a:ext cx="402674" cy="3293094"/>
              <a:chOff x="807613" y="1638971"/>
              <a:chExt cx="402674" cy="3293094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916617" y="4655066"/>
                <a:ext cx="293670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en-AU" sz="1200" b="1" dirty="0">
                    <a:solidFill>
                      <a:srgbClr val="000000"/>
                    </a:solidFill>
                  </a:rPr>
                  <a:t>0</a:t>
                </a:r>
                <a:endParaRPr lang="en-US" sz="1200" b="1" dirty="0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916617" y="3646878"/>
                <a:ext cx="293670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en-AU" sz="1200" b="1" dirty="0">
                    <a:solidFill>
                      <a:srgbClr val="000000"/>
                    </a:solidFill>
                  </a:rPr>
                  <a:t>4</a:t>
                </a:r>
                <a:endParaRPr lang="en-US" sz="1200" b="1" dirty="0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916617" y="3147018"/>
                <a:ext cx="293670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en-AU" sz="1200" b="1" dirty="0">
                    <a:solidFill>
                      <a:srgbClr val="000000"/>
                    </a:solidFill>
                  </a:rPr>
                  <a:t>6</a:t>
                </a:r>
                <a:endParaRPr lang="en-US" sz="1200" b="1" dirty="0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916617" y="2647158"/>
                <a:ext cx="293670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en-AU" sz="1200" b="1" dirty="0">
                    <a:solidFill>
                      <a:srgbClr val="000000"/>
                    </a:solidFill>
                  </a:rPr>
                  <a:t>8</a:t>
                </a:r>
                <a:endParaRPr lang="en-US" sz="1200" b="1" dirty="0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807613" y="2138831"/>
                <a:ext cx="40267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en-AU" sz="1200" b="1" dirty="0">
                    <a:solidFill>
                      <a:srgbClr val="000000"/>
                    </a:solidFill>
                  </a:rPr>
                  <a:t>10</a:t>
                </a:r>
                <a:endParaRPr lang="en-US" sz="1200" b="1" dirty="0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807613" y="1638971"/>
                <a:ext cx="40267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en-AU" sz="1200" b="1" dirty="0">
                    <a:solidFill>
                      <a:srgbClr val="000000"/>
                    </a:solidFill>
                  </a:rPr>
                  <a:t>12</a:t>
                </a:r>
                <a:endParaRPr lang="en-US" sz="1200" b="1" dirty="0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916617" y="4146738"/>
                <a:ext cx="293670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en-AU" sz="1200" b="1" dirty="0">
                    <a:solidFill>
                      <a:srgbClr val="000000"/>
                    </a:solidFill>
                  </a:rPr>
                  <a:t>2</a:t>
                </a:r>
                <a:endParaRPr lang="en-US" sz="1200" b="1" dirty="0"/>
              </a:p>
            </p:txBody>
          </p:sp>
        </p:grpSp>
        <p:sp>
          <p:nvSpPr>
            <p:cNvPr id="37" name="Rectangle 36"/>
            <p:cNvSpPr/>
            <p:nvPr/>
          </p:nvSpPr>
          <p:spPr>
            <a:xfrm>
              <a:off x="1221926" y="1639093"/>
              <a:ext cx="356219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Hazard ratio 0.59 (95% CI: 0.44, 0.79)</a:t>
              </a:r>
            </a:p>
          </p:txBody>
        </p:sp>
        <p:sp>
          <p:nvSpPr>
            <p:cNvPr id="43" name="Line 9"/>
            <p:cNvSpPr>
              <a:spLocks noChangeShapeType="1"/>
            </p:cNvSpPr>
            <p:nvPr/>
          </p:nvSpPr>
          <p:spPr bwMode="auto">
            <a:xfrm>
              <a:off x="1209532" y="1727199"/>
              <a:ext cx="0" cy="30639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b="1"/>
            </a:p>
          </p:txBody>
        </p:sp>
        <p:sp>
          <p:nvSpPr>
            <p:cNvPr id="44" name="Line 10"/>
            <p:cNvSpPr>
              <a:spLocks noChangeShapeType="1"/>
            </p:cNvSpPr>
            <p:nvPr/>
          </p:nvSpPr>
          <p:spPr bwMode="auto">
            <a:xfrm>
              <a:off x="1209532" y="4791149"/>
              <a:ext cx="477202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11"/>
            <p:cNvSpPr>
              <a:spLocks noChangeShapeType="1"/>
            </p:cNvSpPr>
            <p:nvPr/>
          </p:nvSpPr>
          <p:spPr bwMode="auto">
            <a:xfrm flipH="1">
              <a:off x="1150795" y="4791149"/>
              <a:ext cx="5873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b="1"/>
            </a:p>
          </p:txBody>
        </p:sp>
        <p:sp>
          <p:nvSpPr>
            <p:cNvPr id="46" name="Line 12"/>
            <p:cNvSpPr>
              <a:spLocks noChangeShapeType="1"/>
            </p:cNvSpPr>
            <p:nvPr/>
          </p:nvSpPr>
          <p:spPr bwMode="auto">
            <a:xfrm>
              <a:off x="1209532" y="4791149"/>
              <a:ext cx="0" cy="640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b="1"/>
            </a:p>
          </p:txBody>
        </p:sp>
        <p:sp>
          <p:nvSpPr>
            <p:cNvPr id="48" name="Line 14"/>
            <p:cNvSpPr>
              <a:spLocks noChangeShapeType="1"/>
            </p:cNvSpPr>
            <p:nvPr/>
          </p:nvSpPr>
          <p:spPr bwMode="auto">
            <a:xfrm>
              <a:off x="1904857" y="4791149"/>
              <a:ext cx="0" cy="640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16"/>
            <p:cNvSpPr>
              <a:spLocks noChangeShapeType="1"/>
            </p:cNvSpPr>
            <p:nvPr/>
          </p:nvSpPr>
          <p:spPr bwMode="auto">
            <a:xfrm>
              <a:off x="2598595" y="4791149"/>
              <a:ext cx="0" cy="640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18"/>
            <p:cNvSpPr>
              <a:spLocks noChangeShapeType="1"/>
            </p:cNvSpPr>
            <p:nvPr/>
          </p:nvSpPr>
          <p:spPr bwMode="auto">
            <a:xfrm>
              <a:off x="3295507" y="4791149"/>
              <a:ext cx="0" cy="640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20"/>
            <p:cNvSpPr>
              <a:spLocks noChangeShapeType="1"/>
            </p:cNvSpPr>
            <p:nvPr/>
          </p:nvSpPr>
          <p:spPr bwMode="auto">
            <a:xfrm>
              <a:off x="3986070" y="4791149"/>
              <a:ext cx="0" cy="640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Line 22"/>
            <p:cNvSpPr>
              <a:spLocks noChangeShapeType="1"/>
            </p:cNvSpPr>
            <p:nvPr/>
          </p:nvSpPr>
          <p:spPr bwMode="auto">
            <a:xfrm>
              <a:off x="4682982" y="4791149"/>
              <a:ext cx="0" cy="640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Line 24"/>
            <p:cNvSpPr>
              <a:spLocks noChangeShapeType="1"/>
            </p:cNvSpPr>
            <p:nvPr/>
          </p:nvSpPr>
          <p:spPr bwMode="auto">
            <a:xfrm>
              <a:off x="5381482" y="4791149"/>
              <a:ext cx="0" cy="640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Line 26"/>
            <p:cNvSpPr>
              <a:spLocks noChangeShapeType="1"/>
            </p:cNvSpPr>
            <p:nvPr/>
          </p:nvSpPr>
          <p:spPr bwMode="auto">
            <a:xfrm flipH="1">
              <a:off x="1150795" y="4286835"/>
              <a:ext cx="5873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b="1"/>
            </a:p>
          </p:txBody>
        </p:sp>
        <p:sp>
          <p:nvSpPr>
            <p:cNvPr id="61" name="Line 27"/>
            <p:cNvSpPr>
              <a:spLocks noChangeShapeType="1"/>
            </p:cNvSpPr>
            <p:nvPr/>
          </p:nvSpPr>
          <p:spPr bwMode="auto">
            <a:xfrm flipH="1">
              <a:off x="1150795" y="3785692"/>
              <a:ext cx="5873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b="1"/>
            </a:p>
          </p:txBody>
        </p:sp>
        <p:sp>
          <p:nvSpPr>
            <p:cNvPr id="62" name="Line 28"/>
            <p:cNvSpPr>
              <a:spLocks noChangeShapeType="1"/>
            </p:cNvSpPr>
            <p:nvPr/>
          </p:nvSpPr>
          <p:spPr bwMode="auto">
            <a:xfrm flipH="1">
              <a:off x="1150795" y="3282963"/>
              <a:ext cx="5873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b="1"/>
            </a:p>
          </p:txBody>
        </p:sp>
        <p:sp>
          <p:nvSpPr>
            <p:cNvPr id="63" name="Line 29"/>
            <p:cNvSpPr>
              <a:spLocks noChangeShapeType="1"/>
            </p:cNvSpPr>
            <p:nvPr/>
          </p:nvSpPr>
          <p:spPr bwMode="auto">
            <a:xfrm flipH="1">
              <a:off x="1150795" y="2781820"/>
              <a:ext cx="5873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b="1"/>
            </a:p>
          </p:txBody>
        </p:sp>
        <p:sp>
          <p:nvSpPr>
            <p:cNvPr id="64" name="Line 30"/>
            <p:cNvSpPr>
              <a:spLocks noChangeShapeType="1"/>
            </p:cNvSpPr>
            <p:nvPr/>
          </p:nvSpPr>
          <p:spPr bwMode="auto">
            <a:xfrm flipH="1">
              <a:off x="1150795" y="2277505"/>
              <a:ext cx="5873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b="1"/>
            </a:p>
          </p:txBody>
        </p:sp>
        <p:sp>
          <p:nvSpPr>
            <p:cNvPr id="65" name="Line 31"/>
            <p:cNvSpPr>
              <a:spLocks noChangeShapeType="1"/>
            </p:cNvSpPr>
            <p:nvPr/>
          </p:nvSpPr>
          <p:spPr bwMode="auto">
            <a:xfrm flipH="1">
              <a:off x="1150795" y="1777948"/>
              <a:ext cx="5873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b="1"/>
            </a:p>
          </p:txBody>
        </p:sp>
        <p:sp>
          <p:nvSpPr>
            <p:cNvPr id="41" name="Freeform 210"/>
            <p:cNvSpPr>
              <a:spLocks/>
            </p:cNvSpPr>
            <p:nvPr/>
          </p:nvSpPr>
          <p:spPr bwMode="auto">
            <a:xfrm>
              <a:off x="1212707" y="1931688"/>
              <a:ext cx="4772025" cy="2854612"/>
            </a:xfrm>
            <a:custGeom>
              <a:avLst/>
              <a:gdLst>
                <a:gd name="T0" fmla="*/ 45 w 3006"/>
                <a:gd name="T1" fmla="*/ 1800 h 1800"/>
                <a:gd name="T2" fmla="*/ 66 w 3006"/>
                <a:gd name="T3" fmla="*/ 1795 h 1800"/>
                <a:gd name="T4" fmla="*/ 108 w 3006"/>
                <a:gd name="T5" fmla="*/ 1795 h 1800"/>
                <a:gd name="T6" fmla="*/ 213 w 3006"/>
                <a:gd name="T7" fmla="*/ 1790 h 1800"/>
                <a:gd name="T8" fmla="*/ 289 w 3006"/>
                <a:gd name="T9" fmla="*/ 1775 h 1800"/>
                <a:gd name="T10" fmla="*/ 315 w 3006"/>
                <a:gd name="T11" fmla="*/ 1773 h 1800"/>
                <a:gd name="T12" fmla="*/ 336 w 3006"/>
                <a:gd name="T13" fmla="*/ 1768 h 1800"/>
                <a:gd name="T14" fmla="*/ 434 w 3006"/>
                <a:gd name="T15" fmla="*/ 1760 h 1800"/>
                <a:gd name="T16" fmla="*/ 447 w 3006"/>
                <a:gd name="T17" fmla="*/ 1718 h 1800"/>
                <a:gd name="T18" fmla="*/ 468 w 3006"/>
                <a:gd name="T19" fmla="*/ 1703 h 1800"/>
                <a:gd name="T20" fmla="*/ 601 w 3006"/>
                <a:gd name="T21" fmla="*/ 1706 h 1800"/>
                <a:gd name="T22" fmla="*/ 637 w 3006"/>
                <a:gd name="T23" fmla="*/ 1696 h 1800"/>
                <a:gd name="T24" fmla="*/ 675 w 3006"/>
                <a:gd name="T25" fmla="*/ 1659 h 1800"/>
                <a:gd name="T26" fmla="*/ 684 w 3006"/>
                <a:gd name="T27" fmla="*/ 1654 h 1800"/>
                <a:gd name="T28" fmla="*/ 718 w 3006"/>
                <a:gd name="T29" fmla="*/ 1654 h 1800"/>
                <a:gd name="T30" fmla="*/ 735 w 3006"/>
                <a:gd name="T31" fmla="*/ 1649 h 1800"/>
                <a:gd name="T32" fmla="*/ 743 w 3006"/>
                <a:gd name="T33" fmla="*/ 1641 h 1800"/>
                <a:gd name="T34" fmla="*/ 822 w 3006"/>
                <a:gd name="T35" fmla="*/ 1641 h 1800"/>
                <a:gd name="T36" fmla="*/ 860 w 3006"/>
                <a:gd name="T37" fmla="*/ 1634 h 1800"/>
                <a:gd name="T38" fmla="*/ 878 w 3006"/>
                <a:gd name="T39" fmla="*/ 1619 h 1800"/>
                <a:gd name="T40" fmla="*/ 888 w 3006"/>
                <a:gd name="T41" fmla="*/ 1594 h 1800"/>
                <a:gd name="T42" fmla="*/ 929 w 3006"/>
                <a:gd name="T43" fmla="*/ 1564 h 1800"/>
                <a:gd name="T44" fmla="*/ 939 w 3006"/>
                <a:gd name="T45" fmla="*/ 1554 h 1800"/>
                <a:gd name="T46" fmla="*/ 954 w 3006"/>
                <a:gd name="T47" fmla="*/ 1512 h 1800"/>
                <a:gd name="T48" fmla="*/ 995 w 3006"/>
                <a:gd name="T49" fmla="*/ 1497 h 1800"/>
                <a:gd name="T50" fmla="*/ 1024 w 3006"/>
                <a:gd name="T51" fmla="*/ 1485 h 1800"/>
                <a:gd name="T52" fmla="*/ 1073 w 3006"/>
                <a:gd name="T53" fmla="*/ 1472 h 1800"/>
                <a:gd name="T54" fmla="*/ 1097 w 3006"/>
                <a:gd name="T55" fmla="*/ 1405 h 1800"/>
                <a:gd name="T56" fmla="*/ 1167 w 3006"/>
                <a:gd name="T57" fmla="*/ 1388 h 1800"/>
                <a:gd name="T58" fmla="*/ 1318 w 3006"/>
                <a:gd name="T59" fmla="*/ 1366 h 1800"/>
                <a:gd name="T60" fmla="*/ 1329 w 3006"/>
                <a:gd name="T61" fmla="*/ 1343 h 1800"/>
                <a:gd name="T62" fmla="*/ 1359 w 3006"/>
                <a:gd name="T63" fmla="*/ 1303 h 1800"/>
                <a:gd name="T64" fmla="*/ 1544 w 3006"/>
                <a:gd name="T65" fmla="*/ 1281 h 1800"/>
                <a:gd name="T66" fmla="*/ 1615 w 3006"/>
                <a:gd name="T67" fmla="*/ 1259 h 1800"/>
                <a:gd name="T68" fmla="*/ 1664 w 3006"/>
                <a:gd name="T69" fmla="*/ 1239 h 1800"/>
                <a:gd name="T70" fmla="*/ 1753 w 3006"/>
                <a:gd name="T71" fmla="*/ 1194 h 1800"/>
                <a:gd name="T72" fmla="*/ 1770 w 3006"/>
                <a:gd name="T73" fmla="*/ 1150 h 1800"/>
                <a:gd name="T74" fmla="*/ 1973 w 3006"/>
                <a:gd name="T75" fmla="*/ 1082 h 1800"/>
                <a:gd name="T76" fmla="*/ 2077 w 3006"/>
                <a:gd name="T77" fmla="*/ 1060 h 1800"/>
                <a:gd name="T78" fmla="*/ 2181 w 3006"/>
                <a:gd name="T79" fmla="*/ 1038 h 1800"/>
                <a:gd name="T80" fmla="*/ 2190 w 3006"/>
                <a:gd name="T81" fmla="*/ 1015 h 1800"/>
                <a:gd name="T82" fmla="*/ 2196 w 3006"/>
                <a:gd name="T83" fmla="*/ 916 h 1800"/>
                <a:gd name="T84" fmla="*/ 2394 w 3006"/>
                <a:gd name="T85" fmla="*/ 901 h 1800"/>
                <a:gd name="T86" fmla="*/ 2413 w 3006"/>
                <a:gd name="T87" fmla="*/ 809 h 1800"/>
                <a:gd name="T88" fmla="*/ 2435 w 3006"/>
                <a:gd name="T89" fmla="*/ 787 h 1800"/>
                <a:gd name="T90" fmla="*/ 2607 w 3006"/>
                <a:gd name="T91" fmla="*/ 760 h 1800"/>
                <a:gd name="T92" fmla="*/ 2627 w 3006"/>
                <a:gd name="T93" fmla="*/ 732 h 1800"/>
                <a:gd name="T94" fmla="*/ 2633 w 3006"/>
                <a:gd name="T95" fmla="*/ 643 h 1800"/>
                <a:gd name="T96" fmla="*/ 2637 w 3006"/>
                <a:gd name="T97" fmla="*/ 631 h 1800"/>
                <a:gd name="T98" fmla="*/ 2646 w 3006"/>
                <a:gd name="T99" fmla="*/ 544 h 1800"/>
                <a:gd name="T100" fmla="*/ 2671 w 3006"/>
                <a:gd name="T101" fmla="*/ 506 h 1800"/>
                <a:gd name="T102" fmla="*/ 2816 w 3006"/>
                <a:gd name="T103" fmla="*/ 467 h 1800"/>
                <a:gd name="T104" fmla="*/ 2848 w 3006"/>
                <a:gd name="T105" fmla="*/ 382 h 1800"/>
                <a:gd name="T106" fmla="*/ 2852 w 3006"/>
                <a:gd name="T107" fmla="*/ 273 h 1800"/>
                <a:gd name="T108" fmla="*/ 2854 w 3006"/>
                <a:gd name="T109" fmla="*/ 181 h 1800"/>
                <a:gd name="T110" fmla="*/ 2893 w 3006"/>
                <a:gd name="T111" fmla="*/ 0 h 1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006" h="1800">
                  <a:moveTo>
                    <a:pt x="0" y="1800"/>
                  </a:moveTo>
                  <a:lnTo>
                    <a:pt x="0" y="1800"/>
                  </a:lnTo>
                  <a:lnTo>
                    <a:pt x="44" y="1800"/>
                  </a:lnTo>
                  <a:lnTo>
                    <a:pt x="44" y="1800"/>
                  </a:lnTo>
                  <a:lnTo>
                    <a:pt x="45" y="1800"/>
                  </a:lnTo>
                  <a:lnTo>
                    <a:pt x="47" y="1800"/>
                  </a:lnTo>
                  <a:lnTo>
                    <a:pt x="47" y="1800"/>
                  </a:lnTo>
                  <a:lnTo>
                    <a:pt x="53" y="1795"/>
                  </a:lnTo>
                  <a:lnTo>
                    <a:pt x="57" y="1795"/>
                  </a:lnTo>
                  <a:lnTo>
                    <a:pt x="66" y="1795"/>
                  </a:lnTo>
                  <a:lnTo>
                    <a:pt x="66" y="1795"/>
                  </a:lnTo>
                  <a:lnTo>
                    <a:pt x="102" y="1795"/>
                  </a:lnTo>
                  <a:lnTo>
                    <a:pt x="102" y="1795"/>
                  </a:lnTo>
                  <a:lnTo>
                    <a:pt x="108" y="1795"/>
                  </a:lnTo>
                  <a:lnTo>
                    <a:pt x="108" y="1795"/>
                  </a:lnTo>
                  <a:lnTo>
                    <a:pt x="119" y="1793"/>
                  </a:lnTo>
                  <a:lnTo>
                    <a:pt x="132" y="1790"/>
                  </a:lnTo>
                  <a:lnTo>
                    <a:pt x="132" y="1790"/>
                  </a:lnTo>
                  <a:lnTo>
                    <a:pt x="213" y="1790"/>
                  </a:lnTo>
                  <a:lnTo>
                    <a:pt x="213" y="1790"/>
                  </a:lnTo>
                  <a:lnTo>
                    <a:pt x="221" y="1790"/>
                  </a:lnTo>
                  <a:lnTo>
                    <a:pt x="221" y="1790"/>
                  </a:lnTo>
                  <a:lnTo>
                    <a:pt x="223" y="1783"/>
                  </a:lnTo>
                  <a:lnTo>
                    <a:pt x="289" y="1783"/>
                  </a:lnTo>
                  <a:lnTo>
                    <a:pt x="289" y="1775"/>
                  </a:lnTo>
                  <a:lnTo>
                    <a:pt x="289" y="1775"/>
                  </a:lnTo>
                  <a:lnTo>
                    <a:pt x="292" y="1773"/>
                  </a:lnTo>
                  <a:lnTo>
                    <a:pt x="296" y="1770"/>
                  </a:lnTo>
                  <a:lnTo>
                    <a:pt x="296" y="1770"/>
                  </a:lnTo>
                  <a:lnTo>
                    <a:pt x="315" y="1773"/>
                  </a:lnTo>
                  <a:lnTo>
                    <a:pt x="315" y="1773"/>
                  </a:lnTo>
                  <a:lnTo>
                    <a:pt x="321" y="1773"/>
                  </a:lnTo>
                  <a:lnTo>
                    <a:pt x="324" y="1770"/>
                  </a:lnTo>
                  <a:lnTo>
                    <a:pt x="336" y="1768"/>
                  </a:lnTo>
                  <a:lnTo>
                    <a:pt x="336" y="1768"/>
                  </a:lnTo>
                  <a:lnTo>
                    <a:pt x="387" y="1765"/>
                  </a:lnTo>
                  <a:lnTo>
                    <a:pt x="387" y="1765"/>
                  </a:lnTo>
                  <a:lnTo>
                    <a:pt x="434" y="1763"/>
                  </a:lnTo>
                  <a:lnTo>
                    <a:pt x="434" y="1763"/>
                  </a:lnTo>
                  <a:lnTo>
                    <a:pt x="434" y="1760"/>
                  </a:lnTo>
                  <a:lnTo>
                    <a:pt x="434" y="1760"/>
                  </a:lnTo>
                  <a:lnTo>
                    <a:pt x="436" y="1763"/>
                  </a:lnTo>
                  <a:lnTo>
                    <a:pt x="436" y="1763"/>
                  </a:lnTo>
                  <a:lnTo>
                    <a:pt x="447" y="1718"/>
                  </a:lnTo>
                  <a:lnTo>
                    <a:pt x="447" y="1718"/>
                  </a:lnTo>
                  <a:lnTo>
                    <a:pt x="453" y="1713"/>
                  </a:lnTo>
                  <a:lnTo>
                    <a:pt x="453" y="1713"/>
                  </a:lnTo>
                  <a:lnTo>
                    <a:pt x="460" y="1708"/>
                  </a:lnTo>
                  <a:lnTo>
                    <a:pt x="464" y="1706"/>
                  </a:lnTo>
                  <a:lnTo>
                    <a:pt x="468" y="1703"/>
                  </a:lnTo>
                  <a:lnTo>
                    <a:pt x="468" y="1703"/>
                  </a:lnTo>
                  <a:lnTo>
                    <a:pt x="524" y="1706"/>
                  </a:lnTo>
                  <a:lnTo>
                    <a:pt x="581" y="1703"/>
                  </a:lnTo>
                  <a:lnTo>
                    <a:pt x="581" y="1703"/>
                  </a:lnTo>
                  <a:lnTo>
                    <a:pt x="601" y="1706"/>
                  </a:lnTo>
                  <a:lnTo>
                    <a:pt x="611" y="1703"/>
                  </a:lnTo>
                  <a:lnTo>
                    <a:pt x="622" y="1701"/>
                  </a:lnTo>
                  <a:lnTo>
                    <a:pt x="622" y="1701"/>
                  </a:lnTo>
                  <a:lnTo>
                    <a:pt x="628" y="1696"/>
                  </a:lnTo>
                  <a:lnTo>
                    <a:pt x="637" y="1696"/>
                  </a:lnTo>
                  <a:lnTo>
                    <a:pt x="654" y="1696"/>
                  </a:lnTo>
                  <a:lnTo>
                    <a:pt x="654" y="1696"/>
                  </a:lnTo>
                  <a:lnTo>
                    <a:pt x="660" y="1661"/>
                  </a:lnTo>
                  <a:lnTo>
                    <a:pt x="660" y="1661"/>
                  </a:lnTo>
                  <a:lnTo>
                    <a:pt x="675" y="1659"/>
                  </a:lnTo>
                  <a:lnTo>
                    <a:pt x="675" y="1659"/>
                  </a:lnTo>
                  <a:lnTo>
                    <a:pt x="679" y="1659"/>
                  </a:lnTo>
                  <a:lnTo>
                    <a:pt x="679" y="1659"/>
                  </a:lnTo>
                  <a:lnTo>
                    <a:pt x="681" y="1656"/>
                  </a:lnTo>
                  <a:lnTo>
                    <a:pt x="684" y="1654"/>
                  </a:lnTo>
                  <a:lnTo>
                    <a:pt x="690" y="1654"/>
                  </a:lnTo>
                  <a:lnTo>
                    <a:pt x="690" y="1654"/>
                  </a:lnTo>
                  <a:lnTo>
                    <a:pt x="714" y="1654"/>
                  </a:lnTo>
                  <a:lnTo>
                    <a:pt x="714" y="1654"/>
                  </a:lnTo>
                  <a:lnTo>
                    <a:pt x="718" y="1654"/>
                  </a:lnTo>
                  <a:lnTo>
                    <a:pt x="718" y="1654"/>
                  </a:lnTo>
                  <a:lnTo>
                    <a:pt x="722" y="1649"/>
                  </a:lnTo>
                  <a:lnTo>
                    <a:pt x="726" y="1649"/>
                  </a:lnTo>
                  <a:lnTo>
                    <a:pt x="735" y="1649"/>
                  </a:lnTo>
                  <a:lnTo>
                    <a:pt x="735" y="1649"/>
                  </a:lnTo>
                  <a:lnTo>
                    <a:pt x="739" y="1646"/>
                  </a:lnTo>
                  <a:lnTo>
                    <a:pt x="741" y="1646"/>
                  </a:lnTo>
                  <a:lnTo>
                    <a:pt x="741" y="1646"/>
                  </a:lnTo>
                  <a:lnTo>
                    <a:pt x="743" y="1644"/>
                  </a:lnTo>
                  <a:lnTo>
                    <a:pt x="743" y="1641"/>
                  </a:lnTo>
                  <a:lnTo>
                    <a:pt x="748" y="1641"/>
                  </a:lnTo>
                  <a:lnTo>
                    <a:pt x="748" y="1641"/>
                  </a:lnTo>
                  <a:lnTo>
                    <a:pt x="820" y="1641"/>
                  </a:lnTo>
                  <a:lnTo>
                    <a:pt x="820" y="1641"/>
                  </a:lnTo>
                  <a:lnTo>
                    <a:pt x="822" y="1641"/>
                  </a:lnTo>
                  <a:lnTo>
                    <a:pt x="822" y="1641"/>
                  </a:lnTo>
                  <a:lnTo>
                    <a:pt x="824" y="1634"/>
                  </a:lnTo>
                  <a:lnTo>
                    <a:pt x="824" y="1634"/>
                  </a:lnTo>
                  <a:lnTo>
                    <a:pt x="860" y="1634"/>
                  </a:lnTo>
                  <a:lnTo>
                    <a:pt x="860" y="1634"/>
                  </a:lnTo>
                  <a:lnTo>
                    <a:pt x="861" y="1626"/>
                  </a:lnTo>
                  <a:lnTo>
                    <a:pt x="861" y="1626"/>
                  </a:lnTo>
                  <a:lnTo>
                    <a:pt x="877" y="1626"/>
                  </a:lnTo>
                  <a:lnTo>
                    <a:pt x="877" y="1626"/>
                  </a:lnTo>
                  <a:lnTo>
                    <a:pt x="878" y="1619"/>
                  </a:lnTo>
                  <a:lnTo>
                    <a:pt x="878" y="1619"/>
                  </a:lnTo>
                  <a:lnTo>
                    <a:pt x="884" y="1619"/>
                  </a:lnTo>
                  <a:lnTo>
                    <a:pt x="884" y="1619"/>
                  </a:lnTo>
                  <a:lnTo>
                    <a:pt x="888" y="1594"/>
                  </a:lnTo>
                  <a:lnTo>
                    <a:pt x="888" y="1594"/>
                  </a:lnTo>
                  <a:lnTo>
                    <a:pt x="914" y="1594"/>
                  </a:lnTo>
                  <a:lnTo>
                    <a:pt x="914" y="1594"/>
                  </a:lnTo>
                  <a:lnTo>
                    <a:pt x="926" y="1564"/>
                  </a:lnTo>
                  <a:lnTo>
                    <a:pt x="926" y="1564"/>
                  </a:lnTo>
                  <a:lnTo>
                    <a:pt x="929" y="1564"/>
                  </a:lnTo>
                  <a:lnTo>
                    <a:pt x="929" y="1564"/>
                  </a:lnTo>
                  <a:lnTo>
                    <a:pt x="929" y="1554"/>
                  </a:lnTo>
                  <a:lnTo>
                    <a:pt x="929" y="1554"/>
                  </a:lnTo>
                  <a:lnTo>
                    <a:pt x="939" y="1554"/>
                  </a:lnTo>
                  <a:lnTo>
                    <a:pt x="939" y="1554"/>
                  </a:lnTo>
                  <a:lnTo>
                    <a:pt x="939" y="1542"/>
                  </a:lnTo>
                  <a:lnTo>
                    <a:pt x="939" y="1542"/>
                  </a:lnTo>
                  <a:lnTo>
                    <a:pt x="954" y="1542"/>
                  </a:lnTo>
                  <a:lnTo>
                    <a:pt x="954" y="1542"/>
                  </a:lnTo>
                  <a:lnTo>
                    <a:pt x="954" y="1512"/>
                  </a:lnTo>
                  <a:lnTo>
                    <a:pt x="954" y="1512"/>
                  </a:lnTo>
                  <a:lnTo>
                    <a:pt x="995" y="1512"/>
                  </a:lnTo>
                  <a:lnTo>
                    <a:pt x="995" y="1512"/>
                  </a:lnTo>
                  <a:lnTo>
                    <a:pt x="995" y="1497"/>
                  </a:lnTo>
                  <a:lnTo>
                    <a:pt x="995" y="1497"/>
                  </a:lnTo>
                  <a:lnTo>
                    <a:pt x="1016" y="1497"/>
                  </a:lnTo>
                  <a:lnTo>
                    <a:pt x="1016" y="1497"/>
                  </a:lnTo>
                  <a:lnTo>
                    <a:pt x="1016" y="1487"/>
                  </a:lnTo>
                  <a:lnTo>
                    <a:pt x="1016" y="1487"/>
                  </a:lnTo>
                  <a:lnTo>
                    <a:pt x="1024" y="1485"/>
                  </a:lnTo>
                  <a:lnTo>
                    <a:pt x="1024" y="1485"/>
                  </a:lnTo>
                  <a:lnTo>
                    <a:pt x="1024" y="1472"/>
                  </a:lnTo>
                  <a:lnTo>
                    <a:pt x="1024" y="1472"/>
                  </a:lnTo>
                  <a:lnTo>
                    <a:pt x="1073" y="1472"/>
                  </a:lnTo>
                  <a:lnTo>
                    <a:pt x="1073" y="1472"/>
                  </a:lnTo>
                  <a:lnTo>
                    <a:pt x="1073" y="1457"/>
                  </a:lnTo>
                  <a:lnTo>
                    <a:pt x="1073" y="1457"/>
                  </a:lnTo>
                  <a:lnTo>
                    <a:pt x="1095" y="1457"/>
                  </a:lnTo>
                  <a:lnTo>
                    <a:pt x="1095" y="1457"/>
                  </a:lnTo>
                  <a:lnTo>
                    <a:pt x="1097" y="1405"/>
                  </a:lnTo>
                  <a:lnTo>
                    <a:pt x="1097" y="1405"/>
                  </a:lnTo>
                  <a:lnTo>
                    <a:pt x="1167" y="1405"/>
                  </a:lnTo>
                  <a:lnTo>
                    <a:pt x="1167" y="1405"/>
                  </a:lnTo>
                  <a:lnTo>
                    <a:pt x="1167" y="1388"/>
                  </a:lnTo>
                  <a:lnTo>
                    <a:pt x="1167" y="1388"/>
                  </a:lnTo>
                  <a:lnTo>
                    <a:pt x="1310" y="1388"/>
                  </a:lnTo>
                  <a:lnTo>
                    <a:pt x="1310" y="1388"/>
                  </a:lnTo>
                  <a:lnTo>
                    <a:pt x="1310" y="1366"/>
                  </a:lnTo>
                  <a:lnTo>
                    <a:pt x="1310" y="1366"/>
                  </a:lnTo>
                  <a:lnTo>
                    <a:pt x="1318" y="1366"/>
                  </a:lnTo>
                  <a:lnTo>
                    <a:pt x="1318" y="1366"/>
                  </a:lnTo>
                  <a:lnTo>
                    <a:pt x="1318" y="1343"/>
                  </a:lnTo>
                  <a:lnTo>
                    <a:pt x="1318" y="1343"/>
                  </a:lnTo>
                  <a:lnTo>
                    <a:pt x="1329" y="1343"/>
                  </a:lnTo>
                  <a:lnTo>
                    <a:pt x="1329" y="1343"/>
                  </a:lnTo>
                  <a:lnTo>
                    <a:pt x="1329" y="1323"/>
                  </a:lnTo>
                  <a:lnTo>
                    <a:pt x="1329" y="1323"/>
                  </a:lnTo>
                  <a:lnTo>
                    <a:pt x="1359" y="1323"/>
                  </a:lnTo>
                  <a:lnTo>
                    <a:pt x="1359" y="1323"/>
                  </a:lnTo>
                  <a:lnTo>
                    <a:pt x="1359" y="1303"/>
                  </a:lnTo>
                  <a:lnTo>
                    <a:pt x="1359" y="1303"/>
                  </a:lnTo>
                  <a:lnTo>
                    <a:pt x="1544" y="1303"/>
                  </a:lnTo>
                  <a:lnTo>
                    <a:pt x="1544" y="1303"/>
                  </a:lnTo>
                  <a:lnTo>
                    <a:pt x="1544" y="1281"/>
                  </a:lnTo>
                  <a:lnTo>
                    <a:pt x="1544" y="1281"/>
                  </a:lnTo>
                  <a:lnTo>
                    <a:pt x="1553" y="1281"/>
                  </a:lnTo>
                  <a:lnTo>
                    <a:pt x="1553" y="1281"/>
                  </a:lnTo>
                  <a:lnTo>
                    <a:pt x="1553" y="1259"/>
                  </a:lnTo>
                  <a:lnTo>
                    <a:pt x="1553" y="1259"/>
                  </a:lnTo>
                  <a:lnTo>
                    <a:pt x="1615" y="1259"/>
                  </a:lnTo>
                  <a:lnTo>
                    <a:pt x="1615" y="1259"/>
                  </a:lnTo>
                  <a:lnTo>
                    <a:pt x="1615" y="1239"/>
                  </a:lnTo>
                  <a:lnTo>
                    <a:pt x="1615" y="1239"/>
                  </a:lnTo>
                  <a:lnTo>
                    <a:pt x="1664" y="1239"/>
                  </a:lnTo>
                  <a:lnTo>
                    <a:pt x="1664" y="1239"/>
                  </a:lnTo>
                  <a:lnTo>
                    <a:pt x="1664" y="1214"/>
                  </a:lnTo>
                  <a:lnTo>
                    <a:pt x="1664" y="1214"/>
                  </a:lnTo>
                  <a:lnTo>
                    <a:pt x="1753" y="1214"/>
                  </a:lnTo>
                  <a:lnTo>
                    <a:pt x="1753" y="1214"/>
                  </a:lnTo>
                  <a:lnTo>
                    <a:pt x="1753" y="1194"/>
                  </a:lnTo>
                  <a:lnTo>
                    <a:pt x="1753" y="1194"/>
                  </a:lnTo>
                  <a:lnTo>
                    <a:pt x="1766" y="1194"/>
                  </a:lnTo>
                  <a:lnTo>
                    <a:pt x="1766" y="1194"/>
                  </a:lnTo>
                  <a:lnTo>
                    <a:pt x="1770" y="1150"/>
                  </a:lnTo>
                  <a:lnTo>
                    <a:pt x="1770" y="1150"/>
                  </a:lnTo>
                  <a:lnTo>
                    <a:pt x="1970" y="1150"/>
                  </a:lnTo>
                  <a:lnTo>
                    <a:pt x="1970" y="1150"/>
                  </a:lnTo>
                  <a:lnTo>
                    <a:pt x="1973" y="1090"/>
                  </a:lnTo>
                  <a:lnTo>
                    <a:pt x="1973" y="1090"/>
                  </a:lnTo>
                  <a:lnTo>
                    <a:pt x="1973" y="1082"/>
                  </a:lnTo>
                  <a:lnTo>
                    <a:pt x="1973" y="1082"/>
                  </a:lnTo>
                  <a:lnTo>
                    <a:pt x="2077" y="1082"/>
                  </a:lnTo>
                  <a:lnTo>
                    <a:pt x="2077" y="1082"/>
                  </a:lnTo>
                  <a:lnTo>
                    <a:pt x="2077" y="1060"/>
                  </a:lnTo>
                  <a:lnTo>
                    <a:pt x="2077" y="1060"/>
                  </a:lnTo>
                  <a:lnTo>
                    <a:pt x="2090" y="1060"/>
                  </a:lnTo>
                  <a:lnTo>
                    <a:pt x="2090" y="1060"/>
                  </a:lnTo>
                  <a:lnTo>
                    <a:pt x="2090" y="1038"/>
                  </a:lnTo>
                  <a:lnTo>
                    <a:pt x="2090" y="1038"/>
                  </a:lnTo>
                  <a:lnTo>
                    <a:pt x="2181" y="1038"/>
                  </a:lnTo>
                  <a:lnTo>
                    <a:pt x="2181" y="1038"/>
                  </a:lnTo>
                  <a:lnTo>
                    <a:pt x="2181" y="1015"/>
                  </a:lnTo>
                  <a:lnTo>
                    <a:pt x="2181" y="1015"/>
                  </a:lnTo>
                  <a:lnTo>
                    <a:pt x="2190" y="1015"/>
                  </a:lnTo>
                  <a:lnTo>
                    <a:pt x="2190" y="1015"/>
                  </a:lnTo>
                  <a:lnTo>
                    <a:pt x="2192" y="988"/>
                  </a:lnTo>
                  <a:lnTo>
                    <a:pt x="2194" y="963"/>
                  </a:lnTo>
                  <a:lnTo>
                    <a:pt x="2194" y="963"/>
                  </a:lnTo>
                  <a:lnTo>
                    <a:pt x="2196" y="938"/>
                  </a:lnTo>
                  <a:lnTo>
                    <a:pt x="2196" y="916"/>
                  </a:lnTo>
                  <a:lnTo>
                    <a:pt x="2196" y="916"/>
                  </a:lnTo>
                  <a:lnTo>
                    <a:pt x="2196" y="901"/>
                  </a:lnTo>
                  <a:lnTo>
                    <a:pt x="2196" y="901"/>
                  </a:lnTo>
                  <a:lnTo>
                    <a:pt x="2394" y="901"/>
                  </a:lnTo>
                  <a:lnTo>
                    <a:pt x="2394" y="901"/>
                  </a:lnTo>
                  <a:lnTo>
                    <a:pt x="2394" y="879"/>
                  </a:lnTo>
                  <a:lnTo>
                    <a:pt x="2394" y="879"/>
                  </a:lnTo>
                  <a:lnTo>
                    <a:pt x="2411" y="879"/>
                  </a:lnTo>
                  <a:lnTo>
                    <a:pt x="2411" y="879"/>
                  </a:lnTo>
                  <a:lnTo>
                    <a:pt x="2413" y="809"/>
                  </a:lnTo>
                  <a:lnTo>
                    <a:pt x="2413" y="809"/>
                  </a:lnTo>
                  <a:lnTo>
                    <a:pt x="2435" y="809"/>
                  </a:lnTo>
                  <a:lnTo>
                    <a:pt x="2435" y="809"/>
                  </a:lnTo>
                  <a:lnTo>
                    <a:pt x="2435" y="787"/>
                  </a:lnTo>
                  <a:lnTo>
                    <a:pt x="2435" y="787"/>
                  </a:lnTo>
                  <a:lnTo>
                    <a:pt x="2560" y="787"/>
                  </a:lnTo>
                  <a:lnTo>
                    <a:pt x="2560" y="787"/>
                  </a:lnTo>
                  <a:lnTo>
                    <a:pt x="2560" y="760"/>
                  </a:lnTo>
                  <a:lnTo>
                    <a:pt x="2560" y="760"/>
                  </a:lnTo>
                  <a:lnTo>
                    <a:pt x="2607" y="760"/>
                  </a:lnTo>
                  <a:lnTo>
                    <a:pt x="2607" y="760"/>
                  </a:lnTo>
                  <a:lnTo>
                    <a:pt x="2607" y="732"/>
                  </a:lnTo>
                  <a:lnTo>
                    <a:pt x="2607" y="732"/>
                  </a:lnTo>
                  <a:lnTo>
                    <a:pt x="2627" y="732"/>
                  </a:lnTo>
                  <a:lnTo>
                    <a:pt x="2627" y="732"/>
                  </a:lnTo>
                  <a:lnTo>
                    <a:pt x="2631" y="685"/>
                  </a:lnTo>
                  <a:lnTo>
                    <a:pt x="2631" y="685"/>
                  </a:lnTo>
                  <a:lnTo>
                    <a:pt x="2633" y="645"/>
                  </a:lnTo>
                  <a:lnTo>
                    <a:pt x="2633" y="645"/>
                  </a:lnTo>
                  <a:lnTo>
                    <a:pt x="2633" y="643"/>
                  </a:lnTo>
                  <a:lnTo>
                    <a:pt x="2633" y="643"/>
                  </a:lnTo>
                  <a:lnTo>
                    <a:pt x="2637" y="640"/>
                  </a:lnTo>
                  <a:lnTo>
                    <a:pt x="2639" y="638"/>
                  </a:lnTo>
                  <a:lnTo>
                    <a:pt x="2637" y="631"/>
                  </a:lnTo>
                  <a:lnTo>
                    <a:pt x="2637" y="631"/>
                  </a:lnTo>
                  <a:lnTo>
                    <a:pt x="2637" y="608"/>
                  </a:lnTo>
                  <a:lnTo>
                    <a:pt x="2637" y="608"/>
                  </a:lnTo>
                  <a:lnTo>
                    <a:pt x="2644" y="608"/>
                  </a:lnTo>
                  <a:lnTo>
                    <a:pt x="2644" y="608"/>
                  </a:lnTo>
                  <a:lnTo>
                    <a:pt x="2646" y="544"/>
                  </a:lnTo>
                  <a:lnTo>
                    <a:pt x="2646" y="544"/>
                  </a:lnTo>
                  <a:lnTo>
                    <a:pt x="2671" y="544"/>
                  </a:lnTo>
                  <a:lnTo>
                    <a:pt x="2671" y="544"/>
                  </a:lnTo>
                  <a:lnTo>
                    <a:pt x="2671" y="506"/>
                  </a:lnTo>
                  <a:lnTo>
                    <a:pt x="2671" y="506"/>
                  </a:lnTo>
                  <a:lnTo>
                    <a:pt x="2688" y="506"/>
                  </a:lnTo>
                  <a:lnTo>
                    <a:pt x="2688" y="506"/>
                  </a:lnTo>
                  <a:lnTo>
                    <a:pt x="2688" y="467"/>
                  </a:lnTo>
                  <a:lnTo>
                    <a:pt x="2688" y="467"/>
                  </a:lnTo>
                  <a:lnTo>
                    <a:pt x="2816" y="467"/>
                  </a:lnTo>
                  <a:lnTo>
                    <a:pt x="2816" y="467"/>
                  </a:lnTo>
                  <a:lnTo>
                    <a:pt x="2816" y="382"/>
                  </a:lnTo>
                  <a:lnTo>
                    <a:pt x="2816" y="382"/>
                  </a:lnTo>
                  <a:lnTo>
                    <a:pt x="2848" y="382"/>
                  </a:lnTo>
                  <a:lnTo>
                    <a:pt x="2848" y="382"/>
                  </a:lnTo>
                  <a:lnTo>
                    <a:pt x="2850" y="355"/>
                  </a:lnTo>
                  <a:lnTo>
                    <a:pt x="2850" y="328"/>
                  </a:lnTo>
                  <a:lnTo>
                    <a:pt x="2850" y="300"/>
                  </a:lnTo>
                  <a:lnTo>
                    <a:pt x="2852" y="273"/>
                  </a:lnTo>
                  <a:lnTo>
                    <a:pt x="2852" y="273"/>
                  </a:lnTo>
                  <a:lnTo>
                    <a:pt x="2854" y="251"/>
                  </a:lnTo>
                  <a:lnTo>
                    <a:pt x="2854" y="231"/>
                  </a:lnTo>
                  <a:lnTo>
                    <a:pt x="2852" y="191"/>
                  </a:lnTo>
                  <a:lnTo>
                    <a:pt x="2852" y="191"/>
                  </a:lnTo>
                  <a:lnTo>
                    <a:pt x="2854" y="181"/>
                  </a:lnTo>
                  <a:lnTo>
                    <a:pt x="2854" y="181"/>
                  </a:lnTo>
                  <a:lnTo>
                    <a:pt x="2893" y="181"/>
                  </a:lnTo>
                  <a:lnTo>
                    <a:pt x="2893" y="181"/>
                  </a:lnTo>
                  <a:lnTo>
                    <a:pt x="2893" y="0"/>
                  </a:lnTo>
                  <a:lnTo>
                    <a:pt x="2893" y="0"/>
                  </a:lnTo>
                  <a:lnTo>
                    <a:pt x="3006" y="0"/>
                  </a:lnTo>
                </a:path>
              </a:pathLst>
            </a:custGeom>
            <a:noFill/>
            <a:ln w="23813">
              <a:solidFill>
                <a:schemeClr val="accent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211"/>
            <p:cNvSpPr>
              <a:spLocks/>
            </p:cNvSpPr>
            <p:nvPr/>
          </p:nvSpPr>
          <p:spPr bwMode="auto">
            <a:xfrm>
              <a:off x="1204770" y="3089392"/>
              <a:ext cx="4779963" cy="1696908"/>
            </a:xfrm>
            <a:custGeom>
              <a:avLst/>
              <a:gdLst>
                <a:gd name="T0" fmla="*/ 2964 w 3011"/>
                <a:gd name="T1" fmla="*/ 0 h 1070"/>
                <a:gd name="T2" fmla="*/ 2876 w 3011"/>
                <a:gd name="T3" fmla="*/ 156 h 1070"/>
                <a:gd name="T4" fmla="*/ 2845 w 3011"/>
                <a:gd name="T5" fmla="*/ 216 h 1070"/>
                <a:gd name="T6" fmla="*/ 2802 w 3011"/>
                <a:gd name="T7" fmla="*/ 313 h 1070"/>
                <a:gd name="T8" fmla="*/ 2734 w 3011"/>
                <a:gd name="T9" fmla="*/ 350 h 1070"/>
                <a:gd name="T10" fmla="*/ 2670 w 3011"/>
                <a:gd name="T11" fmla="*/ 375 h 1070"/>
                <a:gd name="T12" fmla="*/ 2644 w 3011"/>
                <a:gd name="T13" fmla="*/ 390 h 1070"/>
                <a:gd name="T14" fmla="*/ 2636 w 3011"/>
                <a:gd name="T15" fmla="*/ 407 h 1070"/>
                <a:gd name="T16" fmla="*/ 2627 w 3011"/>
                <a:gd name="T17" fmla="*/ 479 h 1070"/>
                <a:gd name="T18" fmla="*/ 2583 w 3011"/>
                <a:gd name="T19" fmla="*/ 506 h 1070"/>
                <a:gd name="T20" fmla="*/ 2550 w 3011"/>
                <a:gd name="T21" fmla="*/ 521 h 1070"/>
                <a:gd name="T22" fmla="*/ 2467 w 3011"/>
                <a:gd name="T23" fmla="*/ 531 h 1070"/>
                <a:gd name="T24" fmla="*/ 2442 w 3011"/>
                <a:gd name="T25" fmla="*/ 541 h 1070"/>
                <a:gd name="T26" fmla="*/ 2435 w 3011"/>
                <a:gd name="T27" fmla="*/ 554 h 1070"/>
                <a:gd name="T28" fmla="*/ 2435 w 3011"/>
                <a:gd name="T29" fmla="*/ 573 h 1070"/>
                <a:gd name="T30" fmla="*/ 2431 w 3011"/>
                <a:gd name="T31" fmla="*/ 586 h 1070"/>
                <a:gd name="T32" fmla="*/ 2425 w 3011"/>
                <a:gd name="T33" fmla="*/ 598 h 1070"/>
                <a:gd name="T34" fmla="*/ 2418 w 3011"/>
                <a:gd name="T35" fmla="*/ 608 h 1070"/>
                <a:gd name="T36" fmla="*/ 2410 w 3011"/>
                <a:gd name="T37" fmla="*/ 621 h 1070"/>
                <a:gd name="T38" fmla="*/ 2207 w 3011"/>
                <a:gd name="T39" fmla="*/ 631 h 1070"/>
                <a:gd name="T40" fmla="*/ 2193 w 3011"/>
                <a:gd name="T41" fmla="*/ 650 h 1070"/>
                <a:gd name="T42" fmla="*/ 2186 w 3011"/>
                <a:gd name="T43" fmla="*/ 663 h 1070"/>
                <a:gd name="T44" fmla="*/ 2178 w 3011"/>
                <a:gd name="T45" fmla="*/ 673 h 1070"/>
                <a:gd name="T46" fmla="*/ 2112 w 3011"/>
                <a:gd name="T47" fmla="*/ 683 h 1070"/>
                <a:gd name="T48" fmla="*/ 2007 w 3011"/>
                <a:gd name="T49" fmla="*/ 693 h 1070"/>
                <a:gd name="T50" fmla="*/ 1990 w 3011"/>
                <a:gd name="T51" fmla="*/ 705 h 1070"/>
                <a:gd name="T52" fmla="*/ 1967 w 3011"/>
                <a:gd name="T53" fmla="*/ 715 h 1070"/>
                <a:gd name="T54" fmla="*/ 1848 w 3011"/>
                <a:gd name="T55" fmla="*/ 727 h 1070"/>
                <a:gd name="T56" fmla="*/ 1775 w 3011"/>
                <a:gd name="T57" fmla="*/ 737 h 1070"/>
                <a:gd name="T58" fmla="*/ 1758 w 3011"/>
                <a:gd name="T59" fmla="*/ 747 h 1070"/>
                <a:gd name="T60" fmla="*/ 1750 w 3011"/>
                <a:gd name="T61" fmla="*/ 757 h 1070"/>
                <a:gd name="T62" fmla="*/ 1632 w 3011"/>
                <a:gd name="T63" fmla="*/ 767 h 1070"/>
                <a:gd name="T64" fmla="*/ 1554 w 3011"/>
                <a:gd name="T65" fmla="*/ 777 h 1070"/>
                <a:gd name="T66" fmla="*/ 1547 w 3011"/>
                <a:gd name="T67" fmla="*/ 799 h 1070"/>
                <a:gd name="T68" fmla="*/ 1536 w 3011"/>
                <a:gd name="T69" fmla="*/ 829 h 1070"/>
                <a:gd name="T70" fmla="*/ 1319 w 3011"/>
                <a:gd name="T71" fmla="*/ 859 h 1070"/>
                <a:gd name="T72" fmla="*/ 1313 w 3011"/>
                <a:gd name="T73" fmla="*/ 869 h 1070"/>
                <a:gd name="T74" fmla="*/ 1102 w 3011"/>
                <a:gd name="T75" fmla="*/ 879 h 1070"/>
                <a:gd name="T76" fmla="*/ 1023 w 3011"/>
                <a:gd name="T77" fmla="*/ 886 h 1070"/>
                <a:gd name="T78" fmla="*/ 991 w 3011"/>
                <a:gd name="T79" fmla="*/ 894 h 1070"/>
                <a:gd name="T80" fmla="*/ 974 w 3011"/>
                <a:gd name="T81" fmla="*/ 894 h 1070"/>
                <a:gd name="T82" fmla="*/ 966 w 3011"/>
                <a:gd name="T83" fmla="*/ 899 h 1070"/>
                <a:gd name="T84" fmla="*/ 916 w 3011"/>
                <a:gd name="T85" fmla="*/ 901 h 1070"/>
                <a:gd name="T86" fmla="*/ 904 w 3011"/>
                <a:gd name="T87" fmla="*/ 911 h 1070"/>
                <a:gd name="T88" fmla="*/ 889 w 3011"/>
                <a:gd name="T89" fmla="*/ 919 h 1070"/>
                <a:gd name="T90" fmla="*/ 878 w 3011"/>
                <a:gd name="T91" fmla="*/ 941 h 1070"/>
                <a:gd name="T92" fmla="*/ 865 w 3011"/>
                <a:gd name="T93" fmla="*/ 961 h 1070"/>
                <a:gd name="T94" fmla="*/ 859 w 3011"/>
                <a:gd name="T95" fmla="*/ 966 h 1070"/>
                <a:gd name="T96" fmla="*/ 829 w 3011"/>
                <a:gd name="T97" fmla="*/ 966 h 1070"/>
                <a:gd name="T98" fmla="*/ 810 w 3011"/>
                <a:gd name="T99" fmla="*/ 981 h 1070"/>
                <a:gd name="T100" fmla="*/ 791 w 3011"/>
                <a:gd name="T101" fmla="*/ 983 h 1070"/>
                <a:gd name="T102" fmla="*/ 735 w 3011"/>
                <a:gd name="T103" fmla="*/ 986 h 1070"/>
                <a:gd name="T104" fmla="*/ 665 w 3011"/>
                <a:gd name="T105" fmla="*/ 988 h 1070"/>
                <a:gd name="T106" fmla="*/ 654 w 3011"/>
                <a:gd name="T107" fmla="*/ 998 h 1070"/>
                <a:gd name="T108" fmla="*/ 565 w 3011"/>
                <a:gd name="T109" fmla="*/ 1001 h 1070"/>
                <a:gd name="T110" fmla="*/ 465 w 3011"/>
                <a:gd name="T111" fmla="*/ 1006 h 1070"/>
                <a:gd name="T112" fmla="*/ 448 w 3011"/>
                <a:gd name="T113" fmla="*/ 1018 h 1070"/>
                <a:gd name="T114" fmla="*/ 360 w 3011"/>
                <a:gd name="T115" fmla="*/ 1038 h 1070"/>
                <a:gd name="T116" fmla="*/ 277 w 3011"/>
                <a:gd name="T117" fmla="*/ 1050 h 1070"/>
                <a:gd name="T118" fmla="*/ 152 w 3011"/>
                <a:gd name="T119" fmla="*/ 1060 h 1070"/>
                <a:gd name="T120" fmla="*/ 54 w 3011"/>
                <a:gd name="T121" fmla="*/ 1070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11" h="1070">
                  <a:moveTo>
                    <a:pt x="3011" y="0"/>
                  </a:moveTo>
                  <a:lnTo>
                    <a:pt x="3011" y="0"/>
                  </a:lnTo>
                  <a:lnTo>
                    <a:pt x="2964" y="0"/>
                  </a:lnTo>
                  <a:lnTo>
                    <a:pt x="2964" y="0"/>
                  </a:lnTo>
                  <a:lnTo>
                    <a:pt x="2964" y="156"/>
                  </a:lnTo>
                  <a:lnTo>
                    <a:pt x="2964" y="156"/>
                  </a:lnTo>
                  <a:lnTo>
                    <a:pt x="2876" y="156"/>
                  </a:lnTo>
                  <a:lnTo>
                    <a:pt x="2876" y="156"/>
                  </a:lnTo>
                  <a:lnTo>
                    <a:pt x="2876" y="216"/>
                  </a:lnTo>
                  <a:lnTo>
                    <a:pt x="2876" y="216"/>
                  </a:lnTo>
                  <a:lnTo>
                    <a:pt x="2845" y="216"/>
                  </a:lnTo>
                  <a:lnTo>
                    <a:pt x="2845" y="216"/>
                  </a:lnTo>
                  <a:lnTo>
                    <a:pt x="2845" y="313"/>
                  </a:lnTo>
                  <a:lnTo>
                    <a:pt x="2845" y="313"/>
                  </a:lnTo>
                  <a:lnTo>
                    <a:pt x="2802" y="313"/>
                  </a:lnTo>
                  <a:lnTo>
                    <a:pt x="2802" y="313"/>
                  </a:lnTo>
                  <a:lnTo>
                    <a:pt x="2802" y="350"/>
                  </a:lnTo>
                  <a:lnTo>
                    <a:pt x="2802" y="350"/>
                  </a:lnTo>
                  <a:lnTo>
                    <a:pt x="2734" y="350"/>
                  </a:lnTo>
                  <a:lnTo>
                    <a:pt x="2734" y="350"/>
                  </a:lnTo>
                  <a:lnTo>
                    <a:pt x="2734" y="375"/>
                  </a:lnTo>
                  <a:lnTo>
                    <a:pt x="2734" y="375"/>
                  </a:lnTo>
                  <a:lnTo>
                    <a:pt x="2670" y="375"/>
                  </a:lnTo>
                  <a:lnTo>
                    <a:pt x="2670" y="375"/>
                  </a:lnTo>
                  <a:lnTo>
                    <a:pt x="2670" y="390"/>
                  </a:lnTo>
                  <a:lnTo>
                    <a:pt x="2670" y="390"/>
                  </a:lnTo>
                  <a:lnTo>
                    <a:pt x="2644" y="390"/>
                  </a:lnTo>
                  <a:lnTo>
                    <a:pt x="2644" y="390"/>
                  </a:lnTo>
                  <a:lnTo>
                    <a:pt x="2644" y="405"/>
                  </a:lnTo>
                  <a:lnTo>
                    <a:pt x="2644" y="405"/>
                  </a:lnTo>
                  <a:lnTo>
                    <a:pt x="2636" y="407"/>
                  </a:lnTo>
                  <a:lnTo>
                    <a:pt x="2636" y="407"/>
                  </a:lnTo>
                  <a:lnTo>
                    <a:pt x="2632" y="479"/>
                  </a:lnTo>
                  <a:lnTo>
                    <a:pt x="2632" y="479"/>
                  </a:lnTo>
                  <a:lnTo>
                    <a:pt x="2627" y="479"/>
                  </a:lnTo>
                  <a:lnTo>
                    <a:pt x="2627" y="479"/>
                  </a:lnTo>
                  <a:lnTo>
                    <a:pt x="2625" y="506"/>
                  </a:lnTo>
                  <a:lnTo>
                    <a:pt x="2625" y="506"/>
                  </a:lnTo>
                  <a:lnTo>
                    <a:pt x="2583" y="506"/>
                  </a:lnTo>
                  <a:lnTo>
                    <a:pt x="2583" y="506"/>
                  </a:lnTo>
                  <a:lnTo>
                    <a:pt x="2583" y="521"/>
                  </a:lnTo>
                  <a:lnTo>
                    <a:pt x="2583" y="521"/>
                  </a:lnTo>
                  <a:lnTo>
                    <a:pt x="2550" y="521"/>
                  </a:lnTo>
                  <a:lnTo>
                    <a:pt x="2550" y="521"/>
                  </a:lnTo>
                  <a:lnTo>
                    <a:pt x="2550" y="531"/>
                  </a:lnTo>
                  <a:lnTo>
                    <a:pt x="2550" y="531"/>
                  </a:lnTo>
                  <a:lnTo>
                    <a:pt x="2467" y="531"/>
                  </a:lnTo>
                  <a:lnTo>
                    <a:pt x="2467" y="531"/>
                  </a:lnTo>
                  <a:lnTo>
                    <a:pt x="2467" y="541"/>
                  </a:lnTo>
                  <a:lnTo>
                    <a:pt x="2467" y="541"/>
                  </a:lnTo>
                  <a:lnTo>
                    <a:pt x="2442" y="541"/>
                  </a:lnTo>
                  <a:lnTo>
                    <a:pt x="2442" y="541"/>
                  </a:lnTo>
                  <a:lnTo>
                    <a:pt x="2442" y="554"/>
                  </a:lnTo>
                  <a:lnTo>
                    <a:pt x="2442" y="554"/>
                  </a:lnTo>
                  <a:lnTo>
                    <a:pt x="2435" y="554"/>
                  </a:lnTo>
                  <a:lnTo>
                    <a:pt x="2435" y="554"/>
                  </a:lnTo>
                  <a:lnTo>
                    <a:pt x="2435" y="564"/>
                  </a:lnTo>
                  <a:lnTo>
                    <a:pt x="2435" y="564"/>
                  </a:lnTo>
                  <a:lnTo>
                    <a:pt x="2435" y="571"/>
                  </a:lnTo>
                  <a:lnTo>
                    <a:pt x="2435" y="573"/>
                  </a:lnTo>
                  <a:lnTo>
                    <a:pt x="2433" y="576"/>
                  </a:lnTo>
                  <a:lnTo>
                    <a:pt x="2433" y="576"/>
                  </a:lnTo>
                  <a:lnTo>
                    <a:pt x="2431" y="578"/>
                  </a:lnTo>
                  <a:lnTo>
                    <a:pt x="2431" y="586"/>
                  </a:lnTo>
                  <a:lnTo>
                    <a:pt x="2431" y="586"/>
                  </a:lnTo>
                  <a:lnTo>
                    <a:pt x="2425" y="588"/>
                  </a:lnTo>
                  <a:lnTo>
                    <a:pt x="2425" y="588"/>
                  </a:lnTo>
                  <a:lnTo>
                    <a:pt x="2425" y="598"/>
                  </a:lnTo>
                  <a:lnTo>
                    <a:pt x="2425" y="598"/>
                  </a:lnTo>
                  <a:lnTo>
                    <a:pt x="2418" y="598"/>
                  </a:lnTo>
                  <a:lnTo>
                    <a:pt x="2418" y="598"/>
                  </a:lnTo>
                  <a:lnTo>
                    <a:pt x="2418" y="608"/>
                  </a:lnTo>
                  <a:lnTo>
                    <a:pt x="2418" y="608"/>
                  </a:lnTo>
                  <a:lnTo>
                    <a:pt x="2410" y="608"/>
                  </a:lnTo>
                  <a:lnTo>
                    <a:pt x="2410" y="608"/>
                  </a:lnTo>
                  <a:lnTo>
                    <a:pt x="2410" y="621"/>
                  </a:lnTo>
                  <a:lnTo>
                    <a:pt x="2410" y="621"/>
                  </a:lnTo>
                  <a:lnTo>
                    <a:pt x="2208" y="621"/>
                  </a:lnTo>
                  <a:lnTo>
                    <a:pt x="2208" y="621"/>
                  </a:lnTo>
                  <a:lnTo>
                    <a:pt x="2207" y="631"/>
                  </a:lnTo>
                  <a:lnTo>
                    <a:pt x="2207" y="631"/>
                  </a:lnTo>
                  <a:lnTo>
                    <a:pt x="2201" y="631"/>
                  </a:lnTo>
                  <a:lnTo>
                    <a:pt x="2201" y="631"/>
                  </a:lnTo>
                  <a:lnTo>
                    <a:pt x="2193" y="650"/>
                  </a:lnTo>
                  <a:lnTo>
                    <a:pt x="2193" y="650"/>
                  </a:lnTo>
                  <a:lnTo>
                    <a:pt x="2186" y="650"/>
                  </a:lnTo>
                  <a:lnTo>
                    <a:pt x="2186" y="650"/>
                  </a:lnTo>
                  <a:lnTo>
                    <a:pt x="2186" y="663"/>
                  </a:lnTo>
                  <a:lnTo>
                    <a:pt x="2186" y="663"/>
                  </a:lnTo>
                  <a:lnTo>
                    <a:pt x="2178" y="663"/>
                  </a:lnTo>
                  <a:lnTo>
                    <a:pt x="2178" y="663"/>
                  </a:lnTo>
                  <a:lnTo>
                    <a:pt x="2178" y="673"/>
                  </a:lnTo>
                  <a:lnTo>
                    <a:pt x="2178" y="673"/>
                  </a:lnTo>
                  <a:lnTo>
                    <a:pt x="2112" y="673"/>
                  </a:lnTo>
                  <a:lnTo>
                    <a:pt x="2112" y="673"/>
                  </a:lnTo>
                  <a:lnTo>
                    <a:pt x="2112" y="683"/>
                  </a:lnTo>
                  <a:lnTo>
                    <a:pt x="2112" y="683"/>
                  </a:lnTo>
                  <a:lnTo>
                    <a:pt x="2009" y="683"/>
                  </a:lnTo>
                  <a:lnTo>
                    <a:pt x="2009" y="683"/>
                  </a:lnTo>
                  <a:lnTo>
                    <a:pt x="2007" y="693"/>
                  </a:lnTo>
                  <a:lnTo>
                    <a:pt x="2007" y="693"/>
                  </a:lnTo>
                  <a:lnTo>
                    <a:pt x="1990" y="693"/>
                  </a:lnTo>
                  <a:lnTo>
                    <a:pt x="1990" y="693"/>
                  </a:lnTo>
                  <a:lnTo>
                    <a:pt x="1990" y="705"/>
                  </a:lnTo>
                  <a:lnTo>
                    <a:pt x="1990" y="705"/>
                  </a:lnTo>
                  <a:lnTo>
                    <a:pt x="1967" y="705"/>
                  </a:lnTo>
                  <a:lnTo>
                    <a:pt x="1967" y="705"/>
                  </a:lnTo>
                  <a:lnTo>
                    <a:pt x="1967" y="715"/>
                  </a:lnTo>
                  <a:lnTo>
                    <a:pt x="1967" y="715"/>
                  </a:lnTo>
                  <a:lnTo>
                    <a:pt x="1848" y="715"/>
                  </a:lnTo>
                  <a:lnTo>
                    <a:pt x="1848" y="715"/>
                  </a:lnTo>
                  <a:lnTo>
                    <a:pt x="1848" y="727"/>
                  </a:lnTo>
                  <a:lnTo>
                    <a:pt x="1848" y="727"/>
                  </a:lnTo>
                  <a:lnTo>
                    <a:pt x="1775" y="727"/>
                  </a:lnTo>
                  <a:lnTo>
                    <a:pt x="1775" y="727"/>
                  </a:lnTo>
                  <a:lnTo>
                    <a:pt x="1775" y="737"/>
                  </a:lnTo>
                  <a:lnTo>
                    <a:pt x="1775" y="737"/>
                  </a:lnTo>
                  <a:lnTo>
                    <a:pt x="1760" y="737"/>
                  </a:lnTo>
                  <a:lnTo>
                    <a:pt x="1760" y="737"/>
                  </a:lnTo>
                  <a:lnTo>
                    <a:pt x="1758" y="747"/>
                  </a:lnTo>
                  <a:lnTo>
                    <a:pt x="1758" y="747"/>
                  </a:lnTo>
                  <a:lnTo>
                    <a:pt x="1750" y="747"/>
                  </a:lnTo>
                  <a:lnTo>
                    <a:pt x="1750" y="747"/>
                  </a:lnTo>
                  <a:lnTo>
                    <a:pt x="1750" y="757"/>
                  </a:lnTo>
                  <a:lnTo>
                    <a:pt x="1750" y="757"/>
                  </a:lnTo>
                  <a:lnTo>
                    <a:pt x="1634" y="757"/>
                  </a:lnTo>
                  <a:lnTo>
                    <a:pt x="1634" y="757"/>
                  </a:lnTo>
                  <a:lnTo>
                    <a:pt x="1632" y="767"/>
                  </a:lnTo>
                  <a:lnTo>
                    <a:pt x="1632" y="767"/>
                  </a:lnTo>
                  <a:lnTo>
                    <a:pt x="1556" y="767"/>
                  </a:lnTo>
                  <a:lnTo>
                    <a:pt x="1556" y="767"/>
                  </a:lnTo>
                  <a:lnTo>
                    <a:pt x="1554" y="777"/>
                  </a:lnTo>
                  <a:lnTo>
                    <a:pt x="1554" y="777"/>
                  </a:lnTo>
                  <a:lnTo>
                    <a:pt x="1547" y="777"/>
                  </a:lnTo>
                  <a:lnTo>
                    <a:pt x="1547" y="777"/>
                  </a:lnTo>
                  <a:lnTo>
                    <a:pt x="1547" y="799"/>
                  </a:lnTo>
                  <a:lnTo>
                    <a:pt x="1547" y="799"/>
                  </a:lnTo>
                  <a:lnTo>
                    <a:pt x="1539" y="799"/>
                  </a:lnTo>
                  <a:lnTo>
                    <a:pt x="1539" y="799"/>
                  </a:lnTo>
                  <a:lnTo>
                    <a:pt x="1536" y="829"/>
                  </a:lnTo>
                  <a:lnTo>
                    <a:pt x="1536" y="829"/>
                  </a:lnTo>
                  <a:lnTo>
                    <a:pt x="1326" y="829"/>
                  </a:lnTo>
                  <a:lnTo>
                    <a:pt x="1326" y="829"/>
                  </a:lnTo>
                  <a:lnTo>
                    <a:pt x="1319" y="859"/>
                  </a:lnTo>
                  <a:lnTo>
                    <a:pt x="1319" y="859"/>
                  </a:lnTo>
                  <a:lnTo>
                    <a:pt x="1313" y="859"/>
                  </a:lnTo>
                  <a:lnTo>
                    <a:pt x="1313" y="859"/>
                  </a:lnTo>
                  <a:lnTo>
                    <a:pt x="1313" y="869"/>
                  </a:lnTo>
                  <a:lnTo>
                    <a:pt x="1313" y="869"/>
                  </a:lnTo>
                  <a:lnTo>
                    <a:pt x="1104" y="869"/>
                  </a:lnTo>
                  <a:lnTo>
                    <a:pt x="1104" y="869"/>
                  </a:lnTo>
                  <a:lnTo>
                    <a:pt x="1102" y="879"/>
                  </a:lnTo>
                  <a:lnTo>
                    <a:pt x="1102" y="879"/>
                  </a:lnTo>
                  <a:lnTo>
                    <a:pt x="1025" y="879"/>
                  </a:lnTo>
                  <a:lnTo>
                    <a:pt x="1025" y="879"/>
                  </a:lnTo>
                  <a:lnTo>
                    <a:pt x="1023" y="886"/>
                  </a:lnTo>
                  <a:lnTo>
                    <a:pt x="1023" y="886"/>
                  </a:lnTo>
                  <a:lnTo>
                    <a:pt x="993" y="886"/>
                  </a:lnTo>
                  <a:lnTo>
                    <a:pt x="993" y="886"/>
                  </a:lnTo>
                  <a:lnTo>
                    <a:pt x="991" y="894"/>
                  </a:lnTo>
                  <a:lnTo>
                    <a:pt x="991" y="894"/>
                  </a:lnTo>
                  <a:lnTo>
                    <a:pt x="989" y="894"/>
                  </a:lnTo>
                  <a:lnTo>
                    <a:pt x="989" y="894"/>
                  </a:lnTo>
                  <a:lnTo>
                    <a:pt x="974" y="894"/>
                  </a:lnTo>
                  <a:lnTo>
                    <a:pt x="974" y="894"/>
                  </a:lnTo>
                  <a:lnTo>
                    <a:pt x="970" y="894"/>
                  </a:lnTo>
                  <a:lnTo>
                    <a:pt x="970" y="894"/>
                  </a:lnTo>
                  <a:lnTo>
                    <a:pt x="966" y="899"/>
                  </a:lnTo>
                  <a:lnTo>
                    <a:pt x="963" y="901"/>
                  </a:lnTo>
                  <a:lnTo>
                    <a:pt x="955" y="901"/>
                  </a:lnTo>
                  <a:lnTo>
                    <a:pt x="955" y="901"/>
                  </a:lnTo>
                  <a:lnTo>
                    <a:pt x="916" y="901"/>
                  </a:lnTo>
                  <a:lnTo>
                    <a:pt x="916" y="901"/>
                  </a:lnTo>
                  <a:lnTo>
                    <a:pt x="916" y="911"/>
                  </a:lnTo>
                  <a:lnTo>
                    <a:pt x="916" y="911"/>
                  </a:lnTo>
                  <a:lnTo>
                    <a:pt x="904" y="911"/>
                  </a:lnTo>
                  <a:lnTo>
                    <a:pt x="904" y="911"/>
                  </a:lnTo>
                  <a:lnTo>
                    <a:pt x="899" y="911"/>
                  </a:lnTo>
                  <a:lnTo>
                    <a:pt x="893" y="914"/>
                  </a:lnTo>
                  <a:lnTo>
                    <a:pt x="889" y="919"/>
                  </a:lnTo>
                  <a:lnTo>
                    <a:pt x="885" y="926"/>
                  </a:lnTo>
                  <a:lnTo>
                    <a:pt x="885" y="926"/>
                  </a:lnTo>
                  <a:lnTo>
                    <a:pt x="878" y="941"/>
                  </a:lnTo>
                  <a:lnTo>
                    <a:pt x="878" y="941"/>
                  </a:lnTo>
                  <a:lnTo>
                    <a:pt x="874" y="958"/>
                  </a:lnTo>
                  <a:lnTo>
                    <a:pt x="874" y="958"/>
                  </a:lnTo>
                  <a:lnTo>
                    <a:pt x="868" y="958"/>
                  </a:lnTo>
                  <a:lnTo>
                    <a:pt x="865" y="961"/>
                  </a:lnTo>
                  <a:lnTo>
                    <a:pt x="863" y="963"/>
                  </a:lnTo>
                  <a:lnTo>
                    <a:pt x="863" y="963"/>
                  </a:lnTo>
                  <a:lnTo>
                    <a:pt x="859" y="966"/>
                  </a:lnTo>
                  <a:lnTo>
                    <a:pt x="859" y="966"/>
                  </a:lnTo>
                  <a:lnTo>
                    <a:pt x="848" y="966"/>
                  </a:lnTo>
                  <a:lnTo>
                    <a:pt x="836" y="966"/>
                  </a:lnTo>
                  <a:lnTo>
                    <a:pt x="836" y="966"/>
                  </a:lnTo>
                  <a:lnTo>
                    <a:pt x="829" y="966"/>
                  </a:lnTo>
                  <a:lnTo>
                    <a:pt x="823" y="968"/>
                  </a:lnTo>
                  <a:lnTo>
                    <a:pt x="812" y="978"/>
                  </a:lnTo>
                  <a:lnTo>
                    <a:pt x="812" y="978"/>
                  </a:lnTo>
                  <a:lnTo>
                    <a:pt x="810" y="981"/>
                  </a:lnTo>
                  <a:lnTo>
                    <a:pt x="810" y="981"/>
                  </a:lnTo>
                  <a:lnTo>
                    <a:pt x="801" y="983"/>
                  </a:lnTo>
                  <a:lnTo>
                    <a:pt x="791" y="983"/>
                  </a:lnTo>
                  <a:lnTo>
                    <a:pt x="791" y="983"/>
                  </a:lnTo>
                  <a:lnTo>
                    <a:pt x="763" y="983"/>
                  </a:lnTo>
                  <a:lnTo>
                    <a:pt x="748" y="983"/>
                  </a:lnTo>
                  <a:lnTo>
                    <a:pt x="735" y="986"/>
                  </a:lnTo>
                  <a:lnTo>
                    <a:pt x="735" y="986"/>
                  </a:lnTo>
                  <a:lnTo>
                    <a:pt x="718" y="988"/>
                  </a:lnTo>
                  <a:lnTo>
                    <a:pt x="701" y="988"/>
                  </a:lnTo>
                  <a:lnTo>
                    <a:pt x="665" y="988"/>
                  </a:lnTo>
                  <a:lnTo>
                    <a:pt x="665" y="988"/>
                  </a:lnTo>
                  <a:lnTo>
                    <a:pt x="663" y="993"/>
                  </a:lnTo>
                  <a:lnTo>
                    <a:pt x="661" y="996"/>
                  </a:lnTo>
                  <a:lnTo>
                    <a:pt x="654" y="998"/>
                  </a:lnTo>
                  <a:lnTo>
                    <a:pt x="654" y="998"/>
                  </a:lnTo>
                  <a:lnTo>
                    <a:pt x="631" y="1003"/>
                  </a:lnTo>
                  <a:lnTo>
                    <a:pt x="608" y="1003"/>
                  </a:lnTo>
                  <a:lnTo>
                    <a:pt x="565" y="1001"/>
                  </a:lnTo>
                  <a:lnTo>
                    <a:pt x="565" y="1001"/>
                  </a:lnTo>
                  <a:lnTo>
                    <a:pt x="476" y="1003"/>
                  </a:lnTo>
                  <a:lnTo>
                    <a:pt x="476" y="1003"/>
                  </a:lnTo>
                  <a:lnTo>
                    <a:pt x="471" y="1006"/>
                  </a:lnTo>
                  <a:lnTo>
                    <a:pt x="465" y="1006"/>
                  </a:lnTo>
                  <a:lnTo>
                    <a:pt x="454" y="1008"/>
                  </a:lnTo>
                  <a:lnTo>
                    <a:pt x="454" y="1008"/>
                  </a:lnTo>
                  <a:lnTo>
                    <a:pt x="448" y="1008"/>
                  </a:lnTo>
                  <a:lnTo>
                    <a:pt x="448" y="1018"/>
                  </a:lnTo>
                  <a:lnTo>
                    <a:pt x="441" y="1018"/>
                  </a:lnTo>
                  <a:lnTo>
                    <a:pt x="441" y="1030"/>
                  </a:lnTo>
                  <a:lnTo>
                    <a:pt x="360" y="1030"/>
                  </a:lnTo>
                  <a:lnTo>
                    <a:pt x="360" y="1038"/>
                  </a:lnTo>
                  <a:lnTo>
                    <a:pt x="333" y="1038"/>
                  </a:lnTo>
                  <a:lnTo>
                    <a:pt x="333" y="1040"/>
                  </a:lnTo>
                  <a:lnTo>
                    <a:pt x="277" y="1040"/>
                  </a:lnTo>
                  <a:lnTo>
                    <a:pt x="277" y="1050"/>
                  </a:lnTo>
                  <a:lnTo>
                    <a:pt x="220" y="1050"/>
                  </a:lnTo>
                  <a:lnTo>
                    <a:pt x="220" y="1055"/>
                  </a:lnTo>
                  <a:lnTo>
                    <a:pt x="152" y="1055"/>
                  </a:lnTo>
                  <a:lnTo>
                    <a:pt x="152" y="1060"/>
                  </a:lnTo>
                  <a:lnTo>
                    <a:pt x="114" y="1060"/>
                  </a:lnTo>
                  <a:lnTo>
                    <a:pt x="114" y="1063"/>
                  </a:lnTo>
                  <a:lnTo>
                    <a:pt x="54" y="1063"/>
                  </a:lnTo>
                  <a:lnTo>
                    <a:pt x="54" y="1070"/>
                  </a:lnTo>
                  <a:lnTo>
                    <a:pt x="0" y="1070"/>
                  </a:lnTo>
                </a:path>
              </a:pathLst>
            </a:custGeom>
            <a:noFill/>
            <a:ln w="23813">
              <a:solidFill>
                <a:srgbClr val="2A399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Rectangle 194"/>
            <p:cNvSpPr/>
            <p:nvPr/>
          </p:nvSpPr>
          <p:spPr>
            <a:xfrm rot="16200000">
              <a:off x="-672367" y="3099078"/>
              <a:ext cx="254909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AU" sz="1200" b="1" dirty="0">
                  <a:solidFill>
                    <a:srgbClr val="000000"/>
                  </a:solidFill>
                </a:rPr>
                <a:t>Patients with an event (%)</a:t>
              </a:r>
              <a:endParaRPr lang="en-US" sz="1200" b="1" dirty="0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1072524" y="4872561"/>
              <a:ext cx="2936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0</a:t>
              </a:r>
              <a:endParaRPr lang="en-US" sz="1200" b="1" dirty="0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1750889" y="4872561"/>
              <a:ext cx="2936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1</a:t>
              </a:r>
              <a:endParaRPr lang="en-US" sz="1200" b="1" dirty="0"/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2447288" y="4872561"/>
              <a:ext cx="2936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2</a:t>
              </a:r>
              <a:endParaRPr lang="en-US" sz="1200" b="1" dirty="0"/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3143687" y="4872561"/>
              <a:ext cx="2936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3</a:t>
              </a:r>
              <a:endParaRPr lang="en-US" sz="1200" b="1" dirty="0"/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3840086" y="4872561"/>
              <a:ext cx="2936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4</a:t>
              </a:r>
              <a:endParaRPr lang="en-US" sz="1200" b="1" dirty="0"/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4536485" y="4872561"/>
              <a:ext cx="2936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5</a:t>
              </a:r>
              <a:endParaRPr lang="en-US" sz="1200" b="1" dirty="0"/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5232885" y="4872561"/>
              <a:ext cx="2936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6</a:t>
              </a:r>
              <a:endParaRPr lang="en-US" sz="1200" b="1" dirty="0"/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1173707" y="5121304"/>
              <a:ext cx="483130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AU" sz="1200" b="1" dirty="0">
                  <a:solidFill>
                    <a:srgbClr val="000000"/>
                  </a:solidFill>
                </a:rPr>
                <a:t>Years since randomization</a:t>
              </a:r>
              <a:endParaRPr lang="en-US" sz="1200" b="1" dirty="0"/>
            </a:p>
          </p:txBody>
        </p:sp>
        <p:grpSp>
          <p:nvGrpSpPr>
            <p:cNvPr id="126" name="Group 125"/>
            <p:cNvGrpSpPr/>
            <p:nvPr/>
          </p:nvGrpSpPr>
          <p:grpSpPr>
            <a:xfrm>
              <a:off x="1360638" y="1966111"/>
              <a:ext cx="1503834" cy="452754"/>
              <a:chOff x="3501068" y="4206194"/>
              <a:chExt cx="1503834" cy="452754"/>
            </a:xfrm>
          </p:grpSpPr>
          <p:cxnSp>
            <p:nvCxnSpPr>
              <p:cNvPr id="137" name="Straight Connector 136"/>
              <p:cNvCxnSpPr/>
              <p:nvPr/>
            </p:nvCxnSpPr>
            <p:spPr bwMode="auto">
              <a:xfrm>
                <a:off x="3501068" y="4342465"/>
                <a:ext cx="367324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39" name="TextBox 138"/>
              <p:cNvSpPr txBox="1"/>
              <p:nvPr/>
            </p:nvSpPr>
            <p:spPr>
              <a:xfrm>
                <a:off x="3868394" y="4206194"/>
                <a:ext cx="77296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kumimoji="1" lang="en-US" altLang="ja-JP" sz="1200" dirty="0">
                    <a:solidFill>
                      <a:srgbClr val="000000"/>
                    </a:solidFill>
                    <a:latin typeface="Verdana"/>
                    <a:cs typeface="+mn-cs"/>
                  </a:rPr>
                  <a:t>Placebo</a:t>
                </a:r>
                <a:endParaRPr kumimoji="1" lang="ja-JP" altLang="en-US" sz="1200" dirty="0">
                  <a:solidFill>
                    <a:srgbClr val="000000"/>
                  </a:solidFill>
                  <a:latin typeface="Verdana"/>
                  <a:cs typeface="+mn-cs"/>
                </a:endParaRPr>
              </a:p>
            </p:txBody>
          </p:sp>
          <p:cxnSp>
            <p:nvCxnSpPr>
              <p:cNvPr id="141" name="Straight Connector 140"/>
              <p:cNvCxnSpPr/>
              <p:nvPr/>
            </p:nvCxnSpPr>
            <p:spPr bwMode="auto">
              <a:xfrm>
                <a:off x="3501068" y="4526315"/>
                <a:ext cx="367324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2A399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43" name="TextBox 142"/>
              <p:cNvSpPr txBox="1"/>
              <p:nvPr/>
            </p:nvSpPr>
            <p:spPr>
              <a:xfrm>
                <a:off x="3840801" y="4381949"/>
                <a:ext cx="116410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kumimoji="1" lang="en-US" altLang="ja-JP" sz="1200" dirty="0">
                    <a:solidFill>
                      <a:srgbClr val="000000"/>
                    </a:solidFill>
                    <a:latin typeface="Verdana"/>
                    <a:cs typeface="+mn-cs"/>
                  </a:rPr>
                  <a:t>Canagliflozin</a:t>
                </a:r>
                <a:endParaRPr kumimoji="1" lang="ja-JP" altLang="en-US" sz="1200" dirty="0">
                  <a:solidFill>
                    <a:srgbClr val="000000"/>
                  </a:solidFill>
                  <a:latin typeface="Verdana"/>
                  <a:cs typeface="+mn-cs"/>
                </a:endParaRPr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5943141" y="1749514"/>
            <a:ext cx="6105659" cy="3762366"/>
            <a:chOff x="6322685" y="1635937"/>
            <a:chExt cx="6105659" cy="3762366"/>
          </a:xfrm>
        </p:grpSpPr>
        <p:sp>
          <p:nvSpPr>
            <p:cNvPr id="113" name="Rectangle 112"/>
            <p:cNvSpPr/>
            <p:nvPr/>
          </p:nvSpPr>
          <p:spPr>
            <a:xfrm>
              <a:off x="7061875" y="1640445"/>
              <a:ext cx="356219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Hazard ratio 0.63 (95% CI: 0.39, 1.02)</a:t>
              </a:r>
            </a:p>
          </p:txBody>
        </p:sp>
        <p:sp>
          <p:nvSpPr>
            <p:cNvPr id="127" name="Line 53"/>
            <p:cNvSpPr>
              <a:spLocks noChangeShapeType="1"/>
            </p:cNvSpPr>
            <p:nvPr/>
          </p:nvSpPr>
          <p:spPr bwMode="auto">
            <a:xfrm flipH="1">
              <a:off x="6994279" y="4813855"/>
              <a:ext cx="5873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b="1"/>
            </a:p>
          </p:txBody>
        </p:sp>
        <p:sp>
          <p:nvSpPr>
            <p:cNvPr id="128" name="Line 54"/>
            <p:cNvSpPr>
              <a:spLocks noChangeShapeType="1"/>
            </p:cNvSpPr>
            <p:nvPr/>
          </p:nvSpPr>
          <p:spPr bwMode="auto">
            <a:xfrm flipH="1">
              <a:off x="6994279" y="4308998"/>
              <a:ext cx="5873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b="1"/>
            </a:p>
          </p:txBody>
        </p:sp>
        <p:sp>
          <p:nvSpPr>
            <p:cNvPr id="129" name="Line 55"/>
            <p:cNvSpPr>
              <a:spLocks noChangeShapeType="1"/>
            </p:cNvSpPr>
            <p:nvPr/>
          </p:nvSpPr>
          <p:spPr bwMode="auto">
            <a:xfrm flipH="1">
              <a:off x="6994279" y="3802543"/>
              <a:ext cx="5873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b="1"/>
            </a:p>
          </p:txBody>
        </p:sp>
        <p:sp>
          <p:nvSpPr>
            <p:cNvPr id="130" name="Line 56"/>
            <p:cNvSpPr>
              <a:spLocks noChangeShapeType="1"/>
            </p:cNvSpPr>
            <p:nvPr/>
          </p:nvSpPr>
          <p:spPr bwMode="auto">
            <a:xfrm flipH="1">
              <a:off x="6994279" y="3297687"/>
              <a:ext cx="5873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b="1"/>
            </a:p>
          </p:txBody>
        </p:sp>
        <p:sp>
          <p:nvSpPr>
            <p:cNvPr id="131" name="Line 57"/>
            <p:cNvSpPr>
              <a:spLocks noChangeShapeType="1"/>
            </p:cNvSpPr>
            <p:nvPr/>
          </p:nvSpPr>
          <p:spPr bwMode="auto">
            <a:xfrm flipH="1">
              <a:off x="6994279" y="2789635"/>
              <a:ext cx="5873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b="1"/>
            </a:p>
          </p:txBody>
        </p:sp>
        <p:sp>
          <p:nvSpPr>
            <p:cNvPr id="132" name="Line 58"/>
            <p:cNvSpPr>
              <a:spLocks noChangeShapeType="1"/>
            </p:cNvSpPr>
            <p:nvPr/>
          </p:nvSpPr>
          <p:spPr bwMode="auto">
            <a:xfrm flipH="1">
              <a:off x="6994279" y="2286377"/>
              <a:ext cx="5873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b="1"/>
            </a:p>
          </p:txBody>
        </p:sp>
        <p:sp>
          <p:nvSpPr>
            <p:cNvPr id="133" name="Line 59"/>
            <p:cNvSpPr>
              <a:spLocks noChangeShapeType="1"/>
            </p:cNvSpPr>
            <p:nvPr/>
          </p:nvSpPr>
          <p:spPr bwMode="auto">
            <a:xfrm flipH="1">
              <a:off x="6994279" y="1778325"/>
              <a:ext cx="5873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b="1"/>
            </a:p>
          </p:txBody>
        </p:sp>
        <p:sp>
          <p:nvSpPr>
            <p:cNvPr id="134" name="Line 125"/>
            <p:cNvSpPr>
              <a:spLocks noChangeShapeType="1"/>
            </p:cNvSpPr>
            <p:nvPr/>
          </p:nvSpPr>
          <p:spPr bwMode="auto">
            <a:xfrm>
              <a:off x="7053016" y="1727200"/>
              <a:ext cx="0" cy="308665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b="1"/>
            </a:p>
          </p:txBody>
        </p:sp>
        <p:sp>
          <p:nvSpPr>
            <p:cNvPr id="135" name="Line 126"/>
            <p:cNvSpPr>
              <a:spLocks noChangeShapeType="1"/>
            </p:cNvSpPr>
            <p:nvPr/>
          </p:nvSpPr>
          <p:spPr bwMode="auto">
            <a:xfrm>
              <a:off x="7053016" y="4813855"/>
              <a:ext cx="477202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Line 127"/>
            <p:cNvSpPr>
              <a:spLocks noChangeShapeType="1"/>
            </p:cNvSpPr>
            <p:nvPr/>
          </p:nvSpPr>
          <p:spPr bwMode="auto">
            <a:xfrm>
              <a:off x="7053016" y="4813855"/>
              <a:ext cx="0" cy="640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b="1"/>
            </a:p>
          </p:txBody>
        </p:sp>
        <p:sp>
          <p:nvSpPr>
            <p:cNvPr id="138" name="Line 129"/>
            <p:cNvSpPr>
              <a:spLocks noChangeShapeType="1"/>
            </p:cNvSpPr>
            <p:nvPr/>
          </p:nvSpPr>
          <p:spPr bwMode="auto">
            <a:xfrm>
              <a:off x="7748341" y="4813855"/>
              <a:ext cx="0" cy="640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Line 131"/>
            <p:cNvSpPr>
              <a:spLocks noChangeShapeType="1"/>
            </p:cNvSpPr>
            <p:nvPr/>
          </p:nvSpPr>
          <p:spPr bwMode="auto">
            <a:xfrm>
              <a:off x="8442079" y="4813855"/>
              <a:ext cx="0" cy="640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Line 133"/>
            <p:cNvSpPr>
              <a:spLocks noChangeShapeType="1"/>
            </p:cNvSpPr>
            <p:nvPr/>
          </p:nvSpPr>
          <p:spPr bwMode="auto">
            <a:xfrm>
              <a:off x="9138991" y="4813855"/>
              <a:ext cx="0" cy="640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Line 135"/>
            <p:cNvSpPr>
              <a:spLocks noChangeShapeType="1"/>
            </p:cNvSpPr>
            <p:nvPr/>
          </p:nvSpPr>
          <p:spPr bwMode="auto">
            <a:xfrm>
              <a:off x="9829554" y="4813855"/>
              <a:ext cx="0" cy="640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Line 137"/>
            <p:cNvSpPr>
              <a:spLocks noChangeShapeType="1"/>
            </p:cNvSpPr>
            <p:nvPr/>
          </p:nvSpPr>
          <p:spPr bwMode="auto">
            <a:xfrm>
              <a:off x="10526466" y="4813855"/>
              <a:ext cx="0" cy="640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Line 139"/>
            <p:cNvSpPr>
              <a:spLocks noChangeShapeType="1"/>
            </p:cNvSpPr>
            <p:nvPr/>
          </p:nvSpPr>
          <p:spPr bwMode="auto">
            <a:xfrm>
              <a:off x="11224966" y="4813855"/>
              <a:ext cx="0" cy="640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212"/>
            <p:cNvSpPr>
              <a:spLocks/>
            </p:cNvSpPr>
            <p:nvPr/>
          </p:nvSpPr>
          <p:spPr bwMode="auto">
            <a:xfrm>
              <a:off x="7062541" y="3508576"/>
              <a:ext cx="4765675" cy="1305277"/>
            </a:xfrm>
            <a:custGeom>
              <a:avLst/>
              <a:gdLst>
                <a:gd name="T0" fmla="*/ 3002 w 3002"/>
                <a:gd name="T1" fmla="*/ 0 h 817"/>
                <a:gd name="T2" fmla="*/ 2778 w 3002"/>
                <a:gd name="T3" fmla="*/ 0 h 817"/>
                <a:gd name="T4" fmla="*/ 2778 w 3002"/>
                <a:gd name="T5" fmla="*/ 124 h 817"/>
                <a:gd name="T6" fmla="*/ 2652 w 3002"/>
                <a:gd name="T7" fmla="*/ 124 h 817"/>
                <a:gd name="T8" fmla="*/ 2652 w 3002"/>
                <a:gd name="T9" fmla="*/ 176 h 817"/>
                <a:gd name="T10" fmla="*/ 2627 w 3002"/>
                <a:gd name="T11" fmla="*/ 176 h 817"/>
                <a:gd name="T12" fmla="*/ 2627 w 3002"/>
                <a:gd name="T13" fmla="*/ 223 h 817"/>
                <a:gd name="T14" fmla="*/ 2414 w 3002"/>
                <a:gd name="T15" fmla="*/ 223 h 817"/>
                <a:gd name="T16" fmla="*/ 2414 w 3002"/>
                <a:gd name="T17" fmla="*/ 253 h 817"/>
                <a:gd name="T18" fmla="*/ 2203 w 3002"/>
                <a:gd name="T19" fmla="*/ 253 h 817"/>
                <a:gd name="T20" fmla="*/ 2199 w 3002"/>
                <a:gd name="T21" fmla="*/ 310 h 817"/>
                <a:gd name="T22" fmla="*/ 2199 w 3002"/>
                <a:gd name="T23" fmla="*/ 313 h 817"/>
                <a:gd name="T24" fmla="*/ 2190 w 3002"/>
                <a:gd name="T25" fmla="*/ 313 h 817"/>
                <a:gd name="T26" fmla="*/ 2188 w 3002"/>
                <a:gd name="T27" fmla="*/ 375 h 817"/>
                <a:gd name="T28" fmla="*/ 1749 w 3002"/>
                <a:gd name="T29" fmla="*/ 375 h 817"/>
                <a:gd name="T30" fmla="*/ 1749 w 3002"/>
                <a:gd name="T31" fmla="*/ 432 h 817"/>
                <a:gd name="T32" fmla="*/ 1594 w 3002"/>
                <a:gd name="T33" fmla="*/ 432 h 817"/>
                <a:gd name="T34" fmla="*/ 1594 w 3002"/>
                <a:gd name="T35" fmla="*/ 462 h 817"/>
                <a:gd name="T36" fmla="*/ 1532 w 3002"/>
                <a:gd name="T37" fmla="*/ 462 h 817"/>
                <a:gd name="T38" fmla="*/ 1532 w 3002"/>
                <a:gd name="T39" fmla="*/ 491 h 817"/>
                <a:gd name="T40" fmla="*/ 1419 w 3002"/>
                <a:gd name="T41" fmla="*/ 491 h 817"/>
                <a:gd name="T42" fmla="*/ 1419 w 3002"/>
                <a:gd name="T43" fmla="*/ 519 h 817"/>
                <a:gd name="T44" fmla="*/ 1193 w 3002"/>
                <a:gd name="T45" fmla="*/ 519 h 817"/>
                <a:gd name="T46" fmla="*/ 1193 w 3002"/>
                <a:gd name="T47" fmla="*/ 546 h 817"/>
                <a:gd name="T48" fmla="*/ 1153 w 3002"/>
                <a:gd name="T49" fmla="*/ 546 h 817"/>
                <a:gd name="T50" fmla="*/ 1153 w 3002"/>
                <a:gd name="T51" fmla="*/ 571 h 817"/>
                <a:gd name="T52" fmla="*/ 1082 w 3002"/>
                <a:gd name="T53" fmla="*/ 571 h 817"/>
                <a:gd name="T54" fmla="*/ 1082 w 3002"/>
                <a:gd name="T55" fmla="*/ 593 h 817"/>
                <a:gd name="T56" fmla="*/ 1063 w 3002"/>
                <a:gd name="T57" fmla="*/ 593 h 817"/>
                <a:gd name="T58" fmla="*/ 1063 w 3002"/>
                <a:gd name="T59" fmla="*/ 613 h 817"/>
                <a:gd name="T60" fmla="*/ 1018 w 3002"/>
                <a:gd name="T61" fmla="*/ 613 h 817"/>
                <a:gd name="T62" fmla="*/ 1018 w 3002"/>
                <a:gd name="T63" fmla="*/ 630 h 817"/>
                <a:gd name="T64" fmla="*/ 984 w 3002"/>
                <a:gd name="T65" fmla="*/ 630 h 817"/>
                <a:gd name="T66" fmla="*/ 984 w 3002"/>
                <a:gd name="T67" fmla="*/ 645 h 817"/>
                <a:gd name="T68" fmla="*/ 920 w 3002"/>
                <a:gd name="T69" fmla="*/ 645 h 817"/>
                <a:gd name="T70" fmla="*/ 920 w 3002"/>
                <a:gd name="T71" fmla="*/ 660 h 817"/>
                <a:gd name="T72" fmla="*/ 880 w 3002"/>
                <a:gd name="T73" fmla="*/ 660 h 817"/>
                <a:gd name="T74" fmla="*/ 880 w 3002"/>
                <a:gd name="T75" fmla="*/ 675 h 817"/>
                <a:gd name="T76" fmla="*/ 873 w 3002"/>
                <a:gd name="T77" fmla="*/ 675 h 817"/>
                <a:gd name="T78" fmla="*/ 873 w 3002"/>
                <a:gd name="T79" fmla="*/ 688 h 817"/>
                <a:gd name="T80" fmla="*/ 703 w 3002"/>
                <a:gd name="T81" fmla="*/ 688 h 817"/>
                <a:gd name="T82" fmla="*/ 703 w 3002"/>
                <a:gd name="T83" fmla="*/ 700 h 817"/>
                <a:gd name="T84" fmla="*/ 665 w 3002"/>
                <a:gd name="T85" fmla="*/ 700 h 817"/>
                <a:gd name="T86" fmla="*/ 661 w 3002"/>
                <a:gd name="T87" fmla="*/ 722 h 817"/>
                <a:gd name="T88" fmla="*/ 660 w 3002"/>
                <a:gd name="T89" fmla="*/ 730 h 817"/>
                <a:gd name="T90" fmla="*/ 656 w 3002"/>
                <a:gd name="T91" fmla="*/ 742 h 817"/>
                <a:gd name="T92" fmla="*/ 658 w 3002"/>
                <a:gd name="T93" fmla="*/ 747 h 817"/>
                <a:gd name="T94" fmla="*/ 658 w 3002"/>
                <a:gd name="T95" fmla="*/ 752 h 817"/>
                <a:gd name="T96" fmla="*/ 648 w 3002"/>
                <a:gd name="T97" fmla="*/ 755 h 817"/>
                <a:gd name="T98" fmla="*/ 648 w 3002"/>
                <a:gd name="T99" fmla="*/ 767 h 817"/>
                <a:gd name="T100" fmla="*/ 443 w 3002"/>
                <a:gd name="T101" fmla="*/ 767 h 817"/>
                <a:gd name="T102" fmla="*/ 432 w 3002"/>
                <a:gd name="T103" fmla="*/ 777 h 817"/>
                <a:gd name="T104" fmla="*/ 432 w 3002"/>
                <a:gd name="T105" fmla="*/ 789 h 817"/>
                <a:gd name="T106" fmla="*/ 424 w 3002"/>
                <a:gd name="T107" fmla="*/ 789 h 817"/>
                <a:gd name="T108" fmla="*/ 147 w 3002"/>
                <a:gd name="T109" fmla="*/ 799 h 817"/>
                <a:gd name="T110" fmla="*/ 68 w 3002"/>
                <a:gd name="T111" fmla="*/ 812 h 817"/>
                <a:gd name="T112" fmla="*/ 0 w 3002"/>
                <a:gd name="T113" fmla="*/ 817 h 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002" h="817">
                  <a:moveTo>
                    <a:pt x="3002" y="0"/>
                  </a:moveTo>
                  <a:lnTo>
                    <a:pt x="3002" y="0"/>
                  </a:lnTo>
                  <a:lnTo>
                    <a:pt x="2778" y="0"/>
                  </a:lnTo>
                  <a:lnTo>
                    <a:pt x="2778" y="0"/>
                  </a:lnTo>
                  <a:lnTo>
                    <a:pt x="2778" y="124"/>
                  </a:lnTo>
                  <a:lnTo>
                    <a:pt x="2778" y="124"/>
                  </a:lnTo>
                  <a:lnTo>
                    <a:pt x="2652" y="124"/>
                  </a:lnTo>
                  <a:lnTo>
                    <a:pt x="2652" y="124"/>
                  </a:lnTo>
                  <a:lnTo>
                    <a:pt x="2652" y="176"/>
                  </a:lnTo>
                  <a:lnTo>
                    <a:pt x="2652" y="176"/>
                  </a:lnTo>
                  <a:lnTo>
                    <a:pt x="2627" y="176"/>
                  </a:lnTo>
                  <a:lnTo>
                    <a:pt x="2627" y="176"/>
                  </a:lnTo>
                  <a:lnTo>
                    <a:pt x="2627" y="223"/>
                  </a:lnTo>
                  <a:lnTo>
                    <a:pt x="2627" y="223"/>
                  </a:lnTo>
                  <a:lnTo>
                    <a:pt x="2414" y="223"/>
                  </a:lnTo>
                  <a:lnTo>
                    <a:pt x="2414" y="223"/>
                  </a:lnTo>
                  <a:lnTo>
                    <a:pt x="2414" y="253"/>
                  </a:lnTo>
                  <a:lnTo>
                    <a:pt x="2414" y="253"/>
                  </a:lnTo>
                  <a:lnTo>
                    <a:pt x="2203" y="253"/>
                  </a:lnTo>
                  <a:lnTo>
                    <a:pt x="2203" y="253"/>
                  </a:lnTo>
                  <a:lnTo>
                    <a:pt x="2199" y="310"/>
                  </a:lnTo>
                  <a:lnTo>
                    <a:pt x="2199" y="310"/>
                  </a:lnTo>
                  <a:lnTo>
                    <a:pt x="2199" y="313"/>
                  </a:lnTo>
                  <a:lnTo>
                    <a:pt x="2199" y="313"/>
                  </a:lnTo>
                  <a:lnTo>
                    <a:pt x="2190" y="313"/>
                  </a:lnTo>
                  <a:lnTo>
                    <a:pt x="2190" y="313"/>
                  </a:lnTo>
                  <a:lnTo>
                    <a:pt x="2188" y="375"/>
                  </a:lnTo>
                  <a:lnTo>
                    <a:pt x="2188" y="375"/>
                  </a:lnTo>
                  <a:lnTo>
                    <a:pt x="1749" y="375"/>
                  </a:lnTo>
                  <a:lnTo>
                    <a:pt x="1749" y="375"/>
                  </a:lnTo>
                  <a:lnTo>
                    <a:pt x="1749" y="432"/>
                  </a:lnTo>
                  <a:lnTo>
                    <a:pt x="1749" y="432"/>
                  </a:lnTo>
                  <a:lnTo>
                    <a:pt x="1594" y="432"/>
                  </a:lnTo>
                  <a:lnTo>
                    <a:pt x="1594" y="432"/>
                  </a:lnTo>
                  <a:lnTo>
                    <a:pt x="1594" y="462"/>
                  </a:lnTo>
                  <a:lnTo>
                    <a:pt x="1594" y="462"/>
                  </a:lnTo>
                  <a:lnTo>
                    <a:pt x="1532" y="462"/>
                  </a:lnTo>
                  <a:lnTo>
                    <a:pt x="1532" y="462"/>
                  </a:lnTo>
                  <a:lnTo>
                    <a:pt x="1532" y="491"/>
                  </a:lnTo>
                  <a:lnTo>
                    <a:pt x="1532" y="491"/>
                  </a:lnTo>
                  <a:lnTo>
                    <a:pt x="1419" y="491"/>
                  </a:lnTo>
                  <a:lnTo>
                    <a:pt x="1419" y="491"/>
                  </a:lnTo>
                  <a:lnTo>
                    <a:pt x="1419" y="519"/>
                  </a:lnTo>
                  <a:lnTo>
                    <a:pt x="1419" y="519"/>
                  </a:lnTo>
                  <a:lnTo>
                    <a:pt x="1193" y="519"/>
                  </a:lnTo>
                  <a:lnTo>
                    <a:pt x="1193" y="519"/>
                  </a:lnTo>
                  <a:lnTo>
                    <a:pt x="1193" y="546"/>
                  </a:lnTo>
                  <a:lnTo>
                    <a:pt x="1193" y="546"/>
                  </a:lnTo>
                  <a:lnTo>
                    <a:pt x="1153" y="546"/>
                  </a:lnTo>
                  <a:lnTo>
                    <a:pt x="1153" y="546"/>
                  </a:lnTo>
                  <a:lnTo>
                    <a:pt x="1153" y="571"/>
                  </a:lnTo>
                  <a:lnTo>
                    <a:pt x="1153" y="571"/>
                  </a:lnTo>
                  <a:lnTo>
                    <a:pt x="1082" y="571"/>
                  </a:lnTo>
                  <a:lnTo>
                    <a:pt x="1082" y="571"/>
                  </a:lnTo>
                  <a:lnTo>
                    <a:pt x="1082" y="593"/>
                  </a:lnTo>
                  <a:lnTo>
                    <a:pt x="1082" y="593"/>
                  </a:lnTo>
                  <a:lnTo>
                    <a:pt x="1063" y="593"/>
                  </a:lnTo>
                  <a:lnTo>
                    <a:pt x="1063" y="593"/>
                  </a:lnTo>
                  <a:lnTo>
                    <a:pt x="1063" y="613"/>
                  </a:lnTo>
                  <a:lnTo>
                    <a:pt x="1063" y="613"/>
                  </a:lnTo>
                  <a:lnTo>
                    <a:pt x="1018" y="613"/>
                  </a:lnTo>
                  <a:lnTo>
                    <a:pt x="1018" y="613"/>
                  </a:lnTo>
                  <a:lnTo>
                    <a:pt x="1018" y="630"/>
                  </a:lnTo>
                  <a:lnTo>
                    <a:pt x="1018" y="630"/>
                  </a:lnTo>
                  <a:lnTo>
                    <a:pt x="984" y="630"/>
                  </a:lnTo>
                  <a:lnTo>
                    <a:pt x="984" y="630"/>
                  </a:lnTo>
                  <a:lnTo>
                    <a:pt x="984" y="645"/>
                  </a:lnTo>
                  <a:lnTo>
                    <a:pt x="984" y="645"/>
                  </a:lnTo>
                  <a:lnTo>
                    <a:pt x="920" y="645"/>
                  </a:lnTo>
                  <a:lnTo>
                    <a:pt x="920" y="645"/>
                  </a:lnTo>
                  <a:lnTo>
                    <a:pt x="920" y="660"/>
                  </a:lnTo>
                  <a:lnTo>
                    <a:pt x="920" y="660"/>
                  </a:lnTo>
                  <a:lnTo>
                    <a:pt x="880" y="660"/>
                  </a:lnTo>
                  <a:lnTo>
                    <a:pt x="880" y="660"/>
                  </a:lnTo>
                  <a:lnTo>
                    <a:pt x="880" y="675"/>
                  </a:lnTo>
                  <a:lnTo>
                    <a:pt x="880" y="675"/>
                  </a:lnTo>
                  <a:lnTo>
                    <a:pt x="873" y="675"/>
                  </a:lnTo>
                  <a:lnTo>
                    <a:pt x="873" y="675"/>
                  </a:lnTo>
                  <a:lnTo>
                    <a:pt x="873" y="688"/>
                  </a:lnTo>
                  <a:lnTo>
                    <a:pt x="873" y="688"/>
                  </a:lnTo>
                  <a:lnTo>
                    <a:pt x="703" y="688"/>
                  </a:lnTo>
                  <a:lnTo>
                    <a:pt x="703" y="688"/>
                  </a:lnTo>
                  <a:lnTo>
                    <a:pt x="703" y="700"/>
                  </a:lnTo>
                  <a:lnTo>
                    <a:pt x="703" y="700"/>
                  </a:lnTo>
                  <a:lnTo>
                    <a:pt x="665" y="700"/>
                  </a:lnTo>
                  <a:lnTo>
                    <a:pt x="665" y="700"/>
                  </a:lnTo>
                  <a:lnTo>
                    <a:pt x="663" y="715"/>
                  </a:lnTo>
                  <a:lnTo>
                    <a:pt x="661" y="722"/>
                  </a:lnTo>
                  <a:lnTo>
                    <a:pt x="660" y="730"/>
                  </a:lnTo>
                  <a:lnTo>
                    <a:pt x="660" y="730"/>
                  </a:lnTo>
                  <a:lnTo>
                    <a:pt x="656" y="740"/>
                  </a:lnTo>
                  <a:lnTo>
                    <a:pt x="656" y="742"/>
                  </a:lnTo>
                  <a:lnTo>
                    <a:pt x="658" y="747"/>
                  </a:lnTo>
                  <a:lnTo>
                    <a:pt x="658" y="747"/>
                  </a:lnTo>
                  <a:lnTo>
                    <a:pt x="658" y="752"/>
                  </a:lnTo>
                  <a:lnTo>
                    <a:pt x="658" y="752"/>
                  </a:lnTo>
                  <a:lnTo>
                    <a:pt x="648" y="755"/>
                  </a:lnTo>
                  <a:lnTo>
                    <a:pt x="648" y="755"/>
                  </a:lnTo>
                  <a:lnTo>
                    <a:pt x="648" y="767"/>
                  </a:lnTo>
                  <a:lnTo>
                    <a:pt x="648" y="767"/>
                  </a:lnTo>
                  <a:lnTo>
                    <a:pt x="443" y="767"/>
                  </a:lnTo>
                  <a:lnTo>
                    <a:pt x="443" y="767"/>
                  </a:lnTo>
                  <a:lnTo>
                    <a:pt x="441" y="777"/>
                  </a:lnTo>
                  <a:lnTo>
                    <a:pt x="432" y="777"/>
                  </a:lnTo>
                  <a:lnTo>
                    <a:pt x="432" y="777"/>
                  </a:lnTo>
                  <a:lnTo>
                    <a:pt x="432" y="789"/>
                  </a:lnTo>
                  <a:lnTo>
                    <a:pt x="432" y="789"/>
                  </a:lnTo>
                  <a:lnTo>
                    <a:pt x="424" y="789"/>
                  </a:lnTo>
                  <a:lnTo>
                    <a:pt x="424" y="799"/>
                  </a:lnTo>
                  <a:lnTo>
                    <a:pt x="147" y="799"/>
                  </a:lnTo>
                  <a:lnTo>
                    <a:pt x="147" y="812"/>
                  </a:lnTo>
                  <a:lnTo>
                    <a:pt x="68" y="812"/>
                  </a:lnTo>
                  <a:lnTo>
                    <a:pt x="68" y="817"/>
                  </a:lnTo>
                  <a:lnTo>
                    <a:pt x="0" y="817"/>
                  </a:lnTo>
                </a:path>
              </a:pathLst>
            </a:custGeom>
            <a:noFill/>
            <a:ln w="23813">
              <a:solidFill>
                <a:schemeClr val="accent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213"/>
            <p:cNvSpPr>
              <a:spLocks/>
            </p:cNvSpPr>
            <p:nvPr/>
          </p:nvSpPr>
          <p:spPr bwMode="auto">
            <a:xfrm>
              <a:off x="7062541" y="3853668"/>
              <a:ext cx="4765675" cy="960186"/>
            </a:xfrm>
            <a:custGeom>
              <a:avLst/>
              <a:gdLst>
                <a:gd name="T0" fmla="*/ 3002 w 3002"/>
                <a:gd name="T1" fmla="*/ 0 h 601"/>
                <a:gd name="T2" fmla="*/ 2846 w 3002"/>
                <a:gd name="T3" fmla="*/ 0 h 601"/>
                <a:gd name="T4" fmla="*/ 2846 w 3002"/>
                <a:gd name="T5" fmla="*/ 79 h 601"/>
                <a:gd name="T6" fmla="*/ 2742 w 3002"/>
                <a:gd name="T7" fmla="*/ 79 h 601"/>
                <a:gd name="T8" fmla="*/ 2742 w 3002"/>
                <a:gd name="T9" fmla="*/ 124 h 601"/>
                <a:gd name="T10" fmla="*/ 2725 w 3002"/>
                <a:gd name="T11" fmla="*/ 124 h 601"/>
                <a:gd name="T12" fmla="*/ 2725 w 3002"/>
                <a:gd name="T13" fmla="*/ 164 h 601"/>
                <a:gd name="T14" fmla="*/ 2688 w 3002"/>
                <a:gd name="T15" fmla="*/ 164 h 601"/>
                <a:gd name="T16" fmla="*/ 2688 w 3002"/>
                <a:gd name="T17" fmla="*/ 198 h 601"/>
                <a:gd name="T18" fmla="*/ 2640 w 3002"/>
                <a:gd name="T19" fmla="*/ 198 h 601"/>
                <a:gd name="T20" fmla="*/ 2637 w 3002"/>
                <a:gd name="T21" fmla="*/ 266 h 601"/>
                <a:gd name="T22" fmla="*/ 2620 w 3002"/>
                <a:gd name="T23" fmla="*/ 266 h 601"/>
                <a:gd name="T24" fmla="*/ 2620 w 3002"/>
                <a:gd name="T25" fmla="*/ 288 h 601"/>
                <a:gd name="T26" fmla="*/ 2454 w 3002"/>
                <a:gd name="T27" fmla="*/ 288 h 601"/>
                <a:gd name="T28" fmla="*/ 2454 w 3002"/>
                <a:gd name="T29" fmla="*/ 300 h 601"/>
                <a:gd name="T30" fmla="*/ 2407 w 3002"/>
                <a:gd name="T31" fmla="*/ 300 h 601"/>
                <a:gd name="T32" fmla="*/ 2407 w 3002"/>
                <a:gd name="T33" fmla="*/ 333 h 601"/>
                <a:gd name="T34" fmla="*/ 2397 w 3002"/>
                <a:gd name="T35" fmla="*/ 333 h 601"/>
                <a:gd name="T36" fmla="*/ 2397 w 3002"/>
                <a:gd name="T37" fmla="*/ 360 h 601"/>
                <a:gd name="T38" fmla="*/ 2228 w 3002"/>
                <a:gd name="T39" fmla="*/ 360 h 601"/>
                <a:gd name="T40" fmla="*/ 2228 w 3002"/>
                <a:gd name="T41" fmla="*/ 375 h 601"/>
                <a:gd name="T42" fmla="*/ 2173 w 3002"/>
                <a:gd name="T43" fmla="*/ 375 h 601"/>
                <a:gd name="T44" fmla="*/ 2169 w 3002"/>
                <a:gd name="T45" fmla="*/ 405 h 601"/>
                <a:gd name="T46" fmla="*/ 1979 w 3002"/>
                <a:gd name="T47" fmla="*/ 405 h 601"/>
                <a:gd name="T48" fmla="*/ 1979 w 3002"/>
                <a:gd name="T49" fmla="*/ 419 h 601"/>
                <a:gd name="T50" fmla="*/ 1757 w 3002"/>
                <a:gd name="T51" fmla="*/ 419 h 601"/>
                <a:gd name="T52" fmla="*/ 1757 w 3002"/>
                <a:gd name="T53" fmla="*/ 434 h 601"/>
                <a:gd name="T54" fmla="*/ 1549 w 3002"/>
                <a:gd name="T55" fmla="*/ 434 h 601"/>
                <a:gd name="T56" fmla="*/ 1549 w 3002"/>
                <a:gd name="T57" fmla="*/ 447 h 601"/>
                <a:gd name="T58" fmla="*/ 1538 w 3002"/>
                <a:gd name="T59" fmla="*/ 447 h 601"/>
                <a:gd name="T60" fmla="*/ 1538 w 3002"/>
                <a:gd name="T61" fmla="*/ 459 h 601"/>
                <a:gd name="T62" fmla="*/ 1530 w 3002"/>
                <a:gd name="T63" fmla="*/ 462 h 601"/>
                <a:gd name="T64" fmla="*/ 1530 w 3002"/>
                <a:gd name="T65" fmla="*/ 477 h 601"/>
                <a:gd name="T66" fmla="*/ 1312 w 3002"/>
                <a:gd name="T67" fmla="*/ 477 h 601"/>
                <a:gd name="T68" fmla="*/ 1312 w 3002"/>
                <a:gd name="T69" fmla="*/ 489 h 601"/>
                <a:gd name="T70" fmla="*/ 1089 w 3002"/>
                <a:gd name="T71" fmla="*/ 489 h 601"/>
                <a:gd name="T72" fmla="*/ 1089 w 3002"/>
                <a:gd name="T73" fmla="*/ 501 h 601"/>
                <a:gd name="T74" fmla="*/ 890 w 3002"/>
                <a:gd name="T75" fmla="*/ 501 h 601"/>
                <a:gd name="T76" fmla="*/ 890 w 3002"/>
                <a:gd name="T77" fmla="*/ 511 h 601"/>
                <a:gd name="T78" fmla="*/ 869 w 3002"/>
                <a:gd name="T79" fmla="*/ 511 h 601"/>
                <a:gd name="T80" fmla="*/ 869 w 3002"/>
                <a:gd name="T81" fmla="*/ 521 h 601"/>
                <a:gd name="T82" fmla="*/ 675 w 3002"/>
                <a:gd name="T83" fmla="*/ 521 h 601"/>
                <a:gd name="T84" fmla="*/ 673 w 3002"/>
                <a:gd name="T85" fmla="*/ 529 h 601"/>
                <a:gd name="T86" fmla="*/ 658 w 3002"/>
                <a:gd name="T87" fmla="*/ 529 h 601"/>
                <a:gd name="T88" fmla="*/ 650 w 3002"/>
                <a:gd name="T89" fmla="*/ 536 h 601"/>
                <a:gd name="T90" fmla="*/ 641 w 3002"/>
                <a:gd name="T91" fmla="*/ 536 h 601"/>
                <a:gd name="T92" fmla="*/ 482 w 3002"/>
                <a:gd name="T93" fmla="*/ 536 h 601"/>
                <a:gd name="T94" fmla="*/ 481 w 3002"/>
                <a:gd name="T95" fmla="*/ 544 h 601"/>
                <a:gd name="T96" fmla="*/ 450 w 3002"/>
                <a:gd name="T97" fmla="*/ 544 h 601"/>
                <a:gd name="T98" fmla="*/ 450 w 3002"/>
                <a:gd name="T99" fmla="*/ 551 h 601"/>
                <a:gd name="T100" fmla="*/ 437 w 3002"/>
                <a:gd name="T101" fmla="*/ 556 h 601"/>
                <a:gd name="T102" fmla="*/ 418 w 3002"/>
                <a:gd name="T103" fmla="*/ 559 h 601"/>
                <a:gd name="T104" fmla="*/ 418 w 3002"/>
                <a:gd name="T105" fmla="*/ 568 h 601"/>
                <a:gd name="T106" fmla="*/ 326 w 3002"/>
                <a:gd name="T107" fmla="*/ 568 h 601"/>
                <a:gd name="T108" fmla="*/ 324 w 3002"/>
                <a:gd name="T109" fmla="*/ 571 h 601"/>
                <a:gd name="T110" fmla="*/ 326 w 3002"/>
                <a:gd name="T111" fmla="*/ 583 h 601"/>
                <a:gd name="T112" fmla="*/ 326 w 3002"/>
                <a:gd name="T113" fmla="*/ 586 h 601"/>
                <a:gd name="T114" fmla="*/ 151 w 3002"/>
                <a:gd name="T115" fmla="*/ 586 h 601"/>
                <a:gd name="T116" fmla="*/ 136 w 3002"/>
                <a:gd name="T117" fmla="*/ 596 h 601"/>
                <a:gd name="T118" fmla="*/ 126 w 3002"/>
                <a:gd name="T119" fmla="*/ 598 h 601"/>
                <a:gd name="T120" fmla="*/ 73 w 3002"/>
                <a:gd name="T121" fmla="*/ 598 h 601"/>
                <a:gd name="T122" fmla="*/ 68 w 3002"/>
                <a:gd name="T123" fmla="*/ 598 h 601"/>
                <a:gd name="T124" fmla="*/ 68 w 3002"/>
                <a:gd name="T125" fmla="*/ 601 h 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002" h="601">
                  <a:moveTo>
                    <a:pt x="3002" y="0"/>
                  </a:moveTo>
                  <a:lnTo>
                    <a:pt x="3002" y="0"/>
                  </a:lnTo>
                  <a:lnTo>
                    <a:pt x="2846" y="0"/>
                  </a:lnTo>
                  <a:lnTo>
                    <a:pt x="2846" y="0"/>
                  </a:lnTo>
                  <a:lnTo>
                    <a:pt x="2846" y="79"/>
                  </a:lnTo>
                  <a:lnTo>
                    <a:pt x="2846" y="79"/>
                  </a:lnTo>
                  <a:lnTo>
                    <a:pt x="2742" y="79"/>
                  </a:lnTo>
                  <a:lnTo>
                    <a:pt x="2742" y="79"/>
                  </a:lnTo>
                  <a:lnTo>
                    <a:pt x="2742" y="124"/>
                  </a:lnTo>
                  <a:lnTo>
                    <a:pt x="2742" y="124"/>
                  </a:lnTo>
                  <a:lnTo>
                    <a:pt x="2725" y="124"/>
                  </a:lnTo>
                  <a:lnTo>
                    <a:pt x="2725" y="124"/>
                  </a:lnTo>
                  <a:lnTo>
                    <a:pt x="2725" y="164"/>
                  </a:lnTo>
                  <a:lnTo>
                    <a:pt x="2725" y="164"/>
                  </a:lnTo>
                  <a:lnTo>
                    <a:pt x="2688" y="164"/>
                  </a:lnTo>
                  <a:lnTo>
                    <a:pt x="2688" y="164"/>
                  </a:lnTo>
                  <a:lnTo>
                    <a:pt x="2688" y="198"/>
                  </a:lnTo>
                  <a:lnTo>
                    <a:pt x="2688" y="198"/>
                  </a:lnTo>
                  <a:lnTo>
                    <a:pt x="2640" y="198"/>
                  </a:lnTo>
                  <a:lnTo>
                    <a:pt x="2640" y="198"/>
                  </a:lnTo>
                  <a:lnTo>
                    <a:pt x="2637" y="266"/>
                  </a:lnTo>
                  <a:lnTo>
                    <a:pt x="2637" y="266"/>
                  </a:lnTo>
                  <a:lnTo>
                    <a:pt x="2620" y="266"/>
                  </a:lnTo>
                  <a:lnTo>
                    <a:pt x="2620" y="266"/>
                  </a:lnTo>
                  <a:lnTo>
                    <a:pt x="2620" y="288"/>
                  </a:lnTo>
                  <a:lnTo>
                    <a:pt x="2620" y="288"/>
                  </a:lnTo>
                  <a:lnTo>
                    <a:pt x="2454" y="288"/>
                  </a:lnTo>
                  <a:lnTo>
                    <a:pt x="2454" y="288"/>
                  </a:lnTo>
                  <a:lnTo>
                    <a:pt x="2454" y="300"/>
                  </a:lnTo>
                  <a:lnTo>
                    <a:pt x="2454" y="300"/>
                  </a:lnTo>
                  <a:lnTo>
                    <a:pt x="2407" y="300"/>
                  </a:lnTo>
                  <a:lnTo>
                    <a:pt x="2407" y="300"/>
                  </a:lnTo>
                  <a:lnTo>
                    <a:pt x="2407" y="333"/>
                  </a:lnTo>
                  <a:lnTo>
                    <a:pt x="2407" y="333"/>
                  </a:lnTo>
                  <a:lnTo>
                    <a:pt x="2397" y="333"/>
                  </a:lnTo>
                  <a:lnTo>
                    <a:pt x="2397" y="333"/>
                  </a:lnTo>
                  <a:lnTo>
                    <a:pt x="2397" y="360"/>
                  </a:lnTo>
                  <a:lnTo>
                    <a:pt x="2397" y="360"/>
                  </a:lnTo>
                  <a:lnTo>
                    <a:pt x="2228" y="360"/>
                  </a:lnTo>
                  <a:lnTo>
                    <a:pt x="2228" y="360"/>
                  </a:lnTo>
                  <a:lnTo>
                    <a:pt x="2228" y="375"/>
                  </a:lnTo>
                  <a:lnTo>
                    <a:pt x="2228" y="375"/>
                  </a:lnTo>
                  <a:lnTo>
                    <a:pt x="2173" y="375"/>
                  </a:lnTo>
                  <a:lnTo>
                    <a:pt x="2173" y="375"/>
                  </a:lnTo>
                  <a:lnTo>
                    <a:pt x="2169" y="405"/>
                  </a:lnTo>
                  <a:lnTo>
                    <a:pt x="2169" y="405"/>
                  </a:lnTo>
                  <a:lnTo>
                    <a:pt x="1979" y="405"/>
                  </a:lnTo>
                  <a:lnTo>
                    <a:pt x="1979" y="405"/>
                  </a:lnTo>
                  <a:lnTo>
                    <a:pt x="1979" y="419"/>
                  </a:lnTo>
                  <a:lnTo>
                    <a:pt x="1979" y="419"/>
                  </a:lnTo>
                  <a:lnTo>
                    <a:pt x="1757" y="419"/>
                  </a:lnTo>
                  <a:lnTo>
                    <a:pt x="1757" y="419"/>
                  </a:lnTo>
                  <a:lnTo>
                    <a:pt x="1757" y="434"/>
                  </a:lnTo>
                  <a:lnTo>
                    <a:pt x="1757" y="434"/>
                  </a:lnTo>
                  <a:lnTo>
                    <a:pt x="1549" y="434"/>
                  </a:lnTo>
                  <a:lnTo>
                    <a:pt x="1549" y="434"/>
                  </a:lnTo>
                  <a:lnTo>
                    <a:pt x="1549" y="447"/>
                  </a:lnTo>
                  <a:lnTo>
                    <a:pt x="1549" y="447"/>
                  </a:lnTo>
                  <a:lnTo>
                    <a:pt x="1538" y="447"/>
                  </a:lnTo>
                  <a:lnTo>
                    <a:pt x="1538" y="447"/>
                  </a:lnTo>
                  <a:lnTo>
                    <a:pt x="1538" y="459"/>
                  </a:lnTo>
                  <a:lnTo>
                    <a:pt x="1538" y="459"/>
                  </a:lnTo>
                  <a:lnTo>
                    <a:pt x="1530" y="462"/>
                  </a:lnTo>
                  <a:lnTo>
                    <a:pt x="1530" y="462"/>
                  </a:lnTo>
                  <a:lnTo>
                    <a:pt x="1530" y="477"/>
                  </a:lnTo>
                  <a:lnTo>
                    <a:pt x="1530" y="477"/>
                  </a:lnTo>
                  <a:lnTo>
                    <a:pt x="1312" y="477"/>
                  </a:lnTo>
                  <a:lnTo>
                    <a:pt x="1312" y="477"/>
                  </a:lnTo>
                  <a:lnTo>
                    <a:pt x="1312" y="489"/>
                  </a:lnTo>
                  <a:lnTo>
                    <a:pt x="1312" y="489"/>
                  </a:lnTo>
                  <a:lnTo>
                    <a:pt x="1089" y="489"/>
                  </a:lnTo>
                  <a:lnTo>
                    <a:pt x="1089" y="489"/>
                  </a:lnTo>
                  <a:lnTo>
                    <a:pt x="1089" y="501"/>
                  </a:lnTo>
                  <a:lnTo>
                    <a:pt x="1089" y="501"/>
                  </a:lnTo>
                  <a:lnTo>
                    <a:pt x="890" y="501"/>
                  </a:lnTo>
                  <a:lnTo>
                    <a:pt x="890" y="501"/>
                  </a:lnTo>
                  <a:lnTo>
                    <a:pt x="890" y="511"/>
                  </a:lnTo>
                  <a:lnTo>
                    <a:pt x="890" y="511"/>
                  </a:lnTo>
                  <a:lnTo>
                    <a:pt x="869" y="511"/>
                  </a:lnTo>
                  <a:lnTo>
                    <a:pt x="869" y="511"/>
                  </a:lnTo>
                  <a:lnTo>
                    <a:pt x="869" y="521"/>
                  </a:lnTo>
                  <a:lnTo>
                    <a:pt x="869" y="521"/>
                  </a:lnTo>
                  <a:lnTo>
                    <a:pt x="675" y="521"/>
                  </a:lnTo>
                  <a:lnTo>
                    <a:pt x="675" y="521"/>
                  </a:lnTo>
                  <a:lnTo>
                    <a:pt x="673" y="529"/>
                  </a:lnTo>
                  <a:lnTo>
                    <a:pt x="673" y="529"/>
                  </a:lnTo>
                  <a:lnTo>
                    <a:pt x="658" y="529"/>
                  </a:lnTo>
                  <a:lnTo>
                    <a:pt x="658" y="529"/>
                  </a:lnTo>
                  <a:lnTo>
                    <a:pt x="654" y="534"/>
                  </a:lnTo>
                  <a:lnTo>
                    <a:pt x="650" y="536"/>
                  </a:lnTo>
                  <a:lnTo>
                    <a:pt x="641" y="536"/>
                  </a:lnTo>
                  <a:lnTo>
                    <a:pt x="641" y="536"/>
                  </a:lnTo>
                  <a:lnTo>
                    <a:pt x="482" y="536"/>
                  </a:lnTo>
                  <a:lnTo>
                    <a:pt x="482" y="536"/>
                  </a:lnTo>
                  <a:lnTo>
                    <a:pt x="481" y="544"/>
                  </a:lnTo>
                  <a:lnTo>
                    <a:pt x="481" y="544"/>
                  </a:lnTo>
                  <a:lnTo>
                    <a:pt x="450" y="544"/>
                  </a:lnTo>
                  <a:lnTo>
                    <a:pt x="450" y="544"/>
                  </a:lnTo>
                  <a:lnTo>
                    <a:pt x="450" y="551"/>
                  </a:lnTo>
                  <a:lnTo>
                    <a:pt x="450" y="551"/>
                  </a:lnTo>
                  <a:lnTo>
                    <a:pt x="439" y="551"/>
                  </a:lnTo>
                  <a:lnTo>
                    <a:pt x="437" y="556"/>
                  </a:lnTo>
                  <a:lnTo>
                    <a:pt x="437" y="556"/>
                  </a:lnTo>
                  <a:lnTo>
                    <a:pt x="418" y="559"/>
                  </a:lnTo>
                  <a:lnTo>
                    <a:pt x="418" y="559"/>
                  </a:lnTo>
                  <a:lnTo>
                    <a:pt x="418" y="568"/>
                  </a:lnTo>
                  <a:lnTo>
                    <a:pt x="418" y="568"/>
                  </a:lnTo>
                  <a:lnTo>
                    <a:pt x="326" y="568"/>
                  </a:lnTo>
                  <a:lnTo>
                    <a:pt x="326" y="568"/>
                  </a:lnTo>
                  <a:lnTo>
                    <a:pt x="324" y="571"/>
                  </a:lnTo>
                  <a:lnTo>
                    <a:pt x="326" y="576"/>
                  </a:lnTo>
                  <a:lnTo>
                    <a:pt x="326" y="583"/>
                  </a:lnTo>
                  <a:lnTo>
                    <a:pt x="326" y="586"/>
                  </a:lnTo>
                  <a:lnTo>
                    <a:pt x="326" y="586"/>
                  </a:lnTo>
                  <a:lnTo>
                    <a:pt x="151" y="586"/>
                  </a:lnTo>
                  <a:lnTo>
                    <a:pt x="151" y="586"/>
                  </a:lnTo>
                  <a:lnTo>
                    <a:pt x="147" y="593"/>
                  </a:lnTo>
                  <a:lnTo>
                    <a:pt x="136" y="596"/>
                  </a:lnTo>
                  <a:lnTo>
                    <a:pt x="136" y="596"/>
                  </a:lnTo>
                  <a:lnTo>
                    <a:pt x="126" y="598"/>
                  </a:lnTo>
                  <a:lnTo>
                    <a:pt x="126" y="598"/>
                  </a:lnTo>
                  <a:lnTo>
                    <a:pt x="73" y="598"/>
                  </a:lnTo>
                  <a:lnTo>
                    <a:pt x="73" y="598"/>
                  </a:lnTo>
                  <a:lnTo>
                    <a:pt x="68" y="598"/>
                  </a:lnTo>
                  <a:lnTo>
                    <a:pt x="68" y="598"/>
                  </a:lnTo>
                  <a:lnTo>
                    <a:pt x="68" y="601"/>
                  </a:lnTo>
                  <a:lnTo>
                    <a:pt x="0" y="601"/>
                  </a:lnTo>
                </a:path>
              </a:pathLst>
            </a:custGeom>
            <a:noFill/>
            <a:ln w="23813">
              <a:solidFill>
                <a:srgbClr val="2A399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Rectangle 201"/>
            <p:cNvSpPr/>
            <p:nvPr/>
          </p:nvSpPr>
          <p:spPr>
            <a:xfrm rot="16200000">
              <a:off x="5186637" y="3088091"/>
              <a:ext cx="254909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AU" sz="1200" b="1" dirty="0">
                  <a:solidFill>
                    <a:srgbClr val="000000"/>
                  </a:solidFill>
                </a:rPr>
                <a:t>Patients with an event (%)</a:t>
              </a:r>
              <a:endParaRPr lang="en-US" sz="1200" b="1" dirty="0"/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6923051" y="4879690"/>
              <a:ext cx="2936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0</a:t>
              </a:r>
              <a:endParaRPr lang="en-US" sz="1200" b="1" dirty="0"/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7601416" y="4879690"/>
              <a:ext cx="2936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1</a:t>
              </a:r>
              <a:endParaRPr lang="en-US" sz="1200" b="1" dirty="0"/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8297815" y="4879690"/>
              <a:ext cx="2936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2</a:t>
              </a:r>
              <a:endParaRPr lang="en-US" sz="1200" b="1" dirty="0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8994214" y="4879690"/>
              <a:ext cx="2936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3</a:t>
              </a:r>
              <a:endParaRPr lang="en-US" sz="1200" b="1" dirty="0"/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9690613" y="4879690"/>
              <a:ext cx="2936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4</a:t>
              </a:r>
              <a:endParaRPr lang="en-US" sz="1200" b="1" dirty="0"/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10387012" y="4879690"/>
              <a:ext cx="2936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5</a:t>
              </a:r>
              <a:endParaRPr lang="en-US" sz="1200" b="1" dirty="0"/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11083412" y="4879690"/>
              <a:ext cx="2936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6</a:t>
              </a:r>
              <a:endParaRPr lang="en-US" sz="1200" b="1" dirty="0"/>
            </a:p>
          </p:txBody>
        </p:sp>
        <p:grpSp>
          <p:nvGrpSpPr>
            <p:cNvPr id="220" name="Group 219"/>
            <p:cNvGrpSpPr/>
            <p:nvPr/>
          </p:nvGrpSpPr>
          <p:grpSpPr>
            <a:xfrm>
              <a:off x="6633940" y="1635937"/>
              <a:ext cx="402674" cy="3293094"/>
              <a:chOff x="807613" y="1638971"/>
              <a:chExt cx="402674" cy="3293094"/>
            </a:xfrm>
          </p:grpSpPr>
          <p:sp>
            <p:nvSpPr>
              <p:cNvPr id="221" name="Rectangle 220"/>
              <p:cNvSpPr/>
              <p:nvPr/>
            </p:nvSpPr>
            <p:spPr>
              <a:xfrm>
                <a:off x="916617" y="4655066"/>
                <a:ext cx="293670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en-AU" sz="1200" b="1" dirty="0">
                    <a:solidFill>
                      <a:srgbClr val="000000"/>
                    </a:solidFill>
                  </a:rPr>
                  <a:t>0</a:t>
                </a:r>
                <a:endParaRPr lang="en-US" sz="1200" b="1" dirty="0"/>
              </a:p>
            </p:txBody>
          </p:sp>
          <p:sp>
            <p:nvSpPr>
              <p:cNvPr id="222" name="Rectangle 221"/>
              <p:cNvSpPr/>
              <p:nvPr/>
            </p:nvSpPr>
            <p:spPr>
              <a:xfrm>
                <a:off x="916617" y="3646878"/>
                <a:ext cx="293670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en-AU" sz="1200" b="1" dirty="0">
                    <a:solidFill>
                      <a:srgbClr val="000000"/>
                    </a:solidFill>
                  </a:rPr>
                  <a:t>4</a:t>
                </a:r>
                <a:endParaRPr lang="en-US" sz="1200" b="1" dirty="0"/>
              </a:p>
            </p:txBody>
          </p:sp>
          <p:sp>
            <p:nvSpPr>
              <p:cNvPr id="223" name="Rectangle 222"/>
              <p:cNvSpPr/>
              <p:nvPr/>
            </p:nvSpPr>
            <p:spPr>
              <a:xfrm>
                <a:off x="916617" y="3147018"/>
                <a:ext cx="293670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en-AU" sz="1200" b="1" dirty="0">
                    <a:solidFill>
                      <a:srgbClr val="000000"/>
                    </a:solidFill>
                  </a:rPr>
                  <a:t>6</a:t>
                </a:r>
                <a:endParaRPr lang="en-US" sz="1200" b="1" dirty="0"/>
              </a:p>
            </p:txBody>
          </p:sp>
          <p:sp>
            <p:nvSpPr>
              <p:cNvPr id="224" name="Rectangle 223"/>
              <p:cNvSpPr/>
              <p:nvPr/>
            </p:nvSpPr>
            <p:spPr>
              <a:xfrm>
                <a:off x="916617" y="2647158"/>
                <a:ext cx="293670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en-AU" sz="1200" b="1" dirty="0">
                    <a:solidFill>
                      <a:srgbClr val="000000"/>
                    </a:solidFill>
                  </a:rPr>
                  <a:t>8</a:t>
                </a:r>
                <a:endParaRPr lang="en-US" sz="1200" b="1" dirty="0"/>
              </a:p>
            </p:txBody>
          </p:sp>
          <p:sp>
            <p:nvSpPr>
              <p:cNvPr id="225" name="Rectangle 224"/>
              <p:cNvSpPr/>
              <p:nvPr/>
            </p:nvSpPr>
            <p:spPr>
              <a:xfrm>
                <a:off x="807613" y="2138831"/>
                <a:ext cx="40267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en-AU" sz="1200" b="1" dirty="0">
                    <a:solidFill>
                      <a:srgbClr val="000000"/>
                    </a:solidFill>
                  </a:rPr>
                  <a:t>10</a:t>
                </a:r>
                <a:endParaRPr lang="en-US" sz="1200" b="1" dirty="0"/>
              </a:p>
            </p:txBody>
          </p:sp>
          <p:sp>
            <p:nvSpPr>
              <p:cNvPr id="226" name="Rectangle 225"/>
              <p:cNvSpPr/>
              <p:nvPr/>
            </p:nvSpPr>
            <p:spPr>
              <a:xfrm>
                <a:off x="807613" y="1638971"/>
                <a:ext cx="40267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en-AU" sz="1200" b="1" dirty="0">
                    <a:solidFill>
                      <a:srgbClr val="000000"/>
                    </a:solidFill>
                  </a:rPr>
                  <a:t>12</a:t>
                </a:r>
                <a:endParaRPr lang="en-US" sz="1200" b="1" dirty="0"/>
              </a:p>
            </p:txBody>
          </p:sp>
          <p:sp>
            <p:nvSpPr>
              <p:cNvPr id="227" name="Rectangle 226"/>
              <p:cNvSpPr/>
              <p:nvPr/>
            </p:nvSpPr>
            <p:spPr>
              <a:xfrm>
                <a:off x="916617" y="4146738"/>
                <a:ext cx="293670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en-AU" sz="1200" b="1" dirty="0">
                    <a:solidFill>
                      <a:srgbClr val="000000"/>
                    </a:solidFill>
                  </a:rPr>
                  <a:t>2</a:t>
                </a:r>
                <a:endParaRPr lang="en-US" sz="1200" b="1" dirty="0"/>
              </a:p>
            </p:txBody>
          </p:sp>
        </p:grpSp>
        <p:sp>
          <p:nvSpPr>
            <p:cNvPr id="232" name="Rectangle 231"/>
            <p:cNvSpPr/>
            <p:nvPr/>
          </p:nvSpPr>
          <p:spPr bwMode="auto">
            <a:xfrm>
              <a:off x="11240745" y="2138287"/>
              <a:ext cx="923597" cy="274206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</a:endParaRPr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7055893" y="5121304"/>
              <a:ext cx="4776716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AU" sz="1200" b="1" dirty="0">
                  <a:solidFill>
                    <a:srgbClr val="000000"/>
                  </a:solidFill>
                </a:rPr>
                <a:t>Years since randomization</a:t>
              </a:r>
              <a:endParaRPr lang="en-US" sz="1200" b="1" dirty="0"/>
            </a:p>
          </p:txBody>
        </p:sp>
        <p:grpSp>
          <p:nvGrpSpPr>
            <p:cNvPr id="121" name="Group 120"/>
            <p:cNvGrpSpPr/>
            <p:nvPr/>
          </p:nvGrpSpPr>
          <p:grpSpPr>
            <a:xfrm>
              <a:off x="7218280" y="1987418"/>
              <a:ext cx="1503834" cy="452754"/>
              <a:chOff x="3472383" y="4227501"/>
              <a:chExt cx="1503834" cy="452754"/>
            </a:xfrm>
          </p:grpSpPr>
          <p:cxnSp>
            <p:nvCxnSpPr>
              <p:cNvPr id="122" name="Straight Connector 121"/>
              <p:cNvCxnSpPr/>
              <p:nvPr/>
            </p:nvCxnSpPr>
            <p:spPr bwMode="auto">
              <a:xfrm>
                <a:off x="3472383" y="4363772"/>
                <a:ext cx="367324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23" name="TextBox 122"/>
              <p:cNvSpPr txBox="1"/>
              <p:nvPr/>
            </p:nvSpPr>
            <p:spPr>
              <a:xfrm>
                <a:off x="3839709" y="4227501"/>
                <a:ext cx="77296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kumimoji="1" lang="en-US" altLang="ja-JP" sz="1200" dirty="0">
                    <a:solidFill>
                      <a:srgbClr val="000000"/>
                    </a:solidFill>
                    <a:latin typeface="Verdana"/>
                    <a:cs typeface="+mn-cs"/>
                  </a:rPr>
                  <a:t>Placebo</a:t>
                </a:r>
                <a:endParaRPr kumimoji="1" lang="ja-JP" altLang="en-US" sz="1200" dirty="0">
                  <a:solidFill>
                    <a:srgbClr val="000000"/>
                  </a:solidFill>
                  <a:latin typeface="Verdana"/>
                  <a:cs typeface="+mn-cs"/>
                </a:endParaRPr>
              </a:p>
            </p:txBody>
          </p:sp>
          <p:cxnSp>
            <p:nvCxnSpPr>
              <p:cNvPr id="124" name="Straight Connector 123"/>
              <p:cNvCxnSpPr/>
              <p:nvPr/>
            </p:nvCxnSpPr>
            <p:spPr bwMode="auto">
              <a:xfrm>
                <a:off x="3472383" y="4547622"/>
                <a:ext cx="367324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2A399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25" name="TextBox 124"/>
              <p:cNvSpPr txBox="1"/>
              <p:nvPr/>
            </p:nvSpPr>
            <p:spPr>
              <a:xfrm>
                <a:off x="3812116" y="4403256"/>
                <a:ext cx="116410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kumimoji="1" lang="en-US" altLang="ja-JP" sz="1200" dirty="0">
                    <a:solidFill>
                      <a:srgbClr val="000000"/>
                    </a:solidFill>
                    <a:latin typeface="Verdana"/>
                    <a:cs typeface="+mn-cs"/>
                  </a:rPr>
                  <a:t>Canagliflozin</a:t>
                </a:r>
                <a:endParaRPr kumimoji="1" lang="ja-JP" altLang="en-US" sz="1200" dirty="0">
                  <a:solidFill>
                    <a:srgbClr val="000000"/>
                  </a:solidFill>
                  <a:latin typeface="Verdana"/>
                  <a:cs typeface="+mn-cs"/>
                </a:endParaRPr>
              </a:p>
            </p:txBody>
          </p:sp>
        </p:grpSp>
        <p:sp>
          <p:nvSpPr>
            <p:cNvPr id="149" name="TextBox 148"/>
            <p:cNvSpPr txBox="1"/>
            <p:nvPr/>
          </p:nvSpPr>
          <p:spPr>
            <a:xfrm>
              <a:off x="10670619" y="2026384"/>
              <a:ext cx="1757725" cy="276999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</a:rPr>
                <a:t>p-interaction = 0.73</a:t>
              </a:r>
            </a:p>
          </p:txBody>
        </p:sp>
      </p:grpSp>
      <p:sp>
        <p:nvSpPr>
          <p:cNvPr id="151" name="Rectangle 150"/>
          <p:cNvSpPr/>
          <p:nvPr/>
        </p:nvSpPr>
        <p:spPr bwMode="auto">
          <a:xfrm>
            <a:off x="5053456" y="1708770"/>
            <a:ext cx="923597" cy="334519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781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" name="Table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200174"/>
              </p:ext>
            </p:extLst>
          </p:nvPr>
        </p:nvGraphicFramePr>
        <p:xfrm>
          <a:off x="320040" y="1164270"/>
          <a:ext cx="11543347" cy="43777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0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79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9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143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265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2256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1924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+mj-lt"/>
                          <a:cs typeface="Arial" panose="020B0604020202020204" pitchFamily="34" charset="0"/>
                        </a:rPr>
                        <a:t>Patients per </a:t>
                      </a:r>
                      <a:br>
                        <a:rPr lang="en-US" sz="1100" b="1" dirty="0">
                          <a:solidFill>
                            <a:srgbClr val="000000"/>
                          </a:solidFill>
                          <a:latin typeface="+mj-lt"/>
                          <a:cs typeface="Arial" panose="020B0604020202020204" pitchFamily="34" charset="0"/>
                        </a:rPr>
                      </a:b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+mj-lt"/>
                          <a:cs typeface="Arial" panose="020B0604020202020204" pitchFamily="34" charset="0"/>
                        </a:rPr>
                        <a:t>1000 patient-years</a:t>
                      </a:r>
                    </a:p>
                  </a:txBody>
                  <a:tcPr marL="0" marR="0" marT="0" marB="1924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1924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1924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256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1924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Canagliflozin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19244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Placebo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19244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1924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Hazard ratio </a:t>
                      </a:r>
                    </a:p>
                    <a:p>
                      <a:pPr algn="ctr" fontAlgn="b"/>
                      <a:r>
                        <a:rPr lang="en-US" sz="11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(95% CI)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1924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p-interaction</a:t>
                      </a:r>
                    </a:p>
                  </a:txBody>
                  <a:tcPr marL="0" marR="0" marT="0" marB="1924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400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Male genital infections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37</a:t>
                      </a:r>
                      <a:endParaRPr lang="en-US" sz="1100" b="1" i="0" u="none" strike="noStrike" dirty="0">
                        <a:solidFill>
                          <a:schemeClr val="accent2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11</a:t>
                      </a:r>
                      <a:endParaRPr lang="en-US" sz="1100" b="1" i="0" u="none" strike="noStrike" dirty="0">
                        <a:solidFill>
                          <a:schemeClr val="accent2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chemeClr val="accent2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3.7</a:t>
                      </a:r>
                      <a:r>
                        <a:rPr lang="en-US" sz="1100" b="1" i="0" u="none" strike="noStrike" baseline="0" dirty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(2.7, 5.0)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0.83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400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41</a:t>
                      </a:r>
                      <a:endParaRPr lang="en-US" sz="1100" b="1" i="0" u="none" strike="noStrike" dirty="0">
                        <a:solidFill>
                          <a:schemeClr val="accent3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11</a:t>
                      </a:r>
                      <a:endParaRPr lang="en-US" sz="1100" b="1" i="0" u="none" strike="noStrike" dirty="0">
                        <a:solidFill>
                          <a:schemeClr val="accent3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chemeClr val="accent3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</a:rPr>
                        <a:t>4.0 (2.6, 6.1)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400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69645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69645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369645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69645"/>
                          </a:solidFill>
                          <a:effectLst/>
                          <a:latin typeface="+mj-lt"/>
                        </a:rPr>
                        <a:t>3.8 (3.0, 4.8)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400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Female genital infections*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82</a:t>
                      </a:r>
                      <a:endParaRPr lang="en-US" sz="1100" b="1" i="0" u="none" strike="noStrike" dirty="0">
                        <a:solidFill>
                          <a:schemeClr val="accent2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</a:t>
                      </a:r>
                      <a:endParaRPr lang="en-US" sz="1100" b="1" i="0" u="none" strike="noStrike" dirty="0">
                        <a:solidFill>
                          <a:schemeClr val="accent2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chemeClr val="accent2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4.0 (2.1, 7.5)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0.69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7400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77</a:t>
                      </a:r>
                      <a:endParaRPr lang="en-US" sz="1100" b="1" i="0" u="none" strike="noStrike" dirty="0">
                        <a:solidFill>
                          <a:schemeClr val="accent3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16</a:t>
                      </a:r>
                      <a:endParaRPr lang="en-US" sz="1100" b="1" i="0" u="none" strike="noStrike" dirty="0">
                        <a:solidFill>
                          <a:schemeClr val="accent3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chemeClr val="accent3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</a:rPr>
                        <a:t>4.8 (2.5, 9.2)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7400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69645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79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69645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369645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69645"/>
                          </a:solidFill>
                          <a:effectLst/>
                          <a:latin typeface="+mj-lt"/>
                        </a:rPr>
                        <a:t>4.4 (2.8, 6.9)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7400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Low-trauma fracture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chemeClr val="accent2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1.2 (0.9, 1.6)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0.85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7400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chemeClr val="accent3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</a:rPr>
                        <a:t>1.2 (0.9, 1.8)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7400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69645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69645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369645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69645"/>
                          </a:solidFill>
                          <a:effectLst/>
                          <a:latin typeface="+mj-lt"/>
                        </a:rPr>
                        <a:t>1.2 (1.0, 1.5)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7400">
                <a:tc rowSpan="3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Volume depletion events*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chemeClr val="accent2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1.4</a:t>
                      </a:r>
                      <a:r>
                        <a:rPr lang="en-US" sz="1100" b="1" i="0" u="none" strike="noStrike" baseline="0" dirty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(1.0, 1.9)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0.65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7400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chemeClr val="accent3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</a:rPr>
                        <a:t>1.6 (1.0, 2.6)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7400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69645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69645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369645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69645"/>
                          </a:solidFill>
                          <a:effectLst/>
                          <a:latin typeface="+mj-lt"/>
                        </a:rPr>
                        <a:t>1.4 (1.1, 1.9)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7400">
                <a:tc rowSpan="3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Hypoglycemia*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chemeClr val="accent2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1.2 (0.9, 1.5)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0.52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7400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51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chemeClr val="accent3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</a:rPr>
                        <a:t>1.0 (0.8, 1.4)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7400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69645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56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69645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51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369645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69645"/>
                          </a:solidFill>
                          <a:effectLst/>
                          <a:latin typeface="+mj-lt"/>
                        </a:rPr>
                        <a:t>1.1 (0.9, 1.4)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7400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Lower-extremity</a:t>
                      </a:r>
                      <a:r>
                        <a:rPr lang="en-US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a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mputation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chemeClr val="accent2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2.1 (1.4, 3.0)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0.63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7400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chemeClr val="accent3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</a:rPr>
                        <a:t>1.5 (0.7, 3.3)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7400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69645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69645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369645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69645"/>
                          </a:solidFill>
                          <a:effectLst/>
                          <a:latin typeface="+mj-lt"/>
                        </a:rPr>
                        <a:t>2.0 (1.4, 2.7)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Events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7080815" y="1231310"/>
            <a:ext cx="4992494" cy="246862"/>
            <a:chOff x="289133" y="5844776"/>
            <a:chExt cx="4992494" cy="246862"/>
          </a:xfrm>
        </p:grpSpPr>
        <p:grpSp>
          <p:nvGrpSpPr>
            <p:cNvPr id="13" name="Group 12"/>
            <p:cNvGrpSpPr/>
            <p:nvPr/>
          </p:nvGrpSpPr>
          <p:grpSpPr>
            <a:xfrm>
              <a:off x="289133" y="5844776"/>
              <a:ext cx="1802930" cy="246221"/>
              <a:chOff x="2021979" y="1201579"/>
              <a:chExt cx="1802930" cy="246221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2064491" y="1201579"/>
                <a:ext cx="1760418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000" b="1" dirty="0">
                    <a:solidFill>
                      <a:schemeClr val="accent2"/>
                    </a:solidFill>
                  </a:rPr>
                  <a:t>Secondary prevention</a:t>
                </a:r>
                <a:endParaRPr lang="en-US" sz="1000" b="1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1" name="Oval 20"/>
              <p:cNvSpPr/>
              <p:nvPr/>
            </p:nvSpPr>
            <p:spPr bwMode="auto">
              <a:xfrm>
                <a:off x="2021979" y="1290088"/>
                <a:ext cx="69202" cy="69202"/>
              </a:xfrm>
              <a:prstGeom prst="ellipse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charset="0"/>
                </a:endParaRP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2107674" y="5845417"/>
              <a:ext cx="1619835" cy="246221"/>
              <a:chOff x="4337664" y="1216968"/>
              <a:chExt cx="1619835" cy="246221"/>
            </a:xfrm>
          </p:grpSpPr>
          <p:sp>
            <p:nvSpPr>
              <p:cNvPr id="18" name="Rectangle 17"/>
              <p:cNvSpPr/>
              <p:nvPr/>
            </p:nvSpPr>
            <p:spPr bwMode="auto">
              <a:xfrm>
                <a:off x="4337664" y="1297783"/>
                <a:ext cx="69203" cy="69203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4379823" y="1216968"/>
                <a:ext cx="1577676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000" b="1" dirty="0"/>
                  <a:t>Primary prevention</a:t>
                </a:r>
                <a:endParaRPr lang="en-US" sz="1000" b="1" dirty="0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3726539" y="5844777"/>
              <a:ext cx="1555088" cy="246221"/>
              <a:chOff x="7026879" y="1201579"/>
              <a:chExt cx="1555088" cy="246221"/>
            </a:xfrm>
          </p:grpSpPr>
          <p:sp>
            <p:nvSpPr>
              <p:cNvPr id="16" name="Diamond 15"/>
              <p:cNvSpPr/>
              <p:nvPr/>
            </p:nvSpPr>
            <p:spPr bwMode="auto">
              <a:xfrm>
                <a:off x="7026879" y="1285870"/>
                <a:ext cx="80432" cy="80432"/>
              </a:xfrm>
              <a:prstGeom prst="diamond">
                <a:avLst/>
              </a:prstGeom>
              <a:noFill/>
              <a:ln w="9525" cap="flat" cmpd="sng" algn="ctr">
                <a:solidFill>
                  <a:srgbClr val="36964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7073221" y="1201579"/>
                <a:ext cx="1508746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000" b="1" dirty="0">
                    <a:solidFill>
                      <a:srgbClr val="369645"/>
                    </a:solidFill>
                  </a:rPr>
                  <a:t>Overall population</a:t>
                </a:r>
                <a:endParaRPr lang="en-US" sz="1000" b="1" dirty="0">
                  <a:solidFill>
                    <a:srgbClr val="369645"/>
                  </a:solidFill>
                </a:endParaRPr>
              </a:p>
            </p:txBody>
          </p:sp>
        </p:grpSp>
      </p:grpSp>
      <p:graphicFrame>
        <p:nvGraphicFramePr>
          <p:cNvPr id="38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4880078"/>
              </p:ext>
            </p:extLst>
          </p:nvPr>
        </p:nvGraphicFramePr>
        <p:xfrm>
          <a:off x="5395420" y="1779693"/>
          <a:ext cx="2968438" cy="4317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Rectangle 22"/>
          <p:cNvSpPr/>
          <p:nvPr/>
        </p:nvSpPr>
        <p:spPr>
          <a:xfrm>
            <a:off x="4626765" y="5982361"/>
            <a:ext cx="232484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100" dirty="0">
                <a:solidFill>
                  <a:srgbClr val="000000"/>
                </a:solidFill>
              </a:rPr>
              <a:t>Favors Canagliflozin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5647275" y="5593743"/>
            <a:ext cx="2814520" cy="650228"/>
            <a:chOff x="6501090" y="6043613"/>
            <a:chExt cx="2814520" cy="650228"/>
          </a:xfrm>
        </p:grpSpPr>
        <p:sp>
          <p:nvSpPr>
            <p:cNvPr id="22" name="Rectangle 21"/>
            <p:cNvSpPr/>
            <p:nvPr/>
          </p:nvSpPr>
          <p:spPr>
            <a:xfrm>
              <a:off x="7717197" y="6432231"/>
              <a:ext cx="1242648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dirty="0">
                  <a:solidFill>
                    <a:srgbClr val="000000"/>
                  </a:solidFill>
                </a:rPr>
                <a:t>Favors Placebo</a:t>
              </a:r>
            </a:p>
          </p:txBody>
        </p:sp>
        <p:sp>
          <p:nvSpPr>
            <p:cNvPr id="24" name="Left Arrow 23"/>
            <p:cNvSpPr/>
            <p:nvPr/>
          </p:nvSpPr>
          <p:spPr bwMode="auto">
            <a:xfrm>
              <a:off x="6611603" y="6372783"/>
              <a:ext cx="1113384" cy="143529"/>
            </a:xfrm>
            <a:prstGeom prst="leftArrow">
              <a:avLst/>
            </a:prstGeom>
            <a:solidFill>
              <a:srgbClr val="00000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</a:endParaRPr>
            </a:p>
          </p:txBody>
        </p:sp>
        <p:sp>
          <p:nvSpPr>
            <p:cNvPr id="25" name="Left Arrow 24"/>
            <p:cNvSpPr/>
            <p:nvPr/>
          </p:nvSpPr>
          <p:spPr bwMode="auto">
            <a:xfrm rot="10800000">
              <a:off x="7810670" y="6376184"/>
              <a:ext cx="1146642" cy="136998"/>
            </a:xfrm>
            <a:prstGeom prst="leftArrow">
              <a:avLst/>
            </a:prstGeom>
            <a:solidFill>
              <a:srgbClr val="00000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501090" y="6100079"/>
              <a:ext cx="505267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100" dirty="0">
                  <a:solidFill>
                    <a:srgbClr val="000000"/>
                  </a:solidFill>
                </a:rPr>
                <a:t>0.25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290933" y="6100079"/>
              <a:ext cx="274434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10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8287359" y="6100079"/>
              <a:ext cx="274434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100" dirty="0">
                  <a:solidFill>
                    <a:srgbClr val="000000"/>
                  </a:solidFill>
                </a:rPr>
                <a:t>8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8951408" y="6100079"/>
              <a:ext cx="364202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100" dirty="0">
                  <a:solidFill>
                    <a:srgbClr val="000000"/>
                  </a:solidFill>
                </a:rPr>
                <a:t>32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924885" y="6100079"/>
              <a:ext cx="415498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100" dirty="0">
                  <a:solidFill>
                    <a:srgbClr val="000000"/>
                  </a:solidFill>
                </a:rPr>
                <a:t>0.5</a:t>
              </a:r>
            </a:p>
          </p:txBody>
        </p:sp>
        <p:grpSp>
          <p:nvGrpSpPr>
            <p:cNvPr id="47" name="Group 46"/>
            <p:cNvGrpSpPr/>
            <p:nvPr/>
          </p:nvGrpSpPr>
          <p:grpSpPr>
            <a:xfrm>
              <a:off x="6811963" y="6043613"/>
              <a:ext cx="2259542" cy="118538"/>
              <a:chOff x="6811963" y="6043613"/>
              <a:chExt cx="2259542" cy="118538"/>
            </a:xfrm>
          </p:grpSpPr>
          <p:sp>
            <p:nvSpPr>
              <p:cNvPr id="34" name="Freeform 33"/>
              <p:cNvSpPr/>
              <p:nvPr/>
            </p:nvSpPr>
            <p:spPr bwMode="auto">
              <a:xfrm>
                <a:off x="6811963" y="6043613"/>
                <a:ext cx="2259542" cy="118538"/>
              </a:xfrm>
              <a:custGeom>
                <a:avLst/>
                <a:gdLst>
                  <a:gd name="connsiteX0" fmla="*/ 0 w 1866900"/>
                  <a:gd name="connsiteY0" fmla="*/ 69850 h 76200"/>
                  <a:gd name="connsiteX1" fmla="*/ 0 w 1866900"/>
                  <a:gd name="connsiteY1" fmla="*/ 0 h 76200"/>
                  <a:gd name="connsiteX2" fmla="*/ 1866900 w 1866900"/>
                  <a:gd name="connsiteY2" fmla="*/ 0 h 76200"/>
                  <a:gd name="connsiteX3" fmla="*/ 1866900 w 1866900"/>
                  <a:gd name="connsiteY3" fmla="*/ 76200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66900" h="76200">
                    <a:moveTo>
                      <a:pt x="0" y="69850"/>
                    </a:moveTo>
                    <a:lnTo>
                      <a:pt x="0" y="0"/>
                    </a:lnTo>
                    <a:lnTo>
                      <a:pt x="1866900" y="0"/>
                    </a:lnTo>
                    <a:lnTo>
                      <a:pt x="1866900" y="76200"/>
                    </a:lnTo>
                  </a:path>
                </a:pathLst>
              </a:cu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charset="0"/>
                </a:endParaRPr>
              </a:p>
            </p:txBody>
          </p:sp>
          <p:cxnSp>
            <p:nvCxnSpPr>
              <p:cNvPr id="35" name="Straight Connector 34"/>
              <p:cNvCxnSpPr/>
              <p:nvPr/>
            </p:nvCxnSpPr>
            <p:spPr bwMode="auto">
              <a:xfrm>
                <a:off x="7089282" y="6043613"/>
                <a:ext cx="0" cy="7651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" name="Straight Connector 35"/>
              <p:cNvCxnSpPr/>
              <p:nvPr/>
            </p:nvCxnSpPr>
            <p:spPr bwMode="auto">
              <a:xfrm>
                <a:off x="7752608" y="6043613"/>
                <a:ext cx="0" cy="7651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" name="Straight Connector 36"/>
              <p:cNvCxnSpPr/>
              <p:nvPr/>
            </p:nvCxnSpPr>
            <p:spPr bwMode="auto">
              <a:xfrm>
                <a:off x="8415157" y="6043613"/>
                <a:ext cx="0" cy="7651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" name="Straight Connector 40"/>
              <p:cNvCxnSpPr/>
              <p:nvPr/>
            </p:nvCxnSpPr>
            <p:spPr bwMode="auto">
              <a:xfrm>
                <a:off x="8728430" y="6043613"/>
                <a:ext cx="0" cy="7651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" name="Straight Connector 41"/>
              <p:cNvCxnSpPr/>
              <p:nvPr/>
            </p:nvCxnSpPr>
            <p:spPr bwMode="auto">
              <a:xfrm>
                <a:off x="8067998" y="6043613"/>
                <a:ext cx="0" cy="7651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3" name="Straight Connector 42"/>
              <p:cNvCxnSpPr/>
              <p:nvPr/>
            </p:nvCxnSpPr>
            <p:spPr bwMode="auto">
              <a:xfrm>
                <a:off x="7416033" y="6043613"/>
                <a:ext cx="0" cy="7651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44" name="Rectangle 43"/>
            <p:cNvSpPr/>
            <p:nvPr/>
          </p:nvSpPr>
          <p:spPr>
            <a:xfrm>
              <a:off x="7631966" y="6100079"/>
              <a:ext cx="274434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100" dirty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938495" y="6100079"/>
              <a:ext cx="274434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100" dirty="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8589428" y="6100079"/>
              <a:ext cx="364202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100" dirty="0">
                  <a:solidFill>
                    <a:srgbClr val="000000"/>
                  </a:solidFill>
                </a:rPr>
                <a:t>16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7038177" y="2431805"/>
            <a:ext cx="355600" cy="93887"/>
            <a:chOff x="7883525" y="2250659"/>
            <a:chExt cx="355600" cy="93887"/>
          </a:xfrm>
        </p:grpSpPr>
        <p:sp>
          <p:nvSpPr>
            <p:cNvPr id="3" name="Rectangle 2"/>
            <p:cNvSpPr/>
            <p:nvPr/>
          </p:nvSpPr>
          <p:spPr bwMode="auto">
            <a:xfrm>
              <a:off x="7883525" y="2250659"/>
              <a:ext cx="355600" cy="9388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</a:endParaRPr>
            </a:p>
          </p:txBody>
        </p:sp>
        <p:sp>
          <p:nvSpPr>
            <p:cNvPr id="39" name="Diamond 38"/>
            <p:cNvSpPr/>
            <p:nvPr/>
          </p:nvSpPr>
          <p:spPr bwMode="auto">
            <a:xfrm>
              <a:off x="7933650" y="2250659"/>
              <a:ext cx="228600" cy="93887"/>
            </a:xfrm>
            <a:prstGeom prst="diamond">
              <a:avLst/>
            </a:prstGeom>
            <a:solidFill>
              <a:schemeClr val="bg1"/>
            </a:solidFill>
            <a:ln w="9525" cap="flat" cmpd="sng" algn="ctr">
              <a:solidFill>
                <a:srgbClr val="36964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951613" y="3001617"/>
            <a:ext cx="651236" cy="140830"/>
            <a:chOff x="7796961" y="2732199"/>
            <a:chExt cx="651236" cy="14083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7796961" y="2732199"/>
              <a:ext cx="651236" cy="14083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</a:endParaRPr>
            </a:p>
          </p:txBody>
        </p:sp>
        <p:sp>
          <p:nvSpPr>
            <p:cNvPr id="40" name="Diamond 39"/>
            <p:cNvSpPr/>
            <p:nvPr/>
          </p:nvSpPr>
          <p:spPr bwMode="auto">
            <a:xfrm>
              <a:off x="7899426" y="2757600"/>
              <a:ext cx="429768" cy="93887"/>
            </a:xfrm>
            <a:prstGeom prst="diamond">
              <a:avLst/>
            </a:prstGeom>
            <a:solidFill>
              <a:schemeClr val="bg1"/>
            </a:solidFill>
            <a:ln w="9525" cap="flat" cmpd="sng" algn="ctr">
              <a:solidFill>
                <a:srgbClr val="36964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531453" y="4181277"/>
            <a:ext cx="425401" cy="140830"/>
            <a:chOff x="7376801" y="4198529"/>
            <a:chExt cx="425401" cy="140830"/>
          </a:xfrm>
        </p:grpSpPr>
        <p:sp>
          <p:nvSpPr>
            <p:cNvPr id="60" name="Rectangle 59"/>
            <p:cNvSpPr/>
            <p:nvPr/>
          </p:nvSpPr>
          <p:spPr bwMode="auto">
            <a:xfrm>
              <a:off x="7376801" y="4198529"/>
              <a:ext cx="425401" cy="14083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</a:endParaRPr>
            </a:p>
          </p:txBody>
        </p:sp>
        <p:sp>
          <p:nvSpPr>
            <p:cNvPr id="52" name="Diamond 51"/>
            <p:cNvSpPr/>
            <p:nvPr/>
          </p:nvSpPr>
          <p:spPr bwMode="auto">
            <a:xfrm>
              <a:off x="7463074" y="4236580"/>
              <a:ext cx="245656" cy="93887"/>
            </a:xfrm>
            <a:prstGeom prst="diamond">
              <a:avLst/>
            </a:prstGeom>
            <a:solidFill>
              <a:schemeClr val="bg1"/>
            </a:solidFill>
            <a:ln w="9525" cap="flat" cmpd="sng" algn="ctr">
              <a:solidFill>
                <a:srgbClr val="36964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297466" y="4794149"/>
            <a:ext cx="651236" cy="140830"/>
            <a:chOff x="7142814" y="5266567"/>
            <a:chExt cx="651236" cy="140830"/>
          </a:xfrm>
        </p:grpSpPr>
        <p:sp>
          <p:nvSpPr>
            <p:cNvPr id="61" name="Rectangle 60"/>
            <p:cNvSpPr/>
            <p:nvPr/>
          </p:nvSpPr>
          <p:spPr bwMode="auto">
            <a:xfrm>
              <a:off x="7142814" y="5266567"/>
              <a:ext cx="651236" cy="14083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</a:endParaRPr>
            </a:p>
          </p:txBody>
        </p:sp>
        <p:sp>
          <p:nvSpPr>
            <p:cNvPr id="53" name="Diamond 52"/>
            <p:cNvSpPr/>
            <p:nvPr/>
          </p:nvSpPr>
          <p:spPr bwMode="auto">
            <a:xfrm>
              <a:off x="7381564" y="5276963"/>
              <a:ext cx="173736" cy="93887"/>
            </a:xfrm>
            <a:prstGeom prst="diamond">
              <a:avLst/>
            </a:prstGeom>
            <a:solidFill>
              <a:schemeClr val="bg1"/>
            </a:solidFill>
            <a:ln w="9525" cap="flat" cmpd="sng" algn="ctr">
              <a:solidFill>
                <a:srgbClr val="36964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617726" y="5439980"/>
            <a:ext cx="651236" cy="140830"/>
            <a:chOff x="7463074" y="5771312"/>
            <a:chExt cx="651236" cy="140830"/>
          </a:xfrm>
        </p:grpSpPr>
        <p:sp>
          <p:nvSpPr>
            <p:cNvPr id="62" name="Rectangle 61"/>
            <p:cNvSpPr/>
            <p:nvPr/>
          </p:nvSpPr>
          <p:spPr bwMode="auto">
            <a:xfrm>
              <a:off x="7463074" y="5771312"/>
              <a:ext cx="651236" cy="14083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</a:endParaRPr>
            </a:p>
          </p:txBody>
        </p:sp>
        <p:sp>
          <p:nvSpPr>
            <p:cNvPr id="54" name="Diamond 53"/>
            <p:cNvSpPr/>
            <p:nvPr/>
          </p:nvSpPr>
          <p:spPr bwMode="auto">
            <a:xfrm>
              <a:off x="7579316" y="5779440"/>
              <a:ext cx="320040" cy="93887"/>
            </a:xfrm>
            <a:prstGeom prst="diamond">
              <a:avLst/>
            </a:prstGeom>
            <a:solidFill>
              <a:schemeClr val="bg1"/>
            </a:solidFill>
            <a:ln w="9525" cap="flat" cmpd="sng" algn="ctr">
              <a:solidFill>
                <a:srgbClr val="36964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331414" y="3578878"/>
            <a:ext cx="651236" cy="140830"/>
            <a:chOff x="7176762" y="3740760"/>
            <a:chExt cx="651236" cy="140830"/>
          </a:xfrm>
        </p:grpSpPr>
        <p:sp>
          <p:nvSpPr>
            <p:cNvPr id="58" name="Rectangle 57"/>
            <p:cNvSpPr/>
            <p:nvPr/>
          </p:nvSpPr>
          <p:spPr bwMode="auto">
            <a:xfrm>
              <a:off x="7176762" y="3740760"/>
              <a:ext cx="651236" cy="14083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</a:endParaRPr>
            </a:p>
          </p:txBody>
        </p:sp>
        <p:sp>
          <p:nvSpPr>
            <p:cNvPr id="55" name="Diamond 54"/>
            <p:cNvSpPr/>
            <p:nvPr/>
          </p:nvSpPr>
          <p:spPr bwMode="auto">
            <a:xfrm>
              <a:off x="7407566" y="3768840"/>
              <a:ext cx="210312" cy="93887"/>
            </a:xfrm>
            <a:prstGeom prst="diamond">
              <a:avLst/>
            </a:prstGeom>
            <a:solidFill>
              <a:schemeClr val="bg1"/>
            </a:solidFill>
            <a:ln w="9525" cap="flat" cmpd="sng" algn="ctr">
              <a:solidFill>
                <a:srgbClr val="36964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152400" y="6081866"/>
            <a:ext cx="6096000" cy="20005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700" dirty="0">
                <a:solidFill>
                  <a:srgbClr val="000000"/>
                </a:solidFill>
              </a:rPr>
              <a:t>*Serious and </a:t>
            </a:r>
            <a:r>
              <a:rPr lang="en-US" sz="700" dirty="0" err="1">
                <a:solidFill>
                  <a:srgbClr val="000000"/>
                </a:solidFill>
              </a:rPr>
              <a:t>nonserious</a:t>
            </a:r>
            <a:r>
              <a:rPr lang="en-US" sz="700" dirty="0">
                <a:solidFill>
                  <a:srgbClr val="000000"/>
                </a:solidFill>
              </a:rPr>
              <a:t> adverse events of interest collected in CANVAS only.</a:t>
            </a:r>
          </a:p>
        </p:txBody>
      </p:sp>
      <p:cxnSp>
        <p:nvCxnSpPr>
          <p:cNvPr id="10" name="Straight Connector 9"/>
          <p:cNvCxnSpPr/>
          <p:nvPr/>
        </p:nvCxnSpPr>
        <p:spPr bwMode="auto">
          <a:xfrm flipH="1" flipV="1">
            <a:off x="6562218" y="2001328"/>
            <a:ext cx="3739" cy="35523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>
                <a:lumMod val="40000"/>
                <a:lumOff val="6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Rectangle 58"/>
          <p:cNvSpPr/>
          <p:nvPr/>
        </p:nvSpPr>
        <p:spPr bwMode="auto">
          <a:xfrm flipH="1">
            <a:off x="6555164" y="4646543"/>
            <a:ext cx="64008" cy="64869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08207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190074"/>
              </p:ext>
            </p:extLst>
          </p:nvPr>
        </p:nvGraphicFramePr>
        <p:xfrm>
          <a:off x="320038" y="1549393"/>
          <a:ext cx="11684638" cy="36786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35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6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75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71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538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6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98717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1924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Number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of patients</a:t>
                      </a:r>
                    </a:p>
                  </a:txBody>
                  <a:tcPr marL="0" marR="0" marT="0" marB="19244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19244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19244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19244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19244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rgbClr val="000000"/>
                          </a:solidFill>
                        </a:rPr>
                        <a:t>(95% CI)</a:t>
                      </a:r>
                    </a:p>
                  </a:txBody>
                  <a:tcPr marL="0" marR="0" marT="0" marB="1924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994">
                <a:tc rowSpan="3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CV death, nonfatal MI, or 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nonfatal stroke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796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accent2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accent2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accent2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(9, 63)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994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215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accent3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accent3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accent3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–2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(–23, 20)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994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369645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1011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369645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369645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369645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369645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369645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(4, 42)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994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Hospitalization for heart failure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198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accent2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accent2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accent2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(7, 33)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994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accent3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accent3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accent3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(–2, 18)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994">
                <a:tc vMerge="1">
                  <a:txBody>
                    <a:bodyPr/>
                    <a:lstStyle/>
                    <a:p>
                      <a:pPr algn="l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369645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369645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369645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369645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369645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369645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(7,</a:t>
                      </a:r>
                      <a:r>
                        <a:rPr lang="en-US" sz="1050" b="0" i="0" u="none" strike="noStrike" baseline="0" dirty="0">
                          <a:solidFill>
                            <a:srgbClr val="369645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 25)</a:t>
                      </a:r>
                      <a:endParaRPr lang="en-US" sz="1050" b="0" i="0" u="none" strike="noStrike" dirty="0">
                        <a:solidFill>
                          <a:srgbClr val="369645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994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40% reduction in eGFR, 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renal replacement therapy, 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or renal death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179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accent2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accent2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accent2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(8, 33)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4994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accent3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accent3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accent3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(–0.5, 25)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4994">
                <a:tc vMerge="1">
                  <a:txBody>
                    <a:bodyPr/>
                    <a:lstStyle/>
                    <a:p>
                      <a:pPr algn="l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369645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249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369645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369645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369645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369645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369645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(8, 27)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4994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Lower extremity amputation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154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accent2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accent2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accent2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–21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(–31, –11)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4994">
                <a:tc vMerge="1">
                  <a:txBody>
                    <a:bodyPr/>
                    <a:lstStyle/>
                    <a:p>
                      <a:pPr algn="l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accent3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accent3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accent3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–5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accent3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(–13, 3)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4994">
                <a:tc vMerge="1">
                  <a:txBody>
                    <a:bodyPr/>
                    <a:lstStyle/>
                    <a:p>
                      <a:pPr algn="l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369645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369645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369645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369645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369645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–15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369645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(–22, –8)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63247"/>
            <a:ext cx="11430000" cy="492443"/>
          </a:xfrm>
        </p:spPr>
        <p:txBody>
          <a:bodyPr/>
          <a:lstStyle/>
          <a:p>
            <a:r>
              <a:rPr lang="en-US" dirty="0"/>
              <a:t>Benefit Risk: Risk Differences</a:t>
            </a:r>
          </a:p>
        </p:txBody>
      </p:sp>
      <p:sp>
        <p:nvSpPr>
          <p:cNvPr id="77" name="Diamond 76"/>
          <p:cNvSpPr/>
          <p:nvPr/>
        </p:nvSpPr>
        <p:spPr bwMode="auto">
          <a:xfrm flipH="1">
            <a:off x="7192076" y="3451685"/>
            <a:ext cx="377824" cy="103281"/>
          </a:xfrm>
          <a:prstGeom prst="diamond">
            <a:avLst/>
          </a:prstGeom>
          <a:noFill/>
          <a:ln w="9525" cap="flat" cmpd="sng" algn="ctr">
            <a:solidFill>
              <a:srgbClr val="36964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8" name="Diamond 77"/>
          <p:cNvSpPr/>
          <p:nvPr/>
        </p:nvSpPr>
        <p:spPr bwMode="auto">
          <a:xfrm flipH="1">
            <a:off x="7207952" y="4241810"/>
            <a:ext cx="400049" cy="103281"/>
          </a:xfrm>
          <a:prstGeom prst="diamond">
            <a:avLst/>
          </a:prstGeom>
          <a:solidFill>
            <a:schemeClr val="bg1"/>
          </a:solidFill>
          <a:ln w="9525" cap="flat" cmpd="sng" algn="ctr">
            <a:solidFill>
              <a:srgbClr val="36964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grpSp>
        <p:nvGrpSpPr>
          <p:cNvPr id="137" name="Group 136"/>
          <p:cNvGrpSpPr/>
          <p:nvPr/>
        </p:nvGrpSpPr>
        <p:grpSpPr>
          <a:xfrm>
            <a:off x="7020004" y="3987167"/>
            <a:ext cx="560405" cy="67896"/>
            <a:chOff x="7020004" y="4217165"/>
            <a:chExt cx="560405" cy="67896"/>
          </a:xfrm>
        </p:grpSpPr>
        <p:grpSp>
          <p:nvGrpSpPr>
            <p:cNvPr id="73" name="Group 72"/>
            <p:cNvGrpSpPr/>
            <p:nvPr/>
          </p:nvGrpSpPr>
          <p:grpSpPr>
            <a:xfrm flipH="1">
              <a:off x="7020004" y="4217165"/>
              <a:ext cx="560405" cy="67896"/>
              <a:chOff x="6598687" y="4128346"/>
              <a:chExt cx="563116" cy="45719"/>
            </a:xfrm>
          </p:grpSpPr>
          <p:cxnSp>
            <p:nvCxnSpPr>
              <p:cNvPr id="128" name="Straight Connector 127"/>
              <p:cNvCxnSpPr/>
              <p:nvPr/>
            </p:nvCxnSpPr>
            <p:spPr bwMode="auto">
              <a:xfrm>
                <a:off x="6601440" y="4151205"/>
                <a:ext cx="55654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9" name="Straight Connector 128"/>
              <p:cNvCxnSpPr/>
              <p:nvPr/>
            </p:nvCxnSpPr>
            <p:spPr bwMode="auto">
              <a:xfrm>
                <a:off x="7161803" y="4128346"/>
                <a:ext cx="0" cy="4571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0" name="Straight Connector 129"/>
              <p:cNvCxnSpPr/>
              <p:nvPr/>
            </p:nvCxnSpPr>
            <p:spPr bwMode="auto">
              <a:xfrm>
                <a:off x="6598687" y="4128346"/>
                <a:ext cx="0" cy="4571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80" name="Rectangle 79"/>
            <p:cNvSpPr/>
            <p:nvPr/>
          </p:nvSpPr>
          <p:spPr bwMode="auto">
            <a:xfrm flipH="1">
              <a:off x="7278791" y="4218678"/>
              <a:ext cx="64008" cy="64869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</p:grpSp>
      <p:sp>
        <p:nvSpPr>
          <p:cNvPr id="95" name="Diamond 94"/>
          <p:cNvSpPr/>
          <p:nvPr/>
        </p:nvSpPr>
        <p:spPr bwMode="auto">
          <a:xfrm flipH="1">
            <a:off x="7128576" y="2655021"/>
            <a:ext cx="777875" cy="103281"/>
          </a:xfrm>
          <a:prstGeom prst="diamond">
            <a:avLst/>
          </a:prstGeom>
          <a:noFill/>
          <a:ln w="9525" cap="flat" cmpd="sng" algn="ctr">
            <a:solidFill>
              <a:srgbClr val="36964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grpSp>
        <p:nvGrpSpPr>
          <p:cNvPr id="74" name="Group 73"/>
          <p:cNvGrpSpPr/>
          <p:nvPr/>
        </p:nvGrpSpPr>
        <p:grpSpPr>
          <a:xfrm flipH="1">
            <a:off x="6540317" y="2406487"/>
            <a:ext cx="932688" cy="58707"/>
            <a:chOff x="6786342" y="2851455"/>
            <a:chExt cx="822730" cy="45719"/>
          </a:xfrm>
        </p:grpSpPr>
        <p:cxnSp>
          <p:nvCxnSpPr>
            <p:cNvPr id="125" name="Straight Connector 124"/>
            <p:cNvCxnSpPr/>
            <p:nvPr/>
          </p:nvCxnSpPr>
          <p:spPr bwMode="auto">
            <a:xfrm>
              <a:off x="6787648" y="2874314"/>
              <a:ext cx="8194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6" name="Straight Connector 125"/>
            <p:cNvCxnSpPr/>
            <p:nvPr/>
          </p:nvCxnSpPr>
          <p:spPr bwMode="auto">
            <a:xfrm>
              <a:off x="7609072" y="2851455"/>
              <a:ext cx="0" cy="4571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7" name="Straight Connector 126"/>
            <p:cNvCxnSpPr/>
            <p:nvPr/>
          </p:nvCxnSpPr>
          <p:spPr bwMode="auto">
            <a:xfrm>
              <a:off x="6786342" y="2851455"/>
              <a:ext cx="0" cy="4571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7" name="Rectangle 96"/>
          <p:cNvSpPr/>
          <p:nvPr/>
        </p:nvSpPr>
        <p:spPr bwMode="auto">
          <a:xfrm flipH="1">
            <a:off x="6978172" y="2403405"/>
            <a:ext cx="64008" cy="64869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grpSp>
        <p:nvGrpSpPr>
          <p:cNvPr id="139" name="Group 138"/>
          <p:cNvGrpSpPr/>
          <p:nvPr/>
        </p:nvGrpSpPr>
        <p:grpSpPr>
          <a:xfrm>
            <a:off x="6747576" y="4800499"/>
            <a:ext cx="339801" cy="70534"/>
            <a:chOff x="6747576" y="4952788"/>
            <a:chExt cx="339801" cy="70534"/>
          </a:xfrm>
        </p:grpSpPr>
        <p:grpSp>
          <p:nvGrpSpPr>
            <p:cNvPr id="72" name="Group 71"/>
            <p:cNvGrpSpPr/>
            <p:nvPr/>
          </p:nvGrpSpPr>
          <p:grpSpPr>
            <a:xfrm flipH="1">
              <a:off x="6747576" y="4952788"/>
              <a:ext cx="339801" cy="69666"/>
              <a:chOff x="6612275" y="4456854"/>
              <a:chExt cx="1074919" cy="63430"/>
            </a:xfrm>
          </p:grpSpPr>
          <p:cxnSp>
            <p:nvCxnSpPr>
              <p:cNvPr id="131" name="Straight Connector 130"/>
              <p:cNvCxnSpPr/>
              <p:nvPr/>
            </p:nvCxnSpPr>
            <p:spPr bwMode="auto">
              <a:xfrm>
                <a:off x="6612275" y="4488570"/>
                <a:ext cx="1069437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2" name="Straight Connector 131"/>
              <p:cNvCxnSpPr/>
              <p:nvPr/>
            </p:nvCxnSpPr>
            <p:spPr bwMode="auto">
              <a:xfrm>
                <a:off x="7687194" y="4456854"/>
                <a:ext cx="0" cy="6343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3" name="Straight Connector 132"/>
              <p:cNvCxnSpPr/>
              <p:nvPr/>
            </p:nvCxnSpPr>
            <p:spPr bwMode="auto">
              <a:xfrm>
                <a:off x="6613476" y="4456854"/>
                <a:ext cx="0" cy="6343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98" name="Rectangle 97"/>
            <p:cNvSpPr/>
            <p:nvPr/>
          </p:nvSpPr>
          <p:spPr bwMode="auto">
            <a:xfrm flipH="1">
              <a:off x="6890108" y="4958453"/>
              <a:ext cx="64008" cy="64869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</p:grpSp>
      <p:sp>
        <p:nvSpPr>
          <p:cNvPr id="99" name="Diamond 98"/>
          <p:cNvSpPr/>
          <p:nvPr/>
        </p:nvSpPr>
        <p:spPr bwMode="auto">
          <a:xfrm>
            <a:off x="6581271" y="5057779"/>
            <a:ext cx="274255" cy="103281"/>
          </a:xfrm>
          <a:prstGeom prst="diamond">
            <a:avLst/>
          </a:prstGeom>
          <a:noFill/>
          <a:ln w="9525" cap="flat" cmpd="sng" algn="ctr">
            <a:solidFill>
              <a:srgbClr val="36964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grpSp>
        <p:nvGrpSpPr>
          <p:cNvPr id="138" name="Group 137"/>
          <p:cNvGrpSpPr/>
          <p:nvPr/>
        </p:nvGrpSpPr>
        <p:grpSpPr>
          <a:xfrm>
            <a:off x="6350701" y="4531838"/>
            <a:ext cx="461755" cy="81914"/>
            <a:chOff x="6350701" y="4794039"/>
            <a:chExt cx="461755" cy="81914"/>
          </a:xfrm>
        </p:grpSpPr>
        <p:grpSp>
          <p:nvGrpSpPr>
            <p:cNvPr id="100" name="Group 99"/>
            <p:cNvGrpSpPr/>
            <p:nvPr/>
          </p:nvGrpSpPr>
          <p:grpSpPr>
            <a:xfrm flipH="1">
              <a:off x="6350701" y="4794039"/>
              <a:ext cx="461755" cy="81914"/>
              <a:chOff x="7109524" y="4336669"/>
              <a:chExt cx="503340" cy="71372"/>
            </a:xfrm>
          </p:grpSpPr>
          <p:cxnSp>
            <p:nvCxnSpPr>
              <p:cNvPr id="110" name="Straight Connector 109"/>
              <p:cNvCxnSpPr/>
              <p:nvPr/>
            </p:nvCxnSpPr>
            <p:spPr bwMode="auto">
              <a:xfrm>
                <a:off x="7109524" y="4375655"/>
                <a:ext cx="50296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1" name="Straight Connector 110"/>
              <p:cNvCxnSpPr/>
              <p:nvPr/>
            </p:nvCxnSpPr>
            <p:spPr bwMode="auto">
              <a:xfrm>
                <a:off x="7612864" y="4336669"/>
                <a:ext cx="0" cy="71372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2" name="Straight Connector 111"/>
              <p:cNvCxnSpPr/>
              <p:nvPr/>
            </p:nvCxnSpPr>
            <p:spPr bwMode="auto">
              <a:xfrm>
                <a:off x="7113564" y="4336669"/>
                <a:ext cx="0" cy="71372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01" name="Oval 100"/>
            <p:cNvSpPr/>
            <p:nvPr/>
          </p:nvSpPr>
          <p:spPr bwMode="auto">
            <a:xfrm flipH="1">
              <a:off x="6548676" y="4809134"/>
              <a:ext cx="54864" cy="58707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5917941" y="5254515"/>
            <a:ext cx="3062229" cy="769267"/>
            <a:chOff x="5917941" y="5440789"/>
            <a:chExt cx="3062229" cy="769267"/>
          </a:xfrm>
        </p:grpSpPr>
        <p:sp>
          <p:nvSpPr>
            <p:cNvPr id="81" name="Rectangle 80"/>
            <p:cNvSpPr/>
            <p:nvPr/>
          </p:nvSpPr>
          <p:spPr>
            <a:xfrm flipH="1">
              <a:off x="6382277" y="5902279"/>
              <a:ext cx="67839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rgbClr val="000000"/>
                  </a:solidFill>
                  <a:latin typeface="+mj-lt"/>
                </a:rPr>
                <a:t>Harm</a:t>
              </a:r>
            </a:p>
          </p:txBody>
        </p:sp>
        <p:sp>
          <p:nvSpPr>
            <p:cNvPr id="82" name="Rectangle 81"/>
            <p:cNvSpPr/>
            <p:nvPr/>
          </p:nvSpPr>
          <p:spPr>
            <a:xfrm flipH="1">
              <a:off x="6994396" y="5902279"/>
              <a:ext cx="81945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sz="1400" dirty="0">
                  <a:solidFill>
                    <a:srgbClr val="000000"/>
                  </a:solidFill>
                  <a:latin typeface="+mj-lt"/>
                </a:rPr>
                <a:t>Benefit</a:t>
              </a:r>
            </a:p>
          </p:txBody>
        </p:sp>
        <p:sp>
          <p:nvSpPr>
            <p:cNvPr id="83" name="Freeform 82"/>
            <p:cNvSpPr/>
            <p:nvPr/>
          </p:nvSpPr>
          <p:spPr bwMode="auto">
            <a:xfrm flipH="1">
              <a:off x="6185367" y="5440789"/>
              <a:ext cx="2572348" cy="97847"/>
            </a:xfrm>
            <a:custGeom>
              <a:avLst/>
              <a:gdLst>
                <a:gd name="connsiteX0" fmla="*/ 0 w 1866900"/>
                <a:gd name="connsiteY0" fmla="*/ 69850 h 76200"/>
                <a:gd name="connsiteX1" fmla="*/ 0 w 1866900"/>
                <a:gd name="connsiteY1" fmla="*/ 0 h 76200"/>
                <a:gd name="connsiteX2" fmla="*/ 1866900 w 1866900"/>
                <a:gd name="connsiteY2" fmla="*/ 0 h 76200"/>
                <a:gd name="connsiteX3" fmla="*/ 1866900 w 1866900"/>
                <a:gd name="connsiteY3" fmla="*/ 76200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66900" h="76200">
                  <a:moveTo>
                    <a:pt x="0" y="69850"/>
                  </a:moveTo>
                  <a:lnTo>
                    <a:pt x="0" y="0"/>
                  </a:lnTo>
                  <a:lnTo>
                    <a:pt x="1866900" y="0"/>
                  </a:lnTo>
                  <a:lnTo>
                    <a:pt x="1866900" y="76200"/>
                  </a:lnTo>
                </a:path>
              </a:pathLst>
            </a:cu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cxnSp>
          <p:nvCxnSpPr>
            <p:cNvPr id="84" name="Straight Connector 83"/>
            <p:cNvCxnSpPr/>
            <p:nvPr/>
          </p:nvCxnSpPr>
          <p:spPr bwMode="auto">
            <a:xfrm flipH="1">
              <a:off x="7893863" y="5444501"/>
              <a:ext cx="0" cy="8416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/>
            <p:nvPr/>
          </p:nvCxnSpPr>
          <p:spPr bwMode="auto">
            <a:xfrm flipH="1">
              <a:off x="7452516" y="5444501"/>
              <a:ext cx="0" cy="8416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/>
            <p:nvPr/>
          </p:nvCxnSpPr>
          <p:spPr bwMode="auto">
            <a:xfrm flipH="1">
              <a:off x="7027044" y="5444501"/>
              <a:ext cx="0" cy="8416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7" name="Rectangle 86"/>
            <p:cNvSpPr/>
            <p:nvPr/>
          </p:nvSpPr>
          <p:spPr>
            <a:xfrm flipH="1">
              <a:off x="8567878" y="5495073"/>
              <a:ext cx="41229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00"/>
                  </a:solidFill>
                  <a:latin typeface="+mj-lt"/>
                </a:rPr>
                <a:t>80</a:t>
              </a:r>
            </a:p>
          </p:txBody>
        </p:sp>
        <p:sp>
          <p:nvSpPr>
            <p:cNvPr id="88" name="Rectangle 87"/>
            <p:cNvSpPr/>
            <p:nvPr/>
          </p:nvSpPr>
          <p:spPr>
            <a:xfrm flipH="1">
              <a:off x="7242890" y="5495073"/>
              <a:ext cx="41229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00"/>
                  </a:solidFill>
                  <a:latin typeface="+mj-lt"/>
                </a:rPr>
                <a:t>20</a:t>
              </a:r>
            </a:p>
          </p:txBody>
        </p:sp>
        <p:sp>
          <p:nvSpPr>
            <p:cNvPr id="89" name="Rectangle 88"/>
            <p:cNvSpPr/>
            <p:nvPr/>
          </p:nvSpPr>
          <p:spPr>
            <a:xfrm flipH="1">
              <a:off x="6874448" y="5495073"/>
              <a:ext cx="29848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00"/>
                  </a:solidFill>
                  <a:latin typeface="+mj-lt"/>
                </a:rPr>
                <a:t>0</a:t>
              </a:r>
            </a:p>
          </p:txBody>
        </p:sp>
        <p:sp>
          <p:nvSpPr>
            <p:cNvPr id="90" name="Rectangle 89"/>
            <p:cNvSpPr/>
            <p:nvPr/>
          </p:nvSpPr>
          <p:spPr>
            <a:xfrm flipH="1">
              <a:off x="5917941" y="5495073"/>
              <a:ext cx="52610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00"/>
                  </a:solidFill>
                  <a:latin typeface="+mj-lt"/>
                </a:rPr>
                <a:t>–40</a:t>
              </a:r>
            </a:p>
          </p:txBody>
        </p:sp>
        <p:sp>
          <p:nvSpPr>
            <p:cNvPr id="91" name="Left Arrow 90"/>
            <p:cNvSpPr/>
            <p:nvPr/>
          </p:nvSpPr>
          <p:spPr bwMode="auto">
            <a:xfrm flipH="1">
              <a:off x="7079006" y="5791161"/>
              <a:ext cx="1665645" cy="154249"/>
            </a:xfrm>
            <a:prstGeom prst="leftArrow">
              <a:avLst/>
            </a:prstGeom>
            <a:solidFill>
              <a:srgbClr val="00000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92" name="Left Arrow 91"/>
            <p:cNvSpPr/>
            <p:nvPr/>
          </p:nvSpPr>
          <p:spPr bwMode="auto">
            <a:xfrm rot="10800000" flipH="1">
              <a:off x="6179251" y="5794902"/>
              <a:ext cx="795955" cy="150507"/>
            </a:xfrm>
            <a:prstGeom prst="leftArrow">
              <a:avLst/>
            </a:prstGeom>
            <a:solidFill>
              <a:srgbClr val="00000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 flipH="1">
              <a:off x="7686430" y="5495073"/>
              <a:ext cx="41229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00"/>
                  </a:solidFill>
                  <a:latin typeface="+mj-lt"/>
                </a:rPr>
                <a:t>40</a:t>
              </a:r>
            </a:p>
          </p:txBody>
        </p:sp>
        <p:cxnSp>
          <p:nvCxnSpPr>
            <p:cNvPr id="102" name="Straight Connector 101"/>
            <p:cNvCxnSpPr/>
            <p:nvPr/>
          </p:nvCxnSpPr>
          <p:spPr bwMode="auto">
            <a:xfrm flipH="1">
              <a:off x="8316162" y="5444501"/>
              <a:ext cx="0" cy="8416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 flipH="1">
              <a:off x="6601570" y="5444501"/>
              <a:ext cx="0" cy="8416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4" name="Rectangle 103"/>
            <p:cNvSpPr/>
            <p:nvPr/>
          </p:nvSpPr>
          <p:spPr>
            <a:xfrm flipH="1">
              <a:off x="8111788" y="5495073"/>
              <a:ext cx="41229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00"/>
                  </a:solidFill>
                  <a:latin typeface="+mj-lt"/>
                </a:rPr>
                <a:t>60</a:t>
              </a:r>
            </a:p>
          </p:txBody>
        </p:sp>
        <p:sp>
          <p:nvSpPr>
            <p:cNvPr id="105" name="Rectangle 104"/>
            <p:cNvSpPr/>
            <p:nvPr/>
          </p:nvSpPr>
          <p:spPr>
            <a:xfrm flipH="1">
              <a:off x="6336370" y="5495073"/>
              <a:ext cx="52610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00"/>
                  </a:solidFill>
                  <a:latin typeface="+mj-lt"/>
                </a:rPr>
                <a:t>–20</a:t>
              </a:r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6979355" y="3193729"/>
            <a:ext cx="445470" cy="71209"/>
            <a:chOff x="6979355" y="3485938"/>
            <a:chExt cx="445470" cy="71209"/>
          </a:xfrm>
        </p:grpSpPr>
        <p:grpSp>
          <p:nvGrpSpPr>
            <p:cNvPr id="76" name="Group 75"/>
            <p:cNvGrpSpPr/>
            <p:nvPr/>
          </p:nvGrpSpPr>
          <p:grpSpPr>
            <a:xfrm flipH="1">
              <a:off x="6979355" y="3492113"/>
              <a:ext cx="445470" cy="65034"/>
              <a:chOff x="6248756" y="3221674"/>
              <a:chExt cx="524487" cy="45719"/>
            </a:xfrm>
          </p:grpSpPr>
          <p:cxnSp>
            <p:nvCxnSpPr>
              <p:cNvPr id="119" name="Straight Connector 118"/>
              <p:cNvCxnSpPr/>
              <p:nvPr/>
            </p:nvCxnSpPr>
            <p:spPr bwMode="auto">
              <a:xfrm>
                <a:off x="6248756" y="3244533"/>
                <a:ext cx="524487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0" name="Straight Connector 119"/>
              <p:cNvCxnSpPr/>
              <p:nvPr/>
            </p:nvCxnSpPr>
            <p:spPr bwMode="auto">
              <a:xfrm>
                <a:off x="6773199" y="3221674"/>
                <a:ext cx="0" cy="4571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1" name="Straight Connector 120"/>
              <p:cNvCxnSpPr/>
              <p:nvPr/>
            </p:nvCxnSpPr>
            <p:spPr bwMode="auto">
              <a:xfrm>
                <a:off x="6251704" y="3221674"/>
                <a:ext cx="0" cy="4571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06" name="Rectangle 105"/>
            <p:cNvSpPr/>
            <p:nvPr/>
          </p:nvSpPr>
          <p:spPr bwMode="auto">
            <a:xfrm flipH="1">
              <a:off x="7182764" y="3485938"/>
              <a:ext cx="64008" cy="64869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7229397" y="2157951"/>
            <a:ext cx="1155656" cy="58707"/>
            <a:chOff x="7229397" y="2598235"/>
            <a:chExt cx="1155656" cy="58707"/>
          </a:xfrm>
        </p:grpSpPr>
        <p:grpSp>
          <p:nvGrpSpPr>
            <p:cNvPr id="96" name="Group 95"/>
            <p:cNvGrpSpPr/>
            <p:nvPr/>
          </p:nvGrpSpPr>
          <p:grpSpPr>
            <a:xfrm flipH="1">
              <a:off x="7229397" y="2598235"/>
              <a:ext cx="1155656" cy="58707"/>
              <a:chOff x="5963113" y="2649596"/>
              <a:chExt cx="838725" cy="45719"/>
            </a:xfrm>
          </p:grpSpPr>
          <p:cxnSp>
            <p:nvCxnSpPr>
              <p:cNvPr id="113" name="Straight Connector 112"/>
              <p:cNvCxnSpPr/>
              <p:nvPr/>
            </p:nvCxnSpPr>
            <p:spPr bwMode="auto">
              <a:xfrm>
                <a:off x="5963113" y="2672455"/>
                <a:ext cx="835860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4" name="Straight Connector 113"/>
              <p:cNvCxnSpPr/>
              <p:nvPr/>
            </p:nvCxnSpPr>
            <p:spPr bwMode="auto">
              <a:xfrm>
                <a:off x="6801838" y="2649596"/>
                <a:ext cx="0" cy="4571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5" name="Straight Connector 114"/>
              <p:cNvCxnSpPr/>
              <p:nvPr/>
            </p:nvCxnSpPr>
            <p:spPr bwMode="auto">
              <a:xfrm>
                <a:off x="5963948" y="2649596"/>
                <a:ext cx="0" cy="4571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07" name="Oval 106"/>
            <p:cNvSpPr/>
            <p:nvPr/>
          </p:nvSpPr>
          <p:spPr bwMode="auto">
            <a:xfrm flipH="1">
              <a:off x="7779766" y="2598235"/>
              <a:ext cx="54864" cy="54864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7173019" y="2945049"/>
            <a:ext cx="579887" cy="61933"/>
            <a:chOff x="7173019" y="3329597"/>
            <a:chExt cx="579887" cy="61933"/>
          </a:xfrm>
        </p:grpSpPr>
        <p:grpSp>
          <p:nvGrpSpPr>
            <p:cNvPr id="75" name="Group 74"/>
            <p:cNvGrpSpPr/>
            <p:nvPr/>
          </p:nvGrpSpPr>
          <p:grpSpPr>
            <a:xfrm flipH="1">
              <a:off x="7173019" y="3329597"/>
              <a:ext cx="579887" cy="58706"/>
              <a:chOff x="6532506" y="3272160"/>
              <a:chExt cx="420857" cy="45719"/>
            </a:xfrm>
          </p:grpSpPr>
          <p:cxnSp>
            <p:nvCxnSpPr>
              <p:cNvPr id="122" name="Straight Connector 121"/>
              <p:cNvCxnSpPr/>
              <p:nvPr/>
            </p:nvCxnSpPr>
            <p:spPr bwMode="auto">
              <a:xfrm>
                <a:off x="6534697" y="3295019"/>
                <a:ext cx="41866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3" name="Straight Connector 122"/>
              <p:cNvCxnSpPr/>
              <p:nvPr/>
            </p:nvCxnSpPr>
            <p:spPr bwMode="auto">
              <a:xfrm>
                <a:off x="6953074" y="3272160"/>
                <a:ext cx="0" cy="4571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4" name="Straight Connector 123"/>
              <p:cNvCxnSpPr/>
              <p:nvPr/>
            </p:nvCxnSpPr>
            <p:spPr bwMode="auto">
              <a:xfrm>
                <a:off x="6532506" y="3272160"/>
                <a:ext cx="0" cy="4571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08" name="Oval 107"/>
            <p:cNvSpPr/>
            <p:nvPr/>
          </p:nvSpPr>
          <p:spPr bwMode="auto">
            <a:xfrm>
              <a:off x="7421937" y="3336666"/>
              <a:ext cx="54864" cy="54864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7195248" y="3741713"/>
            <a:ext cx="544958" cy="58707"/>
            <a:chOff x="7195248" y="4082059"/>
            <a:chExt cx="544958" cy="58707"/>
          </a:xfrm>
          <a:solidFill>
            <a:srgbClr val="000000"/>
          </a:solidFill>
        </p:grpSpPr>
        <p:grpSp>
          <p:nvGrpSpPr>
            <p:cNvPr id="79" name="Group 78"/>
            <p:cNvGrpSpPr/>
            <p:nvPr/>
          </p:nvGrpSpPr>
          <p:grpSpPr>
            <a:xfrm flipH="1">
              <a:off x="7195248" y="4082059"/>
              <a:ext cx="544958" cy="58707"/>
              <a:chOff x="6317646" y="4019653"/>
              <a:chExt cx="332465" cy="51701"/>
            </a:xfrm>
            <a:grpFill/>
          </p:grpSpPr>
          <p:cxnSp>
            <p:nvCxnSpPr>
              <p:cNvPr id="116" name="Straight Connector 115"/>
              <p:cNvCxnSpPr/>
              <p:nvPr/>
            </p:nvCxnSpPr>
            <p:spPr bwMode="auto">
              <a:xfrm>
                <a:off x="6317646" y="4045503"/>
                <a:ext cx="332465" cy="0"/>
              </a:xfrm>
              <a:prstGeom prst="line">
                <a:avLst/>
              </a:prstGeom>
              <a:grp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7" name="Straight Connector 116"/>
              <p:cNvCxnSpPr/>
              <p:nvPr/>
            </p:nvCxnSpPr>
            <p:spPr bwMode="auto">
              <a:xfrm>
                <a:off x="6649765" y="4019653"/>
                <a:ext cx="0" cy="51701"/>
              </a:xfrm>
              <a:prstGeom prst="line">
                <a:avLst/>
              </a:prstGeom>
              <a:grp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8" name="Straight Connector 117"/>
              <p:cNvCxnSpPr/>
              <p:nvPr/>
            </p:nvCxnSpPr>
            <p:spPr bwMode="auto">
              <a:xfrm>
                <a:off x="6318278" y="4019653"/>
                <a:ext cx="0" cy="51701"/>
              </a:xfrm>
              <a:prstGeom prst="line">
                <a:avLst/>
              </a:prstGeom>
              <a:grp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09" name="Oval 108"/>
            <p:cNvSpPr/>
            <p:nvPr/>
          </p:nvSpPr>
          <p:spPr bwMode="auto">
            <a:xfrm flipH="1">
              <a:off x="7432179" y="4082059"/>
              <a:ext cx="54864" cy="54864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8453259" y="1421645"/>
            <a:ext cx="2580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0000"/>
                </a:solidFill>
              </a:rPr>
              <a:t>Number of events prevented in 1000 </a:t>
            </a:r>
          </a:p>
          <a:p>
            <a:pPr algn="ctr"/>
            <a:r>
              <a:rPr lang="en-US" sz="1200" b="1" dirty="0">
                <a:solidFill>
                  <a:srgbClr val="000000"/>
                </a:solidFill>
              </a:rPr>
              <a:t>patients over 5 years</a:t>
            </a:r>
            <a:endParaRPr lang="en-US" sz="1200" dirty="0"/>
          </a:p>
        </p:txBody>
      </p:sp>
      <p:grpSp>
        <p:nvGrpSpPr>
          <p:cNvPr id="134" name="Group 133"/>
          <p:cNvGrpSpPr/>
          <p:nvPr/>
        </p:nvGrpSpPr>
        <p:grpSpPr>
          <a:xfrm>
            <a:off x="300038" y="5869893"/>
            <a:ext cx="4992494" cy="246862"/>
            <a:chOff x="289133" y="5844776"/>
            <a:chExt cx="4992494" cy="246862"/>
          </a:xfrm>
        </p:grpSpPr>
        <p:grpSp>
          <p:nvGrpSpPr>
            <p:cNvPr id="154" name="Group 153"/>
            <p:cNvGrpSpPr/>
            <p:nvPr/>
          </p:nvGrpSpPr>
          <p:grpSpPr>
            <a:xfrm>
              <a:off x="289133" y="5844776"/>
              <a:ext cx="1802930" cy="246221"/>
              <a:chOff x="2021979" y="1201579"/>
              <a:chExt cx="1802930" cy="246221"/>
            </a:xfrm>
          </p:grpSpPr>
          <p:sp>
            <p:nvSpPr>
              <p:cNvPr id="161" name="Rectangle 160"/>
              <p:cNvSpPr/>
              <p:nvPr/>
            </p:nvSpPr>
            <p:spPr>
              <a:xfrm>
                <a:off x="2064491" y="1201579"/>
                <a:ext cx="1760418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000" b="1" dirty="0">
                    <a:solidFill>
                      <a:schemeClr val="accent2"/>
                    </a:solidFill>
                  </a:rPr>
                  <a:t>Secondary prevention</a:t>
                </a:r>
                <a:endParaRPr lang="en-US" sz="1000" b="1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62" name="Oval 161"/>
              <p:cNvSpPr/>
              <p:nvPr/>
            </p:nvSpPr>
            <p:spPr bwMode="auto">
              <a:xfrm>
                <a:off x="2021979" y="1290088"/>
                <a:ext cx="69202" cy="69202"/>
              </a:xfrm>
              <a:prstGeom prst="ellipse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charset="0"/>
                </a:endParaRPr>
              </a:p>
            </p:txBody>
          </p:sp>
        </p:grpSp>
        <p:grpSp>
          <p:nvGrpSpPr>
            <p:cNvPr id="155" name="Group 154"/>
            <p:cNvGrpSpPr/>
            <p:nvPr/>
          </p:nvGrpSpPr>
          <p:grpSpPr>
            <a:xfrm>
              <a:off x="2107674" y="5845417"/>
              <a:ext cx="1619835" cy="246221"/>
              <a:chOff x="4337664" y="1216968"/>
              <a:chExt cx="1619835" cy="246221"/>
            </a:xfrm>
          </p:grpSpPr>
          <p:sp>
            <p:nvSpPr>
              <p:cNvPr id="159" name="Rectangle 158"/>
              <p:cNvSpPr/>
              <p:nvPr/>
            </p:nvSpPr>
            <p:spPr bwMode="auto">
              <a:xfrm>
                <a:off x="4337664" y="1297783"/>
                <a:ext cx="69203" cy="69203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160" name="Rectangle 159"/>
              <p:cNvSpPr/>
              <p:nvPr/>
            </p:nvSpPr>
            <p:spPr>
              <a:xfrm>
                <a:off x="4379823" y="1216968"/>
                <a:ext cx="1577676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000" b="1" dirty="0"/>
                  <a:t>Primary prevention</a:t>
                </a:r>
                <a:endParaRPr lang="en-US" sz="1000" b="1" dirty="0"/>
              </a:p>
            </p:txBody>
          </p:sp>
        </p:grpSp>
        <p:grpSp>
          <p:nvGrpSpPr>
            <p:cNvPr id="156" name="Group 155"/>
            <p:cNvGrpSpPr/>
            <p:nvPr/>
          </p:nvGrpSpPr>
          <p:grpSpPr>
            <a:xfrm>
              <a:off x="3726539" y="5844777"/>
              <a:ext cx="1555088" cy="246221"/>
              <a:chOff x="7026879" y="1201579"/>
              <a:chExt cx="1555088" cy="246221"/>
            </a:xfrm>
          </p:grpSpPr>
          <p:sp>
            <p:nvSpPr>
              <p:cNvPr id="157" name="Diamond 156"/>
              <p:cNvSpPr/>
              <p:nvPr/>
            </p:nvSpPr>
            <p:spPr bwMode="auto">
              <a:xfrm>
                <a:off x="7026879" y="1285870"/>
                <a:ext cx="80432" cy="80432"/>
              </a:xfrm>
              <a:prstGeom prst="diamond">
                <a:avLst/>
              </a:prstGeom>
              <a:noFill/>
              <a:ln w="9525" cap="flat" cmpd="sng" algn="ctr">
                <a:solidFill>
                  <a:srgbClr val="36964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158" name="Rectangle 157"/>
              <p:cNvSpPr/>
              <p:nvPr/>
            </p:nvSpPr>
            <p:spPr>
              <a:xfrm>
                <a:off x="7073221" y="1201579"/>
                <a:ext cx="1508746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000" b="1" dirty="0">
                    <a:solidFill>
                      <a:srgbClr val="369645"/>
                    </a:solidFill>
                  </a:rPr>
                  <a:t>Overall population</a:t>
                </a:r>
                <a:endParaRPr lang="en-US" sz="1000" b="1" dirty="0">
                  <a:solidFill>
                    <a:srgbClr val="369645"/>
                  </a:solidFill>
                </a:endParaRPr>
              </a:p>
            </p:txBody>
          </p:sp>
        </p:grpSp>
      </p:grpSp>
      <p:sp>
        <p:nvSpPr>
          <p:cNvPr id="5" name="Rectangle 4"/>
          <p:cNvSpPr/>
          <p:nvPr/>
        </p:nvSpPr>
        <p:spPr bwMode="auto">
          <a:xfrm>
            <a:off x="4316083" y="2067976"/>
            <a:ext cx="7875917" cy="49707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4089035" y="2860930"/>
            <a:ext cx="7875917" cy="49707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4063336" y="3663307"/>
            <a:ext cx="7875917" cy="49707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4063335" y="4453917"/>
            <a:ext cx="7875917" cy="49707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</a:endParaRPr>
          </a:p>
        </p:txBody>
      </p:sp>
      <p:cxnSp>
        <p:nvCxnSpPr>
          <p:cNvPr id="94" name="Straight Connector 93"/>
          <p:cNvCxnSpPr/>
          <p:nvPr/>
        </p:nvCxnSpPr>
        <p:spPr bwMode="auto">
          <a:xfrm>
            <a:off x="7018577" y="2067976"/>
            <a:ext cx="4145" cy="31906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7" name="Rectangle 146"/>
          <p:cNvSpPr/>
          <p:nvPr/>
        </p:nvSpPr>
        <p:spPr bwMode="auto">
          <a:xfrm flipH="1">
            <a:off x="6978172" y="2403405"/>
            <a:ext cx="64008" cy="64869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84522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4" grpId="0" animBg="1"/>
      <p:bldP spid="145" grpId="0" animBg="1"/>
      <p:bldP spid="146" grpId="0" animBg="1"/>
      <p:bldP spid="14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The trial was not designed with appropriate statistical power to show definitive treatment differences in the outcomes in primary and secondary prevention participants</a:t>
            </a:r>
          </a:p>
          <a:p>
            <a:pPr>
              <a:spcAft>
                <a:spcPts val="1200"/>
              </a:spcAft>
            </a:pPr>
            <a:r>
              <a:rPr lang="en-US" dirty="0"/>
              <a:t>The primary and secondary prevention participants were categorized based on investigator-reported criteria</a:t>
            </a:r>
          </a:p>
          <a:p>
            <a:pPr>
              <a:spcAft>
                <a:spcPts val="1200"/>
              </a:spcAft>
            </a:pPr>
            <a:r>
              <a:rPr lang="en-US" dirty="0"/>
              <a:t>Participants were not screened for subclinical atherosclerotic vascular disease, </a:t>
            </a:r>
            <a:br>
              <a:rPr lang="en-US" dirty="0"/>
            </a:br>
            <a:r>
              <a:rPr lang="en-US" dirty="0"/>
              <a:t>so those with asymptomatic CV disease may have been included in the primary prevention cohort</a:t>
            </a:r>
          </a:p>
        </p:txBody>
      </p:sp>
    </p:spTree>
    <p:extLst>
      <p:ext uri="{BB962C8B-B14F-4D97-AF65-F5344CB8AC3E}">
        <p14:creationId xmlns:p14="http://schemas.microsoft.com/office/powerpoint/2010/main" val="2436977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Aft>
                <a:spcPts val="1200"/>
              </a:spcAft>
              <a:buNone/>
            </a:pPr>
            <a:r>
              <a:rPr lang="en-US" dirty="0"/>
              <a:t>In the CANVAS Program of patients with type 2 diabetes and elevated CV risk,</a:t>
            </a:r>
          </a:p>
          <a:p>
            <a:pPr>
              <a:spcAft>
                <a:spcPts val="1200"/>
              </a:spcAft>
            </a:pPr>
            <a:r>
              <a:rPr lang="en-US" dirty="0"/>
              <a:t>Participants with prior CV events (secondary prevention) compared with those without prior CV events (primary prevention) had greater absolute rates of CV, renal, and death outcomes</a:t>
            </a:r>
          </a:p>
          <a:p>
            <a:pPr>
              <a:spcAft>
                <a:spcPts val="1200"/>
              </a:spcAft>
            </a:pPr>
            <a:r>
              <a:rPr lang="en-US" dirty="0"/>
              <a:t>Canagliflozin reduced CV and renal outcomes overall, with no statistical evidence of heterogeneity of </a:t>
            </a:r>
            <a:r>
              <a:rPr lang="en-US" dirty="0" err="1"/>
              <a:t>canagliflozin</a:t>
            </a:r>
            <a:r>
              <a:rPr lang="en-US" dirty="0"/>
              <a:t> effects across the primary and secondary prevention participants</a:t>
            </a:r>
          </a:p>
          <a:p>
            <a:pPr>
              <a:spcAft>
                <a:spcPts val="1200"/>
              </a:spcAft>
            </a:pPr>
            <a:r>
              <a:rPr lang="en-US" dirty="0"/>
              <a:t>Further study with longer follow-up in a primary prevention population will provide further insights into the effect of </a:t>
            </a:r>
            <a:r>
              <a:rPr lang="en-US" dirty="0" err="1"/>
              <a:t>canagliflozin</a:t>
            </a:r>
            <a:r>
              <a:rPr lang="en-US" dirty="0"/>
              <a:t> (CREDENCE) and other SGLT2 inhibitors (DECLARE)</a:t>
            </a:r>
          </a:p>
        </p:txBody>
      </p:sp>
    </p:spTree>
    <p:extLst>
      <p:ext uri="{BB962C8B-B14F-4D97-AF65-F5344CB8AC3E}">
        <p14:creationId xmlns:p14="http://schemas.microsoft.com/office/powerpoint/2010/main" val="3393241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6"/>
          <a:stretch/>
        </p:blipFill>
        <p:spPr bwMode="auto">
          <a:xfrm>
            <a:off x="2663990" y="1998018"/>
            <a:ext cx="686402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5864225"/>
            <a:ext cx="83158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DOI: 10.1161/CIRCULATIONAHA.117.032038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93298" y="4314"/>
            <a:ext cx="11835442" cy="1495425"/>
            <a:chOff x="293298" y="4314"/>
            <a:chExt cx="11835442" cy="1495425"/>
          </a:xfrm>
        </p:grpSpPr>
        <p:sp>
          <p:nvSpPr>
            <p:cNvPr id="7" name="Rectangle 6"/>
            <p:cNvSpPr/>
            <p:nvPr/>
          </p:nvSpPr>
          <p:spPr bwMode="auto">
            <a:xfrm>
              <a:off x="293298" y="855366"/>
              <a:ext cx="11835442" cy="49707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</a:endParaRPr>
            </a:p>
          </p:txBody>
        </p:sp>
        <p:pic>
          <p:nvPicPr>
            <p:cNvPr id="819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0300" y="4314"/>
              <a:ext cx="7391400" cy="1495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Rectangle 9"/>
          <p:cNvSpPr/>
          <p:nvPr/>
        </p:nvSpPr>
        <p:spPr>
          <a:xfrm>
            <a:off x="2663990" y="4071997"/>
            <a:ext cx="68640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Kenneth W. Mahaffey, MD;</a:t>
            </a:r>
            <a:r>
              <a:rPr lang="en-US" sz="1400" baseline="300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Bruce Neal, MB, ChB, PhD; </a:t>
            </a:r>
          </a:p>
          <a:p>
            <a:pPr algn="ctr"/>
            <a:r>
              <a:rPr lang="en-US" sz="1400" dirty="0" err="1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Vlado</a:t>
            </a:r>
            <a:r>
              <a:rPr lang="en-US" sz="14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Perkovic, MBBS, PhD; Dick de Zeeuw, MD, PhD; Greg Fulcher, MD; Ngozi Erondu, MD, PhD;</a:t>
            </a:r>
            <a:r>
              <a:rPr lang="en-US" sz="1400" baseline="-250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Wayne Shaw, DSL; Elisa Fabbrini, MD, PhD; </a:t>
            </a:r>
          </a:p>
          <a:p>
            <a:pPr algn="ctr"/>
            <a:r>
              <a:rPr lang="en-US" sz="14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Tao Sun, PhD; Qiang Li, </a:t>
            </a:r>
            <a:r>
              <a:rPr lang="en-US" sz="1400" dirty="0" err="1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MBiostat</a:t>
            </a:r>
            <a:r>
              <a:rPr lang="en-US" sz="14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, BPH, </a:t>
            </a:r>
            <a:r>
              <a:rPr lang="en-US" sz="1400" dirty="0" err="1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AStat</a:t>
            </a:r>
            <a:r>
              <a:rPr lang="en-US" sz="14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; Mehul Desai, MD; </a:t>
            </a:r>
          </a:p>
          <a:p>
            <a:pPr algn="ctr"/>
            <a:r>
              <a:rPr lang="en-US" sz="14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David R. Matthews, DPhil, BM, </a:t>
            </a:r>
            <a:r>
              <a:rPr lang="en-US" sz="1400" dirty="0" err="1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BCh</a:t>
            </a:r>
            <a:r>
              <a:rPr lang="en-US" sz="14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; </a:t>
            </a:r>
          </a:p>
          <a:p>
            <a:pPr algn="ctr"/>
            <a:r>
              <a:rPr lang="en-US" sz="14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on behalf of the CANVAS Program collaborative group</a:t>
            </a:r>
          </a:p>
        </p:txBody>
      </p:sp>
    </p:spTree>
    <p:extLst>
      <p:ext uri="{BB962C8B-B14F-4D97-AF65-F5344CB8AC3E}">
        <p14:creationId xmlns:p14="http://schemas.microsoft.com/office/powerpoint/2010/main" val="863054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25590" y="1593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90" y="1593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CANVAS Program</a:t>
            </a:r>
            <a:endParaRPr lang="en-GB" dirty="0"/>
          </a:p>
        </p:txBody>
      </p:sp>
      <p:grpSp>
        <p:nvGrpSpPr>
          <p:cNvPr id="3" name="Group 2"/>
          <p:cNvGrpSpPr/>
          <p:nvPr/>
        </p:nvGrpSpPr>
        <p:grpSpPr>
          <a:xfrm>
            <a:off x="-536028" y="1309273"/>
            <a:ext cx="12347028" cy="2163004"/>
            <a:chOff x="-536028" y="3472715"/>
            <a:chExt cx="12347028" cy="2163004"/>
          </a:xfrm>
        </p:grpSpPr>
        <p:sp>
          <p:nvSpPr>
            <p:cNvPr id="52" name="Arrow: Pentagon 48"/>
            <p:cNvSpPr/>
            <p:nvPr/>
          </p:nvSpPr>
          <p:spPr bwMode="auto">
            <a:xfrm>
              <a:off x="1617986" y="4766259"/>
              <a:ext cx="6932534" cy="360646"/>
            </a:xfrm>
            <a:prstGeom prst="homePlate">
              <a:avLst/>
            </a:prstGeom>
            <a:solidFill>
              <a:srgbClr val="00B0F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AU">
                <a:solidFill>
                  <a:srgbClr val="00427A"/>
                </a:solidFill>
                <a:latin typeface="Verdana" charset="0"/>
                <a:cs typeface="+mn-cs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668693" y="4762473"/>
              <a:ext cx="36989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AU" sz="1600" b="1" dirty="0">
                  <a:solidFill>
                    <a:srgbClr val="FFFFFF"/>
                  </a:solidFill>
                  <a:latin typeface="Verdana"/>
                  <a:cs typeface="+mn-cs"/>
                </a:rPr>
                <a:t>CANVAS n = 4330</a:t>
              </a:r>
            </a:p>
          </p:txBody>
        </p:sp>
        <p:sp>
          <p:nvSpPr>
            <p:cNvPr id="126" name="Arrow: Pentagon 71"/>
            <p:cNvSpPr/>
            <p:nvPr/>
          </p:nvSpPr>
          <p:spPr bwMode="auto">
            <a:xfrm>
              <a:off x="6520959" y="4088673"/>
              <a:ext cx="4004646" cy="1038233"/>
            </a:xfrm>
            <a:prstGeom prst="homePlate">
              <a:avLst>
                <a:gd name="adj" fmla="val 28478"/>
              </a:avLst>
            </a:prstGeom>
            <a:solidFill>
              <a:srgbClr val="00B0F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AU">
                <a:solidFill>
                  <a:srgbClr val="00427A"/>
                </a:solidFill>
                <a:latin typeface="Verdana" charset="0"/>
                <a:cs typeface="+mn-cs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6677109" y="4159989"/>
              <a:ext cx="264234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AU" sz="1600" b="1" dirty="0">
                  <a:solidFill>
                    <a:srgbClr val="FFFFFF"/>
                  </a:solidFill>
                  <a:latin typeface="Verdana"/>
                  <a:cs typeface="+mn-cs"/>
                </a:rPr>
                <a:t>CANVAS-R </a:t>
              </a:r>
              <a:br>
                <a:rPr lang="en-AU" sz="1600" b="1" dirty="0">
                  <a:solidFill>
                    <a:srgbClr val="FFFFFF"/>
                  </a:solidFill>
                  <a:latin typeface="Verdana"/>
                  <a:cs typeface="+mn-cs"/>
                </a:rPr>
              </a:br>
              <a:r>
                <a:rPr lang="en-AU" sz="1600" b="1" dirty="0">
                  <a:solidFill>
                    <a:srgbClr val="FFFFFF"/>
                  </a:solidFill>
                  <a:latin typeface="Verdana"/>
                  <a:cs typeface="+mn-cs"/>
                </a:rPr>
                <a:t>n = 5812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-536028" y="5372100"/>
              <a:ext cx="6418004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900" dirty="0">
                <a:solidFill>
                  <a:srgbClr val="00427A"/>
                </a:solidFill>
                <a:latin typeface="Verdana"/>
                <a:cs typeface="+mn-cs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 bwMode="auto">
            <a:xfrm flipV="1">
              <a:off x="6520958" y="4759043"/>
              <a:ext cx="3894336" cy="477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TextBox 4"/>
            <p:cNvSpPr txBox="1"/>
            <p:nvPr/>
          </p:nvSpPr>
          <p:spPr>
            <a:xfrm>
              <a:off x="6502795" y="3472715"/>
              <a:ext cx="373194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 dirty="0">
                  <a:solidFill>
                    <a:srgbClr val="00427A"/>
                  </a:solidFill>
                </a:rPr>
                <a:t>CANVAS Program </a:t>
              </a:r>
            </a:p>
            <a:p>
              <a:r>
                <a:rPr lang="en-US" sz="1800" b="1" dirty="0">
                  <a:solidFill>
                    <a:srgbClr val="00427A"/>
                  </a:solidFill>
                </a:rPr>
                <a:t>N = 10,142</a:t>
              </a:r>
            </a:p>
          </p:txBody>
        </p:sp>
        <p:grpSp>
          <p:nvGrpSpPr>
            <p:cNvPr id="60" name="Group 59"/>
            <p:cNvGrpSpPr/>
            <p:nvPr/>
          </p:nvGrpSpPr>
          <p:grpSpPr>
            <a:xfrm>
              <a:off x="381000" y="5222765"/>
              <a:ext cx="11430000" cy="412954"/>
              <a:chOff x="227736" y="5718065"/>
              <a:chExt cx="8586669" cy="412954"/>
            </a:xfrm>
          </p:grpSpPr>
          <p:grpSp>
            <p:nvGrpSpPr>
              <p:cNvPr id="61" name="Group 60"/>
              <p:cNvGrpSpPr/>
              <p:nvPr/>
            </p:nvGrpSpPr>
            <p:grpSpPr>
              <a:xfrm>
                <a:off x="227736" y="5718065"/>
                <a:ext cx="8586669" cy="412954"/>
                <a:chOff x="227736" y="5718065"/>
                <a:chExt cx="8586669" cy="412954"/>
              </a:xfrm>
            </p:grpSpPr>
            <p:sp>
              <p:nvSpPr>
                <p:cNvPr id="89" name="Chevron 88"/>
                <p:cNvSpPr/>
                <p:nvPr/>
              </p:nvSpPr>
              <p:spPr bwMode="auto">
                <a:xfrm>
                  <a:off x="5846197" y="5718065"/>
                  <a:ext cx="1096143" cy="412954"/>
                </a:xfrm>
                <a:prstGeom prst="chevron">
                  <a:avLst/>
                </a:prstGeom>
                <a:solidFill>
                  <a:schemeClr val="tx2"/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eaLnBrk="0" hangingPunct="0"/>
                  <a:endParaRPr lang="en-US">
                    <a:solidFill>
                      <a:srgbClr val="00427A"/>
                    </a:solidFill>
                    <a:latin typeface="Verdana" charset="0"/>
                    <a:cs typeface="+mn-cs"/>
                  </a:endParaRPr>
                </a:p>
              </p:txBody>
            </p:sp>
            <p:sp>
              <p:nvSpPr>
                <p:cNvPr id="90" name="Chevron 89"/>
                <p:cNvSpPr/>
                <p:nvPr/>
              </p:nvSpPr>
              <p:spPr bwMode="auto">
                <a:xfrm>
                  <a:off x="2100232" y="5718065"/>
                  <a:ext cx="1099337" cy="412954"/>
                </a:xfrm>
                <a:prstGeom prst="chevron">
                  <a:avLst/>
                </a:prstGeom>
                <a:solidFill>
                  <a:schemeClr val="tx2"/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eaLnBrk="0" hangingPunct="0"/>
                  <a:endParaRPr lang="en-US">
                    <a:solidFill>
                      <a:srgbClr val="00427A"/>
                    </a:solidFill>
                    <a:latin typeface="Verdana" charset="0"/>
                    <a:cs typeface="+mn-cs"/>
                  </a:endParaRPr>
                </a:p>
              </p:txBody>
            </p:sp>
            <p:sp>
              <p:nvSpPr>
                <p:cNvPr id="91" name="Chevron 90"/>
                <p:cNvSpPr/>
                <p:nvPr/>
              </p:nvSpPr>
              <p:spPr bwMode="auto">
                <a:xfrm>
                  <a:off x="1165662" y="5718065"/>
                  <a:ext cx="1095819" cy="412954"/>
                </a:xfrm>
                <a:prstGeom prst="chevron">
                  <a:avLst/>
                </a:prstGeom>
                <a:solidFill>
                  <a:schemeClr val="tx2"/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eaLnBrk="0" hangingPunct="0"/>
                  <a:endParaRPr lang="en-US">
                    <a:solidFill>
                      <a:srgbClr val="00427A"/>
                    </a:solidFill>
                    <a:latin typeface="Verdana" charset="0"/>
                    <a:cs typeface="+mn-cs"/>
                  </a:endParaRPr>
                </a:p>
              </p:txBody>
            </p:sp>
            <p:sp>
              <p:nvSpPr>
                <p:cNvPr id="98" name="Chevron 97"/>
                <p:cNvSpPr/>
                <p:nvPr/>
              </p:nvSpPr>
              <p:spPr bwMode="auto">
                <a:xfrm>
                  <a:off x="3038320" y="5718065"/>
                  <a:ext cx="1095981" cy="412954"/>
                </a:xfrm>
                <a:prstGeom prst="chevron">
                  <a:avLst/>
                </a:prstGeom>
                <a:solidFill>
                  <a:schemeClr val="tx2"/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eaLnBrk="0" hangingPunct="0"/>
                  <a:endParaRPr lang="en-US">
                    <a:solidFill>
                      <a:srgbClr val="00427A"/>
                    </a:solidFill>
                    <a:latin typeface="Verdana" charset="0"/>
                    <a:cs typeface="+mn-cs"/>
                  </a:endParaRPr>
                </a:p>
              </p:txBody>
            </p:sp>
            <p:sp>
              <p:nvSpPr>
                <p:cNvPr id="99" name="Chevron 98"/>
                <p:cNvSpPr/>
                <p:nvPr/>
              </p:nvSpPr>
              <p:spPr bwMode="auto">
                <a:xfrm>
                  <a:off x="227736" y="5718065"/>
                  <a:ext cx="1099175" cy="412954"/>
                </a:xfrm>
                <a:prstGeom prst="chevron">
                  <a:avLst/>
                </a:prstGeom>
                <a:solidFill>
                  <a:schemeClr val="tx2"/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eaLnBrk="0" hangingPunct="0"/>
                  <a:endParaRPr lang="en-US">
                    <a:solidFill>
                      <a:srgbClr val="00427A"/>
                    </a:solidFill>
                    <a:latin typeface="Verdana" charset="0"/>
                    <a:cs typeface="+mn-cs"/>
                  </a:endParaRPr>
                </a:p>
              </p:txBody>
            </p:sp>
            <p:sp>
              <p:nvSpPr>
                <p:cNvPr id="100" name="Chevron 99"/>
                <p:cNvSpPr/>
                <p:nvPr/>
              </p:nvSpPr>
              <p:spPr bwMode="auto">
                <a:xfrm>
                  <a:off x="3973052" y="5718065"/>
                  <a:ext cx="1099500" cy="412954"/>
                </a:xfrm>
                <a:prstGeom prst="chevron">
                  <a:avLst/>
                </a:prstGeom>
                <a:solidFill>
                  <a:schemeClr val="tx2"/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eaLnBrk="0" hangingPunct="0"/>
                  <a:endParaRPr lang="en-US">
                    <a:solidFill>
                      <a:srgbClr val="00427A"/>
                    </a:solidFill>
                    <a:latin typeface="Verdana" charset="0"/>
                    <a:cs typeface="+mn-cs"/>
                  </a:endParaRPr>
                </a:p>
              </p:txBody>
            </p:sp>
            <p:sp>
              <p:nvSpPr>
                <p:cNvPr id="101" name="Chevron 100"/>
                <p:cNvSpPr/>
                <p:nvPr/>
              </p:nvSpPr>
              <p:spPr bwMode="auto">
                <a:xfrm>
                  <a:off x="4911303" y="5718065"/>
                  <a:ext cx="1096143" cy="412954"/>
                </a:xfrm>
                <a:prstGeom prst="chevron">
                  <a:avLst/>
                </a:prstGeom>
                <a:solidFill>
                  <a:schemeClr val="tx2"/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eaLnBrk="0" hangingPunct="0"/>
                  <a:endParaRPr lang="en-US">
                    <a:solidFill>
                      <a:srgbClr val="00427A"/>
                    </a:solidFill>
                    <a:latin typeface="Verdana" charset="0"/>
                    <a:cs typeface="+mn-cs"/>
                  </a:endParaRPr>
                </a:p>
              </p:txBody>
            </p:sp>
            <p:sp>
              <p:nvSpPr>
                <p:cNvPr id="123" name="Chevron 122"/>
                <p:cNvSpPr/>
                <p:nvPr/>
              </p:nvSpPr>
              <p:spPr bwMode="auto">
                <a:xfrm>
                  <a:off x="6781091" y="5718065"/>
                  <a:ext cx="1097280" cy="412954"/>
                </a:xfrm>
                <a:prstGeom prst="chevron">
                  <a:avLst/>
                </a:prstGeom>
                <a:solidFill>
                  <a:schemeClr val="tx2"/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eaLnBrk="0" hangingPunct="0"/>
                  <a:endParaRPr lang="en-US">
                    <a:solidFill>
                      <a:srgbClr val="00427A"/>
                    </a:solidFill>
                    <a:latin typeface="Verdana" charset="0"/>
                    <a:cs typeface="+mn-cs"/>
                  </a:endParaRPr>
                </a:p>
              </p:txBody>
            </p:sp>
            <p:sp>
              <p:nvSpPr>
                <p:cNvPr id="128" name="Chevron 127"/>
                <p:cNvSpPr/>
                <p:nvPr/>
              </p:nvSpPr>
              <p:spPr bwMode="auto">
                <a:xfrm>
                  <a:off x="7717125" y="5718065"/>
                  <a:ext cx="1097280" cy="412954"/>
                </a:xfrm>
                <a:prstGeom prst="chevron">
                  <a:avLst/>
                </a:prstGeom>
                <a:solidFill>
                  <a:schemeClr val="tx2"/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eaLnBrk="0" hangingPunct="0"/>
                  <a:endParaRPr lang="en-US">
                    <a:solidFill>
                      <a:srgbClr val="00427A"/>
                    </a:solidFill>
                    <a:latin typeface="Verdana" charset="0"/>
                    <a:cs typeface="+mn-cs"/>
                  </a:endParaRPr>
                </a:p>
              </p:txBody>
            </p:sp>
          </p:grpSp>
          <p:sp>
            <p:nvSpPr>
              <p:cNvPr id="63" name="TextBox 62"/>
              <p:cNvSpPr txBox="1"/>
              <p:nvPr/>
            </p:nvSpPr>
            <p:spPr>
              <a:xfrm>
                <a:off x="1402064" y="5763763"/>
                <a:ext cx="6976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dirty="0">
                    <a:solidFill>
                      <a:srgbClr val="FFFFFF">
                        <a:lumMod val="95000"/>
                      </a:srgbClr>
                    </a:solidFill>
                    <a:latin typeface="Verdana"/>
                    <a:cs typeface="+mn-cs"/>
                  </a:rPr>
                  <a:t>2010</a:t>
                </a: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345265" y="5763763"/>
                <a:ext cx="6976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dirty="0">
                    <a:solidFill>
                      <a:srgbClr val="FFFFFF">
                        <a:lumMod val="95000"/>
                      </a:srgbClr>
                    </a:solidFill>
                    <a:latin typeface="Verdana"/>
                    <a:cs typeface="+mn-cs"/>
                  </a:rPr>
                  <a:t>2011</a:t>
                </a: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3258486" y="5763763"/>
                <a:ext cx="6976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dirty="0">
                    <a:solidFill>
                      <a:srgbClr val="FFFFFF">
                        <a:lumMod val="95000"/>
                      </a:srgbClr>
                    </a:solidFill>
                    <a:latin typeface="Verdana"/>
                    <a:cs typeface="+mn-cs"/>
                  </a:rPr>
                  <a:t>2012</a:t>
                </a: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4201688" y="5763763"/>
                <a:ext cx="6976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dirty="0">
                    <a:solidFill>
                      <a:srgbClr val="FFFFFF">
                        <a:lumMod val="95000"/>
                      </a:srgbClr>
                    </a:solidFill>
                    <a:latin typeface="Verdana"/>
                    <a:cs typeface="+mn-cs"/>
                  </a:rPr>
                  <a:t>2013</a:t>
                </a: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5137394" y="5763763"/>
                <a:ext cx="6976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dirty="0">
                    <a:solidFill>
                      <a:srgbClr val="FFFFFF">
                        <a:lumMod val="95000"/>
                      </a:srgbClr>
                    </a:solidFill>
                    <a:latin typeface="Verdana"/>
                    <a:cs typeface="+mn-cs"/>
                  </a:rPr>
                  <a:t>2014</a:t>
                </a: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6073100" y="5763763"/>
                <a:ext cx="6976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dirty="0">
                    <a:solidFill>
                      <a:srgbClr val="FFFFFF">
                        <a:lumMod val="95000"/>
                      </a:srgbClr>
                    </a:solidFill>
                    <a:latin typeface="Verdana"/>
                    <a:cs typeface="+mn-cs"/>
                  </a:rPr>
                  <a:t>2015</a:t>
                </a: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7031291" y="5763763"/>
                <a:ext cx="6976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dirty="0">
                    <a:solidFill>
                      <a:srgbClr val="FFFFFF">
                        <a:lumMod val="95000"/>
                      </a:srgbClr>
                    </a:solidFill>
                    <a:latin typeface="Verdana"/>
                    <a:cs typeface="+mn-cs"/>
                  </a:rPr>
                  <a:t>2016</a:t>
                </a: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7937016" y="5763763"/>
                <a:ext cx="6976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dirty="0">
                    <a:solidFill>
                      <a:srgbClr val="FFFFFF">
                        <a:lumMod val="95000"/>
                      </a:srgbClr>
                    </a:solidFill>
                    <a:latin typeface="Verdana"/>
                    <a:cs typeface="+mn-cs"/>
                  </a:rPr>
                  <a:t>2017</a:t>
                </a: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473852" y="5763763"/>
                <a:ext cx="6976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dirty="0">
                    <a:solidFill>
                      <a:srgbClr val="FFFFFF">
                        <a:lumMod val="95000"/>
                      </a:srgbClr>
                    </a:solidFill>
                    <a:latin typeface="Verdana"/>
                    <a:cs typeface="+mn-cs"/>
                  </a:rPr>
                  <a:t>2009</a:t>
                </a:r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381000" y="4028480"/>
            <a:ext cx="11430000" cy="2022374"/>
            <a:chOff x="381000" y="2481468"/>
            <a:chExt cx="11430000" cy="2022374"/>
          </a:xfrm>
        </p:grpSpPr>
        <p:cxnSp>
          <p:nvCxnSpPr>
            <p:cNvPr id="40" name="Straight Connector 39"/>
            <p:cNvCxnSpPr/>
            <p:nvPr/>
          </p:nvCxnSpPr>
          <p:spPr bwMode="auto">
            <a:xfrm>
              <a:off x="4156047" y="3426299"/>
              <a:ext cx="515216" cy="92207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flipV="1">
              <a:off x="4156047" y="2960439"/>
              <a:ext cx="575136" cy="46586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465230" y="3421149"/>
              <a:ext cx="357320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 bwMode="auto">
            <a:xfrm>
              <a:off x="381000" y="3125061"/>
              <a:ext cx="2621560" cy="59217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accent5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>
                  <a:solidFill>
                    <a:srgbClr val="000000"/>
                  </a:solidFill>
                  <a:latin typeface="Verdana"/>
                  <a:cs typeface="Arial" charset="0"/>
                </a:rPr>
                <a:t>2-week </a:t>
              </a:r>
              <a:br>
                <a:rPr lang="en-US" sz="1600" b="1" dirty="0">
                  <a:solidFill>
                    <a:srgbClr val="000000"/>
                  </a:solidFill>
                  <a:latin typeface="Verdana"/>
                  <a:cs typeface="Arial" charset="0"/>
                </a:rPr>
              </a:br>
              <a:r>
                <a:rPr lang="en-US" sz="1600" b="1" dirty="0">
                  <a:solidFill>
                    <a:srgbClr val="000000"/>
                  </a:solidFill>
                  <a:latin typeface="Verdana"/>
                  <a:cs typeface="Arial" charset="0"/>
                </a:rPr>
                <a:t>placebo run-in</a:t>
              </a:r>
              <a:endParaRPr lang="en-US" sz="1800" b="1" dirty="0">
                <a:solidFill>
                  <a:srgbClr val="00427A"/>
                </a:solidFill>
                <a:latin typeface="Verdana" charset="0"/>
                <a:cs typeface="+mn-cs"/>
              </a:endParaRPr>
            </a:p>
          </p:txBody>
        </p:sp>
        <p:sp>
          <p:nvSpPr>
            <p:cNvPr id="44" name="Rounded Rectangle 43"/>
            <p:cNvSpPr/>
            <p:nvPr/>
          </p:nvSpPr>
          <p:spPr bwMode="auto">
            <a:xfrm>
              <a:off x="4575495" y="2481468"/>
              <a:ext cx="7235505" cy="1114108"/>
            </a:xfrm>
            <a:prstGeom prst="roundRect">
              <a:avLst/>
            </a:prstGeom>
            <a:solidFill>
              <a:schemeClr val="accent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lnSpc>
                  <a:spcPct val="150000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Verdana" charset="0"/>
                  <a:cs typeface="+mn-cs"/>
                </a:rPr>
                <a:t>Canagliflozin 300 mg</a:t>
              </a:r>
            </a:p>
            <a:p>
              <a:pPr algn="ctr" eaLnBrk="0" hangingPunct="0">
                <a:lnSpc>
                  <a:spcPct val="150000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Verdana" charset="0"/>
                  <a:cs typeface="+mn-cs"/>
                </a:rPr>
                <a:t>+</a:t>
              </a:r>
            </a:p>
            <a:p>
              <a:pPr algn="ctr" eaLnBrk="0" hangingPunct="0">
                <a:lnSpc>
                  <a:spcPct val="150000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Verdana" charset="0"/>
                  <a:cs typeface="+mn-cs"/>
                </a:rPr>
                <a:t>Canagliflozin 100 mg</a:t>
              </a:r>
            </a:p>
          </p:txBody>
        </p:sp>
        <p:sp>
          <p:nvSpPr>
            <p:cNvPr id="45" name="TextBox 35"/>
            <p:cNvSpPr txBox="1">
              <a:spLocks noChangeArrowheads="1"/>
            </p:cNvSpPr>
            <p:nvPr/>
          </p:nvSpPr>
          <p:spPr bwMode="auto">
            <a:xfrm>
              <a:off x="4575495" y="4027116"/>
              <a:ext cx="7235505" cy="476726"/>
            </a:xfrm>
            <a:prstGeom prst="roundRect">
              <a:avLst/>
            </a:prstGeom>
            <a:solidFill>
              <a:schemeClr val="accent4"/>
            </a:solidFill>
            <a:ln w="9525">
              <a:noFill/>
              <a:miter lim="800000"/>
              <a:headEnd/>
              <a:tailEnd/>
            </a:ln>
          </p:spPr>
          <p:txBody>
            <a:bodyPr wrap="square" tIns="91440" bIns="9144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kern="0" dirty="0">
                  <a:solidFill>
                    <a:srgbClr val="FFFFFF"/>
                  </a:solidFill>
                  <a:latin typeface="Verdana"/>
                  <a:cs typeface="Arial" charset="0"/>
                </a:rPr>
                <a:t>Placebo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840904" y="3270826"/>
              <a:ext cx="327333" cy="338554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>
                  <a:solidFill>
                    <a:srgbClr val="FFFFFF"/>
                  </a:solidFill>
                  <a:latin typeface="Verdana"/>
                  <a:cs typeface="+mn-cs"/>
                </a:rPr>
                <a:t>R</a:t>
              </a:r>
            </a:p>
          </p:txBody>
        </p:sp>
      </p:grpSp>
      <p:sp>
        <p:nvSpPr>
          <p:cNvPr id="47" name="Rectangle 46"/>
          <p:cNvSpPr/>
          <p:nvPr/>
        </p:nvSpPr>
        <p:spPr>
          <a:xfrm>
            <a:off x="16744" y="6286865"/>
            <a:ext cx="287778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Neal B. </a:t>
            </a:r>
            <a:r>
              <a:rPr lang="en-US" sz="800" i="1" dirty="0">
                <a:solidFill>
                  <a:schemeClr val="bg1"/>
                </a:solidFill>
              </a:rPr>
              <a:t>NEJM</a:t>
            </a:r>
            <a:r>
              <a:rPr lang="en-US" sz="800" dirty="0">
                <a:solidFill>
                  <a:schemeClr val="bg1"/>
                </a:solidFill>
              </a:rPr>
              <a:t>. 2017.</a:t>
            </a:r>
          </a:p>
        </p:txBody>
      </p:sp>
    </p:spTree>
    <p:extLst>
      <p:ext uri="{BB962C8B-B14F-4D97-AF65-F5344CB8AC3E}">
        <p14:creationId xmlns:p14="http://schemas.microsoft.com/office/powerpoint/2010/main" val="1050023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25590" y="1593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5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90" y="1593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Participants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8" y="1442809"/>
            <a:ext cx="11887201" cy="4022725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Patients with type 2 diabetes</a:t>
            </a:r>
          </a:p>
          <a:p>
            <a:pPr marL="576263" lvl="1" indent="-346075">
              <a:spcAft>
                <a:spcPts val="600"/>
              </a:spcAft>
            </a:pPr>
            <a:r>
              <a:rPr lang="en-US" dirty="0"/>
              <a:t>HbA1c ≥7.0% to ≤10.5%</a:t>
            </a:r>
          </a:p>
          <a:p>
            <a:pPr marL="576263" lvl="1" indent="-346075">
              <a:spcAft>
                <a:spcPts val="600"/>
              </a:spcAft>
            </a:pPr>
            <a:r>
              <a:rPr lang="en-US" dirty="0" err="1"/>
              <a:t>eGFR</a:t>
            </a:r>
            <a:r>
              <a:rPr lang="en-US" dirty="0"/>
              <a:t> ≥30 mL/min/1.73 m</a:t>
            </a:r>
            <a:r>
              <a:rPr lang="en-US" baseline="30000" dirty="0"/>
              <a:t>2</a:t>
            </a:r>
          </a:p>
          <a:p>
            <a:pPr marL="576263" lvl="1" indent="-346075">
              <a:spcAft>
                <a:spcPts val="600"/>
              </a:spcAft>
            </a:pPr>
            <a:r>
              <a:rPr lang="en-US" dirty="0"/>
              <a:t>Secondary prevention: Age ≥30 years and history of prior CV event   </a:t>
            </a:r>
          </a:p>
          <a:p>
            <a:pPr marL="576263" lvl="1" indent="-346075">
              <a:spcAft>
                <a:spcPts val="600"/>
              </a:spcAft>
              <a:buNone/>
            </a:pPr>
            <a:r>
              <a:rPr lang="en-US" dirty="0"/>
              <a:t>  	     </a:t>
            </a:r>
            <a:r>
              <a:rPr lang="en-US" i="1" dirty="0"/>
              <a:t>OR</a:t>
            </a:r>
            <a:r>
              <a:rPr lang="en-US" dirty="0"/>
              <a:t> </a:t>
            </a:r>
          </a:p>
          <a:p>
            <a:pPr marL="576263" lvl="1" indent="-346075">
              <a:spcAft>
                <a:spcPts val="600"/>
              </a:spcAft>
              <a:buNone/>
            </a:pPr>
            <a:r>
              <a:rPr lang="en-US" dirty="0"/>
              <a:t> 	Primary prevention: Age ≥50 years with ≥2 CV risk factors*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Of 10,142 patients enrolled</a:t>
            </a:r>
          </a:p>
          <a:p>
            <a:pPr marL="576263" lvl="1" indent="-346075">
              <a:spcAft>
                <a:spcPts val="600"/>
              </a:spcAft>
            </a:pPr>
            <a:r>
              <a:rPr lang="en-US" dirty="0"/>
              <a:t>6656 (66%) secondary prevention</a:t>
            </a:r>
          </a:p>
          <a:p>
            <a:pPr marL="576263" lvl="1" indent="-346075">
              <a:spcAft>
                <a:spcPts val="600"/>
              </a:spcAft>
            </a:pPr>
            <a:r>
              <a:rPr lang="en-US" dirty="0"/>
              <a:t>3486 (34%) primary prevention</a:t>
            </a:r>
            <a:endParaRPr lang="en-US" baseline="30000" dirty="0"/>
          </a:p>
        </p:txBody>
      </p:sp>
      <p:sp>
        <p:nvSpPr>
          <p:cNvPr id="5" name="Rectangle 4"/>
          <p:cNvSpPr/>
          <p:nvPr/>
        </p:nvSpPr>
        <p:spPr>
          <a:xfrm>
            <a:off x="16744" y="6286865"/>
            <a:ext cx="287778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Neal B. </a:t>
            </a:r>
            <a:r>
              <a:rPr lang="en-US" sz="800" i="1" dirty="0">
                <a:solidFill>
                  <a:schemeClr val="bg1"/>
                </a:solidFill>
              </a:rPr>
              <a:t>NEJM</a:t>
            </a:r>
            <a:r>
              <a:rPr lang="en-US" sz="800" dirty="0">
                <a:solidFill>
                  <a:schemeClr val="bg1"/>
                </a:solidFill>
              </a:rPr>
              <a:t>. 2017.</a:t>
            </a:r>
          </a:p>
        </p:txBody>
      </p:sp>
      <p:sp>
        <p:nvSpPr>
          <p:cNvPr id="6" name="Rectangle 5"/>
          <p:cNvSpPr/>
          <p:nvPr/>
        </p:nvSpPr>
        <p:spPr>
          <a:xfrm>
            <a:off x="16744" y="5991873"/>
            <a:ext cx="1184664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indent="0">
              <a:spcAft>
                <a:spcPts val="600"/>
              </a:spcAft>
            </a:pPr>
            <a:r>
              <a:rPr lang="en-US" sz="1000" dirty="0">
                <a:solidFill>
                  <a:srgbClr val="000000"/>
                </a:solidFill>
              </a:rPr>
              <a:t>*Diabetes duration ≥10 years, SBP &gt;140 mmHg on ≥1 medication, current smoker, micro- or macroalbuminuria, or HDL-C &lt;39 mg/</a:t>
            </a:r>
            <a:r>
              <a:rPr lang="en-US" sz="1000" dirty="0" err="1">
                <a:solidFill>
                  <a:srgbClr val="000000"/>
                </a:solidFill>
              </a:rPr>
              <a:t>dL</a:t>
            </a:r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981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CV and Renal Outcomes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16744" y="6286865"/>
            <a:ext cx="287778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Neal B. </a:t>
            </a:r>
            <a:r>
              <a:rPr lang="en-US" sz="800" i="1" dirty="0">
                <a:solidFill>
                  <a:schemeClr val="bg1"/>
                </a:solidFill>
              </a:rPr>
              <a:t>NEJM</a:t>
            </a:r>
            <a:r>
              <a:rPr lang="en-US" sz="800" dirty="0">
                <a:solidFill>
                  <a:schemeClr val="bg1"/>
                </a:solidFill>
              </a:rPr>
              <a:t>. 2017.</a:t>
            </a:r>
          </a:p>
        </p:txBody>
      </p:sp>
      <p:sp>
        <p:nvSpPr>
          <p:cNvPr id="98" name="Rectangle 174"/>
          <p:cNvSpPr>
            <a:spLocks noChangeArrowheads="1"/>
          </p:cNvSpPr>
          <p:nvPr/>
        </p:nvSpPr>
        <p:spPr bwMode="auto">
          <a:xfrm>
            <a:off x="5467443" y="1447118"/>
            <a:ext cx="335597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600" b="1" dirty="0">
                <a:solidFill>
                  <a:srgbClr val="134677"/>
                </a:solidFill>
                <a:latin typeface="Verdana Bold" panose="020B0804030504040204" pitchFamily="34" charset="0"/>
                <a:cs typeface="+mn-cs"/>
              </a:rPr>
              <a:t>Hazard ratio (95% CI)</a:t>
            </a:r>
            <a:endParaRPr lang="en-US" altLang="en-US" sz="1600" dirty="0">
              <a:solidFill>
                <a:srgbClr val="00427A"/>
              </a:solidFill>
              <a:cs typeface="+mn-cs"/>
            </a:endParaRPr>
          </a:p>
        </p:txBody>
      </p:sp>
      <p:grpSp>
        <p:nvGrpSpPr>
          <p:cNvPr id="99" name="Group 98"/>
          <p:cNvGrpSpPr/>
          <p:nvPr/>
        </p:nvGrpSpPr>
        <p:grpSpPr>
          <a:xfrm>
            <a:off x="4854567" y="5180788"/>
            <a:ext cx="3978968" cy="656396"/>
            <a:chOff x="4854567" y="5600163"/>
            <a:chExt cx="3978968" cy="656396"/>
          </a:xfrm>
        </p:grpSpPr>
        <p:sp>
          <p:nvSpPr>
            <p:cNvPr id="119" name="Rectangle 169"/>
            <p:cNvSpPr>
              <a:spLocks noChangeArrowheads="1"/>
            </p:cNvSpPr>
            <p:nvPr/>
          </p:nvSpPr>
          <p:spPr bwMode="auto">
            <a:xfrm>
              <a:off x="7304398" y="6010338"/>
              <a:ext cx="152913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dirty="0">
                  <a:solidFill>
                    <a:srgbClr val="000000"/>
                  </a:solidFill>
                  <a:latin typeface="Verdana" panose="020B0604030504040204" pitchFamily="34" charset="0"/>
                  <a:cs typeface="+mn-cs"/>
                </a:rPr>
                <a:t>Favors Placebo</a:t>
              </a:r>
              <a:endParaRPr lang="en-US" altLang="en-US" sz="2800" dirty="0">
                <a:solidFill>
                  <a:srgbClr val="00427A"/>
                </a:solidFill>
                <a:cs typeface="+mn-cs"/>
              </a:endParaRPr>
            </a:p>
          </p:txBody>
        </p:sp>
        <p:sp>
          <p:nvSpPr>
            <p:cNvPr id="121" name="Line 170"/>
            <p:cNvSpPr>
              <a:spLocks noChangeShapeType="1"/>
            </p:cNvSpPr>
            <p:nvPr/>
          </p:nvSpPr>
          <p:spPr bwMode="auto">
            <a:xfrm flipH="1">
              <a:off x="6012682" y="5929728"/>
              <a:ext cx="974492" cy="0"/>
            </a:xfrm>
            <a:prstGeom prst="line">
              <a:avLst/>
            </a:prstGeom>
            <a:noFill/>
            <a:ln w="34925">
              <a:solidFill>
                <a:srgbClr val="17A4DD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solidFill>
                  <a:srgbClr val="00427A"/>
                </a:solidFill>
                <a:latin typeface="Verdana"/>
                <a:cs typeface="+mn-cs"/>
              </a:endParaRPr>
            </a:p>
          </p:txBody>
        </p:sp>
        <p:sp>
          <p:nvSpPr>
            <p:cNvPr id="122" name="Line 172"/>
            <p:cNvSpPr>
              <a:spLocks noChangeShapeType="1"/>
            </p:cNvSpPr>
            <p:nvPr/>
          </p:nvSpPr>
          <p:spPr bwMode="auto">
            <a:xfrm flipH="1">
              <a:off x="7331781" y="5929728"/>
              <a:ext cx="926566" cy="0"/>
            </a:xfrm>
            <a:prstGeom prst="line">
              <a:avLst/>
            </a:prstGeom>
            <a:noFill/>
            <a:ln w="34925">
              <a:solidFill>
                <a:srgbClr val="17A4DD"/>
              </a:solidFill>
              <a:prstDash val="solid"/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solidFill>
                  <a:srgbClr val="00427A"/>
                </a:solidFill>
                <a:latin typeface="Verdana"/>
                <a:cs typeface="+mn-cs"/>
              </a:endParaRPr>
            </a:p>
          </p:txBody>
        </p:sp>
        <p:sp>
          <p:nvSpPr>
            <p:cNvPr id="123" name="Rectangle 196"/>
            <p:cNvSpPr>
              <a:spLocks noChangeArrowheads="1"/>
            </p:cNvSpPr>
            <p:nvPr/>
          </p:nvSpPr>
          <p:spPr bwMode="auto">
            <a:xfrm>
              <a:off x="4854567" y="5999947"/>
              <a:ext cx="212224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1600" dirty="0">
                  <a:solidFill>
                    <a:srgbClr val="000000"/>
                  </a:solidFill>
                  <a:latin typeface="Verdana" panose="020B0604030504040204" pitchFamily="34" charset="0"/>
                  <a:cs typeface="+mn-cs"/>
                </a:rPr>
                <a:t>Favors Canagliflozin</a:t>
              </a:r>
              <a:endParaRPr lang="en-US" altLang="en-US" sz="2800" dirty="0">
                <a:solidFill>
                  <a:srgbClr val="00427A"/>
                </a:solidFill>
                <a:cs typeface="+mn-cs"/>
              </a:endParaRPr>
            </a:p>
          </p:txBody>
        </p:sp>
        <p:sp>
          <p:nvSpPr>
            <p:cNvPr id="124" name="Rectangle 76"/>
            <p:cNvSpPr>
              <a:spLocks noChangeArrowheads="1"/>
            </p:cNvSpPr>
            <p:nvPr/>
          </p:nvSpPr>
          <p:spPr bwMode="auto">
            <a:xfrm>
              <a:off x="6981928" y="5687677"/>
              <a:ext cx="29335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dirty="0">
                  <a:solidFill>
                    <a:srgbClr val="000000"/>
                  </a:solidFill>
                  <a:latin typeface="Verdana" panose="020B0604030504040204" pitchFamily="34" charset="0"/>
                  <a:cs typeface="+mn-cs"/>
                </a:rPr>
                <a:t>1.0</a:t>
              </a:r>
              <a:endParaRPr lang="en-US" altLang="en-US" dirty="0">
                <a:solidFill>
                  <a:srgbClr val="00427A"/>
                </a:solidFill>
                <a:cs typeface="+mn-cs"/>
              </a:endParaRPr>
            </a:p>
          </p:txBody>
        </p:sp>
        <p:sp>
          <p:nvSpPr>
            <p:cNvPr id="125" name="Rectangle 77"/>
            <p:cNvSpPr>
              <a:spLocks noChangeArrowheads="1"/>
            </p:cNvSpPr>
            <p:nvPr/>
          </p:nvSpPr>
          <p:spPr bwMode="auto">
            <a:xfrm>
              <a:off x="5749550" y="5687677"/>
              <a:ext cx="29335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dirty="0">
                  <a:solidFill>
                    <a:srgbClr val="000000"/>
                  </a:solidFill>
                  <a:latin typeface="Verdana" panose="020B0604030504040204" pitchFamily="34" charset="0"/>
                  <a:cs typeface="+mn-cs"/>
                </a:rPr>
                <a:t>0.5</a:t>
              </a:r>
              <a:endParaRPr lang="en-US" altLang="en-US" dirty="0">
                <a:solidFill>
                  <a:srgbClr val="00427A"/>
                </a:solidFill>
                <a:cs typeface="+mn-cs"/>
              </a:endParaRPr>
            </a:p>
          </p:txBody>
        </p:sp>
        <p:sp>
          <p:nvSpPr>
            <p:cNvPr id="126" name="Rectangle 78"/>
            <p:cNvSpPr>
              <a:spLocks noChangeArrowheads="1"/>
            </p:cNvSpPr>
            <p:nvPr/>
          </p:nvSpPr>
          <p:spPr bwMode="auto">
            <a:xfrm>
              <a:off x="8198332" y="5687677"/>
              <a:ext cx="29335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dirty="0">
                  <a:solidFill>
                    <a:srgbClr val="000000"/>
                  </a:solidFill>
                  <a:latin typeface="Verdana" panose="020B0604030504040204" pitchFamily="34" charset="0"/>
                  <a:cs typeface="+mn-cs"/>
                </a:rPr>
                <a:t>2.0</a:t>
              </a:r>
              <a:endParaRPr lang="en-US" altLang="en-US" dirty="0">
                <a:solidFill>
                  <a:srgbClr val="00427A"/>
                </a:solidFill>
                <a:cs typeface="+mn-cs"/>
              </a:endParaRPr>
            </a:p>
          </p:txBody>
        </p:sp>
        <p:sp>
          <p:nvSpPr>
            <p:cNvPr id="137" name="Line 79"/>
            <p:cNvSpPr>
              <a:spLocks noChangeShapeType="1"/>
            </p:cNvSpPr>
            <p:nvPr/>
          </p:nvSpPr>
          <p:spPr bwMode="auto">
            <a:xfrm>
              <a:off x="5898573" y="5600163"/>
              <a:ext cx="4564" cy="9099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27A"/>
                </a:solidFill>
                <a:latin typeface="Verdana"/>
                <a:cs typeface="+mn-cs"/>
              </a:endParaRPr>
            </a:p>
          </p:txBody>
        </p:sp>
        <p:sp>
          <p:nvSpPr>
            <p:cNvPr id="138" name="Line 80"/>
            <p:cNvSpPr>
              <a:spLocks noChangeShapeType="1"/>
            </p:cNvSpPr>
            <p:nvPr/>
          </p:nvSpPr>
          <p:spPr bwMode="auto">
            <a:xfrm>
              <a:off x="7124090" y="5600163"/>
              <a:ext cx="0" cy="9099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27A"/>
                </a:solidFill>
                <a:latin typeface="Verdana"/>
                <a:cs typeface="+mn-cs"/>
              </a:endParaRPr>
            </a:p>
          </p:txBody>
        </p:sp>
        <p:sp>
          <p:nvSpPr>
            <p:cNvPr id="142" name="Line 81"/>
            <p:cNvSpPr>
              <a:spLocks noChangeShapeType="1"/>
            </p:cNvSpPr>
            <p:nvPr/>
          </p:nvSpPr>
          <p:spPr bwMode="auto">
            <a:xfrm>
              <a:off x="8338872" y="5600163"/>
              <a:ext cx="0" cy="90992"/>
            </a:xfrm>
            <a:prstGeom prst="line">
              <a:avLst/>
            </a:prstGeom>
            <a:noFill/>
            <a:ln w="11176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27A"/>
                </a:solidFill>
                <a:latin typeface="Verdana"/>
                <a:cs typeface="+mn-cs"/>
              </a:endParaRPr>
            </a:p>
          </p:txBody>
        </p:sp>
        <p:sp>
          <p:nvSpPr>
            <p:cNvPr id="143" name="Line 82"/>
            <p:cNvSpPr>
              <a:spLocks noChangeShapeType="1"/>
            </p:cNvSpPr>
            <p:nvPr/>
          </p:nvSpPr>
          <p:spPr bwMode="auto">
            <a:xfrm>
              <a:off x="5903123" y="5600163"/>
              <a:ext cx="0" cy="90992"/>
            </a:xfrm>
            <a:prstGeom prst="line">
              <a:avLst/>
            </a:prstGeom>
            <a:noFill/>
            <a:ln w="11176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27A"/>
                </a:solidFill>
                <a:latin typeface="Verdana"/>
                <a:cs typeface="+mn-cs"/>
              </a:endParaRPr>
            </a:p>
          </p:txBody>
        </p:sp>
        <p:sp>
          <p:nvSpPr>
            <p:cNvPr id="148" name="Line 83"/>
            <p:cNvSpPr>
              <a:spLocks noChangeShapeType="1"/>
            </p:cNvSpPr>
            <p:nvPr/>
          </p:nvSpPr>
          <p:spPr bwMode="auto">
            <a:xfrm>
              <a:off x="7128654" y="5600163"/>
              <a:ext cx="0" cy="90992"/>
            </a:xfrm>
            <a:prstGeom prst="line">
              <a:avLst/>
            </a:prstGeom>
            <a:noFill/>
            <a:ln w="11176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27A"/>
                </a:solidFill>
                <a:latin typeface="Verdana"/>
                <a:cs typeface="+mn-cs"/>
              </a:endParaRPr>
            </a:p>
          </p:txBody>
        </p:sp>
        <p:sp>
          <p:nvSpPr>
            <p:cNvPr id="149" name="Line 93"/>
            <p:cNvSpPr>
              <a:spLocks noChangeShapeType="1"/>
            </p:cNvSpPr>
            <p:nvPr/>
          </p:nvSpPr>
          <p:spPr bwMode="auto">
            <a:xfrm>
              <a:off x="5898558" y="5600163"/>
              <a:ext cx="2448782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27A"/>
                </a:solidFill>
                <a:latin typeface="Verdana"/>
                <a:cs typeface="+mn-cs"/>
              </a:endParaRPr>
            </a:p>
          </p:txBody>
        </p:sp>
      </p:grpSp>
      <p:sp>
        <p:nvSpPr>
          <p:cNvPr id="158" name="Rectangle 58"/>
          <p:cNvSpPr>
            <a:spLocks noChangeArrowheads="1"/>
          </p:cNvSpPr>
          <p:nvPr/>
        </p:nvSpPr>
        <p:spPr bwMode="auto">
          <a:xfrm>
            <a:off x="1104918" y="2605033"/>
            <a:ext cx="320119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Hospitalization for heart failure</a:t>
            </a:r>
            <a:endParaRPr lang="en-US" altLang="en-US" sz="1600" dirty="0">
              <a:solidFill>
                <a:srgbClr val="00427A"/>
              </a:solidFill>
              <a:cs typeface="+mn-cs"/>
            </a:endParaRPr>
          </a:p>
        </p:txBody>
      </p:sp>
      <p:grpSp>
        <p:nvGrpSpPr>
          <p:cNvPr id="159" name="Group 158"/>
          <p:cNvGrpSpPr/>
          <p:nvPr/>
        </p:nvGrpSpPr>
        <p:grpSpPr>
          <a:xfrm>
            <a:off x="5967024" y="2680163"/>
            <a:ext cx="919718" cy="95961"/>
            <a:chOff x="5967024" y="3565650"/>
            <a:chExt cx="919718" cy="95961"/>
          </a:xfrm>
        </p:grpSpPr>
        <p:grpSp>
          <p:nvGrpSpPr>
            <p:cNvPr id="160" name="Group 159"/>
            <p:cNvGrpSpPr/>
            <p:nvPr/>
          </p:nvGrpSpPr>
          <p:grpSpPr>
            <a:xfrm>
              <a:off x="5967024" y="3577618"/>
              <a:ext cx="919718" cy="83993"/>
              <a:chOff x="4837528" y="3039994"/>
              <a:chExt cx="639762" cy="76200"/>
            </a:xfrm>
            <a:solidFill>
              <a:srgbClr val="134677"/>
            </a:solidFill>
          </p:grpSpPr>
          <p:sp>
            <p:nvSpPr>
              <p:cNvPr id="168" name="Freeform 15"/>
              <p:cNvSpPr>
                <a:spLocks/>
              </p:cNvSpPr>
              <p:nvPr/>
            </p:nvSpPr>
            <p:spPr bwMode="auto">
              <a:xfrm>
                <a:off x="4843878" y="3078094"/>
                <a:ext cx="627063" cy="0"/>
              </a:xfrm>
              <a:custGeom>
                <a:avLst/>
                <a:gdLst>
                  <a:gd name="T0" fmla="*/ 0 w 395"/>
                  <a:gd name="T1" fmla="*/ 395 w 395"/>
                  <a:gd name="T2" fmla="*/ 0 w 39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395">
                    <a:moveTo>
                      <a:pt x="0" y="0"/>
                    </a:moveTo>
                    <a:lnTo>
                      <a:pt x="39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rgbClr val="134677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427A"/>
                  </a:solidFill>
                  <a:latin typeface="Verdana"/>
                  <a:cs typeface="+mn-cs"/>
                </a:endParaRPr>
              </a:p>
            </p:txBody>
          </p:sp>
          <p:sp>
            <p:nvSpPr>
              <p:cNvPr id="176" name="Line 16"/>
              <p:cNvSpPr>
                <a:spLocks noChangeShapeType="1"/>
              </p:cNvSpPr>
              <p:nvPr/>
            </p:nvSpPr>
            <p:spPr bwMode="auto">
              <a:xfrm>
                <a:off x="4843878" y="3078094"/>
                <a:ext cx="627063" cy="0"/>
              </a:xfrm>
              <a:prstGeom prst="line">
                <a:avLst/>
              </a:prstGeom>
              <a:grpFill/>
              <a:ln w="9525">
                <a:solidFill>
                  <a:srgbClr val="134677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427A"/>
                  </a:solidFill>
                  <a:latin typeface="Verdana"/>
                  <a:cs typeface="+mn-cs"/>
                </a:endParaRPr>
              </a:p>
            </p:txBody>
          </p:sp>
          <p:sp>
            <p:nvSpPr>
              <p:cNvPr id="177" name="Line 17"/>
              <p:cNvSpPr>
                <a:spLocks noChangeShapeType="1"/>
              </p:cNvSpPr>
              <p:nvPr/>
            </p:nvSpPr>
            <p:spPr bwMode="auto">
              <a:xfrm>
                <a:off x="4843878" y="3078094"/>
                <a:ext cx="627063" cy="0"/>
              </a:xfrm>
              <a:prstGeom prst="line">
                <a:avLst/>
              </a:prstGeom>
              <a:grpFill/>
              <a:ln w="28575">
                <a:solidFill>
                  <a:srgbClr val="134677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427A"/>
                  </a:solidFill>
                  <a:latin typeface="Verdana"/>
                  <a:cs typeface="+mn-cs"/>
                </a:endParaRPr>
              </a:p>
            </p:txBody>
          </p:sp>
          <p:sp>
            <p:nvSpPr>
              <p:cNvPr id="178" name="Rectangle 18"/>
              <p:cNvSpPr>
                <a:spLocks noChangeArrowheads="1"/>
              </p:cNvSpPr>
              <p:nvPr/>
            </p:nvSpPr>
            <p:spPr bwMode="auto">
              <a:xfrm>
                <a:off x="4837528" y="3039994"/>
                <a:ext cx="11113" cy="76200"/>
              </a:xfrm>
              <a:prstGeom prst="rect">
                <a:avLst/>
              </a:prstGeom>
              <a:grpFill/>
              <a:ln w="19050">
                <a:solidFill>
                  <a:srgbClr val="134677"/>
                </a:solidFill>
                <a:miter lim="800000"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427A"/>
                  </a:solidFill>
                  <a:latin typeface="Verdana"/>
                  <a:cs typeface="+mn-cs"/>
                </a:endParaRPr>
              </a:p>
            </p:txBody>
          </p:sp>
          <p:sp>
            <p:nvSpPr>
              <p:cNvPr id="179" name="Rectangle 19"/>
              <p:cNvSpPr>
                <a:spLocks noChangeArrowheads="1"/>
              </p:cNvSpPr>
              <p:nvPr/>
            </p:nvSpPr>
            <p:spPr bwMode="auto">
              <a:xfrm>
                <a:off x="5464590" y="3039994"/>
                <a:ext cx="12700" cy="76200"/>
              </a:xfrm>
              <a:prstGeom prst="rect">
                <a:avLst/>
              </a:prstGeom>
              <a:grpFill/>
              <a:ln w="19050">
                <a:solidFill>
                  <a:srgbClr val="134677"/>
                </a:solidFill>
                <a:miter lim="800000"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427A"/>
                  </a:solidFill>
                  <a:latin typeface="Verdana"/>
                  <a:cs typeface="+mn-cs"/>
                </a:endParaRPr>
              </a:p>
            </p:txBody>
          </p:sp>
        </p:grpSp>
        <p:sp>
          <p:nvSpPr>
            <p:cNvPr id="161" name="Freeform 84"/>
            <p:cNvSpPr>
              <a:spLocks/>
            </p:cNvSpPr>
            <p:nvPr/>
          </p:nvSpPr>
          <p:spPr bwMode="auto">
            <a:xfrm>
              <a:off x="6362818" y="3565650"/>
              <a:ext cx="88900" cy="91440"/>
            </a:xfrm>
            <a:prstGeom prst="ellipse">
              <a:avLst/>
            </a:prstGeom>
            <a:solidFill>
              <a:srgbClr val="134677"/>
            </a:solidFill>
            <a:ln w="28575">
              <a:solidFill>
                <a:srgbClr val="13467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27A"/>
                </a:solidFill>
                <a:latin typeface="Verdana"/>
                <a:cs typeface="+mn-cs"/>
              </a:endParaRPr>
            </a:p>
          </p:txBody>
        </p:sp>
      </p:grpSp>
      <p:sp>
        <p:nvSpPr>
          <p:cNvPr id="181" name="Rectangle 70"/>
          <p:cNvSpPr>
            <a:spLocks noChangeArrowheads="1"/>
          </p:cNvSpPr>
          <p:nvPr/>
        </p:nvSpPr>
        <p:spPr bwMode="auto">
          <a:xfrm>
            <a:off x="9109119" y="2620421"/>
            <a:ext cx="157575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0.67 (0.52, 0.87)</a:t>
            </a:r>
            <a:endParaRPr lang="en-US" altLang="en-US" sz="1400" dirty="0">
              <a:solidFill>
                <a:srgbClr val="00427A"/>
              </a:solidFill>
              <a:cs typeface="+mn-cs"/>
            </a:endParaRPr>
          </a:p>
        </p:txBody>
      </p:sp>
      <p:sp>
        <p:nvSpPr>
          <p:cNvPr id="182" name="Rectangle 59"/>
          <p:cNvSpPr>
            <a:spLocks noChangeArrowheads="1"/>
          </p:cNvSpPr>
          <p:nvPr/>
        </p:nvSpPr>
        <p:spPr bwMode="auto">
          <a:xfrm>
            <a:off x="1104914" y="3164413"/>
            <a:ext cx="447398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CV death or hospitalization for heart failure</a:t>
            </a:r>
            <a:endParaRPr lang="en-US" altLang="en-US" sz="1600" dirty="0">
              <a:solidFill>
                <a:srgbClr val="00427A"/>
              </a:solidFill>
              <a:cs typeface="+mn-cs"/>
            </a:endParaRPr>
          </a:p>
        </p:txBody>
      </p:sp>
      <p:grpSp>
        <p:nvGrpSpPr>
          <p:cNvPr id="183" name="Group 182"/>
          <p:cNvGrpSpPr/>
          <p:nvPr/>
        </p:nvGrpSpPr>
        <p:grpSpPr>
          <a:xfrm>
            <a:off x="6407500" y="3241803"/>
            <a:ext cx="554571" cy="91440"/>
            <a:chOff x="6407500" y="3960245"/>
            <a:chExt cx="554571" cy="91440"/>
          </a:xfrm>
        </p:grpSpPr>
        <p:grpSp>
          <p:nvGrpSpPr>
            <p:cNvPr id="184" name="Group 183"/>
            <p:cNvGrpSpPr/>
            <p:nvPr/>
          </p:nvGrpSpPr>
          <p:grpSpPr>
            <a:xfrm>
              <a:off x="6407500" y="3963713"/>
              <a:ext cx="554571" cy="83993"/>
              <a:chOff x="5143915" y="3398769"/>
              <a:chExt cx="385763" cy="76200"/>
            </a:xfrm>
            <a:solidFill>
              <a:srgbClr val="134677"/>
            </a:solidFill>
          </p:grpSpPr>
          <p:sp>
            <p:nvSpPr>
              <p:cNvPr id="186" name="Freeform 20"/>
              <p:cNvSpPr>
                <a:spLocks/>
              </p:cNvSpPr>
              <p:nvPr/>
            </p:nvSpPr>
            <p:spPr bwMode="auto">
              <a:xfrm>
                <a:off x="5150265" y="3436869"/>
                <a:ext cx="373063" cy="0"/>
              </a:xfrm>
              <a:custGeom>
                <a:avLst/>
                <a:gdLst>
                  <a:gd name="T0" fmla="*/ 0 w 235"/>
                  <a:gd name="T1" fmla="*/ 235 w 235"/>
                  <a:gd name="T2" fmla="*/ 0 w 23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235">
                    <a:moveTo>
                      <a:pt x="0" y="0"/>
                    </a:moveTo>
                    <a:lnTo>
                      <a:pt x="23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rgbClr val="134677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427A"/>
                  </a:solidFill>
                  <a:latin typeface="Verdana"/>
                  <a:cs typeface="+mn-cs"/>
                </a:endParaRPr>
              </a:p>
            </p:txBody>
          </p:sp>
          <p:sp>
            <p:nvSpPr>
              <p:cNvPr id="187" name="Line 21"/>
              <p:cNvSpPr>
                <a:spLocks noChangeShapeType="1"/>
              </p:cNvSpPr>
              <p:nvPr/>
            </p:nvSpPr>
            <p:spPr bwMode="auto">
              <a:xfrm>
                <a:off x="5150265" y="3436869"/>
                <a:ext cx="373063" cy="0"/>
              </a:xfrm>
              <a:prstGeom prst="line">
                <a:avLst/>
              </a:prstGeom>
              <a:grpFill/>
              <a:ln w="9525">
                <a:solidFill>
                  <a:srgbClr val="134677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427A"/>
                  </a:solidFill>
                  <a:latin typeface="Verdana"/>
                  <a:cs typeface="+mn-cs"/>
                </a:endParaRPr>
              </a:p>
            </p:txBody>
          </p:sp>
          <p:sp>
            <p:nvSpPr>
              <p:cNvPr id="188" name="Line 22"/>
              <p:cNvSpPr>
                <a:spLocks noChangeShapeType="1"/>
              </p:cNvSpPr>
              <p:nvPr/>
            </p:nvSpPr>
            <p:spPr bwMode="auto">
              <a:xfrm>
                <a:off x="5150265" y="3436869"/>
                <a:ext cx="373063" cy="0"/>
              </a:xfrm>
              <a:prstGeom prst="line">
                <a:avLst/>
              </a:prstGeom>
              <a:grpFill/>
              <a:ln w="28575">
                <a:solidFill>
                  <a:srgbClr val="134677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427A"/>
                  </a:solidFill>
                  <a:latin typeface="Verdana"/>
                  <a:cs typeface="+mn-cs"/>
                </a:endParaRPr>
              </a:p>
            </p:txBody>
          </p:sp>
          <p:sp>
            <p:nvSpPr>
              <p:cNvPr id="189" name="Rectangle 23"/>
              <p:cNvSpPr>
                <a:spLocks noChangeArrowheads="1"/>
              </p:cNvSpPr>
              <p:nvPr/>
            </p:nvSpPr>
            <p:spPr bwMode="auto">
              <a:xfrm>
                <a:off x="5143915" y="3398769"/>
                <a:ext cx="11113" cy="76200"/>
              </a:xfrm>
              <a:prstGeom prst="rect">
                <a:avLst/>
              </a:prstGeom>
              <a:grpFill/>
              <a:ln w="19050">
                <a:solidFill>
                  <a:srgbClr val="134677"/>
                </a:solidFill>
                <a:miter lim="800000"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427A"/>
                  </a:solidFill>
                  <a:latin typeface="Verdana"/>
                  <a:cs typeface="+mn-cs"/>
                </a:endParaRPr>
              </a:p>
            </p:txBody>
          </p:sp>
          <p:sp>
            <p:nvSpPr>
              <p:cNvPr id="190" name="Rectangle 24"/>
              <p:cNvSpPr>
                <a:spLocks noChangeArrowheads="1"/>
              </p:cNvSpPr>
              <p:nvPr/>
            </p:nvSpPr>
            <p:spPr bwMode="auto">
              <a:xfrm>
                <a:off x="5518565" y="3398769"/>
                <a:ext cx="11113" cy="76200"/>
              </a:xfrm>
              <a:prstGeom prst="rect">
                <a:avLst/>
              </a:prstGeom>
              <a:grpFill/>
              <a:ln w="19050">
                <a:solidFill>
                  <a:srgbClr val="134677"/>
                </a:solidFill>
                <a:miter lim="800000"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427A"/>
                  </a:solidFill>
                  <a:latin typeface="Verdana"/>
                  <a:cs typeface="+mn-cs"/>
                </a:endParaRPr>
              </a:p>
            </p:txBody>
          </p:sp>
        </p:grpSp>
        <p:sp>
          <p:nvSpPr>
            <p:cNvPr id="185" name="Freeform 84"/>
            <p:cNvSpPr>
              <a:spLocks/>
            </p:cNvSpPr>
            <p:nvPr/>
          </p:nvSpPr>
          <p:spPr bwMode="auto">
            <a:xfrm>
              <a:off x="6644121" y="3960245"/>
              <a:ext cx="88900" cy="91440"/>
            </a:xfrm>
            <a:prstGeom prst="ellipse">
              <a:avLst/>
            </a:prstGeom>
            <a:solidFill>
              <a:srgbClr val="134677"/>
            </a:solidFill>
            <a:ln w="28575">
              <a:solidFill>
                <a:srgbClr val="13467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27A"/>
                </a:solidFill>
                <a:latin typeface="Verdana"/>
                <a:cs typeface="+mn-cs"/>
              </a:endParaRPr>
            </a:p>
          </p:txBody>
        </p:sp>
      </p:grpSp>
      <p:sp>
        <p:nvSpPr>
          <p:cNvPr id="191" name="Rectangle 71"/>
          <p:cNvSpPr>
            <a:spLocks noChangeArrowheads="1"/>
          </p:cNvSpPr>
          <p:nvPr/>
        </p:nvSpPr>
        <p:spPr bwMode="auto">
          <a:xfrm>
            <a:off x="9109119" y="3179801"/>
            <a:ext cx="157575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0.78 (0.67, 0.91)</a:t>
            </a:r>
            <a:endParaRPr lang="en-US" altLang="en-US" sz="1400" dirty="0">
              <a:solidFill>
                <a:srgbClr val="00427A"/>
              </a:solidFill>
              <a:cs typeface="+mn-cs"/>
            </a:endParaRPr>
          </a:p>
        </p:txBody>
      </p:sp>
      <p:sp>
        <p:nvSpPr>
          <p:cNvPr id="192" name="Rectangle 60"/>
          <p:cNvSpPr>
            <a:spLocks noChangeArrowheads="1"/>
          </p:cNvSpPr>
          <p:nvPr/>
        </p:nvSpPr>
        <p:spPr bwMode="auto">
          <a:xfrm>
            <a:off x="1104914" y="3723793"/>
            <a:ext cx="19388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All-cause mortality</a:t>
            </a:r>
            <a:endParaRPr lang="en-US" altLang="en-US" sz="1600" dirty="0">
              <a:solidFill>
                <a:srgbClr val="00427A"/>
              </a:solidFill>
              <a:cs typeface="+mn-cs"/>
            </a:endParaRPr>
          </a:p>
        </p:txBody>
      </p:sp>
      <p:grpSp>
        <p:nvGrpSpPr>
          <p:cNvPr id="193" name="Group 192"/>
          <p:cNvGrpSpPr/>
          <p:nvPr/>
        </p:nvGrpSpPr>
        <p:grpSpPr>
          <a:xfrm>
            <a:off x="6580933" y="3801183"/>
            <a:ext cx="572828" cy="91440"/>
            <a:chOff x="6580933" y="4371299"/>
            <a:chExt cx="572828" cy="91440"/>
          </a:xfrm>
        </p:grpSpPr>
        <p:grpSp>
          <p:nvGrpSpPr>
            <p:cNvPr id="194" name="Group 193"/>
            <p:cNvGrpSpPr/>
            <p:nvPr/>
          </p:nvGrpSpPr>
          <p:grpSpPr>
            <a:xfrm>
              <a:off x="6580933" y="4375773"/>
              <a:ext cx="572828" cy="83993"/>
              <a:chOff x="5264565" y="3755956"/>
              <a:chExt cx="398463" cy="76200"/>
            </a:xfrm>
            <a:solidFill>
              <a:srgbClr val="134677"/>
            </a:solidFill>
          </p:grpSpPr>
          <p:sp>
            <p:nvSpPr>
              <p:cNvPr id="196" name="Freeform 25"/>
              <p:cNvSpPr>
                <a:spLocks/>
              </p:cNvSpPr>
              <p:nvPr/>
            </p:nvSpPr>
            <p:spPr bwMode="auto">
              <a:xfrm>
                <a:off x="5270915" y="3794056"/>
                <a:ext cx="385763" cy="0"/>
              </a:xfrm>
              <a:custGeom>
                <a:avLst/>
                <a:gdLst>
                  <a:gd name="T0" fmla="*/ 0 w 243"/>
                  <a:gd name="T1" fmla="*/ 243 w 243"/>
                  <a:gd name="T2" fmla="*/ 0 w 24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243">
                    <a:moveTo>
                      <a:pt x="0" y="0"/>
                    </a:moveTo>
                    <a:lnTo>
                      <a:pt x="243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rgbClr val="134677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427A"/>
                  </a:solidFill>
                  <a:latin typeface="Verdana"/>
                  <a:cs typeface="+mn-cs"/>
                </a:endParaRPr>
              </a:p>
            </p:txBody>
          </p:sp>
          <p:sp>
            <p:nvSpPr>
              <p:cNvPr id="197" name="Line 26"/>
              <p:cNvSpPr>
                <a:spLocks noChangeShapeType="1"/>
              </p:cNvSpPr>
              <p:nvPr/>
            </p:nvSpPr>
            <p:spPr bwMode="auto">
              <a:xfrm>
                <a:off x="5270915" y="3794056"/>
                <a:ext cx="385763" cy="0"/>
              </a:xfrm>
              <a:prstGeom prst="line">
                <a:avLst/>
              </a:prstGeom>
              <a:grpFill/>
              <a:ln w="9525">
                <a:solidFill>
                  <a:srgbClr val="134677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427A"/>
                  </a:solidFill>
                  <a:latin typeface="Verdana"/>
                  <a:cs typeface="+mn-cs"/>
                </a:endParaRPr>
              </a:p>
            </p:txBody>
          </p:sp>
          <p:sp>
            <p:nvSpPr>
              <p:cNvPr id="198" name="Line 27"/>
              <p:cNvSpPr>
                <a:spLocks noChangeShapeType="1"/>
              </p:cNvSpPr>
              <p:nvPr/>
            </p:nvSpPr>
            <p:spPr bwMode="auto">
              <a:xfrm>
                <a:off x="5270915" y="3794056"/>
                <a:ext cx="385763" cy="0"/>
              </a:xfrm>
              <a:prstGeom prst="line">
                <a:avLst/>
              </a:prstGeom>
              <a:grpFill/>
              <a:ln w="28575">
                <a:solidFill>
                  <a:srgbClr val="134677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427A"/>
                  </a:solidFill>
                  <a:latin typeface="Verdana"/>
                  <a:cs typeface="+mn-cs"/>
                </a:endParaRPr>
              </a:p>
            </p:txBody>
          </p:sp>
          <p:sp>
            <p:nvSpPr>
              <p:cNvPr id="199" name="Rectangle 28"/>
              <p:cNvSpPr>
                <a:spLocks noChangeArrowheads="1"/>
              </p:cNvSpPr>
              <p:nvPr/>
            </p:nvSpPr>
            <p:spPr bwMode="auto">
              <a:xfrm>
                <a:off x="5264565" y="3755956"/>
                <a:ext cx="11113" cy="76200"/>
              </a:xfrm>
              <a:prstGeom prst="rect">
                <a:avLst/>
              </a:prstGeom>
              <a:grpFill/>
              <a:ln w="19050">
                <a:solidFill>
                  <a:srgbClr val="134677"/>
                </a:solidFill>
                <a:miter lim="800000"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427A"/>
                  </a:solidFill>
                  <a:latin typeface="Verdana"/>
                  <a:cs typeface="+mn-cs"/>
                </a:endParaRPr>
              </a:p>
            </p:txBody>
          </p:sp>
          <p:sp>
            <p:nvSpPr>
              <p:cNvPr id="200" name="Rectangle 29"/>
              <p:cNvSpPr>
                <a:spLocks noChangeArrowheads="1"/>
              </p:cNvSpPr>
              <p:nvPr/>
            </p:nvSpPr>
            <p:spPr bwMode="auto">
              <a:xfrm>
                <a:off x="5650328" y="3755956"/>
                <a:ext cx="12700" cy="76200"/>
              </a:xfrm>
              <a:prstGeom prst="rect">
                <a:avLst/>
              </a:prstGeom>
              <a:grpFill/>
              <a:ln w="19050">
                <a:solidFill>
                  <a:srgbClr val="134677"/>
                </a:solidFill>
                <a:miter lim="800000"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427A"/>
                  </a:solidFill>
                  <a:latin typeface="Verdana"/>
                  <a:cs typeface="+mn-cs"/>
                </a:endParaRPr>
              </a:p>
            </p:txBody>
          </p:sp>
        </p:grpSp>
        <p:sp>
          <p:nvSpPr>
            <p:cNvPr id="195" name="Freeform 84"/>
            <p:cNvSpPr>
              <a:spLocks/>
            </p:cNvSpPr>
            <p:nvPr/>
          </p:nvSpPr>
          <p:spPr bwMode="auto">
            <a:xfrm>
              <a:off x="6835929" y="4371299"/>
              <a:ext cx="88900" cy="91440"/>
            </a:xfrm>
            <a:prstGeom prst="ellipse">
              <a:avLst/>
            </a:prstGeom>
            <a:solidFill>
              <a:srgbClr val="134677"/>
            </a:solidFill>
            <a:ln w="28575">
              <a:solidFill>
                <a:srgbClr val="13467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27A"/>
                </a:solidFill>
                <a:latin typeface="Verdana"/>
                <a:cs typeface="+mn-cs"/>
              </a:endParaRPr>
            </a:p>
          </p:txBody>
        </p:sp>
      </p:grpSp>
      <p:sp>
        <p:nvSpPr>
          <p:cNvPr id="201" name="Rectangle 72"/>
          <p:cNvSpPr>
            <a:spLocks noChangeArrowheads="1"/>
          </p:cNvSpPr>
          <p:nvPr/>
        </p:nvSpPr>
        <p:spPr bwMode="auto">
          <a:xfrm>
            <a:off x="9109119" y="3739181"/>
            <a:ext cx="157575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0.87 (0.74, 1.01)</a:t>
            </a:r>
            <a:endParaRPr lang="en-US" altLang="en-US" sz="1400" dirty="0">
              <a:solidFill>
                <a:srgbClr val="00427A"/>
              </a:solidFill>
              <a:cs typeface="+mn-cs"/>
            </a:endParaRPr>
          </a:p>
        </p:txBody>
      </p:sp>
      <p:sp>
        <p:nvSpPr>
          <p:cNvPr id="202" name="Line 198"/>
          <p:cNvSpPr>
            <a:spLocks noChangeShapeType="1"/>
          </p:cNvSpPr>
          <p:nvPr/>
        </p:nvSpPr>
        <p:spPr bwMode="auto">
          <a:xfrm>
            <a:off x="1104902" y="1798914"/>
            <a:ext cx="9982198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427A"/>
              </a:solidFill>
              <a:latin typeface="Verdana"/>
              <a:cs typeface="+mn-cs"/>
            </a:endParaRPr>
          </a:p>
        </p:txBody>
      </p:sp>
      <p:sp>
        <p:nvSpPr>
          <p:cNvPr id="203" name="Rectangle 66"/>
          <p:cNvSpPr>
            <a:spLocks noChangeArrowheads="1"/>
          </p:cNvSpPr>
          <p:nvPr/>
        </p:nvSpPr>
        <p:spPr bwMode="auto">
          <a:xfrm>
            <a:off x="1104911" y="1977980"/>
            <a:ext cx="424597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CV death, nonfatal MI, or nonfatal stroke</a:t>
            </a:r>
            <a:endParaRPr lang="en-US" altLang="en-US" sz="1600" dirty="0">
              <a:solidFill>
                <a:srgbClr val="00427A"/>
              </a:solidFill>
              <a:cs typeface="+mn-cs"/>
            </a:endParaRPr>
          </a:p>
        </p:txBody>
      </p:sp>
      <p:sp>
        <p:nvSpPr>
          <p:cNvPr id="204" name="Line 197"/>
          <p:cNvSpPr>
            <a:spLocks noChangeShapeType="1"/>
          </p:cNvSpPr>
          <p:nvPr/>
        </p:nvSpPr>
        <p:spPr bwMode="auto">
          <a:xfrm>
            <a:off x="1314451" y="2101090"/>
            <a:ext cx="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>
              <a:solidFill>
                <a:srgbClr val="00427A"/>
              </a:solidFill>
              <a:latin typeface="Verdana"/>
              <a:cs typeface="+mn-cs"/>
            </a:endParaRPr>
          </a:p>
        </p:txBody>
      </p:sp>
      <p:grpSp>
        <p:nvGrpSpPr>
          <p:cNvPr id="205" name="Group 204"/>
          <p:cNvGrpSpPr/>
          <p:nvPr/>
        </p:nvGrpSpPr>
        <p:grpSpPr>
          <a:xfrm>
            <a:off x="6606050" y="2059094"/>
            <a:ext cx="470129" cy="83993"/>
            <a:chOff x="5282028" y="1604894"/>
            <a:chExt cx="327025" cy="76200"/>
          </a:xfrm>
          <a:solidFill>
            <a:srgbClr val="134677"/>
          </a:solidFill>
        </p:grpSpPr>
        <p:sp>
          <p:nvSpPr>
            <p:cNvPr id="207" name="Freeform 5"/>
            <p:cNvSpPr>
              <a:spLocks/>
            </p:cNvSpPr>
            <p:nvPr/>
          </p:nvSpPr>
          <p:spPr bwMode="auto">
            <a:xfrm>
              <a:off x="5288378" y="1642994"/>
              <a:ext cx="315913" cy="0"/>
            </a:xfrm>
            <a:custGeom>
              <a:avLst/>
              <a:gdLst>
                <a:gd name="T0" fmla="*/ 0 w 199"/>
                <a:gd name="T1" fmla="*/ 199 w 199"/>
                <a:gd name="T2" fmla="*/ 0 w 19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99">
                  <a:moveTo>
                    <a:pt x="0" y="0"/>
                  </a:moveTo>
                  <a:lnTo>
                    <a:pt x="19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rgbClr val="134677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27A"/>
                </a:solidFill>
                <a:latin typeface="Verdana"/>
                <a:cs typeface="+mn-cs"/>
              </a:endParaRPr>
            </a:p>
          </p:txBody>
        </p:sp>
        <p:sp>
          <p:nvSpPr>
            <p:cNvPr id="208" name="Line 6"/>
            <p:cNvSpPr>
              <a:spLocks noChangeShapeType="1"/>
            </p:cNvSpPr>
            <p:nvPr/>
          </p:nvSpPr>
          <p:spPr bwMode="auto">
            <a:xfrm>
              <a:off x="5288378" y="1642994"/>
              <a:ext cx="315913" cy="0"/>
            </a:xfrm>
            <a:prstGeom prst="line">
              <a:avLst/>
            </a:prstGeom>
            <a:grpFill/>
            <a:ln w="9525">
              <a:solidFill>
                <a:srgbClr val="134677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27A"/>
                </a:solidFill>
                <a:latin typeface="Verdana"/>
                <a:cs typeface="+mn-cs"/>
              </a:endParaRPr>
            </a:p>
          </p:txBody>
        </p:sp>
        <p:sp>
          <p:nvSpPr>
            <p:cNvPr id="209" name="Line 7"/>
            <p:cNvSpPr>
              <a:spLocks noChangeShapeType="1"/>
            </p:cNvSpPr>
            <p:nvPr/>
          </p:nvSpPr>
          <p:spPr bwMode="auto">
            <a:xfrm>
              <a:off x="5288378" y="1642994"/>
              <a:ext cx="315913" cy="0"/>
            </a:xfrm>
            <a:prstGeom prst="line">
              <a:avLst/>
            </a:prstGeom>
            <a:grpFill/>
            <a:ln w="28575">
              <a:solidFill>
                <a:srgbClr val="134677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27A"/>
                </a:solidFill>
                <a:latin typeface="Verdana"/>
                <a:cs typeface="+mn-cs"/>
              </a:endParaRPr>
            </a:p>
          </p:txBody>
        </p:sp>
        <p:sp>
          <p:nvSpPr>
            <p:cNvPr id="210" name="Rectangle 8"/>
            <p:cNvSpPr>
              <a:spLocks noChangeArrowheads="1"/>
            </p:cNvSpPr>
            <p:nvPr/>
          </p:nvSpPr>
          <p:spPr bwMode="auto">
            <a:xfrm>
              <a:off x="5282028" y="1604894"/>
              <a:ext cx="12700" cy="76200"/>
            </a:xfrm>
            <a:prstGeom prst="rect">
              <a:avLst/>
            </a:prstGeom>
            <a:grpFill/>
            <a:ln w="19050">
              <a:solidFill>
                <a:srgbClr val="134677"/>
              </a:solidFill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27A"/>
                </a:solidFill>
                <a:latin typeface="Verdana"/>
                <a:cs typeface="+mn-cs"/>
              </a:endParaRPr>
            </a:p>
          </p:txBody>
        </p:sp>
        <p:sp>
          <p:nvSpPr>
            <p:cNvPr id="211" name="Rectangle 9"/>
            <p:cNvSpPr>
              <a:spLocks noChangeArrowheads="1"/>
            </p:cNvSpPr>
            <p:nvPr/>
          </p:nvSpPr>
          <p:spPr bwMode="auto">
            <a:xfrm>
              <a:off x="5597940" y="1604894"/>
              <a:ext cx="11113" cy="76200"/>
            </a:xfrm>
            <a:prstGeom prst="rect">
              <a:avLst/>
            </a:prstGeom>
            <a:grpFill/>
            <a:ln w="19050">
              <a:solidFill>
                <a:srgbClr val="134677"/>
              </a:solidFill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27A"/>
                </a:solidFill>
                <a:latin typeface="Verdana"/>
                <a:cs typeface="+mn-cs"/>
              </a:endParaRPr>
            </a:p>
          </p:txBody>
        </p:sp>
      </p:grpSp>
      <p:sp>
        <p:nvSpPr>
          <p:cNvPr id="212" name="Freeform 84"/>
          <p:cNvSpPr>
            <a:spLocks/>
          </p:cNvSpPr>
          <p:nvPr/>
        </p:nvSpPr>
        <p:spPr bwMode="auto">
          <a:xfrm>
            <a:off x="6804579" y="2055370"/>
            <a:ext cx="88900" cy="91440"/>
          </a:xfrm>
          <a:prstGeom prst="ellipse">
            <a:avLst/>
          </a:prstGeom>
          <a:solidFill>
            <a:srgbClr val="134677"/>
          </a:solidFill>
          <a:ln w="28575">
            <a:solidFill>
              <a:srgbClr val="134677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427A"/>
              </a:solidFill>
              <a:latin typeface="Verdana"/>
              <a:cs typeface="+mn-cs"/>
            </a:endParaRPr>
          </a:p>
        </p:txBody>
      </p:sp>
      <p:sp>
        <p:nvSpPr>
          <p:cNvPr id="213" name="Rectangle 75"/>
          <p:cNvSpPr>
            <a:spLocks noChangeArrowheads="1"/>
          </p:cNvSpPr>
          <p:nvPr/>
        </p:nvSpPr>
        <p:spPr bwMode="auto">
          <a:xfrm>
            <a:off x="9032977" y="1900231"/>
            <a:ext cx="17280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b="1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0.86 (0.75, 0.97)</a:t>
            </a:r>
          </a:p>
          <a:p>
            <a:pPr algn="ctr"/>
            <a:r>
              <a:rPr lang="en-US" altLang="en-US" sz="1400" b="1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p = 0.02</a:t>
            </a:r>
          </a:p>
        </p:txBody>
      </p:sp>
      <p:sp>
        <p:nvSpPr>
          <p:cNvPr id="214" name="Line 93"/>
          <p:cNvSpPr>
            <a:spLocks noChangeShapeType="1"/>
          </p:cNvSpPr>
          <p:nvPr/>
        </p:nvSpPr>
        <p:spPr bwMode="auto">
          <a:xfrm rot="5400000" flipV="1">
            <a:off x="5433067" y="3495289"/>
            <a:ext cx="3371003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427A"/>
              </a:solidFill>
              <a:latin typeface="Verdana"/>
              <a:cs typeface="+mn-cs"/>
            </a:endParaRPr>
          </a:p>
        </p:txBody>
      </p:sp>
      <p:sp>
        <p:nvSpPr>
          <p:cNvPr id="215" name="Rectangle 63"/>
          <p:cNvSpPr>
            <a:spLocks noChangeArrowheads="1"/>
          </p:cNvSpPr>
          <p:nvPr/>
        </p:nvSpPr>
        <p:spPr bwMode="auto">
          <a:xfrm>
            <a:off x="1104904" y="4283173"/>
            <a:ext cx="276357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Progression of albuminuria</a:t>
            </a:r>
            <a:endParaRPr lang="en-US" altLang="en-US" sz="1600" dirty="0">
              <a:solidFill>
                <a:srgbClr val="00427A"/>
              </a:solidFill>
              <a:cs typeface="+mn-cs"/>
            </a:endParaRPr>
          </a:p>
        </p:txBody>
      </p:sp>
      <p:grpSp>
        <p:nvGrpSpPr>
          <p:cNvPr id="216" name="Group 215"/>
          <p:cNvGrpSpPr/>
          <p:nvPr/>
        </p:nvGrpSpPr>
        <p:grpSpPr>
          <a:xfrm>
            <a:off x="6416614" y="4360563"/>
            <a:ext cx="303531" cy="91440"/>
            <a:chOff x="6416614" y="4777769"/>
            <a:chExt cx="303531" cy="91440"/>
          </a:xfrm>
        </p:grpSpPr>
        <p:grpSp>
          <p:nvGrpSpPr>
            <p:cNvPr id="217" name="Group 216"/>
            <p:cNvGrpSpPr/>
            <p:nvPr/>
          </p:nvGrpSpPr>
          <p:grpSpPr>
            <a:xfrm>
              <a:off x="6416614" y="4781736"/>
              <a:ext cx="303531" cy="83993"/>
              <a:chOff x="5150265" y="4121081"/>
              <a:chExt cx="211138" cy="76200"/>
            </a:xfrm>
            <a:solidFill>
              <a:srgbClr val="134677"/>
            </a:solidFill>
          </p:grpSpPr>
          <p:sp>
            <p:nvSpPr>
              <p:cNvPr id="219" name="Freeform 40"/>
              <p:cNvSpPr>
                <a:spLocks/>
              </p:cNvSpPr>
              <p:nvPr/>
            </p:nvSpPr>
            <p:spPr bwMode="auto">
              <a:xfrm>
                <a:off x="5155028" y="4159181"/>
                <a:ext cx="201613" cy="0"/>
              </a:xfrm>
              <a:custGeom>
                <a:avLst/>
                <a:gdLst>
                  <a:gd name="T0" fmla="*/ 0 w 127"/>
                  <a:gd name="T1" fmla="*/ 127 w 127"/>
                  <a:gd name="T2" fmla="*/ 0 w 12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27">
                    <a:moveTo>
                      <a:pt x="0" y="0"/>
                    </a:moveTo>
                    <a:lnTo>
                      <a:pt x="127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rgbClr val="134677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427A"/>
                  </a:solidFill>
                  <a:latin typeface="Verdana"/>
                  <a:cs typeface="+mn-cs"/>
                </a:endParaRPr>
              </a:p>
            </p:txBody>
          </p:sp>
          <p:sp>
            <p:nvSpPr>
              <p:cNvPr id="220" name="Line 41"/>
              <p:cNvSpPr>
                <a:spLocks noChangeShapeType="1"/>
              </p:cNvSpPr>
              <p:nvPr/>
            </p:nvSpPr>
            <p:spPr bwMode="auto">
              <a:xfrm>
                <a:off x="5155028" y="4159181"/>
                <a:ext cx="201613" cy="0"/>
              </a:xfrm>
              <a:prstGeom prst="line">
                <a:avLst/>
              </a:prstGeom>
              <a:grpFill/>
              <a:ln w="9525">
                <a:solidFill>
                  <a:srgbClr val="134677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427A"/>
                  </a:solidFill>
                  <a:latin typeface="Verdana"/>
                  <a:cs typeface="+mn-cs"/>
                </a:endParaRPr>
              </a:p>
            </p:txBody>
          </p:sp>
          <p:sp>
            <p:nvSpPr>
              <p:cNvPr id="221" name="Line 42"/>
              <p:cNvSpPr>
                <a:spLocks noChangeShapeType="1"/>
              </p:cNvSpPr>
              <p:nvPr/>
            </p:nvSpPr>
            <p:spPr bwMode="auto">
              <a:xfrm>
                <a:off x="5155028" y="4159181"/>
                <a:ext cx="201613" cy="0"/>
              </a:xfrm>
              <a:prstGeom prst="line">
                <a:avLst/>
              </a:prstGeom>
              <a:grpFill/>
              <a:ln w="28575">
                <a:solidFill>
                  <a:srgbClr val="134677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427A"/>
                  </a:solidFill>
                  <a:latin typeface="Verdana"/>
                  <a:cs typeface="+mn-cs"/>
                </a:endParaRPr>
              </a:p>
            </p:txBody>
          </p:sp>
          <p:sp>
            <p:nvSpPr>
              <p:cNvPr id="222" name="Rectangle 43"/>
              <p:cNvSpPr>
                <a:spLocks noChangeArrowheads="1"/>
              </p:cNvSpPr>
              <p:nvPr/>
            </p:nvSpPr>
            <p:spPr bwMode="auto">
              <a:xfrm>
                <a:off x="5150265" y="4121081"/>
                <a:ext cx="11113" cy="76200"/>
              </a:xfrm>
              <a:prstGeom prst="rect">
                <a:avLst/>
              </a:prstGeom>
              <a:grpFill/>
              <a:ln w="19050">
                <a:solidFill>
                  <a:srgbClr val="134677"/>
                </a:solidFill>
                <a:miter lim="800000"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427A"/>
                  </a:solidFill>
                  <a:latin typeface="Verdana"/>
                  <a:cs typeface="+mn-cs"/>
                </a:endParaRPr>
              </a:p>
            </p:txBody>
          </p:sp>
          <p:sp>
            <p:nvSpPr>
              <p:cNvPr id="223" name="Rectangle 44"/>
              <p:cNvSpPr>
                <a:spLocks noChangeArrowheads="1"/>
              </p:cNvSpPr>
              <p:nvPr/>
            </p:nvSpPr>
            <p:spPr bwMode="auto">
              <a:xfrm>
                <a:off x="5350290" y="4121081"/>
                <a:ext cx="11113" cy="76200"/>
              </a:xfrm>
              <a:prstGeom prst="rect">
                <a:avLst/>
              </a:prstGeom>
              <a:grpFill/>
              <a:ln w="19050">
                <a:solidFill>
                  <a:srgbClr val="134677"/>
                </a:solidFill>
                <a:miter lim="800000"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427A"/>
                  </a:solidFill>
                  <a:latin typeface="Verdana"/>
                  <a:cs typeface="+mn-cs"/>
                </a:endParaRPr>
              </a:p>
            </p:txBody>
          </p:sp>
        </p:grpSp>
        <p:sp>
          <p:nvSpPr>
            <p:cNvPr id="218" name="Freeform 84"/>
            <p:cNvSpPr>
              <a:spLocks/>
            </p:cNvSpPr>
            <p:nvPr/>
          </p:nvSpPr>
          <p:spPr bwMode="auto">
            <a:xfrm>
              <a:off x="6521565" y="4777769"/>
              <a:ext cx="88900" cy="91440"/>
            </a:xfrm>
            <a:prstGeom prst="ellipse">
              <a:avLst/>
            </a:prstGeom>
            <a:solidFill>
              <a:srgbClr val="134677"/>
            </a:solidFill>
            <a:ln w="28575">
              <a:solidFill>
                <a:srgbClr val="13467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27A"/>
                </a:solidFill>
                <a:latin typeface="Verdana"/>
                <a:cs typeface="+mn-cs"/>
              </a:endParaRPr>
            </a:p>
          </p:txBody>
        </p:sp>
      </p:grpSp>
      <p:sp>
        <p:nvSpPr>
          <p:cNvPr id="224" name="Rectangle 71"/>
          <p:cNvSpPr>
            <a:spLocks noChangeArrowheads="1"/>
          </p:cNvSpPr>
          <p:nvPr/>
        </p:nvSpPr>
        <p:spPr bwMode="auto">
          <a:xfrm>
            <a:off x="9109119" y="4298561"/>
            <a:ext cx="157575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0.73 (0.67, 0.79)</a:t>
            </a:r>
            <a:endParaRPr lang="en-US" altLang="en-US" sz="1400" dirty="0">
              <a:solidFill>
                <a:srgbClr val="00427A"/>
              </a:solidFill>
              <a:cs typeface="+mn-cs"/>
            </a:endParaRPr>
          </a:p>
        </p:txBody>
      </p:sp>
      <p:sp>
        <p:nvSpPr>
          <p:cNvPr id="225" name="Rectangle 64"/>
          <p:cNvSpPr>
            <a:spLocks noChangeArrowheads="1"/>
          </p:cNvSpPr>
          <p:nvPr/>
        </p:nvSpPr>
        <p:spPr bwMode="auto">
          <a:xfrm>
            <a:off x="1104914" y="4842554"/>
            <a:ext cx="169264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Renal composite</a:t>
            </a:r>
            <a:endParaRPr lang="en-US" altLang="en-US" sz="1600" dirty="0">
              <a:solidFill>
                <a:srgbClr val="00427A"/>
              </a:solidFill>
              <a:cs typeface="+mn-cs"/>
            </a:endParaRPr>
          </a:p>
        </p:txBody>
      </p:sp>
      <p:grpSp>
        <p:nvGrpSpPr>
          <p:cNvPr id="226" name="Group 225"/>
          <p:cNvGrpSpPr/>
          <p:nvPr/>
        </p:nvGrpSpPr>
        <p:grpSpPr>
          <a:xfrm>
            <a:off x="5779887" y="4915934"/>
            <a:ext cx="894615" cy="99460"/>
            <a:chOff x="5779887" y="5170211"/>
            <a:chExt cx="894615" cy="99460"/>
          </a:xfrm>
        </p:grpSpPr>
        <p:grpSp>
          <p:nvGrpSpPr>
            <p:cNvPr id="227" name="Group 226"/>
            <p:cNvGrpSpPr/>
            <p:nvPr/>
          </p:nvGrpSpPr>
          <p:grpSpPr>
            <a:xfrm>
              <a:off x="5779887" y="5185678"/>
              <a:ext cx="894615" cy="83993"/>
              <a:chOff x="4707353" y="4471919"/>
              <a:chExt cx="622300" cy="76200"/>
            </a:xfrm>
            <a:solidFill>
              <a:srgbClr val="134677"/>
            </a:solidFill>
          </p:grpSpPr>
          <p:sp>
            <p:nvSpPr>
              <p:cNvPr id="229" name="Freeform 45"/>
              <p:cNvSpPr>
                <a:spLocks/>
              </p:cNvSpPr>
              <p:nvPr/>
            </p:nvSpPr>
            <p:spPr bwMode="auto">
              <a:xfrm>
                <a:off x="4713703" y="4510019"/>
                <a:ext cx="609600" cy="0"/>
              </a:xfrm>
              <a:custGeom>
                <a:avLst/>
                <a:gdLst>
                  <a:gd name="T0" fmla="*/ 0 w 384"/>
                  <a:gd name="T1" fmla="*/ 384 w 384"/>
                  <a:gd name="T2" fmla="*/ 0 w 38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384">
                    <a:moveTo>
                      <a:pt x="0" y="0"/>
                    </a:moveTo>
                    <a:lnTo>
                      <a:pt x="384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rgbClr val="134677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427A"/>
                  </a:solidFill>
                  <a:latin typeface="Verdana"/>
                  <a:cs typeface="+mn-cs"/>
                </a:endParaRPr>
              </a:p>
            </p:txBody>
          </p:sp>
          <p:sp>
            <p:nvSpPr>
              <p:cNvPr id="230" name="Line 46"/>
              <p:cNvSpPr>
                <a:spLocks noChangeShapeType="1"/>
              </p:cNvSpPr>
              <p:nvPr/>
            </p:nvSpPr>
            <p:spPr bwMode="auto">
              <a:xfrm>
                <a:off x="4713703" y="4510019"/>
                <a:ext cx="609600" cy="0"/>
              </a:xfrm>
              <a:prstGeom prst="line">
                <a:avLst/>
              </a:prstGeom>
              <a:grpFill/>
              <a:ln w="9525">
                <a:solidFill>
                  <a:srgbClr val="134677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427A"/>
                  </a:solidFill>
                  <a:latin typeface="Verdana"/>
                  <a:cs typeface="+mn-cs"/>
                </a:endParaRPr>
              </a:p>
            </p:txBody>
          </p:sp>
          <p:sp>
            <p:nvSpPr>
              <p:cNvPr id="231" name="Line 47"/>
              <p:cNvSpPr>
                <a:spLocks noChangeShapeType="1"/>
              </p:cNvSpPr>
              <p:nvPr/>
            </p:nvSpPr>
            <p:spPr bwMode="auto">
              <a:xfrm>
                <a:off x="4713703" y="4510019"/>
                <a:ext cx="609600" cy="0"/>
              </a:xfrm>
              <a:prstGeom prst="line">
                <a:avLst/>
              </a:prstGeom>
              <a:grpFill/>
              <a:ln w="28575">
                <a:solidFill>
                  <a:srgbClr val="134677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427A"/>
                  </a:solidFill>
                  <a:latin typeface="Verdana"/>
                  <a:cs typeface="+mn-cs"/>
                </a:endParaRPr>
              </a:p>
            </p:txBody>
          </p:sp>
          <p:sp>
            <p:nvSpPr>
              <p:cNvPr id="232" name="Rectangle 48"/>
              <p:cNvSpPr>
                <a:spLocks noChangeArrowheads="1"/>
              </p:cNvSpPr>
              <p:nvPr/>
            </p:nvSpPr>
            <p:spPr bwMode="auto">
              <a:xfrm>
                <a:off x="4707353" y="4471919"/>
                <a:ext cx="12700" cy="76200"/>
              </a:xfrm>
              <a:prstGeom prst="rect">
                <a:avLst/>
              </a:prstGeom>
              <a:grpFill/>
              <a:ln w="19050">
                <a:solidFill>
                  <a:srgbClr val="134677"/>
                </a:solidFill>
                <a:miter lim="800000"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427A"/>
                  </a:solidFill>
                  <a:latin typeface="Verdana"/>
                  <a:cs typeface="+mn-cs"/>
                </a:endParaRPr>
              </a:p>
            </p:txBody>
          </p:sp>
          <p:sp>
            <p:nvSpPr>
              <p:cNvPr id="233" name="Rectangle 49"/>
              <p:cNvSpPr>
                <a:spLocks noChangeArrowheads="1"/>
              </p:cNvSpPr>
              <p:nvPr/>
            </p:nvSpPr>
            <p:spPr bwMode="auto">
              <a:xfrm>
                <a:off x="5316953" y="4471919"/>
                <a:ext cx="12700" cy="76200"/>
              </a:xfrm>
              <a:prstGeom prst="rect">
                <a:avLst/>
              </a:prstGeom>
              <a:grpFill/>
              <a:ln w="19050">
                <a:solidFill>
                  <a:srgbClr val="134677"/>
                </a:solidFill>
                <a:miter lim="800000"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427A"/>
                  </a:solidFill>
                  <a:latin typeface="Verdana"/>
                  <a:cs typeface="+mn-cs"/>
                </a:endParaRPr>
              </a:p>
            </p:txBody>
          </p:sp>
        </p:grpSp>
        <p:sp>
          <p:nvSpPr>
            <p:cNvPr id="228" name="Freeform 84"/>
            <p:cNvSpPr>
              <a:spLocks/>
            </p:cNvSpPr>
            <p:nvPr/>
          </p:nvSpPr>
          <p:spPr bwMode="auto">
            <a:xfrm>
              <a:off x="6182738" y="5170211"/>
              <a:ext cx="88900" cy="91440"/>
            </a:xfrm>
            <a:prstGeom prst="ellipse">
              <a:avLst/>
            </a:prstGeom>
            <a:solidFill>
              <a:srgbClr val="134677"/>
            </a:solidFill>
            <a:ln w="28575">
              <a:solidFill>
                <a:srgbClr val="13467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427A"/>
                </a:solidFill>
                <a:latin typeface="Verdana"/>
                <a:cs typeface="+mn-cs"/>
              </a:endParaRPr>
            </a:p>
          </p:txBody>
        </p:sp>
      </p:grpSp>
      <p:sp>
        <p:nvSpPr>
          <p:cNvPr id="234" name="Rectangle 72"/>
          <p:cNvSpPr>
            <a:spLocks noChangeArrowheads="1"/>
          </p:cNvSpPr>
          <p:nvPr/>
        </p:nvSpPr>
        <p:spPr bwMode="auto">
          <a:xfrm>
            <a:off x="9109119" y="4857942"/>
            <a:ext cx="157575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0.60 (0.47, 0.77)</a:t>
            </a:r>
            <a:endParaRPr lang="en-US" altLang="en-US" sz="1400" dirty="0">
              <a:solidFill>
                <a:srgbClr val="00427A"/>
              </a:solidFill>
              <a:cs typeface="+mn-cs"/>
            </a:endParaRPr>
          </a:p>
        </p:txBody>
      </p:sp>
      <p:cxnSp>
        <p:nvCxnSpPr>
          <p:cNvPr id="235" name="Straight Connector 234"/>
          <p:cNvCxnSpPr/>
          <p:nvPr/>
        </p:nvCxnSpPr>
        <p:spPr bwMode="auto">
          <a:xfrm flipV="1">
            <a:off x="1104900" y="2420272"/>
            <a:ext cx="9982199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57493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08125"/>
            <a:ext cx="11582400" cy="4022725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1800" dirty="0"/>
              <a:t>Objective: To compare the effects of canagliflozin versus placebo on CV, renal, and safety outcomes among secondary and primary prevention participants</a:t>
            </a:r>
          </a:p>
          <a:p>
            <a:pPr>
              <a:spcAft>
                <a:spcPts val="1200"/>
              </a:spcAft>
            </a:pPr>
            <a:r>
              <a:rPr lang="en-US" sz="1800" dirty="0"/>
              <a:t>Statistical methods</a:t>
            </a:r>
          </a:p>
          <a:p>
            <a:pPr lvl="1">
              <a:spcAft>
                <a:spcPts val="600"/>
              </a:spcAft>
            </a:pPr>
            <a:r>
              <a:rPr lang="en-US" sz="1600" dirty="0"/>
              <a:t>Evaluation of outcomes in primary prevention and secondary prevention cohorts was </a:t>
            </a:r>
            <a:r>
              <a:rPr lang="en-US" sz="1600" dirty="0" err="1"/>
              <a:t>prespecified</a:t>
            </a:r>
            <a:endParaRPr lang="en-US" sz="1600" dirty="0"/>
          </a:p>
          <a:p>
            <a:pPr lvl="1">
              <a:spcAft>
                <a:spcPts val="600"/>
              </a:spcAft>
            </a:pPr>
            <a:r>
              <a:rPr lang="en-US" sz="1600" dirty="0"/>
              <a:t>Efficacy analyses used the intention-to-treat population</a:t>
            </a:r>
          </a:p>
          <a:p>
            <a:pPr lvl="1">
              <a:spcAft>
                <a:spcPts val="600"/>
              </a:spcAft>
            </a:pPr>
            <a:r>
              <a:rPr lang="en-US" sz="1600" dirty="0"/>
              <a:t>Safety analyses used the on-treatment population</a:t>
            </a:r>
          </a:p>
          <a:p>
            <a:pPr lvl="1">
              <a:spcAft>
                <a:spcPts val="600"/>
              </a:spcAft>
            </a:pPr>
            <a:r>
              <a:rPr lang="en-US" sz="1600" dirty="0"/>
              <a:t>Hazard ratios and 95% CIs were estimated for canagliflozin versus placebo separately for the </a:t>
            </a:r>
            <a:br>
              <a:rPr lang="en-US" sz="1600" dirty="0"/>
            </a:br>
            <a:r>
              <a:rPr lang="en-US" sz="1600" dirty="0"/>
              <a:t>primary prevention cohort and the secondary prevention cohort using Cox proportional hazards regression models stratified by study</a:t>
            </a:r>
          </a:p>
          <a:p>
            <a:pPr lvl="1">
              <a:spcAft>
                <a:spcPts val="600"/>
              </a:spcAft>
            </a:pPr>
            <a:r>
              <a:rPr lang="en-US" sz="1600" dirty="0"/>
              <a:t>Risk differences were calculated by subtracting the incidence rate (per 1000 patient-years) with placebo from the incidence rate with </a:t>
            </a:r>
            <a:r>
              <a:rPr lang="en-US" sz="1600" dirty="0" err="1"/>
              <a:t>canagliflozin</a:t>
            </a:r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665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63247"/>
            <a:ext cx="11811000" cy="492443"/>
          </a:xfrm>
        </p:spPr>
        <p:txBody>
          <a:bodyPr/>
          <a:lstStyle/>
          <a:p>
            <a:r>
              <a:rPr lang="en-US" dirty="0"/>
              <a:t>Baseline Characteristics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1719051"/>
              </p:ext>
            </p:extLst>
          </p:nvPr>
        </p:nvGraphicFramePr>
        <p:xfrm>
          <a:off x="381000" y="1303336"/>
          <a:ext cx="11330178" cy="484424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722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8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8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481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 </a:t>
                      </a:r>
                      <a:endParaRPr lang="en-US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2125" marR="321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Secondary prevention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(n</a:t>
                      </a:r>
                      <a:r>
                        <a:rPr lang="en-US" sz="1600" baseline="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= 6656)</a:t>
                      </a:r>
                      <a:endParaRPr lang="en-US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Primary prevention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(n = 3486)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11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Mean age, y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64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63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11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Female</a:t>
                      </a:r>
                      <a:r>
                        <a:rPr lang="en-AU" sz="1600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, </a:t>
                      </a:r>
                      <a:r>
                        <a:rPr lang="en-AU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%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45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11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Mean</a:t>
                      </a:r>
                      <a:r>
                        <a:rPr lang="en-AU" sz="1600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d</a:t>
                      </a:r>
                      <a:r>
                        <a:rPr lang="en-AU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uration of diabetes, y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911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Mean HbA1c, %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8.2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8.3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11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Hypertension, %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91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9119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Antihyperglycemic</a:t>
                      </a:r>
                      <a:r>
                        <a:rPr lang="en-US" sz="1600" b="0" i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agents, %</a:t>
                      </a:r>
                      <a:endParaRPr lang="en-US" sz="1600" b="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2125" marR="3212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98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99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119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Cardioprotective agents, %</a:t>
                      </a:r>
                    </a:p>
                  </a:txBody>
                  <a:tcPr marL="32125" marR="321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9119">
                <a:tc>
                  <a:txBody>
                    <a:bodyPr/>
                    <a:lstStyle/>
                    <a:p>
                      <a:pPr marL="115888" marR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RAAS</a:t>
                      </a:r>
                      <a:r>
                        <a:rPr lang="en-AU" sz="1600" b="0" i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inhibitor</a:t>
                      </a:r>
                      <a:endParaRPr lang="en-US" sz="1600" b="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2125" marR="321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9119">
                <a:tc>
                  <a:txBody>
                    <a:bodyPr/>
                    <a:lstStyle/>
                    <a:p>
                      <a:pPr marL="115888" marR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Statin </a:t>
                      </a:r>
                      <a:endParaRPr lang="en-US" sz="1600" b="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2125" marR="321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9119">
                <a:tc>
                  <a:txBody>
                    <a:bodyPr/>
                    <a:lstStyle/>
                    <a:p>
                      <a:pPr marL="115888" marR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Antithrombotic</a:t>
                      </a:r>
                      <a:endParaRPr lang="en-US" sz="1600" b="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2125" marR="321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9119">
                <a:tc>
                  <a:txBody>
                    <a:bodyPr/>
                    <a:lstStyle/>
                    <a:p>
                      <a:pPr marL="115888" marR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 Beta blocker</a:t>
                      </a:r>
                    </a:p>
                  </a:txBody>
                  <a:tcPr marL="32125" marR="321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9119">
                <a:tc>
                  <a:txBody>
                    <a:bodyPr/>
                    <a:lstStyle/>
                    <a:p>
                      <a:pPr marL="115888" marR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Diuretic</a:t>
                      </a:r>
                      <a:endParaRPr lang="en-US" sz="1600" b="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2125" marR="321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6391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63248"/>
            <a:ext cx="11811000" cy="492443"/>
          </a:xfrm>
        </p:spPr>
        <p:txBody>
          <a:bodyPr/>
          <a:lstStyle/>
          <a:p>
            <a:r>
              <a:rPr lang="en-US" dirty="0"/>
              <a:t>Baseline CV Disease History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3391495"/>
              </p:ext>
            </p:extLst>
          </p:nvPr>
        </p:nvGraphicFramePr>
        <p:xfrm>
          <a:off x="381000" y="1299530"/>
          <a:ext cx="11330178" cy="471915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722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8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8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539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 </a:t>
                      </a:r>
                      <a:endParaRPr lang="en-US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2125" marR="321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Secondary prevention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(n</a:t>
                      </a:r>
                      <a:r>
                        <a:rPr lang="en-US" sz="1600" baseline="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= 6656)</a:t>
                      </a:r>
                      <a:endParaRPr lang="en-US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Primary prevention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(n = 3486)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2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Myocardial</a:t>
                      </a:r>
                      <a:r>
                        <a:rPr lang="en-AU" sz="16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infarction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44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0.5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52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Hospitalization for USA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11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52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Coronary revascularization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54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0.1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52">
                <a:tc>
                  <a:txBody>
                    <a:bodyPr/>
                    <a:lstStyle/>
                    <a:p>
                      <a:pPr marL="40005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PCI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38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0.1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52">
                <a:tc>
                  <a:txBody>
                    <a:bodyPr/>
                    <a:lstStyle/>
                    <a:p>
                      <a:pPr marL="40005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CABG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21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&lt;0.1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52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Stroke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19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0.4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52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Carotid revascularization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2151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Peripheral revascularization </a:t>
                      </a:r>
                      <a:br>
                        <a:rPr lang="en-A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</a:b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(surgical or percutaneous)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8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0.1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452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Amputation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3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0.6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018684"/>
            <a:ext cx="235994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rgbClr val="000000"/>
                </a:solidFill>
              </a:rPr>
              <a:t>Data are percentage of participants.</a:t>
            </a:r>
          </a:p>
        </p:txBody>
      </p:sp>
    </p:spTree>
    <p:extLst>
      <p:ext uri="{BB962C8B-B14F-4D97-AF65-F5344CB8AC3E}">
        <p14:creationId xmlns:p14="http://schemas.microsoft.com/office/powerpoint/2010/main" val="3000161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CV Death, Nonfatal MI, or Nonfatal Stroke</a:t>
            </a:r>
            <a:endParaRPr lang="en-US" dirty="0"/>
          </a:p>
        </p:txBody>
      </p:sp>
      <p:sp>
        <p:nvSpPr>
          <p:cNvPr id="246" name="Rectangle 245"/>
          <p:cNvSpPr/>
          <p:nvPr/>
        </p:nvSpPr>
        <p:spPr>
          <a:xfrm>
            <a:off x="6672286" y="1297165"/>
            <a:ext cx="24240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1600" b="1" u="sng" dirty="0">
                <a:solidFill>
                  <a:schemeClr val="accent3"/>
                </a:solidFill>
              </a:rPr>
              <a:t>Primary Prevention</a:t>
            </a:r>
            <a:endParaRPr lang="en-US" sz="1600" b="1" u="sng" dirty="0">
              <a:solidFill>
                <a:schemeClr val="accent3"/>
              </a:solidFill>
            </a:endParaRPr>
          </a:p>
        </p:txBody>
      </p:sp>
      <p:sp>
        <p:nvSpPr>
          <p:cNvPr id="340" name="Rectangle 339"/>
          <p:cNvSpPr/>
          <p:nvPr/>
        </p:nvSpPr>
        <p:spPr>
          <a:xfrm>
            <a:off x="847742" y="1297165"/>
            <a:ext cx="28311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600" b="1" u="sng" dirty="0">
                <a:solidFill>
                  <a:schemeClr val="accent3"/>
                </a:solidFill>
              </a:rPr>
              <a:t>Secondary Prevention</a:t>
            </a:r>
            <a:endParaRPr lang="en-US" sz="1600" b="1" u="sng" dirty="0">
              <a:solidFill>
                <a:schemeClr val="accent3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934515" y="1759540"/>
            <a:ext cx="6122628" cy="3835057"/>
            <a:chOff x="6322685" y="1563246"/>
            <a:chExt cx="6122628" cy="3835057"/>
          </a:xfrm>
        </p:grpSpPr>
        <p:cxnSp>
          <p:nvCxnSpPr>
            <p:cNvPr id="201" name="Straight Connector 200"/>
            <p:cNvCxnSpPr/>
            <p:nvPr/>
          </p:nvCxnSpPr>
          <p:spPr bwMode="auto">
            <a:xfrm>
              <a:off x="7002330" y="4801430"/>
              <a:ext cx="4811263" cy="582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33" name="Group 32"/>
            <p:cNvGrpSpPr/>
            <p:nvPr/>
          </p:nvGrpSpPr>
          <p:grpSpPr>
            <a:xfrm>
              <a:off x="7002330" y="1709799"/>
              <a:ext cx="54864" cy="2837925"/>
              <a:chOff x="7002330" y="1709799"/>
              <a:chExt cx="54864" cy="2837925"/>
            </a:xfrm>
          </p:grpSpPr>
          <p:cxnSp>
            <p:nvCxnSpPr>
              <p:cNvPr id="202" name="Straight Connector 201"/>
              <p:cNvCxnSpPr/>
              <p:nvPr/>
            </p:nvCxnSpPr>
            <p:spPr bwMode="auto">
              <a:xfrm>
                <a:off x="7002330" y="1709799"/>
                <a:ext cx="54864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3" name="Straight Connector 202"/>
              <p:cNvCxnSpPr/>
              <p:nvPr/>
            </p:nvCxnSpPr>
            <p:spPr bwMode="auto">
              <a:xfrm>
                <a:off x="7002330" y="1967792"/>
                <a:ext cx="54864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4" name="Straight Connector 203"/>
              <p:cNvCxnSpPr/>
              <p:nvPr/>
            </p:nvCxnSpPr>
            <p:spPr bwMode="auto">
              <a:xfrm>
                <a:off x="7002330" y="2225785"/>
                <a:ext cx="54864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5" name="Straight Connector 204"/>
              <p:cNvCxnSpPr/>
              <p:nvPr/>
            </p:nvCxnSpPr>
            <p:spPr bwMode="auto">
              <a:xfrm>
                <a:off x="7002330" y="2483779"/>
                <a:ext cx="54864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6" name="Straight Connector 205"/>
              <p:cNvCxnSpPr/>
              <p:nvPr/>
            </p:nvCxnSpPr>
            <p:spPr bwMode="auto">
              <a:xfrm>
                <a:off x="7002330" y="2741772"/>
                <a:ext cx="54864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7" name="Straight Connector 206"/>
              <p:cNvCxnSpPr/>
              <p:nvPr/>
            </p:nvCxnSpPr>
            <p:spPr bwMode="auto">
              <a:xfrm>
                <a:off x="7002330" y="2999765"/>
                <a:ext cx="54864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8" name="Straight Connector 207"/>
              <p:cNvCxnSpPr/>
              <p:nvPr/>
            </p:nvCxnSpPr>
            <p:spPr bwMode="auto">
              <a:xfrm>
                <a:off x="7002330" y="3257758"/>
                <a:ext cx="54864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9" name="Straight Connector 208"/>
              <p:cNvCxnSpPr/>
              <p:nvPr/>
            </p:nvCxnSpPr>
            <p:spPr bwMode="auto">
              <a:xfrm>
                <a:off x="7002330" y="3515751"/>
                <a:ext cx="54864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0" name="Straight Connector 209"/>
              <p:cNvCxnSpPr/>
              <p:nvPr/>
            </p:nvCxnSpPr>
            <p:spPr bwMode="auto">
              <a:xfrm>
                <a:off x="7002330" y="3773745"/>
                <a:ext cx="54864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1" name="Straight Connector 210"/>
              <p:cNvCxnSpPr/>
              <p:nvPr/>
            </p:nvCxnSpPr>
            <p:spPr bwMode="auto">
              <a:xfrm>
                <a:off x="7002330" y="4031738"/>
                <a:ext cx="54864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2" name="Straight Connector 211"/>
              <p:cNvCxnSpPr/>
              <p:nvPr/>
            </p:nvCxnSpPr>
            <p:spPr bwMode="auto">
              <a:xfrm>
                <a:off x="7002330" y="4289731"/>
                <a:ext cx="54864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3" name="Straight Connector 212"/>
              <p:cNvCxnSpPr/>
              <p:nvPr/>
            </p:nvCxnSpPr>
            <p:spPr bwMode="auto">
              <a:xfrm>
                <a:off x="7002330" y="4547724"/>
                <a:ext cx="54864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14" name="Group 213"/>
            <p:cNvGrpSpPr/>
            <p:nvPr/>
          </p:nvGrpSpPr>
          <p:grpSpPr>
            <a:xfrm>
              <a:off x="7052737" y="1659079"/>
              <a:ext cx="4180368" cy="3218688"/>
              <a:chOff x="1195897" y="1915064"/>
              <a:chExt cx="4180368" cy="2383626"/>
            </a:xfrm>
          </p:grpSpPr>
          <p:cxnSp>
            <p:nvCxnSpPr>
              <p:cNvPr id="250" name="Straight Connector 249"/>
              <p:cNvCxnSpPr/>
              <p:nvPr/>
            </p:nvCxnSpPr>
            <p:spPr bwMode="auto">
              <a:xfrm>
                <a:off x="1195897" y="1915064"/>
                <a:ext cx="8532" cy="2383626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2" name="Straight Connector 251"/>
              <p:cNvCxnSpPr/>
              <p:nvPr/>
            </p:nvCxnSpPr>
            <p:spPr bwMode="auto">
              <a:xfrm flipH="1">
                <a:off x="1899495" y="4243514"/>
                <a:ext cx="240" cy="49086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4" name="Straight Connector 253"/>
              <p:cNvCxnSpPr/>
              <p:nvPr/>
            </p:nvCxnSpPr>
            <p:spPr bwMode="auto">
              <a:xfrm flipH="1">
                <a:off x="2594801" y="4243514"/>
                <a:ext cx="240" cy="49086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6" name="Straight Connector 255"/>
              <p:cNvCxnSpPr/>
              <p:nvPr/>
            </p:nvCxnSpPr>
            <p:spPr bwMode="auto">
              <a:xfrm flipH="1">
                <a:off x="3290107" y="4243514"/>
                <a:ext cx="240" cy="49086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8" name="Straight Connector 257"/>
              <p:cNvCxnSpPr/>
              <p:nvPr/>
            </p:nvCxnSpPr>
            <p:spPr bwMode="auto">
              <a:xfrm flipH="1">
                <a:off x="3985413" y="4243514"/>
                <a:ext cx="240" cy="49086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0" name="Straight Connector 259"/>
              <p:cNvCxnSpPr/>
              <p:nvPr/>
            </p:nvCxnSpPr>
            <p:spPr bwMode="auto">
              <a:xfrm flipH="1">
                <a:off x="4680719" y="4243514"/>
                <a:ext cx="240" cy="49086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2" name="Straight Connector 261"/>
              <p:cNvCxnSpPr/>
              <p:nvPr/>
            </p:nvCxnSpPr>
            <p:spPr bwMode="auto">
              <a:xfrm flipH="1">
                <a:off x="5376025" y="4243514"/>
                <a:ext cx="240" cy="49086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15" name="Rectangle 214"/>
            <p:cNvSpPr/>
            <p:nvPr/>
          </p:nvSpPr>
          <p:spPr>
            <a:xfrm>
              <a:off x="6932645" y="4872561"/>
              <a:ext cx="2936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0</a:t>
              </a:r>
              <a:endParaRPr lang="en-US" sz="1200" b="1" dirty="0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7625324" y="4872561"/>
              <a:ext cx="2936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1</a:t>
              </a:r>
              <a:endParaRPr lang="en-US" sz="1200" b="1" dirty="0"/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8321723" y="4872561"/>
              <a:ext cx="2936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2</a:t>
              </a:r>
              <a:endParaRPr lang="en-US" sz="1200" b="1" dirty="0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9018122" y="4872561"/>
              <a:ext cx="2936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3</a:t>
              </a:r>
              <a:endParaRPr lang="en-US" sz="1200" b="1" dirty="0"/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9714521" y="4872561"/>
              <a:ext cx="2936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4</a:t>
              </a:r>
              <a:endParaRPr lang="en-US" sz="1200" b="1" dirty="0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10410920" y="4872561"/>
              <a:ext cx="2936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5</a:t>
              </a:r>
              <a:endParaRPr lang="en-US" sz="1200" b="1" dirty="0"/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11107320" y="4872561"/>
              <a:ext cx="2936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6</a:t>
              </a:r>
              <a:endParaRPr lang="en-US" sz="1200" b="1" dirty="0"/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7055893" y="5121304"/>
              <a:ext cx="4776716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AU" sz="1200" b="1" dirty="0">
                  <a:solidFill>
                    <a:srgbClr val="000000"/>
                  </a:solidFill>
                </a:rPr>
                <a:t>Years since randomization</a:t>
              </a:r>
              <a:endParaRPr lang="en-US" sz="1200" b="1" dirty="0"/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7070892" y="1571475"/>
              <a:ext cx="356219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Hazard ratio 0.98 (95% CI: 0.74, 1.30)</a:t>
              </a:r>
            </a:p>
          </p:txBody>
        </p:sp>
        <p:sp>
          <p:nvSpPr>
            <p:cNvPr id="248" name="Freeform 234"/>
            <p:cNvSpPr>
              <a:spLocks/>
            </p:cNvSpPr>
            <p:nvPr/>
          </p:nvSpPr>
          <p:spPr bwMode="auto">
            <a:xfrm>
              <a:off x="7061601" y="3452639"/>
              <a:ext cx="4777974" cy="1355809"/>
            </a:xfrm>
            <a:custGeom>
              <a:avLst/>
              <a:gdLst>
                <a:gd name="T0" fmla="*/ 50 w 2997"/>
                <a:gd name="T1" fmla="*/ 842 h 853"/>
                <a:gd name="T2" fmla="*/ 146 w 2997"/>
                <a:gd name="T3" fmla="*/ 822 h 853"/>
                <a:gd name="T4" fmla="*/ 201 w 2997"/>
                <a:gd name="T5" fmla="*/ 799 h 853"/>
                <a:gd name="T6" fmla="*/ 287 w 2997"/>
                <a:gd name="T7" fmla="*/ 789 h 853"/>
                <a:gd name="T8" fmla="*/ 409 w 2997"/>
                <a:gd name="T9" fmla="*/ 766 h 853"/>
                <a:gd name="T10" fmla="*/ 450 w 2997"/>
                <a:gd name="T11" fmla="*/ 743 h 853"/>
                <a:gd name="T12" fmla="*/ 462 w 2997"/>
                <a:gd name="T13" fmla="*/ 738 h 853"/>
                <a:gd name="T14" fmla="*/ 516 w 2997"/>
                <a:gd name="T15" fmla="*/ 738 h 853"/>
                <a:gd name="T16" fmla="*/ 533 w 2997"/>
                <a:gd name="T17" fmla="*/ 733 h 853"/>
                <a:gd name="T18" fmla="*/ 604 w 2997"/>
                <a:gd name="T19" fmla="*/ 718 h 853"/>
                <a:gd name="T20" fmla="*/ 730 w 2997"/>
                <a:gd name="T21" fmla="*/ 700 h 853"/>
                <a:gd name="T22" fmla="*/ 740 w 2997"/>
                <a:gd name="T23" fmla="*/ 677 h 853"/>
                <a:gd name="T24" fmla="*/ 751 w 2997"/>
                <a:gd name="T25" fmla="*/ 674 h 853"/>
                <a:gd name="T26" fmla="*/ 764 w 2997"/>
                <a:gd name="T27" fmla="*/ 662 h 853"/>
                <a:gd name="T28" fmla="*/ 790 w 2997"/>
                <a:gd name="T29" fmla="*/ 644 h 853"/>
                <a:gd name="T30" fmla="*/ 804 w 2997"/>
                <a:gd name="T31" fmla="*/ 639 h 853"/>
                <a:gd name="T32" fmla="*/ 817 w 2997"/>
                <a:gd name="T33" fmla="*/ 636 h 853"/>
                <a:gd name="T34" fmla="*/ 858 w 2997"/>
                <a:gd name="T35" fmla="*/ 631 h 853"/>
                <a:gd name="T36" fmla="*/ 877 w 2997"/>
                <a:gd name="T37" fmla="*/ 623 h 853"/>
                <a:gd name="T38" fmla="*/ 890 w 2997"/>
                <a:gd name="T39" fmla="*/ 601 h 853"/>
                <a:gd name="T40" fmla="*/ 991 w 2997"/>
                <a:gd name="T41" fmla="*/ 593 h 853"/>
                <a:gd name="T42" fmla="*/ 1087 w 2997"/>
                <a:gd name="T43" fmla="*/ 585 h 853"/>
                <a:gd name="T44" fmla="*/ 1108 w 2997"/>
                <a:gd name="T45" fmla="*/ 575 h 853"/>
                <a:gd name="T46" fmla="*/ 1113 w 2997"/>
                <a:gd name="T47" fmla="*/ 552 h 853"/>
                <a:gd name="T48" fmla="*/ 1138 w 2997"/>
                <a:gd name="T49" fmla="*/ 540 h 853"/>
                <a:gd name="T50" fmla="*/ 1155 w 2997"/>
                <a:gd name="T51" fmla="*/ 527 h 853"/>
                <a:gd name="T52" fmla="*/ 1230 w 2997"/>
                <a:gd name="T53" fmla="*/ 517 h 853"/>
                <a:gd name="T54" fmla="*/ 1249 w 2997"/>
                <a:gd name="T55" fmla="*/ 489 h 853"/>
                <a:gd name="T56" fmla="*/ 1258 w 2997"/>
                <a:gd name="T57" fmla="*/ 473 h 853"/>
                <a:gd name="T58" fmla="*/ 1373 w 2997"/>
                <a:gd name="T59" fmla="*/ 458 h 853"/>
                <a:gd name="T60" fmla="*/ 1414 w 2997"/>
                <a:gd name="T61" fmla="*/ 445 h 853"/>
                <a:gd name="T62" fmla="*/ 1433 w 2997"/>
                <a:gd name="T63" fmla="*/ 417 h 853"/>
                <a:gd name="T64" fmla="*/ 1523 w 2997"/>
                <a:gd name="T65" fmla="*/ 402 h 853"/>
                <a:gd name="T66" fmla="*/ 1647 w 2997"/>
                <a:gd name="T67" fmla="*/ 389 h 853"/>
                <a:gd name="T68" fmla="*/ 1763 w 2997"/>
                <a:gd name="T69" fmla="*/ 374 h 853"/>
                <a:gd name="T70" fmla="*/ 1827 w 2997"/>
                <a:gd name="T71" fmla="*/ 354 h 853"/>
                <a:gd name="T72" fmla="*/ 1837 w 2997"/>
                <a:gd name="T73" fmla="*/ 354 h 853"/>
                <a:gd name="T74" fmla="*/ 1839 w 2997"/>
                <a:gd name="T75" fmla="*/ 346 h 853"/>
                <a:gd name="T76" fmla="*/ 1852 w 2997"/>
                <a:gd name="T77" fmla="*/ 338 h 853"/>
                <a:gd name="T78" fmla="*/ 1889 w 2997"/>
                <a:gd name="T79" fmla="*/ 333 h 853"/>
                <a:gd name="T80" fmla="*/ 1955 w 2997"/>
                <a:gd name="T81" fmla="*/ 295 h 853"/>
                <a:gd name="T82" fmla="*/ 2051 w 2997"/>
                <a:gd name="T83" fmla="*/ 270 h 853"/>
                <a:gd name="T84" fmla="*/ 2075 w 2997"/>
                <a:gd name="T85" fmla="*/ 252 h 853"/>
                <a:gd name="T86" fmla="*/ 2139 w 2997"/>
                <a:gd name="T87" fmla="*/ 237 h 853"/>
                <a:gd name="T88" fmla="*/ 2210 w 2997"/>
                <a:gd name="T89" fmla="*/ 229 h 853"/>
                <a:gd name="T90" fmla="*/ 2244 w 2997"/>
                <a:gd name="T91" fmla="*/ 209 h 853"/>
                <a:gd name="T92" fmla="*/ 2336 w 2997"/>
                <a:gd name="T93" fmla="*/ 196 h 853"/>
                <a:gd name="T94" fmla="*/ 2443 w 2997"/>
                <a:gd name="T95" fmla="*/ 183 h 853"/>
                <a:gd name="T96" fmla="*/ 2468 w 2997"/>
                <a:gd name="T97" fmla="*/ 153 h 853"/>
                <a:gd name="T98" fmla="*/ 2494 w 2997"/>
                <a:gd name="T99" fmla="*/ 153 h 853"/>
                <a:gd name="T100" fmla="*/ 2518 w 2997"/>
                <a:gd name="T101" fmla="*/ 135 h 853"/>
                <a:gd name="T102" fmla="*/ 2714 w 2997"/>
                <a:gd name="T103" fmla="*/ 99 h 853"/>
                <a:gd name="T104" fmla="*/ 2770 w 2997"/>
                <a:gd name="T105" fmla="*/ 56 h 853"/>
                <a:gd name="T106" fmla="*/ 2770 w 2997"/>
                <a:gd name="T107" fmla="*/ 0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997" h="853">
                  <a:moveTo>
                    <a:pt x="0" y="853"/>
                  </a:moveTo>
                  <a:lnTo>
                    <a:pt x="47" y="853"/>
                  </a:lnTo>
                  <a:lnTo>
                    <a:pt x="47" y="845"/>
                  </a:lnTo>
                  <a:lnTo>
                    <a:pt x="50" y="845"/>
                  </a:lnTo>
                  <a:lnTo>
                    <a:pt x="50" y="842"/>
                  </a:lnTo>
                  <a:lnTo>
                    <a:pt x="77" y="842"/>
                  </a:lnTo>
                  <a:lnTo>
                    <a:pt x="77" y="832"/>
                  </a:lnTo>
                  <a:lnTo>
                    <a:pt x="118" y="832"/>
                  </a:lnTo>
                  <a:lnTo>
                    <a:pt x="118" y="822"/>
                  </a:lnTo>
                  <a:lnTo>
                    <a:pt x="146" y="822"/>
                  </a:lnTo>
                  <a:lnTo>
                    <a:pt x="146" y="817"/>
                  </a:lnTo>
                  <a:lnTo>
                    <a:pt x="174" y="817"/>
                  </a:lnTo>
                  <a:lnTo>
                    <a:pt x="174" y="812"/>
                  </a:lnTo>
                  <a:lnTo>
                    <a:pt x="201" y="812"/>
                  </a:lnTo>
                  <a:lnTo>
                    <a:pt x="201" y="799"/>
                  </a:lnTo>
                  <a:lnTo>
                    <a:pt x="223" y="799"/>
                  </a:lnTo>
                  <a:lnTo>
                    <a:pt x="223" y="794"/>
                  </a:lnTo>
                  <a:lnTo>
                    <a:pt x="261" y="794"/>
                  </a:lnTo>
                  <a:lnTo>
                    <a:pt x="261" y="789"/>
                  </a:lnTo>
                  <a:lnTo>
                    <a:pt x="287" y="789"/>
                  </a:lnTo>
                  <a:lnTo>
                    <a:pt x="287" y="781"/>
                  </a:lnTo>
                  <a:lnTo>
                    <a:pt x="370" y="781"/>
                  </a:lnTo>
                  <a:lnTo>
                    <a:pt x="370" y="776"/>
                  </a:lnTo>
                  <a:lnTo>
                    <a:pt x="409" y="776"/>
                  </a:lnTo>
                  <a:lnTo>
                    <a:pt x="409" y="766"/>
                  </a:lnTo>
                  <a:lnTo>
                    <a:pt x="435" y="766"/>
                  </a:lnTo>
                  <a:lnTo>
                    <a:pt x="435" y="766"/>
                  </a:lnTo>
                  <a:lnTo>
                    <a:pt x="439" y="766"/>
                  </a:lnTo>
                  <a:lnTo>
                    <a:pt x="439" y="766"/>
                  </a:lnTo>
                  <a:lnTo>
                    <a:pt x="450" y="743"/>
                  </a:lnTo>
                  <a:lnTo>
                    <a:pt x="450" y="743"/>
                  </a:lnTo>
                  <a:lnTo>
                    <a:pt x="456" y="743"/>
                  </a:lnTo>
                  <a:lnTo>
                    <a:pt x="460" y="743"/>
                  </a:lnTo>
                  <a:lnTo>
                    <a:pt x="460" y="743"/>
                  </a:lnTo>
                  <a:lnTo>
                    <a:pt x="462" y="738"/>
                  </a:lnTo>
                  <a:lnTo>
                    <a:pt x="464" y="738"/>
                  </a:lnTo>
                  <a:lnTo>
                    <a:pt x="469" y="738"/>
                  </a:lnTo>
                  <a:lnTo>
                    <a:pt x="469" y="738"/>
                  </a:lnTo>
                  <a:lnTo>
                    <a:pt x="516" y="738"/>
                  </a:lnTo>
                  <a:lnTo>
                    <a:pt x="516" y="738"/>
                  </a:lnTo>
                  <a:lnTo>
                    <a:pt x="524" y="738"/>
                  </a:lnTo>
                  <a:lnTo>
                    <a:pt x="527" y="738"/>
                  </a:lnTo>
                  <a:lnTo>
                    <a:pt x="531" y="733"/>
                  </a:lnTo>
                  <a:lnTo>
                    <a:pt x="531" y="733"/>
                  </a:lnTo>
                  <a:lnTo>
                    <a:pt x="533" y="733"/>
                  </a:lnTo>
                  <a:lnTo>
                    <a:pt x="533" y="733"/>
                  </a:lnTo>
                  <a:lnTo>
                    <a:pt x="550" y="733"/>
                  </a:lnTo>
                  <a:lnTo>
                    <a:pt x="550" y="723"/>
                  </a:lnTo>
                  <a:lnTo>
                    <a:pt x="604" y="723"/>
                  </a:lnTo>
                  <a:lnTo>
                    <a:pt x="604" y="718"/>
                  </a:lnTo>
                  <a:lnTo>
                    <a:pt x="638" y="718"/>
                  </a:lnTo>
                  <a:lnTo>
                    <a:pt x="638" y="713"/>
                  </a:lnTo>
                  <a:lnTo>
                    <a:pt x="695" y="713"/>
                  </a:lnTo>
                  <a:lnTo>
                    <a:pt x="695" y="700"/>
                  </a:lnTo>
                  <a:lnTo>
                    <a:pt x="730" y="700"/>
                  </a:lnTo>
                  <a:lnTo>
                    <a:pt x="730" y="692"/>
                  </a:lnTo>
                  <a:lnTo>
                    <a:pt x="734" y="692"/>
                  </a:lnTo>
                  <a:lnTo>
                    <a:pt x="734" y="682"/>
                  </a:lnTo>
                  <a:lnTo>
                    <a:pt x="740" y="682"/>
                  </a:lnTo>
                  <a:lnTo>
                    <a:pt x="740" y="677"/>
                  </a:lnTo>
                  <a:lnTo>
                    <a:pt x="740" y="677"/>
                  </a:lnTo>
                  <a:lnTo>
                    <a:pt x="742" y="677"/>
                  </a:lnTo>
                  <a:lnTo>
                    <a:pt x="745" y="677"/>
                  </a:lnTo>
                  <a:lnTo>
                    <a:pt x="749" y="674"/>
                  </a:lnTo>
                  <a:lnTo>
                    <a:pt x="751" y="674"/>
                  </a:lnTo>
                  <a:lnTo>
                    <a:pt x="751" y="674"/>
                  </a:lnTo>
                  <a:lnTo>
                    <a:pt x="755" y="674"/>
                  </a:lnTo>
                  <a:lnTo>
                    <a:pt x="758" y="672"/>
                  </a:lnTo>
                  <a:lnTo>
                    <a:pt x="764" y="662"/>
                  </a:lnTo>
                  <a:lnTo>
                    <a:pt x="764" y="662"/>
                  </a:lnTo>
                  <a:lnTo>
                    <a:pt x="770" y="651"/>
                  </a:lnTo>
                  <a:lnTo>
                    <a:pt x="775" y="646"/>
                  </a:lnTo>
                  <a:lnTo>
                    <a:pt x="783" y="644"/>
                  </a:lnTo>
                  <a:lnTo>
                    <a:pt x="790" y="644"/>
                  </a:lnTo>
                  <a:lnTo>
                    <a:pt x="790" y="644"/>
                  </a:lnTo>
                  <a:lnTo>
                    <a:pt x="798" y="644"/>
                  </a:lnTo>
                  <a:lnTo>
                    <a:pt x="798" y="644"/>
                  </a:lnTo>
                  <a:lnTo>
                    <a:pt x="802" y="644"/>
                  </a:lnTo>
                  <a:lnTo>
                    <a:pt x="802" y="644"/>
                  </a:lnTo>
                  <a:lnTo>
                    <a:pt x="804" y="639"/>
                  </a:lnTo>
                  <a:lnTo>
                    <a:pt x="805" y="639"/>
                  </a:lnTo>
                  <a:lnTo>
                    <a:pt x="811" y="639"/>
                  </a:lnTo>
                  <a:lnTo>
                    <a:pt x="811" y="639"/>
                  </a:lnTo>
                  <a:lnTo>
                    <a:pt x="817" y="636"/>
                  </a:lnTo>
                  <a:lnTo>
                    <a:pt x="817" y="636"/>
                  </a:lnTo>
                  <a:lnTo>
                    <a:pt x="817" y="634"/>
                  </a:lnTo>
                  <a:lnTo>
                    <a:pt x="819" y="631"/>
                  </a:lnTo>
                  <a:lnTo>
                    <a:pt x="822" y="631"/>
                  </a:lnTo>
                  <a:lnTo>
                    <a:pt x="822" y="631"/>
                  </a:lnTo>
                  <a:lnTo>
                    <a:pt x="858" y="631"/>
                  </a:lnTo>
                  <a:lnTo>
                    <a:pt x="858" y="631"/>
                  </a:lnTo>
                  <a:lnTo>
                    <a:pt x="860" y="623"/>
                  </a:lnTo>
                  <a:lnTo>
                    <a:pt x="860" y="623"/>
                  </a:lnTo>
                  <a:lnTo>
                    <a:pt x="877" y="623"/>
                  </a:lnTo>
                  <a:lnTo>
                    <a:pt x="877" y="623"/>
                  </a:lnTo>
                  <a:lnTo>
                    <a:pt x="877" y="611"/>
                  </a:lnTo>
                  <a:lnTo>
                    <a:pt x="877" y="611"/>
                  </a:lnTo>
                  <a:lnTo>
                    <a:pt x="888" y="611"/>
                  </a:lnTo>
                  <a:lnTo>
                    <a:pt x="888" y="611"/>
                  </a:lnTo>
                  <a:lnTo>
                    <a:pt x="890" y="601"/>
                  </a:lnTo>
                  <a:lnTo>
                    <a:pt x="890" y="601"/>
                  </a:lnTo>
                  <a:lnTo>
                    <a:pt x="989" y="601"/>
                  </a:lnTo>
                  <a:lnTo>
                    <a:pt x="989" y="601"/>
                  </a:lnTo>
                  <a:lnTo>
                    <a:pt x="991" y="593"/>
                  </a:lnTo>
                  <a:lnTo>
                    <a:pt x="991" y="593"/>
                  </a:lnTo>
                  <a:lnTo>
                    <a:pt x="1008" y="593"/>
                  </a:lnTo>
                  <a:lnTo>
                    <a:pt x="1008" y="593"/>
                  </a:lnTo>
                  <a:lnTo>
                    <a:pt x="1010" y="585"/>
                  </a:lnTo>
                  <a:lnTo>
                    <a:pt x="1010" y="585"/>
                  </a:lnTo>
                  <a:lnTo>
                    <a:pt x="1087" y="585"/>
                  </a:lnTo>
                  <a:lnTo>
                    <a:pt x="1087" y="585"/>
                  </a:lnTo>
                  <a:lnTo>
                    <a:pt x="1089" y="575"/>
                  </a:lnTo>
                  <a:lnTo>
                    <a:pt x="1089" y="575"/>
                  </a:lnTo>
                  <a:lnTo>
                    <a:pt x="1108" y="575"/>
                  </a:lnTo>
                  <a:lnTo>
                    <a:pt x="1108" y="575"/>
                  </a:lnTo>
                  <a:lnTo>
                    <a:pt x="1108" y="565"/>
                  </a:lnTo>
                  <a:lnTo>
                    <a:pt x="1108" y="565"/>
                  </a:lnTo>
                  <a:lnTo>
                    <a:pt x="1113" y="562"/>
                  </a:lnTo>
                  <a:lnTo>
                    <a:pt x="1113" y="562"/>
                  </a:lnTo>
                  <a:lnTo>
                    <a:pt x="1113" y="552"/>
                  </a:lnTo>
                  <a:lnTo>
                    <a:pt x="1113" y="552"/>
                  </a:lnTo>
                  <a:lnTo>
                    <a:pt x="1138" y="552"/>
                  </a:lnTo>
                  <a:lnTo>
                    <a:pt x="1138" y="552"/>
                  </a:lnTo>
                  <a:lnTo>
                    <a:pt x="1138" y="540"/>
                  </a:lnTo>
                  <a:lnTo>
                    <a:pt x="1138" y="540"/>
                  </a:lnTo>
                  <a:lnTo>
                    <a:pt x="1147" y="540"/>
                  </a:lnTo>
                  <a:lnTo>
                    <a:pt x="1147" y="540"/>
                  </a:lnTo>
                  <a:lnTo>
                    <a:pt x="1147" y="529"/>
                  </a:lnTo>
                  <a:lnTo>
                    <a:pt x="1147" y="529"/>
                  </a:lnTo>
                  <a:lnTo>
                    <a:pt x="1155" y="527"/>
                  </a:lnTo>
                  <a:lnTo>
                    <a:pt x="1155" y="527"/>
                  </a:lnTo>
                  <a:lnTo>
                    <a:pt x="1155" y="517"/>
                  </a:lnTo>
                  <a:lnTo>
                    <a:pt x="1155" y="517"/>
                  </a:lnTo>
                  <a:lnTo>
                    <a:pt x="1230" y="517"/>
                  </a:lnTo>
                  <a:lnTo>
                    <a:pt x="1230" y="517"/>
                  </a:lnTo>
                  <a:lnTo>
                    <a:pt x="1230" y="501"/>
                  </a:lnTo>
                  <a:lnTo>
                    <a:pt x="1230" y="501"/>
                  </a:lnTo>
                  <a:lnTo>
                    <a:pt x="1249" y="501"/>
                  </a:lnTo>
                  <a:lnTo>
                    <a:pt x="1249" y="501"/>
                  </a:lnTo>
                  <a:lnTo>
                    <a:pt x="1249" y="489"/>
                  </a:lnTo>
                  <a:lnTo>
                    <a:pt x="1249" y="489"/>
                  </a:lnTo>
                  <a:lnTo>
                    <a:pt x="1258" y="489"/>
                  </a:lnTo>
                  <a:lnTo>
                    <a:pt x="1258" y="489"/>
                  </a:lnTo>
                  <a:lnTo>
                    <a:pt x="1258" y="473"/>
                  </a:lnTo>
                  <a:lnTo>
                    <a:pt x="1258" y="473"/>
                  </a:lnTo>
                  <a:lnTo>
                    <a:pt x="1301" y="473"/>
                  </a:lnTo>
                  <a:lnTo>
                    <a:pt x="1301" y="473"/>
                  </a:lnTo>
                  <a:lnTo>
                    <a:pt x="1301" y="458"/>
                  </a:lnTo>
                  <a:lnTo>
                    <a:pt x="1301" y="458"/>
                  </a:lnTo>
                  <a:lnTo>
                    <a:pt x="1373" y="458"/>
                  </a:lnTo>
                  <a:lnTo>
                    <a:pt x="1373" y="458"/>
                  </a:lnTo>
                  <a:lnTo>
                    <a:pt x="1373" y="445"/>
                  </a:lnTo>
                  <a:lnTo>
                    <a:pt x="1373" y="445"/>
                  </a:lnTo>
                  <a:lnTo>
                    <a:pt x="1414" y="445"/>
                  </a:lnTo>
                  <a:lnTo>
                    <a:pt x="1414" y="445"/>
                  </a:lnTo>
                  <a:lnTo>
                    <a:pt x="1414" y="430"/>
                  </a:lnTo>
                  <a:lnTo>
                    <a:pt x="1414" y="430"/>
                  </a:lnTo>
                  <a:lnTo>
                    <a:pt x="1433" y="430"/>
                  </a:lnTo>
                  <a:lnTo>
                    <a:pt x="1433" y="430"/>
                  </a:lnTo>
                  <a:lnTo>
                    <a:pt x="1433" y="417"/>
                  </a:lnTo>
                  <a:lnTo>
                    <a:pt x="1433" y="417"/>
                  </a:lnTo>
                  <a:lnTo>
                    <a:pt x="1523" y="417"/>
                  </a:lnTo>
                  <a:lnTo>
                    <a:pt x="1523" y="417"/>
                  </a:lnTo>
                  <a:lnTo>
                    <a:pt x="1523" y="402"/>
                  </a:lnTo>
                  <a:lnTo>
                    <a:pt x="1523" y="402"/>
                  </a:lnTo>
                  <a:lnTo>
                    <a:pt x="1542" y="402"/>
                  </a:lnTo>
                  <a:lnTo>
                    <a:pt x="1542" y="402"/>
                  </a:lnTo>
                  <a:lnTo>
                    <a:pt x="1542" y="389"/>
                  </a:lnTo>
                  <a:lnTo>
                    <a:pt x="1542" y="389"/>
                  </a:lnTo>
                  <a:lnTo>
                    <a:pt x="1647" y="389"/>
                  </a:lnTo>
                  <a:lnTo>
                    <a:pt x="1647" y="389"/>
                  </a:lnTo>
                  <a:lnTo>
                    <a:pt x="1647" y="374"/>
                  </a:lnTo>
                  <a:lnTo>
                    <a:pt x="1647" y="374"/>
                  </a:lnTo>
                  <a:lnTo>
                    <a:pt x="1763" y="374"/>
                  </a:lnTo>
                  <a:lnTo>
                    <a:pt x="1763" y="374"/>
                  </a:lnTo>
                  <a:lnTo>
                    <a:pt x="1763" y="359"/>
                  </a:lnTo>
                  <a:lnTo>
                    <a:pt x="1763" y="359"/>
                  </a:lnTo>
                  <a:lnTo>
                    <a:pt x="1810" y="359"/>
                  </a:lnTo>
                  <a:lnTo>
                    <a:pt x="1810" y="354"/>
                  </a:lnTo>
                  <a:lnTo>
                    <a:pt x="1827" y="354"/>
                  </a:lnTo>
                  <a:lnTo>
                    <a:pt x="1827" y="354"/>
                  </a:lnTo>
                  <a:lnTo>
                    <a:pt x="1829" y="354"/>
                  </a:lnTo>
                  <a:lnTo>
                    <a:pt x="1831" y="354"/>
                  </a:lnTo>
                  <a:lnTo>
                    <a:pt x="1835" y="356"/>
                  </a:lnTo>
                  <a:lnTo>
                    <a:pt x="1837" y="354"/>
                  </a:lnTo>
                  <a:lnTo>
                    <a:pt x="1837" y="354"/>
                  </a:lnTo>
                  <a:lnTo>
                    <a:pt x="1837" y="354"/>
                  </a:lnTo>
                  <a:lnTo>
                    <a:pt x="1837" y="351"/>
                  </a:lnTo>
                  <a:lnTo>
                    <a:pt x="1837" y="349"/>
                  </a:lnTo>
                  <a:lnTo>
                    <a:pt x="1839" y="346"/>
                  </a:lnTo>
                  <a:lnTo>
                    <a:pt x="1839" y="346"/>
                  </a:lnTo>
                  <a:lnTo>
                    <a:pt x="1852" y="344"/>
                  </a:lnTo>
                  <a:lnTo>
                    <a:pt x="1852" y="344"/>
                  </a:lnTo>
                  <a:lnTo>
                    <a:pt x="1852" y="341"/>
                  </a:lnTo>
                  <a:lnTo>
                    <a:pt x="1852" y="338"/>
                  </a:lnTo>
                  <a:lnTo>
                    <a:pt x="1852" y="336"/>
                  </a:lnTo>
                  <a:lnTo>
                    <a:pt x="1852" y="336"/>
                  </a:lnTo>
                  <a:lnTo>
                    <a:pt x="1852" y="336"/>
                  </a:lnTo>
                  <a:lnTo>
                    <a:pt x="1889" y="333"/>
                  </a:lnTo>
                  <a:lnTo>
                    <a:pt x="1889" y="333"/>
                  </a:lnTo>
                  <a:lnTo>
                    <a:pt x="1889" y="333"/>
                  </a:lnTo>
                  <a:lnTo>
                    <a:pt x="1942" y="333"/>
                  </a:lnTo>
                  <a:lnTo>
                    <a:pt x="1942" y="313"/>
                  </a:lnTo>
                  <a:lnTo>
                    <a:pt x="1955" y="313"/>
                  </a:lnTo>
                  <a:lnTo>
                    <a:pt x="1955" y="295"/>
                  </a:lnTo>
                  <a:lnTo>
                    <a:pt x="2000" y="295"/>
                  </a:lnTo>
                  <a:lnTo>
                    <a:pt x="2000" y="285"/>
                  </a:lnTo>
                  <a:lnTo>
                    <a:pt x="2051" y="285"/>
                  </a:lnTo>
                  <a:lnTo>
                    <a:pt x="2051" y="270"/>
                  </a:lnTo>
                  <a:lnTo>
                    <a:pt x="2051" y="270"/>
                  </a:lnTo>
                  <a:lnTo>
                    <a:pt x="2051" y="270"/>
                  </a:lnTo>
                  <a:lnTo>
                    <a:pt x="2051" y="270"/>
                  </a:lnTo>
                  <a:lnTo>
                    <a:pt x="2051" y="262"/>
                  </a:lnTo>
                  <a:lnTo>
                    <a:pt x="2051" y="252"/>
                  </a:lnTo>
                  <a:lnTo>
                    <a:pt x="2075" y="252"/>
                  </a:lnTo>
                  <a:lnTo>
                    <a:pt x="2075" y="252"/>
                  </a:lnTo>
                  <a:lnTo>
                    <a:pt x="2079" y="244"/>
                  </a:lnTo>
                  <a:lnTo>
                    <a:pt x="2079" y="244"/>
                  </a:lnTo>
                  <a:lnTo>
                    <a:pt x="2139" y="244"/>
                  </a:lnTo>
                  <a:lnTo>
                    <a:pt x="2139" y="237"/>
                  </a:lnTo>
                  <a:lnTo>
                    <a:pt x="2190" y="237"/>
                  </a:lnTo>
                  <a:lnTo>
                    <a:pt x="2190" y="237"/>
                  </a:lnTo>
                  <a:lnTo>
                    <a:pt x="2192" y="232"/>
                  </a:lnTo>
                  <a:lnTo>
                    <a:pt x="2192" y="232"/>
                  </a:lnTo>
                  <a:lnTo>
                    <a:pt x="2210" y="229"/>
                  </a:lnTo>
                  <a:lnTo>
                    <a:pt x="2210" y="226"/>
                  </a:lnTo>
                  <a:lnTo>
                    <a:pt x="2210" y="226"/>
                  </a:lnTo>
                  <a:lnTo>
                    <a:pt x="2212" y="214"/>
                  </a:lnTo>
                  <a:lnTo>
                    <a:pt x="2212" y="214"/>
                  </a:lnTo>
                  <a:lnTo>
                    <a:pt x="2244" y="209"/>
                  </a:lnTo>
                  <a:lnTo>
                    <a:pt x="2244" y="209"/>
                  </a:lnTo>
                  <a:lnTo>
                    <a:pt x="2246" y="201"/>
                  </a:lnTo>
                  <a:lnTo>
                    <a:pt x="2246" y="201"/>
                  </a:lnTo>
                  <a:lnTo>
                    <a:pt x="2291" y="199"/>
                  </a:lnTo>
                  <a:lnTo>
                    <a:pt x="2336" y="196"/>
                  </a:lnTo>
                  <a:lnTo>
                    <a:pt x="2426" y="196"/>
                  </a:lnTo>
                  <a:lnTo>
                    <a:pt x="2426" y="196"/>
                  </a:lnTo>
                  <a:lnTo>
                    <a:pt x="2426" y="183"/>
                  </a:lnTo>
                  <a:lnTo>
                    <a:pt x="2426" y="183"/>
                  </a:lnTo>
                  <a:lnTo>
                    <a:pt x="2443" y="183"/>
                  </a:lnTo>
                  <a:lnTo>
                    <a:pt x="2443" y="183"/>
                  </a:lnTo>
                  <a:lnTo>
                    <a:pt x="2445" y="168"/>
                  </a:lnTo>
                  <a:lnTo>
                    <a:pt x="2468" y="163"/>
                  </a:lnTo>
                  <a:lnTo>
                    <a:pt x="2468" y="163"/>
                  </a:lnTo>
                  <a:lnTo>
                    <a:pt x="2468" y="153"/>
                  </a:lnTo>
                  <a:lnTo>
                    <a:pt x="2468" y="153"/>
                  </a:lnTo>
                  <a:lnTo>
                    <a:pt x="2492" y="155"/>
                  </a:lnTo>
                  <a:lnTo>
                    <a:pt x="2492" y="155"/>
                  </a:lnTo>
                  <a:lnTo>
                    <a:pt x="2494" y="153"/>
                  </a:lnTo>
                  <a:lnTo>
                    <a:pt x="2494" y="153"/>
                  </a:lnTo>
                  <a:lnTo>
                    <a:pt x="2517" y="153"/>
                  </a:lnTo>
                  <a:lnTo>
                    <a:pt x="2517" y="153"/>
                  </a:lnTo>
                  <a:lnTo>
                    <a:pt x="2518" y="137"/>
                  </a:lnTo>
                  <a:lnTo>
                    <a:pt x="2518" y="135"/>
                  </a:lnTo>
                  <a:lnTo>
                    <a:pt x="2518" y="135"/>
                  </a:lnTo>
                  <a:lnTo>
                    <a:pt x="2704" y="135"/>
                  </a:lnTo>
                  <a:lnTo>
                    <a:pt x="2704" y="135"/>
                  </a:lnTo>
                  <a:lnTo>
                    <a:pt x="2704" y="99"/>
                  </a:lnTo>
                  <a:lnTo>
                    <a:pt x="2704" y="99"/>
                  </a:lnTo>
                  <a:lnTo>
                    <a:pt x="2714" y="99"/>
                  </a:lnTo>
                  <a:lnTo>
                    <a:pt x="2714" y="99"/>
                  </a:lnTo>
                  <a:lnTo>
                    <a:pt x="2714" y="56"/>
                  </a:lnTo>
                  <a:lnTo>
                    <a:pt x="2714" y="56"/>
                  </a:lnTo>
                  <a:lnTo>
                    <a:pt x="2770" y="56"/>
                  </a:lnTo>
                  <a:lnTo>
                    <a:pt x="2770" y="56"/>
                  </a:lnTo>
                  <a:lnTo>
                    <a:pt x="2770" y="48"/>
                  </a:lnTo>
                  <a:lnTo>
                    <a:pt x="2770" y="46"/>
                  </a:lnTo>
                  <a:lnTo>
                    <a:pt x="2770" y="46"/>
                  </a:lnTo>
                  <a:lnTo>
                    <a:pt x="2770" y="0"/>
                  </a:lnTo>
                  <a:lnTo>
                    <a:pt x="2770" y="0"/>
                  </a:lnTo>
                  <a:lnTo>
                    <a:pt x="2997" y="0"/>
                  </a:lnTo>
                </a:path>
              </a:pathLst>
            </a:custGeom>
            <a:noFill/>
            <a:ln w="23813">
              <a:solidFill>
                <a:schemeClr val="accent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49" name="Freeform 235"/>
            <p:cNvSpPr>
              <a:spLocks/>
            </p:cNvSpPr>
            <p:nvPr/>
          </p:nvSpPr>
          <p:spPr bwMode="auto">
            <a:xfrm>
              <a:off x="7058412" y="3172894"/>
              <a:ext cx="4781163" cy="1630785"/>
            </a:xfrm>
            <a:custGeom>
              <a:avLst/>
              <a:gdLst>
                <a:gd name="T0" fmla="*/ 2934 w 2999"/>
                <a:gd name="T1" fmla="*/ 95 h 1026"/>
                <a:gd name="T2" fmla="*/ 2862 w 2999"/>
                <a:gd name="T3" fmla="*/ 222 h 1026"/>
                <a:gd name="T4" fmla="*/ 2631 w 2999"/>
                <a:gd name="T5" fmla="*/ 257 h 1026"/>
                <a:gd name="T6" fmla="*/ 2613 w 2999"/>
                <a:gd name="T7" fmla="*/ 278 h 1026"/>
                <a:gd name="T8" fmla="*/ 2547 w 2999"/>
                <a:gd name="T9" fmla="*/ 296 h 1026"/>
                <a:gd name="T10" fmla="*/ 2505 w 2999"/>
                <a:gd name="T11" fmla="*/ 316 h 1026"/>
                <a:gd name="T12" fmla="*/ 2430 w 2999"/>
                <a:gd name="T13" fmla="*/ 341 h 1026"/>
                <a:gd name="T14" fmla="*/ 2417 w 2999"/>
                <a:gd name="T15" fmla="*/ 354 h 1026"/>
                <a:gd name="T16" fmla="*/ 2340 w 2999"/>
                <a:gd name="T17" fmla="*/ 362 h 1026"/>
                <a:gd name="T18" fmla="*/ 2220 w 2999"/>
                <a:gd name="T19" fmla="*/ 392 h 1026"/>
                <a:gd name="T20" fmla="*/ 2203 w 2999"/>
                <a:gd name="T21" fmla="*/ 402 h 1026"/>
                <a:gd name="T22" fmla="*/ 2192 w 2999"/>
                <a:gd name="T23" fmla="*/ 410 h 1026"/>
                <a:gd name="T24" fmla="*/ 2145 w 2999"/>
                <a:gd name="T25" fmla="*/ 415 h 1026"/>
                <a:gd name="T26" fmla="*/ 2141 w 2999"/>
                <a:gd name="T27" fmla="*/ 420 h 1026"/>
                <a:gd name="T28" fmla="*/ 2036 w 2999"/>
                <a:gd name="T29" fmla="*/ 453 h 1026"/>
                <a:gd name="T30" fmla="*/ 1985 w 2999"/>
                <a:gd name="T31" fmla="*/ 484 h 1026"/>
                <a:gd name="T32" fmla="*/ 1891 w 2999"/>
                <a:gd name="T33" fmla="*/ 499 h 1026"/>
                <a:gd name="T34" fmla="*/ 1812 w 2999"/>
                <a:gd name="T35" fmla="*/ 537 h 1026"/>
                <a:gd name="T36" fmla="*/ 1739 w 2999"/>
                <a:gd name="T37" fmla="*/ 570 h 1026"/>
                <a:gd name="T38" fmla="*/ 1686 w 2999"/>
                <a:gd name="T39" fmla="*/ 593 h 1026"/>
                <a:gd name="T40" fmla="*/ 1664 w 2999"/>
                <a:gd name="T41" fmla="*/ 601 h 1026"/>
                <a:gd name="T42" fmla="*/ 1647 w 2999"/>
                <a:gd name="T43" fmla="*/ 609 h 1026"/>
                <a:gd name="T44" fmla="*/ 1632 w 2999"/>
                <a:gd name="T45" fmla="*/ 621 h 1026"/>
                <a:gd name="T46" fmla="*/ 1578 w 2999"/>
                <a:gd name="T47" fmla="*/ 626 h 1026"/>
                <a:gd name="T48" fmla="*/ 1544 w 2999"/>
                <a:gd name="T49" fmla="*/ 637 h 1026"/>
                <a:gd name="T50" fmla="*/ 1523 w 2999"/>
                <a:gd name="T51" fmla="*/ 657 h 1026"/>
                <a:gd name="T52" fmla="*/ 1495 w 2999"/>
                <a:gd name="T53" fmla="*/ 665 h 1026"/>
                <a:gd name="T54" fmla="*/ 1461 w 2999"/>
                <a:gd name="T55" fmla="*/ 677 h 1026"/>
                <a:gd name="T56" fmla="*/ 1433 w 2999"/>
                <a:gd name="T57" fmla="*/ 695 h 1026"/>
                <a:gd name="T58" fmla="*/ 1371 w 2999"/>
                <a:gd name="T59" fmla="*/ 698 h 1026"/>
                <a:gd name="T60" fmla="*/ 1348 w 2999"/>
                <a:gd name="T61" fmla="*/ 710 h 1026"/>
                <a:gd name="T62" fmla="*/ 1328 w 2999"/>
                <a:gd name="T63" fmla="*/ 723 h 1026"/>
                <a:gd name="T64" fmla="*/ 1301 w 2999"/>
                <a:gd name="T65" fmla="*/ 726 h 1026"/>
                <a:gd name="T66" fmla="*/ 1275 w 2999"/>
                <a:gd name="T67" fmla="*/ 744 h 1026"/>
                <a:gd name="T68" fmla="*/ 1264 w 2999"/>
                <a:gd name="T69" fmla="*/ 759 h 1026"/>
                <a:gd name="T70" fmla="*/ 1153 w 2999"/>
                <a:gd name="T71" fmla="*/ 761 h 1026"/>
                <a:gd name="T72" fmla="*/ 1125 w 2999"/>
                <a:gd name="T73" fmla="*/ 769 h 1026"/>
                <a:gd name="T74" fmla="*/ 1099 w 2999"/>
                <a:gd name="T75" fmla="*/ 777 h 1026"/>
                <a:gd name="T76" fmla="*/ 1074 w 2999"/>
                <a:gd name="T77" fmla="*/ 782 h 1026"/>
                <a:gd name="T78" fmla="*/ 1057 w 2999"/>
                <a:gd name="T79" fmla="*/ 789 h 1026"/>
                <a:gd name="T80" fmla="*/ 1016 w 2999"/>
                <a:gd name="T81" fmla="*/ 802 h 1026"/>
                <a:gd name="T82" fmla="*/ 993 w 2999"/>
                <a:gd name="T83" fmla="*/ 807 h 1026"/>
                <a:gd name="T84" fmla="*/ 956 w 2999"/>
                <a:gd name="T85" fmla="*/ 815 h 1026"/>
                <a:gd name="T86" fmla="*/ 926 w 2999"/>
                <a:gd name="T87" fmla="*/ 825 h 1026"/>
                <a:gd name="T88" fmla="*/ 894 w 2999"/>
                <a:gd name="T89" fmla="*/ 833 h 1026"/>
                <a:gd name="T90" fmla="*/ 852 w 2999"/>
                <a:gd name="T91" fmla="*/ 845 h 1026"/>
                <a:gd name="T92" fmla="*/ 792 w 2999"/>
                <a:gd name="T93" fmla="*/ 850 h 1026"/>
                <a:gd name="T94" fmla="*/ 723 w 2999"/>
                <a:gd name="T95" fmla="*/ 858 h 1026"/>
                <a:gd name="T96" fmla="*/ 687 w 2999"/>
                <a:gd name="T97" fmla="*/ 878 h 1026"/>
                <a:gd name="T98" fmla="*/ 646 w 2999"/>
                <a:gd name="T99" fmla="*/ 896 h 1026"/>
                <a:gd name="T100" fmla="*/ 586 w 2999"/>
                <a:gd name="T101" fmla="*/ 901 h 1026"/>
                <a:gd name="T102" fmla="*/ 552 w 2999"/>
                <a:gd name="T103" fmla="*/ 914 h 1026"/>
                <a:gd name="T104" fmla="*/ 492 w 2999"/>
                <a:gd name="T105" fmla="*/ 927 h 1026"/>
                <a:gd name="T106" fmla="*/ 434 w 2999"/>
                <a:gd name="T107" fmla="*/ 929 h 1026"/>
                <a:gd name="T108" fmla="*/ 351 w 2999"/>
                <a:gd name="T109" fmla="*/ 942 h 1026"/>
                <a:gd name="T110" fmla="*/ 253 w 2999"/>
                <a:gd name="T111" fmla="*/ 970 h 1026"/>
                <a:gd name="T112" fmla="*/ 159 w 2999"/>
                <a:gd name="T113" fmla="*/ 988 h 1026"/>
                <a:gd name="T114" fmla="*/ 22 w 2999"/>
                <a:gd name="T115" fmla="*/ 1018 h 1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999" h="1026">
                  <a:moveTo>
                    <a:pt x="2999" y="0"/>
                  </a:moveTo>
                  <a:lnTo>
                    <a:pt x="2999" y="0"/>
                  </a:lnTo>
                  <a:lnTo>
                    <a:pt x="2962" y="0"/>
                  </a:lnTo>
                  <a:lnTo>
                    <a:pt x="2962" y="0"/>
                  </a:lnTo>
                  <a:lnTo>
                    <a:pt x="2962" y="95"/>
                  </a:lnTo>
                  <a:lnTo>
                    <a:pt x="2962" y="95"/>
                  </a:lnTo>
                  <a:lnTo>
                    <a:pt x="2934" y="95"/>
                  </a:lnTo>
                  <a:lnTo>
                    <a:pt x="2934" y="95"/>
                  </a:lnTo>
                  <a:lnTo>
                    <a:pt x="2934" y="176"/>
                  </a:lnTo>
                  <a:lnTo>
                    <a:pt x="2864" y="179"/>
                  </a:lnTo>
                  <a:lnTo>
                    <a:pt x="2864" y="179"/>
                  </a:lnTo>
                  <a:lnTo>
                    <a:pt x="2862" y="201"/>
                  </a:lnTo>
                  <a:lnTo>
                    <a:pt x="2862" y="201"/>
                  </a:lnTo>
                  <a:lnTo>
                    <a:pt x="2862" y="222"/>
                  </a:lnTo>
                  <a:lnTo>
                    <a:pt x="2862" y="222"/>
                  </a:lnTo>
                  <a:lnTo>
                    <a:pt x="2686" y="222"/>
                  </a:lnTo>
                  <a:lnTo>
                    <a:pt x="2686" y="222"/>
                  </a:lnTo>
                  <a:lnTo>
                    <a:pt x="2680" y="257"/>
                  </a:lnTo>
                  <a:lnTo>
                    <a:pt x="2680" y="257"/>
                  </a:lnTo>
                  <a:lnTo>
                    <a:pt x="2631" y="257"/>
                  </a:lnTo>
                  <a:lnTo>
                    <a:pt x="2631" y="257"/>
                  </a:lnTo>
                  <a:lnTo>
                    <a:pt x="2631" y="268"/>
                  </a:lnTo>
                  <a:lnTo>
                    <a:pt x="2631" y="268"/>
                  </a:lnTo>
                  <a:lnTo>
                    <a:pt x="2620" y="268"/>
                  </a:lnTo>
                  <a:lnTo>
                    <a:pt x="2620" y="268"/>
                  </a:lnTo>
                  <a:lnTo>
                    <a:pt x="2620" y="278"/>
                  </a:lnTo>
                  <a:lnTo>
                    <a:pt x="2620" y="278"/>
                  </a:lnTo>
                  <a:lnTo>
                    <a:pt x="2613" y="278"/>
                  </a:lnTo>
                  <a:lnTo>
                    <a:pt x="2613" y="278"/>
                  </a:lnTo>
                  <a:lnTo>
                    <a:pt x="2611" y="288"/>
                  </a:lnTo>
                  <a:lnTo>
                    <a:pt x="2611" y="288"/>
                  </a:lnTo>
                  <a:lnTo>
                    <a:pt x="2549" y="288"/>
                  </a:lnTo>
                  <a:lnTo>
                    <a:pt x="2549" y="288"/>
                  </a:lnTo>
                  <a:lnTo>
                    <a:pt x="2547" y="296"/>
                  </a:lnTo>
                  <a:lnTo>
                    <a:pt x="2547" y="296"/>
                  </a:lnTo>
                  <a:lnTo>
                    <a:pt x="2532" y="303"/>
                  </a:lnTo>
                  <a:lnTo>
                    <a:pt x="2532" y="303"/>
                  </a:lnTo>
                  <a:lnTo>
                    <a:pt x="2530" y="303"/>
                  </a:lnTo>
                  <a:lnTo>
                    <a:pt x="2530" y="303"/>
                  </a:lnTo>
                  <a:lnTo>
                    <a:pt x="2528" y="311"/>
                  </a:lnTo>
                  <a:lnTo>
                    <a:pt x="2505" y="311"/>
                  </a:lnTo>
                  <a:lnTo>
                    <a:pt x="2505" y="316"/>
                  </a:lnTo>
                  <a:lnTo>
                    <a:pt x="2492" y="316"/>
                  </a:lnTo>
                  <a:lnTo>
                    <a:pt x="2492" y="331"/>
                  </a:lnTo>
                  <a:lnTo>
                    <a:pt x="2483" y="331"/>
                  </a:lnTo>
                  <a:lnTo>
                    <a:pt x="2483" y="331"/>
                  </a:lnTo>
                  <a:lnTo>
                    <a:pt x="2479" y="341"/>
                  </a:lnTo>
                  <a:lnTo>
                    <a:pt x="2479" y="341"/>
                  </a:lnTo>
                  <a:lnTo>
                    <a:pt x="2430" y="341"/>
                  </a:lnTo>
                  <a:lnTo>
                    <a:pt x="2430" y="341"/>
                  </a:lnTo>
                  <a:lnTo>
                    <a:pt x="2428" y="349"/>
                  </a:lnTo>
                  <a:lnTo>
                    <a:pt x="2428" y="349"/>
                  </a:lnTo>
                  <a:lnTo>
                    <a:pt x="2423" y="349"/>
                  </a:lnTo>
                  <a:lnTo>
                    <a:pt x="2419" y="352"/>
                  </a:lnTo>
                  <a:lnTo>
                    <a:pt x="2417" y="354"/>
                  </a:lnTo>
                  <a:lnTo>
                    <a:pt x="2417" y="354"/>
                  </a:lnTo>
                  <a:lnTo>
                    <a:pt x="2412" y="354"/>
                  </a:lnTo>
                  <a:lnTo>
                    <a:pt x="2406" y="354"/>
                  </a:lnTo>
                  <a:lnTo>
                    <a:pt x="2406" y="354"/>
                  </a:lnTo>
                  <a:lnTo>
                    <a:pt x="2404" y="362"/>
                  </a:lnTo>
                  <a:lnTo>
                    <a:pt x="2404" y="362"/>
                  </a:lnTo>
                  <a:lnTo>
                    <a:pt x="2340" y="362"/>
                  </a:lnTo>
                  <a:lnTo>
                    <a:pt x="2340" y="362"/>
                  </a:lnTo>
                  <a:lnTo>
                    <a:pt x="2338" y="369"/>
                  </a:lnTo>
                  <a:lnTo>
                    <a:pt x="2308" y="369"/>
                  </a:lnTo>
                  <a:lnTo>
                    <a:pt x="2308" y="377"/>
                  </a:lnTo>
                  <a:lnTo>
                    <a:pt x="2248" y="377"/>
                  </a:lnTo>
                  <a:lnTo>
                    <a:pt x="2248" y="385"/>
                  </a:lnTo>
                  <a:lnTo>
                    <a:pt x="2220" y="385"/>
                  </a:lnTo>
                  <a:lnTo>
                    <a:pt x="2220" y="392"/>
                  </a:lnTo>
                  <a:lnTo>
                    <a:pt x="2220" y="392"/>
                  </a:lnTo>
                  <a:lnTo>
                    <a:pt x="2220" y="402"/>
                  </a:lnTo>
                  <a:lnTo>
                    <a:pt x="2220" y="402"/>
                  </a:lnTo>
                  <a:lnTo>
                    <a:pt x="2212" y="402"/>
                  </a:lnTo>
                  <a:lnTo>
                    <a:pt x="2212" y="402"/>
                  </a:lnTo>
                  <a:lnTo>
                    <a:pt x="2211" y="405"/>
                  </a:lnTo>
                  <a:lnTo>
                    <a:pt x="2203" y="402"/>
                  </a:lnTo>
                  <a:lnTo>
                    <a:pt x="2197" y="402"/>
                  </a:lnTo>
                  <a:lnTo>
                    <a:pt x="2196" y="402"/>
                  </a:lnTo>
                  <a:lnTo>
                    <a:pt x="2196" y="405"/>
                  </a:lnTo>
                  <a:lnTo>
                    <a:pt x="2196" y="405"/>
                  </a:lnTo>
                  <a:lnTo>
                    <a:pt x="2192" y="405"/>
                  </a:lnTo>
                  <a:lnTo>
                    <a:pt x="2192" y="405"/>
                  </a:lnTo>
                  <a:lnTo>
                    <a:pt x="2192" y="410"/>
                  </a:lnTo>
                  <a:lnTo>
                    <a:pt x="2194" y="413"/>
                  </a:lnTo>
                  <a:lnTo>
                    <a:pt x="2194" y="415"/>
                  </a:lnTo>
                  <a:lnTo>
                    <a:pt x="2192" y="415"/>
                  </a:lnTo>
                  <a:lnTo>
                    <a:pt x="2192" y="415"/>
                  </a:lnTo>
                  <a:lnTo>
                    <a:pt x="2149" y="415"/>
                  </a:lnTo>
                  <a:lnTo>
                    <a:pt x="2149" y="415"/>
                  </a:lnTo>
                  <a:lnTo>
                    <a:pt x="2145" y="415"/>
                  </a:lnTo>
                  <a:lnTo>
                    <a:pt x="2141" y="420"/>
                  </a:lnTo>
                  <a:lnTo>
                    <a:pt x="2141" y="420"/>
                  </a:lnTo>
                  <a:lnTo>
                    <a:pt x="2141" y="420"/>
                  </a:lnTo>
                  <a:lnTo>
                    <a:pt x="2141" y="420"/>
                  </a:lnTo>
                  <a:lnTo>
                    <a:pt x="2141" y="420"/>
                  </a:lnTo>
                  <a:lnTo>
                    <a:pt x="2141" y="420"/>
                  </a:lnTo>
                  <a:lnTo>
                    <a:pt x="2141" y="420"/>
                  </a:lnTo>
                  <a:lnTo>
                    <a:pt x="2083" y="420"/>
                  </a:lnTo>
                  <a:lnTo>
                    <a:pt x="2083" y="425"/>
                  </a:lnTo>
                  <a:lnTo>
                    <a:pt x="2055" y="425"/>
                  </a:lnTo>
                  <a:lnTo>
                    <a:pt x="2055" y="441"/>
                  </a:lnTo>
                  <a:lnTo>
                    <a:pt x="2051" y="441"/>
                  </a:lnTo>
                  <a:lnTo>
                    <a:pt x="2051" y="453"/>
                  </a:lnTo>
                  <a:lnTo>
                    <a:pt x="2036" y="453"/>
                  </a:lnTo>
                  <a:lnTo>
                    <a:pt x="2036" y="464"/>
                  </a:lnTo>
                  <a:lnTo>
                    <a:pt x="2023" y="464"/>
                  </a:lnTo>
                  <a:lnTo>
                    <a:pt x="2023" y="469"/>
                  </a:lnTo>
                  <a:lnTo>
                    <a:pt x="2000" y="469"/>
                  </a:lnTo>
                  <a:lnTo>
                    <a:pt x="2000" y="476"/>
                  </a:lnTo>
                  <a:lnTo>
                    <a:pt x="1985" y="476"/>
                  </a:lnTo>
                  <a:lnTo>
                    <a:pt x="1985" y="484"/>
                  </a:lnTo>
                  <a:lnTo>
                    <a:pt x="1925" y="484"/>
                  </a:lnTo>
                  <a:lnTo>
                    <a:pt x="1925" y="484"/>
                  </a:lnTo>
                  <a:lnTo>
                    <a:pt x="1925" y="492"/>
                  </a:lnTo>
                  <a:lnTo>
                    <a:pt x="1925" y="497"/>
                  </a:lnTo>
                  <a:lnTo>
                    <a:pt x="1925" y="499"/>
                  </a:lnTo>
                  <a:lnTo>
                    <a:pt x="1925" y="499"/>
                  </a:lnTo>
                  <a:lnTo>
                    <a:pt x="1891" y="499"/>
                  </a:lnTo>
                  <a:lnTo>
                    <a:pt x="1891" y="512"/>
                  </a:lnTo>
                  <a:lnTo>
                    <a:pt x="1854" y="512"/>
                  </a:lnTo>
                  <a:lnTo>
                    <a:pt x="1854" y="520"/>
                  </a:lnTo>
                  <a:lnTo>
                    <a:pt x="1829" y="520"/>
                  </a:lnTo>
                  <a:lnTo>
                    <a:pt x="1829" y="527"/>
                  </a:lnTo>
                  <a:lnTo>
                    <a:pt x="1812" y="527"/>
                  </a:lnTo>
                  <a:lnTo>
                    <a:pt x="1812" y="537"/>
                  </a:lnTo>
                  <a:lnTo>
                    <a:pt x="1762" y="537"/>
                  </a:lnTo>
                  <a:lnTo>
                    <a:pt x="1762" y="548"/>
                  </a:lnTo>
                  <a:lnTo>
                    <a:pt x="1743" y="548"/>
                  </a:lnTo>
                  <a:lnTo>
                    <a:pt x="1743" y="553"/>
                  </a:lnTo>
                  <a:lnTo>
                    <a:pt x="1743" y="553"/>
                  </a:lnTo>
                  <a:lnTo>
                    <a:pt x="1739" y="570"/>
                  </a:lnTo>
                  <a:lnTo>
                    <a:pt x="1739" y="570"/>
                  </a:lnTo>
                  <a:lnTo>
                    <a:pt x="1730" y="573"/>
                  </a:lnTo>
                  <a:lnTo>
                    <a:pt x="1726" y="578"/>
                  </a:lnTo>
                  <a:lnTo>
                    <a:pt x="1722" y="583"/>
                  </a:lnTo>
                  <a:lnTo>
                    <a:pt x="1720" y="593"/>
                  </a:lnTo>
                  <a:lnTo>
                    <a:pt x="1720" y="593"/>
                  </a:lnTo>
                  <a:lnTo>
                    <a:pt x="1686" y="593"/>
                  </a:lnTo>
                  <a:lnTo>
                    <a:pt x="1686" y="593"/>
                  </a:lnTo>
                  <a:lnTo>
                    <a:pt x="1683" y="593"/>
                  </a:lnTo>
                  <a:lnTo>
                    <a:pt x="1681" y="596"/>
                  </a:lnTo>
                  <a:lnTo>
                    <a:pt x="1681" y="598"/>
                  </a:lnTo>
                  <a:lnTo>
                    <a:pt x="1681" y="598"/>
                  </a:lnTo>
                  <a:lnTo>
                    <a:pt x="1675" y="601"/>
                  </a:lnTo>
                  <a:lnTo>
                    <a:pt x="1675" y="601"/>
                  </a:lnTo>
                  <a:lnTo>
                    <a:pt x="1664" y="601"/>
                  </a:lnTo>
                  <a:lnTo>
                    <a:pt x="1664" y="601"/>
                  </a:lnTo>
                  <a:lnTo>
                    <a:pt x="1662" y="609"/>
                  </a:lnTo>
                  <a:lnTo>
                    <a:pt x="1662" y="609"/>
                  </a:lnTo>
                  <a:lnTo>
                    <a:pt x="1660" y="609"/>
                  </a:lnTo>
                  <a:lnTo>
                    <a:pt x="1660" y="609"/>
                  </a:lnTo>
                  <a:lnTo>
                    <a:pt x="1655" y="609"/>
                  </a:lnTo>
                  <a:lnTo>
                    <a:pt x="1647" y="609"/>
                  </a:lnTo>
                  <a:lnTo>
                    <a:pt x="1647" y="609"/>
                  </a:lnTo>
                  <a:lnTo>
                    <a:pt x="1641" y="611"/>
                  </a:lnTo>
                  <a:lnTo>
                    <a:pt x="1636" y="616"/>
                  </a:lnTo>
                  <a:lnTo>
                    <a:pt x="1636" y="616"/>
                  </a:lnTo>
                  <a:lnTo>
                    <a:pt x="1634" y="621"/>
                  </a:lnTo>
                  <a:lnTo>
                    <a:pt x="1634" y="621"/>
                  </a:lnTo>
                  <a:lnTo>
                    <a:pt x="1632" y="621"/>
                  </a:lnTo>
                  <a:lnTo>
                    <a:pt x="1632" y="621"/>
                  </a:lnTo>
                  <a:lnTo>
                    <a:pt x="1583" y="621"/>
                  </a:lnTo>
                  <a:lnTo>
                    <a:pt x="1583" y="621"/>
                  </a:lnTo>
                  <a:lnTo>
                    <a:pt x="1579" y="621"/>
                  </a:lnTo>
                  <a:lnTo>
                    <a:pt x="1578" y="624"/>
                  </a:lnTo>
                  <a:lnTo>
                    <a:pt x="1578" y="626"/>
                  </a:lnTo>
                  <a:lnTo>
                    <a:pt x="1578" y="626"/>
                  </a:lnTo>
                  <a:lnTo>
                    <a:pt x="1572" y="629"/>
                  </a:lnTo>
                  <a:lnTo>
                    <a:pt x="1572" y="629"/>
                  </a:lnTo>
                  <a:lnTo>
                    <a:pt x="1555" y="629"/>
                  </a:lnTo>
                  <a:lnTo>
                    <a:pt x="1555" y="629"/>
                  </a:lnTo>
                  <a:lnTo>
                    <a:pt x="1553" y="637"/>
                  </a:lnTo>
                  <a:lnTo>
                    <a:pt x="1553" y="637"/>
                  </a:lnTo>
                  <a:lnTo>
                    <a:pt x="1544" y="637"/>
                  </a:lnTo>
                  <a:lnTo>
                    <a:pt x="1544" y="637"/>
                  </a:lnTo>
                  <a:lnTo>
                    <a:pt x="1542" y="644"/>
                  </a:lnTo>
                  <a:lnTo>
                    <a:pt x="1542" y="644"/>
                  </a:lnTo>
                  <a:lnTo>
                    <a:pt x="1527" y="644"/>
                  </a:lnTo>
                  <a:lnTo>
                    <a:pt x="1527" y="644"/>
                  </a:lnTo>
                  <a:lnTo>
                    <a:pt x="1523" y="657"/>
                  </a:lnTo>
                  <a:lnTo>
                    <a:pt x="1523" y="657"/>
                  </a:lnTo>
                  <a:lnTo>
                    <a:pt x="1512" y="660"/>
                  </a:lnTo>
                  <a:lnTo>
                    <a:pt x="1512" y="660"/>
                  </a:lnTo>
                  <a:lnTo>
                    <a:pt x="1504" y="657"/>
                  </a:lnTo>
                  <a:lnTo>
                    <a:pt x="1501" y="660"/>
                  </a:lnTo>
                  <a:lnTo>
                    <a:pt x="1497" y="665"/>
                  </a:lnTo>
                  <a:lnTo>
                    <a:pt x="1497" y="665"/>
                  </a:lnTo>
                  <a:lnTo>
                    <a:pt x="1495" y="665"/>
                  </a:lnTo>
                  <a:lnTo>
                    <a:pt x="1491" y="665"/>
                  </a:lnTo>
                  <a:lnTo>
                    <a:pt x="1491" y="665"/>
                  </a:lnTo>
                  <a:lnTo>
                    <a:pt x="1489" y="670"/>
                  </a:lnTo>
                  <a:lnTo>
                    <a:pt x="1485" y="675"/>
                  </a:lnTo>
                  <a:lnTo>
                    <a:pt x="1478" y="677"/>
                  </a:lnTo>
                  <a:lnTo>
                    <a:pt x="1461" y="677"/>
                  </a:lnTo>
                  <a:lnTo>
                    <a:pt x="1461" y="677"/>
                  </a:lnTo>
                  <a:lnTo>
                    <a:pt x="1461" y="685"/>
                  </a:lnTo>
                  <a:lnTo>
                    <a:pt x="1461" y="685"/>
                  </a:lnTo>
                  <a:lnTo>
                    <a:pt x="1437" y="685"/>
                  </a:lnTo>
                  <a:lnTo>
                    <a:pt x="1437" y="685"/>
                  </a:lnTo>
                  <a:lnTo>
                    <a:pt x="1435" y="693"/>
                  </a:lnTo>
                  <a:lnTo>
                    <a:pt x="1435" y="693"/>
                  </a:lnTo>
                  <a:lnTo>
                    <a:pt x="1433" y="695"/>
                  </a:lnTo>
                  <a:lnTo>
                    <a:pt x="1433" y="695"/>
                  </a:lnTo>
                  <a:lnTo>
                    <a:pt x="1380" y="695"/>
                  </a:lnTo>
                  <a:lnTo>
                    <a:pt x="1380" y="695"/>
                  </a:lnTo>
                  <a:lnTo>
                    <a:pt x="1375" y="695"/>
                  </a:lnTo>
                  <a:lnTo>
                    <a:pt x="1373" y="695"/>
                  </a:lnTo>
                  <a:lnTo>
                    <a:pt x="1371" y="698"/>
                  </a:lnTo>
                  <a:lnTo>
                    <a:pt x="1371" y="698"/>
                  </a:lnTo>
                  <a:lnTo>
                    <a:pt x="1365" y="700"/>
                  </a:lnTo>
                  <a:lnTo>
                    <a:pt x="1360" y="700"/>
                  </a:lnTo>
                  <a:lnTo>
                    <a:pt x="1360" y="700"/>
                  </a:lnTo>
                  <a:lnTo>
                    <a:pt x="1358" y="708"/>
                  </a:lnTo>
                  <a:lnTo>
                    <a:pt x="1358" y="708"/>
                  </a:lnTo>
                  <a:lnTo>
                    <a:pt x="1352" y="708"/>
                  </a:lnTo>
                  <a:lnTo>
                    <a:pt x="1348" y="710"/>
                  </a:lnTo>
                  <a:lnTo>
                    <a:pt x="1345" y="713"/>
                  </a:lnTo>
                  <a:lnTo>
                    <a:pt x="1345" y="713"/>
                  </a:lnTo>
                  <a:lnTo>
                    <a:pt x="1343" y="716"/>
                  </a:lnTo>
                  <a:lnTo>
                    <a:pt x="1339" y="716"/>
                  </a:lnTo>
                  <a:lnTo>
                    <a:pt x="1330" y="713"/>
                  </a:lnTo>
                  <a:lnTo>
                    <a:pt x="1330" y="713"/>
                  </a:lnTo>
                  <a:lnTo>
                    <a:pt x="1328" y="723"/>
                  </a:lnTo>
                  <a:lnTo>
                    <a:pt x="1328" y="723"/>
                  </a:lnTo>
                  <a:lnTo>
                    <a:pt x="1311" y="723"/>
                  </a:lnTo>
                  <a:lnTo>
                    <a:pt x="1311" y="723"/>
                  </a:lnTo>
                  <a:lnTo>
                    <a:pt x="1305" y="723"/>
                  </a:lnTo>
                  <a:lnTo>
                    <a:pt x="1303" y="723"/>
                  </a:lnTo>
                  <a:lnTo>
                    <a:pt x="1301" y="726"/>
                  </a:lnTo>
                  <a:lnTo>
                    <a:pt x="1301" y="726"/>
                  </a:lnTo>
                  <a:lnTo>
                    <a:pt x="1298" y="728"/>
                  </a:lnTo>
                  <a:lnTo>
                    <a:pt x="1292" y="728"/>
                  </a:lnTo>
                  <a:lnTo>
                    <a:pt x="1292" y="728"/>
                  </a:lnTo>
                  <a:lnTo>
                    <a:pt x="1290" y="736"/>
                  </a:lnTo>
                  <a:lnTo>
                    <a:pt x="1290" y="736"/>
                  </a:lnTo>
                  <a:lnTo>
                    <a:pt x="1275" y="744"/>
                  </a:lnTo>
                  <a:lnTo>
                    <a:pt x="1275" y="744"/>
                  </a:lnTo>
                  <a:lnTo>
                    <a:pt x="1275" y="751"/>
                  </a:lnTo>
                  <a:lnTo>
                    <a:pt x="1275" y="751"/>
                  </a:lnTo>
                  <a:lnTo>
                    <a:pt x="1268" y="751"/>
                  </a:lnTo>
                  <a:lnTo>
                    <a:pt x="1268" y="751"/>
                  </a:lnTo>
                  <a:lnTo>
                    <a:pt x="1266" y="756"/>
                  </a:lnTo>
                  <a:lnTo>
                    <a:pt x="1266" y="756"/>
                  </a:lnTo>
                  <a:lnTo>
                    <a:pt x="1264" y="759"/>
                  </a:lnTo>
                  <a:lnTo>
                    <a:pt x="1264" y="759"/>
                  </a:lnTo>
                  <a:lnTo>
                    <a:pt x="1161" y="759"/>
                  </a:lnTo>
                  <a:lnTo>
                    <a:pt x="1161" y="759"/>
                  </a:lnTo>
                  <a:lnTo>
                    <a:pt x="1155" y="759"/>
                  </a:lnTo>
                  <a:lnTo>
                    <a:pt x="1155" y="759"/>
                  </a:lnTo>
                  <a:lnTo>
                    <a:pt x="1153" y="761"/>
                  </a:lnTo>
                  <a:lnTo>
                    <a:pt x="1153" y="761"/>
                  </a:lnTo>
                  <a:lnTo>
                    <a:pt x="1149" y="764"/>
                  </a:lnTo>
                  <a:lnTo>
                    <a:pt x="1149" y="764"/>
                  </a:lnTo>
                  <a:lnTo>
                    <a:pt x="1138" y="764"/>
                  </a:lnTo>
                  <a:lnTo>
                    <a:pt x="1132" y="764"/>
                  </a:lnTo>
                  <a:lnTo>
                    <a:pt x="1129" y="769"/>
                  </a:lnTo>
                  <a:lnTo>
                    <a:pt x="1129" y="769"/>
                  </a:lnTo>
                  <a:lnTo>
                    <a:pt x="1125" y="769"/>
                  </a:lnTo>
                  <a:lnTo>
                    <a:pt x="1121" y="772"/>
                  </a:lnTo>
                  <a:lnTo>
                    <a:pt x="1117" y="774"/>
                  </a:lnTo>
                  <a:lnTo>
                    <a:pt x="1114" y="777"/>
                  </a:lnTo>
                  <a:lnTo>
                    <a:pt x="1114" y="777"/>
                  </a:lnTo>
                  <a:lnTo>
                    <a:pt x="1106" y="777"/>
                  </a:lnTo>
                  <a:lnTo>
                    <a:pt x="1099" y="777"/>
                  </a:lnTo>
                  <a:lnTo>
                    <a:pt x="1099" y="777"/>
                  </a:lnTo>
                  <a:lnTo>
                    <a:pt x="1091" y="777"/>
                  </a:lnTo>
                  <a:lnTo>
                    <a:pt x="1087" y="777"/>
                  </a:lnTo>
                  <a:lnTo>
                    <a:pt x="1084" y="782"/>
                  </a:lnTo>
                  <a:lnTo>
                    <a:pt x="1084" y="782"/>
                  </a:lnTo>
                  <a:lnTo>
                    <a:pt x="1078" y="782"/>
                  </a:lnTo>
                  <a:lnTo>
                    <a:pt x="1078" y="782"/>
                  </a:lnTo>
                  <a:lnTo>
                    <a:pt x="1074" y="782"/>
                  </a:lnTo>
                  <a:lnTo>
                    <a:pt x="1074" y="782"/>
                  </a:lnTo>
                  <a:lnTo>
                    <a:pt x="1070" y="787"/>
                  </a:lnTo>
                  <a:lnTo>
                    <a:pt x="1067" y="789"/>
                  </a:lnTo>
                  <a:lnTo>
                    <a:pt x="1059" y="787"/>
                  </a:lnTo>
                  <a:lnTo>
                    <a:pt x="1059" y="787"/>
                  </a:lnTo>
                  <a:lnTo>
                    <a:pt x="1057" y="789"/>
                  </a:lnTo>
                  <a:lnTo>
                    <a:pt x="1057" y="789"/>
                  </a:lnTo>
                  <a:lnTo>
                    <a:pt x="1052" y="794"/>
                  </a:lnTo>
                  <a:lnTo>
                    <a:pt x="1044" y="794"/>
                  </a:lnTo>
                  <a:lnTo>
                    <a:pt x="1031" y="794"/>
                  </a:lnTo>
                  <a:lnTo>
                    <a:pt x="1031" y="794"/>
                  </a:lnTo>
                  <a:lnTo>
                    <a:pt x="1027" y="794"/>
                  </a:lnTo>
                  <a:lnTo>
                    <a:pt x="1022" y="797"/>
                  </a:lnTo>
                  <a:lnTo>
                    <a:pt x="1016" y="802"/>
                  </a:lnTo>
                  <a:lnTo>
                    <a:pt x="1016" y="802"/>
                  </a:lnTo>
                  <a:lnTo>
                    <a:pt x="1008" y="805"/>
                  </a:lnTo>
                  <a:lnTo>
                    <a:pt x="1008" y="805"/>
                  </a:lnTo>
                  <a:lnTo>
                    <a:pt x="997" y="807"/>
                  </a:lnTo>
                  <a:lnTo>
                    <a:pt x="997" y="807"/>
                  </a:lnTo>
                  <a:lnTo>
                    <a:pt x="993" y="807"/>
                  </a:lnTo>
                  <a:lnTo>
                    <a:pt x="993" y="807"/>
                  </a:lnTo>
                  <a:lnTo>
                    <a:pt x="990" y="810"/>
                  </a:lnTo>
                  <a:lnTo>
                    <a:pt x="986" y="812"/>
                  </a:lnTo>
                  <a:lnTo>
                    <a:pt x="978" y="812"/>
                  </a:lnTo>
                  <a:lnTo>
                    <a:pt x="978" y="812"/>
                  </a:lnTo>
                  <a:lnTo>
                    <a:pt x="967" y="815"/>
                  </a:lnTo>
                  <a:lnTo>
                    <a:pt x="961" y="817"/>
                  </a:lnTo>
                  <a:lnTo>
                    <a:pt x="956" y="815"/>
                  </a:lnTo>
                  <a:lnTo>
                    <a:pt x="956" y="815"/>
                  </a:lnTo>
                  <a:lnTo>
                    <a:pt x="950" y="820"/>
                  </a:lnTo>
                  <a:lnTo>
                    <a:pt x="945" y="822"/>
                  </a:lnTo>
                  <a:lnTo>
                    <a:pt x="941" y="822"/>
                  </a:lnTo>
                  <a:lnTo>
                    <a:pt x="935" y="822"/>
                  </a:lnTo>
                  <a:lnTo>
                    <a:pt x="935" y="822"/>
                  </a:lnTo>
                  <a:lnTo>
                    <a:pt x="926" y="825"/>
                  </a:lnTo>
                  <a:lnTo>
                    <a:pt x="918" y="825"/>
                  </a:lnTo>
                  <a:lnTo>
                    <a:pt x="901" y="825"/>
                  </a:lnTo>
                  <a:lnTo>
                    <a:pt x="901" y="825"/>
                  </a:lnTo>
                  <a:lnTo>
                    <a:pt x="898" y="830"/>
                  </a:lnTo>
                  <a:lnTo>
                    <a:pt x="898" y="830"/>
                  </a:lnTo>
                  <a:lnTo>
                    <a:pt x="894" y="833"/>
                  </a:lnTo>
                  <a:lnTo>
                    <a:pt x="894" y="833"/>
                  </a:lnTo>
                  <a:lnTo>
                    <a:pt x="868" y="835"/>
                  </a:lnTo>
                  <a:lnTo>
                    <a:pt x="868" y="835"/>
                  </a:lnTo>
                  <a:lnTo>
                    <a:pt x="860" y="838"/>
                  </a:lnTo>
                  <a:lnTo>
                    <a:pt x="856" y="840"/>
                  </a:lnTo>
                  <a:lnTo>
                    <a:pt x="854" y="843"/>
                  </a:lnTo>
                  <a:lnTo>
                    <a:pt x="854" y="843"/>
                  </a:lnTo>
                  <a:lnTo>
                    <a:pt x="852" y="845"/>
                  </a:lnTo>
                  <a:lnTo>
                    <a:pt x="849" y="845"/>
                  </a:lnTo>
                  <a:lnTo>
                    <a:pt x="849" y="845"/>
                  </a:lnTo>
                  <a:lnTo>
                    <a:pt x="832" y="845"/>
                  </a:lnTo>
                  <a:lnTo>
                    <a:pt x="832" y="845"/>
                  </a:lnTo>
                  <a:lnTo>
                    <a:pt x="811" y="848"/>
                  </a:lnTo>
                  <a:lnTo>
                    <a:pt x="792" y="850"/>
                  </a:lnTo>
                  <a:lnTo>
                    <a:pt x="792" y="850"/>
                  </a:lnTo>
                  <a:lnTo>
                    <a:pt x="779" y="853"/>
                  </a:lnTo>
                  <a:lnTo>
                    <a:pt x="766" y="855"/>
                  </a:lnTo>
                  <a:lnTo>
                    <a:pt x="766" y="855"/>
                  </a:lnTo>
                  <a:lnTo>
                    <a:pt x="764" y="863"/>
                  </a:lnTo>
                  <a:lnTo>
                    <a:pt x="764" y="863"/>
                  </a:lnTo>
                  <a:lnTo>
                    <a:pt x="749" y="858"/>
                  </a:lnTo>
                  <a:lnTo>
                    <a:pt x="723" y="858"/>
                  </a:lnTo>
                  <a:lnTo>
                    <a:pt x="723" y="866"/>
                  </a:lnTo>
                  <a:lnTo>
                    <a:pt x="708" y="866"/>
                  </a:lnTo>
                  <a:lnTo>
                    <a:pt x="708" y="871"/>
                  </a:lnTo>
                  <a:lnTo>
                    <a:pt x="697" y="871"/>
                  </a:lnTo>
                  <a:lnTo>
                    <a:pt x="697" y="876"/>
                  </a:lnTo>
                  <a:lnTo>
                    <a:pt x="687" y="876"/>
                  </a:lnTo>
                  <a:lnTo>
                    <a:pt x="687" y="878"/>
                  </a:lnTo>
                  <a:lnTo>
                    <a:pt x="655" y="878"/>
                  </a:lnTo>
                  <a:lnTo>
                    <a:pt x="655" y="889"/>
                  </a:lnTo>
                  <a:lnTo>
                    <a:pt x="655" y="889"/>
                  </a:lnTo>
                  <a:lnTo>
                    <a:pt x="648" y="889"/>
                  </a:lnTo>
                  <a:lnTo>
                    <a:pt x="648" y="889"/>
                  </a:lnTo>
                  <a:lnTo>
                    <a:pt x="646" y="896"/>
                  </a:lnTo>
                  <a:lnTo>
                    <a:pt x="646" y="896"/>
                  </a:lnTo>
                  <a:lnTo>
                    <a:pt x="644" y="899"/>
                  </a:lnTo>
                  <a:lnTo>
                    <a:pt x="644" y="899"/>
                  </a:lnTo>
                  <a:lnTo>
                    <a:pt x="631" y="899"/>
                  </a:lnTo>
                  <a:lnTo>
                    <a:pt x="631" y="899"/>
                  </a:lnTo>
                  <a:lnTo>
                    <a:pt x="608" y="899"/>
                  </a:lnTo>
                  <a:lnTo>
                    <a:pt x="586" y="901"/>
                  </a:lnTo>
                  <a:lnTo>
                    <a:pt x="586" y="901"/>
                  </a:lnTo>
                  <a:lnTo>
                    <a:pt x="574" y="904"/>
                  </a:lnTo>
                  <a:lnTo>
                    <a:pt x="561" y="904"/>
                  </a:lnTo>
                  <a:lnTo>
                    <a:pt x="561" y="904"/>
                  </a:lnTo>
                  <a:lnTo>
                    <a:pt x="558" y="904"/>
                  </a:lnTo>
                  <a:lnTo>
                    <a:pt x="554" y="906"/>
                  </a:lnTo>
                  <a:lnTo>
                    <a:pt x="552" y="909"/>
                  </a:lnTo>
                  <a:lnTo>
                    <a:pt x="552" y="914"/>
                  </a:lnTo>
                  <a:lnTo>
                    <a:pt x="552" y="914"/>
                  </a:lnTo>
                  <a:lnTo>
                    <a:pt x="541" y="919"/>
                  </a:lnTo>
                  <a:lnTo>
                    <a:pt x="541" y="919"/>
                  </a:lnTo>
                  <a:lnTo>
                    <a:pt x="529" y="924"/>
                  </a:lnTo>
                  <a:lnTo>
                    <a:pt x="516" y="927"/>
                  </a:lnTo>
                  <a:lnTo>
                    <a:pt x="492" y="927"/>
                  </a:lnTo>
                  <a:lnTo>
                    <a:pt x="492" y="927"/>
                  </a:lnTo>
                  <a:lnTo>
                    <a:pt x="475" y="932"/>
                  </a:lnTo>
                  <a:lnTo>
                    <a:pt x="466" y="932"/>
                  </a:lnTo>
                  <a:lnTo>
                    <a:pt x="456" y="932"/>
                  </a:lnTo>
                  <a:lnTo>
                    <a:pt x="456" y="932"/>
                  </a:lnTo>
                  <a:lnTo>
                    <a:pt x="449" y="929"/>
                  </a:lnTo>
                  <a:lnTo>
                    <a:pt x="434" y="929"/>
                  </a:lnTo>
                  <a:lnTo>
                    <a:pt x="434" y="929"/>
                  </a:lnTo>
                  <a:lnTo>
                    <a:pt x="435" y="932"/>
                  </a:lnTo>
                  <a:lnTo>
                    <a:pt x="435" y="934"/>
                  </a:lnTo>
                  <a:lnTo>
                    <a:pt x="434" y="937"/>
                  </a:lnTo>
                  <a:lnTo>
                    <a:pt x="434" y="937"/>
                  </a:lnTo>
                  <a:lnTo>
                    <a:pt x="419" y="937"/>
                  </a:lnTo>
                  <a:lnTo>
                    <a:pt x="419" y="942"/>
                  </a:lnTo>
                  <a:lnTo>
                    <a:pt x="351" y="942"/>
                  </a:lnTo>
                  <a:lnTo>
                    <a:pt x="351" y="950"/>
                  </a:lnTo>
                  <a:lnTo>
                    <a:pt x="302" y="950"/>
                  </a:lnTo>
                  <a:lnTo>
                    <a:pt x="302" y="957"/>
                  </a:lnTo>
                  <a:lnTo>
                    <a:pt x="287" y="957"/>
                  </a:lnTo>
                  <a:lnTo>
                    <a:pt x="287" y="965"/>
                  </a:lnTo>
                  <a:lnTo>
                    <a:pt x="253" y="965"/>
                  </a:lnTo>
                  <a:lnTo>
                    <a:pt x="253" y="970"/>
                  </a:lnTo>
                  <a:lnTo>
                    <a:pt x="231" y="970"/>
                  </a:lnTo>
                  <a:lnTo>
                    <a:pt x="231" y="978"/>
                  </a:lnTo>
                  <a:lnTo>
                    <a:pt x="219" y="978"/>
                  </a:lnTo>
                  <a:lnTo>
                    <a:pt x="219" y="983"/>
                  </a:lnTo>
                  <a:lnTo>
                    <a:pt x="204" y="983"/>
                  </a:lnTo>
                  <a:lnTo>
                    <a:pt x="204" y="988"/>
                  </a:lnTo>
                  <a:lnTo>
                    <a:pt x="159" y="988"/>
                  </a:lnTo>
                  <a:lnTo>
                    <a:pt x="159" y="993"/>
                  </a:lnTo>
                  <a:lnTo>
                    <a:pt x="97" y="993"/>
                  </a:lnTo>
                  <a:lnTo>
                    <a:pt x="97" y="1003"/>
                  </a:lnTo>
                  <a:lnTo>
                    <a:pt x="90" y="1003"/>
                  </a:lnTo>
                  <a:lnTo>
                    <a:pt x="90" y="1011"/>
                  </a:lnTo>
                  <a:lnTo>
                    <a:pt x="22" y="1011"/>
                  </a:lnTo>
                  <a:lnTo>
                    <a:pt x="22" y="1018"/>
                  </a:lnTo>
                  <a:lnTo>
                    <a:pt x="9" y="1018"/>
                  </a:lnTo>
                  <a:lnTo>
                    <a:pt x="9" y="1026"/>
                  </a:lnTo>
                  <a:lnTo>
                    <a:pt x="0" y="1026"/>
                  </a:lnTo>
                </a:path>
              </a:pathLst>
            </a:custGeom>
            <a:noFill/>
            <a:ln w="23813">
              <a:solidFill>
                <a:srgbClr val="2A399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grpSp>
          <p:nvGrpSpPr>
            <p:cNvPr id="400" name="Group 399"/>
            <p:cNvGrpSpPr/>
            <p:nvPr/>
          </p:nvGrpSpPr>
          <p:grpSpPr>
            <a:xfrm>
              <a:off x="6649791" y="1563246"/>
              <a:ext cx="402674" cy="3367323"/>
              <a:chOff x="790787" y="1564902"/>
              <a:chExt cx="402674" cy="3367323"/>
            </a:xfrm>
          </p:grpSpPr>
          <p:sp>
            <p:nvSpPr>
              <p:cNvPr id="401" name="Rectangle 400"/>
              <p:cNvSpPr/>
              <p:nvPr/>
            </p:nvSpPr>
            <p:spPr>
              <a:xfrm>
                <a:off x="864525" y="4655226"/>
                <a:ext cx="293670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0</a:t>
                </a:r>
                <a:endParaRPr lang="en-US" sz="1200" b="1" dirty="0"/>
              </a:p>
            </p:txBody>
          </p:sp>
          <p:sp>
            <p:nvSpPr>
              <p:cNvPr id="402" name="Rectangle 401"/>
              <p:cNvSpPr/>
              <p:nvPr/>
            </p:nvSpPr>
            <p:spPr>
              <a:xfrm>
                <a:off x="864525" y="4399487"/>
                <a:ext cx="293670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2</a:t>
                </a:r>
                <a:endParaRPr lang="en-US" sz="1200" b="1" dirty="0"/>
              </a:p>
            </p:txBody>
          </p:sp>
          <p:sp>
            <p:nvSpPr>
              <p:cNvPr id="403" name="Rectangle 402"/>
              <p:cNvSpPr/>
              <p:nvPr/>
            </p:nvSpPr>
            <p:spPr>
              <a:xfrm>
                <a:off x="864525" y="3888005"/>
                <a:ext cx="293670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6</a:t>
                </a:r>
                <a:endParaRPr lang="en-US" sz="1200" b="1" dirty="0"/>
              </a:p>
            </p:txBody>
          </p:sp>
          <p:sp>
            <p:nvSpPr>
              <p:cNvPr id="404" name="Rectangle 403"/>
              <p:cNvSpPr/>
              <p:nvPr/>
            </p:nvSpPr>
            <p:spPr>
              <a:xfrm>
                <a:off x="864525" y="3632265"/>
                <a:ext cx="293670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8</a:t>
                </a:r>
                <a:endParaRPr lang="en-US" sz="1200" b="1" dirty="0"/>
              </a:p>
            </p:txBody>
          </p:sp>
          <p:sp>
            <p:nvSpPr>
              <p:cNvPr id="405" name="Rectangle 404"/>
              <p:cNvSpPr/>
              <p:nvPr/>
            </p:nvSpPr>
            <p:spPr>
              <a:xfrm>
                <a:off x="790787" y="3372236"/>
                <a:ext cx="40267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>
                    <a:solidFill>
                      <a:srgbClr val="000000"/>
                    </a:solidFill>
                  </a:rPr>
                  <a:t>10</a:t>
                </a:r>
                <a:endParaRPr lang="en-US" sz="1200" b="1" dirty="0"/>
              </a:p>
            </p:txBody>
          </p:sp>
          <p:sp>
            <p:nvSpPr>
              <p:cNvPr id="406" name="Rectangle 405"/>
              <p:cNvSpPr/>
              <p:nvPr/>
            </p:nvSpPr>
            <p:spPr>
              <a:xfrm>
                <a:off x="790787" y="3116496"/>
                <a:ext cx="40267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12</a:t>
                </a:r>
                <a:endParaRPr lang="en-US" sz="1200" b="1" dirty="0"/>
              </a:p>
            </p:txBody>
          </p:sp>
          <p:sp>
            <p:nvSpPr>
              <p:cNvPr id="407" name="Rectangle 406"/>
              <p:cNvSpPr/>
              <p:nvPr/>
            </p:nvSpPr>
            <p:spPr>
              <a:xfrm>
                <a:off x="790787" y="2860755"/>
                <a:ext cx="40267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>
                    <a:solidFill>
                      <a:srgbClr val="000000"/>
                    </a:solidFill>
                  </a:rPr>
                  <a:t>14</a:t>
                </a:r>
                <a:endParaRPr lang="en-US" sz="1200" b="1" dirty="0"/>
              </a:p>
            </p:txBody>
          </p:sp>
          <p:sp>
            <p:nvSpPr>
              <p:cNvPr id="408" name="Rectangle 407"/>
              <p:cNvSpPr/>
              <p:nvPr/>
            </p:nvSpPr>
            <p:spPr>
              <a:xfrm>
                <a:off x="790787" y="2600727"/>
                <a:ext cx="40267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>
                    <a:solidFill>
                      <a:srgbClr val="000000"/>
                    </a:solidFill>
                  </a:rPr>
                  <a:t>16</a:t>
                </a:r>
                <a:endParaRPr lang="en-US" sz="1200" b="1" dirty="0"/>
              </a:p>
            </p:txBody>
          </p:sp>
          <p:sp>
            <p:nvSpPr>
              <p:cNvPr id="409" name="Rectangle 408"/>
              <p:cNvSpPr/>
              <p:nvPr/>
            </p:nvSpPr>
            <p:spPr>
              <a:xfrm>
                <a:off x="790787" y="2344986"/>
                <a:ext cx="40267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>
                    <a:solidFill>
                      <a:srgbClr val="000000"/>
                    </a:solidFill>
                  </a:rPr>
                  <a:t>18</a:t>
                </a:r>
                <a:endParaRPr lang="en-US" sz="1200" b="1" dirty="0"/>
              </a:p>
            </p:txBody>
          </p:sp>
          <p:sp>
            <p:nvSpPr>
              <p:cNvPr id="410" name="Rectangle 409"/>
              <p:cNvSpPr/>
              <p:nvPr/>
            </p:nvSpPr>
            <p:spPr>
              <a:xfrm>
                <a:off x="790787" y="2084958"/>
                <a:ext cx="40267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>
                    <a:solidFill>
                      <a:srgbClr val="000000"/>
                    </a:solidFill>
                  </a:rPr>
                  <a:t>20</a:t>
                </a:r>
                <a:endParaRPr lang="en-US" sz="1200" b="1" dirty="0"/>
              </a:p>
            </p:txBody>
          </p:sp>
          <p:sp>
            <p:nvSpPr>
              <p:cNvPr id="411" name="Rectangle 410"/>
              <p:cNvSpPr/>
              <p:nvPr/>
            </p:nvSpPr>
            <p:spPr>
              <a:xfrm>
                <a:off x="790787" y="1824930"/>
                <a:ext cx="40267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22</a:t>
                </a:r>
                <a:endParaRPr lang="en-US" sz="1200" b="1" dirty="0"/>
              </a:p>
            </p:txBody>
          </p:sp>
          <p:sp>
            <p:nvSpPr>
              <p:cNvPr id="412" name="Rectangle 411"/>
              <p:cNvSpPr/>
              <p:nvPr/>
            </p:nvSpPr>
            <p:spPr>
              <a:xfrm>
                <a:off x="790787" y="1564902"/>
                <a:ext cx="40267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24</a:t>
                </a:r>
                <a:endParaRPr lang="en-US" sz="1200" b="1" dirty="0"/>
              </a:p>
            </p:txBody>
          </p:sp>
          <p:sp>
            <p:nvSpPr>
              <p:cNvPr id="413" name="Rectangle 412"/>
              <p:cNvSpPr/>
              <p:nvPr/>
            </p:nvSpPr>
            <p:spPr>
              <a:xfrm>
                <a:off x="864525" y="4143746"/>
                <a:ext cx="293670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4</a:t>
                </a:r>
                <a:endParaRPr lang="en-US" sz="1200" b="1" dirty="0"/>
              </a:p>
            </p:txBody>
          </p:sp>
        </p:grpSp>
        <p:sp>
          <p:nvSpPr>
            <p:cNvPr id="414" name="Rectangle 413"/>
            <p:cNvSpPr/>
            <p:nvPr/>
          </p:nvSpPr>
          <p:spPr>
            <a:xfrm rot="16200000">
              <a:off x="5186637" y="3088091"/>
              <a:ext cx="254909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AU" sz="1200" b="1" dirty="0">
                  <a:solidFill>
                    <a:srgbClr val="000000"/>
                  </a:solidFill>
                </a:rPr>
                <a:t>Patients with an event (%)</a:t>
              </a:r>
              <a:endParaRPr lang="en-US" sz="1200" b="1" dirty="0"/>
            </a:p>
          </p:txBody>
        </p:sp>
        <p:sp>
          <p:nvSpPr>
            <p:cNvPr id="416" name="Rectangle 415"/>
            <p:cNvSpPr/>
            <p:nvPr/>
          </p:nvSpPr>
          <p:spPr bwMode="auto">
            <a:xfrm>
              <a:off x="11243328" y="1955777"/>
              <a:ext cx="923597" cy="290979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</a:endParaRPr>
            </a:p>
          </p:txBody>
        </p:sp>
        <p:grpSp>
          <p:nvGrpSpPr>
            <p:cNvPr id="149" name="Group 148"/>
            <p:cNvGrpSpPr/>
            <p:nvPr/>
          </p:nvGrpSpPr>
          <p:grpSpPr>
            <a:xfrm>
              <a:off x="9785882" y="4359088"/>
              <a:ext cx="1503834" cy="452754"/>
              <a:chOff x="5980516" y="4194360"/>
              <a:chExt cx="1503834" cy="452754"/>
            </a:xfrm>
          </p:grpSpPr>
          <p:cxnSp>
            <p:nvCxnSpPr>
              <p:cNvPr id="150" name="Straight Connector 149"/>
              <p:cNvCxnSpPr/>
              <p:nvPr/>
            </p:nvCxnSpPr>
            <p:spPr bwMode="auto">
              <a:xfrm>
                <a:off x="5980516" y="4330631"/>
                <a:ext cx="367324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51" name="TextBox 150"/>
              <p:cNvSpPr txBox="1"/>
              <p:nvPr/>
            </p:nvSpPr>
            <p:spPr>
              <a:xfrm>
                <a:off x="6347842" y="4194360"/>
                <a:ext cx="77296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kumimoji="1" lang="en-US" altLang="ja-JP" sz="1200" dirty="0">
                    <a:solidFill>
                      <a:srgbClr val="000000"/>
                    </a:solidFill>
                    <a:latin typeface="Verdana"/>
                    <a:cs typeface="+mn-cs"/>
                  </a:rPr>
                  <a:t>Placebo</a:t>
                </a:r>
                <a:endParaRPr kumimoji="1" lang="ja-JP" altLang="en-US" sz="1200" dirty="0">
                  <a:solidFill>
                    <a:srgbClr val="000000"/>
                  </a:solidFill>
                  <a:latin typeface="Verdana"/>
                  <a:cs typeface="+mn-cs"/>
                </a:endParaRPr>
              </a:p>
            </p:txBody>
          </p:sp>
          <p:cxnSp>
            <p:nvCxnSpPr>
              <p:cNvPr id="152" name="Straight Connector 151"/>
              <p:cNvCxnSpPr/>
              <p:nvPr/>
            </p:nvCxnSpPr>
            <p:spPr bwMode="auto">
              <a:xfrm>
                <a:off x="5980516" y="4514481"/>
                <a:ext cx="367324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2A399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53" name="TextBox 152"/>
              <p:cNvSpPr txBox="1"/>
              <p:nvPr/>
            </p:nvSpPr>
            <p:spPr>
              <a:xfrm>
                <a:off x="6320249" y="4370115"/>
                <a:ext cx="116410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kumimoji="1" lang="en-US" altLang="ja-JP" sz="1200" dirty="0">
                    <a:solidFill>
                      <a:srgbClr val="000000"/>
                    </a:solidFill>
                    <a:latin typeface="Verdana"/>
                    <a:cs typeface="+mn-cs"/>
                  </a:rPr>
                  <a:t>Canagliflozin</a:t>
                </a:r>
                <a:endParaRPr kumimoji="1" lang="ja-JP" altLang="en-US" sz="1200" dirty="0">
                  <a:solidFill>
                    <a:srgbClr val="000000"/>
                  </a:solidFill>
                  <a:latin typeface="Verdana"/>
                  <a:cs typeface="+mn-cs"/>
                </a:endParaRPr>
              </a:p>
            </p:txBody>
          </p:sp>
        </p:grpSp>
        <p:sp>
          <p:nvSpPr>
            <p:cNvPr id="2" name="TextBox 1"/>
            <p:cNvSpPr txBox="1"/>
            <p:nvPr/>
          </p:nvSpPr>
          <p:spPr>
            <a:xfrm>
              <a:off x="10633086" y="1953787"/>
              <a:ext cx="1812227" cy="276999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</a:rPr>
                <a:t>p-interaction = 0.18 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18641" y="1705586"/>
            <a:ext cx="5839423" cy="3889011"/>
            <a:chOff x="463681" y="1509292"/>
            <a:chExt cx="5839423" cy="3889011"/>
          </a:xfrm>
        </p:grpSpPr>
        <p:cxnSp>
          <p:nvCxnSpPr>
            <p:cNvPr id="296" name="Straight Connector 295"/>
            <p:cNvCxnSpPr/>
            <p:nvPr/>
          </p:nvCxnSpPr>
          <p:spPr bwMode="auto">
            <a:xfrm>
              <a:off x="1142209" y="4810011"/>
              <a:ext cx="4811263" cy="582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7" name="Group 16"/>
            <p:cNvGrpSpPr/>
            <p:nvPr/>
          </p:nvGrpSpPr>
          <p:grpSpPr>
            <a:xfrm>
              <a:off x="1139034" y="1718380"/>
              <a:ext cx="54864" cy="2837925"/>
              <a:chOff x="1142209" y="1718380"/>
              <a:chExt cx="54864" cy="2837925"/>
            </a:xfrm>
          </p:grpSpPr>
          <p:cxnSp>
            <p:nvCxnSpPr>
              <p:cNvPr id="297" name="Straight Connector 296"/>
              <p:cNvCxnSpPr/>
              <p:nvPr/>
            </p:nvCxnSpPr>
            <p:spPr bwMode="auto">
              <a:xfrm>
                <a:off x="1142209" y="1718380"/>
                <a:ext cx="54864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8" name="Straight Connector 297"/>
              <p:cNvCxnSpPr/>
              <p:nvPr/>
            </p:nvCxnSpPr>
            <p:spPr bwMode="auto">
              <a:xfrm>
                <a:off x="1142209" y="1976373"/>
                <a:ext cx="54864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9" name="Straight Connector 298"/>
              <p:cNvCxnSpPr/>
              <p:nvPr/>
            </p:nvCxnSpPr>
            <p:spPr bwMode="auto">
              <a:xfrm>
                <a:off x="1142209" y="2234367"/>
                <a:ext cx="54864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0" name="Straight Connector 299"/>
              <p:cNvCxnSpPr/>
              <p:nvPr/>
            </p:nvCxnSpPr>
            <p:spPr bwMode="auto">
              <a:xfrm>
                <a:off x="1142209" y="2492360"/>
                <a:ext cx="54864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1" name="Straight Connector 300"/>
              <p:cNvCxnSpPr/>
              <p:nvPr/>
            </p:nvCxnSpPr>
            <p:spPr bwMode="auto">
              <a:xfrm>
                <a:off x="1142209" y="2750353"/>
                <a:ext cx="54864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2" name="Straight Connector 301"/>
              <p:cNvCxnSpPr/>
              <p:nvPr/>
            </p:nvCxnSpPr>
            <p:spPr bwMode="auto">
              <a:xfrm>
                <a:off x="1142209" y="3008346"/>
                <a:ext cx="54864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3" name="Straight Connector 302"/>
              <p:cNvCxnSpPr/>
              <p:nvPr/>
            </p:nvCxnSpPr>
            <p:spPr bwMode="auto">
              <a:xfrm>
                <a:off x="1142209" y="3266339"/>
                <a:ext cx="54864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4" name="Straight Connector 303"/>
              <p:cNvCxnSpPr/>
              <p:nvPr/>
            </p:nvCxnSpPr>
            <p:spPr bwMode="auto">
              <a:xfrm>
                <a:off x="1142209" y="3524332"/>
                <a:ext cx="54864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5" name="Straight Connector 304"/>
              <p:cNvCxnSpPr/>
              <p:nvPr/>
            </p:nvCxnSpPr>
            <p:spPr bwMode="auto">
              <a:xfrm>
                <a:off x="1142209" y="3782326"/>
                <a:ext cx="54864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6" name="Straight Connector 305"/>
              <p:cNvCxnSpPr/>
              <p:nvPr/>
            </p:nvCxnSpPr>
            <p:spPr bwMode="auto">
              <a:xfrm>
                <a:off x="1142209" y="4040319"/>
                <a:ext cx="54864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7" name="Straight Connector 306"/>
              <p:cNvCxnSpPr/>
              <p:nvPr/>
            </p:nvCxnSpPr>
            <p:spPr bwMode="auto">
              <a:xfrm>
                <a:off x="1142209" y="4298312"/>
                <a:ext cx="54864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8" name="Straight Connector 307"/>
              <p:cNvCxnSpPr/>
              <p:nvPr/>
            </p:nvCxnSpPr>
            <p:spPr bwMode="auto">
              <a:xfrm>
                <a:off x="1142209" y="4556305"/>
                <a:ext cx="54864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09" name="Group 308"/>
            <p:cNvGrpSpPr/>
            <p:nvPr/>
          </p:nvGrpSpPr>
          <p:grpSpPr>
            <a:xfrm>
              <a:off x="1197048" y="1660526"/>
              <a:ext cx="4171836" cy="3218688"/>
              <a:chOff x="1204429" y="1909781"/>
              <a:chExt cx="4171836" cy="2383626"/>
            </a:xfrm>
          </p:grpSpPr>
          <p:cxnSp>
            <p:nvCxnSpPr>
              <p:cNvPr id="344" name="Straight Connector 343"/>
              <p:cNvCxnSpPr/>
              <p:nvPr/>
            </p:nvCxnSpPr>
            <p:spPr bwMode="auto">
              <a:xfrm>
                <a:off x="1204429" y="1909781"/>
                <a:ext cx="0" cy="2383626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6" name="Straight Connector 345"/>
              <p:cNvCxnSpPr/>
              <p:nvPr/>
            </p:nvCxnSpPr>
            <p:spPr bwMode="auto">
              <a:xfrm flipH="1">
                <a:off x="1899495" y="4243514"/>
                <a:ext cx="240" cy="49086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8" name="Straight Connector 347"/>
              <p:cNvCxnSpPr/>
              <p:nvPr/>
            </p:nvCxnSpPr>
            <p:spPr bwMode="auto">
              <a:xfrm flipH="1">
                <a:off x="2594801" y="4243514"/>
                <a:ext cx="240" cy="49086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0" name="Straight Connector 349"/>
              <p:cNvCxnSpPr/>
              <p:nvPr/>
            </p:nvCxnSpPr>
            <p:spPr bwMode="auto">
              <a:xfrm flipH="1">
                <a:off x="3290107" y="4243514"/>
                <a:ext cx="240" cy="49086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2" name="Straight Connector 351"/>
              <p:cNvCxnSpPr/>
              <p:nvPr/>
            </p:nvCxnSpPr>
            <p:spPr bwMode="auto">
              <a:xfrm flipH="1">
                <a:off x="3985413" y="4243514"/>
                <a:ext cx="240" cy="49086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4" name="Straight Connector 353"/>
              <p:cNvCxnSpPr/>
              <p:nvPr/>
            </p:nvCxnSpPr>
            <p:spPr bwMode="auto">
              <a:xfrm flipH="1">
                <a:off x="4680719" y="4243514"/>
                <a:ext cx="240" cy="49086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6" name="Straight Connector 355"/>
              <p:cNvCxnSpPr/>
              <p:nvPr/>
            </p:nvCxnSpPr>
            <p:spPr bwMode="auto">
              <a:xfrm flipH="1">
                <a:off x="5376025" y="4243514"/>
                <a:ext cx="240" cy="49086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310" name="Rectangle 309"/>
            <p:cNvSpPr/>
            <p:nvPr/>
          </p:nvSpPr>
          <p:spPr>
            <a:xfrm>
              <a:off x="1072524" y="4872561"/>
              <a:ext cx="2936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0</a:t>
              </a:r>
              <a:endParaRPr lang="en-US" sz="1200" b="1" dirty="0"/>
            </a:p>
          </p:txBody>
        </p:sp>
        <p:sp>
          <p:nvSpPr>
            <p:cNvPr id="324" name="Rectangle 323"/>
            <p:cNvSpPr/>
            <p:nvPr/>
          </p:nvSpPr>
          <p:spPr>
            <a:xfrm>
              <a:off x="1173707" y="5121304"/>
              <a:ext cx="483130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AU" sz="1200" b="1" dirty="0">
                  <a:solidFill>
                    <a:srgbClr val="000000"/>
                  </a:solidFill>
                </a:rPr>
                <a:t>Years since randomization</a:t>
              </a:r>
              <a:endParaRPr lang="en-US" sz="1200" b="1" dirty="0"/>
            </a:p>
          </p:txBody>
        </p:sp>
        <p:grpSp>
          <p:nvGrpSpPr>
            <p:cNvPr id="399" name="Group 398"/>
            <p:cNvGrpSpPr/>
            <p:nvPr/>
          </p:nvGrpSpPr>
          <p:grpSpPr>
            <a:xfrm>
              <a:off x="782320" y="1574233"/>
              <a:ext cx="402674" cy="3367323"/>
              <a:chOff x="790787" y="1564902"/>
              <a:chExt cx="402674" cy="3367323"/>
            </a:xfrm>
          </p:grpSpPr>
          <p:sp>
            <p:nvSpPr>
              <p:cNvPr id="325" name="Rectangle 324"/>
              <p:cNvSpPr/>
              <p:nvPr/>
            </p:nvSpPr>
            <p:spPr>
              <a:xfrm>
                <a:off x="864525" y="4655226"/>
                <a:ext cx="293670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0</a:t>
                </a:r>
                <a:endParaRPr lang="en-US" sz="1200" b="1" dirty="0"/>
              </a:p>
            </p:txBody>
          </p:sp>
          <p:sp>
            <p:nvSpPr>
              <p:cNvPr id="326" name="Rectangle 325"/>
              <p:cNvSpPr/>
              <p:nvPr/>
            </p:nvSpPr>
            <p:spPr>
              <a:xfrm>
                <a:off x="864525" y="4399487"/>
                <a:ext cx="293670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2</a:t>
                </a:r>
                <a:endParaRPr lang="en-US" sz="1200" b="1" dirty="0"/>
              </a:p>
            </p:txBody>
          </p:sp>
          <p:sp>
            <p:nvSpPr>
              <p:cNvPr id="327" name="Rectangle 326"/>
              <p:cNvSpPr/>
              <p:nvPr/>
            </p:nvSpPr>
            <p:spPr>
              <a:xfrm>
                <a:off x="864525" y="3888005"/>
                <a:ext cx="293670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6</a:t>
                </a:r>
                <a:endParaRPr lang="en-US" sz="1200" b="1" dirty="0"/>
              </a:p>
            </p:txBody>
          </p:sp>
          <p:sp>
            <p:nvSpPr>
              <p:cNvPr id="328" name="Rectangle 327"/>
              <p:cNvSpPr/>
              <p:nvPr/>
            </p:nvSpPr>
            <p:spPr>
              <a:xfrm>
                <a:off x="864525" y="3632265"/>
                <a:ext cx="293670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8</a:t>
                </a:r>
                <a:endParaRPr lang="en-US" sz="1200" b="1" dirty="0"/>
              </a:p>
            </p:txBody>
          </p:sp>
          <p:sp>
            <p:nvSpPr>
              <p:cNvPr id="329" name="Rectangle 328"/>
              <p:cNvSpPr/>
              <p:nvPr/>
            </p:nvSpPr>
            <p:spPr>
              <a:xfrm>
                <a:off x="790787" y="3372236"/>
                <a:ext cx="40267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>
                    <a:solidFill>
                      <a:srgbClr val="000000"/>
                    </a:solidFill>
                  </a:rPr>
                  <a:t>10</a:t>
                </a:r>
                <a:endParaRPr lang="en-US" sz="1200" b="1" dirty="0"/>
              </a:p>
            </p:txBody>
          </p:sp>
          <p:sp>
            <p:nvSpPr>
              <p:cNvPr id="330" name="Rectangle 329"/>
              <p:cNvSpPr/>
              <p:nvPr/>
            </p:nvSpPr>
            <p:spPr>
              <a:xfrm>
                <a:off x="790787" y="3116496"/>
                <a:ext cx="40267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12</a:t>
                </a:r>
                <a:endParaRPr lang="en-US" sz="1200" b="1" dirty="0"/>
              </a:p>
            </p:txBody>
          </p:sp>
          <p:sp>
            <p:nvSpPr>
              <p:cNvPr id="331" name="Rectangle 330"/>
              <p:cNvSpPr/>
              <p:nvPr/>
            </p:nvSpPr>
            <p:spPr>
              <a:xfrm>
                <a:off x="790787" y="2860755"/>
                <a:ext cx="40267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>
                    <a:solidFill>
                      <a:srgbClr val="000000"/>
                    </a:solidFill>
                  </a:rPr>
                  <a:t>14</a:t>
                </a:r>
                <a:endParaRPr lang="en-US" sz="1200" b="1" dirty="0"/>
              </a:p>
            </p:txBody>
          </p:sp>
          <p:sp>
            <p:nvSpPr>
              <p:cNvPr id="332" name="Rectangle 331"/>
              <p:cNvSpPr/>
              <p:nvPr/>
            </p:nvSpPr>
            <p:spPr>
              <a:xfrm>
                <a:off x="790787" y="2600727"/>
                <a:ext cx="40267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>
                    <a:solidFill>
                      <a:srgbClr val="000000"/>
                    </a:solidFill>
                  </a:rPr>
                  <a:t>16</a:t>
                </a:r>
                <a:endParaRPr lang="en-US" sz="1200" b="1" dirty="0"/>
              </a:p>
            </p:txBody>
          </p:sp>
          <p:sp>
            <p:nvSpPr>
              <p:cNvPr id="333" name="Rectangle 332"/>
              <p:cNvSpPr/>
              <p:nvPr/>
            </p:nvSpPr>
            <p:spPr>
              <a:xfrm>
                <a:off x="790787" y="2344986"/>
                <a:ext cx="40267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>
                    <a:solidFill>
                      <a:srgbClr val="000000"/>
                    </a:solidFill>
                  </a:rPr>
                  <a:t>18</a:t>
                </a:r>
                <a:endParaRPr lang="en-US" sz="1200" b="1" dirty="0"/>
              </a:p>
            </p:txBody>
          </p:sp>
          <p:sp>
            <p:nvSpPr>
              <p:cNvPr id="334" name="Rectangle 333"/>
              <p:cNvSpPr/>
              <p:nvPr/>
            </p:nvSpPr>
            <p:spPr>
              <a:xfrm>
                <a:off x="790787" y="2084958"/>
                <a:ext cx="40267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>
                    <a:solidFill>
                      <a:srgbClr val="000000"/>
                    </a:solidFill>
                  </a:rPr>
                  <a:t>20</a:t>
                </a:r>
                <a:endParaRPr lang="en-US" sz="1200" b="1" dirty="0"/>
              </a:p>
            </p:txBody>
          </p:sp>
          <p:sp>
            <p:nvSpPr>
              <p:cNvPr id="335" name="Rectangle 334"/>
              <p:cNvSpPr/>
              <p:nvPr/>
            </p:nvSpPr>
            <p:spPr>
              <a:xfrm>
                <a:off x="790787" y="1824930"/>
                <a:ext cx="40267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22</a:t>
                </a:r>
                <a:endParaRPr lang="en-US" sz="1200" b="1" dirty="0"/>
              </a:p>
            </p:txBody>
          </p:sp>
          <p:sp>
            <p:nvSpPr>
              <p:cNvPr id="336" name="Rectangle 335"/>
              <p:cNvSpPr/>
              <p:nvPr/>
            </p:nvSpPr>
            <p:spPr>
              <a:xfrm>
                <a:off x="790787" y="1564902"/>
                <a:ext cx="40267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24</a:t>
                </a:r>
                <a:endParaRPr lang="en-US" sz="1200" b="1" dirty="0"/>
              </a:p>
            </p:txBody>
          </p:sp>
          <p:sp>
            <p:nvSpPr>
              <p:cNvPr id="337" name="Rectangle 336"/>
              <p:cNvSpPr/>
              <p:nvPr/>
            </p:nvSpPr>
            <p:spPr>
              <a:xfrm>
                <a:off x="864525" y="4143746"/>
                <a:ext cx="293670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4</a:t>
                </a:r>
                <a:endParaRPr lang="en-US" sz="1200" b="1" dirty="0"/>
              </a:p>
            </p:txBody>
          </p:sp>
        </p:grpSp>
        <p:sp>
          <p:nvSpPr>
            <p:cNvPr id="339" name="Rectangle 338"/>
            <p:cNvSpPr/>
            <p:nvPr/>
          </p:nvSpPr>
          <p:spPr>
            <a:xfrm>
              <a:off x="1210771" y="1580056"/>
              <a:ext cx="356219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Hazard ratio 0.82 (95% CI: 0.72, 0.95)</a:t>
              </a:r>
            </a:p>
          </p:txBody>
        </p:sp>
        <p:sp>
          <p:nvSpPr>
            <p:cNvPr id="341" name="Rectangle 340"/>
            <p:cNvSpPr/>
            <p:nvPr/>
          </p:nvSpPr>
          <p:spPr>
            <a:xfrm rot="16200000">
              <a:off x="-672367" y="3099078"/>
              <a:ext cx="254909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AU" sz="1200" b="1" dirty="0">
                  <a:solidFill>
                    <a:srgbClr val="000000"/>
                  </a:solidFill>
                </a:rPr>
                <a:t>Patients with an event (%)</a:t>
              </a:r>
              <a:endParaRPr lang="en-US" sz="1200" b="1" dirty="0"/>
            </a:p>
          </p:txBody>
        </p:sp>
        <p:sp>
          <p:nvSpPr>
            <p:cNvPr id="342" name="Freeform 236"/>
            <p:cNvSpPr>
              <a:spLocks/>
            </p:cNvSpPr>
            <p:nvPr/>
          </p:nvSpPr>
          <p:spPr bwMode="auto">
            <a:xfrm>
              <a:off x="1207589" y="1675616"/>
              <a:ext cx="4761410" cy="3142275"/>
            </a:xfrm>
            <a:custGeom>
              <a:avLst/>
              <a:gdLst>
                <a:gd name="T0" fmla="*/ 54 w 2988"/>
                <a:gd name="T1" fmla="*/ 1924 h 1975"/>
                <a:gd name="T2" fmla="*/ 75 w 2988"/>
                <a:gd name="T3" fmla="*/ 1889 h 1975"/>
                <a:gd name="T4" fmla="*/ 133 w 2988"/>
                <a:gd name="T5" fmla="*/ 1838 h 1975"/>
                <a:gd name="T6" fmla="*/ 173 w 2988"/>
                <a:gd name="T7" fmla="*/ 1802 h 1975"/>
                <a:gd name="T8" fmla="*/ 223 w 2988"/>
                <a:gd name="T9" fmla="*/ 1761 h 1975"/>
                <a:gd name="T10" fmla="*/ 282 w 2988"/>
                <a:gd name="T11" fmla="*/ 1713 h 1975"/>
                <a:gd name="T12" fmla="*/ 327 w 2988"/>
                <a:gd name="T13" fmla="*/ 1703 h 1975"/>
                <a:gd name="T14" fmla="*/ 368 w 2988"/>
                <a:gd name="T15" fmla="*/ 1680 h 1975"/>
                <a:gd name="T16" fmla="*/ 404 w 2988"/>
                <a:gd name="T17" fmla="*/ 1660 h 1975"/>
                <a:gd name="T18" fmla="*/ 432 w 2988"/>
                <a:gd name="T19" fmla="*/ 1632 h 1975"/>
                <a:gd name="T20" fmla="*/ 486 w 2988"/>
                <a:gd name="T21" fmla="*/ 1588 h 1975"/>
                <a:gd name="T22" fmla="*/ 533 w 2988"/>
                <a:gd name="T23" fmla="*/ 1555 h 1975"/>
                <a:gd name="T24" fmla="*/ 571 w 2988"/>
                <a:gd name="T25" fmla="*/ 1535 h 1975"/>
                <a:gd name="T26" fmla="*/ 599 w 2988"/>
                <a:gd name="T27" fmla="*/ 1510 h 1975"/>
                <a:gd name="T28" fmla="*/ 652 w 2988"/>
                <a:gd name="T29" fmla="*/ 1484 h 1975"/>
                <a:gd name="T30" fmla="*/ 678 w 2988"/>
                <a:gd name="T31" fmla="*/ 1459 h 1975"/>
                <a:gd name="T32" fmla="*/ 729 w 2988"/>
                <a:gd name="T33" fmla="*/ 1420 h 1975"/>
                <a:gd name="T34" fmla="*/ 776 w 2988"/>
                <a:gd name="T35" fmla="*/ 1395 h 1975"/>
                <a:gd name="T36" fmla="*/ 825 w 2988"/>
                <a:gd name="T37" fmla="*/ 1357 h 1975"/>
                <a:gd name="T38" fmla="*/ 849 w 2988"/>
                <a:gd name="T39" fmla="*/ 1342 h 1975"/>
                <a:gd name="T40" fmla="*/ 887 w 2988"/>
                <a:gd name="T41" fmla="*/ 1311 h 1975"/>
                <a:gd name="T42" fmla="*/ 935 w 2988"/>
                <a:gd name="T43" fmla="*/ 1288 h 1975"/>
                <a:gd name="T44" fmla="*/ 954 w 2988"/>
                <a:gd name="T45" fmla="*/ 1263 h 1975"/>
                <a:gd name="T46" fmla="*/ 997 w 2988"/>
                <a:gd name="T47" fmla="*/ 1202 h 1975"/>
                <a:gd name="T48" fmla="*/ 1027 w 2988"/>
                <a:gd name="T49" fmla="*/ 1168 h 1975"/>
                <a:gd name="T50" fmla="*/ 1052 w 2988"/>
                <a:gd name="T51" fmla="*/ 1163 h 1975"/>
                <a:gd name="T52" fmla="*/ 1112 w 2988"/>
                <a:gd name="T53" fmla="*/ 1146 h 1975"/>
                <a:gd name="T54" fmla="*/ 1166 w 2988"/>
                <a:gd name="T55" fmla="*/ 1128 h 1975"/>
                <a:gd name="T56" fmla="*/ 1191 w 2988"/>
                <a:gd name="T57" fmla="*/ 1077 h 1975"/>
                <a:gd name="T58" fmla="*/ 1279 w 2988"/>
                <a:gd name="T59" fmla="*/ 1046 h 1975"/>
                <a:gd name="T60" fmla="*/ 1366 w 2988"/>
                <a:gd name="T61" fmla="*/ 1013 h 1975"/>
                <a:gd name="T62" fmla="*/ 1452 w 2988"/>
                <a:gd name="T63" fmla="*/ 993 h 1975"/>
                <a:gd name="T64" fmla="*/ 1476 w 2988"/>
                <a:gd name="T65" fmla="*/ 962 h 1975"/>
                <a:gd name="T66" fmla="*/ 1565 w 2988"/>
                <a:gd name="T67" fmla="*/ 911 h 1975"/>
                <a:gd name="T68" fmla="*/ 1598 w 2988"/>
                <a:gd name="T69" fmla="*/ 881 h 1975"/>
                <a:gd name="T70" fmla="*/ 1674 w 2988"/>
                <a:gd name="T71" fmla="*/ 848 h 1975"/>
                <a:gd name="T72" fmla="*/ 1724 w 2988"/>
                <a:gd name="T73" fmla="*/ 817 h 1975"/>
                <a:gd name="T74" fmla="*/ 1764 w 2988"/>
                <a:gd name="T75" fmla="*/ 797 h 1975"/>
                <a:gd name="T76" fmla="*/ 1798 w 2988"/>
                <a:gd name="T77" fmla="*/ 744 h 1975"/>
                <a:gd name="T78" fmla="*/ 1880 w 2988"/>
                <a:gd name="T79" fmla="*/ 723 h 1975"/>
                <a:gd name="T80" fmla="*/ 1946 w 2988"/>
                <a:gd name="T81" fmla="*/ 700 h 1975"/>
                <a:gd name="T82" fmla="*/ 1965 w 2988"/>
                <a:gd name="T83" fmla="*/ 680 h 1975"/>
                <a:gd name="T84" fmla="*/ 1985 w 2988"/>
                <a:gd name="T85" fmla="*/ 616 h 1975"/>
                <a:gd name="T86" fmla="*/ 2049 w 2988"/>
                <a:gd name="T87" fmla="*/ 593 h 1975"/>
                <a:gd name="T88" fmla="*/ 2153 w 2988"/>
                <a:gd name="T89" fmla="*/ 553 h 1975"/>
                <a:gd name="T90" fmla="*/ 2207 w 2988"/>
                <a:gd name="T91" fmla="*/ 507 h 1975"/>
                <a:gd name="T92" fmla="*/ 2239 w 2988"/>
                <a:gd name="T93" fmla="*/ 453 h 1975"/>
                <a:gd name="T94" fmla="*/ 2256 w 2988"/>
                <a:gd name="T95" fmla="*/ 430 h 1975"/>
                <a:gd name="T96" fmla="*/ 2337 w 2988"/>
                <a:gd name="T97" fmla="*/ 408 h 1975"/>
                <a:gd name="T98" fmla="*/ 2376 w 2988"/>
                <a:gd name="T99" fmla="*/ 387 h 1975"/>
                <a:gd name="T100" fmla="*/ 2434 w 2988"/>
                <a:gd name="T101" fmla="*/ 357 h 1975"/>
                <a:gd name="T102" fmla="*/ 2455 w 2988"/>
                <a:gd name="T103" fmla="*/ 334 h 1975"/>
                <a:gd name="T104" fmla="*/ 2532 w 2988"/>
                <a:gd name="T105" fmla="*/ 311 h 1975"/>
                <a:gd name="T106" fmla="*/ 2566 w 2988"/>
                <a:gd name="T107" fmla="*/ 288 h 1975"/>
                <a:gd name="T108" fmla="*/ 2594 w 2988"/>
                <a:gd name="T109" fmla="*/ 250 h 1975"/>
                <a:gd name="T110" fmla="*/ 2701 w 2988"/>
                <a:gd name="T111" fmla="*/ 209 h 1975"/>
                <a:gd name="T112" fmla="*/ 2821 w 2988"/>
                <a:gd name="T113" fmla="*/ 145 h 1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988" h="1975">
                  <a:moveTo>
                    <a:pt x="0" y="1975"/>
                  </a:moveTo>
                  <a:lnTo>
                    <a:pt x="0" y="1975"/>
                  </a:lnTo>
                  <a:lnTo>
                    <a:pt x="7" y="1955"/>
                  </a:lnTo>
                  <a:lnTo>
                    <a:pt x="7" y="1955"/>
                  </a:lnTo>
                  <a:lnTo>
                    <a:pt x="24" y="1947"/>
                  </a:lnTo>
                  <a:lnTo>
                    <a:pt x="24" y="1947"/>
                  </a:lnTo>
                  <a:lnTo>
                    <a:pt x="39" y="1937"/>
                  </a:lnTo>
                  <a:lnTo>
                    <a:pt x="54" y="1924"/>
                  </a:lnTo>
                  <a:lnTo>
                    <a:pt x="54" y="1924"/>
                  </a:lnTo>
                  <a:lnTo>
                    <a:pt x="56" y="1914"/>
                  </a:lnTo>
                  <a:lnTo>
                    <a:pt x="58" y="1909"/>
                  </a:lnTo>
                  <a:lnTo>
                    <a:pt x="62" y="1906"/>
                  </a:lnTo>
                  <a:lnTo>
                    <a:pt x="62" y="1906"/>
                  </a:lnTo>
                  <a:lnTo>
                    <a:pt x="69" y="1901"/>
                  </a:lnTo>
                  <a:lnTo>
                    <a:pt x="75" y="1896"/>
                  </a:lnTo>
                  <a:lnTo>
                    <a:pt x="75" y="1896"/>
                  </a:lnTo>
                  <a:lnTo>
                    <a:pt x="75" y="1889"/>
                  </a:lnTo>
                  <a:lnTo>
                    <a:pt x="75" y="1889"/>
                  </a:lnTo>
                  <a:lnTo>
                    <a:pt x="92" y="1873"/>
                  </a:lnTo>
                  <a:lnTo>
                    <a:pt x="92" y="1873"/>
                  </a:lnTo>
                  <a:lnTo>
                    <a:pt x="105" y="1871"/>
                  </a:lnTo>
                  <a:lnTo>
                    <a:pt x="105" y="1871"/>
                  </a:lnTo>
                  <a:lnTo>
                    <a:pt x="126" y="1838"/>
                  </a:lnTo>
                  <a:lnTo>
                    <a:pt x="126" y="1838"/>
                  </a:lnTo>
                  <a:lnTo>
                    <a:pt x="130" y="1838"/>
                  </a:lnTo>
                  <a:lnTo>
                    <a:pt x="133" y="1838"/>
                  </a:lnTo>
                  <a:lnTo>
                    <a:pt x="133" y="1838"/>
                  </a:lnTo>
                  <a:lnTo>
                    <a:pt x="143" y="1828"/>
                  </a:lnTo>
                  <a:lnTo>
                    <a:pt x="146" y="1825"/>
                  </a:lnTo>
                  <a:lnTo>
                    <a:pt x="152" y="1825"/>
                  </a:lnTo>
                  <a:lnTo>
                    <a:pt x="152" y="1825"/>
                  </a:lnTo>
                  <a:lnTo>
                    <a:pt x="158" y="1812"/>
                  </a:lnTo>
                  <a:lnTo>
                    <a:pt x="158" y="1812"/>
                  </a:lnTo>
                  <a:lnTo>
                    <a:pt x="169" y="1812"/>
                  </a:lnTo>
                  <a:lnTo>
                    <a:pt x="169" y="1812"/>
                  </a:lnTo>
                  <a:lnTo>
                    <a:pt x="173" y="1802"/>
                  </a:lnTo>
                  <a:lnTo>
                    <a:pt x="178" y="1800"/>
                  </a:lnTo>
                  <a:lnTo>
                    <a:pt x="192" y="1795"/>
                  </a:lnTo>
                  <a:lnTo>
                    <a:pt x="192" y="1795"/>
                  </a:lnTo>
                  <a:lnTo>
                    <a:pt x="197" y="1784"/>
                  </a:lnTo>
                  <a:lnTo>
                    <a:pt x="197" y="1784"/>
                  </a:lnTo>
                  <a:lnTo>
                    <a:pt x="207" y="1784"/>
                  </a:lnTo>
                  <a:lnTo>
                    <a:pt x="214" y="1779"/>
                  </a:lnTo>
                  <a:lnTo>
                    <a:pt x="220" y="1774"/>
                  </a:lnTo>
                  <a:lnTo>
                    <a:pt x="223" y="1761"/>
                  </a:lnTo>
                  <a:lnTo>
                    <a:pt x="223" y="1761"/>
                  </a:lnTo>
                  <a:lnTo>
                    <a:pt x="233" y="1756"/>
                  </a:lnTo>
                  <a:lnTo>
                    <a:pt x="242" y="1754"/>
                  </a:lnTo>
                  <a:lnTo>
                    <a:pt x="242" y="1754"/>
                  </a:lnTo>
                  <a:lnTo>
                    <a:pt x="248" y="1754"/>
                  </a:lnTo>
                  <a:lnTo>
                    <a:pt x="254" y="1751"/>
                  </a:lnTo>
                  <a:lnTo>
                    <a:pt x="261" y="1741"/>
                  </a:lnTo>
                  <a:lnTo>
                    <a:pt x="261" y="1741"/>
                  </a:lnTo>
                  <a:lnTo>
                    <a:pt x="282" y="1713"/>
                  </a:lnTo>
                  <a:lnTo>
                    <a:pt x="282" y="1713"/>
                  </a:lnTo>
                  <a:lnTo>
                    <a:pt x="285" y="1713"/>
                  </a:lnTo>
                  <a:lnTo>
                    <a:pt x="285" y="1713"/>
                  </a:lnTo>
                  <a:lnTo>
                    <a:pt x="319" y="1708"/>
                  </a:lnTo>
                  <a:lnTo>
                    <a:pt x="319" y="1708"/>
                  </a:lnTo>
                  <a:lnTo>
                    <a:pt x="321" y="1708"/>
                  </a:lnTo>
                  <a:lnTo>
                    <a:pt x="325" y="1705"/>
                  </a:lnTo>
                  <a:lnTo>
                    <a:pt x="325" y="1705"/>
                  </a:lnTo>
                  <a:lnTo>
                    <a:pt x="327" y="1703"/>
                  </a:lnTo>
                  <a:lnTo>
                    <a:pt x="332" y="1700"/>
                  </a:lnTo>
                  <a:lnTo>
                    <a:pt x="340" y="1700"/>
                  </a:lnTo>
                  <a:lnTo>
                    <a:pt x="340" y="1700"/>
                  </a:lnTo>
                  <a:lnTo>
                    <a:pt x="347" y="1700"/>
                  </a:lnTo>
                  <a:lnTo>
                    <a:pt x="351" y="1698"/>
                  </a:lnTo>
                  <a:lnTo>
                    <a:pt x="355" y="1695"/>
                  </a:lnTo>
                  <a:lnTo>
                    <a:pt x="355" y="1695"/>
                  </a:lnTo>
                  <a:lnTo>
                    <a:pt x="361" y="1688"/>
                  </a:lnTo>
                  <a:lnTo>
                    <a:pt x="368" y="1680"/>
                  </a:lnTo>
                  <a:lnTo>
                    <a:pt x="368" y="1680"/>
                  </a:lnTo>
                  <a:lnTo>
                    <a:pt x="374" y="1680"/>
                  </a:lnTo>
                  <a:lnTo>
                    <a:pt x="379" y="1677"/>
                  </a:lnTo>
                  <a:lnTo>
                    <a:pt x="379" y="1677"/>
                  </a:lnTo>
                  <a:lnTo>
                    <a:pt x="394" y="1667"/>
                  </a:lnTo>
                  <a:lnTo>
                    <a:pt x="394" y="1667"/>
                  </a:lnTo>
                  <a:lnTo>
                    <a:pt x="398" y="1662"/>
                  </a:lnTo>
                  <a:lnTo>
                    <a:pt x="404" y="1660"/>
                  </a:lnTo>
                  <a:lnTo>
                    <a:pt x="404" y="1660"/>
                  </a:lnTo>
                  <a:lnTo>
                    <a:pt x="411" y="1660"/>
                  </a:lnTo>
                  <a:lnTo>
                    <a:pt x="417" y="1657"/>
                  </a:lnTo>
                  <a:lnTo>
                    <a:pt x="421" y="1649"/>
                  </a:lnTo>
                  <a:lnTo>
                    <a:pt x="423" y="1642"/>
                  </a:lnTo>
                  <a:lnTo>
                    <a:pt x="423" y="1642"/>
                  </a:lnTo>
                  <a:lnTo>
                    <a:pt x="428" y="1639"/>
                  </a:lnTo>
                  <a:lnTo>
                    <a:pt x="428" y="1639"/>
                  </a:lnTo>
                  <a:lnTo>
                    <a:pt x="430" y="1634"/>
                  </a:lnTo>
                  <a:lnTo>
                    <a:pt x="432" y="1632"/>
                  </a:lnTo>
                  <a:lnTo>
                    <a:pt x="432" y="1632"/>
                  </a:lnTo>
                  <a:lnTo>
                    <a:pt x="447" y="1619"/>
                  </a:lnTo>
                  <a:lnTo>
                    <a:pt x="447" y="1619"/>
                  </a:lnTo>
                  <a:lnTo>
                    <a:pt x="456" y="1616"/>
                  </a:lnTo>
                  <a:lnTo>
                    <a:pt x="456" y="1616"/>
                  </a:lnTo>
                  <a:lnTo>
                    <a:pt x="460" y="1614"/>
                  </a:lnTo>
                  <a:lnTo>
                    <a:pt x="462" y="1614"/>
                  </a:lnTo>
                  <a:lnTo>
                    <a:pt x="462" y="1614"/>
                  </a:lnTo>
                  <a:lnTo>
                    <a:pt x="486" y="1588"/>
                  </a:lnTo>
                  <a:lnTo>
                    <a:pt x="486" y="1588"/>
                  </a:lnTo>
                  <a:lnTo>
                    <a:pt x="498" y="1578"/>
                  </a:lnTo>
                  <a:lnTo>
                    <a:pt x="509" y="1571"/>
                  </a:lnTo>
                  <a:lnTo>
                    <a:pt x="509" y="1571"/>
                  </a:lnTo>
                  <a:lnTo>
                    <a:pt x="518" y="1565"/>
                  </a:lnTo>
                  <a:lnTo>
                    <a:pt x="522" y="1563"/>
                  </a:lnTo>
                  <a:lnTo>
                    <a:pt x="528" y="1563"/>
                  </a:lnTo>
                  <a:lnTo>
                    <a:pt x="528" y="1563"/>
                  </a:lnTo>
                  <a:lnTo>
                    <a:pt x="533" y="1555"/>
                  </a:lnTo>
                  <a:lnTo>
                    <a:pt x="539" y="1553"/>
                  </a:lnTo>
                  <a:lnTo>
                    <a:pt x="547" y="1550"/>
                  </a:lnTo>
                  <a:lnTo>
                    <a:pt x="552" y="1550"/>
                  </a:lnTo>
                  <a:lnTo>
                    <a:pt x="552" y="1550"/>
                  </a:lnTo>
                  <a:lnTo>
                    <a:pt x="556" y="1543"/>
                  </a:lnTo>
                  <a:lnTo>
                    <a:pt x="562" y="1537"/>
                  </a:lnTo>
                  <a:lnTo>
                    <a:pt x="562" y="1537"/>
                  </a:lnTo>
                  <a:lnTo>
                    <a:pt x="571" y="1535"/>
                  </a:lnTo>
                  <a:lnTo>
                    <a:pt x="571" y="1535"/>
                  </a:lnTo>
                  <a:lnTo>
                    <a:pt x="584" y="1522"/>
                  </a:lnTo>
                  <a:lnTo>
                    <a:pt x="584" y="1522"/>
                  </a:lnTo>
                  <a:lnTo>
                    <a:pt x="588" y="1522"/>
                  </a:lnTo>
                  <a:lnTo>
                    <a:pt x="590" y="1520"/>
                  </a:lnTo>
                  <a:lnTo>
                    <a:pt x="592" y="1517"/>
                  </a:lnTo>
                  <a:lnTo>
                    <a:pt x="592" y="1517"/>
                  </a:lnTo>
                  <a:lnTo>
                    <a:pt x="595" y="1512"/>
                  </a:lnTo>
                  <a:lnTo>
                    <a:pt x="599" y="1510"/>
                  </a:lnTo>
                  <a:lnTo>
                    <a:pt x="599" y="1510"/>
                  </a:lnTo>
                  <a:lnTo>
                    <a:pt x="609" y="1507"/>
                  </a:lnTo>
                  <a:lnTo>
                    <a:pt x="618" y="1502"/>
                  </a:lnTo>
                  <a:lnTo>
                    <a:pt x="627" y="1497"/>
                  </a:lnTo>
                  <a:lnTo>
                    <a:pt x="637" y="1497"/>
                  </a:lnTo>
                  <a:lnTo>
                    <a:pt x="637" y="1497"/>
                  </a:lnTo>
                  <a:lnTo>
                    <a:pt x="640" y="1494"/>
                  </a:lnTo>
                  <a:lnTo>
                    <a:pt x="642" y="1492"/>
                  </a:lnTo>
                  <a:lnTo>
                    <a:pt x="652" y="1484"/>
                  </a:lnTo>
                  <a:lnTo>
                    <a:pt x="652" y="1484"/>
                  </a:lnTo>
                  <a:lnTo>
                    <a:pt x="656" y="1476"/>
                  </a:lnTo>
                  <a:lnTo>
                    <a:pt x="656" y="1476"/>
                  </a:lnTo>
                  <a:lnTo>
                    <a:pt x="661" y="1479"/>
                  </a:lnTo>
                  <a:lnTo>
                    <a:pt x="667" y="1476"/>
                  </a:lnTo>
                  <a:lnTo>
                    <a:pt x="672" y="1474"/>
                  </a:lnTo>
                  <a:lnTo>
                    <a:pt x="676" y="1471"/>
                  </a:lnTo>
                  <a:lnTo>
                    <a:pt x="676" y="1471"/>
                  </a:lnTo>
                  <a:lnTo>
                    <a:pt x="678" y="1459"/>
                  </a:lnTo>
                  <a:lnTo>
                    <a:pt x="678" y="1459"/>
                  </a:lnTo>
                  <a:lnTo>
                    <a:pt x="712" y="1443"/>
                  </a:lnTo>
                  <a:lnTo>
                    <a:pt x="712" y="1443"/>
                  </a:lnTo>
                  <a:lnTo>
                    <a:pt x="714" y="1431"/>
                  </a:lnTo>
                  <a:lnTo>
                    <a:pt x="714" y="1431"/>
                  </a:lnTo>
                  <a:lnTo>
                    <a:pt x="721" y="1431"/>
                  </a:lnTo>
                  <a:lnTo>
                    <a:pt x="721" y="1431"/>
                  </a:lnTo>
                  <a:lnTo>
                    <a:pt x="721" y="1428"/>
                  </a:lnTo>
                  <a:lnTo>
                    <a:pt x="721" y="1428"/>
                  </a:lnTo>
                  <a:lnTo>
                    <a:pt x="729" y="1420"/>
                  </a:lnTo>
                  <a:lnTo>
                    <a:pt x="733" y="1415"/>
                  </a:lnTo>
                  <a:lnTo>
                    <a:pt x="738" y="1415"/>
                  </a:lnTo>
                  <a:lnTo>
                    <a:pt x="738" y="1415"/>
                  </a:lnTo>
                  <a:lnTo>
                    <a:pt x="744" y="1413"/>
                  </a:lnTo>
                  <a:lnTo>
                    <a:pt x="749" y="1408"/>
                  </a:lnTo>
                  <a:lnTo>
                    <a:pt x="753" y="1403"/>
                  </a:lnTo>
                  <a:lnTo>
                    <a:pt x="757" y="1398"/>
                  </a:lnTo>
                  <a:lnTo>
                    <a:pt x="757" y="1398"/>
                  </a:lnTo>
                  <a:lnTo>
                    <a:pt x="776" y="1395"/>
                  </a:lnTo>
                  <a:lnTo>
                    <a:pt x="776" y="1395"/>
                  </a:lnTo>
                  <a:lnTo>
                    <a:pt x="793" y="1387"/>
                  </a:lnTo>
                  <a:lnTo>
                    <a:pt x="793" y="1387"/>
                  </a:lnTo>
                  <a:lnTo>
                    <a:pt x="800" y="1382"/>
                  </a:lnTo>
                  <a:lnTo>
                    <a:pt x="808" y="1377"/>
                  </a:lnTo>
                  <a:lnTo>
                    <a:pt x="813" y="1370"/>
                  </a:lnTo>
                  <a:lnTo>
                    <a:pt x="819" y="1359"/>
                  </a:lnTo>
                  <a:lnTo>
                    <a:pt x="819" y="1359"/>
                  </a:lnTo>
                  <a:lnTo>
                    <a:pt x="825" y="1357"/>
                  </a:lnTo>
                  <a:lnTo>
                    <a:pt x="825" y="1357"/>
                  </a:lnTo>
                  <a:lnTo>
                    <a:pt x="826" y="1349"/>
                  </a:lnTo>
                  <a:lnTo>
                    <a:pt x="826" y="1349"/>
                  </a:lnTo>
                  <a:lnTo>
                    <a:pt x="840" y="1349"/>
                  </a:lnTo>
                  <a:lnTo>
                    <a:pt x="840" y="1349"/>
                  </a:lnTo>
                  <a:lnTo>
                    <a:pt x="841" y="1342"/>
                  </a:lnTo>
                  <a:lnTo>
                    <a:pt x="841" y="1342"/>
                  </a:lnTo>
                  <a:lnTo>
                    <a:pt x="849" y="1342"/>
                  </a:lnTo>
                  <a:lnTo>
                    <a:pt x="849" y="1342"/>
                  </a:lnTo>
                  <a:lnTo>
                    <a:pt x="847" y="1339"/>
                  </a:lnTo>
                  <a:lnTo>
                    <a:pt x="847" y="1339"/>
                  </a:lnTo>
                  <a:lnTo>
                    <a:pt x="855" y="1334"/>
                  </a:lnTo>
                  <a:lnTo>
                    <a:pt x="855" y="1334"/>
                  </a:lnTo>
                  <a:lnTo>
                    <a:pt x="868" y="1326"/>
                  </a:lnTo>
                  <a:lnTo>
                    <a:pt x="881" y="1316"/>
                  </a:lnTo>
                  <a:lnTo>
                    <a:pt x="881" y="1316"/>
                  </a:lnTo>
                  <a:lnTo>
                    <a:pt x="887" y="1311"/>
                  </a:lnTo>
                  <a:lnTo>
                    <a:pt x="887" y="1311"/>
                  </a:lnTo>
                  <a:lnTo>
                    <a:pt x="894" y="1311"/>
                  </a:lnTo>
                  <a:lnTo>
                    <a:pt x="900" y="1311"/>
                  </a:lnTo>
                  <a:lnTo>
                    <a:pt x="900" y="1311"/>
                  </a:lnTo>
                  <a:lnTo>
                    <a:pt x="907" y="1306"/>
                  </a:lnTo>
                  <a:lnTo>
                    <a:pt x="915" y="1301"/>
                  </a:lnTo>
                  <a:lnTo>
                    <a:pt x="915" y="1301"/>
                  </a:lnTo>
                  <a:lnTo>
                    <a:pt x="915" y="1288"/>
                  </a:lnTo>
                  <a:lnTo>
                    <a:pt x="915" y="1288"/>
                  </a:lnTo>
                  <a:lnTo>
                    <a:pt x="935" y="1288"/>
                  </a:lnTo>
                  <a:lnTo>
                    <a:pt x="935" y="1288"/>
                  </a:lnTo>
                  <a:lnTo>
                    <a:pt x="934" y="1286"/>
                  </a:lnTo>
                  <a:lnTo>
                    <a:pt x="934" y="1286"/>
                  </a:lnTo>
                  <a:lnTo>
                    <a:pt x="945" y="1275"/>
                  </a:lnTo>
                  <a:lnTo>
                    <a:pt x="945" y="1275"/>
                  </a:lnTo>
                  <a:lnTo>
                    <a:pt x="947" y="1273"/>
                  </a:lnTo>
                  <a:lnTo>
                    <a:pt x="949" y="1270"/>
                  </a:lnTo>
                  <a:lnTo>
                    <a:pt x="949" y="1270"/>
                  </a:lnTo>
                  <a:lnTo>
                    <a:pt x="954" y="1263"/>
                  </a:lnTo>
                  <a:lnTo>
                    <a:pt x="958" y="1258"/>
                  </a:lnTo>
                  <a:lnTo>
                    <a:pt x="965" y="1255"/>
                  </a:lnTo>
                  <a:lnTo>
                    <a:pt x="971" y="1258"/>
                  </a:lnTo>
                  <a:lnTo>
                    <a:pt x="971" y="1258"/>
                  </a:lnTo>
                  <a:lnTo>
                    <a:pt x="982" y="1224"/>
                  </a:lnTo>
                  <a:lnTo>
                    <a:pt x="982" y="1224"/>
                  </a:lnTo>
                  <a:lnTo>
                    <a:pt x="997" y="1214"/>
                  </a:lnTo>
                  <a:lnTo>
                    <a:pt x="997" y="1214"/>
                  </a:lnTo>
                  <a:lnTo>
                    <a:pt x="997" y="1202"/>
                  </a:lnTo>
                  <a:lnTo>
                    <a:pt x="997" y="1202"/>
                  </a:lnTo>
                  <a:lnTo>
                    <a:pt x="1005" y="1202"/>
                  </a:lnTo>
                  <a:lnTo>
                    <a:pt x="1011" y="1199"/>
                  </a:lnTo>
                  <a:lnTo>
                    <a:pt x="1014" y="1191"/>
                  </a:lnTo>
                  <a:lnTo>
                    <a:pt x="1018" y="1181"/>
                  </a:lnTo>
                  <a:lnTo>
                    <a:pt x="1018" y="1181"/>
                  </a:lnTo>
                  <a:lnTo>
                    <a:pt x="1027" y="1181"/>
                  </a:lnTo>
                  <a:lnTo>
                    <a:pt x="1027" y="1181"/>
                  </a:lnTo>
                  <a:lnTo>
                    <a:pt x="1027" y="1168"/>
                  </a:lnTo>
                  <a:lnTo>
                    <a:pt x="1027" y="1168"/>
                  </a:lnTo>
                  <a:lnTo>
                    <a:pt x="1041" y="1168"/>
                  </a:lnTo>
                  <a:lnTo>
                    <a:pt x="1041" y="1168"/>
                  </a:lnTo>
                  <a:lnTo>
                    <a:pt x="1046" y="1166"/>
                  </a:lnTo>
                  <a:lnTo>
                    <a:pt x="1046" y="1166"/>
                  </a:lnTo>
                  <a:lnTo>
                    <a:pt x="1048" y="1163"/>
                  </a:lnTo>
                  <a:lnTo>
                    <a:pt x="1048" y="1161"/>
                  </a:lnTo>
                  <a:lnTo>
                    <a:pt x="1052" y="1163"/>
                  </a:lnTo>
                  <a:lnTo>
                    <a:pt x="1052" y="1163"/>
                  </a:lnTo>
                  <a:lnTo>
                    <a:pt x="1063" y="1163"/>
                  </a:lnTo>
                  <a:lnTo>
                    <a:pt x="1063" y="1163"/>
                  </a:lnTo>
                  <a:lnTo>
                    <a:pt x="1065" y="1153"/>
                  </a:lnTo>
                  <a:lnTo>
                    <a:pt x="1065" y="1153"/>
                  </a:lnTo>
                  <a:lnTo>
                    <a:pt x="1088" y="1153"/>
                  </a:lnTo>
                  <a:lnTo>
                    <a:pt x="1088" y="1153"/>
                  </a:lnTo>
                  <a:lnTo>
                    <a:pt x="1089" y="1146"/>
                  </a:lnTo>
                  <a:lnTo>
                    <a:pt x="1089" y="1146"/>
                  </a:lnTo>
                  <a:lnTo>
                    <a:pt x="1112" y="1146"/>
                  </a:lnTo>
                  <a:lnTo>
                    <a:pt x="1112" y="1146"/>
                  </a:lnTo>
                  <a:lnTo>
                    <a:pt x="1112" y="1135"/>
                  </a:lnTo>
                  <a:lnTo>
                    <a:pt x="1112" y="1135"/>
                  </a:lnTo>
                  <a:lnTo>
                    <a:pt x="1118" y="1135"/>
                  </a:lnTo>
                  <a:lnTo>
                    <a:pt x="1118" y="1135"/>
                  </a:lnTo>
                  <a:lnTo>
                    <a:pt x="1119" y="1128"/>
                  </a:lnTo>
                  <a:lnTo>
                    <a:pt x="1119" y="1128"/>
                  </a:lnTo>
                  <a:lnTo>
                    <a:pt x="1166" y="1128"/>
                  </a:lnTo>
                  <a:lnTo>
                    <a:pt x="1166" y="1128"/>
                  </a:lnTo>
                  <a:lnTo>
                    <a:pt x="1168" y="1118"/>
                  </a:lnTo>
                  <a:lnTo>
                    <a:pt x="1168" y="1118"/>
                  </a:lnTo>
                  <a:lnTo>
                    <a:pt x="1176" y="1118"/>
                  </a:lnTo>
                  <a:lnTo>
                    <a:pt x="1176" y="1118"/>
                  </a:lnTo>
                  <a:lnTo>
                    <a:pt x="1176" y="1087"/>
                  </a:lnTo>
                  <a:lnTo>
                    <a:pt x="1176" y="1087"/>
                  </a:lnTo>
                  <a:lnTo>
                    <a:pt x="1189" y="1087"/>
                  </a:lnTo>
                  <a:lnTo>
                    <a:pt x="1189" y="1087"/>
                  </a:lnTo>
                  <a:lnTo>
                    <a:pt x="1191" y="1077"/>
                  </a:lnTo>
                  <a:lnTo>
                    <a:pt x="1191" y="1077"/>
                  </a:lnTo>
                  <a:lnTo>
                    <a:pt x="1258" y="1077"/>
                  </a:lnTo>
                  <a:lnTo>
                    <a:pt x="1258" y="1077"/>
                  </a:lnTo>
                  <a:lnTo>
                    <a:pt x="1260" y="1067"/>
                  </a:lnTo>
                  <a:lnTo>
                    <a:pt x="1260" y="1067"/>
                  </a:lnTo>
                  <a:lnTo>
                    <a:pt x="1279" y="1067"/>
                  </a:lnTo>
                  <a:lnTo>
                    <a:pt x="1279" y="1067"/>
                  </a:lnTo>
                  <a:lnTo>
                    <a:pt x="1279" y="1046"/>
                  </a:lnTo>
                  <a:lnTo>
                    <a:pt x="1279" y="1046"/>
                  </a:lnTo>
                  <a:lnTo>
                    <a:pt x="1296" y="1046"/>
                  </a:lnTo>
                  <a:lnTo>
                    <a:pt x="1296" y="1046"/>
                  </a:lnTo>
                  <a:lnTo>
                    <a:pt x="1298" y="1036"/>
                  </a:lnTo>
                  <a:lnTo>
                    <a:pt x="1298" y="1036"/>
                  </a:lnTo>
                  <a:lnTo>
                    <a:pt x="1330" y="1036"/>
                  </a:lnTo>
                  <a:lnTo>
                    <a:pt x="1330" y="1036"/>
                  </a:lnTo>
                  <a:lnTo>
                    <a:pt x="1334" y="1013"/>
                  </a:lnTo>
                  <a:lnTo>
                    <a:pt x="1334" y="1013"/>
                  </a:lnTo>
                  <a:lnTo>
                    <a:pt x="1366" y="1013"/>
                  </a:lnTo>
                  <a:lnTo>
                    <a:pt x="1366" y="1013"/>
                  </a:lnTo>
                  <a:lnTo>
                    <a:pt x="1367" y="1003"/>
                  </a:lnTo>
                  <a:lnTo>
                    <a:pt x="1367" y="1003"/>
                  </a:lnTo>
                  <a:lnTo>
                    <a:pt x="1444" y="1003"/>
                  </a:lnTo>
                  <a:lnTo>
                    <a:pt x="1444" y="1003"/>
                  </a:lnTo>
                  <a:lnTo>
                    <a:pt x="1444" y="995"/>
                  </a:lnTo>
                  <a:lnTo>
                    <a:pt x="1444" y="995"/>
                  </a:lnTo>
                  <a:lnTo>
                    <a:pt x="1452" y="993"/>
                  </a:lnTo>
                  <a:lnTo>
                    <a:pt x="1452" y="993"/>
                  </a:lnTo>
                  <a:lnTo>
                    <a:pt x="1452" y="985"/>
                  </a:lnTo>
                  <a:lnTo>
                    <a:pt x="1452" y="985"/>
                  </a:lnTo>
                  <a:lnTo>
                    <a:pt x="1467" y="985"/>
                  </a:lnTo>
                  <a:lnTo>
                    <a:pt x="1467" y="985"/>
                  </a:lnTo>
                  <a:lnTo>
                    <a:pt x="1467" y="975"/>
                  </a:lnTo>
                  <a:lnTo>
                    <a:pt x="1467" y="975"/>
                  </a:lnTo>
                  <a:lnTo>
                    <a:pt x="1476" y="975"/>
                  </a:lnTo>
                  <a:lnTo>
                    <a:pt x="1476" y="975"/>
                  </a:lnTo>
                  <a:lnTo>
                    <a:pt x="1476" y="962"/>
                  </a:lnTo>
                  <a:lnTo>
                    <a:pt x="1476" y="962"/>
                  </a:lnTo>
                  <a:lnTo>
                    <a:pt x="1525" y="962"/>
                  </a:lnTo>
                  <a:lnTo>
                    <a:pt x="1525" y="962"/>
                  </a:lnTo>
                  <a:lnTo>
                    <a:pt x="1531" y="932"/>
                  </a:lnTo>
                  <a:lnTo>
                    <a:pt x="1531" y="932"/>
                  </a:lnTo>
                  <a:lnTo>
                    <a:pt x="1557" y="932"/>
                  </a:lnTo>
                  <a:lnTo>
                    <a:pt x="1557" y="932"/>
                  </a:lnTo>
                  <a:lnTo>
                    <a:pt x="1565" y="911"/>
                  </a:lnTo>
                  <a:lnTo>
                    <a:pt x="1565" y="911"/>
                  </a:lnTo>
                  <a:lnTo>
                    <a:pt x="1576" y="911"/>
                  </a:lnTo>
                  <a:lnTo>
                    <a:pt x="1576" y="911"/>
                  </a:lnTo>
                  <a:lnTo>
                    <a:pt x="1580" y="901"/>
                  </a:lnTo>
                  <a:lnTo>
                    <a:pt x="1580" y="901"/>
                  </a:lnTo>
                  <a:lnTo>
                    <a:pt x="1583" y="891"/>
                  </a:lnTo>
                  <a:lnTo>
                    <a:pt x="1583" y="891"/>
                  </a:lnTo>
                  <a:lnTo>
                    <a:pt x="1598" y="891"/>
                  </a:lnTo>
                  <a:lnTo>
                    <a:pt x="1598" y="891"/>
                  </a:lnTo>
                  <a:lnTo>
                    <a:pt x="1598" y="881"/>
                  </a:lnTo>
                  <a:lnTo>
                    <a:pt x="1598" y="881"/>
                  </a:lnTo>
                  <a:lnTo>
                    <a:pt x="1662" y="881"/>
                  </a:lnTo>
                  <a:lnTo>
                    <a:pt x="1662" y="881"/>
                  </a:lnTo>
                  <a:lnTo>
                    <a:pt x="1664" y="871"/>
                  </a:lnTo>
                  <a:lnTo>
                    <a:pt x="1664" y="871"/>
                  </a:lnTo>
                  <a:lnTo>
                    <a:pt x="1670" y="871"/>
                  </a:lnTo>
                  <a:lnTo>
                    <a:pt x="1670" y="871"/>
                  </a:lnTo>
                  <a:lnTo>
                    <a:pt x="1674" y="848"/>
                  </a:lnTo>
                  <a:lnTo>
                    <a:pt x="1674" y="848"/>
                  </a:lnTo>
                  <a:lnTo>
                    <a:pt x="1689" y="848"/>
                  </a:lnTo>
                  <a:lnTo>
                    <a:pt x="1689" y="848"/>
                  </a:lnTo>
                  <a:lnTo>
                    <a:pt x="1689" y="838"/>
                  </a:lnTo>
                  <a:lnTo>
                    <a:pt x="1689" y="838"/>
                  </a:lnTo>
                  <a:lnTo>
                    <a:pt x="1704" y="838"/>
                  </a:lnTo>
                  <a:lnTo>
                    <a:pt x="1704" y="838"/>
                  </a:lnTo>
                  <a:lnTo>
                    <a:pt x="1707" y="817"/>
                  </a:lnTo>
                  <a:lnTo>
                    <a:pt x="1707" y="817"/>
                  </a:lnTo>
                  <a:lnTo>
                    <a:pt x="1724" y="817"/>
                  </a:lnTo>
                  <a:lnTo>
                    <a:pt x="1724" y="817"/>
                  </a:lnTo>
                  <a:lnTo>
                    <a:pt x="1724" y="807"/>
                  </a:lnTo>
                  <a:lnTo>
                    <a:pt x="1724" y="807"/>
                  </a:lnTo>
                  <a:lnTo>
                    <a:pt x="1751" y="807"/>
                  </a:lnTo>
                  <a:lnTo>
                    <a:pt x="1751" y="807"/>
                  </a:lnTo>
                  <a:lnTo>
                    <a:pt x="1752" y="797"/>
                  </a:lnTo>
                  <a:lnTo>
                    <a:pt x="1752" y="797"/>
                  </a:lnTo>
                  <a:lnTo>
                    <a:pt x="1764" y="797"/>
                  </a:lnTo>
                  <a:lnTo>
                    <a:pt x="1764" y="797"/>
                  </a:lnTo>
                  <a:lnTo>
                    <a:pt x="1771" y="774"/>
                  </a:lnTo>
                  <a:lnTo>
                    <a:pt x="1771" y="774"/>
                  </a:lnTo>
                  <a:lnTo>
                    <a:pt x="1784" y="774"/>
                  </a:lnTo>
                  <a:lnTo>
                    <a:pt x="1784" y="774"/>
                  </a:lnTo>
                  <a:lnTo>
                    <a:pt x="1786" y="764"/>
                  </a:lnTo>
                  <a:lnTo>
                    <a:pt x="1786" y="764"/>
                  </a:lnTo>
                  <a:lnTo>
                    <a:pt x="1798" y="764"/>
                  </a:lnTo>
                  <a:lnTo>
                    <a:pt x="1798" y="764"/>
                  </a:lnTo>
                  <a:lnTo>
                    <a:pt x="1798" y="744"/>
                  </a:lnTo>
                  <a:lnTo>
                    <a:pt x="1798" y="744"/>
                  </a:lnTo>
                  <a:lnTo>
                    <a:pt x="1861" y="744"/>
                  </a:lnTo>
                  <a:lnTo>
                    <a:pt x="1861" y="744"/>
                  </a:lnTo>
                  <a:lnTo>
                    <a:pt x="1861" y="733"/>
                  </a:lnTo>
                  <a:lnTo>
                    <a:pt x="1861" y="733"/>
                  </a:lnTo>
                  <a:lnTo>
                    <a:pt x="1880" y="733"/>
                  </a:lnTo>
                  <a:lnTo>
                    <a:pt x="1880" y="733"/>
                  </a:lnTo>
                  <a:lnTo>
                    <a:pt x="1880" y="723"/>
                  </a:lnTo>
                  <a:lnTo>
                    <a:pt x="1880" y="723"/>
                  </a:lnTo>
                  <a:lnTo>
                    <a:pt x="1916" y="723"/>
                  </a:lnTo>
                  <a:lnTo>
                    <a:pt x="1916" y="723"/>
                  </a:lnTo>
                  <a:lnTo>
                    <a:pt x="1916" y="713"/>
                  </a:lnTo>
                  <a:lnTo>
                    <a:pt x="1916" y="713"/>
                  </a:lnTo>
                  <a:lnTo>
                    <a:pt x="1925" y="713"/>
                  </a:lnTo>
                  <a:lnTo>
                    <a:pt x="1925" y="713"/>
                  </a:lnTo>
                  <a:lnTo>
                    <a:pt x="1925" y="700"/>
                  </a:lnTo>
                  <a:lnTo>
                    <a:pt x="1925" y="700"/>
                  </a:lnTo>
                  <a:lnTo>
                    <a:pt x="1946" y="700"/>
                  </a:lnTo>
                  <a:lnTo>
                    <a:pt x="1946" y="700"/>
                  </a:lnTo>
                  <a:lnTo>
                    <a:pt x="1948" y="690"/>
                  </a:lnTo>
                  <a:lnTo>
                    <a:pt x="1948" y="690"/>
                  </a:lnTo>
                  <a:lnTo>
                    <a:pt x="1953" y="690"/>
                  </a:lnTo>
                  <a:lnTo>
                    <a:pt x="1953" y="690"/>
                  </a:lnTo>
                  <a:lnTo>
                    <a:pt x="1953" y="680"/>
                  </a:lnTo>
                  <a:lnTo>
                    <a:pt x="1953" y="680"/>
                  </a:lnTo>
                  <a:lnTo>
                    <a:pt x="1965" y="680"/>
                  </a:lnTo>
                  <a:lnTo>
                    <a:pt x="1965" y="680"/>
                  </a:lnTo>
                  <a:lnTo>
                    <a:pt x="1967" y="649"/>
                  </a:lnTo>
                  <a:lnTo>
                    <a:pt x="1967" y="649"/>
                  </a:lnTo>
                  <a:lnTo>
                    <a:pt x="1976" y="649"/>
                  </a:lnTo>
                  <a:lnTo>
                    <a:pt x="1976" y="649"/>
                  </a:lnTo>
                  <a:lnTo>
                    <a:pt x="1976" y="639"/>
                  </a:lnTo>
                  <a:lnTo>
                    <a:pt x="1976" y="639"/>
                  </a:lnTo>
                  <a:lnTo>
                    <a:pt x="1982" y="637"/>
                  </a:lnTo>
                  <a:lnTo>
                    <a:pt x="1982" y="637"/>
                  </a:lnTo>
                  <a:lnTo>
                    <a:pt x="1985" y="616"/>
                  </a:lnTo>
                  <a:lnTo>
                    <a:pt x="1985" y="616"/>
                  </a:lnTo>
                  <a:lnTo>
                    <a:pt x="2025" y="616"/>
                  </a:lnTo>
                  <a:lnTo>
                    <a:pt x="2025" y="616"/>
                  </a:lnTo>
                  <a:lnTo>
                    <a:pt x="2025" y="606"/>
                  </a:lnTo>
                  <a:lnTo>
                    <a:pt x="2025" y="606"/>
                  </a:lnTo>
                  <a:lnTo>
                    <a:pt x="2049" y="606"/>
                  </a:lnTo>
                  <a:lnTo>
                    <a:pt x="2049" y="606"/>
                  </a:lnTo>
                  <a:lnTo>
                    <a:pt x="2049" y="593"/>
                  </a:lnTo>
                  <a:lnTo>
                    <a:pt x="2049" y="593"/>
                  </a:lnTo>
                  <a:lnTo>
                    <a:pt x="2074" y="593"/>
                  </a:lnTo>
                  <a:lnTo>
                    <a:pt x="2074" y="593"/>
                  </a:lnTo>
                  <a:lnTo>
                    <a:pt x="2085" y="563"/>
                  </a:lnTo>
                  <a:lnTo>
                    <a:pt x="2085" y="563"/>
                  </a:lnTo>
                  <a:lnTo>
                    <a:pt x="2091" y="563"/>
                  </a:lnTo>
                  <a:lnTo>
                    <a:pt x="2091" y="563"/>
                  </a:lnTo>
                  <a:lnTo>
                    <a:pt x="2092" y="553"/>
                  </a:lnTo>
                  <a:lnTo>
                    <a:pt x="2092" y="553"/>
                  </a:lnTo>
                  <a:lnTo>
                    <a:pt x="2153" y="553"/>
                  </a:lnTo>
                  <a:lnTo>
                    <a:pt x="2153" y="553"/>
                  </a:lnTo>
                  <a:lnTo>
                    <a:pt x="2160" y="520"/>
                  </a:lnTo>
                  <a:lnTo>
                    <a:pt x="2160" y="520"/>
                  </a:lnTo>
                  <a:lnTo>
                    <a:pt x="2198" y="520"/>
                  </a:lnTo>
                  <a:lnTo>
                    <a:pt x="2198" y="520"/>
                  </a:lnTo>
                  <a:lnTo>
                    <a:pt x="2198" y="507"/>
                  </a:lnTo>
                  <a:lnTo>
                    <a:pt x="2198" y="507"/>
                  </a:lnTo>
                  <a:lnTo>
                    <a:pt x="2207" y="507"/>
                  </a:lnTo>
                  <a:lnTo>
                    <a:pt x="2207" y="507"/>
                  </a:lnTo>
                  <a:lnTo>
                    <a:pt x="2209" y="497"/>
                  </a:lnTo>
                  <a:lnTo>
                    <a:pt x="2209" y="497"/>
                  </a:lnTo>
                  <a:lnTo>
                    <a:pt x="2222" y="497"/>
                  </a:lnTo>
                  <a:lnTo>
                    <a:pt x="2222" y="497"/>
                  </a:lnTo>
                  <a:lnTo>
                    <a:pt x="2222" y="484"/>
                  </a:lnTo>
                  <a:lnTo>
                    <a:pt x="2222" y="484"/>
                  </a:lnTo>
                  <a:lnTo>
                    <a:pt x="2230" y="484"/>
                  </a:lnTo>
                  <a:lnTo>
                    <a:pt x="2230" y="484"/>
                  </a:lnTo>
                  <a:lnTo>
                    <a:pt x="2239" y="453"/>
                  </a:lnTo>
                  <a:lnTo>
                    <a:pt x="2239" y="453"/>
                  </a:lnTo>
                  <a:lnTo>
                    <a:pt x="2245" y="451"/>
                  </a:lnTo>
                  <a:lnTo>
                    <a:pt x="2245" y="451"/>
                  </a:lnTo>
                  <a:lnTo>
                    <a:pt x="2245" y="443"/>
                  </a:lnTo>
                  <a:lnTo>
                    <a:pt x="2245" y="443"/>
                  </a:lnTo>
                  <a:lnTo>
                    <a:pt x="2256" y="443"/>
                  </a:lnTo>
                  <a:lnTo>
                    <a:pt x="2256" y="443"/>
                  </a:lnTo>
                  <a:lnTo>
                    <a:pt x="2256" y="430"/>
                  </a:lnTo>
                  <a:lnTo>
                    <a:pt x="2256" y="430"/>
                  </a:lnTo>
                  <a:lnTo>
                    <a:pt x="2301" y="430"/>
                  </a:lnTo>
                  <a:lnTo>
                    <a:pt x="2301" y="430"/>
                  </a:lnTo>
                  <a:lnTo>
                    <a:pt x="2301" y="420"/>
                  </a:lnTo>
                  <a:lnTo>
                    <a:pt x="2301" y="420"/>
                  </a:lnTo>
                  <a:lnTo>
                    <a:pt x="2312" y="420"/>
                  </a:lnTo>
                  <a:lnTo>
                    <a:pt x="2312" y="420"/>
                  </a:lnTo>
                  <a:lnTo>
                    <a:pt x="2312" y="408"/>
                  </a:lnTo>
                  <a:lnTo>
                    <a:pt x="2312" y="408"/>
                  </a:lnTo>
                  <a:lnTo>
                    <a:pt x="2337" y="408"/>
                  </a:lnTo>
                  <a:lnTo>
                    <a:pt x="2337" y="408"/>
                  </a:lnTo>
                  <a:lnTo>
                    <a:pt x="2339" y="397"/>
                  </a:lnTo>
                  <a:lnTo>
                    <a:pt x="2339" y="397"/>
                  </a:lnTo>
                  <a:lnTo>
                    <a:pt x="2355" y="397"/>
                  </a:lnTo>
                  <a:lnTo>
                    <a:pt x="2355" y="397"/>
                  </a:lnTo>
                  <a:lnTo>
                    <a:pt x="2355" y="387"/>
                  </a:lnTo>
                  <a:lnTo>
                    <a:pt x="2355" y="387"/>
                  </a:lnTo>
                  <a:lnTo>
                    <a:pt x="2376" y="387"/>
                  </a:lnTo>
                  <a:lnTo>
                    <a:pt x="2376" y="387"/>
                  </a:lnTo>
                  <a:lnTo>
                    <a:pt x="2378" y="377"/>
                  </a:lnTo>
                  <a:lnTo>
                    <a:pt x="2378" y="377"/>
                  </a:lnTo>
                  <a:lnTo>
                    <a:pt x="2412" y="377"/>
                  </a:lnTo>
                  <a:lnTo>
                    <a:pt x="2412" y="377"/>
                  </a:lnTo>
                  <a:lnTo>
                    <a:pt x="2414" y="367"/>
                  </a:lnTo>
                  <a:lnTo>
                    <a:pt x="2414" y="367"/>
                  </a:lnTo>
                  <a:lnTo>
                    <a:pt x="2434" y="367"/>
                  </a:lnTo>
                  <a:lnTo>
                    <a:pt x="2434" y="367"/>
                  </a:lnTo>
                  <a:lnTo>
                    <a:pt x="2434" y="357"/>
                  </a:lnTo>
                  <a:lnTo>
                    <a:pt x="2434" y="357"/>
                  </a:lnTo>
                  <a:lnTo>
                    <a:pt x="2440" y="354"/>
                  </a:lnTo>
                  <a:lnTo>
                    <a:pt x="2440" y="354"/>
                  </a:lnTo>
                  <a:lnTo>
                    <a:pt x="2442" y="344"/>
                  </a:lnTo>
                  <a:lnTo>
                    <a:pt x="2442" y="344"/>
                  </a:lnTo>
                  <a:lnTo>
                    <a:pt x="2455" y="344"/>
                  </a:lnTo>
                  <a:lnTo>
                    <a:pt x="2455" y="344"/>
                  </a:lnTo>
                  <a:lnTo>
                    <a:pt x="2455" y="334"/>
                  </a:lnTo>
                  <a:lnTo>
                    <a:pt x="2455" y="334"/>
                  </a:lnTo>
                  <a:lnTo>
                    <a:pt x="2461" y="331"/>
                  </a:lnTo>
                  <a:lnTo>
                    <a:pt x="2461" y="331"/>
                  </a:lnTo>
                  <a:lnTo>
                    <a:pt x="2463" y="324"/>
                  </a:lnTo>
                  <a:lnTo>
                    <a:pt x="2463" y="324"/>
                  </a:lnTo>
                  <a:lnTo>
                    <a:pt x="2483" y="324"/>
                  </a:lnTo>
                  <a:lnTo>
                    <a:pt x="2483" y="324"/>
                  </a:lnTo>
                  <a:lnTo>
                    <a:pt x="2483" y="311"/>
                  </a:lnTo>
                  <a:lnTo>
                    <a:pt x="2483" y="311"/>
                  </a:lnTo>
                  <a:lnTo>
                    <a:pt x="2532" y="311"/>
                  </a:lnTo>
                  <a:lnTo>
                    <a:pt x="2532" y="311"/>
                  </a:lnTo>
                  <a:lnTo>
                    <a:pt x="2532" y="298"/>
                  </a:lnTo>
                  <a:lnTo>
                    <a:pt x="2532" y="298"/>
                  </a:lnTo>
                  <a:lnTo>
                    <a:pt x="2540" y="298"/>
                  </a:lnTo>
                  <a:lnTo>
                    <a:pt x="2540" y="298"/>
                  </a:lnTo>
                  <a:lnTo>
                    <a:pt x="2541" y="288"/>
                  </a:lnTo>
                  <a:lnTo>
                    <a:pt x="2541" y="288"/>
                  </a:lnTo>
                  <a:lnTo>
                    <a:pt x="2566" y="288"/>
                  </a:lnTo>
                  <a:lnTo>
                    <a:pt x="2566" y="288"/>
                  </a:lnTo>
                  <a:lnTo>
                    <a:pt x="2566" y="275"/>
                  </a:lnTo>
                  <a:lnTo>
                    <a:pt x="2566" y="275"/>
                  </a:lnTo>
                  <a:lnTo>
                    <a:pt x="2581" y="275"/>
                  </a:lnTo>
                  <a:lnTo>
                    <a:pt x="2581" y="275"/>
                  </a:lnTo>
                  <a:lnTo>
                    <a:pt x="2581" y="263"/>
                  </a:lnTo>
                  <a:lnTo>
                    <a:pt x="2581" y="263"/>
                  </a:lnTo>
                  <a:lnTo>
                    <a:pt x="2594" y="263"/>
                  </a:lnTo>
                  <a:lnTo>
                    <a:pt x="2594" y="263"/>
                  </a:lnTo>
                  <a:lnTo>
                    <a:pt x="2594" y="250"/>
                  </a:lnTo>
                  <a:lnTo>
                    <a:pt x="2594" y="250"/>
                  </a:lnTo>
                  <a:lnTo>
                    <a:pt x="2688" y="250"/>
                  </a:lnTo>
                  <a:lnTo>
                    <a:pt x="2688" y="250"/>
                  </a:lnTo>
                  <a:lnTo>
                    <a:pt x="2688" y="229"/>
                  </a:lnTo>
                  <a:lnTo>
                    <a:pt x="2688" y="229"/>
                  </a:lnTo>
                  <a:lnTo>
                    <a:pt x="2701" y="229"/>
                  </a:lnTo>
                  <a:lnTo>
                    <a:pt x="2701" y="229"/>
                  </a:lnTo>
                  <a:lnTo>
                    <a:pt x="2701" y="209"/>
                  </a:lnTo>
                  <a:lnTo>
                    <a:pt x="2701" y="209"/>
                  </a:lnTo>
                  <a:lnTo>
                    <a:pt x="2744" y="209"/>
                  </a:lnTo>
                  <a:lnTo>
                    <a:pt x="2744" y="209"/>
                  </a:lnTo>
                  <a:lnTo>
                    <a:pt x="2744" y="184"/>
                  </a:lnTo>
                  <a:lnTo>
                    <a:pt x="2744" y="184"/>
                  </a:lnTo>
                  <a:lnTo>
                    <a:pt x="2786" y="184"/>
                  </a:lnTo>
                  <a:lnTo>
                    <a:pt x="2786" y="184"/>
                  </a:lnTo>
                  <a:lnTo>
                    <a:pt x="2786" y="145"/>
                  </a:lnTo>
                  <a:lnTo>
                    <a:pt x="2786" y="145"/>
                  </a:lnTo>
                  <a:lnTo>
                    <a:pt x="2821" y="145"/>
                  </a:lnTo>
                  <a:lnTo>
                    <a:pt x="2821" y="145"/>
                  </a:lnTo>
                  <a:lnTo>
                    <a:pt x="2821" y="102"/>
                  </a:lnTo>
                  <a:lnTo>
                    <a:pt x="2821" y="102"/>
                  </a:lnTo>
                  <a:lnTo>
                    <a:pt x="2904" y="102"/>
                  </a:lnTo>
                  <a:lnTo>
                    <a:pt x="2904" y="102"/>
                  </a:lnTo>
                  <a:lnTo>
                    <a:pt x="2904" y="0"/>
                  </a:lnTo>
                  <a:lnTo>
                    <a:pt x="2988" y="0"/>
                  </a:lnTo>
                </a:path>
              </a:pathLst>
            </a:custGeom>
            <a:noFill/>
            <a:ln w="23813">
              <a:solidFill>
                <a:schemeClr val="accent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343" name="Freeform 237"/>
            <p:cNvSpPr>
              <a:spLocks/>
            </p:cNvSpPr>
            <p:nvPr/>
          </p:nvSpPr>
          <p:spPr bwMode="auto">
            <a:xfrm>
              <a:off x="1194840" y="2102010"/>
              <a:ext cx="4774159" cy="2723835"/>
            </a:xfrm>
            <a:custGeom>
              <a:avLst/>
              <a:gdLst>
                <a:gd name="T0" fmla="*/ 2820 w 2996"/>
                <a:gd name="T1" fmla="*/ 63 h 1712"/>
                <a:gd name="T2" fmla="*/ 2782 w 2996"/>
                <a:gd name="T3" fmla="*/ 122 h 1712"/>
                <a:gd name="T4" fmla="*/ 2734 w 2996"/>
                <a:gd name="T5" fmla="*/ 157 h 1712"/>
                <a:gd name="T6" fmla="*/ 2662 w 2996"/>
                <a:gd name="T7" fmla="*/ 178 h 1712"/>
                <a:gd name="T8" fmla="*/ 2623 w 2996"/>
                <a:gd name="T9" fmla="*/ 196 h 1712"/>
                <a:gd name="T10" fmla="*/ 2581 w 2996"/>
                <a:gd name="T11" fmla="*/ 221 h 1712"/>
                <a:gd name="T12" fmla="*/ 2540 w 2996"/>
                <a:gd name="T13" fmla="*/ 239 h 1712"/>
                <a:gd name="T14" fmla="*/ 2486 w 2996"/>
                <a:gd name="T15" fmla="*/ 290 h 1712"/>
                <a:gd name="T16" fmla="*/ 2452 w 2996"/>
                <a:gd name="T17" fmla="*/ 305 h 1712"/>
                <a:gd name="T18" fmla="*/ 2412 w 2996"/>
                <a:gd name="T19" fmla="*/ 325 h 1712"/>
                <a:gd name="T20" fmla="*/ 2388 w 2996"/>
                <a:gd name="T21" fmla="*/ 341 h 1712"/>
                <a:gd name="T22" fmla="*/ 2345 w 2996"/>
                <a:gd name="T23" fmla="*/ 361 h 1712"/>
                <a:gd name="T24" fmla="*/ 2303 w 2996"/>
                <a:gd name="T25" fmla="*/ 374 h 1712"/>
                <a:gd name="T26" fmla="*/ 2238 w 2996"/>
                <a:gd name="T27" fmla="*/ 399 h 1712"/>
                <a:gd name="T28" fmla="*/ 2193 w 2996"/>
                <a:gd name="T29" fmla="*/ 455 h 1712"/>
                <a:gd name="T30" fmla="*/ 2162 w 2996"/>
                <a:gd name="T31" fmla="*/ 486 h 1712"/>
                <a:gd name="T32" fmla="*/ 2127 w 2996"/>
                <a:gd name="T33" fmla="*/ 526 h 1712"/>
                <a:gd name="T34" fmla="*/ 2091 w 2996"/>
                <a:gd name="T35" fmla="*/ 549 h 1712"/>
                <a:gd name="T36" fmla="*/ 2044 w 2996"/>
                <a:gd name="T37" fmla="*/ 567 h 1712"/>
                <a:gd name="T38" fmla="*/ 1999 w 2996"/>
                <a:gd name="T39" fmla="*/ 587 h 1712"/>
                <a:gd name="T40" fmla="*/ 1978 w 2996"/>
                <a:gd name="T41" fmla="*/ 613 h 1712"/>
                <a:gd name="T42" fmla="*/ 1926 w 2996"/>
                <a:gd name="T43" fmla="*/ 628 h 1712"/>
                <a:gd name="T44" fmla="*/ 1877 w 2996"/>
                <a:gd name="T45" fmla="*/ 651 h 1712"/>
                <a:gd name="T46" fmla="*/ 1834 w 2996"/>
                <a:gd name="T47" fmla="*/ 664 h 1712"/>
                <a:gd name="T48" fmla="*/ 1789 w 2996"/>
                <a:gd name="T49" fmla="*/ 692 h 1712"/>
                <a:gd name="T50" fmla="*/ 1744 w 2996"/>
                <a:gd name="T51" fmla="*/ 717 h 1712"/>
                <a:gd name="T52" fmla="*/ 1702 w 2996"/>
                <a:gd name="T53" fmla="*/ 735 h 1712"/>
                <a:gd name="T54" fmla="*/ 1668 w 2996"/>
                <a:gd name="T55" fmla="*/ 750 h 1712"/>
                <a:gd name="T56" fmla="*/ 1635 w 2996"/>
                <a:gd name="T57" fmla="*/ 773 h 1712"/>
                <a:gd name="T58" fmla="*/ 1599 w 2996"/>
                <a:gd name="T59" fmla="*/ 801 h 1712"/>
                <a:gd name="T60" fmla="*/ 1558 w 2996"/>
                <a:gd name="T61" fmla="*/ 817 h 1712"/>
                <a:gd name="T62" fmla="*/ 1511 w 2996"/>
                <a:gd name="T63" fmla="*/ 839 h 1712"/>
                <a:gd name="T64" fmla="*/ 1454 w 2996"/>
                <a:gd name="T65" fmla="*/ 857 h 1712"/>
                <a:gd name="T66" fmla="*/ 1377 w 2996"/>
                <a:gd name="T67" fmla="*/ 913 h 1712"/>
                <a:gd name="T68" fmla="*/ 1298 w 2996"/>
                <a:gd name="T69" fmla="*/ 939 h 1712"/>
                <a:gd name="T70" fmla="*/ 1257 w 2996"/>
                <a:gd name="T71" fmla="*/ 962 h 1712"/>
                <a:gd name="T72" fmla="*/ 1206 w 2996"/>
                <a:gd name="T73" fmla="*/ 974 h 1712"/>
                <a:gd name="T74" fmla="*/ 1171 w 2996"/>
                <a:gd name="T75" fmla="*/ 1007 h 1712"/>
                <a:gd name="T76" fmla="*/ 1129 w 2996"/>
                <a:gd name="T77" fmla="*/ 1053 h 1712"/>
                <a:gd name="T78" fmla="*/ 1079 w 2996"/>
                <a:gd name="T79" fmla="*/ 1068 h 1712"/>
                <a:gd name="T80" fmla="*/ 994 w 2996"/>
                <a:gd name="T81" fmla="*/ 1107 h 1712"/>
                <a:gd name="T82" fmla="*/ 934 w 2996"/>
                <a:gd name="T83" fmla="*/ 1152 h 1712"/>
                <a:gd name="T84" fmla="*/ 880 w 2996"/>
                <a:gd name="T85" fmla="*/ 1188 h 1712"/>
                <a:gd name="T86" fmla="*/ 831 w 2996"/>
                <a:gd name="T87" fmla="*/ 1219 h 1712"/>
                <a:gd name="T88" fmla="*/ 789 w 2996"/>
                <a:gd name="T89" fmla="*/ 1244 h 1712"/>
                <a:gd name="T90" fmla="*/ 733 w 2996"/>
                <a:gd name="T91" fmla="*/ 1262 h 1712"/>
                <a:gd name="T92" fmla="*/ 692 w 2996"/>
                <a:gd name="T93" fmla="*/ 1285 h 1712"/>
                <a:gd name="T94" fmla="*/ 603 w 2996"/>
                <a:gd name="T95" fmla="*/ 1331 h 1712"/>
                <a:gd name="T96" fmla="*/ 543 w 2996"/>
                <a:gd name="T97" fmla="*/ 1369 h 1712"/>
                <a:gd name="T98" fmla="*/ 496 w 2996"/>
                <a:gd name="T99" fmla="*/ 1397 h 1712"/>
                <a:gd name="T100" fmla="*/ 421 w 2996"/>
                <a:gd name="T101" fmla="*/ 1437 h 1712"/>
                <a:gd name="T102" fmla="*/ 374 w 2996"/>
                <a:gd name="T103" fmla="*/ 1488 h 1712"/>
                <a:gd name="T104" fmla="*/ 293 w 2996"/>
                <a:gd name="T105" fmla="*/ 1521 h 1712"/>
                <a:gd name="T106" fmla="*/ 243 w 2996"/>
                <a:gd name="T107" fmla="*/ 1547 h 1712"/>
                <a:gd name="T108" fmla="*/ 190 w 2996"/>
                <a:gd name="T109" fmla="*/ 1577 h 1712"/>
                <a:gd name="T110" fmla="*/ 147 w 2996"/>
                <a:gd name="T111" fmla="*/ 1613 h 1712"/>
                <a:gd name="T112" fmla="*/ 83 w 2996"/>
                <a:gd name="T113" fmla="*/ 1654 h 1712"/>
                <a:gd name="T114" fmla="*/ 25 w 2996"/>
                <a:gd name="T115" fmla="*/ 1702 h 1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996" h="1712">
                  <a:moveTo>
                    <a:pt x="2996" y="0"/>
                  </a:moveTo>
                  <a:lnTo>
                    <a:pt x="2996" y="0"/>
                  </a:lnTo>
                  <a:lnTo>
                    <a:pt x="2876" y="0"/>
                  </a:lnTo>
                  <a:lnTo>
                    <a:pt x="2876" y="0"/>
                  </a:lnTo>
                  <a:lnTo>
                    <a:pt x="2876" y="38"/>
                  </a:lnTo>
                  <a:lnTo>
                    <a:pt x="2876" y="38"/>
                  </a:lnTo>
                  <a:lnTo>
                    <a:pt x="2844" y="38"/>
                  </a:lnTo>
                  <a:lnTo>
                    <a:pt x="2844" y="38"/>
                  </a:lnTo>
                  <a:lnTo>
                    <a:pt x="2844" y="63"/>
                  </a:lnTo>
                  <a:lnTo>
                    <a:pt x="2844" y="63"/>
                  </a:lnTo>
                  <a:lnTo>
                    <a:pt x="2820" y="63"/>
                  </a:lnTo>
                  <a:lnTo>
                    <a:pt x="2820" y="63"/>
                  </a:lnTo>
                  <a:lnTo>
                    <a:pt x="2820" y="84"/>
                  </a:lnTo>
                  <a:lnTo>
                    <a:pt x="2820" y="84"/>
                  </a:lnTo>
                  <a:lnTo>
                    <a:pt x="2797" y="84"/>
                  </a:lnTo>
                  <a:lnTo>
                    <a:pt x="2797" y="84"/>
                  </a:lnTo>
                  <a:lnTo>
                    <a:pt x="2797" y="101"/>
                  </a:lnTo>
                  <a:lnTo>
                    <a:pt x="2797" y="101"/>
                  </a:lnTo>
                  <a:lnTo>
                    <a:pt x="2782" y="101"/>
                  </a:lnTo>
                  <a:lnTo>
                    <a:pt x="2782" y="101"/>
                  </a:lnTo>
                  <a:lnTo>
                    <a:pt x="2782" y="122"/>
                  </a:lnTo>
                  <a:lnTo>
                    <a:pt x="2782" y="122"/>
                  </a:lnTo>
                  <a:lnTo>
                    <a:pt x="2773" y="122"/>
                  </a:lnTo>
                  <a:lnTo>
                    <a:pt x="2773" y="122"/>
                  </a:lnTo>
                  <a:lnTo>
                    <a:pt x="2773" y="134"/>
                  </a:lnTo>
                  <a:lnTo>
                    <a:pt x="2773" y="134"/>
                  </a:lnTo>
                  <a:lnTo>
                    <a:pt x="2758" y="134"/>
                  </a:lnTo>
                  <a:lnTo>
                    <a:pt x="2758" y="134"/>
                  </a:lnTo>
                  <a:lnTo>
                    <a:pt x="2758" y="150"/>
                  </a:lnTo>
                  <a:lnTo>
                    <a:pt x="2758" y="150"/>
                  </a:lnTo>
                  <a:lnTo>
                    <a:pt x="2734" y="150"/>
                  </a:lnTo>
                  <a:lnTo>
                    <a:pt x="2734" y="150"/>
                  </a:lnTo>
                  <a:lnTo>
                    <a:pt x="2734" y="157"/>
                  </a:lnTo>
                  <a:lnTo>
                    <a:pt x="2734" y="157"/>
                  </a:lnTo>
                  <a:lnTo>
                    <a:pt x="2703" y="157"/>
                  </a:lnTo>
                  <a:lnTo>
                    <a:pt x="2703" y="157"/>
                  </a:lnTo>
                  <a:lnTo>
                    <a:pt x="2703" y="168"/>
                  </a:lnTo>
                  <a:lnTo>
                    <a:pt x="2703" y="168"/>
                  </a:lnTo>
                  <a:lnTo>
                    <a:pt x="2696" y="170"/>
                  </a:lnTo>
                  <a:lnTo>
                    <a:pt x="2696" y="170"/>
                  </a:lnTo>
                  <a:lnTo>
                    <a:pt x="2696" y="178"/>
                  </a:lnTo>
                  <a:lnTo>
                    <a:pt x="2696" y="178"/>
                  </a:lnTo>
                  <a:lnTo>
                    <a:pt x="2662" y="178"/>
                  </a:lnTo>
                  <a:lnTo>
                    <a:pt x="2662" y="178"/>
                  </a:lnTo>
                  <a:lnTo>
                    <a:pt x="2662" y="188"/>
                  </a:lnTo>
                  <a:lnTo>
                    <a:pt x="2662" y="188"/>
                  </a:lnTo>
                  <a:lnTo>
                    <a:pt x="2651" y="188"/>
                  </a:lnTo>
                  <a:lnTo>
                    <a:pt x="2651" y="188"/>
                  </a:lnTo>
                  <a:lnTo>
                    <a:pt x="2647" y="188"/>
                  </a:lnTo>
                  <a:lnTo>
                    <a:pt x="2647" y="188"/>
                  </a:lnTo>
                  <a:lnTo>
                    <a:pt x="2645" y="193"/>
                  </a:lnTo>
                  <a:lnTo>
                    <a:pt x="2641" y="193"/>
                  </a:lnTo>
                  <a:lnTo>
                    <a:pt x="2636" y="196"/>
                  </a:lnTo>
                  <a:lnTo>
                    <a:pt x="2628" y="196"/>
                  </a:lnTo>
                  <a:lnTo>
                    <a:pt x="2623" y="196"/>
                  </a:lnTo>
                  <a:lnTo>
                    <a:pt x="2623" y="196"/>
                  </a:lnTo>
                  <a:lnTo>
                    <a:pt x="2621" y="201"/>
                  </a:lnTo>
                  <a:lnTo>
                    <a:pt x="2621" y="201"/>
                  </a:lnTo>
                  <a:lnTo>
                    <a:pt x="2600" y="208"/>
                  </a:lnTo>
                  <a:lnTo>
                    <a:pt x="2600" y="208"/>
                  </a:lnTo>
                  <a:lnTo>
                    <a:pt x="2596" y="211"/>
                  </a:lnTo>
                  <a:lnTo>
                    <a:pt x="2595" y="213"/>
                  </a:lnTo>
                  <a:lnTo>
                    <a:pt x="2595" y="213"/>
                  </a:lnTo>
                  <a:lnTo>
                    <a:pt x="2591" y="218"/>
                  </a:lnTo>
                  <a:lnTo>
                    <a:pt x="2589" y="221"/>
                  </a:lnTo>
                  <a:lnTo>
                    <a:pt x="2581" y="221"/>
                  </a:lnTo>
                  <a:lnTo>
                    <a:pt x="2581" y="221"/>
                  </a:lnTo>
                  <a:lnTo>
                    <a:pt x="2566" y="221"/>
                  </a:lnTo>
                  <a:lnTo>
                    <a:pt x="2566" y="221"/>
                  </a:lnTo>
                  <a:lnTo>
                    <a:pt x="2561" y="234"/>
                  </a:lnTo>
                  <a:lnTo>
                    <a:pt x="2561" y="234"/>
                  </a:lnTo>
                  <a:lnTo>
                    <a:pt x="2553" y="231"/>
                  </a:lnTo>
                  <a:lnTo>
                    <a:pt x="2553" y="231"/>
                  </a:lnTo>
                  <a:lnTo>
                    <a:pt x="2549" y="231"/>
                  </a:lnTo>
                  <a:lnTo>
                    <a:pt x="2546" y="234"/>
                  </a:lnTo>
                  <a:lnTo>
                    <a:pt x="2540" y="239"/>
                  </a:lnTo>
                  <a:lnTo>
                    <a:pt x="2540" y="239"/>
                  </a:lnTo>
                  <a:lnTo>
                    <a:pt x="2536" y="244"/>
                  </a:lnTo>
                  <a:lnTo>
                    <a:pt x="2533" y="246"/>
                  </a:lnTo>
                  <a:lnTo>
                    <a:pt x="2533" y="246"/>
                  </a:lnTo>
                  <a:lnTo>
                    <a:pt x="2531" y="252"/>
                  </a:lnTo>
                  <a:lnTo>
                    <a:pt x="2531" y="252"/>
                  </a:lnTo>
                  <a:lnTo>
                    <a:pt x="2506" y="274"/>
                  </a:lnTo>
                  <a:lnTo>
                    <a:pt x="2506" y="274"/>
                  </a:lnTo>
                  <a:lnTo>
                    <a:pt x="2502" y="290"/>
                  </a:lnTo>
                  <a:lnTo>
                    <a:pt x="2502" y="290"/>
                  </a:lnTo>
                  <a:lnTo>
                    <a:pt x="2486" y="290"/>
                  </a:lnTo>
                  <a:lnTo>
                    <a:pt x="2486" y="290"/>
                  </a:lnTo>
                  <a:lnTo>
                    <a:pt x="2482" y="287"/>
                  </a:lnTo>
                  <a:lnTo>
                    <a:pt x="2480" y="290"/>
                  </a:lnTo>
                  <a:lnTo>
                    <a:pt x="2480" y="292"/>
                  </a:lnTo>
                  <a:lnTo>
                    <a:pt x="2480" y="292"/>
                  </a:lnTo>
                  <a:lnTo>
                    <a:pt x="2476" y="295"/>
                  </a:lnTo>
                  <a:lnTo>
                    <a:pt x="2472" y="295"/>
                  </a:lnTo>
                  <a:lnTo>
                    <a:pt x="2472" y="295"/>
                  </a:lnTo>
                  <a:lnTo>
                    <a:pt x="2467" y="295"/>
                  </a:lnTo>
                  <a:lnTo>
                    <a:pt x="2461" y="295"/>
                  </a:lnTo>
                  <a:lnTo>
                    <a:pt x="2457" y="300"/>
                  </a:lnTo>
                  <a:lnTo>
                    <a:pt x="2452" y="305"/>
                  </a:lnTo>
                  <a:lnTo>
                    <a:pt x="2452" y="305"/>
                  </a:lnTo>
                  <a:lnTo>
                    <a:pt x="2450" y="308"/>
                  </a:lnTo>
                  <a:lnTo>
                    <a:pt x="2446" y="308"/>
                  </a:lnTo>
                  <a:lnTo>
                    <a:pt x="2439" y="310"/>
                  </a:lnTo>
                  <a:lnTo>
                    <a:pt x="2439" y="310"/>
                  </a:lnTo>
                  <a:lnTo>
                    <a:pt x="2439" y="320"/>
                  </a:lnTo>
                  <a:lnTo>
                    <a:pt x="2439" y="320"/>
                  </a:lnTo>
                  <a:lnTo>
                    <a:pt x="2424" y="320"/>
                  </a:lnTo>
                  <a:lnTo>
                    <a:pt x="2424" y="320"/>
                  </a:lnTo>
                  <a:lnTo>
                    <a:pt x="2416" y="323"/>
                  </a:lnTo>
                  <a:lnTo>
                    <a:pt x="2412" y="325"/>
                  </a:lnTo>
                  <a:lnTo>
                    <a:pt x="2409" y="328"/>
                  </a:lnTo>
                  <a:lnTo>
                    <a:pt x="2409" y="328"/>
                  </a:lnTo>
                  <a:lnTo>
                    <a:pt x="2407" y="330"/>
                  </a:lnTo>
                  <a:lnTo>
                    <a:pt x="2407" y="330"/>
                  </a:lnTo>
                  <a:lnTo>
                    <a:pt x="2397" y="330"/>
                  </a:lnTo>
                  <a:lnTo>
                    <a:pt x="2395" y="336"/>
                  </a:lnTo>
                  <a:lnTo>
                    <a:pt x="2392" y="341"/>
                  </a:lnTo>
                  <a:lnTo>
                    <a:pt x="2392" y="341"/>
                  </a:lnTo>
                  <a:lnTo>
                    <a:pt x="2392" y="341"/>
                  </a:lnTo>
                  <a:lnTo>
                    <a:pt x="2392" y="341"/>
                  </a:lnTo>
                  <a:lnTo>
                    <a:pt x="2388" y="341"/>
                  </a:lnTo>
                  <a:lnTo>
                    <a:pt x="2384" y="341"/>
                  </a:lnTo>
                  <a:lnTo>
                    <a:pt x="2377" y="346"/>
                  </a:lnTo>
                  <a:lnTo>
                    <a:pt x="2369" y="351"/>
                  </a:lnTo>
                  <a:lnTo>
                    <a:pt x="2365" y="351"/>
                  </a:lnTo>
                  <a:lnTo>
                    <a:pt x="2362" y="351"/>
                  </a:lnTo>
                  <a:lnTo>
                    <a:pt x="2362" y="351"/>
                  </a:lnTo>
                  <a:lnTo>
                    <a:pt x="2360" y="351"/>
                  </a:lnTo>
                  <a:lnTo>
                    <a:pt x="2356" y="353"/>
                  </a:lnTo>
                  <a:lnTo>
                    <a:pt x="2356" y="353"/>
                  </a:lnTo>
                  <a:lnTo>
                    <a:pt x="2345" y="361"/>
                  </a:lnTo>
                  <a:lnTo>
                    <a:pt x="2345" y="361"/>
                  </a:lnTo>
                  <a:lnTo>
                    <a:pt x="2337" y="361"/>
                  </a:lnTo>
                  <a:lnTo>
                    <a:pt x="2333" y="361"/>
                  </a:lnTo>
                  <a:lnTo>
                    <a:pt x="2332" y="366"/>
                  </a:lnTo>
                  <a:lnTo>
                    <a:pt x="2332" y="366"/>
                  </a:lnTo>
                  <a:lnTo>
                    <a:pt x="2328" y="366"/>
                  </a:lnTo>
                  <a:lnTo>
                    <a:pt x="2328" y="366"/>
                  </a:lnTo>
                  <a:lnTo>
                    <a:pt x="2317" y="366"/>
                  </a:lnTo>
                  <a:lnTo>
                    <a:pt x="2311" y="369"/>
                  </a:lnTo>
                  <a:lnTo>
                    <a:pt x="2307" y="371"/>
                  </a:lnTo>
                  <a:lnTo>
                    <a:pt x="2307" y="371"/>
                  </a:lnTo>
                  <a:lnTo>
                    <a:pt x="2303" y="374"/>
                  </a:lnTo>
                  <a:lnTo>
                    <a:pt x="2301" y="374"/>
                  </a:lnTo>
                  <a:lnTo>
                    <a:pt x="2294" y="376"/>
                  </a:lnTo>
                  <a:lnTo>
                    <a:pt x="2294" y="376"/>
                  </a:lnTo>
                  <a:lnTo>
                    <a:pt x="2281" y="384"/>
                  </a:lnTo>
                  <a:lnTo>
                    <a:pt x="2270" y="397"/>
                  </a:lnTo>
                  <a:lnTo>
                    <a:pt x="2270" y="397"/>
                  </a:lnTo>
                  <a:lnTo>
                    <a:pt x="2264" y="399"/>
                  </a:lnTo>
                  <a:lnTo>
                    <a:pt x="2264" y="399"/>
                  </a:lnTo>
                  <a:lnTo>
                    <a:pt x="2247" y="399"/>
                  </a:lnTo>
                  <a:lnTo>
                    <a:pt x="2247" y="399"/>
                  </a:lnTo>
                  <a:lnTo>
                    <a:pt x="2238" y="399"/>
                  </a:lnTo>
                  <a:lnTo>
                    <a:pt x="2226" y="402"/>
                  </a:lnTo>
                  <a:lnTo>
                    <a:pt x="2226" y="402"/>
                  </a:lnTo>
                  <a:lnTo>
                    <a:pt x="2219" y="407"/>
                  </a:lnTo>
                  <a:lnTo>
                    <a:pt x="2213" y="414"/>
                  </a:lnTo>
                  <a:lnTo>
                    <a:pt x="2213" y="414"/>
                  </a:lnTo>
                  <a:lnTo>
                    <a:pt x="2200" y="442"/>
                  </a:lnTo>
                  <a:lnTo>
                    <a:pt x="2200" y="442"/>
                  </a:lnTo>
                  <a:lnTo>
                    <a:pt x="2200" y="442"/>
                  </a:lnTo>
                  <a:lnTo>
                    <a:pt x="2200" y="442"/>
                  </a:lnTo>
                  <a:lnTo>
                    <a:pt x="2193" y="455"/>
                  </a:lnTo>
                  <a:lnTo>
                    <a:pt x="2193" y="455"/>
                  </a:lnTo>
                  <a:lnTo>
                    <a:pt x="2185" y="455"/>
                  </a:lnTo>
                  <a:lnTo>
                    <a:pt x="2185" y="455"/>
                  </a:lnTo>
                  <a:lnTo>
                    <a:pt x="2183" y="465"/>
                  </a:lnTo>
                  <a:lnTo>
                    <a:pt x="2179" y="470"/>
                  </a:lnTo>
                  <a:lnTo>
                    <a:pt x="2176" y="473"/>
                  </a:lnTo>
                  <a:lnTo>
                    <a:pt x="2170" y="476"/>
                  </a:lnTo>
                  <a:lnTo>
                    <a:pt x="2170" y="476"/>
                  </a:lnTo>
                  <a:lnTo>
                    <a:pt x="2170" y="486"/>
                  </a:lnTo>
                  <a:lnTo>
                    <a:pt x="2170" y="486"/>
                  </a:lnTo>
                  <a:lnTo>
                    <a:pt x="2162" y="486"/>
                  </a:lnTo>
                  <a:lnTo>
                    <a:pt x="2162" y="486"/>
                  </a:lnTo>
                  <a:lnTo>
                    <a:pt x="2162" y="488"/>
                  </a:lnTo>
                  <a:lnTo>
                    <a:pt x="2162" y="488"/>
                  </a:lnTo>
                  <a:lnTo>
                    <a:pt x="2153" y="509"/>
                  </a:lnTo>
                  <a:lnTo>
                    <a:pt x="2153" y="509"/>
                  </a:lnTo>
                  <a:lnTo>
                    <a:pt x="2149" y="511"/>
                  </a:lnTo>
                  <a:lnTo>
                    <a:pt x="2149" y="511"/>
                  </a:lnTo>
                  <a:lnTo>
                    <a:pt x="2144" y="516"/>
                  </a:lnTo>
                  <a:lnTo>
                    <a:pt x="2140" y="521"/>
                  </a:lnTo>
                  <a:lnTo>
                    <a:pt x="2138" y="526"/>
                  </a:lnTo>
                  <a:lnTo>
                    <a:pt x="2138" y="526"/>
                  </a:lnTo>
                  <a:lnTo>
                    <a:pt x="2127" y="526"/>
                  </a:lnTo>
                  <a:lnTo>
                    <a:pt x="2127" y="526"/>
                  </a:lnTo>
                  <a:lnTo>
                    <a:pt x="2123" y="526"/>
                  </a:lnTo>
                  <a:lnTo>
                    <a:pt x="2123" y="526"/>
                  </a:lnTo>
                  <a:lnTo>
                    <a:pt x="2121" y="531"/>
                  </a:lnTo>
                  <a:lnTo>
                    <a:pt x="2117" y="531"/>
                  </a:lnTo>
                  <a:lnTo>
                    <a:pt x="2112" y="531"/>
                  </a:lnTo>
                  <a:lnTo>
                    <a:pt x="2112" y="531"/>
                  </a:lnTo>
                  <a:lnTo>
                    <a:pt x="2106" y="534"/>
                  </a:lnTo>
                  <a:lnTo>
                    <a:pt x="2100" y="537"/>
                  </a:lnTo>
                  <a:lnTo>
                    <a:pt x="2095" y="542"/>
                  </a:lnTo>
                  <a:lnTo>
                    <a:pt x="2091" y="549"/>
                  </a:lnTo>
                  <a:lnTo>
                    <a:pt x="2091" y="549"/>
                  </a:lnTo>
                  <a:lnTo>
                    <a:pt x="2089" y="559"/>
                  </a:lnTo>
                  <a:lnTo>
                    <a:pt x="2089" y="559"/>
                  </a:lnTo>
                  <a:lnTo>
                    <a:pt x="2070" y="562"/>
                  </a:lnTo>
                  <a:lnTo>
                    <a:pt x="2070" y="562"/>
                  </a:lnTo>
                  <a:lnTo>
                    <a:pt x="2069" y="562"/>
                  </a:lnTo>
                  <a:lnTo>
                    <a:pt x="2069" y="562"/>
                  </a:lnTo>
                  <a:lnTo>
                    <a:pt x="2063" y="567"/>
                  </a:lnTo>
                  <a:lnTo>
                    <a:pt x="2055" y="570"/>
                  </a:lnTo>
                  <a:lnTo>
                    <a:pt x="2050" y="567"/>
                  </a:lnTo>
                  <a:lnTo>
                    <a:pt x="2044" y="567"/>
                  </a:lnTo>
                  <a:lnTo>
                    <a:pt x="2044" y="567"/>
                  </a:lnTo>
                  <a:lnTo>
                    <a:pt x="2035" y="567"/>
                  </a:lnTo>
                  <a:lnTo>
                    <a:pt x="2035" y="567"/>
                  </a:lnTo>
                  <a:lnTo>
                    <a:pt x="2033" y="577"/>
                  </a:lnTo>
                  <a:lnTo>
                    <a:pt x="2033" y="577"/>
                  </a:lnTo>
                  <a:lnTo>
                    <a:pt x="2031" y="577"/>
                  </a:lnTo>
                  <a:lnTo>
                    <a:pt x="2031" y="577"/>
                  </a:lnTo>
                  <a:lnTo>
                    <a:pt x="2005" y="582"/>
                  </a:lnTo>
                  <a:lnTo>
                    <a:pt x="2005" y="582"/>
                  </a:lnTo>
                  <a:lnTo>
                    <a:pt x="2003" y="585"/>
                  </a:lnTo>
                  <a:lnTo>
                    <a:pt x="1999" y="587"/>
                  </a:lnTo>
                  <a:lnTo>
                    <a:pt x="1999" y="587"/>
                  </a:lnTo>
                  <a:lnTo>
                    <a:pt x="1992" y="598"/>
                  </a:lnTo>
                  <a:lnTo>
                    <a:pt x="1992" y="598"/>
                  </a:lnTo>
                  <a:lnTo>
                    <a:pt x="1990" y="595"/>
                  </a:lnTo>
                  <a:lnTo>
                    <a:pt x="1990" y="595"/>
                  </a:lnTo>
                  <a:lnTo>
                    <a:pt x="1990" y="603"/>
                  </a:lnTo>
                  <a:lnTo>
                    <a:pt x="1990" y="603"/>
                  </a:lnTo>
                  <a:lnTo>
                    <a:pt x="1986" y="605"/>
                  </a:lnTo>
                  <a:lnTo>
                    <a:pt x="1982" y="608"/>
                  </a:lnTo>
                  <a:lnTo>
                    <a:pt x="1982" y="608"/>
                  </a:lnTo>
                  <a:lnTo>
                    <a:pt x="1978" y="613"/>
                  </a:lnTo>
                  <a:lnTo>
                    <a:pt x="1973" y="618"/>
                  </a:lnTo>
                  <a:lnTo>
                    <a:pt x="1967" y="618"/>
                  </a:lnTo>
                  <a:lnTo>
                    <a:pt x="1961" y="618"/>
                  </a:lnTo>
                  <a:lnTo>
                    <a:pt x="1961" y="618"/>
                  </a:lnTo>
                  <a:lnTo>
                    <a:pt x="1960" y="618"/>
                  </a:lnTo>
                  <a:lnTo>
                    <a:pt x="1960" y="618"/>
                  </a:lnTo>
                  <a:lnTo>
                    <a:pt x="1956" y="628"/>
                  </a:lnTo>
                  <a:lnTo>
                    <a:pt x="1956" y="628"/>
                  </a:lnTo>
                  <a:lnTo>
                    <a:pt x="1930" y="628"/>
                  </a:lnTo>
                  <a:lnTo>
                    <a:pt x="1930" y="628"/>
                  </a:lnTo>
                  <a:lnTo>
                    <a:pt x="1926" y="628"/>
                  </a:lnTo>
                  <a:lnTo>
                    <a:pt x="1924" y="628"/>
                  </a:lnTo>
                  <a:lnTo>
                    <a:pt x="1924" y="633"/>
                  </a:lnTo>
                  <a:lnTo>
                    <a:pt x="1924" y="633"/>
                  </a:lnTo>
                  <a:lnTo>
                    <a:pt x="1918" y="633"/>
                  </a:lnTo>
                  <a:lnTo>
                    <a:pt x="1918" y="633"/>
                  </a:lnTo>
                  <a:lnTo>
                    <a:pt x="1898" y="633"/>
                  </a:lnTo>
                  <a:lnTo>
                    <a:pt x="1898" y="633"/>
                  </a:lnTo>
                  <a:lnTo>
                    <a:pt x="1892" y="636"/>
                  </a:lnTo>
                  <a:lnTo>
                    <a:pt x="1886" y="638"/>
                  </a:lnTo>
                  <a:lnTo>
                    <a:pt x="1881" y="643"/>
                  </a:lnTo>
                  <a:lnTo>
                    <a:pt x="1877" y="651"/>
                  </a:lnTo>
                  <a:lnTo>
                    <a:pt x="1877" y="651"/>
                  </a:lnTo>
                  <a:lnTo>
                    <a:pt x="1868" y="651"/>
                  </a:lnTo>
                  <a:lnTo>
                    <a:pt x="1868" y="651"/>
                  </a:lnTo>
                  <a:lnTo>
                    <a:pt x="1856" y="656"/>
                  </a:lnTo>
                  <a:lnTo>
                    <a:pt x="1856" y="656"/>
                  </a:lnTo>
                  <a:lnTo>
                    <a:pt x="1854" y="659"/>
                  </a:lnTo>
                  <a:lnTo>
                    <a:pt x="1853" y="664"/>
                  </a:lnTo>
                  <a:lnTo>
                    <a:pt x="1849" y="664"/>
                  </a:lnTo>
                  <a:lnTo>
                    <a:pt x="1845" y="664"/>
                  </a:lnTo>
                  <a:lnTo>
                    <a:pt x="1845" y="664"/>
                  </a:lnTo>
                  <a:lnTo>
                    <a:pt x="1834" y="664"/>
                  </a:lnTo>
                  <a:lnTo>
                    <a:pt x="1834" y="664"/>
                  </a:lnTo>
                  <a:lnTo>
                    <a:pt x="1830" y="664"/>
                  </a:lnTo>
                  <a:lnTo>
                    <a:pt x="1828" y="669"/>
                  </a:lnTo>
                  <a:lnTo>
                    <a:pt x="1828" y="669"/>
                  </a:lnTo>
                  <a:lnTo>
                    <a:pt x="1824" y="671"/>
                  </a:lnTo>
                  <a:lnTo>
                    <a:pt x="1822" y="674"/>
                  </a:lnTo>
                  <a:lnTo>
                    <a:pt x="1815" y="677"/>
                  </a:lnTo>
                  <a:lnTo>
                    <a:pt x="1815" y="677"/>
                  </a:lnTo>
                  <a:lnTo>
                    <a:pt x="1815" y="684"/>
                  </a:lnTo>
                  <a:lnTo>
                    <a:pt x="1815" y="684"/>
                  </a:lnTo>
                  <a:lnTo>
                    <a:pt x="1789" y="692"/>
                  </a:lnTo>
                  <a:lnTo>
                    <a:pt x="1789" y="692"/>
                  </a:lnTo>
                  <a:lnTo>
                    <a:pt x="1787" y="699"/>
                  </a:lnTo>
                  <a:lnTo>
                    <a:pt x="1787" y="699"/>
                  </a:lnTo>
                  <a:lnTo>
                    <a:pt x="1785" y="699"/>
                  </a:lnTo>
                  <a:lnTo>
                    <a:pt x="1785" y="699"/>
                  </a:lnTo>
                  <a:lnTo>
                    <a:pt x="1777" y="699"/>
                  </a:lnTo>
                  <a:lnTo>
                    <a:pt x="1772" y="702"/>
                  </a:lnTo>
                  <a:lnTo>
                    <a:pt x="1760" y="707"/>
                  </a:lnTo>
                  <a:lnTo>
                    <a:pt x="1760" y="707"/>
                  </a:lnTo>
                  <a:lnTo>
                    <a:pt x="1749" y="715"/>
                  </a:lnTo>
                  <a:lnTo>
                    <a:pt x="1744" y="717"/>
                  </a:lnTo>
                  <a:lnTo>
                    <a:pt x="1738" y="715"/>
                  </a:lnTo>
                  <a:lnTo>
                    <a:pt x="1738" y="715"/>
                  </a:lnTo>
                  <a:lnTo>
                    <a:pt x="1734" y="725"/>
                  </a:lnTo>
                  <a:lnTo>
                    <a:pt x="1734" y="725"/>
                  </a:lnTo>
                  <a:lnTo>
                    <a:pt x="1732" y="727"/>
                  </a:lnTo>
                  <a:lnTo>
                    <a:pt x="1732" y="727"/>
                  </a:lnTo>
                  <a:lnTo>
                    <a:pt x="1719" y="727"/>
                  </a:lnTo>
                  <a:lnTo>
                    <a:pt x="1714" y="727"/>
                  </a:lnTo>
                  <a:lnTo>
                    <a:pt x="1708" y="730"/>
                  </a:lnTo>
                  <a:lnTo>
                    <a:pt x="1708" y="730"/>
                  </a:lnTo>
                  <a:lnTo>
                    <a:pt x="1702" y="735"/>
                  </a:lnTo>
                  <a:lnTo>
                    <a:pt x="1695" y="738"/>
                  </a:lnTo>
                  <a:lnTo>
                    <a:pt x="1695" y="738"/>
                  </a:lnTo>
                  <a:lnTo>
                    <a:pt x="1687" y="738"/>
                  </a:lnTo>
                  <a:lnTo>
                    <a:pt x="1685" y="738"/>
                  </a:lnTo>
                  <a:lnTo>
                    <a:pt x="1682" y="740"/>
                  </a:lnTo>
                  <a:lnTo>
                    <a:pt x="1682" y="740"/>
                  </a:lnTo>
                  <a:lnTo>
                    <a:pt x="1678" y="745"/>
                  </a:lnTo>
                  <a:lnTo>
                    <a:pt x="1674" y="745"/>
                  </a:lnTo>
                  <a:lnTo>
                    <a:pt x="1670" y="748"/>
                  </a:lnTo>
                  <a:lnTo>
                    <a:pt x="1668" y="750"/>
                  </a:lnTo>
                  <a:lnTo>
                    <a:pt x="1668" y="750"/>
                  </a:lnTo>
                  <a:lnTo>
                    <a:pt x="1665" y="753"/>
                  </a:lnTo>
                  <a:lnTo>
                    <a:pt x="1665" y="753"/>
                  </a:lnTo>
                  <a:lnTo>
                    <a:pt x="1661" y="753"/>
                  </a:lnTo>
                  <a:lnTo>
                    <a:pt x="1659" y="755"/>
                  </a:lnTo>
                  <a:lnTo>
                    <a:pt x="1655" y="763"/>
                  </a:lnTo>
                  <a:lnTo>
                    <a:pt x="1655" y="763"/>
                  </a:lnTo>
                  <a:lnTo>
                    <a:pt x="1646" y="763"/>
                  </a:lnTo>
                  <a:lnTo>
                    <a:pt x="1642" y="768"/>
                  </a:lnTo>
                  <a:lnTo>
                    <a:pt x="1638" y="773"/>
                  </a:lnTo>
                  <a:lnTo>
                    <a:pt x="1638" y="773"/>
                  </a:lnTo>
                  <a:lnTo>
                    <a:pt x="1635" y="773"/>
                  </a:lnTo>
                  <a:lnTo>
                    <a:pt x="1631" y="776"/>
                  </a:lnTo>
                  <a:lnTo>
                    <a:pt x="1631" y="776"/>
                  </a:lnTo>
                  <a:lnTo>
                    <a:pt x="1627" y="781"/>
                  </a:lnTo>
                  <a:lnTo>
                    <a:pt x="1621" y="783"/>
                  </a:lnTo>
                  <a:lnTo>
                    <a:pt x="1610" y="783"/>
                  </a:lnTo>
                  <a:lnTo>
                    <a:pt x="1610" y="783"/>
                  </a:lnTo>
                  <a:lnTo>
                    <a:pt x="1608" y="796"/>
                  </a:lnTo>
                  <a:lnTo>
                    <a:pt x="1608" y="796"/>
                  </a:lnTo>
                  <a:lnTo>
                    <a:pt x="1603" y="796"/>
                  </a:lnTo>
                  <a:lnTo>
                    <a:pt x="1601" y="796"/>
                  </a:lnTo>
                  <a:lnTo>
                    <a:pt x="1599" y="801"/>
                  </a:lnTo>
                  <a:lnTo>
                    <a:pt x="1599" y="801"/>
                  </a:lnTo>
                  <a:lnTo>
                    <a:pt x="1597" y="801"/>
                  </a:lnTo>
                  <a:lnTo>
                    <a:pt x="1593" y="801"/>
                  </a:lnTo>
                  <a:lnTo>
                    <a:pt x="1593" y="801"/>
                  </a:lnTo>
                  <a:lnTo>
                    <a:pt x="1586" y="804"/>
                  </a:lnTo>
                  <a:lnTo>
                    <a:pt x="1578" y="809"/>
                  </a:lnTo>
                  <a:lnTo>
                    <a:pt x="1578" y="809"/>
                  </a:lnTo>
                  <a:lnTo>
                    <a:pt x="1573" y="814"/>
                  </a:lnTo>
                  <a:lnTo>
                    <a:pt x="1565" y="817"/>
                  </a:lnTo>
                  <a:lnTo>
                    <a:pt x="1565" y="817"/>
                  </a:lnTo>
                  <a:lnTo>
                    <a:pt x="1558" y="817"/>
                  </a:lnTo>
                  <a:lnTo>
                    <a:pt x="1558" y="817"/>
                  </a:lnTo>
                  <a:lnTo>
                    <a:pt x="1550" y="817"/>
                  </a:lnTo>
                  <a:lnTo>
                    <a:pt x="1541" y="819"/>
                  </a:lnTo>
                  <a:lnTo>
                    <a:pt x="1533" y="824"/>
                  </a:lnTo>
                  <a:lnTo>
                    <a:pt x="1526" y="832"/>
                  </a:lnTo>
                  <a:lnTo>
                    <a:pt x="1526" y="832"/>
                  </a:lnTo>
                  <a:lnTo>
                    <a:pt x="1522" y="832"/>
                  </a:lnTo>
                  <a:lnTo>
                    <a:pt x="1518" y="834"/>
                  </a:lnTo>
                  <a:lnTo>
                    <a:pt x="1514" y="837"/>
                  </a:lnTo>
                  <a:lnTo>
                    <a:pt x="1511" y="839"/>
                  </a:lnTo>
                  <a:lnTo>
                    <a:pt x="1511" y="839"/>
                  </a:lnTo>
                  <a:lnTo>
                    <a:pt x="1505" y="839"/>
                  </a:lnTo>
                  <a:lnTo>
                    <a:pt x="1499" y="842"/>
                  </a:lnTo>
                  <a:lnTo>
                    <a:pt x="1499" y="842"/>
                  </a:lnTo>
                  <a:lnTo>
                    <a:pt x="1490" y="852"/>
                  </a:lnTo>
                  <a:lnTo>
                    <a:pt x="1490" y="852"/>
                  </a:lnTo>
                  <a:lnTo>
                    <a:pt x="1482" y="857"/>
                  </a:lnTo>
                  <a:lnTo>
                    <a:pt x="1475" y="860"/>
                  </a:lnTo>
                  <a:lnTo>
                    <a:pt x="1460" y="857"/>
                  </a:lnTo>
                  <a:lnTo>
                    <a:pt x="1460" y="857"/>
                  </a:lnTo>
                  <a:lnTo>
                    <a:pt x="1454" y="857"/>
                  </a:lnTo>
                  <a:lnTo>
                    <a:pt x="1454" y="857"/>
                  </a:lnTo>
                  <a:lnTo>
                    <a:pt x="1451" y="878"/>
                  </a:lnTo>
                  <a:lnTo>
                    <a:pt x="1451" y="878"/>
                  </a:lnTo>
                  <a:lnTo>
                    <a:pt x="1443" y="883"/>
                  </a:lnTo>
                  <a:lnTo>
                    <a:pt x="1436" y="883"/>
                  </a:lnTo>
                  <a:lnTo>
                    <a:pt x="1419" y="883"/>
                  </a:lnTo>
                  <a:lnTo>
                    <a:pt x="1419" y="883"/>
                  </a:lnTo>
                  <a:lnTo>
                    <a:pt x="1415" y="898"/>
                  </a:lnTo>
                  <a:lnTo>
                    <a:pt x="1415" y="898"/>
                  </a:lnTo>
                  <a:lnTo>
                    <a:pt x="1379" y="903"/>
                  </a:lnTo>
                  <a:lnTo>
                    <a:pt x="1379" y="903"/>
                  </a:lnTo>
                  <a:lnTo>
                    <a:pt x="1377" y="913"/>
                  </a:lnTo>
                  <a:lnTo>
                    <a:pt x="1377" y="913"/>
                  </a:lnTo>
                  <a:lnTo>
                    <a:pt x="1372" y="913"/>
                  </a:lnTo>
                  <a:lnTo>
                    <a:pt x="1366" y="918"/>
                  </a:lnTo>
                  <a:lnTo>
                    <a:pt x="1366" y="918"/>
                  </a:lnTo>
                  <a:lnTo>
                    <a:pt x="1364" y="921"/>
                  </a:lnTo>
                  <a:lnTo>
                    <a:pt x="1359" y="921"/>
                  </a:lnTo>
                  <a:lnTo>
                    <a:pt x="1351" y="921"/>
                  </a:lnTo>
                  <a:lnTo>
                    <a:pt x="1351" y="921"/>
                  </a:lnTo>
                  <a:lnTo>
                    <a:pt x="1308" y="923"/>
                  </a:lnTo>
                  <a:lnTo>
                    <a:pt x="1308" y="923"/>
                  </a:lnTo>
                  <a:lnTo>
                    <a:pt x="1298" y="939"/>
                  </a:lnTo>
                  <a:lnTo>
                    <a:pt x="1298" y="939"/>
                  </a:lnTo>
                  <a:lnTo>
                    <a:pt x="1289" y="939"/>
                  </a:lnTo>
                  <a:lnTo>
                    <a:pt x="1285" y="944"/>
                  </a:lnTo>
                  <a:lnTo>
                    <a:pt x="1282" y="946"/>
                  </a:lnTo>
                  <a:lnTo>
                    <a:pt x="1282" y="946"/>
                  </a:lnTo>
                  <a:lnTo>
                    <a:pt x="1280" y="949"/>
                  </a:lnTo>
                  <a:lnTo>
                    <a:pt x="1280" y="949"/>
                  </a:lnTo>
                  <a:lnTo>
                    <a:pt x="1261" y="951"/>
                  </a:lnTo>
                  <a:lnTo>
                    <a:pt x="1261" y="951"/>
                  </a:lnTo>
                  <a:lnTo>
                    <a:pt x="1257" y="962"/>
                  </a:lnTo>
                  <a:lnTo>
                    <a:pt x="1257" y="962"/>
                  </a:lnTo>
                  <a:lnTo>
                    <a:pt x="1253" y="962"/>
                  </a:lnTo>
                  <a:lnTo>
                    <a:pt x="1253" y="962"/>
                  </a:lnTo>
                  <a:lnTo>
                    <a:pt x="1240" y="962"/>
                  </a:lnTo>
                  <a:lnTo>
                    <a:pt x="1235" y="964"/>
                  </a:lnTo>
                  <a:lnTo>
                    <a:pt x="1229" y="969"/>
                  </a:lnTo>
                  <a:lnTo>
                    <a:pt x="1229" y="969"/>
                  </a:lnTo>
                  <a:lnTo>
                    <a:pt x="1223" y="972"/>
                  </a:lnTo>
                  <a:lnTo>
                    <a:pt x="1218" y="972"/>
                  </a:lnTo>
                  <a:lnTo>
                    <a:pt x="1218" y="972"/>
                  </a:lnTo>
                  <a:lnTo>
                    <a:pt x="1210" y="972"/>
                  </a:lnTo>
                  <a:lnTo>
                    <a:pt x="1206" y="974"/>
                  </a:lnTo>
                  <a:lnTo>
                    <a:pt x="1203" y="979"/>
                  </a:lnTo>
                  <a:lnTo>
                    <a:pt x="1203" y="979"/>
                  </a:lnTo>
                  <a:lnTo>
                    <a:pt x="1197" y="984"/>
                  </a:lnTo>
                  <a:lnTo>
                    <a:pt x="1197" y="984"/>
                  </a:lnTo>
                  <a:lnTo>
                    <a:pt x="1197" y="997"/>
                  </a:lnTo>
                  <a:lnTo>
                    <a:pt x="1197" y="997"/>
                  </a:lnTo>
                  <a:lnTo>
                    <a:pt x="1186" y="997"/>
                  </a:lnTo>
                  <a:lnTo>
                    <a:pt x="1186" y="997"/>
                  </a:lnTo>
                  <a:lnTo>
                    <a:pt x="1173" y="1002"/>
                  </a:lnTo>
                  <a:lnTo>
                    <a:pt x="1173" y="1002"/>
                  </a:lnTo>
                  <a:lnTo>
                    <a:pt x="1171" y="1007"/>
                  </a:lnTo>
                  <a:lnTo>
                    <a:pt x="1169" y="1015"/>
                  </a:lnTo>
                  <a:lnTo>
                    <a:pt x="1167" y="1020"/>
                  </a:lnTo>
                  <a:lnTo>
                    <a:pt x="1165" y="1023"/>
                  </a:lnTo>
                  <a:lnTo>
                    <a:pt x="1161" y="1023"/>
                  </a:lnTo>
                  <a:lnTo>
                    <a:pt x="1161" y="1023"/>
                  </a:lnTo>
                  <a:lnTo>
                    <a:pt x="1156" y="1030"/>
                  </a:lnTo>
                  <a:lnTo>
                    <a:pt x="1152" y="1035"/>
                  </a:lnTo>
                  <a:lnTo>
                    <a:pt x="1139" y="1046"/>
                  </a:lnTo>
                  <a:lnTo>
                    <a:pt x="1139" y="1046"/>
                  </a:lnTo>
                  <a:lnTo>
                    <a:pt x="1129" y="1053"/>
                  </a:lnTo>
                  <a:lnTo>
                    <a:pt x="1129" y="1053"/>
                  </a:lnTo>
                  <a:lnTo>
                    <a:pt x="1116" y="1056"/>
                  </a:lnTo>
                  <a:lnTo>
                    <a:pt x="1105" y="1061"/>
                  </a:lnTo>
                  <a:lnTo>
                    <a:pt x="1105" y="1061"/>
                  </a:lnTo>
                  <a:lnTo>
                    <a:pt x="1099" y="1063"/>
                  </a:lnTo>
                  <a:lnTo>
                    <a:pt x="1092" y="1063"/>
                  </a:lnTo>
                  <a:lnTo>
                    <a:pt x="1086" y="1063"/>
                  </a:lnTo>
                  <a:lnTo>
                    <a:pt x="1082" y="1068"/>
                  </a:lnTo>
                  <a:lnTo>
                    <a:pt x="1082" y="1068"/>
                  </a:lnTo>
                  <a:lnTo>
                    <a:pt x="1081" y="1068"/>
                  </a:lnTo>
                  <a:lnTo>
                    <a:pt x="1079" y="1068"/>
                  </a:lnTo>
                  <a:lnTo>
                    <a:pt x="1079" y="1068"/>
                  </a:lnTo>
                  <a:lnTo>
                    <a:pt x="1067" y="1079"/>
                  </a:lnTo>
                  <a:lnTo>
                    <a:pt x="1067" y="1079"/>
                  </a:lnTo>
                  <a:lnTo>
                    <a:pt x="1065" y="1079"/>
                  </a:lnTo>
                  <a:lnTo>
                    <a:pt x="1065" y="1079"/>
                  </a:lnTo>
                  <a:lnTo>
                    <a:pt x="1058" y="1094"/>
                  </a:lnTo>
                  <a:lnTo>
                    <a:pt x="1058" y="1094"/>
                  </a:lnTo>
                  <a:lnTo>
                    <a:pt x="1045" y="1094"/>
                  </a:lnTo>
                  <a:lnTo>
                    <a:pt x="1045" y="1094"/>
                  </a:lnTo>
                  <a:lnTo>
                    <a:pt x="1007" y="1096"/>
                  </a:lnTo>
                  <a:lnTo>
                    <a:pt x="1007" y="1096"/>
                  </a:lnTo>
                  <a:lnTo>
                    <a:pt x="994" y="1107"/>
                  </a:lnTo>
                  <a:lnTo>
                    <a:pt x="994" y="1107"/>
                  </a:lnTo>
                  <a:lnTo>
                    <a:pt x="990" y="1117"/>
                  </a:lnTo>
                  <a:lnTo>
                    <a:pt x="985" y="1124"/>
                  </a:lnTo>
                  <a:lnTo>
                    <a:pt x="977" y="1130"/>
                  </a:lnTo>
                  <a:lnTo>
                    <a:pt x="970" y="1135"/>
                  </a:lnTo>
                  <a:lnTo>
                    <a:pt x="970" y="1135"/>
                  </a:lnTo>
                  <a:lnTo>
                    <a:pt x="955" y="1140"/>
                  </a:lnTo>
                  <a:lnTo>
                    <a:pt x="942" y="1142"/>
                  </a:lnTo>
                  <a:lnTo>
                    <a:pt x="942" y="1142"/>
                  </a:lnTo>
                  <a:lnTo>
                    <a:pt x="938" y="1147"/>
                  </a:lnTo>
                  <a:lnTo>
                    <a:pt x="934" y="1152"/>
                  </a:lnTo>
                  <a:lnTo>
                    <a:pt x="930" y="1158"/>
                  </a:lnTo>
                  <a:lnTo>
                    <a:pt x="928" y="1158"/>
                  </a:lnTo>
                  <a:lnTo>
                    <a:pt x="925" y="1158"/>
                  </a:lnTo>
                  <a:lnTo>
                    <a:pt x="925" y="1158"/>
                  </a:lnTo>
                  <a:lnTo>
                    <a:pt x="921" y="1165"/>
                  </a:lnTo>
                  <a:lnTo>
                    <a:pt x="913" y="1168"/>
                  </a:lnTo>
                  <a:lnTo>
                    <a:pt x="913" y="1168"/>
                  </a:lnTo>
                  <a:lnTo>
                    <a:pt x="896" y="1175"/>
                  </a:lnTo>
                  <a:lnTo>
                    <a:pt x="887" y="1180"/>
                  </a:lnTo>
                  <a:lnTo>
                    <a:pt x="880" y="1188"/>
                  </a:lnTo>
                  <a:lnTo>
                    <a:pt x="880" y="1188"/>
                  </a:lnTo>
                  <a:lnTo>
                    <a:pt x="876" y="1191"/>
                  </a:lnTo>
                  <a:lnTo>
                    <a:pt x="870" y="1193"/>
                  </a:lnTo>
                  <a:lnTo>
                    <a:pt x="870" y="1193"/>
                  </a:lnTo>
                  <a:lnTo>
                    <a:pt x="865" y="1196"/>
                  </a:lnTo>
                  <a:lnTo>
                    <a:pt x="861" y="1198"/>
                  </a:lnTo>
                  <a:lnTo>
                    <a:pt x="853" y="1206"/>
                  </a:lnTo>
                  <a:lnTo>
                    <a:pt x="853" y="1206"/>
                  </a:lnTo>
                  <a:lnTo>
                    <a:pt x="846" y="1211"/>
                  </a:lnTo>
                  <a:lnTo>
                    <a:pt x="838" y="1214"/>
                  </a:lnTo>
                  <a:lnTo>
                    <a:pt x="838" y="1214"/>
                  </a:lnTo>
                  <a:lnTo>
                    <a:pt x="831" y="1219"/>
                  </a:lnTo>
                  <a:lnTo>
                    <a:pt x="823" y="1221"/>
                  </a:lnTo>
                  <a:lnTo>
                    <a:pt x="823" y="1221"/>
                  </a:lnTo>
                  <a:lnTo>
                    <a:pt x="816" y="1224"/>
                  </a:lnTo>
                  <a:lnTo>
                    <a:pt x="812" y="1224"/>
                  </a:lnTo>
                  <a:lnTo>
                    <a:pt x="810" y="1229"/>
                  </a:lnTo>
                  <a:lnTo>
                    <a:pt x="810" y="1229"/>
                  </a:lnTo>
                  <a:lnTo>
                    <a:pt x="806" y="1234"/>
                  </a:lnTo>
                  <a:lnTo>
                    <a:pt x="801" y="1239"/>
                  </a:lnTo>
                  <a:lnTo>
                    <a:pt x="801" y="1239"/>
                  </a:lnTo>
                  <a:lnTo>
                    <a:pt x="795" y="1242"/>
                  </a:lnTo>
                  <a:lnTo>
                    <a:pt x="789" y="1244"/>
                  </a:lnTo>
                  <a:lnTo>
                    <a:pt x="778" y="1244"/>
                  </a:lnTo>
                  <a:lnTo>
                    <a:pt x="778" y="1244"/>
                  </a:lnTo>
                  <a:lnTo>
                    <a:pt x="772" y="1244"/>
                  </a:lnTo>
                  <a:lnTo>
                    <a:pt x="771" y="1247"/>
                  </a:lnTo>
                  <a:lnTo>
                    <a:pt x="767" y="1249"/>
                  </a:lnTo>
                  <a:lnTo>
                    <a:pt x="767" y="1249"/>
                  </a:lnTo>
                  <a:lnTo>
                    <a:pt x="765" y="1249"/>
                  </a:lnTo>
                  <a:lnTo>
                    <a:pt x="765" y="1249"/>
                  </a:lnTo>
                  <a:lnTo>
                    <a:pt x="757" y="1252"/>
                  </a:lnTo>
                  <a:lnTo>
                    <a:pt x="748" y="1254"/>
                  </a:lnTo>
                  <a:lnTo>
                    <a:pt x="733" y="1262"/>
                  </a:lnTo>
                  <a:lnTo>
                    <a:pt x="733" y="1262"/>
                  </a:lnTo>
                  <a:lnTo>
                    <a:pt x="727" y="1267"/>
                  </a:lnTo>
                  <a:lnTo>
                    <a:pt x="720" y="1267"/>
                  </a:lnTo>
                  <a:lnTo>
                    <a:pt x="720" y="1267"/>
                  </a:lnTo>
                  <a:lnTo>
                    <a:pt x="718" y="1272"/>
                  </a:lnTo>
                  <a:lnTo>
                    <a:pt x="714" y="1275"/>
                  </a:lnTo>
                  <a:lnTo>
                    <a:pt x="705" y="1277"/>
                  </a:lnTo>
                  <a:lnTo>
                    <a:pt x="705" y="1277"/>
                  </a:lnTo>
                  <a:lnTo>
                    <a:pt x="697" y="1280"/>
                  </a:lnTo>
                  <a:lnTo>
                    <a:pt x="692" y="1285"/>
                  </a:lnTo>
                  <a:lnTo>
                    <a:pt x="692" y="1285"/>
                  </a:lnTo>
                  <a:lnTo>
                    <a:pt x="684" y="1290"/>
                  </a:lnTo>
                  <a:lnTo>
                    <a:pt x="677" y="1292"/>
                  </a:lnTo>
                  <a:lnTo>
                    <a:pt x="660" y="1295"/>
                  </a:lnTo>
                  <a:lnTo>
                    <a:pt x="660" y="1295"/>
                  </a:lnTo>
                  <a:lnTo>
                    <a:pt x="647" y="1297"/>
                  </a:lnTo>
                  <a:lnTo>
                    <a:pt x="635" y="1300"/>
                  </a:lnTo>
                  <a:lnTo>
                    <a:pt x="635" y="1300"/>
                  </a:lnTo>
                  <a:lnTo>
                    <a:pt x="626" y="1308"/>
                  </a:lnTo>
                  <a:lnTo>
                    <a:pt x="618" y="1318"/>
                  </a:lnTo>
                  <a:lnTo>
                    <a:pt x="618" y="1318"/>
                  </a:lnTo>
                  <a:lnTo>
                    <a:pt x="603" y="1331"/>
                  </a:lnTo>
                  <a:lnTo>
                    <a:pt x="596" y="1336"/>
                  </a:lnTo>
                  <a:lnTo>
                    <a:pt x="588" y="1338"/>
                  </a:lnTo>
                  <a:lnTo>
                    <a:pt x="588" y="1338"/>
                  </a:lnTo>
                  <a:lnTo>
                    <a:pt x="581" y="1341"/>
                  </a:lnTo>
                  <a:lnTo>
                    <a:pt x="581" y="1341"/>
                  </a:lnTo>
                  <a:lnTo>
                    <a:pt x="560" y="1353"/>
                  </a:lnTo>
                  <a:lnTo>
                    <a:pt x="560" y="1353"/>
                  </a:lnTo>
                  <a:lnTo>
                    <a:pt x="558" y="1361"/>
                  </a:lnTo>
                  <a:lnTo>
                    <a:pt x="555" y="1366"/>
                  </a:lnTo>
                  <a:lnTo>
                    <a:pt x="543" y="1369"/>
                  </a:lnTo>
                  <a:lnTo>
                    <a:pt x="543" y="1369"/>
                  </a:lnTo>
                  <a:lnTo>
                    <a:pt x="536" y="1371"/>
                  </a:lnTo>
                  <a:lnTo>
                    <a:pt x="530" y="1376"/>
                  </a:lnTo>
                  <a:lnTo>
                    <a:pt x="530" y="1376"/>
                  </a:lnTo>
                  <a:lnTo>
                    <a:pt x="525" y="1381"/>
                  </a:lnTo>
                  <a:lnTo>
                    <a:pt x="521" y="1381"/>
                  </a:lnTo>
                  <a:lnTo>
                    <a:pt x="521" y="1381"/>
                  </a:lnTo>
                  <a:lnTo>
                    <a:pt x="515" y="1384"/>
                  </a:lnTo>
                  <a:lnTo>
                    <a:pt x="511" y="1384"/>
                  </a:lnTo>
                  <a:lnTo>
                    <a:pt x="511" y="1384"/>
                  </a:lnTo>
                  <a:lnTo>
                    <a:pt x="504" y="1392"/>
                  </a:lnTo>
                  <a:lnTo>
                    <a:pt x="496" y="1397"/>
                  </a:lnTo>
                  <a:lnTo>
                    <a:pt x="496" y="1397"/>
                  </a:lnTo>
                  <a:lnTo>
                    <a:pt x="479" y="1404"/>
                  </a:lnTo>
                  <a:lnTo>
                    <a:pt x="463" y="1409"/>
                  </a:lnTo>
                  <a:lnTo>
                    <a:pt x="463" y="1409"/>
                  </a:lnTo>
                  <a:lnTo>
                    <a:pt x="457" y="1412"/>
                  </a:lnTo>
                  <a:lnTo>
                    <a:pt x="457" y="1412"/>
                  </a:lnTo>
                  <a:lnTo>
                    <a:pt x="449" y="1420"/>
                  </a:lnTo>
                  <a:lnTo>
                    <a:pt x="440" y="1430"/>
                  </a:lnTo>
                  <a:lnTo>
                    <a:pt x="440" y="1430"/>
                  </a:lnTo>
                  <a:lnTo>
                    <a:pt x="431" y="1435"/>
                  </a:lnTo>
                  <a:lnTo>
                    <a:pt x="421" y="1437"/>
                  </a:lnTo>
                  <a:lnTo>
                    <a:pt x="421" y="1437"/>
                  </a:lnTo>
                  <a:lnTo>
                    <a:pt x="416" y="1448"/>
                  </a:lnTo>
                  <a:lnTo>
                    <a:pt x="410" y="1453"/>
                  </a:lnTo>
                  <a:lnTo>
                    <a:pt x="402" y="1458"/>
                  </a:lnTo>
                  <a:lnTo>
                    <a:pt x="393" y="1460"/>
                  </a:lnTo>
                  <a:lnTo>
                    <a:pt x="393" y="1460"/>
                  </a:lnTo>
                  <a:lnTo>
                    <a:pt x="391" y="1468"/>
                  </a:lnTo>
                  <a:lnTo>
                    <a:pt x="386" y="1476"/>
                  </a:lnTo>
                  <a:lnTo>
                    <a:pt x="374" y="1483"/>
                  </a:lnTo>
                  <a:lnTo>
                    <a:pt x="374" y="1483"/>
                  </a:lnTo>
                  <a:lnTo>
                    <a:pt x="374" y="1488"/>
                  </a:lnTo>
                  <a:lnTo>
                    <a:pt x="374" y="1488"/>
                  </a:lnTo>
                  <a:lnTo>
                    <a:pt x="355" y="1499"/>
                  </a:lnTo>
                  <a:lnTo>
                    <a:pt x="348" y="1504"/>
                  </a:lnTo>
                  <a:lnTo>
                    <a:pt x="340" y="1509"/>
                  </a:lnTo>
                  <a:lnTo>
                    <a:pt x="340" y="1509"/>
                  </a:lnTo>
                  <a:lnTo>
                    <a:pt x="333" y="1516"/>
                  </a:lnTo>
                  <a:lnTo>
                    <a:pt x="324" y="1516"/>
                  </a:lnTo>
                  <a:lnTo>
                    <a:pt x="316" y="1519"/>
                  </a:lnTo>
                  <a:lnTo>
                    <a:pt x="307" y="1519"/>
                  </a:lnTo>
                  <a:lnTo>
                    <a:pt x="307" y="1519"/>
                  </a:lnTo>
                  <a:lnTo>
                    <a:pt x="293" y="1521"/>
                  </a:lnTo>
                  <a:lnTo>
                    <a:pt x="286" y="1521"/>
                  </a:lnTo>
                  <a:lnTo>
                    <a:pt x="280" y="1524"/>
                  </a:lnTo>
                  <a:lnTo>
                    <a:pt x="280" y="1524"/>
                  </a:lnTo>
                  <a:lnTo>
                    <a:pt x="273" y="1529"/>
                  </a:lnTo>
                  <a:lnTo>
                    <a:pt x="267" y="1529"/>
                  </a:lnTo>
                  <a:lnTo>
                    <a:pt x="260" y="1532"/>
                  </a:lnTo>
                  <a:lnTo>
                    <a:pt x="254" y="1537"/>
                  </a:lnTo>
                  <a:lnTo>
                    <a:pt x="254" y="1537"/>
                  </a:lnTo>
                  <a:lnTo>
                    <a:pt x="247" y="1544"/>
                  </a:lnTo>
                  <a:lnTo>
                    <a:pt x="247" y="1544"/>
                  </a:lnTo>
                  <a:lnTo>
                    <a:pt x="243" y="1547"/>
                  </a:lnTo>
                  <a:lnTo>
                    <a:pt x="237" y="1549"/>
                  </a:lnTo>
                  <a:lnTo>
                    <a:pt x="226" y="1549"/>
                  </a:lnTo>
                  <a:lnTo>
                    <a:pt x="226" y="1549"/>
                  </a:lnTo>
                  <a:lnTo>
                    <a:pt x="218" y="1552"/>
                  </a:lnTo>
                  <a:lnTo>
                    <a:pt x="211" y="1557"/>
                  </a:lnTo>
                  <a:lnTo>
                    <a:pt x="211" y="1557"/>
                  </a:lnTo>
                  <a:lnTo>
                    <a:pt x="205" y="1565"/>
                  </a:lnTo>
                  <a:lnTo>
                    <a:pt x="198" y="1570"/>
                  </a:lnTo>
                  <a:lnTo>
                    <a:pt x="198" y="1570"/>
                  </a:lnTo>
                  <a:lnTo>
                    <a:pt x="194" y="1572"/>
                  </a:lnTo>
                  <a:lnTo>
                    <a:pt x="190" y="1577"/>
                  </a:lnTo>
                  <a:lnTo>
                    <a:pt x="181" y="1580"/>
                  </a:lnTo>
                  <a:lnTo>
                    <a:pt x="181" y="1580"/>
                  </a:lnTo>
                  <a:lnTo>
                    <a:pt x="177" y="1580"/>
                  </a:lnTo>
                  <a:lnTo>
                    <a:pt x="177" y="1580"/>
                  </a:lnTo>
                  <a:lnTo>
                    <a:pt x="171" y="1588"/>
                  </a:lnTo>
                  <a:lnTo>
                    <a:pt x="166" y="1590"/>
                  </a:lnTo>
                  <a:lnTo>
                    <a:pt x="160" y="1595"/>
                  </a:lnTo>
                  <a:lnTo>
                    <a:pt x="154" y="1600"/>
                  </a:lnTo>
                  <a:lnTo>
                    <a:pt x="154" y="1600"/>
                  </a:lnTo>
                  <a:lnTo>
                    <a:pt x="149" y="1608"/>
                  </a:lnTo>
                  <a:lnTo>
                    <a:pt x="147" y="1613"/>
                  </a:lnTo>
                  <a:lnTo>
                    <a:pt x="145" y="1618"/>
                  </a:lnTo>
                  <a:lnTo>
                    <a:pt x="145" y="1618"/>
                  </a:lnTo>
                  <a:lnTo>
                    <a:pt x="126" y="1626"/>
                  </a:lnTo>
                  <a:lnTo>
                    <a:pt x="126" y="1626"/>
                  </a:lnTo>
                  <a:lnTo>
                    <a:pt x="109" y="1636"/>
                  </a:lnTo>
                  <a:lnTo>
                    <a:pt x="109" y="1636"/>
                  </a:lnTo>
                  <a:lnTo>
                    <a:pt x="102" y="1641"/>
                  </a:lnTo>
                  <a:lnTo>
                    <a:pt x="102" y="1641"/>
                  </a:lnTo>
                  <a:lnTo>
                    <a:pt x="92" y="1649"/>
                  </a:lnTo>
                  <a:lnTo>
                    <a:pt x="92" y="1649"/>
                  </a:lnTo>
                  <a:lnTo>
                    <a:pt x="83" y="1654"/>
                  </a:lnTo>
                  <a:lnTo>
                    <a:pt x="76" y="1656"/>
                  </a:lnTo>
                  <a:lnTo>
                    <a:pt x="57" y="1661"/>
                  </a:lnTo>
                  <a:lnTo>
                    <a:pt x="57" y="1661"/>
                  </a:lnTo>
                  <a:lnTo>
                    <a:pt x="49" y="1666"/>
                  </a:lnTo>
                  <a:lnTo>
                    <a:pt x="42" y="1674"/>
                  </a:lnTo>
                  <a:lnTo>
                    <a:pt x="34" y="1679"/>
                  </a:lnTo>
                  <a:lnTo>
                    <a:pt x="34" y="1679"/>
                  </a:lnTo>
                  <a:lnTo>
                    <a:pt x="32" y="1687"/>
                  </a:lnTo>
                  <a:lnTo>
                    <a:pt x="30" y="1692"/>
                  </a:lnTo>
                  <a:lnTo>
                    <a:pt x="29" y="1697"/>
                  </a:lnTo>
                  <a:lnTo>
                    <a:pt x="25" y="1702"/>
                  </a:lnTo>
                  <a:lnTo>
                    <a:pt x="25" y="1702"/>
                  </a:lnTo>
                  <a:lnTo>
                    <a:pt x="21" y="1705"/>
                  </a:lnTo>
                  <a:lnTo>
                    <a:pt x="17" y="1705"/>
                  </a:lnTo>
                  <a:lnTo>
                    <a:pt x="17" y="1705"/>
                  </a:lnTo>
                  <a:lnTo>
                    <a:pt x="8" y="1707"/>
                  </a:lnTo>
                  <a:lnTo>
                    <a:pt x="4" y="1710"/>
                  </a:lnTo>
                  <a:lnTo>
                    <a:pt x="0" y="1712"/>
                  </a:lnTo>
                </a:path>
              </a:pathLst>
            </a:custGeom>
            <a:noFill/>
            <a:ln w="23813">
              <a:solidFill>
                <a:srgbClr val="2A399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391" name="Rectangle 390"/>
            <p:cNvSpPr/>
            <p:nvPr/>
          </p:nvSpPr>
          <p:spPr>
            <a:xfrm>
              <a:off x="1750889" y="4872561"/>
              <a:ext cx="2936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1</a:t>
              </a:r>
              <a:endParaRPr lang="en-US" sz="1200" b="1" dirty="0"/>
            </a:p>
          </p:txBody>
        </p:sp>
        <p:sp>
          <p:nvSpPr>
            <p:cNvPr id="392" name="Rectangle 391"/>
            <p:cNvSpPr/>
            <p:nvPr/>
          </p:nvSpPr>
          <p:spPr>
            <a:xfrm>
              <a:off x="2447288" y="4872561"/>
              <a:ext cx="2936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2</a:t>
              </a:r>
              <a:endParaRPr lang="en-US" sz="1200" b="1" dirty="0"/>
            </a:p>
          </p:txBody>
        </p:sp>
        <p:sp>
          <p:nvSpPr>
            <p:cNvPr id="393" name="Rectangle 392"/>
            <p:cNvSpPr/>
            <p:nvPr/>
          </p:nvSpPr>
          <p:spPr>
            <a:xfrm>
              <a:off x="3143687" y="4872561"/>
              <a:ext cx="2936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3</a:t>
              </a:r>
              <a:endParaRPr lang="en-US" sz="1200" b="1" dirty="0"/>
            </a:p>
          </p:txBody>
        </p:sp>
        <p:sp>
          <p:nvSpPr>
            <p:cNvPr id="394" name="Rectangle 393"/>
            <p:cNvSpPr/>
            <p:nvPr/>
          </p:nvSpPr>
          <p:spPr>
            <a:xfrm>
              <a:off x="3840086" y="4872561"/>
              <a:ext cx="2936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4</a:t>
              </a:r>
              <a:endParaRPr lang="en-US" sz="1200" b="1" dirty="0"/>
            </a:p>
          </p:txBody>
        </p:sp>
        <p:sp>
          <p:nvSpPr>
            <p:cNvPr id="395" name="Rectangle 394"/>
            <p:cNvSpPr/>
            <p:nvPr/>
          </p:nvSpPr>
          <p:spPr>
            <a:xfrm>
              <a:off x="4536485" y="4872561"/>
              <a:ext cx="2936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5</a:t>
              </a:r>
              <a:endParaRPr lang="en-US" sz="1200" b="1" dirty="0"/>
            </a:p>
          </p:txBody>
        </p:sp>
        <p:sp>
          <p:nvSpPr>
            <p:cNvPr id="396" name="Rectangle 395"/>
            <p:cNvSpPr/>
            <p:nvPr/>
          </p:nvSpPr>
          <p:spPr>
            <a:xfrm>
              <a:off x="5232885" y="4872561"/>
              <a:ext cx="2936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6</a:t>
              </a:r>
              <a:endParaRPr lang="en-US" sz="1200" b="1" dirty="0"/>
            </a:p>
          </p:txBody>
        </p:sp>
        <p:sp>
          <p:nvSpPr>
            <p:cNvPr id="415" name="Rectangle 414"/>
            <p:cNvSpPr/>
            <p:nvPr/>
          </p:nvSpPr>
          <p:spPr bwMode="auto">
            <a:xfrm>
              <a:off x="5379507" y="1509292"/>
              <a:ext cx="923597" cy="334519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</a:endParaRPr>
            </a:p>
          </p:txBody>
        </p:sp>
        <p:grpSp>
          <p:nvGrpSpPr>
            <p:cNvPr id="154" name="Group 153"/>
            <p:cNvGrpSpPr/>
            <p:nvPr/>
          </p:nvGrpSpPr>
          <p:grpSpPr>
            <a:xfrm>
              <a:off x="3921421" y="4359088"/>
              <a:ext cx="1503834" cy="452754"/>
              <a:chOff x="5980516" y="4194360"/>
              <a:chExt cx="1503834" cy="452754"/>
            </a:xfrm>
          </p:grpSpPr>
          <p:cxnSp>
            <p:nvCxnSpPr>
              <p:cNvPr id="155" name="Straight Connector 154"/>
              <p:cNvCxnSpPr/>
              <p:nvPr/>
            </p:nvCxnSpPr>
            <p:spPr bwMode="auto">
              <a:xfrm>
                <a:off x="5980516" y="4330631"/>
                <a:ext cx="367324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56" name="TextBox 155"/>
              <p:cNvSpPr txBox="1"/>
              <p:nvPr/>
            </p:nvSpPr>
            <p:spPr>
              <a:xfrm>
                <a:off x="6347842" y="4194360"/>
                <a:ext cx="77296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kumimoji="1" lang="en-US" altLang="ja-JP" sz="1200" dirty="0">
                    <a:solidFill>
                      <a:srgbClr val="000000"/>
                    </a:solidFill>
                    <a:latin typeface="Verdana"/>
                    <a:cs typeface="+mn-cs"/>
                  </a:rPr>
                  <a:t>Placebo</a:t>
                </a:r>
                <a:endParaRPr kumimoji="1" lang="ja-JP" altLang="en-US" sz="1200" dirty="0">
                  <a:solidFill>
                    <a:srgbClr val="000000"/>
                  </a:solidFill>
                  <a:latin typeface="Verdana"/>
                  <a:cs typeface="+mn-cs"/>
                </a:endParaRPr>
              </a:p>
            </p:txBody>
          </p:sp>
          <p:cxnSp>
            <p:nvCxnSpPr>
              <p:cNvPr id="157" name="Straight Connector 156"/>
              <p:cNvCxnSpPr/>
              <p:nvPr/>
            </p:nvCxnSpPr>
            <p:spPr bwMode="auto">
              <a:xfrm>
                <a:off x="5980516" y="4514481"/>
                <a:ext cx="367324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2A399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58" name="TextBox 157"/>
              <p:cNvSpPr txBox="1"/>
              <p:nvPr/>
            </p:nvSpPr>
            <p:spPr>
              <a:xfrm>
                <a:off x="6320249" y="4370115"/>
                <a:ext cx="116410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kumimoji="1" lang="en-US" altLang="ja-JP" sz="1200" dirty="0">
                    <a:solidFill>
                      <a:srgbClr val="000000"/>
                    </a:solidFill>
                    <a:latin typeface="Verdana"/>
                    <a:cs typeface="+mn-cs"/>
                  </a:rPr>
                  <a:t>Canagliflozin</a:t>
                </a:r>
                <a:endParaRPr kumimoji="1" lang="ja-JP" altLang="en-US" sz="1200" dirty="0">
                  <a:solidFill>
                    <a:srgbClr val="000000"/>
                  </a:solidFill>
                  <a:latin typeface="Verdan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36700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Hospitalization for HF</a:t>
            </a:r>
          </a:p>
        </p:txBody>
      </p:sp>
      <p:sp>
        <p:nvSpPr>
          <p:cNvPr id="246" name="Rectangle 245"/>
          <p:cNvSpPr/>
          <p:nvPr/>
        </p:nvSpPr>
        <p:spPr>
          <a:xfrm>
            <a:off x="6695792" y="1297165"/>
            <a:ext cx="24240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1600" b="1" u="sng" dirty="0">
                <a:solidFill>
                  <a:schemeClr val="accent3"/>
                </a:solidFill>
              </a:rPr>
              <a:t>Primary Prevention</a:t>
            </a:r>
            <a:endParaRPr lang="en-US" sz="1600" b="1" u="sng" dirty="0">
              <a:solidFill>
                <a:schemeClr val="accent3"/>
              </a:solidFill>
            </a:endParaRPr>
          </a:p>
        </p:txBody>
      </p:sp>
      <p:sp>
        <p:nvSpPr>
          <p:cNvPr id="340" name="Rectangle 339"/>
          <p:cNvSpPr/>
          <p:nvPr/>
        </p:nvSpPr>
        <p:spPr>
          <a:xfrm>
            <a:off x="864994" y="1297165"/>
            <a:ext cx="28311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600" b="1" u="sng" dirty="0">
                <a:solidFill>
                  <a:schemeClr val="accent3"/>
                </a:solidFill>
              </a:rPr>
              <a:t>Secondary Prevention</a:t>
            </a:r>
            <a:endParaRPr lang="en-US" sz="1600" b="1" u="sng" dirty="0">
              <a:solidFill>
                <a:schemeClr val="accent3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6911" y="1756350"/>
            <a:ext cx="5609351" cy="3760300"/>
            <a:chOff x="429203" y="1803454"/>
            <a:chExt cx="5609351" cy="4080302"/>
          </a:xfrm>
        </p:grpSpPr>
        <p:sp>
          <p:nvSpPr>
            <p:cNvPr id="324" name="Rectangle 323"/>
            <p:cNvSpPr/>
            <p:nvPr/>
          </p:nvSpPr>
          <p:spPr>
            <a:xfrm>
              <a:off x="1216558" y="5606757"/>
              <a:ext cx="416506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AU" sz="1200" b="1" dirty="0">
                  <a:solidFill>
                    <a:srgbClr val="000000"/>
                  </a:solidFill>
                </a:rPr>
                <a:t>Years since randomization</a:t>
              </a:r>
              <a:endParaRPr lang="en-US" sz="1200" b="1" dirty="0"/>
            </a:p>
          </p:txBody>
        </p:sp>
        <p:grpSp>
          <p:nvGrpSpPr>
            <p:cNvPr id="399" name="Group 398"/>
            <p:cNvGrpSpPr/>
            <p:nvPr/>
          </p:nvGrpSpPr>
          <p:grpSpPr>
            <a:xfrm>
              <a:off x="765777" y="1827633"/>
              <a:ext cx="419808" cy="3608085"/>
              <a:chOff x="790787" y="1593113"/>
              <a:chExt cx="362385" cy="3340819"/>
            </a:xfrm>
          </p:grpSpPr>
          <p:sp>
            <p:nvSpPr>
              <p:cNvPr id="325" name="Rectangle 324"/>
              <p:cNvSpPr/>
              <p:nvPr/>
            </p:nvSpPr>
            <p:spPr>
              <a:xfrm>
                <a:off x="899671" y="4677451"/>
                <a:ext cx="253501" cy="2564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0</a:t>
                </a:r>
                <a:endParaRPr lang="en-US" sz="1200" b="1" dirty="0"/>
              </a:p>
            </p:txBody>
          </p:sp>
          <p:sp>
            <p:nvSpPr>
              <p:cNvPr id="326" name="Rectangle 325"/>
              <p:cNvSpPr/>
              <p:nvPr/>
            </p:nvSpPr>
            <p:spPr>
              <a:xfrm>
                <a:off x="899671" y="4289524"/>
                <a:ext cx="253501" cy="2564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1</a:t>
                </a:r>
                <a:endParaRPr lang="en-US" sz="1200" b="1" dirty="0"/>
              </a:p>
            </p:txBody>
          </p:sp>
          <p:sp>
            <p:nvSpPr>
              <p:cNvPr id="327" name="Rectangle 326"/>
              <p:cNvSpPr/>
              <p:nvPr/>
            </p:nvSpPr>
            <p:spPr>
              <a:xfrm>
                <a:off x="899671" y="3901601"/>
                <a:ext cx="253501" cy="2564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2</a:t>
                </a:r>
                <a:endParaRPr lang="en-US" sz="1200" b="1" dirty="0"/>
              </a:p>
            </p:txBody>
          </p:sp>
          <p:sp>
            <p:nvSpPr>
              <p:cNvPr id="328" name="Rectangle 327"/>
              <p:cNvSpPr/>
              <p:nvPr/>
            </p:nvSpPr>
            <p:spPr>
              <a:xfrm>
                <a:off x="899671" y="3520028"/>
                <a:ext cx="253501" cy="2564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3</a:t>
                </a:r>
                <a:endParaRPr lang="en-US" sz="1200" b="1" dirty="0"/>
              </a:p>
            </p:txBody>
          </p:sp>
          <p:sp>
            <p:nvSpPr>
              <p:cNvPr id="330" name="Rectangle 329"/>
              <p:cNvSpPr/>
              <p:nvPr/>
            </p:nvSpPr>
            <p:spPr>
              <a:xfrm>
                <a:off x="899671" y="3132105"/>
                <a:ext cx="253501" cy="2564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4</a:t>
                </a:r>
                <a:endParaRPr lang="en-US" sz="1200" b="1" dirty="0"/>
              </a:p>
            </p:txBody>
          </p:sp>
          <p:sp>
            <p:nvSpPr>
              <p:cNvPr id="331" name="Rectangle 330"/>
              <p:cNvSpPr/>
              <p:nvPr/>
            </p:nvSpPr>
            <p:spPr>
              <a:xfrm>
                <a:off x="899671" y="2744182"/>
                <a:ext cx="253501" cy="2564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5</a:t>
                </a:r>
                <a:endParaRPr lang="en-US" sz="1200" b="1" dirty="0"/>
              </a:p>
            </p:txBody>
          </p:sp>
          <p:sp>
            <p:nvSpPr>
              <p:cNvPr id="333" name="Rectangle 332"/>
              <p:cNvSpPr/>
              <p:nvPr/>
            </p:nvSpPr>
            <p:spPr>
              <a:xfrm>
                <a:off x="899671" y="2359434"/>
                <a:ext cx="253501" cy="2564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6</a:t>
                </a:r>
                <a:endParaRPr lang="en-US" sz="1200" b="1" dirty="0"/>
              </a:p>
            </p:txBody>
          </p:sp>
          <p:sp>
            <p:nvSpPr>
              <p:cNvPr id="334" name="Rectangle 333"/>
              <p:cNvSpPr/>
              <p:nvPr/>
            </p:nvSpPr>
            <p:spPr>
              <a:xfrm>
                <a:off x="899671" y="1974686"/>
                <a:ext cx="253501" cy="2564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7</a:t>
                </a:r>
                <a:endParaRPr lang="en-US" sz="1200" b="1" dirty="0"/>
              </a:p>
            </p:txBody>
          </p:sp>
          <p:sp>
            <p:nvSpPr>
              <p:cNvPr id="335" name="Rectangle 334"/>
              <p:cNvSpPr/>
              <p:nvPr/>
            </p:nvSpPr>
            <p:spPr>
              <a:xfrm>
                <a:off x="790787" y="1824930"/>
                <a:ext cx="159463" cy="2564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en-US" sz="1200" b="1" dirty="0"/>
              </a:p>
            </p:txBody>
          </p:sp>
          <p:sp>
            <p:nvSpPr>
              <p:cNvPr id="336" name="Rectangle 335"/>
              <p:cNvSpPr/>
              <p:nvPr/>
            </p:nvSpPr>
            <p:spPr>
              <a:xfrm>
                <a:off x="899671" y="1593113"/>
                <a:ext cx="253501" cy="2564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8</a:t>
                </a:r>
                <a:endParaRPr lang="en-US" sz="1200" b="1" dirty="0"/>
              </a:p>
            </p:txBody>
          </p:sp>
          <p:sp>
            <p:nvSpPr>
              <p:cNvPr id="337" name="Rectangle 336"/>
              <p:cNvSpPr/>
              <p:nvPr/>
            </p:nvSpPr>
            <p:spPr>
              <a:xfrm>
                <a:off x="864525" y="4143746"/>
                <a:ext cx="159463" cy="2564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en-US" sz="1200" b="1" dirty="0"/>
              </a:p>
            </p:txBody>
          </p:sp>
        </p:grpSp>
        <p:sp>
          <p:nvSpPr>
            <p:cNvPr id="339" name="Rectangle 338"/>
            <p:cNvSpPr/>
            <p:nvPr/>
          </p:nvSpPr>
          <p:spPr>
            <a:xfrm>
              <a:off x="1238226" y="1803454"/>
              <a:ext cx="356219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Hazard ratio 0.68 (95% CI: 0.51, 0.90)</a:t>
              </a:r>
            </a:p>
          </p:txBody>
        </p:sp>
        <p:sp>
          <p:nvSpPr>
            <p:cNvPr id="341" name="Rectangle 340"/>
            <p:cNvSpPr/>
            <p:nvPr/>
          </p:nvSpPr>
          <p:spPr>
            <a:xfrm rot="16200000">
              <a:off x="-706845" y="3502379"/>
              <a:ext cx="254909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AU" sz="1200" b="1" dirty="0">
                  <a:solidFill>
                    <a:srgbClr val="000000"/>
                  </a:solidFill>
                </a:rPr>
                <a:t>Patients with an event (%)</a:t>
              </a:r>
              <a:endParaRPr lang="en-US" sz="1200" b="1" dirty="0"/>
            </a:p>
          </p:txBody>
        </p:sp>
        <p:sp>
          <p:nvSpPr>
            <p:cNvPr id="194" name="Line 5">
              <a:extLst>
                <a:ext uri="{FF2B5EF4-FFF2-40B4-BE49-F238E27FC236}">
                  <a16:creationId xmlns:a16="http://schemas.microsoft.com/office/drawing/2014/main" id="{33996B70-A168-481A-A81F-6C0D80CEF7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16558" y="1908106"/>
              <a:ext cx="0" cy="33878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95" name="Line 6">
              <a:extLst>
                <a:ext uri="{FF2B5EF4-FFF2-40B4-BE49-F238E27FC236}">
                  <a16:creationId xmlns:a16="http://schemas.microsoft.com/office/drawing/2014/main" id="{C271BFBB-DD1E-4941-A47A-957160D225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16558" y="5295958"/>
              <a:ext cx="4820156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200"/>
            </a:p>
          </p:txBody>
        </p:sp>
        <p:sp>
          <p:nvSpPr>
            <p:cNvPr id="196" name="Line 7">
              <a:extLst>
                <a:ext uri="{FF2B5EF4-FFF2-40B4-BE49-F238E27FC236}">
                  <a16:creationId xmlns:a16="http://schemas.microsoft.com/office/drawing/2014/main" id="{F40BCCCD-E8BB-4D18-B682-339A8B59F3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55870" y="5295958"/>
              <a:ext cx="60689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200"/>
            </a:p>
          </p:txBody>
        </p:sp>
        <p:sp>
          <p:nvSpPr>
            <p:cNvPr id="197" name="Line 8">
              <a:extLst>
                <a:ext uri="{FF2B5EF4-FFF2-40B4-BE49-F238E27FC236}">
                  <a16:creationId xmlns:a16="http://schemas.microsoft.com/office/drawing/2014/main" id="{66129667-B6DE-40F7-919B-CABC3BA095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16558" y="5295958"/>
              <a:ext cx="0" cy="8229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200"/>
            </a:p>
          </p:txBody>
        </p:sp>
        <p:sp>
          <p:nvSpPr>
            <p:cNvPr id="199" name="Line 10">
              <a:extLst>
                <a:ext uri="{FF2B5EF4-FFF2-40B4-BE49-F238E27FC236}">
                  <a16:creationId xmlns:a16="http://schemas.microsoft.com/office/drawing/2014/main" id="{3504CFC7-D46C-4244-99AE-8011213B64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8510" y="5295958"/>
              <a:ext cx="0" cy="8229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200"/>
            </a:p>
          </p:txBody>
        </p:sp>
        <p:sp>
          <p:nvSpPr>
            <p:cNvPr id="216" name="Line 12">
              <a:extLst>
                <a:ext uri="{FF2B5EF4-FFF2-40B4-BE49-F238E27FC236}">
                  <a16:creationId xmlns:a16="http://schemas.microsoft.com/office/drawing/2014/main" id="{C58DC5FC-B1A2-4A41-A90C-EF694E61E3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0462" y="5295958"/>
              <a:ext cx="0" cy="8229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200"/>
            </a:p>
          </p:txBody>
        </p:sp>
        <p:sp>
          <p:nvSpPr>
            <p:cNvPr id="220" name="Line 14">
              <a:extLst>
                <a:ext uri="{FF2B5EF4-FFF2-40B4-BE49-F238E27FC236}">
                  <a16:creationId xmlns:a16="http://schemas.microsoft.com/office/drawing/2014/main" id="{62DFD840-8DA6-44A4-85E8-E678177552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2414" y="5295958"/>
              <a:ext cx="0" cy="8229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200"/>
            </a:p>
          </p:txBody>
        </p:sp>
        <p:sp>
          <p:nvSpPr>
            <p:cNvPr id="248" name="Line 16">
              <a:extLst>
                <a:ext uri="{FF2B5EF4-FFF2-40B4-BE49-F238E27FC236}">
                  <a16:creationId xmlns:a16="http://schemas.microsoft.com/office/drawing/2014/main" id="{EE77C7E6-89EC-425B-979C-D8A439014D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4366" y="5295958"/>
              <a:ext cx="0" cy="8229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200"/>
            </a:p>
          </p:txBody>
        </p:sp>
        <p:sp>
          <p:nvSpPr>
            <p:cNvPr id="257" name="Line 18">
              <a:extLst>
                <a:ext uri="{FF2B5EF4-FFF2-40B4-BE49-F238E27FC236}">
                  <a16:creationId xmlns:a16="http://schemas.microsoft.com/office/drawing/2014/main" id="{C088B5BA-B089-4811-AC36-F692FC2FBD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26318" y="5295958"/>
              <a:ext cx="0" cy="8229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200"/>
            </a:p>
          </p:txBody>
        </p:sp>
        <p:sp>
          <p:nvSpPr>
            <p:cNvPr id="261" name="Line 20">
              <a:extLst>
                <a:ext uri="{FF2B5EF4-FFF2-40B4-BE49-F238E27FC236}">
                  <a16:creationId xmlns:a16="http://schemas.microsoft.com/office/drawing/2014/main" id="{F9E6D522-510B-4A16-9ED8-E9B198F38B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28270" y="5295958"/>
              <a:ext cx="0" cy="8229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200"/>
            </a:p>
          </p:txBody>
        </p:sp>
        <p:sp>
          <p:nvSpPr>
            <p:cNvPr id="264" name="Line 22">
              <a:extLst>
                <a:ext uri="{FF2B5EF4-FFF2-40B4-BE49-F238E27FC236}">
                  <a16:creationId xmlns:a16="http://schemas.microsoft.com/office/drawing/2014/main" id="{81F44A3E-C0C4-41ED-85D0-0C47630971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55870" y="4877620"/>
              <a:ext cx="60689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65" name="Line 23">
              <a:extLst>
                <a:ext uri="{FF2B5EF4-FFF2-40B4-BE49-F238E27FC236}">
                  <a16:creationId xmlns:a16="http://schemas.microsoft.com/office/drawing/2014/main" id="{B3158CCE-1B70-4EF9-A311-DBED7E62E0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55870" y="4459282"/>
              <a:ext cx="60689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66" name="Line 24">
              <a:extLst>
                <a:ext uri="{FF2B5EF4-FFF2-40B4-BE49-F238E27FC236}">
                  <a16:creationId xmlns:a16="http://schemas.microsoft.com/office/drawing/2014/main" id="{D753E7D9-3E04-43D9-BC09-B5CE53E215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55870" y="4046088"/>
              <a:ext cx="60689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67" name="Line 25">
              <a:extLst>
                <a:ext uri="{FF2B5EF4-FFF2-40B4-BE49-F238E27FC236}">
                  <a16:creationId xmlns:a16="http://schemas.microsoft.com/office/drawing/2014/main" id="{9757BF25-9431-4FCA-86AE-D8D06FA07E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55870" y="3627750"/>
              <a:ext cx="60689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68" name="Line 26">
              <a:extLst>
                <a:ext uri="{FF2B5EF4-FFF2-40B4-BE49-F238E27FC236}">
                  <a16:creationId xmlns:a16="http://schemas.microsoft.com/office/drawing/2014/main" id="{567A5297-AA0B-4959-A562-EC43636622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55870" y="3211126"/>
              <a:ext cx="60689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69" name="Line 27">
              <a:extLst>
                <a:ext uri="{FF2B5EF4-FFF2-40B4-BE49-F238E27FC236}">
                  <a16:creationId xmlns:a16="http://schemas.microsoft.com/office/drawing/2014/main" id="{F4365FE2-5CD6-4A32-9BBA-61BDB60DAF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55870" y="1964685"/>
              <a:ext cx="60689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70" name="Line 28">
              <a:extLst>
                <a:ext uri="{FF2B5EF4-FFF2-40B4-BE49-F238E27FC236}">
                  <a16:creationId xmlns:a16="http://schemas.microsoft.com/office/drawing/2014/main" id="{250BA87F-C9A0-45D5-93CF-093187814D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55870" y="2377879"/>
              <a:ext cx="60689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71" name="Line 29">
              <a:extLst>
                <a:ext uri="{FF2B5EF4-FFF2-40B4-BE49-F238E27FC236}">
                  <a16:creationId xmlns:a16="http://schemas.microsoft.com/office/drawing/2014/main" id="{368E9E77-14F4-4378-BCCB-1FB80BFCC5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55870" y="2796217"/>
              <a:ext cx="60689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72" name="Freeform 55">
              <a:extLst>
                <a:ext uri="{FF2B5EF4-FFF2-40B4-BE49-F238E27FC236}">
                  <a16:creationId xmlns:a16="http://schemas.microsoft.com/office/drawing/2014/main" id="{76A77EAD-5665-4715-92E4-252CACC82F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144" y="2575047"/>
              <a:ext cx="4794410" cy="2720911"/>
            </a:xfrm>
            <a:custGeom>
              <a:avLst/>
              <a:gdLst>
                <a:gd name="T0" fmla="*/ 2392 w 2607"/>
                <a:gd name="T1" fmla="*/ 86 h 1587"/>
                <a:gd name="T2" fmla="*/ 2277 w 2607"/>
                <a:gd name="T3" fmla="*/ 142 h 1587"/>
                <a:gd name="T4" fmla="*/ 2257 w 2607"/>
                <a:gd name="T5" fmla="*/ 233 h 1587"/>
                <a:gd name="T6" fmla="*/ 2164 w 2607"/>
                <a:gd name="T7" fmla="*/ 274 h 1587"/>
                <a:gd name="T8" fmla="*/ 2075 w 2607"/>
                <a:gd name="T9" fmla="*/ 345 h 1587"/>
                <a:gd name="T10" fmla="*/ 1972 w 2607"/>
                <a:gd name="T11" fmla="*/ 378 h 1587"/>
                <a:gd name="T12" fmla="*/ 1963 w 2607"/>
                <a:gd name="T13" fmla="*/ 449 h 1587"/>
                <a:gd name="T14" fmla="*/ 1801 w 2607"/>
                <a:gd name="T15" fmla="*/ 487 h 1587"/>
                <a:gd name="T16" fmla="*/ 1651 w 2607"/>
                <a:gd name="T17" fmla="*/ 553 h 1587"/>
                <a:gd name="T18" fmla="*/ 1572 w 2607"/>
                <a:gd name="T19" fmla="*/ 586 h 1587"/>
                <a:gd name="T20" fmla="*/ 1557 w 2607"/>
                <a:gd name="T21" fmla="*/ 652 h 1587"/>
                <a:gd name="T22" fmla="*/ 1373 w 2607"/>
                <a:gd name="T23" fmla="*/ 688 h 1587"/>
                <a:gd name="T24" fmla="*/ 1293 w 2607"/>
                <a:gd name="T25" fmla="*/ 754 h 1587"/>
                <a:gd name="T26" fmla="*/ 966 w 2607"/>
                <a:gd name="T27" fmla="*/ 787 h 1587"/>
                <a:gd name="T28" fmla="*/ 910 w 2607"/>
                <a:gd name="T29" fmla="*/ 838 h 1587"/>
                <a:gd name="T30" fmla="*/ 882 w 2607"/>
                <a:gd name="T31" fmla="*/ 853 h 1587"/>
                <a:gd name="T32" fmla="*/ 867 w 2607"/>
                <a:gd name="T33" fmla="*/ 879 h 1587"/>
                <a:gd name="T34" fmla="*/ 846 w 2607"/>
                <a:gd name="T35" fmla="*/ 927 h 1587"/>
                <a:gd name="T36" fmla="*/ 841 w 2607"/>
                <a:gd name="T37" fmla="*/ 955 h 1587"/>
                <a:gd name="T38" fmla="*/ 782 w 2607"/>
                <a:gd name="T39" fmla="*/ 967 h 1587"/>
                <a:gd name="T40" fmla="*/ 769 w 2607"/>
                <a:gd name="T41" fmla="*/ 995 h 1587"/>
                <a:gd name="T42" fmla="*/ 693 w 2607"/>
                <a:gd name="T43" fmla="*/ 1031 h 1587"/>
                <a:gd name="T44" fmla="*/ 680 w 2607"/>
                <a:gd name="T45" fmla="*/ 1054 h 1587"/>
                <a:gd name="T46" fmla="*/ 655 w 2607"/>
                <a:gd name="T47" fmla="*/ 1064 h 1587"/>
                <a:gd name="T48" fmla="*/ 650 w 2607"/>
                <a:gd name="T49" fmla="*/ 1077 h 1587"/>
                <a:gd name="T50" fmla="*/ 644 w 2607"/>
                <a:gd name="T51" fmla="*/ 1092 h 1587"/>
                <a:gd name="T52" fmla="*/ 604 w 2607"/>
                <a:gd name="T53" fmla="*/ 1102 h 1587"/>
                <a:gd name="T54" fmla="*/ 594 w 2607"/>
                <a:gd name="T55" fmla="*/ 1117 h 1587"/>
                <a:gd name="T56" fmla="*/ 545 w 2607"/>
                <a:gd name="T57" fmla="*/ 1127 h 1587"/>
                <a:gd name="T58" fmla="*/ 529 w 2607"/>
                <a:gd name="T59" fmla="*/ 1145 h 1587"/>
                <a:gd name="T60" fmla="*/ 511 w 2607"/>
                <a:gd name="T61" fmla="*/ 1171 h 1587"/>
                <a:gd name="T62" fmla="*/ 493 w 2607"/>
                <a:gd name="T63" fmla="*/ 1178 h 1587"/>
                <a:gd name="T64" fmla="*/ 481 w 2607"/>
                <a:gd name="T65" fmla="*/ 1196 h 1587"/>
                <a:gd name="T66" fmla="*/ 450 w 2607"/>
                <a:gd name="T67" fmla="*/ 1204 h 1587"/>
                <a:gd name="T68" fmla="*/ 432 w 2607"/>
                <a:gd name="T69" fmla="*/ 1232 h 1587"/>
                <a:gd name="T70" fmla="*/ 419 w 2607"/>
                <a:gd name="T71" fmla="*/ 1242 h 1587"/>
                <a:gd name="T72" fmla="*/ 410 w 2607"/>
                <a:gd name="T73" fmla="*/ 1260 h 1587"/>
                <a:gd name="T74" fmla="*/ 383 w 2607"/>
                <a:gd name="T75" fmla="*/ 1270 h 1587"/>
                <a:gd name="T76" fmla="*/ 356 w 2607"/>
                <a:gd name="T77" fmla="*/ 1303 h 1587"/>
                <a:gd name="T78" fmla="*/ 320 w 2607"/>
                <a:gd name="T79" fmla="*/ 1310 h 1587"/>
                <a:gd name="T80" fmla="*/ 309 w 2607"/>
                <a:gd name="T81" fmla="*/ 1343 h 1587"/>
                <a:gd name="T82" fmla="*/ 286 w 2607"/>
                <a:gd name="T83" fmla="*/ 1353 h 1587"/>
                <a:gd name="T84" fmla="*/ 267 w 2607"/>
                <a:gd name="T85" fmla="*/ 1369 h 1587"/>
                <a:gd name="T86" fmla="*/ 194 w 2607"/>
                <a:gd name="T87" fmla="*/ 1379 h 1587"/>
                <a:gd name="T88" fmla="*/ 177 w 2607"/>
                <a:gd name="T89" fmla="*/ 1404 h 1587"/>
                <a:gd name="T90" fmla="*/ 148 w 2607"/>
                <a:gd name="T91" fmla="*/ 1420 h 1587"/>
                <a:gd name="T92" fmla="*/ 136 w 2607"/>
                <a:gd name="T93" fmla="*/ 1447 h 1587"/>
                <a:gd name="T94" fmla="*/ 105 w 2607"/>
                <a:gd name="T95" fmla="*/ 1455 h 1587"/>
                <a:gd name="T96" fmla="*/ 95 w 2607"/>
                <a:gd name="T97" fmla="*/ 1470 h 1587"/>
                <a:gd name="T98" fmla="*/ 65 w 2607"/>
                <a:gd name="T99" fmla="*/ 1480 h 1587"/>
                <a:gd name="T100" fmla="*/ 37 w 2607"/>
                <a:gd name="T101" fmla="*/ 1521 h 1587"/>
                <a:gd name="T102" fmla="*/ 24 w 2607"/>
                <a:gd name="T103" fmla="*/ 1531 h 1587"/>
                <a:gd name="T104" fmla="*/ 8 w 2607"/>
                <a:gd name="T105" fmla="*/ 1582 h 1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607" h="1587">
                  <a:moveTo>
                    <a:pt x="2607" y="0"/>
                  </a:moveTo>
                  <a:lnTo>
                    <a:pt x="2607" y="0"/>
                  </a:lnTo>
                  <a:lnTo>
                    <a:pt x="2392" y="0"/>
                  </a:lnTo>
                  <a:lnTo>
                    <a:pt x="2392" y="0"/>
                  </a:lnTo>
                  <a:lnTo>
                    <a:pt x="2392" y="86"/>
                  </a:lnTo>
                  <a:lnTo>
                    <a:pt x="2392" y="86"/>
                  </a:lnTo>
                  <a:lnTo>
                    <a:pt x="2313" y="86"/>
                  </a:lnTo>
                  <a:lnTo>
                    <a:pt x="2313" y="86"/>
                  </a:lnTo>
                  <a:lnTo>
                    <a:pt x="2313" y="142"/>
                  </a:lnTo>
                  <a:lnTo>
                    <a:pt x="2313" y="142"/>
                  </a:lnTo>
                  <a:lnTo>
                    <a:pt x="2277" y="142"/>
                  </a:lnTo>
                  <a:lnTo>
                    <a:pt x="2277" y="142"/>
                  </a:lnTo>
                  <a:lnTo>
                    <a:pt x="2277" y="188"/>
                  </a:lnTo>
                  <a:lnTo>
                    <a:pt x="2277" y="188"/>
                  </a:lnTo>
                  <a:lnTo>
                    <a:pt x="2257" y="188"/>
                  </a:lnTo>
                  <a:lnTo>
                    <a:pt x="2257" y="188"/>
                  </a:lnTo>
                  <a:lnTo>
                    <a:pt x="2257" y="233"/>
                  </a:lnTo>
                  <a:lnTo>
                    <a:pt x="2257" y="233"/>
                  </a:lnTo>
                  <a:lnTo>
                    <a:pt x="2238" y="233"/>
                  </a:lnTo>
                  <a:lnTo>
                    <a:pt x="2238" y="233"/>
                  </a:lnTo>
                  <a:lnTo>
                    <a:pt x="2238" y="274"/>
                  </a:lnTo>
                  <a:lnTo>
                    <a:pt x="2238" y="274"/>
                  </a:lnTo>
                  <a:lnTo>
                    <a:pt x="2164" y="274"/>
                  </a:lnTo>
                  <a:lnTo>
                    <a:pt x="2164" y="274"/>
                  </a:lnTo>
                  <a:lnTo>
                    <a:pt x="2164" y="310"/>
                  </a:lnTo>
                  <a:lnTo>
                    <a:pt x="2164" y="310"/>
                  </a:lnTo>
                  <a:lnTo>
                    <a:pt x="2075" y="310"/>
                  </a:lnTo>
                  <a:lnTo>
                    <a:pt x="2075" y="310"/>
                  </a:lnTo>
                  <a:lnTo>
                    <a:pt x="2075" y="345"/>
                  </a:lnTo>
                  <a:lnTo>
                    <a:pt x="2075" y="345"/>
                  </a:lnTo>
                  <a:lnTo>
                    <a:pt x="2047" y="345"/>
                  </a:lnTo>
                  <a:lnTo>
                    <a:pt x="2047" y="345"/>
                  </a:lnTo>
                  <a:lnTo>
                    <a:pt x="2047" y="378"/>
                  </a:lnTo>
                  <a:lnTo>
                    <a:pt x="2047" y="378"/>
                  </a:lnTo>
                  <a:lnTo>
                    <a:pt x="1972" y="378"/>
                  </a:lnTo>
                  <a:lnTo>
                    <a:pt x="1972" y="378"/>
                  </a:lnTo>
                  <a:lnTo>
                    <a:pt x="1972" y="416"/>
                  </a:lnTo>
                  <a:lnTo>
                    <a:pt x="1972" y="416"/>
                  </a:lnTo>
                  <a:lnTo>
                    <a:pt x="1963" y="416"/>
                  </a:lnTo>
                  <a:lnTo>
                    <a:pt x="1963" y="416"/>
                  </a:lnTo>
                  <a:lnTo>
                    <a:pt x="1963" y="449"/>
                  </a:lnTo>
                  <a:lnTo>
                    <a:pt x="1963" y="449"/>
                  </a:lnTo>
                  <a:lnTo>
                    <a:pt x="1953" y="449"/>
                  </a:lnTo>
                  <a:lnTo>
                    <a:pt x="1953" y="449"/>
                  </a:lnTo>
                  <a:lnTo>
                    <a:pt x="1953" y="487"/>
                  </a:lnTo>
                  <a:lnTo>
                    <a:pt x="1953" y="487"/>
                  </a:lnTo>
                  <a:lnTo>
                    <a:pt x="1801" y="487"/>
                  </a:lnTo>
                  <a:lnTo>
                    <a:pt x="1801" y="487"/>
                  </a:lnTo>
                  <a:lnTo>
                    <a:pt x="1801" y="520"/>
                  </a:lnTo>
                  <a:lnTo>
                    <a:pt x="1801" y="520"/>
                  </a:lnTo>
                  <a:lnTo>
                    <a:pt x="1651" y="520"/>
                  </a:lnTo>
                  <a:lnTo>
                    <a:pt x="1651" y="520"/>
                  </a:lnTo>
                  <a:lnTo>
                    <a:pt x="1651" y="553"/>
                  </a:lnTo>
                  <a:lnTo>
                    <a:pt x="1651" y="553"/>
                  </a:lnTo>
                  <a:lnTo>
                    <a:pt x="1589" y="553"/>
                  </a:lnTo>
                  <a:lnTo>
                    <a:pt x="1589" y="553"/>
                  </a:lnTo>
                  <a:lnTo>
                    <a:pt x="1589" y="586"/>
                  </a:lnTo>
                  <a:lnTo>
                    <a:pt x="1589" y="586"/>
                  </a:lnTo>
                  <a:lnTo>
                    <a:pt x="1572" y="586"/>
                  </a:lnTo>
                  <a:lnTo>
                    <a:pt x="1572" y="586"/>
                  </a:lnTo>
                  <a:lnTo>
                    <a:pt x="1572" y="622"/>
                  </a:lnTo>
                  <a:lnTo>
                    <a:pt x="1572" y="622"/>
                  </a:lnTo>
                  <a:lnTo>
                    <a:pt x="1557" y="622"/>
                  </a:lnTo>
                  <a:lnTo>
                    <a:pt x="1557" y="622"/>
                  </a:lnTo>
                  <a:lnTo>
                    <a:pt x="1557" y="652"/>
                  </a:lnTo>
                  <a:lnTo>
                    <a:pt x="1557" y="652"/>
                  </a:lnTo>
                  <a:lnTo>
                    <a:pt x="1418" y="652"/>
                  </a:lnTo>
                  <a:lnTo>
                    <a:pt x="1418" y="652"/>
                  </a:lnTo>
                  <a:lnTo>
                    <a:pt x="1418" y="688"/>
                  </a:lnTo>
                  <a:lnTo>
                    <a:pt x="1418" y="688"/>
                  </a:lnTo>
                  <a:lnTo>
                    <a:pt x="1373" y="688"/>
                  </a:lnTo>
                  <a:lnTo>
                    <a:pt x="1373" y="688"/>
                  </a:lnTo>
                  <a:lnTo>
                    <a:pt x="1373" y="721"/>
                  </a:lnTo>
                  <a:lnTo>
                    <a:pt x="1373" y="721"/>
                  </a:lnTo>
                  <a:lnTo>
                    <a:pt x="1293" y="721"/>
                  </a:lnTo>
                  <a:lnTo>
                    <a:pt x="1293" y="721"/>
                  </a:lnTo>
                  <a:lnTo>
                    <a:pt x="1293" y="754"/>
                  </a:lnTo>
                  <a:lnTo>
                    <a:pt x="1293" y="754"/>
                  </a:lnTo>
                  <a:lnTo>
                    <a:pt x="1227" y="754"/>
                  </a:lnTo>
                  <a:lnTo>
                    <a:pt x="1227" y="754"/>
                  </a:lnTo>
                  <a:lnTo>
                    <a:pt x="1227" y="787"/>
                  </a:lnTo>
                  <a:lnTo>
                    <a:pt x="1227" y="787"/>
                  </a:lnTo>
                  <a:lnTo>
                    <a:pt x="966" y="787"/>
                  </a:lnTo>
                  <a:lnTo>
                    <a:pt x="966" y="787"/>
                  </a:lnTo>
                  <a:lnTo>
                    <a:pt x="966" y="815"/>
                  </a:lnTo>
                  <a:lnTo>
                    <a:pt x="966" y="815"/>
                  </a:lnTo>
                  <a:lnTo>
                    <a:pt x="910" y="815"/>
                  </a:lnTo>
                  <a:lnTo>
                    <a:pt x="910" y="815"/>
                  </a:lnTo>
                  <a:lnTo>
                    <a:pt x="910" y="838"/>
                  </a:lnTo>
                  <a:lnTo>
                    <a:pt x="910" y="838"/>
                  </a:lnTo>
                  <a:lnTo>
                    <a:pt x="882" y="838"/>
                  </a:lnTo>
                  <a:lnTo>
                    <a:pt x="882" y="838"/>
                  </a:lnTo>
                  <a:lnTo>
                    <a:pt x="882" y="851"/>
                  </a:lnTo>
                  <a:lnTo>
                    <a:pt x="882" y="851"/>
                  </a:lnTo>
                  <a:lnTo>
                    <a:pt x="882" y="853"/>
                  </a:lnTo>
                  <a:lnTo>
                    <a:pt x="882" y="853"/>
                  </a:lnTo>
                  <a:lnTo>
                    <a:pt x="879" y="858"/>
                  </a:lnTo>
                  <a:lnTo>
                    <a:pt x="879" y="866"/>
                  </a:lnTo>
                  <a:lnTo>
                    <a:pt x="879" y="879"/>
                  </a:lnTo>
                  <a:lnTo>
                    <a:pt x="879" y="879"/>
                  </a:lnTo>
                  <a:lnTo>
                    <a:pt x="867" y="879"/>
                  </a:lnTo>
                  <a:lnTo>
                    <a:pt x="867" y="879"/>
                  </a:lnTo>
                  <a:lnTo>
                    <a:pt x="864" y="917"/>
                  </a:lnTo>
                  <a:lnTo>
                    <a:pt x="864" y="917"/>
                  </a:lnTo>
                  <a:lnTo>
                    <a:pt x="846" y="917"/>
                  </a:lnTo>
                  <a:lnTo>
                    <a:pt x="846" y="917"/>
                  </a:lnTo>
                  <a:lnTo>
                    <a:pt x="846" y="922"/>
                  </a:lnTo>
                  <a:lnTo>
                    <a:pt x="846" y="927"/>
                  </a:lnTo>
                  <a:lnTo>
                    <a:pt x="844" y="932"/>
                  </a:lnTo>
                  <a:lnTo>
                    <a:pt x="843" y="934"/>
                  </a:lnTo>
                  <a:lnTo>
                    <a:pt x="843" y="934"/>
                  </a:lnTo>
                  <a:lnTo>
                    <a:pt x="841" y="939"/>
                  </a:lnTo>
                  <a:lnTo>
                    <a:pt x="841" y="942"/>
                  </a:lnTo>
                  <a:lnTo>
                    <a:pt x="841" y="955"/>
                  </a:lnTo>
                  <a:lnTo>
                    <a:pt x="841" y="955"/>
                  </a:lnTo>
                  <a:lnTo>
                    <a:pt x="795" y="955"/>
                  </a:lnTo>
                  <a:lnTo>
                    <a:pt x="795" y="955"/>
                  </a:lnTo>
                  <a:lnTo>
                    <a:pt x="795" y="967"/>
                  </a:lnTo>
                  <a:lnTo>
                    <a:pt x="795" y="967"/>
                  </a:lnTo>
                  <a:lnTo>
                    <a:pt x="782" y="967"/>
                  </a:lnTo>
                  <a:lnTo>
                    <a:pt x="782" y="967"/>
                  </a:lnTo>
                  <a:lnTo>
                    <a:pt x="782" y="985"/>
                  </a:lnTo>
                  <a:lnTo>
                    <a:pt x="782" y="985"/>
                  </a:lnTo>
                  <a:lnTo>
                    <a:pt x="769" y="985"/>
                  </a:lnTo>
                  <a:lnTo>
                    <a:pt x="769" y="985"/>
                  </a:lnTo>
                  <a:lnTo>
                    <a:pt x="769" y="995"/>
                  </a:lnTo>
                  <a:lnTo>
                    <a:pt x="769" y="995"/>
                  </a:lnTo>
                  <a:lnTo>
                    <a:pt x="729" y="995"/>
                  </a:lnTo>
                  <a:lnTo>
                    <a:pt x="729" y="995"/>
                  </a:lnTo>
                  <a:lnTo>
                    <a:pt x="726" y="1031"/>
                  </a:lnTo>
                  <a:lnTo>
                    <a:pt x="726" y="1031"/>
                  </a:lnTo>
                  <a:lnTo>
                    <a:pt x="693" y="1031"/>
                  </a:lnTo>
                  <a:lnTo>
                    <a:pt x="693" y="1031"/>
                  </a:lnTo>
                  <a:lnTo>
                    <a:pt x="693" y="1044"/>
                  </a:lnTo>
                  <a:lnTo>
                    <a:pt x="693" y="1044"/>
                  </a:lnTo>
                  <a:lnTo>
                    <a:pt x="682" y="1044"/>
                  </a:lnTo>
                  <a:lnTo>
                    <a:pt x="682" y="1044"/>
                  </a:lnTo>
                  <a:lnTo>
                    <a:pt x="680" y="1054"/>
                  </a:lnTo>
                  <a:lnTo>
                    <a:pt x="680" y="1054"/>
                  </a:lnTo>
                  <a:lnTo>
                    <a:pt x="660" y="1054"/>
                  </a:lnTo>
                  <a:lnTo>
                    <a:pt x="660" y="1054"/>
                  </a:lnTo>
                  <a:lnTo>
                    <a:pt x="660" y="1064"/>
                  </a:lnTo>
                  <a:lnTo>
                    <a:pt x="660" y="1064"/>
                  </a:lnTo>
                  <a:lnTo>
                    <a:pt x="655" y="1064"/>
                  </a:lnTo>
                  <a:lnTo>
                    <a:pt x="655" y="1064"/>
                  </a:lnTo>
                  <a:lnTo>
                    <a:pt x="655" y="1074"/>
                  </a:lnTo>
                  <a:lnTo>
                    <a:pt x="655" y="1074"/>
                  </a:lnTo>
                  <a:lnTo>
                    <a:pt x="649" y="1074"/>
                  </a:lnTo>
                  <a:lnTo>
                    <a:pt x="649" y="1074"/>
                  </a:lnTo>
                  <a:lnTo>
                    <a:pt x="650" y="1077"/>
                  </a:lnTo>
                  <a:lnTo>
                    <a:pt x="650" y="1077"/>
                  </a:lnTo>
                  <a:lnTo>
                    <a:pt x="645" y="1084"/>
                  </a:lnTo>
                  <a:lnTo>
                    <a:pt x="645" y="1084"/>
                  </a:lnTo>
                  <a:lnTo>
                    <a:pt x="644" y="1082"/>
                  </a:lnTo>
                  <a:lnTo>
                    <a:pt x="644" y="1082"/>
                  </a:lnTo>
                  <a:lnTo>
                    <a:pt x="644" y="1092"/>
                  </a:lnTo>
                  <a:lnTo>
                    <a:pt x="644" y="1092"/>
                  </a:lnTo>
                  <a:lnTo>
                    <a:pt x="622" y="1092"/>
                  </a:lnTo>
                  <a:lnTo>
                    <a:pt x="622" y="1092"/>
                  </a:lnTo>
                  <a:lnTo>
                    <a:pt x="621" y="1102"/>
                  </a:lnTo>
                  <a:lnTo>
                    <a:pt x="621" y="1102"/>
                  </a:lnTo>
                  <a:lnTo>
                    <a:pt x="604" y="1102"/>
                  </a:lnTo>
                  <a:lnTo>
                    <a:pt x="604" y="1102"/>
                  </a:lnTo>
                  <a:lnTo>
                    <a:pt x="603" y="1110"/>
                  </a:lnTo>
                  <a:lnTo>
                    <a:pt x="603" y="1110"/>
                  </a:lnTo>
                  <a:lnTo>
                    <a:pt x="596" y="1110"/>
                  </a:lnTo>
                  <a:lnTo>
                    <a:pt x="596" y="1110"/>
                  </a:lnTo>
                  <a:lnTo>
                    <a:pt x="594" y="1117"/>
                  </a:lnTo>
                  <a:lnTo>
                    <a:pt x="594" y="1117"/>
                  </a:lnTo>
                  <a:lnTo>
                    <a:pt x="560" y="1117"/>
                  </a:lnTo>
                  <a:lnTo>
                    <a:pt x="560" y="1117"/>
                  </a:lnTo>
                  <a:lnTo>
                    <a:pt x="558" y="1127"/>
                  </a:lnTo>
                  <a:lnTo>
                    <a:pt x="558" y="1127"/>
                  </a:lnTo>
                  <a:lnTo>
                    <a:pt x="545" y="1127"/>
                  </a:lnTo>
                  <a:lnTo>
                    <a:pt x="545" y="1127"/>
                  </a:lnTo>
                  <a:lnTo>
                    <a:pt x="540" y="1135"/>
                  </a:lnTo>
                  <a:lnTo>
                    <a:pt x="540" y="1135"/>
                  </a:lnTo>
                  <a:lnTo>
                    <a:pt x="539" y="1145"/>
                  </a:lnTo>
                  <a:lnTo>
                    <a:pt x="539" y="1145"/>
                  </a:lnTo>
                  <a:lnTo>
                    <a:pt x="529" y="1145"/>
                  </a:lnTo>
                  <a:lnTo>
                    <a:pt x="529" y="1145"/>
                  </a:lnTo>
                  <a:lnTo>
                    <a:pt x="527" y="1153"/>
                  </a:lnTo>
                  <a:lnTo>
                    <a:pt x="527" y="1153"/>
                  </a:lnTo>
                  <a:lnTo>
                    <a:pt x="516" y="1153"/>
                  </a:lnTo>
                  <a:lnTo>
                    <a:pt x="516" y="1153"/>
                  </a:lnTo>
                  <a:lnTo>
                    <a:pt x="511" y="1171"/>
                  </a:lnTo>
                  <a:lnTo>
                    <a:pt x="511" y="1171"/>
                  </a:lnTo>
                  <a:lnTo>
                    <a:pt x="502" y="1171"/>
                  </a:lnTo>
                  <a:lnTo>
                    <a:pt x="502" y="1171"/>
                  </a:lnTo>
                  <a:lnTo>
                    <a:pt x="501" y="1178"/>
                  </a:lnTo>
                  <a:lnTo>
                    <a:pt x="501" y="1178"/>
                  </a:lnTo>
                  <a:lnTo>
                    <a:pt x="493" y="1178"/>
                  </a:lnTo>
                  <a:lnTo>
                    <a:pt x="493" y="1178"/>
                  </a:lnTo>
                  <a:lnTo>
                    <a:pt x="491" y="1186"/>
                  </a:lnTo>
                  <a:lnTo>
                    <a:pt x="491" y="1186"/>
                  </a:lnTo>
                  <a:lnTo>
                    <a:pt x="483" y="1186"/>
                  </a:lnTo>
                  <a:lnTo>
                    <a:pt x="483" y="1186"/>
                  </a:lnTo>
                  <a:lnTo>
                    <a:pt x="481" y="1196"/>
                  </a:lnTo>
                  <a:lnTo>
                    <a:pt x="481" y="1196"/>
                  </a:lnTo>
                  <a:lnTo>
                    <a:pt x="458" y="1196"/>
                  </a:lnTo>
                  <a:lnTo>
                    <a:pt x="458" y="1196"/>
                  </a:lnTo>
                  <a:lnTo>
                    <a:pt x="456" y="1204"/>
                  </a:lnTo>
                  <a:lnTo>
                    <a:pt x="456" y="1204"/>
                  </a:lnTo>
                  <a:lnTo>
                    <a:pt x="450" y="1204"/>
                  </a:lnTo>
                  <a:lnTo>
                    <a:pt x="450" y="1204"/>
                  </a:lnTo>
                  <a:lnTo>
                    <a:pt x="443" y="1224"/>
                  </a:lnTo>
                  <a:lnTo>
                    <a:pt x="443" y="1224"/>
                  </a:lnTo>
                  <a:lnTo>
                    <a:pt x="433" y="1224"/>
                  </a:lnTo>
                  <a:lnTo>
                    <a:pt x="433" y="1224"/>
                  </a:lnTo>
                  <a:lnTo>
                    <a:pt x="432" y="1232"/>
                  </a:lnTo>
                  <a:lnTo>
                    <a:pt x="432" y="1232"/>
                  </a:lnTo>
                  <a:lnTo>
                    <a:pt x="427" y="1234"/>
                  </a:lnTo>
                  <a:lnTo>
                    <a:pt x="427" y="1234"/>
                  </a:lnTo>
                  <a:lnTo>
                    <a:pt x="427" y="1242"/>
                  </a:lnTo>
                  <a:lnTo>
                    <a:pt x="427" y="1242"/>
                  </a:lnTo>
                  <a:lnTo>
                    <a:pt x="419" y="1242"/>
                  </a:lnTo>
                  <a:lnTo>
                    <a:pt x="419" y="1242"/>
                  </a:lnTo>
                  <a:lnTo>
                    <a:pt x="419" y="1249"/>
                  </a:lnTo>
                  <a:lnTo>
                    <a:pt x="419" y="1249"/>
                  </a:lnTo>
                  <a:lnTo>
                    <a:pt x="412" y="1249"/>
                  </a:lnTo>
                  <a:lnTo>
                    <a:pt x="412" y="1249"/>
                  </a:lnTo>
                  <a:lnTo>
                    <a:pt x="410" y="1260"/>
                  </a:lnTo>
                  <a:lnTo>
                    <a:pt x="410" y="1260"/>
                  </a:lnTo>
                  <a:lnTo>
                    <a:pt x="389" y="1260"/>
                  </a:lnTo>
                  <a:lnTo>
                    <a:pt x="389" y="1260"/>
                  </a:lnTo>
                  <a:lnTo>
                    <a:pt x="387" y="1267"/>
                  </a:lnTo>
                  <a:lnTo>
                    <a:pt x="387" y="1267"/>
                  </a:lnTo>
                  <a:lnTo>
                    <a:pt x="383" y="1270"/>
                  </a:lnTo>
                  <a:lnTo>
                    <a:pt x="383" y="1270"/>
                  </a:lnTo>
                  <a:lnTo>
                    <a:pt x="381" y="1275"/>
                  </a:lnTo>
                  <a:lnTo>
                    <a:pt x="381" y="1275"/>
                  </a:lnTo>
                  <a:lnTo>
                    <a:pt x="360" y="1275"/>
                  </a:lnTo>
                  <a:lnTo>
                    <a:pt x="360" y="1275"/>
                  </a:lnTo>
                  <a:lnTo>
                    <a:pt x="356" y="1303"/>
                  </a:lnTo>
                  <a:lnTo>
                    <a:pt x="356" y="1303"/>
                  </a:lnTo>
                  <a:lnTo>
                    <a:pt x="343" y="1303"/>
                  </a:lnTo>
                  <a:lnTo>
                    <a:pt x="343" y="1303"/>
                  </a:lnTo>
                  <a:lnTo>
                    <a:pt x="343" y="1310"/>
                  </a:lnTo>
                  <a:lnTo>
                    <a:pt x="343" y="1310"/>
                  </a:lnTo>
                  <a:lnTo>
                    <a:pt x="320" y="1310"/>
                  </a:lnTo>
                  <a:lnTo>
                    <a:pt x="320" y="1310"/>
                  </a:lnTo>
                  <a:lnTo>
                    <a:pt x="314" y="1333"/>
                  </a:lnTo>
                  <a:lnTo>
                    <a:pt x="314" y="1333"/>
                  </a:lnTo>
                  <a:lnTo>
                    <a:pt x="309" y="1341"/>
                  </a:lnTo>
                  <a:lnTo>
                    <a:pt x="309" y="1341"/>
                  </a:lnTo>
                  <a:lnTo>
                    <a:pt x="309" y="1343"/>
                  </a:lnTo>
                  <a:lnTo>
                    <a:pt x="309" y="1343"/>
                  </a:lnTo>
                  <a:lnTo>
                    <a:pt x="299" y="1343"/>
                  </a:lnTo>
                  <a:lnTo>
                    <a:pt x="299" y="1343"/>
                  </a:lnTo>
                  <a:lnTo>
                    <a:pt x="299" y="1353"/>
                  </a:lnTo>
                  <a:lnTo>
                    <a:pt x="299" y="1353"/>
                  </a:lnTo>
                  <a:lnTo>
                    <a:pt x="286" y="1353"/>
                  </a:lnTo>
                  <a:lnTo>
                    <a:pt x="286" y="1353"/>
                  </a:lnTo>
                  <a:lnTo>
                    <a:pt x="284" y="1361"/>
                  </a:lnTo>
                  <a:lnTo>
                    <a:pt x="284" y="1361"/>
                  </a:lnTo>
                  <a:lnTo>
                    <a:pt x="269" y="1361"/>
                  </a:lnTo>
                  <a:lnTo>
                    <a:pt x="269" y="1361"/>
                  </a:lnTo>
                  <a:lnTo>
                    <a:pt x="267" y="1369"/>
                  </a:lnTo>
                  <a:lnTo>
                    <a:pt x="267" y="1369"/>
                  </a:lnTo>
                  <a:lnTo>
                    <a:pt x="236" y="1369"/>
                  </a:lnTo>
                  <a:lnTo>
                    <a:pt x="236" y="1369"/>
                  </a:lnTo>
                  <a:lnTo>
                    <a:pt x="235" y="1379"/>
                  </a:lnTo>
                  <a:lnTo>
                    <a:pt x="235" y="1379"/>
                  </a:lnTo>
                  <a:lnTo>
                    <a:pt x="194" y="1379"/>
                  </a:lnTo>
                  <a:lnTo>
                    <a:pt x="194" y="1379"/>
                  </a:lnTo>
                  <a:lnTo>
                    <a:pt x="192" y="1387"/>
                  </a:lnTo>
                  <a:lnTo>
                    <a:pt x="192" y="1387"/>
                  </a:lnTo>
                  <a:lnTo>
                    <a:pt x="182" y="1387"/>
                  </a:lnTo>
                  <a:lnTo>
                    <a:pt x="182" y="1387"/>
                  </a:lnTo>
                  <a:lnTo>
                    <a:pt x="177" y="1404"/>
                  </a:lnTo>
                  <a:lnTo>
                    <a:pt x="177" y="1404"/>
                  </a:lnTo>
                  <a:lnTo>
                    <a:pt x="161" y="1404"/>
                  </a:lnTo>
                  <a:lnTo>
                    <a:pt x="161" y="1404"/>
                  </a:lnTo>
                  <a:lnTo>
                    <a:pt x="154" y="1420"/>
                  </a:lnTo>
                  <a:lnTo>
                    <a:pt x="154" y="1420"/>
                  </a:lnTo>
                  <a:lnTo>
                    <a:pt x="148" y="1420"/>
                  </a:lnTo>
                  <a:lnTo>
                    <a:pt x="148" y="1420"/>
                  </a:lnTo>
                  <a:lnTo>
                    <a:pt x="146" y="1430"/>
                  </a:lnTo>
                  <a:lnTo>
                    <a:pt x="146" y="1430"/>
                  </a:lnTo>
                  <a:lnTo>
                    <a:pt x="139" y="1430"/>
                  </a:lnTo>
                  <a:lnTo>
                    <a:pt x="139" y="1430"/>
                  </a:lnTo>
                  <a:lnTo>
                    <a:pt x="136" y="1447"/>
                  </a:lnTo>
                  <a:lnTo>
                    <a:pt x="136" y="1447"/>
                  </a:lnTo>
                  <a:lnTo>
                    <a:pt x="123" y="1447"/>
                  </a:lnTo>
                  <a:lnTo>
                    <a:pt x="123" y="1447"/>
                  </a:lnTo>
                  <a:lnTo>
                    <a:pt x="121" y="1455"/>
                  </a:lnTo>
                  <a:lnTo>
                    <a:pt x="121" y="1455"/>
                  </a:lnTo>
                  <a:lnTo>
                    <a:pt x="105" y="1455"/>
                  </a:lnTo>
                  <a:lnTo>
                    <a:pt x="105" y="1455"/>
                  </a:lnTo>
                  <a:lnTo>
                    <a:pt x="103" y="1463"/>
                  </a:lnTo>
                  <a:lnTo>
                    <a:pt x="103" y="1463"/>
                  </a:lnTo>
                  <a:lnTo>
                    <a:pt x="97" y="1463"/>
                  </a:lnTo>
                  <a:lnTo>
                    <a:pt x="97" y="1463"/>
                  </a:lnTo>
                  <a:lnTo>
                    <a:pt x="95" y="1470"/>
                  </a:lnTo>
                  <a:lnTo>
                    <a:pt x="95" y="1470"/>
                  </a:lnTo>
                  <a:lnTo>
                    <a:pt x="88" y="1470"/>
                  </a:lnTo>
                  <a:lnTo>
                    <a:pt x="88" y="1470"/>
                  </a:lnTo>
                  <a:lnTo>
                    <a:pt x="88" y="1480"/>
                  </a:lnTo>
                  <a:lnTo>
                    <a:pt x="88" y="1480"/>
                  </a:lnTo>
                  <a:lnTo>
                    <a:pt x="65" y="1480"/>
                  </a:lnTo>
                  <a:lnTo>
                    <a:pt x="65" y="1480"/>
                  </a:lnTo>
                  <a:lnTo>
                    <a:pt x="62" y="1506"/>
                  </a:lnTo>
                  <a:lnTo>
                    <a:pt x="62" y="1506"/>
                  </a:lnTo>
                  <a:lnTo>
                    <a:pt x="44" y="1506"/>
                  </a:lnTo>
                  <a:lnTo>
                    <a:pt x="44" y="1506"/>
                  </a:lnTo>
                  <a:lnTo>
                    <a:pt x="37" y="1521"/>
                  </a:lnTo>
                  <a:lnTo>
                    <a:pt x="37" y="1521"/>
                  </a:lnTo>
                  <a:lnTo>
                    <a:pt x="33" y="1531"/>
                  </a:lnTo>
                  <a:lnTo>
                    <a:pt x="33" y="1531"/>
                  </a:lnTo>
                  <a:lnTo>
                    <a:pt x="33" y="1531"/>
                  </a:lnTo>
                  <a:lnTo>
                    <a:pt x="33" y="1531"/>
                  </a:lnTo>
                  <a:lnTo>
                    <a:pt x="24" y="1531"/>
                  </a:lnTo>
                  <a:lnTo>
                    <a:pt x="24" y="1531"/>
                  </a:lnTo>
                  <a:lnTo>
                    <a:pt x="19" y="1567"/>
                  </a:lnTo>
                  <a:lnTo>
                    <a:pt x="19" y="1567"/>
                  </a:lnTo>
                  <a:lnTo>
                    <a:pt x="13" y="1567"/>
                  </a:lnTo>
                  <a:lnTo>
                    <a:pt x="13" y="1567"/>
                  </a:lnTo>
                  <a:lnTo>
                    <a:pt x="8" y="1582"/>
                  </a:lnTo>
                  <a:lnTo>
                    <a:pt x="8" y="1582"/>
                  </a:lnTo>
                  <a:lnTo>
                    <a:pt x="0" y="1582"/>
                  </a:lnTo>
                  <a:lnTo>
                    <a:pt x="0" y="1582"/>
                  </a:lnTo>
                  <a:lnTo>
                    <a:pt x="0" y="1587"/>
                  </a:lnTo>
                </a:path>
              </a:pathLst>
            </a:custGeom>
            <a:noFill/>
            <a:ln w="23876">
              <a:solidFill>
                <a:schemeClr val="accent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73" name="Freeform 56">
              <a:extLst>
                <a:ext uri="{FF2B5EF4-FFF2-40B4-BE49-F238E27FC236}">
                  <a16:creationId xmlns:a16="http://schemas.microsoft.com/office/drawing/2014/main" id="{5A811045-7487-45BF-B371-A761142680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0236" y="3219699"/>
              <a:ext cx="4818317" cy="2081403"/>
            </a:xfrm>
            <a:custGeom>
              <a:avLst/>
              <a:gdLst>
                <a:gd name="T0" fmla="*/ 2463 w 2620"/>
                <a:gd name="T1" fmla="*/ 68 h 1214"/>
                <a:gd name="T2" fmla="*/ 2384 w 2620"/>
                <a:gd name="T3" fmla="*/ 127 h 1214"/>
                <a:gd name="T4" fmla="*/ 2279 w 2620"/>
                <a:gd name="T5" fmla="*/ 182 h 1214"/>
                <a:gd name="T6" fmla="*/ 2233 w 2620"/>
                <a:gd name="T7" fmla="*/ 203 h 1214"/>
                <a:gd name="T8" fmla="*/ 2205 w 2620"/>
                <a:gd name="T9" fmla="*/ 238 h 1214"/>
                <a:gd name="T10" fmla="*/ 2180 w 2620"/>
                <a:gd name="T11" fmla="*/ 256 h 1214"/>
                <a:gd name="T12" fmla="*/ 2167 w 2620"/>
                <a:gd name="T13" fmla="*/ 289 h 1214"/>
                <a:gd name="T14" fmla="*/ 2129 w 2620"/>
                <a:gd name="T15" fmla="*/ 325 h 1214"/>
                <a:gd name="T16" fmla="*/ 2093 w 2620"/>
                <a:gd name="T17" fmla="*/ 376 h 1214"/>
                <a:gd name="T18" fmla="*/ 2055 w 2620"/>
                <a:gd name="T19" fmla="*/ 393 h 1214"/>
                <a:gd name="T20" fmla="*/ 1981 w 2620"/>
                <a:gd name="T21" fmla="*/ 442 h 1214"/>
                <a:gd name="T22" fmla="*/ 1915 w 2620"/>
                <a:gd name="T23" fmla="*/ 459 h 1214"/>
                <a:gd name="T24" fmla="*/ 1904 w 2620"/>
                <a:gd name="T25" fmla="*/ 492 h 1214"/>
                <a:gd name="T26" fmla="*/ 1800 w 2620"/>
                <a:gd name="T27" fmla="*/ 508 h 1214"/>
                <a:gd name="T28" fmla="*/ 1758 w 2620"/>
                <a:gd name="T29" fmla="*/ 541 h 1214"/>
                <a:gd name="T30" fmla="*/ 1704 w 2620"/>
                <a:gd name="T31" fmla="*/ 556 h 1214"/>
                <a:gd name="T32" fmla="*/ 1633 w 2620"/>
                <a:gd name="T33" fmla="*/ 607 h 1214"/>
                <a:gd name="T34" fmla="*/ 1506 w 2620"/>
                <a:gd name="T35" fmla="*/ 622 h 1214"/>
                <a:gd name="T36" fmla="*/ 1373 w 2620"/>
                <a:gd name="T37" fmla="*/ 655 h 1214"/>
                <a:gd name="T38" fmla="*/ 1280 w 2620"/>
                <a:gd name="T39" fmla="*/ 670 h 1214"/>
                <a:gd name="T40" fmla="*/ 1229 w 2620"/>
                <a:gd name="T41" fmla="*/ 701 h 1214"/>
                <a:gd name="T42" fmla="*/ 1165 w 2620"/>
                <a:gd name="T43" fmla="*/ 718 h 1214"/>
                <a:gd name="T44" fmla="*/ 1053 w 2620"/>
                <a:gd name="T45" fmla="*/ 746 h 1214"/>
                <a:gd name="T46" fmla="*/ 982 w 2620"/>
                <a:gd name="T47" fmla="*/ 764 h 1214"/>
                <a:gd name="T48" fmla="*/ 888 w 2620"/>
                <a:gd name="T49" fmla="*/ 790 h 1214"/>
                <a:gd name="T50" fmla="*/ 821 w 2620"/>
                <a:gd name="T51" fmla="*/ 800 h 1214"/>
                <a:gd name="T52" fmla="*/ 815 w 2620"/>
                <a:gd name="T53" fmla="*/ 828 h 1214"/>
                <a:gd name="T54" fmla="*/ 790 w 2620"/>
                <a:gd name="T55" fmla="*/ 838 h 1214"/>
                <a:gd name="T56" fmla="*/ 780 w 2620"/>
                <a:gd name="T57" fmla="*/ 868 h 1214"/>
                <a:gd name="T58" fmla="*/ 726 w 2620"/>
                <a:gd name="T59" fmla="*/ 876 h 1214"/>
                <a:gd name="T60" fmla="*/ 691 w 2620"/>
                <a:gd name="T61" fmla="*/ 909 h 1214"/>
                <a:gd name="T62" fmla="*/ 672 w 2620"/>
                <a:gd name="T63" fmla="*/ 922 h 1214"/>
                <a:gd name="T64" fmla="*/ 632 w 2620"/>
                <a:gd name="T65" fmla="*/ 929 h 1214"/>
                <a:gd name="T66" fmla="*/ 614 w 2620"/>
                <a:gd name="T67" fmla="*/ 937 h 1214"/>
                <a:gd name="T68" fmla="*/ 594 w 2620"/>
                <a:gd name="T69" fmla="*/ 952 h 1214"/>
                <a:gd name="T70" fmla="*/ 563 w 2620"/>
                <a:gd name="T71" fmla="*/ 975 h 1214"/>
                <a:gd name="T72" fmla="*/ 512 w 2620"/>
                <a:gd name="T73" fmla="*/ 990 h 1214"/>
                <a:gd name="T74" fmla="*/ 481 w 2620"/>
                <a:gd name="T75" fmla="*/ 998 h 1214"/>
                <a:gd name="T76" fmla="*/ 465 w 2620"/>
                <a:gd name="T77" fmla="*/ 1016 h 1214"/>
                <a:gd name="T78" fmla="*/ 448 w 2620"/>
                <a:gd name="T79" fmla="*/ 1023 h 1214"/>
                <a:gd name="T80" fmla="*/ 435 w 2620"/>
                <a:gd name="T81" fmla="*/ 1028 h 1214"/>
                <a:gd name="T82" fmla="*/ 420 w 2620"/>
                <a:gd name="T83" fmla="*/ 1033 h 1214"/>
                <a:gd name="T84" fmla="*/ 394 w 2620"/>
                <a:gd name="T85" fmla="*/ 1054 h 1214"/>
                <a:gd name="T86" fmla="*/ 377 w 2620"/>
                <a:gd name="T87" fmla="*/ 1069 h 1214"/>
                <a:gd name="T88" fmla="*/ 358 w 2620"/>
                <a:gd name="T89" fmla="*/ 1089 h 1214"/>
                <a:gd name="T90" fmla="*/ 345 w 2620"/>
                <a:gd name="T91" fmla="*/ 1089 h 1214"/>
                <a:gd name="T92" fmla="*/ 335 w 2620"/>
                <a:gd name="T93" fmla="*/ 1102 h 1214"/>
                <a:gd name="T94" fmla="*/ 320 w 2620"/>
                <a:gd name="T95" fmla="*/ 1102 h 1214"/>
                <a:gd name="T96" fmla="*/ 280 w 2620"/>
                <a:gd name="T97" fmla="*/ 1115 h 1214"/>
                <a:gd name="T98" fmla="*/ 243 w 2620"/>
                <a:gd name="T99" fmla="*/ 1138 h 1214"/>
                <a:gd name="T100" fmla="*/ 225 w 2620"/>
                <a:gd name="T101" fmla="*/ 1140 h 1214"/>
                <a:gd name="T102" fmla="*/ 210 w 2620"/>
                <a:gd name="T103" fmla="*/ 1150 h 1214"/>
                <a:gd name="T104" fmla="*/ 198 w 2620"/>
                <a:gd name="T105" fmla="*/ 1155 h 1214"/>
                <a:gd name="T106" fmla="*/ 182 w 2620"/>
                <a:gd name="T107" fmla="*/ 1168 h 1214"/>
                <a:gd name="T108" fmla="*/ 161 w 2620"/>
                <a:gd name="T109" fmla="*/ 1176 h 1214"/>
                <a:gd name="T110" fmla="*/ 146 w 2620"/>
                <a:gd name="T111" fmla="*/ 1181 h 1214"/>
                <a:gd name="T112" fmla="*/ 126 w 2620"/>
                <a:gd name="T113" fmla="*/ 1188 h 1214"/>
                <a:gd name="T114" fmla="*/ 113 w 2620"/>
                <a:gd name="T115" fmla="*/ 1188 h 1214"/>
                <a:gd name="T116" fmla="*/ 103 w 2620"/>
                <a:gd name="T117" fmla="*/ 1201 h 1214"/>
                <a:gd name="T118" fmla="*/ 0 w 2620"/>
                <a:gd name="T119" fmla="*/ 1214 h 1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620" h="1214">
                  <a:moveTo>
                    <a:pt x="2620" y="0"/>
                  </a:moveTo>
                  <a:lnTo>
                    <a:pt x="2620" y="0"/>
                  </a:lnTo>
                  <a:lnTo>
                    <a:pt x="2463" y="0"/>
                  </a:lnTo>
                  <a:lnTo>
                    <a:pt x="2463" y="0"/>
                  </a:lnTo>
                  <a:lnTo>
                    <a:pt x="2463" y="68"/>
                  </a:lnTo>
                  <a:lnTo>
                    <a:pt x="2463" y="68"/>
                  </a:lnTo>
                  <a:lnTo>
                    <a:pt x="2445" y="68"/>
                  </a:lnTo>
                  <a:lnTo>
                    <a:pt x="2445" y="68"/>
                  </a:lnTo>
                  <a:lnTo>
                    <a:pt x="2445" y="127"/>
                  </a:lnTo>
                  <a:lnTo>
                    <a:pt x="2445" y="127"/>
                  </a:lnTo>
                  <a:lnTo>
                    <a:pt x="2384" y="127"/>
                  </a:lnTo>
                  <a:lnTo>
                    <a:pt x="2384" y="127"/>
                  </a:lnTo>
                  <a:lnTo>
                    <a:pt x="2384" y="162"/>
                  </a:lnTo>
                  <a:lnTo>
                    <a:pt x="2384" y="162"/>
                  </a:lnTo>
                  <a:lnTo>
                    <a:pt x="2279" y="162"/>
                  </a:lnTo>
                  <a:lnTo>
                    <a:pt x="2279" y="162"/>
                  </a:lnTo>
                  <a:lnTo>
                    <a:pt x="2279" y="182"/>
                  </a:lnTo>
                  <a:lnTo>
                    <a:pt x="2279" y="182"/>
                  </a:lnTo>
                  <a:lnTo>
                    <a:pt x="2265" y="182"/>
                  </a:lnTo>
                  <a:lnTo>
                    <a:pt x="2265" y="182"/>
                  </a:lnTo>
                  <a:lnTo>
                    <a:pt x="2265" y="203"/>
                  </a:lnTo>
                  <a:lnTo>
                    <a:pt x="2265" y="203"/>
                  </a:lnTo>
                  <a:lnTo>
                    <a:pt x="2233" y="203"/>
                  </a:lnTo>
                  <a:lnTo>
                    <a:pt x="2233" y="203"/>
                  </a:lnTo>
                  <a:lnTo>
                    <a:pt x="2233" y="221"/>
                  </a:lnTo>
                  <a:lnTo>
                    <a:pt x="2233" y="221"/>
                  </a:lnTo>
                  <a:lnTo>
                    <a:pt x="2205" y="221"/>
                  </a:lnTo>
                  <a:lnTo>
                    <a:pt x="2205" y="221"/>
                  </a:lnTo>
                  <a:lnTo>
                    <a:pt x="2205" y="238"/>
                  </a:lnTo>
                  <a:lnTo>
                    <a:pt x="2205" y="238"/>
                  </a:lnTo>
                  <a:lnTo>
                    <a:pt x="2190" y="238"/>
                  </a:lnTo>
                  <a:lnTo>
                    <a:pt x="2190" y="238"/>
                  </a:lnTo>
                  <a:lnTo>
                    <a:pt x="2190" y="256"/>
                  </a:lnTo>
                  <a:lnTo>
                    <a:pt x="2190" y="256"/>
                  </a:lnTo>
                  <a:lnTo>
                    <a:pt x="2180" y="256"/>
                  </a:lnTo>
                  <a:lnTo>
                    <a:pt x="2180" y="256"/>
                  </a:lnTo>
                  <a:lnTo>
                    <a:pt x="2180" y="274"/>
                  </a:lnTo>
                  <a:lnTo>
                    <a:pt x="2180" y="274"/>
                  </a:lnTo>
                  <a:lnTo>
                    <a:pt x="2167" y="274"/>
                  </a:lnTo>
                  <a:lnTo>
                    <a:pt x="2167" y="274"/>
                  </a:lnTo>
                  <a:lnTo>
                    <a:pt x="2167" y="289"/>
                  </a:lnTo>
                  <a:lnTo>
                    <a:pt x="2167" y="289"/>
                  </a:lnTo>
                  <a:lnTo>
                    <a:pt x="2160" y="289"/>
                  </a:lnTo>
                  <a:lnTo>
                    <a:pt x="2160" y="289"/>
                  </a:lnTo>
                  <a:lnTo>
                    <a:pt x="2155" y="325"/>
                  </a:lnTo>
                  <a:lnTo>
                    <a:pt x="2155" y="325"/>
                  </a:lnTo>
                  <a:lnTo>
                    <a:pt x="2129" y="325"/>
                  </a:lnTo>
                  <a:lnTo>
                    <a:pt x="2129" y="325"/>
                  </a:lnTo>
                  <a:lnTo>
                    <a:pt x="2129" y="358"/>
                  </a:lnTo>
                  <a:lnTo>
                    <a:pt x="2129" y="358"/>
                  </a:lnTo>
                  <a:lnTo>
                    <a:pt x="2093" y="358"/>
                  </a:lnTo>
                  <a:lnTo>
                    <a:pt x="2093" y="358"/>
                  </a:lnTo>
                  <a:lnTo>
                    <a:pt x="2093" y="376"/>
                  </a:lnTo>
                  <a:lnTo>
                    <a:pt x="2093" y="376"/>
                  </a:lnTo>
                  <a:lnTo>
                    <a:pt x="2088" y="378"/>
                  </a:lnTo>
                  <a:lnTo>
                    <a:pt x="2088" y="378"/>
                  </a:lnTo>
                  <a:lnTo>
                    <a:pt x="2088" y="393"/>
                  </a:lnTo>
                  <a:lnTo>
                    <a:pt x="2088" y="393"/>
                  </a:lnTo>
                  <a:lnTo>
                    <a:pt x="2055" y="393"/>
                  </a:lnTo>
                  <a:lnTo>
                    <a:pt x="2055" y="393"/>
                  </a:lnTo>
                  <a:lnTo>
                    <a:pt x="2055" y="426"/>
                  </a:lnTo>
                  <a:lnTo>
                    <a:pt x="2055" y="426"/>
                  </a:lnTo>
                  <a:lnTo>
                    <a:pt x="1981" y="426"/>
                  </a:lnTo>
                  <a:lnTo>
                    <a:pt x="1981" y="426"/>
                  </a:lnTo>
                  <a:lnTo>
                    <a:pt x="1981" y="442"/>
                  </a:lnTo>
                  <a:lnTo>
                    <a:pt x="1981" y="442"/>
                  </a:lnTo>
                  <a:lnTo>
                    <a:pt x="1947" y="442"/>
                  </a:lnTo>
                  <a:lnTo>
                    <a:pt x="1947" y="442"/>
                  </a:lnTo>
                  <a:lnTo>
                    <a:pt x="1947" y="459"/>
                  </a:lnTo>
                  <a:lnTo>
                    <a:pt x="1947" y="459"/>
                  </a:lnTo>
                  <a:lnTo>
                    <a:pt x="1915" y="459"/>
                  </a:lnTo>
                  <a:lnTo>
                    <a:pt x="1915" y="459"/>
                  </a:lnTo>
                  <a:lnTo>
                    <a:pt x="1915" y="475"/>
                  </a:lnTo>
                  <a:lnTo>
                    <a:pt x="1915" y="475"/>
                  </a:lnTo>
                  <a:lnTo>
                    <a:pt x="1904" y="475"/>
                  </a:lnTo>
                  <a:lnTo>
                    <a:pt x="1904" y="475"/>
                  </a:lnTo>
                  <a:lnTo>
                    <a:pt x="1904" y="492"/>
                  </a:lnTo>
                  <a:lnTo>
                    <a:pt x="1904" y="492"/>
                  </a:lnTo>
                  <a:lnTo>
                    <a:pt x="1807" y="492"/>
                  </a:lnTo>
                  <a:lnTo>
                    <a:pt x="1807" y="492"/>
                  </a:lnTo>
                  <a:lnTo>
                    <a:pt x="1807" y="505"/>
                  </a:lnTo>
                  <a:lnTo>
                    <a:pt x="1807" y="505"/>
                  </a:lnTo>
                  <a:lnTo>
                    <a:pt x="1800" y="508"/>
                  </a:lnTo>
                  <a:lnTo>
                    <a:pt x="1800" y="508"/>
                  </a:lnTo>
                  <a:lnTo>
                    <a:pt x="1800" y="525"/>
                  </a:lnTo>
                  <a:lnTo>
                    <a:pt x="1800" y="525"/>
                  </a:lnTo>
                  <a:lnTo>
                    <a:pt x="1758" y="525"/>
                  </a:lnTo>
                  <a:lnTo>
                    <a:pt x="1758" y="525"/>
                  </a:lnTo>
                  <a:lnTo>
                    <a:pt x="1758" y="541"/>
                  </a:lnTo>
                  <a:lnTo>
                    <a:pt x="1758" y="541"/>
                  </a:lnTo>
                  <a:lnTo>
                    <a:pt x="1731" y="541"/>
                  </a:lnTo>
                  <a:lnTo>
                    <a:pt x="1731" y="541"/>
                  </a:lnTo>
                  <a:lnTo>
                    <a:pt x="1731" y="556"/>
                  </a:lnTo>
                  <a:lnTo>
                    <a:pt x="1731" y="556"/>
                  </a:lnTo>
                  <a:lnTo>
                    <a:pt x="1704" y="556"/>
                  </a:lnTo>
                  <a:lnTo>
                    <a:pt x="1704" y="556"/>
                  </a:lnTo>
                  <a:lnTo>
                    <a:pt x="1704" y="574"/>
                  </a:lnTo>
                  <a:lnTo>
                    <a:pt x="1704" y="574"/>
                  </a:lnTo>
                  <a:lnTo>
                    <a:pt x="1635" y="574"/>
                  </a:lnTo>
                  <a:lnTo>
                    <a:pt x="1635" y="574"/>
                  </a:lnTo>
                  <a:lnTo>
                    <a:pt x="1633" y="607"/>
                  </a:lnTo>
                  <a:lnTo>
                    <a:pt x="1633" y="607"/>
                  </a:lnTo>
                  <a:lnTo>
                    <a:pt x="1610" y="607"/>
                  </a:lnTo>
                  <a:lnTo>
                    <a:pt x="1610" y="607"/>
                  </a:lnTo>
                  <a:lnTo>
                    <a:pt x="1610" y="622"/>
                  </a:lnTo>
                  <a:lnTo>
                    <a:pt x="1610" y="622"/>
                  </a:lnTo>
                  <a:lnTo>
                    <a:pt x="1506" y="622"/>
                  </a:lnTo>
                  <a:lnTo>
                    <a:pt x="1506" y="622"/>
                  </a:lnTo>
                  <a:lnTo>
                    <a:pt x="1506" y="637"/>
                  </a:lnTo>
                  <a:lnTo>
                    <a:pt x="1506" y="637"/>
                  </a:lnTo>
                  <a:lnTo>
                    <a:pt x="1373" y="637"/>
                  </a:lnTo>
                  <a:lnTo>
                    <a:pt x="1373" y="637"/>
                  </a:lnTo>
                  <a:lnTo>
                    <a:pt x="1373" y="655"/>
                  </a:lnTo>
                  <a:lnTo>
                    <a:pt x="1373" y="655"/>
                  </a:lnTo>
                  <a:lnTo>
                    <a:pt x="1286" y="655"/>
                  </a:lnTo>
                  <a:lnTo>
                    <a:pt x="1286" y="655"/>
                  </a:lnTo>
                  <a:lnTo>
                    <a:pt x="1286" y="668"/>
                  </a:lnTo>
                  <a:lnTo>
                    <a:pt x="1286" y="668"/>
                  </a:lnTo>
                  <a:lnTo>
                    <a:pt x="1280" y="670"/>
                  </a:lnTo>
                  <a:lnTo>
                    <a:pt x="1280" y="670"/>
                  </a:lnTo>
                  <a:lnTo>
                    <a:pt x="1280" y="685"/>
                  </a:lnTo>
                  <a:lnTo>
                    <a:pt x="1280" y="685"/>
                  </a:lnTo>
                  <a:lnTo>
                    <a:pt x="1229" y="685"/>
                  </a:lnTo>
                  <a:lnTo>
                    <a:pt x="1229" y="685"/>
                  </a:lnTo>
                  <a:lnTo>
                    <a:pt x="1229" y="701"/>
                  </a:lnTo>
                  <a:lnTo>
                    <a:pt x="1229" y="701"/>
                  </a:lnTo>
                  <a:lnTo>
                    <a:pt x="1206" y="701"/>
                  </a:lnTo>
                  <a:lnTo>
                    <a:pt x="1206" y="701"/>
                  </a:lnTo>
                  <a:lnTo>
                    <a:pt x="1206" y="718"/>
                  </a:lnTo>
                  <a:lnTo>
                    <a:pt x="1206" y="718"/>
                  </a:lnTo>
                  <a:lnTo>
                    <a:pt x="1165" y="718"/>
                  </a:lnTo>
                  <a:lnTo>
                    <a:pt x="1165" y="718"/>
                  </a:lnTo>
                  <a:lnTo>
                    <a:pt x="1165" y="731"/>
                  </a:lnTo>
                  <a:lnTo>
                    <a:pt x="1165" y="731"/>
                  </a:lnTo>
                  <a:lnTo>
                    <a:pt x="1053" y="731"/>
                  </a:lnTo>
                  <a:lnTo>
                    <a:pt x="1053" y="731"/>
                  </a:lnTo>
                  <a:lnTo>
                    <a:pt x="1053" y="746"/>
                  </a:lnTo>
                  <a:lnTo>
                    <a:pt x="1053" y="746"/>
                  </a:lnTo>
                  <a:lnTo>
                    <a:pt x="1015" y="746"/>
                  </a:lnTo>
                  <a:lnTo>
                    <a:pt x="1015" y="746"/>
                  </a:lnTo>
                  <a:lnTo>
                    <a:pt x="1015" y="764"/>
                  </a:lnTo>
                  <a:lnTo>
                    <a:pt x="1015" y="764"/>
                  </a:lnTo>
                  <a:lnTo>
                    <a:pt x="982" y="764"/>
                  </a:lnTo>
                  <a:lnTo>
                    <a:pt x="982" y="764"/>
                  </a:lnTo>
                  <a:lnTo>
                    <a:pt x="982" y="777"/>
                  </a:lnTo>
                  <a:lnTo>
                    <a:pt x="982" y="777"/>
                  </a:lnTo>
                  <a:lnTo>
                    <a:pt x="888" y="777"/>
                  </a:lnTo>
                  <a:lnTo>
                    <a:pt x="888" y="777"/>
                  </a:lnTo>
                  <a:lnTo>
                    <a:pt x="888" y="790"/>
                  </a:lnTo>
                  <a:lnTo>
                    <a:pt x="888" y="790"/>
                  </a:lnTo>
                  <a:lnTo>
                    <a:pt x="838" y="790"/>
                  </a:lnTo>
                  <a:lnTo>
                    <a:pt x="838" y="790"/>
                  </a:lnTo>
                  <a:lnTo>
                    <a:pt x="836" y="800"/>
                  </a:lnTo>
                  <a:lnTo>
                    <a:pt x="836" y="800"/>
                  </a:lnTo>
                  <a:lnTo>
                    <a:pt x="821" y="800"/>
                  </a:lnTo>
                  <a:lnTo>
                    <a:pt x="821" y="800"/>
                  </a:lnTo>
                  <a:lnTo>
                    <a:pt x="821" y="807"/>
                  </a:lnTo>
                  <a:lnTo>
                    <a:pt x="821" y="807"/>
                  </a:lnTo>
                  <a:lnTo>
                    <a:pt x="816" y="810"/>
                  </a:lnTo>
                  <a:lnTo>
                    <a:pt x="816" y="810"/>
                  </a:lnTo>
                  <a:lnTo>
                    <a:pt x="815" y="828"/>
                  </a:lnTo>
                  <a:lnTo>
                    <a:pt x="815" y="828"/>
                  </a:lnTo>
                  <a:lnTo>
                    <a:pt x="795" y="828"/>
                  </a:lnTo>
                  <a:lnTo>
                    <a:pt x="795" y="828"/>
                  </a:lnTo>
                  <a:lnTo>
                    <a:pt x="795" y="838"/>
                  </a:lnTo>
                  <a:lnTo>
                    <a:pt x="795" y="838"/>
                  </a:lnTo>
                  <a:lnTo>
                    <a:pt x="790" y="838"/>
                  </a:lnTo>
                  <a:lnTo>
                    <a:pt x="790" y="838"/>
                  </a:lnTo>
                  <a:lnTo>
                    <a:pt x="785" y="858"/>
                  </a:lnTo>
                  <a:lnTo>
                    <a:pt x="785" y="858"/>
                  </a:lnTo>
                  <a:lnTo>
                    <a:pt x="780" y="858"/>
                  </a:lnTo>
                  <a:lnTo>
                    <a:pt x="780" y="858"/>
                  </a:lnTo>
                  <a:lnTo>
                    <a:pt x="780" y="868"/>
                  </a:lnTo>
                  <a:lnTo>
                    <a:pt x="780" y="868"/>
                  </a:lnTo>
                  <a:lnTo>
                    <a:pt x="752" y="868"/>
                  </a:lnTo>
                  <a:lnTo>
                    <a:pt x="752" y="868"/>
                  </a:lnTo>
                  <a:lnTo>
                    <a:pt x="750" y="876"/>
                  </a:lnTo>
                  <a:lnTo>
                    <a:pt x="750" y="876"/>
                  </a:lnTo>
                  <a:lnTo>
                    <a:pt x="726" y="876"/>
                  </a:lnTo>
                  <a:lnTo>
                    <a:pt x="726" y="876"/>
                  </a:lnTo>
                  <a:lnTo>
                    <a:pt x="724" y="891"/>
                  </a:lnTo>
                  <a:lnTo>
                    <a:pt x="724" y="891"/>
                  </a:lnTo>
                  <a:lnTo>
                    <a:pt x="693" y="891"/>
                  </a:lnTo>
                  <a:lnTo>
                    <a:pt x="693" y="891"/>
                  </a:lnTo>
                  <a:lnTo>
                    <a:pt x="691" y="909"/>
                  </a:lnTo>
                  <a:lnTo>
                    <a:pt x="691" y="909"/>
                  </a:lnTo>
                  <a:lnTo>
                    <a:pt x="685" y="909"/>
                  </a:lnTo>
                  <a:lnTo>
                    <a:pt x="685" y="909"/>
                  </a:lnTo>
                  <a:lnTo>
                    <a:pt x="683" y="914"/>
                  </a:lnTo>
                  <a:lnTo>
                    <a:pt x="680" y="919"/>
                  </a:lnTo>
                  <a:lnTo>
                    <a:pt x="677" y="922"/>
                  </a:lnTo>
                  <a:lnTo>
                    <a:pt x="672" y="922"/>
                  </a:lnTo>
                  <a:lnTo>
                    <a:pt x="672" y="922"/>
                  </a:lnTo>
                  <a:lnTo>
                    <a:pt x="640" y="922"/>
                  </a:lnTo>
                  <a:lnTo>
                    <a:pt x="640" y="922"/>
                  </a:lnTo>
                  <a:lnTo>
                    <a:pt x="639" y="929"/>
                  </a:lnTo>
                  <a:lnTo>
                    <a:pt x="639" y="929"/>
                  </a:lnTo>
                  <a:lnTo>
                    <a:pt x="632" y="929"/>
                  </a:lnTo>
                  <a:lnTo>
                    <a:pt x="632" y="929"/>
                  </a:lnTo>
                  <a:lnTo>
                    <a:pt x="629" y="929"/>
                  </a:lnTo>
                  <a:lnTo>
                    <a:pt x="629" y="929"/>
                  </a:lnTo>
                  <a:lnTo>
                    <a:pt x="624" y="934"/>
                  </a:lnTo>
                  <a:lnTo>
                    <a:pt x="619" y="937"/>
                  </a:lnTo>
                  <a:lnTo>
                    <a:pt x="614" y="937"/>
                  </a:lnTo>
                  <a:lnTo>
                    <a:pt x="609" y="937"/>
                  </a:lnTo>
                  <a:lnTo>
                    <a:pt x="609" y="937"/>
                  </a:lnTo>
                  <a:lnTo>
                    <a:pt x="598" y="937"/>
                  </a:lnTo>
                  <a:lnTo>
                    <a:pt x="598" y="937"/>
                  </a:lnTo>
                  <a:lnTo>
                    <a:pt x="598" y="947"/>
                  </a:lnTo>
                  <a:lnTo>
                    <a:pt x="594" y="952"/>
                  </a:lnTo>
                  <a:lnTo>
                    <a:pt x="589" y="955"/>
                  </a:lnTo>
                  <a:lnTo>
                    <a:pt x="581" y="955"/>
                  </a:lnTo>
                  <a:lnTo>
                    <a:pt x="581" y="955"/>
                  </a:lnTo>
                  <a:lnTo>
                    <a:pt x="576" y="967"/>
                  </a:lnTo>
                  <a:lnTo>
                    <a:pt x="570" y="972"/>
                  </a:lnTo>
                  <a:lnTo>
                    <a:pt x="563" y="975"/>
                  </a:lnTo>
                  <a:lnTo>
                    <a:pt x="555" y="975"/>
                  </a:lnTo>
                  <a:lnTo>
                    <a:pt x="555" y="975"/>
                  </a:lnTo>
                  <a:lnTo>
                    <a:pt x="550" y="990"/>
                  </a:lnTo>
                  <a:lnTo>
                    <a:pt x="550" y="990"/>
                  </a:lnTo>
                  <a:lnTo>
                    <a:pt x="512" y="990"/>
                  </a:lnTo>
                  <a:lnTo>
                    <a:pt x="512" y="990"/>
                  </a:lnTo>
                  <a:lnTo>
                    <a:pt x="511" y="998"/>
                  </a:lnTo>
                  <a:lnTo>
                    <a:pt x="511" y="998"/>
                  </a:lnTo>
                  <a:lnTo>
                    <a:pt x="509" y="998"/>
                  </a:lnTo>
                  <a:lnTo>
                    <a:pt x="509" y="998"/>
                  </a:lnTo>
                  <a:lnTo>
                    <a:pt x="481" y="998"/>
                  </a:lnTo>
                  <a:lnTo>
                    <a:pt x="481" y="998"/>
                  </a:lnTo>
                  <a:lnTo>
                    <a:pt x="476" y="998"/>
                  </a:lnTo>
                  <a:lnTo>
                    <a:pt x="471" y="1003"/>
                  </a:lnTo>
                  <a:lnTo>
                    <a:pt x="465" y="1013"/>
                  </a:lnTo>
                  <a:lnTo>
                    <a:pt x="465" y="1013"/>
                  </a:lnTo>
                  <a:lnTo>
                    <a:pt x="465" y="1016"/>
                  </a:lnTo>
                  <a:lnTo>
                    <a:pt x="465" y="1016"/>
                  </a:lnTo>
                  <a:lnTo>
                    <a:pt x="461" y="1018"/>
                  </a:lnTo>
                  <a:lnTo>
                    <a:pt x="458" y="1018"/>
                  </a:lnTo>
                  <a:lnTo>
                    <a:pt x="455" y="1018"/>
                  </a:lnTo>
                  <a:lnTo>
                    <a:pt x="453" y="1023"/>
                  </a:lnTo>
                  <a:lnTo>
                    <a:pt x="453" y="1023"/>
                  </a:lnTo>
                  <a:lnTo>
                    <a:pt x="448" y="1023"/>
                  </a:lnTo>
                  <a:lnTo>
                    <a:pt x="448" y="1023"/>
                  </a:lnTo>
                  <a:lnTo>
                    <a:pt x="443" y="1023"/>
                  </a:lnTo>
                  <a:lnTo>
                    <a:pt x="440" y="1026"/>
                  </a:lnTo>
                  <a:lnTo>
                    <a:pt x="438" y="1028"/>
                  </a:lnTo>
                  <a:lnTo>
                    <a:pt x="438" y="1028"/>
                  </a:lnTo>
                  <a:lnTo>
                    <a:pt x="435" y="1028"/>
                  </a:lnTo>
                  <a:lnTo>
                    <a:pt x="430" y="1028"/>
                  </a:lnTo>
                  <a:lnTo>
                    <a:pt x="430" y="1028"/>
                  </a:lnTo>
                  <a:lnTo>
                    <a:pt x="425" y="1028"/>
                  </a:lnTo>
                  <a:lnTo>
                    <a:pt x="422" y="1031"/>
                  </a:lnTo>
                  <a:lnTo>
                    <a:pt x="420" y="1033"/>
                  </a:lnTo>
                  <a:lnTo>
                    <a:pt x="420" y="1033"/>
                  </a:lnTo>
                  <a:lnTo>
                    <a:pt x="419" y="1036"/>
                  </a:lnTo>
                  <a:lnTo>
                    <a:pt x="414" y="1036"/>
                  </a:lnTo>
                  <a:lnTo>
                    <a:pt x="414" y="1036"/>
                  </a:lnTo>
                  <a:lnTo>
                    <a:pt x="405" y="1054"/>
                  </a:lnTo>
                  <a:lnTo>
                    <a:pt x="405" y="1054"/>
                  </a:lnTo>
                  <a:lnTo>
                    <a:pt x="394" y="1054"/>
                  </a:lnTo>
                  <a:lnTo>
                    <a:pt x="394" y="1054"/>
                  </a:lnTo>
                  <a:lnTo>
                    <a:pt x="389" y="1064"/>
                  </a:lnTo>
                  <a:lnTo>
                    <a:pt x="386" y="1069"/>
                  </a:lnTo>
                  <a:lnTo>
                    <a:pt x="381" y="1069"/>
                  </a:lnTo>
                  <a:lnTo>
                    <a:pt x="381" y="1069"/>
                  </a:lnTo>
                  <a:lnTo>
                    <a:pt x="377" y="1069"/>
                  </a:lnTo>
                  <a:lnTo>
                    <a:pt x="374" y="1074"/>
                  </a:lnTo>
                  <a:lnTo>
                    <a:pt x="371" y="1082"/>
                  </a:lnTo>
                  <a:lnTo>
                    <a:pt x="371" y="1082"/>
                  </a:lnTo>
                  <a:lnTo>
                    <a:pt x="364" y="1084"/>
                  </a:lnTo>
                  <a:lnTo>
                    <a:pt x="361" y="1084"/>
                  </a:lnTo>
                  <a:lnTo>
                    <a:pt x="358" y="1089"/>
                  </a:lnTo>
                  <a:lnTo>
                    <a:pt x="358" y="1089"/>
                  </a:lnTo>
                  <a:lnTo>
                    <a:pt x="354" y="1089"/>
                  </a:lnTo>
                  <a:lnTo>
                    <a:pt x="351" y="1089"/>
                  </a:lnTo>
                  <a:lnTo>
                    <a:pt x="351" y="1089"/>
                  </a:lnTo>
                  <a:lnTo>
                    <a:pt x="346" y="1089"/>
                  </a:lnTo>
                  <a:lnTo>
                    <a:pt x="345" y="1089"/>
                  </a:lnTo>
                  <a:lnTo>
                    <a:pt x="343" y="1094"/>
                  </a:lnTo>
                  <a:lnTo>
                    <a:pt x="343" y="1094"/>
                  </a:lnTo>
                  <a:lnTo>
                    <a:pt x="340" y="1094"/>
                  </a:lnTo>
                  <a:lnTo>
                    <a:pt x="336" y="1094"/>
                  </a:lnTo>
                  <a:lnTo>
                    <a:pt x="336" y="1094"/>
                  </a:lnTo>
                  <a:lnTo>
                    <a:pt x="335" y="1102"/>
                  </a:lnTo>
                  <a:lnTo>
                    <a:pt x="335" y="1102"/>
                  </a:lnTo>
                  <a:lnTo>
                    <a:pt x="333" y="1102"/>
                  </a:lnTo>
                  <a:lnTo>
                    <a:pt x="333" y="1102"/>
                  </a:lnTo>
                  <a:lnTo>
                    <a:pt x="325" y="1102"/>
                  </a:lnTo>
                  <a:lnTo>
                    <a:pt x="325" y="1102"/>
                  </a:lnTo>
                  <a:lnTo>
                    <a:pt x="320" y="1102"/>
                  </a:lnTo>
                  <a:lnTo>
                    <a:pt x="317" y="1104"/>
                  </a:lnTo>
                  <a:lnTo>
                    <a:pt x="310" y="1112"/>
                  </a:lnTo>
                  <a:lnTo>
                    <a:pt x="310" y="1112"/>
                  </a:lnTo>
                  <a:lnTo>
                    <a:pt x="305" y="1115"/>
                  </a:lnTo>
                  <a:lnTo>
                    <a:pt x="305" y="1115"/>
                  </a:lnTo>
                  <a:lnTo>
                    <a:pt x="280" y="1115"/>
                  </a:lnTo>
                  <a:lnTo>
                    <a:pt x="280" y="1115"/>
                  </a:lnTo>
                  <a:lnTo>
                    <a:pt x="279" y="1122"/>
                  </a:lnTo>
                  <a:lnTo>
                    <a:pt x="279" y="1122"/>
                  </a:lnTo>
                  <a:lnTo>
                    <a:pt x="248" y="1122"/>
                  </a:lnTo>
                  <a:lnTo>
                    <a:pt x="248" y="1122"/>
                  </a:lnTo>
                  <a:lnTo>
                    <a:pt x="243" y="1138"/>
                  </a:lnTo>
                  <a:lnTo>
                    <a:pt x="243" y="1138"/>
                  </a:lnTo>
                  <a:lnTo>
                    <a:pt x="230" y="1138"/>
                  </a:lnTo>
                  <a:lnTo>
                    <a:pt x="230" y="1138"/>
                  </a:lnTo>
                  <a:lnTo>
                    <a:pt x="228" y="1138"/>
                  </a:lnTo>
                  <a:lnTo>
                    <a:pt x="225" y="1140"/>
                  </a:lnTo>
                  <a:lnTo>
                    <a:pt x="225" y="1140"/>
                  </a:lnTo>
                  <a:lnTo>
                    <a:pt x="223" y="1143"/>
                  </a:lnTo>
                  <a:lnTo>
                    <a:pt x="220" y="1143"/>
                  </a:lnTo>
                  <a:lnTo>
                    <a:pt x="211" y="1143"/>
                  </a:lnTo>
                  <a:lnTo>
                    <a:pt x="211" y="1143"/>
                  </a:lnTo>
                  <a:lnTo>
                    <a:pt x="210" y="1150"/>
                  </a:lnTo>
                  <a:lnTo>
                    <a:pt x="210" y="1150"/>
                  </a:lnTo>
                  <a:lnTo>
                    <a:pt x="207" y="1150"/>
                  </a:lnTo>
                  <a:lnTo>
                    <a:pt x="203" y="1150"/>
                  </a:lnTo>
                  <a:lnTo>
                    <a:pt x="203" y="1155"/>
                  </a:lnTo>
                  <a:lnTo>
                    <a:pt x="203" y="1155"/>
                  </a:lnTo>
                  <a:lnTo>
                    <a:pt x="198" y="1155"/>
                  </a:lnTo>
                  <a:lnTo>
                    <a:pt x="198" y="1155"/>
                  </a:lnTo>
                  <a:lnTo>
                    <a:pt x="195" y="1155"/>
                  </a:lnTo>
                  <a:lnTo>
                    <a:pt x="190" y="1158"/>
                  </a:lnTo>
                  <a:lnTo>
                    <a:pt x="187" y="1160"/>
                  </a:lnTo>
                  <a:lnTo>
                    <a:pt x="184" y="1165"/>
                  </a:lnTo>
                  <a:lnTo>
                    <a:pt x="184" y="1165"/>
                  </a:lnTo>
                  <a:lnTo>
                    <a:pt x="182" y="1168"/>
                  </a:lnTo>
                  <a:lnTo>
                    <a:pt x="180" y="1168"/>
                  </a:lnTo>
                  <a:lnTo>
                    <a:pt x="180" y="1168"/>
                  </a:lnTo>
                  <a:lnTo>
                    <a:pt x="162" y="1168"/>
                  </a:lnTo>
                  <a:lnTo>
                    <a:pt x="162" y="1168"/>
                  </a:lnTo>
                  <a:lnTo>
                    <a:pt x="161" y="1176"/>
                  </a:lnTo>
                  <a:lnTo>
                    <a:pt x="161" y="1176"/>
                  </a:lnTo>
                  <a:lnTo>
                    <a:pt x="151" y="1176"/>
                  </a:lnTo>
                  <a:lnTo>
                    <a:pt x="151" y="1176"/>
                  </a:lnTo>
                  <a:lnTo>
                    <a:pt x="147" y="1176"/>
                  </a:lnTo>
                  <a:lnTo>
                    <a:pt x="146" y="1178"/>
                  </a:lnTo>
                  <a:lnTo>
                    <a:pt x="146" y="1181"/>
                  </a:lnTo>
                  <a:lnTo>
                    <a:pt x="146" y="1181"/>
                  </a:lnTo>
                  <a:lnTo>
                    <a:pt x="142" y="1181"/>
                  </a:lnTo>
                  <a:lnTo>
                    <a:pt x="139" y="1183"/>
                  </a:lnTo>
                  <a:lnTo>
                    <a:pt x="139" y="1183"/>
                  </a:lnTo>
                  <a:lnTo>
                    <a:pt x="133" y="1181"/>
                  </a:lnTo>
                  <a:lnTo>
                    <a:pt x="129" y="1183"/>
                  </a:lnTo>
                  <a:lnTo>
                    <a:pt x="126" y="1188"/>
                  </a:lnTo>
                  <a:lnTo>
                    <a:pt x="126" y="1188"/>
                  </a:lnTo>
                  <a:lnTo>
                    <a:pt x="123" y="1188"/>
                  </a:lnTo>
                  <a:lnTo>
                    <a:pt x="119" y="1188"/>
                  </a:lnTo>
                  <a:lnTo>
                    <a:pt x="119" y="1188"/>
                  </a:lnTo>
                  <a:lnTo>
                    <a:pt x="115" y="1188"/>
                  </a:lnTo>
                  <a:lnTo>
                    <a:pt x="113" y="1188"/>
                  </a:lnTo>
                  <a:lnTo>
                    <a:pt x="111" y="1193"/>
                  </a:lnTo>
                  <a:lnTo>
                    <a:pt x="111" y="1193"/>
                  </a:lnTo>
                  <a:lnTo>
                    <a:pt x="108" y="1193"/>
                  </a:lnTo>
                  <a:lnTo>
                    <a:pt x="105" y="1193"/>
                  </a:lnTo>
                  <a:lnTo>
                    <a:pt x="105" y="1193"/>
                  </a:lnTo>
                  <a:lnTo>
                    <a:pt x="103" y="1201"/>
                  </a:lnTo>
                  <a:lnTo>
                    <a:pt x="103" y="1201"/>
                  </a:lnTo>
                  <a:lnTo>
                    <a:pt x="29" y="1201"/>
                  </a:lnTo>
                  <a:lnTo>
                    <a:pt x="29" y="1201"/>
                  </a:lnTo>
                  <a:lnTo>
                    <a:pt x="26" y="1214"/>
                  </a:lnTo>
                  <a:lnTo>
                    <a:pt x="26" y="1214"/>
                  </a:lnTo>
                  <a:lnTo>
                    <a:pt x="0" y="1214"/>
                  </a:lnTo>
                </a:path>
              </a:pathLst>
            </a:custGeom>
            <a:noFill/>
            <a:ln w="23876">
              <a:solidFill>
                <a:srgbClr val="2A399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438" name="Rectangle 437"/>
            <p:cNvSpPr/>
            <p:nvPr/>
          </p:nvSpPr>
          <p:spPr>
            <a:xfrm>
              <a:off x="1069241" y="5350645"/>
              <a:ext cx="28725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AU" sz="1200" b="1" kern="1100" spc="-50" dirty="0">
                  <a:solidFill>
                    <a:srgbClr val="000000"/>
                  </a:solidFill>
                </a:rPr>
                <a:t>0</a:t>
              </a:r>
              <a:endParaRPr lang="en-US" sz="1200" b="1" kern="1100" spc="-50" dirty="0"/>
            </a:p>
          </p:txBody>
        </p:sp>
        <p:sp>
          <p:nvSpPr>
            <p:cNvPr id="440" name="Rectangle 439"/>
            <p:cNvSpPr/>
            <p:nvPr/>
          </p:nvSpPr>
          <p:spPr>
            <a:xfrm>
              <a:off x="1771848" y="5350645"/>
              <a:ext cx="28725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AU" sz="1200" b="1" kern="1100" spc="-50" dirty="0">
                  <a:solidFill>
                    <a:srgbClr val="000000"/>
                  </a:solidFill>
                </a:rPr>
                <a:t>1</a:t>
              </a:r>
              <a:endParaRPr lang="en-US" sz="1200" b="1" kern="1100" spc="-50" dirty="0"/>
            </a:p>
          </p:txBody>
        </p:sp>
        <p:sp>
          <p:nvSpPr>
            <p:cNvPr id="442" name="Rectangle 441"/>
            <p:cNvSpPr/>
            <p:nvPr/>
          </p:nvSpPr>
          <p:spPr>
            <a:xfrm>
              <a:off x="2474455" y="5350645"/>
              <a:ext cx="28725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AU" sz="1200" b="1" kern="1100" spc="-50" dirty="0">
                  <a:solidFill>
                    <a:srgbClr val="000000"/>
                  </a:solidFill>
                </a:rPr>
                <a:t>2</a:t>
              </a:r>
              <a:endParaRPr lang="en-US" sz="1200" b="1" kern="1100" spc="-50" dirty="0"/>
            </a:p>
          </p:txBody>
        </p:sp>
        <p:sp>
          <p:nvSpPr>
            <p:cNvPr id="444" name="Rectangle 443"/>
            <p:cNvSpPr/>
            <p:nvPr/>
          </p:nvSpPr>
          <p:spPr>
            <a:xfrm>
              <a:off x="3177062" y="5350645"/>
              <a:ext cx="28725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AU" sz="1200" b="1" kern="1100" spc="-50" dirty="0">
                  <a:solidFill>
                    <a:srgbClr val="000000"/>
                  </a:solidFill>
                </a:rPr>
                <a:t>3</a:t>
              </a:r>
              <a:endParaRPr lang="en-US" sz="1200" b="1" kern="1100" spc="-50" dirty="0"/>
            </a:p>
          </p:txBody>
        </p:sp>
        <p:sp>
          <p:nvSpPr>
            <p:cNvPr id="446" name="Rectangle 445"/>
            <p:cNvSpPr/>
            <p:nvPr/>
          </p:nvSpPr>
          <p:spPr>
            <a:xfrm>
              <a:off x="3879669" y="5350645"/>
              <a:ext cx="28725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AU" sz="1200" b="1" kern="1100" spc="-50" dirty="0">
                  <a:solidFill>
                    <a:srgbClr val="000000"/>
                  </a:solidFill>
                </a:rPr>
                <a:t>4</a:t>
              </a:r>
              <a:endParaRPr lang="en-US" sz="1200" b="1" kern="1100" spc="-50" dirty="0"/>
            </a:p>
          </p:txBody>
        </p:sp>
        <p:sp>
          <p:nvSpPr>
            <p:cNvPr id="448" name="Rectangle 447"/>
            <p:cNvSpPr/>
            <p:nvPr/>
          </p:nvSpPr>
          <p:spPr>
            <a:xfrm>
              <a:off x="4582276" y="5350645"/>
              <a:ext cx="28725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AU" sz="1200" b="1" kern="1100" spc="-50" dirty="0">
                  <a:solidFill>
                    <a:srgbClr val="000000"/>
                  </a:solidFill>
                </a:rPr>
                <a:t>5</a:t>
              </a:r>
              <a:endParaRPr lang="en-US" sz="1200" b="1" kern="1100" spc="-50" dirty="0"/>
            </a:p>
          </p:txBody>
        </p:sp>
        <p:sp>
          <p:nvSpPr>
            <p:cNvPr id="450" name="Rectangle 449"/>
            <p:cNvSpPr/>
            <p:nvPr/>
          </p:nvSpPr>
          <p:spPr>
            <a:xfrm>
              <a:off x="5284885" y="5350645"/>
              <a:ext cx="28725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AU" sz="1200" b="1" kern="1100" spc="-50" dirty="0">
                  <a:solidFill>
                    <a:srgbClr val="000000"/>
                  </a:solidFill>
                </a:rPr>
                <a:t>6</a:t>
              </a:r>
              <a:endParaRPr lang="en-US" sz="1200" b="1" kern="1100" spc="-50" dirty="0"/>
            </a:p>
          </p:txBody>
        </p:sp>
      </p:grpSp>
      <p:sp>
        <p:nvSpPr>
          <p:cNvPr id="350" name="Rectangle 349"/>
          <p:cNvSpPr/>
          <p:nvPr/>
        </p:nvSpPr>
        <p:spPr bwMode="auto">
          <a:xfrm>
            <a:off x="5079851" y="1707744"/>
            <a:ext cx="923597" cy="334519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917670" y="1756297"/>
            <a:ext cx="6129452" cy="3758300"/>
            <a:chOff x="5917670" y="1756297"/>
            <a:chExt cx="6129452" cy="3758300"/>
          </a:xfrm>
        </p:grpSpPr>
        <p:sp>
          <p:nvSpPr>
            <p:cNvPr id="338" name="Freeform 57">
              <a:extLst>
                <a:ext uri="{FF2B5EF4-FFF2-40B4-BE49-F238E27FC236}">
                  <a16:creationId xmlns:a16="http://schemas.microsoft.com/office/drawing/2014/main" id="{2B18B6D1-B89C-41A8-968E-D37A5805024F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6653" y="3953616"/>
              <a:ext cx="4806730" cy="1015453"/>
            </a:xfrm>
            <a:custGeom>
              <a:avLst/>
              <a:gdLst>
                <a:gd name="T0" fmla="*/ 2617 w 2617"/>
                <a:gd name="T1" fmla="*/ 0 h 643"/>
                <a:gd name="T2" fmla="*/ 2295 w 2617"/>
                <a:gd name="T3" fmla="*/ 0 h 643"/>
                <a:gd name="T4" fmla="*/ 2295 w 2617"/>
                <a:gd name="T5" fmla="*/ 71 h 643"/>
                <a:gd name="T6" fmla="*/ 2074 w 2617"/>
                <a:gd name="T7" fmla="*/ 71 h 643"/>
                <a:gd name="T8" fmla="*/ 2074 w 2617"/>
                <a:gd name="T9" fmla="*/ 117 h 643"/>
                <a:gd name="T10" fmla="*/ 2067 w 2617"/>
                <a:gd name="T11" fmla="*/ 120 h 643"/>
                <a:gd name="T12" fmla="*/ 2067 w 2617"/>
                <a:gd name="T13" fmla="*/ 165 h 643"/>
                <a:gd name="T14" fmla="*/ 1773 w 2617"/>
                <a:gd name="T15" fmla="*/ 165 h 643"/>
                <a:gd name="T16" fmla="*/ 1773 w 2617"/>
                <a:gd name="T17" fmla="*/ 211 h 643"/>
                <a:gd name="T18" fmla="*/ 1730 w 2617"/>
                <a:gd name="T19" fmla="*/ 211 h 643"/>
                <a:gd name="T20" fmla="*/ 1730 w 2617"/>
                <a:gd name="T21" fmla="*/ 257 h 643"/>
                <a:gd name="T22" fmla="*/ 1120 w 2617"/>
                <a:gd name="T23" fmla="*/ 257 h 643"/>
                <a:gd name="T24" fmla="*/ 1120 w 2617"/>
                <a:gd name="T25" fmla="*/ 302 h 643"/>
                <a:gd name="T26" fmla="*/ 1084 w 2617"/>
                <a:gd name="T27" fmla="*/ 302 h 643"/>
                <a:gd name="T28" fmla="*/ 1084 w 2617"/>
                <a:gd name="T29" fmla="*/ 343 h 643"/>
                <a:gd name="T30" fmla="*/ 1038 w 2617"/>
                <a:gd name="T31" fmla="*/ 343 h 643"/>
                <a:gd name="T32" fmla="*/ 1038 w 2617"/>
                <a:gd name="T33" fmla="*/ 386 h 643"/>
                <a:gd name="T34" fmla="*/ 925 w 2617"/>
                <a:gd name="T35" fmla="*/ 386 h 643"/>
                <a:gd name="T36" fmla="*/ 925 w 2617"/>
                <a:gd name="T37" fmla="*/ 414 h 643"/>
                <a:gd name="T38" fmla="*/ 792 w 2617"/>
                <a:gd name="T39" fmla="*/ 414 h 643"/>
                <a:gd name="T40" fmla="*/ 792 w 2617"/>
                <a:gd name="T41" fmla="*/ 437 h 643"/>
                <a:gd name="T42" fmla="*/ 711 w 2617"/>
                <a:gd name="T43" fmla="*/ 437 h 643"/>
                <a:gd name="T44" fmla="*/ 711 w 2617"/>
                <a:gd name="T45" fmla="*/ 457 h 643"/>
                <a:gd name="T46" fmla="*/ 660 w 2617"/>
                <a:gd name="T47" fmla="*/ 457 h 643"/>
                <a:gd name="T48" fmla="*/ 660 w 2617"/>
                <a:gd name="T49" fmla="*/ 475 h 643"/>
                <a:gd name="T50" fmla="*/ 649 w 2617"/>
                <a:gd name="T51" fmla="*/ 475 h 643"/>
                <a:gd name="T52" fmla="*/ 649 w 2617"/>
                <a:gd name="T53" fmla="*/ 493 h 643"/>
                <a:gd name="T54" fmla="*/ 636 w 2617"/>
                <a:gd name="T55" fmla="*/ 493 h 643"/>
                <a:gd name="T56" fmla="*/ 636 w 2617"/>
                <a:gd name="T57" fmla="*/ 511 h 643"/>
                <a:gd name="T58" fmla="*/ 608 w 2617"/>
                <a:gd name="T59" fmla="*/ 511 h 643"/>
                <a:gd name="T60" fmla="*/ 608 w 2617"/>
                <a:gd name="T61" fmla="*/ 526 h 643"/>
                <a:gd name="T62" fmla="*/ 588 w 2617"/>
                <a:gd name="T63" fmla="*/ 526 h 643"/>
                <a:gd name="T64" fmla="*/ 588 w 2617"/>
                <a:gd name="T65" fmla="*/ 544 h 643"/>
                <a:gd name="T66" fmla="*/ 485 w 2617"/>
                <a:gd name="T67" fmla="*/ 544 h 643"/>
                <a:gd name="T68" fmla="*/ 485 w 2617"/>
                <a:gd name="T69" fmla="*/ 561 h 643"/>
                <a:gd name="T70" fmla="*/ 309 w 2617"/>
                <a:gd name="T71" fmla="*/ 561 h 643"/>
                <a:gd name="T72" fmla="*/ 309 w 2617"/>
                <a:gd name="T73" fmla="*/ 579 h 643"/>
                <a:gd name="T74" fmla="*/ 256 w 2617"/>
                <a:gd name="T75" fmla="*/ 579 h 643"/>
                <a:gd name="T76" fmla="*/ 256 w 2617"/>
                <a:gd name="T77" fmla="*/ 597 h 643"/>
                <a:gd name="T78" fmla="*/ 143 w 2617"/>
                <a:gd name="T79" fmla="*/ 597 h 643"/>
                <a:gd name="T80" fmla="*/ 143 w 2617"/>
                <a:gd name="T81" fmla="*/ 612 h 643"/>
                <a:gd name="T82" fmla="*/ 90 w 2617"/>
                <a:gd name="T83" fmla="*/ 612 h 643"/>
                <a:gd name="T84" fmla="*/ 87 w 2617"/>
                <a:gd name="T85" fmla="*/ 633 h 643"/>
                <a:gd name="T86" fmla="*/ 61 w 2617"/>
                <a:gd name="T87" fmla="*/ 643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617" h="643">
                  <a:moveTo>
                    <a:pt x="2617" y="0"/>
                  </a:moveTo>
                  <a:lnTo>
                    <a:pt x="2617" y="0"/>
                  </a:lnTo>
                  <a:lnTo>
                    <a:pt x="2295" y="0"/>
                  </a:lnTo>
                  <a:lnTo>
                    <a:pt x="2295" y="0"/>
                  </a:lnTo>
                  <a:lnTo>
                    <a:pt x="2295" y="71"/>
                  </a:lnTo>
                  <a:lnTo>
                    <a:pt x="2295" y="71"/>
                  </a:lnTo>
                  <a:lnTo>
                    <a:pt x="2074" y="71"/>
                  </a:lnTo>
                  <a:lnTo>
                    <a:pt x="2074" y="71"/>
                  </a:lnTo>
                  <a:lnTo>
                    <a:pt x="2074" y="117"/>
                  </a:lnTo>
                  <a:lnTo>
                    <a:pt x="2074" y="117"/>
                  </a:lnTo>
                  <a:lnTo>
                    <a:pt x="2067" y="120"/>
                  </a:lnTo>
                  <a:lnTo>
                    <a:pt x="2067" y="120"/>
                  </a:lnTo>
                  <a:lnTo>
                    <a:pt x="2067" y="165"/>
                  </a:lnTo>
                  <a:lnTo>
                    <a:pt x="2067" y="165"/>
                  </a:lnTo>
                  <a:lnTo>
                    <a:pt x="1773" y="165"/>
                  </a:lnTo>
                  <a:lnTo>
                    <a:pt x="1773" y="165"/>
                  </a:lnTo>
                  <a:lnTo>
                    <a:pt x="1773" y="211"/>
                  </a:lnTo>
                  <a:lnTo>
                    <a:pt x="1773" y="211"/>
                  </a:lnTo>
                  <a:lnTo>
                    <a:pt x="1730" y="211"/>
                  </a:lnTo>
                  <a:lnTo>
                    <a:pt x="1730" y="211"/>
                  </a:lnTo>
                  <a:lnTo>
                    <a:pt x="1730" y="257"/>
                  </a:lnTo>
                  <a:lnTo>
                    <a:pt x="1730" y="257"/>
                  </a:lnTo>
                  <a:lnTo>
                    <a:pt x="1120" y="257"/>
                  </a:lnTo>
                  <a:lnTo>
                    <a:pt x="1120" y="257"/>
                  </a:lnTo>
                  <a:lnTo>
                    <a:pt x="1120" y="302"/>
                  </a:lnTo>
                  <a:lnTo>
                    <a:pt x="1120" y="302"/>
                  </a:lnTo>
                  <a:lnTo>
                    <a:pt x="1084" y="302"/>
                  </a:lnTo>
                  <a:lnTo>
                    <a:pt x="1084" y="302"/>
                  </a:lnTo>
                  <a:lnTo>
                    <a:pt x="1084" y="343"/>
                  </a:lnTo>
                  <a:lnTo>
                    <a:pt x="1084" y="343"/>
                  </a:lnTo>
                  <a:lnTo>
                    <a:pt x="1038" y="343"/>
                  </a:lnTo>
                  <a:lnTo>
                    <a:pt x="1038" y="343"/>
                  </a:lnTo>
                  <a:lnTo>
                    <a:pt x="1038" y="386"/>
                  </a:lnTo>
                  <a:lnTo>
                    <a:pt x="1038" y="386"/>
                  </a:lnTo>
                  <a:lnTo>
                    <a:pt x="925" y="386"/>
                  </a:lnTo>
                  <a:lnTo>
                    <a:pt x="925" y="386"/>
                  </a:lnTo>
                  <a:lnTo>
                    <a:pt x="925" y="414"/>
                  </a:lnTo>
                  <a:lnTo>
                    <a:pt x="925" y="414"/>
                  </a:lnTo>
                  <a:lnTo>
                    <a:pt x="792" y="414"/>
                  </a:lnTo>
                  <a:lnTo>
                    <a:pt x="792" y="414"/>
                  </a:lnTo>
                  <a:lnTo>
                    <a:pt x="792" y="437"/>
                  </a:lnTo>
                  <a:lnTo>
                    <a:pt x="792" y="437"/>
                  </a:lnTo>
                  <a:lnTo>
                    <a:pt x="711" y="437"/>
                  </a:lnTo>
                  <a:lnTo>
                    <a:pt x="711" y="437"/>
                  </a:lnTo>
                  <a:lnTo>
                    <a:pt x="711" y="457"/>
                  </a:lnTo>
                  <a:lnTo>
                    <a:pt x="711" y="457"/>
                  </a:lnTo>
                  <a:lnTo>
                    <a:pt x="660" y="457"/>
                  </a:lnTo>
                  <a:lnTo>
                    <a:pt x="660" y="457"/>
                  </a:lnTo>
                  <a:lnTo>
                    <a:pt x="660" y="475"/>
                  </a:lnTo>
                  <a:lnTo>
                    <a:pt x="660" y="475"/>
                  </a:lnTo>
                  <a:lnTo>
                    <a:pt x="649" y="475"/>
                  </a:lnTo>
                  <a:lnTo>
                    <a:pt x="649" y="475"/>
                  </a:lnTo>
                  <a:lnTo>
                    <a:pt x="649" y="493"/>
                  </a:lnTo>
                  <a:lnTo>
                    <a:pt x="649" y="493"/>
                  </a:lnTo>
                  <a:lnTo>
                    <a:pt x="636" y="493"/>
                  </a:lnTo>
                  <a:lnTo>
                    <a:pt x="636" y="493"/>
                  </a:lnTo>
                  <a:lnTo>
                    <a:pt x="636" y="511"/>
                  </a:lnTo>
                  <a:lnTo>
                    <a:pt x="636" y="511"/>
                  </a:lnTo>
                  <a:lnTo>
                    <a:pt x="608" y="511"/>
                  </a:lnTo>
                  <a:lnTo>
                    <a:pt x="608" y="511"/>
                  </a:lnTo>
                  <a:lnTo>
                    <a:pt x="608" y="526"/>
                  </a:lnTo>
                  <a:lnTo>
                    <a:pt x="608" y="526"/>
                  </a:lnTo>
                  <a:lnTo>
                    <a:pt x="588" y="526"/>
                  </a:lnTo>
                  <a:lnTo>
                    <a:pt x="588" y="526"/>
                  </a:lnTo>
                  <a:lnTo>
                    <a:pt x="588" y="544"/>
                  </a:lnTo>
                  <a:lnTo>
                    <a:pt x="588" y="544"/>
                  </a:lnTo>
                  <a:lnTo>
                    <a:pt x="485" y="544"/>
                  </a:lnTo>
                  <a:lnTo>
                    <a:pt x="485" y="544"/>
                  </a:lnTo>
                  <a:lnTo>
                    <a:pt x="485" y="561"/>
                  </a:lnTo>
                  <a:lnTo>
                    <a:pt x="485" y="561"/>
                  </a:lnTo>
                  <a:lnTo>
                    <a:pt x="309" y="561"/>
                  </a:lnTo>
                  <a:lnTo>
                    <a:pt x="309" y="561"/>
                  </a:lnTo>
                  <a:lnTo>
                    <a:pt x="309" y="579"/>
                  </a:lnTo>
                  <a:lnTo>
                    <a:pt x="309" y="579"/>
                  </a:lnTo>
                  <a:lnTo>
                    <a:pt x="256" y="579"/>
                  </a:lnTo>
                  <a:lnTo>
                    <a:pt x="256" y="579"/>
                  </a:lnTo>
                  <a:lnTo>
                    <a:pt x="256" y="597"/>
                  </a:lnTo>
                  <a:lnTo>
                    <a:pt x="256" y="597"/>
                  </a:lnTo>
                  <a:lnTo>
                    <a:pt x="143" y="597"/>
                  </a:lnTo>
                  <a:lnTo>
                    <a:pt x="143" y="597"/>
                  </a:lnTo>
                  <a:lnTo>
                    <a:pt x="143" y="612"/>
                  </a:lnTo>
                  <a:lnTo>
                    <a:pt x="143" y="612"/>
                  </a:lnTo>
                  <a:lnTo>
                    <a:pt x="90" y="612"/>
                  </a:lnTo>
                  <a:lnTo>
                    <a:pt x="90" y="612"/>
                  </a:lnTo>
                  <a:lnTo>
                    <a:pt x="87" y="633"/>
                  </a:lnTo>
                  <a:lnTo>
                    <a:pt x="87" y="633"/>
                  </a:lnTo>
                  <a:lnTo>
                    <a:pt x="61" y="633"/>
                  </a:lnTo>
                  <a:lnTo>
                    <a:pt x="61" y="643"/>
                  </a:lnTo>
                  <a:lnTo>
                    <a:pt x="0" y="643"/>
                  </a:lnTo>
                </a:path>
              </a:pathLst>
            </a:custGeom>
            <a:noFill/>
            <a:ln w="23876">
              <a:solidFill>
                <a:schemeClr val="accent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baseline="-25000"/>
            </a:p>
          </p:txBody>
        </p:sp>
        <p:sp>
          <p:nvSpPr>
            <p:cNvPr id="342" name="Freeform 58">
              <a:extLst>
                <a:ext uri="{FF2B5EF4-FFF2-40B4-BE49-F238E27FC236}">
                  <a16:creationId xmlns:a16="http://schemas.microsoft.com/office/drawing/2014/main" id="{A2196684-9293-42E7-99AF-A234C4F2991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1142" y="4294733"/>
              <a:ext cx="4812240" cy="674337"/>
            </a:xfrm>
            <a:custGeom>
              <a:avLst/>
              <a:gdLst>
                <a:gd name="T0" fmla="*/ 2620 w 2620"/>
                <a:gd name="T1" fmla="*/ 0 h 427"/>
                <a:gd name="T2" fmla="*/ 2316 w 2620"/>
                <a:gd name="T3" fmla="*/ 0 h 427"/>
                <a:gd name="T4" fmla="*/ 2316 w 2620"/>
                <a:gd name="T5" fmla="*/ 36 h 427"/>
                <a:gd name="T6" fmla="*/ 2298 w 2620"/>
                <a:gd name="T7" fmla="*/ 36 h 427"/>
                <a:gd name="T8" fmla="*/ 2298 w 2620"/>
                <a:gd name="T9" fmla="*/ 71 h 427"/>
                <a:gd name="T10" fmla="*/ 2246 w 2620"/>
                <a:gd name="T11" fmla="*/ 71 h 427"/>
                <a:gd name="T12" fmla="*/ 2246 w 2620"/>
                <a:gd name="T13" fmla="*/ 99 h 427"/>
                <a:gd name="T14" fmla="*/ 2211 w 2620"/>
                <a:gd name="T15" fmla="*/ 99 h 427"/>
                <a:gd name="T16" fmla="*/ 2211 w 2620"/>
                <a:gd name="T17" fmla="*/ 124 h 427"/>
                <a:gd name="T18" fmla="*/ 2144 w 2620"/>
                <a:gd name="T19" fmla="*/ 124 h 427"/>
                <a:gd name="T20" fmla="*/ 2144 w 2620"/>
                <a:gd name="T21" fmla="*/ 145 h 427"/>
                <a:gd name="T22" fmla="*/ 2073 w 2620"/>
                <a:gd name="T23" fmla="*/ 145 h 427"/>
                <a:gd name="T24" fmla="*/ 2073 w 2620"/>
                <a:gd name="T25" fmla="*/ 168 h 427"/>
                <a:gd name="T26" fmla="*/ 2014 w 2620"/>
                <a:gd name="T27" fmla="*/ 168 h 427"/>
                <a:gd name="T28" fmla="*/ 2014 w 2620"/>
                <a:gd name="T29" fmla="*/ 191 h 427"/>
                <a:gd name="T30" fmla="*/ 1802 w 2620"/>
                <a:gd name="T31" fmla="*/ 191 h 427"/>
                <a:gd name="T32" fmla="*/ 1802 w 2620"/>
                <a:gd name="T33" fmla="*/ 213 h 427"/>
                <a:gd name="T34" fmla="*/ 1178 w 2620"/>
                <a:gd name="T35" fmla="*/ 213 h 427"/>
                <a:gd name="T36" fmla="*/ 1178 w 2620"/>
                <a:gd name="T37" fmla="*/ 236 h 427"/>
                <a:gd name="T38" fmla="*/ 1142 w 2620"/>
                <a:gd name="T39" fmla="*/ 236 h 427"/>
                <a:gd name="T40" fmla="*/ 1142 w 2620"/>
                <a:gd name="T41" fmla="*/ 254 h 427"/>
                <a:gd name="T42" fmla="*/ 1100 w 2620"/>
                <a:gd name="T43" fmla="*/ 254 h 427"/>
                <a:gd name="T44" fmla="*/ 1100 w 2620"/>
                <a:gd name="T45" fmla="*/ 277 h 427"/>
                <a:gd name="T46" fmla="*/ 749 w 2620"/>
                <a:gd name="T47" fmla="*/ 277 h 427"/>
                <a:gd name="T48" fmla="*/ 742 w 2620"/>
                <a:gd name="T49" fmla="*/ 305 h 427"/>
                <a:gd name="T50" fmla="*/ 719 w 2620"/>
                <a:gd name="T51" fmla="*/ 305 h 427"/>
                <a:gd name="T52" fmla="*/ 719 w 2620"/>
                <a:gd name="T53" fmla="*/ 318 h 427"/>
                <a:gd name="T54" fmla="*/ 713 w 2620"/>
                <a:gd name="T55" fmla="*/ 318 h 427"/>
                <a:gd name="T56" fmla="*/ 713 w 2620"/>
                <a:gd name="T57" fmla="*/ 333 h 427"/>
                <a:gd name="T58" fmla="*/ 696 w 2620"/>
                <a:gd name="T59" fmla="*/ 333 h 427"/>
                <a:gd name="T60" fmla="*/ 696 w 2620"/>
                <a:gd name="T61" fmla="*/ 345 h 427"/>
                <a:gd name="T62" fmla="*/ 581 w 2620"/>
                <a:gd name="T63" fmla="*/ 345 h 427"/>
                <a:gd name="T64" fmla="*/ 581 w 2620"/>
                <a:gd name="T65" fmla="*/ 358 h 427"/>
                <a:gd name="T66" fmla="*/ 575 w 2620"/>
                <a:gd name="T67" fmla="*/ 358 h 427"/>
                <a:gd name="T68" fmla="*/ 575 w 2620"/>
                <a:gd name="T69" fmla="*/ 371 h 427"/>
                <a:gd name="T70" fmla="*/ 437 w 2620"/>
                <a:gd name="T71" fmla="*/ 371 h 427"/>
                <a:gd name="T72" fmla="*/ 437 w 2620"/>
                <a:gd name="T73" fmla="*/ 381 h 427"/>
                <a:gd name="T74" fmla="*/ 282 w 2620"/>
                <a:gd name="T75" fmla="*/ 381 h 427"/>
                <a:gd name="T76" fmla="*/ 282 w 2620"/>
                <a:gd name="T77" fmla="*/ 394 h 427"/>
                <a:gd name="T78" fmla="*/ 182 w 2620"/>
                <a:gd name="T79" fmla="*/ 394 h 427"/>
                <a:gd name="T80" fmla="*/ 182 w 2620"/>
                <a:gd name="T81" fmla="*/ 419 h 427"/>
                <a:gd name="T82" fmla="*/ 52 w 2620"/>
                <a:gd name="T83" fmla="*/ 419 h 427"/>
                <a:gd name="T84" fmla="*/ 0 w 2620"/>
                <a:gd name="T85" fmla="*/ 427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620" h="427">
                  <a:moveTo>
                    <a:pt x="2620" y="0"/>
                  </a:moveTo>
                  <a:lnTo>
                    <a:pt x="2620" y="0"/>
                  </a:lnTo>
                  <a:lnTo>
                    <a:pt x="2316" y="0"/>
                  </a:lnTo>
                  <a:lnTo>
                    <a:pt x="2316" y="0"/>
                  </a:lnTo>
                  <a:lnTo>
                    <a:pt x="2316" y="36"/>
                  </a:lnTo>
                  <a:lnTo>
                    <a:pt x="2316" y="36"/>
                  </a:lnTo>
                  <a:lnTo>
                    <a:pt x="2298" y="36"/>
                  </a:lnTo>
                  <a:lnTo>
                    <a:pt x="2298" y="36"/>
                  </a:lnTo>
                  <a:lnTo>
                    <a:pt x="2298" y="71"/>
                  </a:lnTo>
                  <a:lnTo>
                    <a:pt x="2298" y="71"/>
                  </a:lnTo>
                  <a:lnTo>
                    <a:pt x="2246" y="71"/>
                  </a:lnTo>
                  <a:lnTo>
                    <a:pt x="2246" y="71"/>
                  </a:lnTo>
                  <a:lnTo>
                    <a:pt x="2246" y="99"/>
                  </a:lnTo>
                  <a:lnTo>
                    <a:pt x="2246" y="99"/>
                  </a:lnTo>
                  <a:lnTo>
                    <a:pt x="2211" y="99"/>
                  </a:lnTo>
                  <a:lnTo>
                    <a:pt x="2211" y="99"/>
                  </a:lnTo>
                  <a:lnTo>
                    <a:pt x="2211" y="124"/>
                  </a:lnTo>
                  <a:lnTo>
                    <a:pt x="2211" y="124"/>
                  </a:lnTo>
                  <a:lnTo>
                    <a:pt x="2144" y="124"/>
                  </a:lnTo>
                  <a:lnTo>
                    <a:pt x="2144" y="124"/>
                  </a:lnTo>
                  <a:lnTo>
                    <a:pt x="2144" y="145"/>
                  </a:lnTo>
                  <a:lnTo>
                    <a:pt x="2144" y="145"/>
                  </a:lnTo>
                  <a:lnTo>
                    <a:pt x="2073" y="145"/>
                  </a:lnTo>
                  <a:lnTo>
                    <a:pt x="2073" y="145"/>
                  </a:lnTo>
                  <a:lnTo>
                    <a:pt x="2073" y="168"/>
                  </a:lnTo>
                  <a:lnTo>
                    <a:pt x="2073" y="168"/>
                  </a:lnTo>
                  <a:lnTo>
                    <a:pt x="2014" y="168"/>
                  </a:lnTo>
                  <a:lnTo>
                    <a:pt x="2014" y="168"/>
                  </a:lnTo>
                  <a:lnTo>
                    <a:pt x="2014" y="191"/>
                  </a:lnTo>
                  <a:lnTo>
                    <a:pt x="2014" y="191"/>
                  </a:lnTo>
                  <a:lnTo>
                    <a:pt x="1802" y="191"/>
                  </a:lnTo>
                  <a:lnTo>
                    <a:pt x="1802" y="191"/>
                  </a:lnTo>
                  <a:lnTo>
                    <a:pt x="1802" y="213"/>
                  </a:lnTo>
                  <a:lnTo>
                    <a:pt x="1802" y="213"/>
                  </a:lnTo>
                  <a:lnTo>
                    <a:pt x="1178" y="213"/>
                  </a:lnTo>
                  <a:lnTo>
                    <a:pt x="1178" y="213"/>
                  </a:lnTo>
                  <a:lnTo>
                    <a:pt x="1178" y="236"/>
                  </a:lnTo>
                  <a:lnTo>
                    <a:pt x="1178" y="236"/>
                  </a:lnTo>
                  <a:lnTo>
                    <a:pt x="1142" y="236"/>
                  </a:lnTo>
                  <a:lnTo>
                    <a:pt x="1142" y="236"/>
                  </a:lnTo>
                  <a:lnTo>
                    <a:pt x="1142" y="254"/>
                  </a:lnTo>
                  <a:lnTo>
                    <a:pt x="1142" y="254"/>
                  </a:lnTo>
                  <a:lnTo>
                    <a:pt x="1100" y="254"/>
                  </a:lnTo>
                  <a:lnTo>
                    <a:pt x="1100" y="254"/>
                  </a:lnTo>
                  <a:lnTo>
                    <a:pt x="1100" y="277"/>
                  </a:lnTo>
                  <a:lnTo>
                    <a:pt x="1100" y="277"/>
                  </a:lnTo>
                  <a:lnTo>
                    <a:pt x="749" y="277"/>
                  </a:lnTo>
                  <a:lnTo>
                    <a:pt x="749" y="277"/>
                  </a:lnTo>
                  <a:lnTo>
                    <a:pt x="742" y="305"/>
                  </a:lnTo>
                  <a:lnTo>
                    <a:pt x="742" y="305"/>
                  </a:lnTo>
                  <a:lnTo>
                    <a:pt x="719" y="305"/>
                  </a:lnTo>
                  <a:lnTo>
                    <a:pt x="719" y="305"/>
                  </a:lnTo>
                  <a:lnTo>
                    <a:pt x="719" y="318"/>
                  </a:lnTo>
                  <a:lnTo>
                    <a:pt x="719" y="318"/>
                  </a:lnTo>
                  <a:lnTo>
                    <a:pt x="713" y="318"/>
                  </a:lnTo>
                  <a:lnTo>
                    <a:pt x="713" y="318"/>
                  </a:lnTo>
                  <a:lnTo>
                    <a:pt x="713" y="333"/>
                  </a:lnTo>
                  <a:lnTo>
                    <a:pt x="713" y="333"/>
                  </a:lnTo>
                  <a:lnTo>
                    <a:pt x="696" y="333"/>
                  </a:lnTo>
                  <a:lnTo>
                    <a:pt x="696" y="333"/>
                  </a:lnTo>
                  <a:lnTo>
                    <a:pt x="696" y="345"/>
                  </a:lnTo>
                  <a:lnTo>
                    <a:pt x="696" y="345"/>
                  </a:lnTo>
                  <a:lnTo>
                    <a:pt x="581" y="345"/>
                  </a:lnTo>
                  <a:lnTo>
                    <a:pt x="581" y="345"/>
                  </a:lnTo>
                  <a:lnTo>
                    <a:pt x="581" y="358"/>
                  </a:lnTo>
                  <a:lnTo>
                    <a:pt x="581" y="358"/>
                  </a:lnTo>
                  <a:lnTo>
                    <a:pt x="575" y="358"/>
                  </a:lnTo>
                  <a:lnTo>
                    <a:pt x="575" y="358"/>
                  </a:lnTo>
                  <a:lnTo>
                    <a:pt x="575" y="371"/>
                  </a:lnTo>
                  <a:lnTo>
                    <a:pt x="575" y="371"/>
                  </a:lnTo>
                  <a:lnTo>
                    <a:pt x="437" y="371"/>
                  </a:lnTo>
                  <a:lnTo>
                    <a:pt x="437" y="371"/>
                  </a:lnTo>
                  <a:lnTo>
                    <a:pt x="437" y="381"/>
                  </a:lnTo>
                  <a:lnTo>
                    <a:pt x="437" y="381"/>
                  </a:lnTo>
                  <a:lnTo>
                    <a:pt x="282" y="381"/>
                  </a:lnTo>
                  <a:lnTo>
                    <a:pt x="282" y="381"/>
                  </a:lnTo>
                  <a:lnTo>
                    <a:pt x="282" y="394"/>
                  </a:lnTo>
                  <a:lnTo>
                    <a:pt x="282" y="394"/>
                  </a:lnTo>
                  <a:lnTo>
                    <a:pt x="182" y="394"/>
                  </a:lnTo>
                  <a:lnTo>
                    <a:pt x="182" y="394"/>
                  </a:lnTo>
                  <a:lnTo>
                    <a:pt x="182" y="419"/>
                  </a:lnTo>
                  <a:lnTo>
                    <a:pt x="182" y="419"/>
                  </a:lnTo>
                  <a:lnTo>
                    <a:pt x="52" y="419"/>
                  </a:lnTo>
                  <a:lnTo>
                    <a:pt x="52" y="419"/>
                  </a:lnTo>
                  <a:lnTo>
                    <a:pt x="52" y="427"/>
                  </a:lnTo>
                  <a:lnTo>
                    <a:pt x="0" y="427"/>
                  </a:lnTo>
                </a:path>
              </a:pathLst>
            </a:custGeom>
            <a:noFill/>
            <a:ln w="23876">
              <a:solidFill>
                <a:srgbClr val="2A399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baseline="-25000"/>
            </a:p>
          </p:txBody>
        </p:sp>
        <p:sp>
          <p:nvSpPr>
            <p:cNvPr id="345" name="Rectangle 344"/>
            <p:cNvSpPr/>
            <p:nvPr/>
          </p:nvSpPr>
          <p:spPr>
            <a:xfrm rot="16200000">
              <a:off x="4888119" y="3291281"/>
              <a:ext cx="2339027" cy="2799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AU" sz="1200" b="1" dirty="0">
                  <a:solidFill>
                    <a:srgbClr val="000000"/>
                  </a:solidFill>
                </a:rPr>
                <a:t>Patients with an event (%)</a:t>
              </a:r>
              <a:endParaRPr lang="en-US" sz="1200" b="1" dirty="0"/>
            </a:p>
          </p:txBody>
        </p:sp>
        <p:sp>
          <p:nvSpPr>
            <p:cNvPr id="420" name="Rectangle 419"/>
            <p:cNvSpPr/>
            <p:nvPr/>
          </p:nvSpPr>
          <p:spPr>
            <a:xfrm>
              <a:off x="6719567" y="1756297"/>
              <a:ext cx="3599832" cy="2541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sz="1200" b="1" dirty="0">
                  <a:solidFill>
                    <a:srgbClr val="000000"/>
                  </a:solidFill>
                </a:rPr>
                <a:t>Hazard ratio 0.64 (95% CI: 0.35, 1.15)</a:t>
              </a:r>
            </a:p>
          </p:txBody>
        </p:sp>
        <p:sp>
          <p:nvSpPr>
            <p:cNvPr id="433" name="Rectangle 432"/>
            <p:cNvSpPr/>
            <p:nvPr/>
          </p:nvSpPr>
          <p:spPr>
            <a:xfrm>
              <a:off x="6653654" y="5260425"/>
              <a:ext cx="4240066" cy="2541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AU" sz="1200" b="1" dirty="0">
                  <a:solidFill>
                    <a:srgbClr val="000000"/>
                  </a:solidFill>
                </a:rPr>
                <a:t>Years since randomization</a:t>
              </a:r>
              <a:endParaRPr lang="en-US" sz="1200" b="1" dirty="0"/>
            </a:p>
          </p:txBody>
        </p:sp>
        <p:grpSp>
          <p:nvGrpSpPr>
            <p:cNvPr id="506" name="Group 505"/>
            <p:cNvGrpSpPr/>
            <p:nvPr/>
          </p:nvGrpSpPr>
          <p:grpSpPr>
            <a:xfrm>
              <a:off x="6236862" y="1778569"/>
              <a:ext cx="422752" cy="3322469"/>
              <a:chOff x="790787" y="1593113"/>
              <a:chExt cx="365388" cy="3339839"/>
            </a:xfrm>
          </p:grpSpPr>
          <p:sp>
            <p:nvSpPr>
              <p:cNvPr id="507" name="Rectangle 506"/>
              <p:cNvSpPr/>
              <p:nvPr/>
            </p:nvSpPr>
            <p:spPr>
              <a:xfrm>
                <a:off x="899671" y="4677451"/>
                <a:ext cx="256503" cy="2555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0</a:t>
                </a:r>
                <a:endParaRPr lang="en-US" sz="1200" b="1" dirty="0"/>
              </a:p>
            </p:txBody>
          </p:sp>
          <p:sp>
            <p:nvSpPr>
              <p:cNvPr id="508" name="Rectangle 507"/>
              <p:cNvSpPr/>
              <p:nvPr/>
            </p:nvSpPr>
            <p:spPr>
              <a:xfrm>
                <a:off x="899671" y="4289524"/>
                <a:ext cx="256503" cy="2555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1</a:t>
                </a:r>
                <a:endParaRPr lang="en-US" sz="1200" b="1" dirty="0"/>
              </a:p>
            </p:txBody>
          </p:sp>
          <p:sp>
            <p:nvSpPr>
              <p:cNvPr id="509" name="Rectangle 508"/>
              <p:cNvSpPr/>
              <p:nvPr/>
            </p:nvSpPr>
            <p:spPr>
              <a:xfrm>
                <a:off x="899671" y="3901601"/>
                <a:ext cx="256503" cy="2555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2</a:t>
                </a:r>
                <a:endParaRPr lang="en-US" sz="1200" b="1" dirty="0"/>
              </a:p>
            </p:txBody>
          </p:sp>
          <p:sp>
            <p:nvSpPr>
              <p:cNvPr id="510" name="Rectangle 509"/>
              <p:cNvSpPr/>
              <p:nvPr/>
            </p:nvSpPr>
            <p:spPr>
              <a:xfrm>
                <a:off x="899671" y="3520028"/>
                <a:ext cx="256503" cy="2555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3</a:t>
                </a:r>
                <a:endParaRPr lang="en-US" sz="1200" b="1" dirty="0"/>
              </a:p>
            </p:txBody>
          </p:sp>
          <p:sp>
            <p:nvSpPr>
              <p:cNvPr id="511" name="Rectangle 510"/>
              <p:cNvSpPr/>
              <p:nvPr/>
            </p:nvSpPr>
            <p:spPr>
              <a:xfrm>
                <a:off x="899671" y="3132105"/>
                <a:ext cx="256503" cy="2555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4</a:t>
                </a:r>
                <a:endParaRPr lang="en-US" sz="1200" b="1" dirty="0"/>
              </a:p>
            </p:txBody>
          </p:sp>
          <p:sp>
            <p:nvSpPr>
              <p:cNvPr id="512" name="Rectangle 511"/>
              <p:cNvSpPr/>
              <p:nvPr/>
            </p:nvSpPr>
            <p:spPr>
              <a:xfrm>
                <a:off x="899671" y="2744182"/>
                <a:ext cx="256503" cy="2555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5</a:t>
                </a:r>
                <a:endParaRPr lang="en-US" sz="1200" b="1" dirty="0"/>
              </a:p>
            </p:txBody>
          </p:sp>
          <p:sp>
            <p:nvSpPr>
              <p:cNvPr id="513" name="Rectangle 512"/>
              <p:cNvSpPr/>
              <p:nvPr/>
            </p:nvSpPr>
            <p:spPr>
              <a:xfrm>
                <a:off x="899671" y="2359434"/>
                <a:ext cx="256503" cy="2555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6</a:t>
                </a:r>
                <a:endParaRPr lang="en-US" sz="1200" b="1" dirty="0"/>
              </a:p>
            </p:txBody>
          </p:sp>
          <p:sp>
            <p:nvSpPr>
              <p:cNvPr id="514" name="Rectangle 513"/>
              <p:cNvSpPr/>
              <p:nvPr/>
            </p:nvSpPr>
            <p:spPr>
              <a:xfrm>
                <a:off x="899671" y="1974686"/>
                <a:ext cx="256503" cy="2555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7</a:t>
                </a:r>
                <a:endParaRPr lang="en-US" sz="1200" b="1" dirty="0"/>
              </a:p>
            </p:txBody>
          </p:sp>
          <p:sp>
            <p:nvSpPr>
              <p:cNvPr id="515" name="Rectangle 514"/>
              <p:cNvSpPr/>
              <p:nvPr/>
            </p:nvSpPr>
            <p:spPr>
              <a:xfrm>
                <a:off x="790787" y="1824930"/>
                <a:ext cx="161351" cy="2555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en-US" sz="1200" b="1" dirty="0"/>
              </a:p>
            </p:txBody>
          </p:sp>
          <p:sp>
            <p:nvSpPr>
              <p:cNvPr id="516" name="Rectangle 515"/>
              <p:cNvSpPr/>
              <p:nvPr/>
            </p:nvSpPr>
            <p:spPr>
              <a:xfrm>
                <a:off x="899672" y="1593113"/>
                <a:ext cx="256503" cy="2555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200" b="1" dirty="0">
                    <a:solidFill>
                      <a:srgbClr val="000000"/>
                    </a:solidFill>
                  </a:rPr>
                  <a:t>8</a:t>
                </a:r>
                <a:endParaRPr lang="en-US" sz="1200" b="1" dirty="0"/>
              </a:p>
            </p:txBody>
          </p:sp>
          <p:sp>
            <p:nvSpPr>
              <p:cNvPr id="517" name="Rectangle 516"/>
              <p:cNvSpPr/>
              <p:nvPr/>
            </p:nvSpPr>
            <p:spPr>
              <a:xfrm>
                <a:off x="864525" y="4143746"/>
                <a:ext cx="161351" cy="2555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en-US" sz="1200" b="1" dirty="0"/>
              </a:p>
            </p:txBody>
          </p:sp>
        </p:grpSp>
        <p:sp>
          <p:nvSpPr>
            <p:cNvPr id="519" name="Line 5">
              <a:extLst>
                <a:ext uri="{FF2B5EF4-FFF2-40B4-BE49-F238E27FC236}">
                  <a16:creationId xmlns:a16="http://schemas.microsoft.com/office/drawing/2014/main" id="{33996B70-A168-481A-A81F-6C0D80CEF7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87077" y="1852693"/>
              <a:ext cx="0" cy="312058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520" name="Line 6">
              <a:extLst>
                <a:ext uri="{FF2B5EF4-FFF2-40B4-BE49-F238E27FC236}">
                  <a16:creationId xmlns:a16="http://schemas.microsoft.com/office/drawing/2014/main" id="{C271BFBB-DD1E-4941-A47A-957160D225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87077" y="4973278"/>
              <a:ext cx="4814077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521" name="Line 7">
              <a:extLst>
                <a:ext uri="{FF2B5EF4-FFF2-40B4-BE49-F238E27FC236}">
                  <a16:creationId xmlns:a16="http://schemas.microsoft.com/office/drawing/2014/main" id="{F40BCCCD-E8BB-4D18-B682-339A8B59F3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626465" y="4973278"/>
              <a:ext cx="60613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522" name="Line 8">
              <a:extLst>
                <a:ext uri="{FF2B5EF4-FFF2-40B4-BE49-F238E27FC236}">
                  <a16:creationId xmlns:a16="http://schemas.microsoft.com/office/drawing/2014/main" id="{66129667-B6DE-40F7-919B-CABC3BA095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87077" y="4973278"/>
              <a:ext cx="0" cy="7580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524" name="Line 10">
              <a:extLst>
                <a:ext uri="{FF2B5EF4-FFF2-40B4-BE49-F238E27FC236}">
                  <a16:creationId xmlns:a16="http://schemas.microsoft.com/office/drawing/2014/main" id="{3504CFC7-D46C-4244-99AE-8011213B64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88097" y="4973278"/>
              <a:ext cx="0" cy="7580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526" name="Line 12">
              <a:extLst>
                <a:ext uri="{FF2B5EF4-FFF2-40B4-BE49-F238E27FC236}">
                  <a16:creationId xmlns:a16="http://schemas.microsoft.com/office/drawing/2014/main" id="{C58DC5FC-B1A2-4A41-A90C-EF694E61E3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89117" y="4973278"/>
              <a:ext cx="0" cy="7580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528" name="Line 14">
              <a:extLst>
                <a:ext uri="{FF2B5EF4-FFF2-40B4-BE49-F238E27FC236}">
                  <a16:creationId xmlns:a16="http://schemas.microsoft.com/office/drawing/2014/main" id="{62DFD840-8DA6-44A4-85E8-E678177552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90137" y="4973278"/>
              <a:ext cx="0" cy="7580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530" name="Line 16">
              <a:extLst>
                <a:ext uri="{FF2B5EF4-FFF2-40B4-BE49-F238E27FC236}">
                  <a16:creationId xmlns:a16="http://schemas.microsoft.com/office/drawing/2014/main" id="{EE77C7E6-89EC-425B-979C-D8A439014D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91157" y="4973278"/>
              <a:ext cx="0" cy="7580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532" name="Line 18">
              <a:extLst>
                <a:ext uri="{FF2B5EF4-FFF2-40B4-BE49-F238E27FC236}">
                  <a16:creationId xmlns:a16="http://schemas.microsoft.com/office/drawing/2014/main" id="{C088B5BA-B089-4811-AC36-F692FC2FBD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92177" y="4973278"/>
              <a:ext cx="0" cy="7580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534" name="Line 20">
              <a:extLst>
                <a:ext uri="{FF2B5EF4-FFF2-40B4-BE49-F238E27FC236}">
                  <a16:creationId xmlns:a16="http://schemas.microsoft.com/office/drawing/2014/main" id="{F9E6D522-510B-4A16-9ED8-E9B198F38B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93194" y="4973278"/>
              <a:ext cx="0" cy="7580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536" name="Line 22">
              <a:extLst>
                <a:ext uri="{FF2B5EF4-FFF2-40B4-BE49-F238E27FC236}">
                  <a16:creationId xmlns:a16="http://schemas.microsoft.com/office/drawing/2014/main" id="{81F44A3E-C0C4-41ED-85D0-0C47630971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626465" y="4587943"/>
              <a:ext cx="60613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537" name="Line 23">
              <a:extLst>
                <a:ext uri="{FF2B5EF4-FFF2-40B4-BE49-F238E27FC236}">
                  <a16:creationId xmlns:a16="http://schemas.microsoft.com/office/drawing/2014/main" id="{B3158CCE-1B70-4EF9-A311-DBED7E62E0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626465" y="4202607"/>
              <a:ext cx="60613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538" name="Line 24">
              <a:extLst>
                <a:ext uri="{FF2B5EF4-FFF2-40B4-BE49-F238E27FC236}">
                  <a16:creationId xmlns:a16="http://schemas.microsoft.com/office/drawing/2014/main" id="{D753E7D9-3E04-43D9-BC09-B5CE53E215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626465" y="3822010"/>
              <a:ext cx="60613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539" name="Line 25">
              <a:extLst>
                <a:ext uri="{FF2B5EF4-FFF2-40B4-BE49-F238E27FC236}">
                  <a16:creationId xmlns:a16="http://schemas.microsoft.com/office/drawing/2014/main" id="{9757BF25-9431-4FCA-86AE-D8D06FA07E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626465" y="3436675"/>
              <a:ext cx="60613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540" name="Line 26">
              <a:extLst>
                <a:ext uri="{FF2B5EF4-FFF2-40B4-BE49-F238E27FC236}">
                  <a16:creationId xmlns:a16="http://schemas.microsoft.com/office/drawing/2014/main" id="{567A5297-AA0B-4959-A562-EC43636622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626465" y="3052918"/>
              <a:ext cx="60613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541" name="Line 27">
              <a:extLst>
                <a:ext uri="{FF2B5EF4-FFF2-40B4-BE49-F238E27FC236}">
                  <a16:creationId xmlns:a16="http://schemas.microsoft.com/office/drawing/2014/main" id="{F4365FE2-5CD6-4A32-9BBA-61BDB60DAF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626465" y="1904808"/>
              <a:ext cx="60613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542" name="Line 28">
              <a:extLst>
                <a:ext uri="{FF2B5EF4-FFF2-40B4-BE49-F238E27FC236}">
                  <a16:creationId xmlns:a16="http://schemas.microsoft.com/office/drawing/2014/main" id="{250BA87F-C9A0-45D5-93CF-093187814D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626465" y="2285406"/>
              <a:ext cx="60613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543" name="Line 29">
              <a:extLst>
                <a:ext uri="{FF2B5EF4-FFF2-40B4-BE49-F238E27FC236}">
                  <a16:creationId xmlns:a16="http://schemas.microsoft.com/office/drawing/2014/main" id="{368E9E77-14F4-4378-BCCB-1FB80BFCC5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626465" y="2670741"/>
              <a:ext cx="60613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544" name="Rectangle 543"/>
            <p:cNvSpPr/>
            <p:nvPr/>
          </p:nvSpPr>
          <p:spPr>
            <a:xfrm>
              <a:off x="6538246" y="5023651"/>
              <a:ext cx="290294" cy="2541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AU" sz="1200" b="1" kern="1100" spc="-50" dirty="0">
                  <a:solidFill>
                    <a:srgbClr val="000000"/>
                  </a:solidFill>
                </a:rPr>
                <a:t>0</a:t>
              </a:r>
              <a:endParaRPr lang="en-US" sz="1200" b="1" kern="1100" spc="-50" dirty="0"/>
            </a:p>
          </p:txBody>
        </p:sp>
        <p:sp>
          <p:nvSpPr>
            <p:cNvPr id="546" name="Rectangle 545"/>
            <p:cNvSpPr/>
            <p:nvPr/>
          </p:nvSpPr>
          <p:spPr>
            <a:xfrm>
              <a:off x="7239268" y="5023651"/>
              <a:ext cx="290294" cy="2541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AU" sz="1200" b="1" kern="1100" spc="-50" dirty="0">
                  <a:solidFill>
                    <a:srgbClr val="000000"/>
                  </a:solidFill>
                </a:rPr>
                <a:t>1</a:t>
              </a:r>
              <a:endParaRPr lang="en-US" sz="1200" b="1" kern="1100" spc="-50" dirty="0"/>
            </a:p>
          </p:txBody>
        </p:sp>
        <p:sp>
          <p:nvSpPr>
            <p:cNvPr id="548" name="Rectangle 547"/>
            <p:cNvSpPr/>
            <p:nvPr/>
          </p:nvSpPr>
          <p:spPr>
            <a:xfrm>
              <a:off x="7939952" y="5023651"/>
              <a:ext cx="290294" cy="2541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AU" sz="1200" b="1" kern="1100" spc="-50" dirty="0">
                  <a:solidFill>
                    <a:srgbClr val="000000"/>
                  </a:solidFill>
                </a:rPr>
                <a:t>2</a:t>
              </a:r>
              <a:endParaRPr lang="en-US" sz="1200" b="1" kern="1100" spc="-50" dirty="0"/>
            </a:p>
          </p:txBody>
        </p:sp>
        <p:sp>
          <p:nvSpPr>
            <p:cNvPr id="550" name="Rectangle 549"/>
            <p:cNvSpPr/>
            <p:nvPr/>
          </p:nvSpPr>
          <p:spPr>
            <a:xfrm>
              <a:off x="8648718" y="5023651"/>
              <a:ext cx="290294" cy="2541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AU" sz="1200" b="1" kern="1100" spc="-50" dirty="0">
                  <a:solidFill>
                    <a:srgbClr val="000000"/>
                  </a:solidFill>
                </a:rPr>
                <a:t>3</a:t>
              </a:r>
              <a:endParaRPr lang="en-US" sz="1200" b="1" kern="1100" spc="-50" dirty="0"/>
            </a:p>
          </p:txBody>
        </p:sp>
        <p:sp>
          <p:nvSpPr>
            <p:cNvPr id="552" name="Rectangle 551"/>
            <p:cNvSpPr/>
            <p:nvPr/>
          </p:nvSpPr>
          <p:spPr>
            <a:xfrm>
              <a:off x="9343539" y="5023651"/>
              <a:ext cx="290294" cy="2541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AU" sz="1200" b="1" kern="1100" spc="-50" dirty="0">
                  <a:solidFill>
                    <a:srgbClr val="000000"/>
                  </a:solidFill>
                </a:rPr>
                <a:t>4</a:t>
              </a:r>
              <a:endParaRPr lang="en-US" sz="1200" b="1" kern="1100" spc="-50" dirty="0"/>
            </a:p>
          </p:txBody>
        </p:sp>
        <p:sp>
          <p:nvSpPr>
            <p:cNvPr id="554" name="Rectangle 553"/>
            <p:cNvSpPr/>
            <p:nvPr/>
          </p:nvSpPr>
          <p:spPr>
            <a:xfrm>
              <a:off x="10047656" y="5023651"/>
              <a:ext cx="290294" cy="2541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AU" sz="1200" b="1" kern="1100" spc="-50" dirty="0">
                  <a:solidFill>
                    <a:srgbClr val="000000"/>
                  </a:solidFill>
                </a:rPr>
                <a:t>5</a:t>
              </a:r>
              <a:endParaRPr lang="en-US" sz="1200" b="1" kern="1100" spc="-50" dirty="0"/>
            </a:p>
          </p:txBody>
        </p:sp>
        <p:sp>
          <p:nvSpPr>
            <p:cNvPr id="556" name="Rectangle 555"/>
            <p:cNvSpPr/>
            <p:nvPr/>
          </p:nvSpPr>
          <p:spPr>
            <a:xfrm>
              <a:off x="10748574" y="5023651"/>
              <a:ext cx="290294" cy="2541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AU" sz="1200" b="1" kern="1100" spc="-50" dirty="0">
                  <a:solidFill>
                    <a:srgbClr val="000000"/>
                  </a:solidFill>
                </a:rPr>
                <a:t>6</a:t>
              </a:r>
              <a:endParaRPr lang="en-US" sz="1200" b="1" kern="1100" spc="-50" dirty="0"/>
            </a:p>
          </p:txBody>
        </p:sp>
        <p:sp>
          <p:nvSpPr>
            <p:cNvPr id="352" name="Rectangle 351"/>
            <p:cNvSpPr/>
            <p:nvPr/>
          </p:nvSpPr>
          <p:spPr bwMode="auto">
            <a:xfrm>
              <a:off x="10908743" y="1964120"/>
              <a:ext cx="895087" cy="306952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</a:endParaRPr>
            </a:p>
          </p:txBody>
        </p:sp>
        <p:sp>
          <p:nvSpPr>
            <p:cNvPr id="436" name="TextBox 435"/>
            <p:cNvSpPr txBox="1"/>
            <p:nvPr/>
          </p:nvSpPr>
          <p:spPr>
            <a:xfrm>
              <a:off x="10289397" y="2117991"/>
              <a:ext cx="1757725" cy="276999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</a:rPr>
                <a:t>p-interaction = 0.91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024235" y="2058476"/>
            <a:ext cx="1503834" cy="452754"/>
            <a:chOff x="3644719" y="4546192"/>
            <a:chExt cx="1503834" cy="452754"/>
          </a:xfrm>
        </p:grpSpPr>
        <p:cxnSp>
          <p:nvCxnSpPr>
            <p:cNvPr id="104" name="Straight Connector 103"/>
            <p:cNvCxnSpPr/>
            <p:nvPr/>
          </p:nvCxnSpPr>
          <p:spPr bwMode="auto">
            <a:xfrm>
              <a:off x="3644719" y="4682463"/>
              <a:ext cx="367324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5" name="TextBox 104"/>
            <p:cNvSpPr txBox="1"/>
            <p:nvPr/>
          </p:nvSpPr>
          <p:spPr>
            <a:xfrm>
              <a:off x="4012045" y="4546192"/>
              <a:ext cx="7729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1" lang="en-US" altLang="ja-JP" sz="1200" dirty="0">
                  <a:solidFill>
                    <a:srgbClr val="000000"/>
                  </a:solidFill>
                  <a:latin typeface="Verdana"/>
                  <a:cs typeface="+mn-cs"/>
                </a:rPr>
                <a:t>Placebo</a:t>
              </a:r>
              <a:endParaRPr kumimoji="1" lang="ja-JP" altLang="en-US" sz="1200" dirty="0">
                <a:solidFill>
                  <a:srgbClr val="000000"/>
                </a:solidFill>
                <a:latin typeface="Verdana"/>
                <a:cs typeface="+mn-cs"/>
              </a:endParaRPr>
            </a:p>
          </p:txBody>
        </p:sp>
        <p:cxnSp>
          <p:nvCxnSpPr>
            <p:cNvPr id="106" name="Straight Connector 105"/>
            <p:cNvCxnSpPr/>
            <p:nvPr/>
          </p:nvCxnSpPr>
          <p:spPr bwMode="auto">
            <a:xfrm>
              <a:off x="3644719" y="4866313"/>
              <a:ext cx="367324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2A399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7" name="TextBox 106"/>
            <p:cNvSpPr txBox="1"/>
            <p:nvPr/>
          </p:nvSpPr>
          <p:spPr>
            <a:xfrm>
              <a:off x="3984452" y="4721947"/>
              <a:ext cx="11641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1" lang="en-US" altLang="ja-JP" sz="1200" dirty="0">
                  <a:solidFill>
                    <a:srgbClr val="000000"/>
                  </a:solidFill>
                  <a:latin typeface="Verdana"/>
                  <a:cs typeface="+mn-cs"/>
                </a:rPr>
                <a:t>Canagliflozin</a:t>
              </a:r>
              <a:endParaRPr kumimoji="1" lang="ja-JP" altLang="en-US" sz="1200" dirty="0">
                <a:solidFill>
                  <a:srgbClr val="000000"/>
                </a:solidFill>
                <a:latin typeface="Verdana"/>
                <a:cs typeface="+mn-cs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830110" y="2058476"/>
            <a:ext cx="1503834" cy="452754"/>
            <a:chOff x="6674842" y="2175445"/>
            <a:chExt cx="1503834" cy="452754"/>
          </a:xfrm>
        </p:grpSpPr>
        <p:cxnSp>
          <p:nvCxnSpPr>
            <p:cNvPr id="109" name="Straight Connector 108"/>
            <p:cNvCxnSpPr/>
            <p:nvPr/>
          </p:nvCxnSpPr>
          <p:spPr bwMode="auto">
            <a:xfrm>
              <a:off x="6674842" y="2311716"/>
              <a:ext cx="367324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0" name="TextBox 109"/>
            <p:cNvSpPr txBox="1"/>
            <p:nvPr/>
          </p:nvSpPr>
          <p:spPr>
            <a:xfrm>
              <a:off x="7042168" y="2175445"/>
              <a:ext cx="7729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1" lang="en-US" altLang="ja-JP" sz="1200" dirty="0">
                  <a:solidFill>
                    <a:srgbClr val="000000"/>
                  </a:solidFill>
                  <a:latin typeface="Verdana"/>
                  <a:cs typeface="+mn-cs"/>
                </a:rPr>
                <a:t>Placebo</a:t>
              </a:r>
              <a:endParaRPr kumimoji="1" lang="ja-JP" altLang="en-US" sz="1200" dirty="0">
                <a:solidFill>
                  <a:srgbClr val="000000"/>
                </a:solidFill>
                <a:latin typeface="Verdana"/>
                <a:cs typeface="+mn-cs"/>
              </a:endParaRPr>
            </a:p>
          </p:txBody>
        </p:sp>
        <p:cxnSp>
          <p:nvCxnSpPr>
            <p:cNvPr id="111" name="Straight Connector 110"/>
            <p:cNvCxnSpPr/>
            <p:nvPr/>
          </p:nvCxnSpPr>
          <p:spPr bwMode="auto">
            <a:xfrm>
              <a:off x="6674842" y="2495566"/>
              <a:ext cx="367324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2A399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2" name="TextBox 111"/>
            <p:cNvSpPr txBox="1"/>
            <p:nvPr/>
          </p:nvSpPr>
          <p:spPr>
            <a:xfrm>
              <a:off x="7014575" y="2351200"/>
              <a:ext cx="11641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1" lang="en-US" altLang="ja-JP" sz="1200" dirty="0">
                  <a:solidFill>
                    <a:srgbClr val="000000"/>
                  </a:solidFill>
                  <a:latin typeface="Verdana"/>
                  <a:cs typeface="+mn-cs"/>
                </a:rPr>
                <a:t>Canagliflozin</a:t>
              </a:r>
              <a:endParaRPr kumimoji="1" lang="ja-JP" altLang="en-US" sz="1200" dirty="0">
                <a:solidFill>
                  <a:srgbClr val="000000"/>
                </a:solidFill>
                <a:latin typeface="Verdan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0039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The CANVAS Program (CANagliflozin cardioVascular Assessment Study)&amp;quot;&quot;/&gt;&lt;property id=&quot;20307&quot; value=&quot;340&quot;/&gt;&lt;/object&gt;&lt;object type=&quot;3&quot; unique_id=&quot;10004&quot;&gt;&lt;property id=&quot;20148&quot; value=&quot;5&quot;/&gt;&lt;property id=&quot;20300&quot; value=&quot;Slide 2 - &amp;quot;The CANVAS Program&amp;quot;&quot;/&gt;&lt;property id=&quot;20307&quot; value=&quot;341&quot;/&gt;&lt;/object&gt;&lt;object type=&quot;3&quot; unique_id=&quot;10005&quot;&gt;&lt;property id=&quot;20148&quot; value=&quot;5&quot;/&gt;&lt;property id=&quot;20300&quot; value=&quot;Slide 3 - &amp;quot;In 1835, French Chemists Isolated Phlorizin From the Bark of the Apple Tree&amp;quot;&quot;/&gt;&lt;property id=&quot;20307&quot; value=&quot;342&quot;/&gt;&lt;/object&gt;&lt;object type=&quot;3&quot; unique_id=&quot;10006&quot;&gt;&lt;property id=&quot;20148&quot; value=&quot;5&quot;/&gt;&lt;property id=&quot;20300&quot; value=&quot;Slide 4 - &amp;quot; Normal Renal Glucose Metabolism&amp;quot;&quot;/&gt;&lt;property id=&quot;20307&quot; value=&quot;343&quot;/&gt;&lt;/object&gt;&lt;object type=&quot;3&quot; unique_id=&quot;10007&quot;&gt;&lt;property id=&quot;20148&quot; value=&quot;5&quot;/&gt;&lt;property id=&quot;20300&quot; value=&quot;Slide 5 - &amp;quot;Glucose Metabolism in Diabetes&amp;quot;&quot;/&gt;&lt;property id=&quot;20307&quot; value=&quot;447&quot;/&gt;&lt;/object&gt;&lt;object type=&quot;3&quot; unique_id=&quot;10008&quot;&gt;&lt;property id=&quot;20148&quot; value=&quot;5&quot;/&gt;&lt;property id=&quot;20300&quot; value=&quot;Slide 6 - &amp;quot;Inhibition of Renal Glucose Reabsorption &amp;quot;&quot;/&gt;&lt;property id=&quot;20307&quot; value=&quot;448&quot;/&gt;&lt;/object&gt;&lt;object type=&quot;3&quot; unique_id=&quot;10009&quot;&gt;&lt;property id=&quot;20148&quot; value=&quot;5&quot;/&gt;&lt;property id=&quot;20300&quot; value=&quot;Slide 7 - &amp;quot;Renal Glucose Reabsorption&amp;quot;&quot;/&gt;&lt;property id=&quot;20307&quot; value=&quot;346&quot;/&gt;&lt;/object&gt;&lt;object type=&quot;3&quot; unique_id=&quot;10010&quot;&gt;&lt;property id=&quot;20148&quot; value=&quot;5&quot;/&gt;&lt;property id=&quot;20300&quot; value=&quot;Slide 8 - &amp;quot;SGLT2 Inhibition&amp;quot;&quot;/&gt;&lt;property id=&quot;20307&quot; value=&quot;449&quot;/&gt;&lt;/object&gt;&lt;object type=&quot;3&quot; unique_id=&quot;10011&quot;&gt;&lt;property id=&quot;20148&quot; value=&quot;5&quot;/&gt;&lt;property id=&quot;20300&quot; value=&quot;Slide 9 - &amp;quot;Glucose Reabsorption From the Glomerular Filtrate Through a Proximal Tubule Epithelial Cell the Blood&amp;quot;&quot;/&gt;&lt;property id=&quot;20307&quot; value=&quot;348&quot;/&gt;&lt;/object&gt;&lt;object type=&quot;3&quot; unique_id=&quot;10012&quot;&gt;&lt;property id=&quot;20148&quot; value=&quot;5&quot;/&gt;&lt;property id=&quot;20300&quot; value=&quot;Slide 10 - &amp;quot;Potential Role of SGLT2 Inhibition in Renoprotection &amp;quot;&quot;/&gt;&lt;property id=&quot;20307&quot; value=&quot;349&quot;/&gt;&lt;/object&gt;&lt;object type=&quot;3&quot; unique_id=&quot;10013&quot;&gt;&lt;property id=&quot;20148&quot; value=&quot;5&quot;/&gt;&lt;property id=&quot;20300&quot; value=&quot;Slide 11 - &amp;quot;Regulatory Requirements&amp;quot;&quot;/&gt;&lt;property id=&quot;20307&quot; value=&quot;350&quot;/&gt;&lt;/object&gt;&lt;object type=&quot;3&quot; unique_id=&quot;10014&quot;&gt;&lt;property id=&quot;20148&quot; value=&quot;5&quot;/&gt;&lt;property id=&quot;20300&quot; value=&quot;Slide 12 - &amp;quot;FDA Criteria for Assessing CV Risk&amp;quot;&quot;/&gt;&lt;property id=&quot;20307&quot; value=&quot;351&quot;/&gt;&lt;/object&gt;&lt;object type=&quot;3&quot; unique_id=&quot;10015&quot;&gt;&lt;property id=&quot;20148&quot; value=&quot;5&quot;/&gt;&lt;property id=&quot;20300&quot; value=&quot;Slide 13 - &amp;quot;Canagliflozin&amp;quot;&quot;/&gt;&lt;property id=&quot;20307&quot; value=&quot;352&quot;/&gt;&lt;/object&gt;&lt;object type=&quot;3&quot; unique_id=&quot;10016&quot;&gt;&lt;property id=&quot;20148&quot; value=&quot;5&quot;/&gt;&lt;property id=&quot;20300&quot; value=&quot;Slide 14 - &amp;quot;The CANVAS Program&amp;quot;&quot;/&gt;&lt;property id=&quot;20307&quot; value=&quot;452&quot;/&gt;&lt;/object&gt;&lt;object type=&quot;3&quot; unique_id=&quot;10017&quot;&gt;&lt;property id=&quot;20148&quot; value=&quot;5&quot;/&gt;&lt;property id=&quot;20300&quot; value=&quot;Slide 15 - &amp;quot;Initial Design&amp;quot;&quot;/&gt;&lt;property id=&quot;20307&quot; value=&quot;354&quot;/&gt;&lt;/object&gt;&lt;object type=&quot;3&quot; unique_id=&quot;10018&quot;&gt;&lt;property id=&quot;20148&quot; value=&quot;5&quot;/&gt;&lt;property id=&quot;20300&quot; value=&quot;Slide 16 - &amp;quot;Final Design&amp;quot;&quot;/&gt;&lt;property id=&quot;20307&quot; value=&quot;355&quot;/&gt;&lt;/object&gt;&lt;object type=&quot;3&quot; unique_id=&quot;10019&quot;&gt;&lt;property id=&quot;20148&quot; value=&quot;5&quot;/&gt;&lt;property id=&quot;20300&quot; value=&quot;Slide 17 - &amp;quot;Randomization&amp;quot;&quot;/&gt;&lt;property id=&quot;20307&quot; value=&quot;356&quot;/&gt;&lt;/object&gt;&lt;object type=&quot;3&quot; unique_id=&quot;10020&quot;&gt;&lt;property id=&quot;20148&quot; value=&quot;5&quot;/&gt;&lt;property id=&quot;20300&quot; value=&quot;Slide 18 - &amp;quot;Analytic Approach&amp;quot;&quot;/&gt;&lt;property id=&quot;20307&quot; value=&quot;357&quot;/&gt;&lt;/object&gt;&lt;object type=&quot;3&quot; unique_id=&quot;10021&quot;&gt;&lt;property id=&quot;20148&quot; value=&quot;5&quot;/&gt;&lt;property id=&quot;20300&quot; value=&quot;Slide 19 - &amp;quot;Organizational Structure&amp;quot;&quot;/&gt;&lt;property id=&quot;20307&quot; value=&quot;358&quot;/&gt;&lt;/object&gt;&lt;object type=&quot;3&quot; unique_id=&quot;10022&quot;&gt;&lt;property id=&quot;20148&quot; value=&quot;5&quot;/&gt;&lt;property id=&quot;20300&quot; value=&quot;Slide 20 - &amp;quot;Participant Inclusion Criteria&amp;quot;&quot;/&gt;&lt;property id=&quot;20307&quot; value=&quot;359&quot;/&gt;&lt;/object&gt;&lt;object type=&quot;3&quot; unique_id=&quot;10023&quot;&gt;&lt;property id=&quot;20148&quot; value=&quot;5&quot;/&gt;&lt;property id=&quot;20300&quot; value=&quot;Slide 21 - &amp;quot;Statistical Methods - Efficacy&amp;quot;&quot;/&gt;&lt;property id=&quot;20307&quot; value=&quot;360&quot;/&gt;&lt;/object&gt;&lt;object type=&quot;3&quot; unique_id=&quot;10024&quot;&gt;&lt;property id=&quot;20148&quot; value=&quot;5&quot;/&gt;&lt;property id=&quot;20300&quot; value=&quot;Slide 22 - &amp;quot;Objectives&amp;quot;&quot;/&gt;&lt;property id=&quot;20307&quot; value=&quot;361&quot;/&gt;&lt;/object&gt;&lt;object type=&quot;3&quot; unique_id=&quot;10025&quot;&gt;&lt;property id=&quot;20148&quot; value=&quot;5&quot;/&gt;&lt;property id=&quot;20300&quot; value=&quot;Slide 23 - &amp;quot;Hypothesis Testing Plan&amp;quot;&quot;/&gt;&lt;property id=&quot;20307&quot; value=&quot;362&quot;/&gt;&lt;/object&gt;&lt;object type=&quot;3&quot; unique_id=&quot;10026&quot;&gt;&lt;property id=&quot;20148&quot; value=&quot;5&quot;/&gt;&lt;property id=&quot;20300&quot; value=&quot;Slide 24 - &amp;quot;The CANVAS Program&amp;quot;&quot;/&gt;&lt;property id=&quot;20307&quot; value=&quot;363&quot;/&gt;&lt;/object&gt;&lt;object type=&quot;3&quot; unique_id=&quot;10027&quot;&gt;&lt;property id=&quot;20148&quot; value=&quot;5&quot;/&gt;&lt;property id=&quot;20300&quot; value=&quot;Slide 25 - &amp;quot;Global Participation&amp;quot;&quot;/&gt;&lt;property id=&quot;20307&quot; value=&quot;364&quot;/&gt;&lt;/object&gt;&lt;object type=&quot;3&quot; unique_id=&quot;10028&quot;&gt;&lt;property id=&quot;20148&quot; value=&quot;5&quot;/&gt;&lt;property id=&quot;20300&quot; value=&quot;Slide 26 - &amp;quot;Enrollment and Follow-up&amp;quot;&quot;/&gt;&lt;property id=&quot;20307&quot; value=&quot;365&quot;/&gt;&lt;/object&gt;&lt;object type=&quot;3&quot; unique_id=&quot;10029&quot;&gt;&lt;property id=&quot;20148&quot; value=&quot;5&quot;/&gt;&lt;property id=&quot;20300&quot; value=&quot;Slide 27 - &amp;quot;Follow-up&amp;quot;&quot;/&gt;&lt;property id=&quot;20307&quot; value=&quot;366&quot;/&gt;&lt;/object&gt;&lt;object type=&quot;3&quot; unique_id=&quot;10030&quot;&gt;&lt;property id=&quot;20148&quot; value=&quot;5&quot;/&gt;&lt;property id=&quot;20300&quot; value=&quot;Slide 28 - &amp;quot;Demographics and Disease History&amp;quot;&quot;/&gt;&lt;property id=&quot;20307&quot; value=&quot;367&quot;/&gt;&lt;/object&gt;&lt;object type=&quot;3&quot; unique_id=&quot;10031&quot;&gt;&lt;property id=&quot;20148&quot; value=&quot;5&quot;/&gt;&lt;property id=&quot;20300&quot; value=&quot;Slide 29 - &amp;quot;Demographics (cont)&amp;quot;&quot;/&gt;&lt;property id=&quot;20307&quot; value=&quot;368&quot;/&gt;&lt;/object&gt;&lt;object type=&quot;3&quot; unique_id=&quot;10032&quot;&gt;&lt;property id=&quot;20148&quot; value=&quot;5&quot;/&gt;&lt;property id=&quot;20300&quot; value=&quot;Slide 30 - &amp;quot;Baseline Therapies&amp;quot;&quot;/&gt;&lt;property id=&quot;20307&quot; value=&quot;369&quot;/&gt;&lt;/object&gt;&lt;object type=&quot;3&quot; unique_id=&quot;10033&quot;&gt;&lt;property id=&quot;20148&quot; value=&quot;5&quot;/&gt;&lt;property id=&quot;20300&quot; value=&quot;Slide 31 - &amp;quot;Baseline Risk Factors&amp;quot;&quot;/&gt;&lt;property id=&quot;20307&quot; value=&quot;370&quot;/&gt;&lt;/object&gt;&lt;object type=&quot;3&quot; unique_id=&quot;10034&quot;&gt;&lt;property id=&quot;20148&quot; value=&quot;5&quot;/&gt;&lt;property id=&quot;20300&quot; value=&quot;Slide 32 - &amp;quot;Results&amp;quot;&quot;/&gt;&lt;property id=&quot;20307&quot; value=&quot;371&quot;/&gt;&lt;/object&gt;&lt;object type=&quot;3&quot; unique_id=&quot;10035&quot;&gt;&lt;property id=&quot;20148&quot; value=&quot;5&quot;/&gt;&lt;property id=&quot;20300&quot; value=&quot;Slide 33 - &amp;quot;Effects on HbA1c&amp;quot;&quot;/&gt;&lt;property id=&quot;20307&quot; value=&quot;372&quot;/&gt;&lt;/object&gt;&lt;object type=&quot;3&quot; unique_id=&quot;10036&quot;&gt;&lt;property id=&quot;20148&quot; value=&quot;5&quot;/&gt;&lt;property id=&quot;20300&quot; value=&quot;Slide 34 - &amp;quot;Effects on Systolic BP&amp;quot;&quot;/&gt;&lt;property id=&quot;20307&quot; value=&quot;455&quot;/&gt;&lt;/object&gt;&lt;object type=&quot;3&quot; unique_id=&quot;10037&quot;&gt;&lt;property id=&quot;20148&quot; value=&quot;5&quot;/&gt;&lt;property id=&quot;20300&quot; value=&quot;Slide 35 - &amp;quot;Effects on Body Weight&amp;quot;&quot;/&gt;&lt;property id=&quot;20307&quot; value=&quot;456&quot;/&gt;&lt;/object&gt;&lt;object type=&quot;3&quot; unique_id=&quot;10038&quot;&gt;&lt;property id=&quot;20148&quot; value=&quot;5&quot;/&gt;&lt;property id=&quot;20300&quot; value=&quot;Slide 36 - &amp;quot;Primary MACE Outcome CV Death, Nonfatal Myocardial Infarction or Nonfatal Stroke&amp;quot;&quot;/&gt;&lt;property id=&quot;20307&quot; value=&quot;451&quot;/&gt;&lt;/object&gt;&lt;object type=&quot;3&quot; unique_id=&quot;10039&quot;&gt;&lt;property id=&quot;20148&quot; value=&quot;5&quot;/&gt;&lt;property id=&quot;20300&quot; value=&quot;Slide 37 - &amp;quot;Primary Cardiovascular Outcome by Study&amp;quot;&quot;/&gt;&lt;property id=&quot;20307&quot; value=&quot;376&quot;/&gt;&lt;/object&gt;&lt;object type=&quot;3&quot; unique_id=&quot;10040&quot;&gt;&lt;property id=&quot;20148&quot; value=&quot;5&quot;/&gt;&lt;property id=&quot;20300&quot; value=&quot;Slide 38 - &amp;quot;Hypothesis Testing Outcome&amp;quot;&quot;/&gt;&lt;property id=&quot;20307&quot; value=&quot;454&quot;/&gt;&lt;/object&gt;&lt;object type=&quot;3&quot; unique_id=&quot;10041&quot;&gt;&lt;property id=&quot;20148&quot; value=&quot;5&quot;/&gt;&lt;property id=&quot;20300&quot; value=&quot;Slide 39 - &amp;quot;CV Death Component of Primary Outcome &amp;quot;&quot;/&gt;&lt;property id=&quot;20307&quot; value=&quot;457&quot;/&gt;&lt;/object&gt;&lt;object type=&quot;3&quot; unique_id=&quot;10042&quot;&gt;&lt;property id=&quot;20148&quot; value=&quot;5&quot;/&gt;&lt;property id=&quot;20300&quot; value=&quot;Slide 40 - &amp;quot;MI Component of Primary Outcome&amp;quot;&quot;/&gt;&lt;property id=&quot;20307&quot; value=&quot;458&quot;/&gt;&lt;/object&gt;&lt;object type=&quot;3&quot; unique_id=&quot;10043&quot;&gt;&lt;property id=&quot;20148&quot; value=&quot;5&quot;/&gt;&lt;property id=&quot;20300&quot; value=&quot;Slide 41 - &amp;quot;Stroke Component of Primary Outcome&amp;quot;&quot;/&gt;&lt;property id=&quot;20307&quot; value=&quot;380&quot;/&gt;&lt;/object&gt;&lt;object type=&quot;3&quot; unique_id=&quot;10044&quot;&gt;&lt;property id=&quot;20148&quot; value=&quot;5&quot;/&gt;&lt;property id=&quot;20300&quot; value=&quot;Slide 43 - &amp;quot;All-Cause Mortality&amp;quot;&quot;/&gt;&lt;property id=&quot;20307&quot; value=&quot;381&quot;/&gt;&lt;/object&gt;&lt;object type=&quot;3&quot; unique_id=&quot;10045&quot;&gt;&lt;property id=&quot;20148&quot; value=&quot;5&quot;/&gt;&lt;property id=&quot;20300&quot; value=&quot;Slide 44 - &amp;quot;Hospitalization for Heart Failure&amp;quot;&quot;/&gt;&lt;property id=&quot;20307&quot; value=&quot;382&quot;/&gt;&lt;/object&gt;&lt;object type=&quot;3&quot; unique_id=&quot;10046&quot;&gt;&lt;property id=&quot;20148&quot; value=&quot;5&quot;/&gt;&lt;property id=&quot;20300&quot; value=&quot;Slide 45 - &amp;quot;CV Death or Hospitalization for Heart Failure&amp;quot;&quot;/&gt;&lt;property id=&quot;20307&quot; value=&quot;383&quot;/&gt;&lt;/object&gt;&lt;object type=&quot;3&quot; unique_id=&quot;10047&quot;&gt;&lt;property id=&quot;20148&quot; value=&quot;5&quot;/&gt;&lt;property id=&quot;20300&quot; value=&quot;Slide 46 - &amp;quot;Demographic Subgroups  (Primary outcome)&amp;quot;&quot;/&gt;&lt;property id=&quot;20307&quot; value=&quot;384&quot;/&gt;&lt;/object&gt;&lt;object type=&quot;3&quot; unique_id=&quot;10048&quot;&gt;&lt;property id=&quot;20148&quot; value=&quot;5&quot;/&gt;&lt;property id=&quot;20300&quot; value=&quot;Slide 47 - &amp;quot;Risk Factor Subgroups (Primary Outcome)&amp;quot;&quot;/&gt;&lt;property id=&quot;20307&quot; value=&quot;385&quot;/&gt;&lt;/object&gt;&lt;object type=&quot;3&quot; unique_id=&quot;10049&quot;&gt;&lt;property id=&quot;20148&quot; value=&quot;5&quot;/&gt;&lt;property id=&quot;20300&quot; value=&quot;Slide 48 - &amp;quot;Disease History Subgroups (Primary Outcome)&amp;quot;&quot;/&gt;&lt;property id=&quot;20307&quot; value=&quot;386&quot;/&gt;&lt;/object&gt;&lt;object type=&quot;3&quot; unique_id=&quot;10050&quot;&gt;&lt;property id=&quot;20148&quot; value=&quot;5&quot;/&gt;&lt;property id=&quot;20300&quot; value=&quot;Slide 49 - &amp;quot;Background Therapy Subgroups (Primary Outcome)&amp;quot;&quot;/&gt;&lt;property id=&quot;20307&quot; value=&quot;387&quot;/&gt;&lt;/object&gt;&lt;object type=&quot;3&quot; unique_id=&quot;10051&quot;&gt;&lt;property id=&quot;20148&quot; value=&quot;5&quot;/&gt;&lt;property id=&quot;20300&quot; value=&quot;Slide 50 - &amp;quot;Summary&amp;quot;&quot;/&gt;&lt;property id=&quot;20307&quot; value=&quot;388&quot;/&gt;&lt;/object&gt;&lt;object type=&quot;3&quot; unique_id=&quot;10052&quot;&gt;&lt;property id=&quot;20148&quot; value=&quot;5&quot;/&gt;&lt;property id=&quot;20300&quot; value=&quot;Slide 51 - &amp;quot;The CANVAS Program&amp;quot;&quot;/&gt;&lt;property id=&quot;20307&quot; value=&quot;389&quot;/&gt;&lt;/object&gt;&lt;object type=&quot;3&quot; unique_id=&quot;10053&quot;&gt;&lt;property id=&quot;20148&quot; value=&quot;5&quot;/&gt;&lt;property id=&quot;20300&quot; value=&quot;Slide 52 - &amp;quot;Renal Outcomes &amp;quot;&quot;/&gt;&lt;property id=&quot;20307&quot; value=&quot;390&quot;/&gt;&lt;/object&gt;&lt;object type=&quot;3&quot; unique_id=&quot;10054&quot;&gt;&lt;property id=&quot;20148&quot; value=&quot;5&quot;/&gt;&lt;property id=&quot;20300&quot; value=&quot;Slide 53 - &amp;quot;Measurement of Renal Outcomes &amp;quot;&quot;/&gt;&lt;property id=&quot;20307&quot; value=&quot;391&quot;/&gt;&lt;/object&gt;&lt;object type=&quot;3&quot; unique_id=&quot;10055&quot;&gt;&lt;property id=&quot;20148&quot; value=&quot;5&quot;/&gt;&lt;property id=&quot;20300&quot; value=&quot;Slide 54 - &amp;quot;Renal Baseline Characteristics Similar for Canagliflozin and Placebo&amp;quot;&quot;/&gt;&lt;property id=&quot;20307&quot; value=&quot;393&quot;/&gt;&lt;/object&gt;&lt;object type=&quot;3&quot; unique_id=&quot;10056&quot;&gt;&lt;property id=&quot;20148&quot; value=&quot;5&quot;/&gt;&lt;property id=&quot;20300&quot; value=&quot;Slide 55 - &amp;quot;Low Renal Risk Population High Percentage of “Normal” eGFR and Albuminuria &amp;quot;&quot;/&gt;&lt;property id=&quot;20307&quot; value=&quot;450&quot;/&gt;&lt;/object&gt;&lt;object type=&quot;3&quot; unique_id=&quot;10057&quot;&gt;&lt;property id=&quot;20148&quot; value=&quot;5&quot;/&gt;&lt;property id=&quot;20300&quot; value=&quot;Slide 56 - &amp;quot;Results&amp;quot;&quot;/&gt;&lt;property id=&quot;20307&quot; value=&quot;394&quot;/&gt;&lt;/object&gt;&lt;object type=&quot;3&quot; unique_id=&quot;10058&quot;&gt;&lt;property id=&quot;20148&quot; value=&quot;5&quot;/&gt;&lt;property id=&quot;20300&quot; value=&quot;Slide 57 - &amp;quot;Change in Albumin:Creatinine Ratio (UACR) Percent Change in UACR per Albuminuria Class (inset)&amp;quot;&quot;/&gt;&lt;property id=&quot;20307&quot; value=&quot;395&quot;/&gt;&lt;/object&gt;&lt;object type=&quot;3&quot; unique_id=&quot;10059&quot;&gt;&lt;property id=&quot;20148&quot; value=&quot;5&quot;/&gt;&lt;property id=&quot;20300&quot; value=&quot;Slide 58 - &amp;quot;Results&amp;quot;&quot;/&gt;&lt;property id=&quot;20307&quot; value=&quot;396&quot;/&gt;&lt;/object&gt;&lt;object type=&quot;3&quot; unique_id=&quot;10060&quot;&gt;&lt;property id=&quot;20148&quot; value=&quot;5&quot;/&gt;&lt;property id=&quot;20300&quot; value=&quot;Slide 59 - &amp;quot;Progression of Albuminuria&amp;quot;&quot;/&gt;&lt;property id=&quot;20307&quot; value=&quot;397&quot;/&gt;&lt;/object&gt;&lt;object type=&quot;3&quot; unique_id=&quot;10061&quot;&gt;&lt;property id=&quot;20148&quot; value=&quot;5&quot;/&gt;&lt;property id=&quot;20300&quot; value=&quot;Slide 60 - &amp;quot;Regression of Albuminuria&amp;quot;&quot;/&gt;&lt;property id=&quot;20307&quot; value=&quot;398&quot;/&gt;&lt;/object&gt;&lt;object type=&quot;3&quot; unique_id=&quot;10062&quot;&gt;&lt;property id=&quot;20148&quot; value=&quot;5&quot;/&gt;&lt;property id=&quot;20300&quot; value=&quot;Slide 61 - &amp;quot;Results&amp;quot;&quot;/&gt;&lt;property id=&quot;20307&quot; value=&quot;399&quot;/&gt;&lt;/object&gt;&lt;object type=&quot;3&quot; unique_id=&quot;10063&quot;&gt;&lt;property id=&quot;20148&quot; value=&quot;5&quot;/&gt;&lt;property id=&quot;20300&quot; value=&quot;Slide 62 - &amp;quot;Composite of 40% Reduction in eGFR, End-stage Renal Disease, or Renal Death&amp;quot;&quot;/&gt;&lt;property id=&quot;20307&quot; value=&quot;400&quot;/&gt;&lt;/object&gt;&lt;object type=&quot;3&quot; unique_id=&quot;10064&quot;&gt;&lt;property id=&quot;20148&quot; value=&quot;5&quot;/&gt;&lt;property id=&quot;20300&quot; value=&quot;Slide 63 - &amp;quot;Renal Outcomes Summary&amp;quot;&quot;/&gt;&lt;property id=&quot;20307&quot; value=&quot;401&quot;/&gt;&lt;/object&gt;&lt;object type=&quot;3&quot; unique_id=&quot;10065&quot;&gt;&lt;property id=&quot;20148&quot; value=&quot;5&quot;/&gt;&lt;property id=&quot;20300&quot; value=&quot;Slide 64 - &amp;quot;The CANVAS Program&amp;quot;&quot;/&gt;&lt;property id=&quot;20307&quot; value=&quot;402&quot;/&gt;&lt;/object&gt;&lt;object type=&quot;3&quot; unique_id=&quot;10066&quot;&gt;&lt;property id=&quot;20148&quot; value=&quot;5&quot;/&gt;&lt;property id=&quot;20300&quot; value=&quot;Slide 65 - &amp;quot;Adverse Event Collection in CANVAS Program&amp;quot;&quot;/&gt;&lt;property id=&quot;20307&quot; value=&quot;403&quot;/&gt;&lt;/object&gt;&lt;object type=&quot;3&quot; unique_id=&quot;10067&quot;&gt;&lt;property id=&quot;20148&quot; value=&quot;5&quot;/&gt;&lt;property id=&quot;20300&quot; value=&quot;Slide 66 - &amp;quot;Adverse Events of Interest&amp;quot;&quot;/&gt;&lt;property id=&quot;20307&quot; value=&quot;404&quot;/&gt;&lt;/object&gt;&lt;object type=&quot;3&quot; unique_id=&quot;10068&quot;&gt;&lt;property id=&quot;20148&quot; value=&quot;5&quot;/&gt;&lt;property id=&quot;20300&quot; value=&quot;Slide 67 - &amp;quot;Serious Adverse Events, Adverse Events Leading to Discontinuation &amp;amp; Hospitalizations&amp;quot;&quot;/&gt;&lt;property id=&quot;20307&quot; value=&quot;405&quot;/&gt;&lt;/object&gt;&lt;object type=&quot;3&quot; unique_id=&quot;10069&quot;&gt;&lt;property id=&quot;20148&quot; value=&quot;5&quot;/&gt;&lt;property id=&quot;20300&quot; value=&quot;Slide 68 - &amp;quot;Adverse Events (CANVAS)&amp;quot;&quot;/&gt;&lt;property id=&quot;20307&quot; value=&quot;406&quot;/&gt;&lt;/object&gt;&lt;object type=&quot;3&quot; unique_id=&quot;10070&quot;&gt;&lt;property id=&quot;20148&quot; value=&quot;5&quot;/&gt;&lt;property id=&quot;20300&quot; value=&quot;Slide 69 - &amp;quot;Adverse Events of Interest Across Program&amp;quot;&quot;/&gt;&lt;property id=&quot;20307&quot; value=&quot;407&quot;/&gt;&lt;/object&gt;&lt;object type=&quot;3&quot; unique_id=&quot;10071&quot;&gt;&lt;property id=&quot;20148&quot; value=&quot;5&quot;/&gt;&lt;property id=&quot;20300&quot; value=&quot;Slide 70 - &amp;quot;Lower-extremity Amputations&amp;quot;&quot;/&gt;&lt;property id=&quot;20307&quot; value=&quot;408&quot;/&gt;&lt;/object&gt;&lt;object type=&quot;3&quot; unique_id=&quot;10072&quot;&gt;&lt;property id=&quot;20148&quot; value=&quot;5&quot;/&gt;&lt;property id=&quot;20300&quot; value=&quot;Slide 71 - &amp;quot;Highest Level of Amputation&amp;quot;&quot;/&gt;&lt;property id=&quot;20307&quot; value=&quot;409&quot;/&gt;&lt;/object&gt;&lt;object type=&quot;3&quot; unique_id=&quot;10073&quot;&gt;&lt;property id=&quot;20148&quot; value=&quot;5&quot;/&gt;&lt;property id=&quot;20300&quot; value=&quot;Slide 72 - &amp;quot;Amputation Risk Factors - Multivariate Analysis&amp;quot;&quot;/&gt;&lt;property id=&quot;20307&quot; value=&quot;410&quot;/&gt;&lt;/object&gt;&lt;object type=&quot;3&quot; unique_id=&quot;10074&quot;&gt;&lt;property id=&quot;20148&quot; value=&quot;5&quot;/&gt;&lt;property id=&quot;20300&quot; value=&quot;Slide 73 - &amp;quot;Low-trauma Fracture &amp;quot;&quot;/&gt;&lt;property id=&quot;20307&quot; value=&quot;411&quot;/&gt;&lt;/object&gt;&lt;object type=&quot;3&quot; unique_id=&quot;10075&quot;&gt;&lt;property id=&quot;20148&quot; value=&quot;5&quot;/&gt;&lt;property id=&quot;20300&quot; value=&quot;Slide 74 - &amp;quot;Fractures&amp;quot;&quot;/&gt;&lt;property id=&quot;20307&quot; value=&quot;412&quot;/&gt;&lt;/object&gt;&lt;object type=&quot;3&quot; unique_id=&quot;10076&quot;&gt;&lt;property id=&quot;20148&quot; value=&quot;5&quot;/&gt;&lt;property id=&quot;20300&quot; value=&quot;Slide 75 - &amp;quot;Malignancy&amp;quot;&quot;/&gt;&lt;property id=&quot;20307&quot; value=&quot;413&quot;/&gt;&lt;/object&gt;&lt;object type=&quot;3&quot; unique_id=&quot;10077&quot;&gt;&lt;property id=&quot;20148&quot; value=&quot;5&quot;/&gt;&lt;property id=&quot;20300&quot; value=&quot;Slide 76 - &amp;quot;Renal Safety&amp;quot;&quot;/&gt;&lt;property id=&quot;20307&quot; value=&quot;414&quot;/&gt;&lt;/object&gt;&lt;object type=&quot;3&quot; unique_id=&quot;10078&quot;&gt;&lt;property id=&quot;20148&quot; value=&quot;5&quot;/&gt;&lt;property id=&quot;20300&quot; value=&quot;Slide 77 - &amp;quot;Safety Summary&amp;quot;&quot;/&gt;&lt;property id=&quot;20307&quot; value=&quot;415&quot;/&gt;&lt;/object&gt;&lt;object type=&quot;3&quot; unique_id=&quot;10079&quot;&gt;&lt;property id=&quot;20148&quot; value=&quot;5&quot;/&gt;&lt;property id=&quot;20300&quot; value=&quot;Slide 78 - &amp;quot;The CANVAS Program &amp;quot;&quot;/&gt;&lt;property id=&quot;20307&quot; value=&quot;416&quot;/&gt;&lt;/object&gt;&lt;object type=&quot;3&quot; unique_id=&quot;10080&quot;&gt;&lt;property id=&quot;20148&quot; value=&quot;5&quot;/&gt;&lt;property id=&quot;20300&quot; value=&quot;Slide 79 - &amp;quot;What Was the Population Studied?&amp;quot;&quot;/&gt;&lt;property id=&quot;20307&quot; value=&quot;417&quot;/&gt;&lt;/object&gt;&lt;object type=&quot;3&quot; unique_id=&quot;10081&quot;&gt;&lt;property id=&quot;20148&quot; value=&quot;5&quot;/&gt;&lt;property id=&quot;20300&quot; value=&quot;Slide 80 - &amp;quot;What Did the Trial Assess? &amp;quot;&quot;/&gt;&lt;property id=&quot;20307&quot; value=&quot;418&quot;/&gt;&lt;/object&gt;&lt;object type=&quot;3&quot; unique_id=&quot;10082&quot;&gt;&lt;property id=&quot;20148&quot; value=&quot;5&quot;/&gt;&lt;property id=&quot;20300&quot; value=&quot;Slide 81 - &amp;quot;Biomarkers&amp;quot;&quot;/&gt;&lt;property id=&quot;20307&quot; value=&quot;419&quot;/&gt;&lt;/object&gt;&lt;object type=&quot;3&quot; unique_id=&quot;10083&quot;&gt;&lt;property id=&quot;20148&quot; value=&quot;5&quot;/&gt;&lt;property id=&quot;20300&quot; value=&quot;Slide 82 - &amp;quot;Biomarkers (cont)&amp;quot;&quot;/&gt;&lt;property id=&quot;20307&quot; value=&quot;420&quot;/&gt;&lt;/object&gt;&lt;object type=&quot;3&quot; unique_id=&quot;10084&quot;&gt;&lt;property id=&quot;20148&quot; value=&quot;5&quot;/&gt;&lt;property id=&quot;20300&quot; value=&quot;Slide 83 - &amp;quot;Key Efficacy Outcomes in the CANVAS Program &amp;quot;&quot;/&gt;&lt;property id=&quot;20307&quot; value=&quot;421&quot;/&gt;&lt;/object&gt;&lt;object type=&quot;3&quot; unique_id=&quot;10085&quot;&gt;&lt;property id=&quot;20148&quot; value=&quot;5&quot;/&gt;&lt;property id=&quot;20300&quot; value=&quot;Slide 84 - &amp;quot;Key Efficacy Outcomes in the CANVAS Program &amp;quot;&quot;/&gt;&lt;property id=&quot;20307&quot; value=&quot;422&quot;/&gt;&lt;/object&gt;&lt;object type=&quot;3&quot; unique_id=&quot;10086&quot;&gt;&lt;property id=&quot;20148&quot; value=&quot;5&quot;/&gt;&lt;property id=&quot;20300&quot; value=&quot;Slide 85 - &amp;quot;Primary and Secondary Prevention? &amp;quot;&quot;/&gt;&lt;property id=&quot;20307&quot; value=&quot;423&quot;/&gt;&lt;/object&gt;&lt;object type=&quot;3&quot; unique_id=&quot;10087&quot;&gt;&lt;property id=&quot;20148&quot; value=&quot;5&quot;/&gt;&lt;property id=&quot;20300&quot; value=&quot;Slide 86 - &amp;quot;Comparisons Between Trials&amp;amp;#x09;&amp;quot;&quot;/&gt;&lt;property id=&quot;20307&quot; value=&quot;424&quot;/&gt;&lt;/object&gt;&lt;object type=&quot;3&quot; unique_id=&quot;10088&quot;&gt;&lt;property id=&quot;20148&quot; value=&quot;5&quot;/&gt;&lt;property id=&quot;20300&quot; value=&quot;Slide 87 - &amp;quot;Key Outcomes in the CANVAS Program  and EMPA-REG OUTCOME&amp;quot;&quot;/&gt;&lt;property id=&quot;20307&quot; value=&quot;425&quot;/&gt;&lt;/object&gt;&lt;object type=&quot;3&quot; unique_id=&quot;10089&quot;&gt;&lt;property id=&quot;20148&quot; value=&quot;5&quot;/&gt;&lt;property id=&quot;20300&quot; value=&quot;Slide 88 - &amp;quot;Who Might Benefit?  Patients With High CV Risk&amp;quot;&quot;/&gt;&lt;property id=&quot;20307&quot; value=&quot;426&quot;/&gt;&lt;/object&gt;&lt;object type=&quot;3&quot; unique_id=&quot;10090&quot;&gt;&lt;property id=&quot;20148&quot; value=&quot;5&quot;/&gt;&lt;property id=&quot;20300&quot; value=&quot;Slide 89 - &amp;quot;Who Might Benefit?&amp;quot;&quot;/&gt;&lt;property id=&quot;20307&quot; value=&quot;427&quot;/&gt;&lt;/object&gt;&lt;object type=&quot;3&quot; unique_id=&quot;10091&quot;&gt;&lt;property id=&quot;20148&quot; value=&quot;5&quot;/&gt;&lt;property id=&quot;20300&quot; value=&quot;Slide 90 - &amp;quot;Newly Identified Risk - Amputation&amp;quot;&quot;/&gt;&lt;property id=&quot;20307&quot; value=&quot;428&quot;/&gt;&lt;/object&gt;&lt;object type=&quot;3&quot; unique_id=&quot;10092&quot;&gt;&lt;property id=&quot;20148&quot; value=&quot;5&quot;/&gt;&lt;property id=&quot;20300&quot; value=&quot;Slide 91 - &amp;quot;Clinical Considerations - Amputation&amp;quot;&quot;/&gt;&lt;property id=&quot;20307&quot; value=&quot;429&quot;/&gt;&lt;/object&gt;&lt;object type=&quot;3&quot; unique_id=&quot;10093&quot;&gt;&lt;property id=&quot;20148&quot; value=&quot;5&quot;/&gt;&lt;property id=&quot;20300&quot; value=&quot;Slide 92 - &amp;quot;Benefits and Risk&amp;quot;&quot;/&gt;&lt;property id=&quot;20307&quot; value=&quot;430&quot;/&gt;&lt;/object&gt;&lt;object type=&quot;3&quot; unique_id=&quot;10094&quot;&gt;&lt;property id=&quot;20148&quot; value=&quot;5&quot;/&gt;&lt;property id=&quot;20300&quot; value=&quot;Slide 93 - &amp;quot;Benefits and Risk&amp;quot;&quot;/&gt;&lt;property id=&quot;20307&quot; value=&quot;431&quot;/&gt;&lt;/object&gt;&lt;object type=&quot;3&quot; unique_id=&quot;10095&quot;&gt;&lt;property id=&quot;20148&quot; value=&quot;5&quot;/&gt;&lt;property id=&quot;20300&quot; value=&quot;Slide 94 - &amp;quot;Conclusion&amp;quot;&quot;/&gt;&lt;property id=&quot;20307&quot; value=&quot;432&quot;/&gt;&lt;/object&gt;&lt;object type=&quot;3&quot; unique_id=&quot;10096&quot;&gt;&lt;property id=&quot;20148&quot; value=&quot;5&quot;/&gt;&lt;property id=&quot;20300&quot; value=&quot;Slide 95&quot;/&gt;&lt;property id=&quot;20307&quot; value=&quot;433&quot;/&gt;&lt;/object&gt;&lt;object type=&quot;3&quot; unique_id=&quot;10097&quot;&gt;&lt;property id=&quot;20148&quot; value=&quot;5&quot;/&gt;&lt;property id=&quot;20300&quot; value=&quot;Slide 96 - &amp;quot;Acknowledgments &amp;quot;&quot;/&gt;&lt;property id=&quot;20307&quot; value=&quot;434&quot;/&gt;&lt;/object&gt;&lt;object type=&quot;3&quot; unique_id=&quot;10098&quot;&gt;&lt;property id=&quot;20148&quot; value=&quot;5&quot;/&gt;&lt;property id=&quot;20300&quot; value=&quot;Slide 97 - &amp;quot;Acknowledgments (cont)&amp;quot;&quot;/&gt;&lt;property id=&quot;20307&quot; value=&quot;435&quot;/&gt;&lt;/object&gt;&lt;object type=&quot;3&quot; unique_id=&quot;10099&quot;&gt;&lt;property id=&quot;20148&quot; value=&quot;5&quot;/&gt;&lt;property id=&quot;20300&quot; value=&quot;Slide 98 - &amp;quot;Acknowledgments (cont)&amp;quot;&quot;/&gt;&lt;property id=&quot;20307&quot; value=&quot;436&quot;/&gt;&lt;/object&gt;&lt;object type=&quot;3&quot; unique_id=&quot;10100&quot;&gt;&lt;property id=&quot;20148&quot; value=&quot;5&quot;/&gt;&lt;property id=&quot;20300&quot; value=&quot;Slide 99 - &amp;quot;Acknowledgments (cont)&amp;quot;&quot;/&gt;&lt;property id=&quot;20307&quot; value=&quot;437&quot;/&gt;&lt;/object&gt;&lt;object type=&quot;3&quot; unique_id=&quot;10101&quot;&gt;&lt;property id=&quot;20148&quot; value=&quot;5&quot;/&gt;&lt;property id=&quot;20300&quot; value=&quot;Slide 100 - &amp;quot;CANVAS Investigators&amp;quot;&quot;/&gt;&lt;property id=&quot;20307&quot; value=&quot;438&quot;/&gt;&lt;/object&gt;&lt;object type=&quot;3&quot; unique_id=&quot;10102&quot;&gt;&lt;property id=&quot;20148&quot; value=&quot;5&quot;/&gt;&lt;property id=&quot;20300&quot; value=&quot;Slide 101 - &amp;quot;CANVAS Investigators (cont)&amp;quot;&quot;/&gt;&lt;property id=&quot;20307&quot; value=&quot;439&quot;/&gt;&lt;/object&gt;&lt;object type=&quot;3&quot; unique_id=&quot;10103&quot;&gt;&lt;property id=&quot;20148&quot; value=&quot;5&quot;/&gt;&lt;property id=&quot;20300&quot; value=&quot;Slide 102 - &amp;quot;CANVAS Investigators (cont)&amp;quot;&quot;/&gt;&lt;property id=&quot;20307&quot; value=&quot;440&quot;/&gt;&lt;/object&gt;&lt;object type=&quot;3&quot; unique_id=&quot;10104&quot;&gt;&lt;property id=&quot;20148&quot; value=&quot;5&quot;/&gt;&lt;property id=&quot;20300&quot; value=&quot;Slide 103 - &amp;quot;CANVAS Investigators (cont)&amp;quot;&quot;/&gt;&lt;property id=&quot;20307&quot; value=&quot;441&quot;/&gt;&lt;/object&gt;&lt;object type=&quot;3&quot; unique_id=&quot;10105&quot;&gt;&lt;property id=&quot;20148&quot; value=&quot;5&quot;/&gt;&lt;property id=&quot;20300&quot; value=&quot;Slide 104 - &amp;quot;CANVAS-R Investigators&amp;quot;&quot;/&gt;&lt;property id=&quot;20307&quot; value=&quot;442&quot;/&gt;&lt;/object&gt;&lt;object type=&quot;3&quot; unique_id=&quot;10106&quot;&gt;&lt;property id=&quot;20148&quot; value=&quot;5&quot;/&gt;&lt;property id=&quot;20300&quot; value=&quot;Slide 105 - &amp;quot;CANVAS-R Investigators (cont)&amp;quot;&quot;/&gt;&lt;property id=&quot;20307&quot; value=&quot;443&quot;/&gt;&lt;/object&gt;&lt;object type=&quot;3&quot; unique_id=&quot;10107&quot;&gt;&lt;property id=&quot;20148&quot; value=&quot;5&quot;/&gt;&lt;property id=&quot;20300&quot; value=&quot;Slide 106 - &amp;quot;CANVAS-R Investigators (cont)&amp;quot;&quot;/&gt;&lt;property id=&quot;20307&quot; value=&quot;444&quot;/&gt;&lt;/object&gt;&lt;object type=&quot;3&quot; unique_id=&quot;10108&quot;&gt;&lt;property id=&quot;20148&quot; value=&quot;5&quot;/&gt;&lt;property id=&quot;20300&quot; value=&quot;Slide 107 - &amp;quot;CANVAS-R Investigators (cont)&amp;quot;&quot;/&gt;&lt;property id=&quot;20307&quot; value=&quot;445&quot;/&gt;&lt;/object&gt;&lt;object type=&quot;3&quot; unique_id=&quot;10109&quot;&gt;&lt;property id=&quot;20148&quot; value=&quot;5&quot;/&gt;&lt;property id=&quot;20300&quot; value=&quot;Slide 108 - &amp;quot;CANVAS-R Investigators (cont)&amp;quot;&quot;/&gt;&lt;property id=&quot;20307&quot; value=&quot;446&quot;/&gt;&lt;/object&gt;&lt;object type=&quot;3&quot; unique_id=&quot;10437&quot;&gt;&lt;property id=&quot;20148&quot; value=&quot;5&quot;/&gt;&lt;property id=&quot;20300&quot; value=&quot;Slide 42 - &amp;quot;All-Cause Mortality&amp;quot;&quot;/&gt;&lt;property id=&quot;20307&quot; value=&quot;459&quot;/&gt;&lt;/object&gt;&lt;/object&gt;&lt;object type=&quot;8&quot; unique_id=&quot;10218&quot;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3:9 CANVAS Program Template">
  <a:themeElements>
    <a:clrScheme name="CANVAS V2">
      <a:dk1>
        <a:srgbClr val="00427A"/>
      </a:dk1>
      <a:lt1>
        <a:srgbClr val="FFFFFF"/>
      </a:lt1>
      <a:dk2>
        <a:srgbClr val="4B5264"/>
      </a:dk2>
      <a:lt2>
        <a:srgbClr val="FFFFFF"/>
      </a:lt2>
      <a:accent1>
        <a:srgbClr val="78BE20"/>
      </a:accent1>
      <a:accent2>
        <a:srgbClr val="00A3E0"/>
      </a:accent2>
      <a:accent3>
        <a:srgbClr val="002F6C"/>
      </a:accent3>
      <a:accent4>
        <a:srgbClr val="E57100"/>
      </a:accent4>
      <a:accent5>
        <a:srgbClr val="5385BB"/>
      </a:accent5>
      <a:accent6>
        <a:srgbClr val="007DB6"/>
      </a:accent6>
      <a:hlink>
        <a:srgbClr val="003565"/>
      </a:hlink>
      <a:folHlink>
        <a:srgbClr val="70A4D8"/>
      </a:folHlink>
    </a:clrScheme>
    <a:fontScheme name="Blank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Blank Presentation 1">
        <a:dk1>
          <a:srgbClr val="505050"/>
        </a:dk1>
        <a:lt1>
          <a:srgbClr val="FFFFFF"/>
        </a:lt1>
        <a:dk2>
          <a:srgbClr val="BFE18D"/>
        </a:dk2>
        <a:lt2>
          <a:srgbClr val="7FC31C"/>
        </a:lt2>
        <a:accent1>
          <a:srgbClr val="09357A"/>
        </a:accent1>
        <a:accent2>
          <a:srgbClr val="2A8EBF"/>
        </a:accent2>
        <a:accent3>
          <a:srgbClr val="FFFFFF"/>
        </a:accent3>
        <a:accent4>
          <a:srgbClr val="434343"/>
        </a:accent4>
        <a:accent5>
          <a:srgbClr val="AAAEBE"/>
        </a:accent5>
        <a:accent6>
          <a:srgbClr val="2580AD"/>
        </a:accent6>
        <a:hlink>
          <a:srgbClr val="93C5DF"/>
        </a:hlink>
        <a:folHlink>
          <a:srgbClr val="237D2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4711</TotalTime>
  <Words>1357</Words>
  <Application>Microsoft Office PowerPoint</Application>
  <PresentationFormat>Widescreen</PresentationFormat>
  <Paragraphs>447</Paragraphs>
  <Slides>15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ＭＳ Ｐゴシック</vt:lpstr>
      <vt:lpstr>Arial</vt:lpstr>
      <vt:lpstr>Calibri</vt:lpstr>
      <vt:lpstr>Times New Roman</vt:lpstr>
      <vt:lpstr>Verdana</vt:lpstr>
      <vt:lpstr>Verdana Bold</vt:lpstr>
      <vt:lpstr>13:9 CANVAS Program Template</vt:lpstr>
      <vt:lpstr>think-cell Slide</vt:lpstr>
      <vt:lpstr>Canagliflozin for Primary and Secondary Prevention of Cardiovascular Events in Type 2 Diabetes: Results From the CANVAS Program</vt:lpstr>
      <vt:lpstr>CANVAS Program</vt:lpstr>
      <vt:lpstr>Participants</vt:lpstr>
      <vt:lpstr>CV and Renal Outcomes</vt:lpstr>
      <vt:lpstr>Methods</vt:lpstr>
      <vt:lpstr>Baseline Characteristics</vt:lpstr>
      <vt:lpstr>Baseline CV Disease History</vt:lpstr>
      <vt:lpstr>CV Death, Nonfatal MI, or Nonfatal Stroke</vt:lpstr>
      <vt:lpstr>Hospitalization for HF</vt:lpstr>
      <vt:lpstr>Renal Composite Outcome</vt:lpstr>
      <vt:lpstr>Safety Events</vt:lpstr>
      <vt:lpstr>Benefit Risk: Risk Differences</vt:lpstr>
      <vt:lpstr>Limitations</vt:lpstr>
      <vt:lpstr>Conclusions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Alaina Mitsch</dc:creator>
  <cp:lastModifiedBy>Marissa Alanis</cp:lastModifiedBy>
  <cp:revision>390</cp:revision>
  <cp:lastPrinted>2017-11-01T15:52:48Z</cp:lastPrinted>
  <dcterms:created xsi:type="dcterms:W3CDTF">2017-01-18T18:55:55Z</dcterms:created>
  <dcterms:modified xsi:type="dcterms:W3CDTF">2017-11-11T20:45:28Z</dcterms:modified>
</cp:coreProperties>
</file>