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066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066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0066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85" y="-18160"/>
            <a:ext cx="8977629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0066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8987" y="976852"/>
            <a:ext cx="3802379" cy="1339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6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069" y="378460"/>
            <a:ext cx="8020050" cy="1124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8745" marR="5080" indent="-106680">
              <a:lnSpc>
                <a:spcPct val="100000"/>
              </a:lnSpc>
              <a:spcBef>
                <a:spcPts val="105"/>
              </a:spcBef>
            </a:pPr>
            <a:r>
              <a:rPr sz="3600" spc="-5" dirty="0"/>
              <a:t>Benefit </a:t>
            </a:r>
            <a:r>
              <a:rPr sz="3600" spc="-10" dirty="0"/>
              <a:t>of </a:t>
            </a:r>
            <a:r>
              <a:rPr sz="3600" spc="-5" dirty="0"/>
              <a:t>dapagliflozin </a:t>
            </a:r>
            <a:r>
              <a:rPr sz="3600" spc="-10" dirty="0"/>
              <a:t>on </a:t>
            </a:r>
            <a:r>
              <a:rPr sz="3600" spc="-30" dirty="0"/>
              <a:t>first </a:t>
            </a:r>
            <a:r>
              <a:rPr sz="3600" dirty="0"/>
              <a:t>and </a:t>
            </a:r>
            <a:r>
              <a:rPr sz="3600" spc="-30" dirty="0"/>
              <a:t>repeat  </a:t>
            </a:r>
            <a:r>
              <a:rPr sz="3600" spc="-35" dirty="0"/>
              <a:t>events </a:t>
            </a:r>
            <a:r>
              <a:rPr sz="3600" spc="5" dirty="0"/>
              <a:t>in </a:t>
            </a:r>
            <a:r>
              <a:rPr sz="3600" spc="-15" dirty="0"/>
              <a:t>patients </a:t>
            </a:r>
            <a:r>
              <a:rPr sz="3600" spc="5" dirty="0"/>
              <a:t>with </a:t>
            </a:r>
            <a:r>
              <a:rPr sz="3600" spc="-5" dirty="0"/>
              <a:t>HFrEF </a:t>
            </a:r>
            <a:r>
              <a:rPr sz="3600" spc="5" dirty="0"/>
              <a:t>in</a:t>
            </a:r>
            <a:r>
              <a:rPr sz="3600" spc="110" dirty="0"/>
              <a:t> </a:t>
            </a:r>
            <a:r>
              <a:rPr sz="3600" spc="-45" dirty="0"/>
              <a:t>DAPA-HF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42582" y="2005266"/>
            <a:ext cx="8392795" cy="17348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20"/>
              </a:spcBef>
            </a:pPr>
            <a:r>
              <a:rPr sz="2200" b="1" spc="10" dirty="0">
                <a:latin typeface="Calibri"/>
                <a:cs typeface="Calibri"/>
              </a:rPr>
              <a:t>Piotr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spc="5" dirty="0">
                <a:latin typeface="Calibri"/>
                <a:cs typeface="Calibri"/>
              </a:rPr>
              <a:t>Ponikowski</a:t>
            </a:r>
            <a:r>
              <a:rPr sz="2200" b="1" spc="-204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MD,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10" dirty="0">
                <a:latin typeface="Calibri"/>
                <a:cs typeface="Calibri"/>
              </a:rPr>
              <a:t>PhD</a:t>
            </a:r>
            <a:r>
              <a:rPr sz="2175" b="1" spc="15" baseline="24904" dirty="0">
                <a:latin typeface="Calibri"/>
                <a:cs typeface="Calibri"/>
              </a:rPr>
              <a:t>1</a:t>
            </a:r>
            <a:r>
              <a:rPr sz="2200" b="1" spc="10" dirty="0">
                <a:latin typeface="Calibri"/>
                <a:cs typeface="Calibri"/>
              </a:rPr>
              <a:t>;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5" dirty="0">
                <a:latin typeface="Calibri"/>
                <a:cs typeface="Calibri"/>
              </a:rPr>
              <a:t>Pardeep</a:t>
            </a:r>
            <a:r>
              <a:rPr sz="2200" b="1" spc="-1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S. </a:t>
            </a:r>
            <a:r>
              <a:rPr sz="2200" b="1" spc="5" dirty="0">
                <a:latin typeface="Calibri"/>
                <a:cs typeface="Calibri"/>
              </a:rPr>
              <a:t>Jhund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MB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15" dirty="0">
                <a:latin typeface="Calibri"/>
                <a:cs typeface="Calibri"/>
              </a:rPr>
              <a:t>ChB,</a:t>
            </a:r>
            <a:r>
              <a:rPr sz="2200" b="1" spc="-114" dirty="0">
                <a:latin typeface="Calibri"/>
                <a:cs typeface="Calibri"/>
              </a:rPr>
              <a:t> </a:t>
            </a:r>
            <a:r>
              <a:rPr sz="2200" b="1" spc="5" dirty="0">
                <a:latin typeface="Calibri"/>
                <a:cs typeface="Calibri"/>
              </a:rPr>
              <a:t>PhD</a:t>
            </a:r>
            <a:r>
              <a:rPr sz="2175" b="1" spc="7" baseline="24904" dirty="0">
                <a:latin typeface="Calibri"/>
                <a:cs typeface="Calibri"/>
              </a:rPr>
              <a:t>2</a:t>
            </a:r>
            <a:r>
              <a:rPr sz="2200" b="1" spc="5" dirty="0">
                <a:latin typeface="Calibri"/>
                <a:cs typeface="Calibri"/>
              </a:rPr>
              <a:t>;</a:t>
            </a:r>
            <a:endParaRPr sz="2200">
              <a:latin typeface="Calibri"/>
              <a:cs typeface="Calibri"/>
            </a:endParaRPr>
          </a:p>
          <a:p>
            <a:pPr marL="10160" algn="ctr">
              <a:lnSpc>
                <a:spcPct val="100000"/>
              </a:lnSpc>
              <a:spcBef>
                <a:spcPts val="5"/>
              </a:spcBef>
            </a:pPr>
            <a:r>
              <a:rPr sz="2200" spc="20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behalf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the Executive </a:t>
            </a:r>
            <a:r>
              <a:rPr sz="2200" dirty="0">
                <a:latin typeface="Calibri"/>
                <a:cs typeface="Calibri"/>
              </a:rPr>
              <a:t>Committee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30" dirty="0">
                <a:latin typeface="Calibri"/>
                <a:cs typeface="Calibri"/>
              </a:rPr>
              <a:t>DAPA-HF</a:t>
            </a:r>
            <a:r>
              <a:rPr sz="2200" spc="-16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study</a:t>
            </a:r>
            <a:endParaRPr sz="2200">
              <a:latin typeface="Calibri"/>
              <a:cs typeface="Calibri"/>
            </a:endParaRPr>
          </a:p>
          <a:p>
            <a:pPr marR="6350" algn="ctr">
              <a:lnSpc>
                <a:spcPct val="100000"/>
              </a:lnSpc>
              <a:spcBef>
                <a:spcPts val="1245"/>
              </a:spcBef>
            </a:pPr>
            <a:r>
              <a:rPr sz="1800" spc="-7" baseline="25462" dirty="0">
                <a:latin typeface="Calibri"/>
                <a:cs typeface="Calibri"/>
              </a:rPr>
              <a:t>1</a:t>
            </a:r>
            <a:r>
              <a:rPr sz="1800" spc="-5" dirty="0">
                <a:latin typeface="Calibri"/>
                <a:cs typeface="Calibri"/>
              </a:rPr>
              <a:t>Center </a:t>
            </a:r>
            <a:r>
              <a:rPr sz="1800" spc="-2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Heart </a:t>
            </a:r>
            <a:r>
              <a:rPr sz="1800" spc="-5" dirty="0">
                <a:latin typeface="Calibri"/>
                <a:cs typeface="Calibri"/>
              </a:rPr>
              <a:t>Disease, </a:t>
            </a:r>
            <a:r>
              <a:rPr sz="1800" spc="-10" dirty="0">
                <a:latin typeface="Calibri"/>
                <a:cs typeface="Calibri"/>
              </a:rPr>
              <a:t>University </a:t>
            </a:r>
            <a:r>
              <a:rPr sz="1800" dirty="0">
                <a:latin typeface="Calibri"/>
                <a:cs typeface="Calibri"/>
              </a:rPr>
              <a:t>Hospital, Medical </a:t>
            </a:r>
            <a:r>
              <a:rPr sz="1800" spc="-15" dirty="0">
                <a:latin typeface="Calibri"/>
                <a:cs typeface="Calibri"/>
              </a:rPr>
              <a:t>University, </a:t>
            </a:r>
            <a:r>
              <a:rPr sz="1800" spc="-35" dirty="0">
                <a:latin typeface="Calibri"/>
                <a:cs typeface="Calibri"/>
              </a:rPr>
              <a:t>Wroclaw,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Poland</a:t>
            </a:r>
            <a:endParaRPr sz="1800">
              <a:latin typeface="Calibri"/>
              <a:cs typeface="Calibri"/>
            </a:endParaRPr>
          </a:p>
          <a:p>
            <a:pPr marL="38100" marR="30480" algn="ctr">
              <a:lnSpc>
                <a:spcPct val="100000"/>
              </a:lnSpc>
              <a:spcBef>
                <a:spcPts val="425"/>
              </a:spcBef>
            </a:pPr>
            <a:r>
              <a:rPr sz="1800" spc="-7" baseline="25462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BHF Cardiovascular </a:t>
            </a:r>
            <a:r>
              <a:rPr sz="1800" spc="-15" dirty="0">
                <a:latin typeface="Calibri"/>
                <a:cs typeface="Calibri"/>
              </a:rPr>
              <a:t>Research </a:t>
            </a:r>
            <a:r>
              <a:rPr sz="1800" spc="-5" dirty="0">
                <a:latin typeface="Calibri"/>
                <a:cs typeface="Calibri"/>
              </a:rPr>
              <a:t>Centre, </a:t>
            </a:r>
            <a:r>
              <a:rPr sz="1800" spc="-10" dirty="0">
                <a:latin typeface="Calibri"/>
                <a:cs typeface="Calibri"/>
              </a:rPr>
              <a:t>University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5" dirty="0">
                <a:latin typeface="Calibri"/>
                <a:cs typeface="Calibri"/>
              </a:rPr>
              <a:t>Glasgow </a:t>
            </a:r>
            <a:r>
              <a:rPr sz="1800" dirty="0">
                <a:latin typeface="Calibri"/>
                <a:cs typeface="Calibri"/>
              </a:rPr>
              <a:t>&amp; Queen Elizabeth </a:t>
            </a:r>
            <a:r>
              <a:rPr sz="1800" spc="-5" dirty="0">
                <a:latin typeface="Calibri"/>
                <a:cs typeface="Calibri"/>
              </a:rPr>
              <a:t>University  </a:t>
            </a:r>
            <a:r>
              <a:rPr sz="1800" dirty="0">
                <a:latin typeface="Calibri"/>
                <a:cs typeface="Calibri"/>
              </a:rPr>
              <a:t>Hospital,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Glasgow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36594" y="4408466"/>
            <a:ext cx="1996632" cy="559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040" y="4465320"/>
            <a:ext cx="1470660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9659" y="4174023"/>
            <a:ext cx="688360" cy="802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5736" y="1001394"/>
          <a:ext cx="7912100" cy="3700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1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marR="225425" indent="1219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4196)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 marR="252729" indent="685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 marR="163195" indent="-8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50" dirty="0">
                          <a:latin typeface="Cambria Math"/>
                          <a:cs typeface="Cambria Math"/>
                        </a:rPr>
                        <a:t>≧</a:t>
                      </a:r>
                      <a:r>
                        <a:rPr sz="1600" b="1" spc="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(n=168)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Age,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years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68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Female,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19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Atrial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fibrillation,</a:t>
                      </a:r>
                      <a:r>
                        <a:rPr sz="16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43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MI</a:t>
                      </a:r>
                      <a:r>
                        <a:rPr sz="16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0.34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Hypertension,</a:t>
                      </a:r>
                      <a:r>
                        <a:rPr sz="16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70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1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2 diabetes,</a:t>
                      </a:r>
                      <a:r>
                        <a:rPr sz="16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56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spc="20" dirty="0">
                          <a:latin typeface="Arial"/>
                          <a:cs typeface="Arial"/>
                        </a:rPr>
                        <a:t>eGFR,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mL/min/1.73</a:t>
                      </a:r>
                      <a:r>
                        <a:rPr sz="1600" spc="-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75" spc="7" baseline="26455" dirty="0">
                          <a:latin typeface="Arial"/>
                          <a:cs typeface="Arial"/>
                        </a:rPr>
                        <a:t>2</a:t>
                      </a:r>
                      <a:endParaRPr sz="1575" baseline="26455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61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20" dirty="0">
                          <a:latin typeface="Arial"/>
                          <a:cs typeface="Arial"/>
                        </a:rPr>
                        <a:t>eGFR 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&lt;60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mL/min/1.73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75" spc="7" baseline="2645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-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39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-50" dirty="0">
                          <a:latin typeface="Arial"/>
                          <a:cs typeface="Arial"/>
                        </a:rPr>
                        <a:t>SBP,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mmHg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122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120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118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8739" y="4899025"/>
            <a:ext cx="825563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Data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15" dirty="0">
                <a:latin typeface="Arial"/>
                <a:cs typeface="Arial"/>
              </a:rPr>
              <a:t>mean </a:t>
            </a:r>
            <a:r>
              <a:rPr sz="1200" spc="-5" dirty="0">
                <a:latin typeface="Arial"/>
                <a:cs typeface="Arial"/>
              </a:rPr>
              <a:t>or 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" dirty="0">
                <a:latin typeface="Arial"/>
                <a:cs typeface="Arial"/>
              </a:rPr>
              <a:t>(%); </a:t>
            </a:r>
            <a:r>
              <a:rPr sz="1200" spc="-5" dirty="0">
                <a:latin typeface="Arial"/>
                <a:cs typeface="Arial"/>
              </a:rPr>
              <a:t>eGFR, </a:t>
            </a:r>
            <a:r>
              <a:rPr sz="1200" spc="-10" dirty="0">
                <a:latin typeface="Arial"/>
                <a:cs typeface="Arial"/>
              </a:rPr>
              <a:t>estimated </a:t>
            </a:r>
            <a:r>
              <a:rPr sz="1200" spc="-20" dirty="0">
                <a:latin typeface="Arial"/>
                <a:cs typeface="Arial"/>
              </a:rPr>
              <a:t>glomerular </a:t>
            </a:r>
            <a:r>
              <a:rPr sz="1200" spc="-5" dirty="0">
                <a:latin typeface="Arial"/>
                <a:cs typeface="Arial"/>
              </a:rPr>
              <a:t>filtration </a:t>
            </a:r>
            <a:r>
              <a:rPr sz="1200" dirty="0">
                <a:latin typeface="Arial"/>
                <a:cs typeface="Arial"/>
              </a:rPr>
              <a:t>rate; </a:t>
            </a:r>
            <a:r>
              <a:rPr sz="1200" spc="10" dirty="0">
                <a:latin typeface="Arial"/>
                <a:cs typeface="Arial"/>
              </a:rPr>
              <a:t>MI, </a:t>
            </a:r>
            <a:r>
              <a:rPr sz="1200" spc="-10" dirty="0">
                <a:latin typeface="Arial"/>
                <a:cs typeface="Arial"/>
              </a:rPr>
              <a:t>myocardial </a:t>
            </a:r>
            <a:r>
              <a:rPr sz="1200" spc="-15" dirty="0">
                <a:latin typeface="Arial"/>
                <a:cs typeface="Arial"/>
              </a:rPr>
              <a:t>infarction; </a:t>
            </a:r>
            <a:r>
              <a:rPr sz="1200" spc="-60" dirty="0">
                <a:latin typeface="Arial"/>
                <a:cs typeface="Arial"/>
              </a:rPr>
              <a:t>SBP, </a:t>
            </a:r>
            <a:r>
              <a:rPr sz="1200" spc="-10" dirty="0">
                <a:latin typeface="Arial"/>
                <a:cs typeface="Arial"/>
              </a:rPr>
              <a:t>systolic </a:t>
            </a:r>
            <a:r>
              <a:rPr sz="1200" spc="-15" dirty="0">
                <a:latin typeface="Arial"/>
                <a:cs typeface="Arial"/>
              </a:rPr>
              <a:t>blood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pressure.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82065" marR="5080" indent="-1266190">
              <a:lnSpc>
                <a:spcPts val="3429"/>
              </a:lnSpc>
              <a:spcBef>
                <a:spcPts val="540"/>
              </a:spcBef>
            </a:pPr>
            <a:r>
              <a:rPr spc="-5" dirty="0"/>
              <a:t>Key </a:t>
            </a:r>
            <a:r>
              <a:rPr spc="5" dirty="0"/>
              <a:t>baseline </a:t>
            </a:r>
            <a:r>
              <a:rPr spc="-10" dirty="0"/>
              <a:t>characteristics </a:t>
            </a:r>
            <a:r>
              <a:rPr dirty="0"/>
              <a:t>according </a:t>
            </a:r>
            <a:r>
              <a:rPr spc="-30" dirty="0"/>
              <a:t>to </a:t>
            </a:r>
            <a:r>
              <a:rPr spc="10" dirty="0"/>
              <a:t>heart </a:t>
            </a:r>
            <a:r>
              <a:rPr spc="-10" dirty="0"/>
              <a:t>failure  </a:t>
            </a:r>
            <a:r>
              <a:rPr spc="-5" dirty="0"/>
              <a:t>hospitalization </a:t>
            </a:r>
            <a:r>
              <a:rPr dirty="0"/>
              <a:t>(HFH) </a:t>
            </a:r>
            <a:r>
              <a:rPr spc="-5" dirty="0"/>
              <a:t>during</a:t>
            </a:r>
            <a:r>
              <a:rPr spc="-240" dirty="0"/>
              <a:t> </a:t>
            </a:r>
            <a:r>
              <a:rPr spc="10" dirty="0"/>
              <a:t>follow-up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4088" y="1018413"/>
          <a:ext cx="7731125" cy="3595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9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4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 marR="242570" indent="1219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 marR="261620" indent="609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marR="171450" indent="-152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45" dirty="0">
                          <a:latin typeface="Cambria Math"/>
                          <a:cs typeface="Cambria Math"/>
                        </a:rPr>
                        <a:t>≧</a:t>
                      </a:r>
                      <a:r>
                        <a:rPr sz="1600" b="1" spc="4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Ischemic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57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NYHA 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class,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i="1" spc="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30" dirty="0">
                          <a:latin typeface="Arial"/>
                          <a:cs typeface="Arial"/>
                        </a:rPr>
                        <a:t>II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30" dirty="0">
                          <a:latin typeface="Arial"/>
                          <a:cs typeface="Arial"/>
                        </a:rPr>
                        <a:t>III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35" dirty="0">
                          <a:latin typeface="Arial"/>
                          <a:cs typeface="Arial"/>
                        </a:rPr>
                        <a:t>IV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KCCQ-TSS</a:t>
                      </a:r>
                      <a:r>
                        <a:rPr sz="1600" spc="-3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(score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out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100)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HF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hospitalization,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Ejection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fraction,</a:t>
                      </a:r>
                      <a:r>
                        <a:rPr sz="16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31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NTproBNP,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pg/mL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1349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2345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2692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7314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spc="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54622" y="4714557"/>
            <a:ext cx="85845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Data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15" dirty="0">
                <a:latin typeface="Arial"/>
                <a:cs typeface="Arial"/>
              </a:rPr>
              <a:t>mean </a:t>
            </a:r>
            <a:r>
              <a:rPr sz="1200" spc="-20" dirty="0">
                <a:latin typeface="Arial"/>
                <a:cs typeface="Arial"/>
              </a:rPr>
              <a:t>KCCQ </a:t>
            </a:r>
            <a:r>
              <a:rPr sz="1200" spc="-2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NT-proBNP </a:t>
            </a:r>
            <a:r>
              <a:rPr sz="1200" spc="-25" dirty="0">
                <a:latin typeface="Arial"/>
                <a:cs typeface="Arial"/>
              </a:rPr>
              <a:t>median) </a:t>
            </a:r>
            <a:r>
              <a:rPr sz="1200" spc="-1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n </a:t>
            </a:r>
            <a:r>
              <a:rPr sz="1200" spc="10" dirty="0">
                <a:latin typeface="Arial"/>
                <a:cs typeface="Arial"/>
              </a:rPr>
              <a:t>(%); </a:t>
            </a:r>
            <a:r>
              <a:rPr sz="1200" spc="-75" dirty="0">
                <a:latin typeface="Arial"/>
                <a:cs typeface="Arial"/>
              </a:rPr>
              <a:t>HF, </a:t>
            </a:r>
            <a:r>
              <a:rPr sz="1200" spc="-20" dirty="0">
                <a:latin typeface="Arial"/>
                <a:cs typeface="Arial"/>
              </a:rPr>
              <a:t>heart </a:t>
            </a:r>
            <a:r>
              <a:rPr sz="1200" spc="-15" dirty="0">
                <a:latin typeface="Arial"/>
                <a:cs typeface="Arial"/>
              </a:rPr>
              <a:t>failure; </a:t>
            </a:r>
            <a:r>
              <a:rPr sz="1200" spc="-50" dirty="0">
                <a:latin typeface="Arial"/>
                <a:cs typeface="Arial"/>
              </a:rPr>
              <a:t>NTproBNP, </a:t>
            </a:r>
            <a:r>
              <a:rPr sz="1200" spc="-20" dirty="0">
                <a:latin typeface="Arial"/>
                <a:cs typeface="Arial"/>
              </a:rPr>
              <a:t>N-terminal </a:t>
            </a:r>
            <a:r>
              <a:rPr sz="1200" dirty="0">
                <a:latin typeface="Arial"/>
                <a:cs typeface="Arial"/>
              </a:rPr>
              <a:t>pro B-type </a:t>
            </a:r>
            <a:r>
              <a:rPr sz="1200" spc="-15" dirty="0">
                <a:latin typeface="Arial"/>
                <a:cs typeface="Arial"/>
              </a:rPr>
              <a:t>natriuretic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peptide;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KCCQ-TSS, </a:t>
            </a:r>
            <a:r>
              <a:rPr sz="1200" spc="-20" dirty="0">
                <a:latin typeface="Arial"/>
                <a:cs typeface="Arial"/>
              </a:rPr>
              <a:t>Kansas </a:t>
            </a:r>
            <a:r>
              <a:rPr sz="1200" spc="-10" dirty="0">
                <a:latin typeface="Arial"/>
                <a:cs typeface="Arial"/>
              </a:rPr>
              <a:t>City </a:t>
            </a:r>
            <a:r>
              <a:rPr sz="1200" spc="-15" dirty="0">
                <a:latin typeface="Arial"/>
                <a:cs typeface="Arial"/>
              </a:rPr>
              <a:t>Cardiomyopathy </a:t>
            </a:r>
            <a:r>
              <a:rPr sz="1200" spc="-20" dirty="0">
                <a:latin typeface="Arial"/>
                <a:cs typeface="Arial"/>
              </a:rPr>
              <a:t>Questionnaire </a:t>
            </a:r>
            <a:r>
              <a:rPr sz="1200" spc="-25" dirty="0">
                <a:latin typeface="Arial"/>
                <a:cs typeface="Arial"/>
              </a:rPr>
              <a:t>–Total </a:t>
            </a:r>
            <a:r>
              <a:rPr sz="1200" spc="-10" dirty="0">
                <a:latin typeface="Arial"/>
                <a:cs typeface="Arial"/>
              </a:rPr>
              <a:t>Symptom </a:t>
            </a:r>
            <a:r>
              <a:rPr sz="1200" spc="-5" dirty="0">
                <a:latin typeface="Arial"/>
                <a:cs typeface="Arial"/>
              </a:rPr>
              <a:t>Score; </a:t>
            </a:r>
            <a:r>
              <a:rPr sz="1200" spc="-35" dirty="0">
                <a:latin typeface="Arial"/>
                <a:cs typeface="Arial"/>
              </a:rPr>
              <a:t>NYHA, New </a:t>
            </a:r>
            <a:r>
              <a:rPr sz="1200" spc="-20" dirty="0">
                <a:latin typeface="Arial"/>
                <a:cs typeface="Arial"/>
              </a:rPr>
              <a:t>York Heart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Association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82065" marR="5080" indent="-1266190">
              <a:lnSpc>
                <a:spcPts val="3429"/>
              </a:lnSpc>
              <a:spcBef>
                <a:spcPts val="540"/>
              </a:spcBef>
            </a:pPr>
            <a:r>
              <a:rPr spc="-5" dirty="0"/>
              <a:t>Key </a:t>
            </a:r>
            <a:r>
              <a:rPr spc="5" dirty="0"/>
              <a:t>baseline </a:t>
            </a:r>
            <a:r>
              <a:rPr spc="-10" dirty="0"/>
              <a:t>characteristics </a:t>
            </a:r>
            <a:r>
              <a:rPr dirty="0"/>
              <a:t>according </a:t>
            </a:r>
            <a:r>
              <a:rPr spc="-30" dirty="0"/>
              <a:t>to </a:t>
            </a:r>
            <a:r>
              <a:rPr spc="10" dirty="0"/>
              <a:t>heart </a:t>
            </a:r>
            <a:r>
              <a:rPr spc="-10" dirty="0"/>
              <a:t>failure  </a:t>
            </a:r>
            <a:r>
              <a:rPr spc="-5" dirty="0"/>
              <a:t>hospitalization </a:t>
            </a:r>
            <a:r>
              <a:rPr dirty="0"/>
              <a:t>(HFH) </a:t>
            </a:r>
            <a:r>
              <a:rPr spc="-5" dirty="0"/>
              <a:t>during</a:t>
            </a:r>
            <a:r>
              <a:rPr spc="-240" dirty="0"/>
              <a:t> </a:t>
            </a:r>
            <a:r>
              <a:rPr spc="10" dirty="0"/>
              <a:t>follow-up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7585" y="918615"/>
          <a:ext cx="7334884" cy="364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 algn="ctr">
                        <a:lnSpc>
                          <a:spcPts val="1850"/>
                        </a:lnSpc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20345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(n=4196)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ts val="1850"/>
                        </a:lnSpc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600" b="1" spc="15" dirty="0">
                          <a:latin typeface="Arial"/>
                          <a:cs typeface="Arial"/>
                        </a:rPr>
                        <a:t>(n=380)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789"/>
                        </a:lnSpc>
                      </a:pPr>
                      <a:r>
                        <a:rPr sz="1350" b="1" spc="40" dirty="0">
                          <a:latin typeface="Cambria Math"/>
                          <a:cs typeface="Cambria Math"/>
                        </a:rPr>
                        <a:t>≧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HFH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81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(n=168)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ts val="1850"/>
                        </a:lnSpc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20" dirty="0">
                          <a:latin typeface="Arial"/>
                          <a:cs typeface="Arial"/>
                        </a:rPr>
                        <a:t>ACE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inhibitor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51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0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20" dirty="0">
                          <a:latin typeface="Arial"/>
                          <a:cs typeface="Arial"/>
                        </a:rPr>
                        <a:t>ARB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ARNI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0.038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Diuretic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96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0" dirty="0">
                          <a:latin typeface="Arial"/>
                          <a:cs typeface="Arial"/>
                        </a:rPr>
                        <a:t>Digitalis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23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70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Beta-blocker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95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97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0.58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45" dirty="0">
                          <a:latin typeface="Arial"/>
                          <a:cs typeface="Arial"/>
                        </a:rPr>
                        <a:t>MRA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6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25" dirty="0">
                          <a:latin typeface="Arial"/>
                          <a:cs typeface="Arial"/>
                        </a:rPr>
                        <a:t>ICD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CRT-D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58293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35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CRT-P/CRT-D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3690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5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46164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spc="15" dirty="0">
                          <a:latin typeface="Arial"/>
                          <a:cs typeface="Arial"/>
                        </a:rPr>
                        <a:t>0.08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8739" y="4587240"/>
            <a:ext cx="856805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Data </a:t>
            </a:r>
            <a:r>
              <a:rPr sz="1200" dirty="0">
                <a:latin typeface="Arial"/>
                <a:cs typeface="Arial"/>
              </a:rPr>
              <a:t>are n </a:t>
            </a:r>
            <a:r>
              <a:rPr sz="1200" spc="10" dirty="0">
                <a:latin typeface="Arial"/>
                <a:cs typeface="Arial"/>
              </a:rPr>
              <a:t>(%); </a:t>
            </a:r>
            <a:r>
              <a:rPr sz="1200" spc="-20" dirty="0">
                <a:latin typeface="Arial"/>
                <a:cs typeface="Arial"/>
              </a:rPr>
              <a:t>ACE, angiotensin-converting </a:t>
            </a:r>
            <a:r>
              <a:rPr sz="1200" spc="-30" dirty="0">
                <a:latin typeface="Arial"/>
                <a:cs typeface="Arial"/>
              </a:rPr>
              <a:t>enzyme; </a:t>
            </a:r>
            <a:r>
              <a:rPr sz="1200" spc="-20" dirty="0">
                <a:latin typeface="Arial"/>
                <a:cs typeface="Arial"/>
              </a:rPr>
              <a:t>ARB, angiotensin </a:t>
            </a:r>
            <a:r>
              <a:rPr sz="1200" dirty="0">
                <a:latin typeface="Arial"/>
                <a:cs typeface="Arial"/>
              </a:rPr>
              <a:t>receptor </a:t>
            </a:r>
            <a:r>
              <a:rPr sz="1200" spc="-5" dirty="0">
                <a:latin typeface="Arial"/>
                <a:cs typeface="Arial"/>
              </a:rPr>
              <a:t>blocker; </a:t>
            </a:r>
            <a:r>
              <a:rPr sz="1200" spc="-25" dirty="0">
                <a:latin typeface="Arial"/>
                <a:cs typeface="Arial"/>
              </a:rPr>
              <a:t>ARNI, </a:t>
            </a:r>
            <a:r>
              <a:rPr sz="1200" spc="-20" dirty="0">
                <a:latin typeface="Arial"/>
                <a:cs typeface="Arial"/>
              </a:rPr>
              <a:t>angiotensin </a:t>
            </a:r>
            <a:r>
              <a:rPr sz="1200" spc="-10" dirty="0">
                <a:latin typeface="Arial"/>
                <a:cs typeface="Arial"/>
              </a:rPr>
              <a:t>receptor-neprilysin  </a:t>
            </a:r>
            <a:r>
              <a:rPr sz="1200" spc="-25" dirty="0">
                <a:latin typeface="Arial"/>
                <a:cs typeface="Arial"/>
              </a:rPr>
              <a:t>inhibitor; </a:t>
            </a:r>
            <a:r>
              <a:rPr sz="1200" spc="-50" dirty="0">
                <a:latin typeface="Arial"/>
                <a:cs typeface="Arial"/>
              </a:rPr>
              <a:t>CRT, </a:t>
            </a:r>
            <a:r>
              <a:rPr sz="1200" spc="-10" dirty="0">
                <a:latin typeface="Arial"/>
                <a:cs typeface="Arial"/>
              </a:rPr>
              <a:t>Cardiac </a:t>
            </a:r>
            <a:r>
              <a:rPr sz="1200" spc="-25" dirty="0">
                <a:latin typeface="Arial"/>
                <a:cs typeface="Arial"/>
              </a:rPr>
              <a:t>Resynchronization </a:t>
            </a:r>
            <a:r>
              <a:rPr sz="1200" spc="-20" dirty="0">
                <a:latin typeface="Arial"/>
                <a:cs typeface="Arial"/>
              </a:rPr>
              <a:t>Therapy, </a:t>
            </a:r>
            <a:r>
              <a:rPr sz="1200" spc="-15" dirty="0">
                <a:latin typeface="Arial"/>
                <a:cs typeface="Arial"/>
              </a:rPr>
              <a:t>D, </a:t>
            </a:r>
            <a:r>
              <a:rPr sz="1200" spc="-10" dirty="0">
                <a:latin typeface="Arial"/>
                <a:cs typeface="Arial"/>
              </a:rPr>
              <a:t>Defibrillator; ICD, </a:t>
            </a:r>
            <a:r>
              <a:rPr sz="1200" spc="-15" dirty="0">
                <a:latin typeface="Arial"/>
                <a:cs typeface="Arial"/>
              </a:rPr>
              <a:t>Implantable </a:t>
            </a:r>
            <a:r>
              <a:rPr sz="1200" spc="-5" dirty="0">
                <a:latin typeface="Arial"/>
                <a:cs typeface="Arial"/>
              </a:rPr>
              <a:t>Cardioverter-Defibrillator; </a:t>
            </a:r>
            <a:r>
              <a:rPr sz="1200" spc="-10" dirty="0">
                <a:latin typeface="Arial"/>
                <a:cs typeface="Arial"/>
              </a:rPr>
              <a:t>MRA,  </a:t>
            </a:r>
            <a:r>
              <a:rPr sz="1200" spc="-15" dirty="0">
                <a:latin typeface="Arial"/>
                <a:cs typeface="Arial"/>
              </a:rPr>
              <a:t>mineralocorticoid </a:t>
            </a:r>
            <a:r>
              <a:rPr sz="1200" spc="-5" dirty="0">
                <a:latin typeface="Arial"/>
                <a:cs typeface="Arial"/>
              </a:rPr>
              <a:t>receptor </a:t>
            </a:r>
            <a:r>
              <a:rPr sz="1200" spc="-15" dirty="0">
                <a:latin typeface="Arial"/>
                <a:cs typeface="Arial"/>
              </a:rPr>
              <a:t>antagonist; </a:t>
            </a:r>
            <a:r>
              <a:rPr sz="1200" spc="-105" dirty="0">
                <a:latin typeface="Arial"/>
                <a:cs typeface="Arial"/>
              </a:rPr>
              <a:t>P,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Pacemaker.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5875">
              <a:lnSpc>
                <a:spcPts val="3600"/>
              </a:lnSpc>
              <a:spcBef>
                <a:spcPts val="135"/>
              </a:spcBef>
            </a:pPr>
            <a:r>
              <a:rPr spc="-5" dirty="0"/>
              <a:t>Key </a:t>
            </a:r>
            <a:r>
              <a:rPr spc="5" dirty="0"/>
              <a:t>baseline </a:t>
            </a:r>
            <a:r>
              <a:rPr spc="-10" dirty="0"/>
              <a:t>characteristics </a:t>
            </a:r>
            <a:r>
              <a:rPr dirty="0"/>
              <a:t>according </a:t>
            </a:r>
            <a:r>
              <a:rPr spc="-30" dirty="0"/>
              <a:t>to </a:t>
            </a:r>
            <a:r>
              <a:rPr spc="10" dirty="0"/>
              <a:t>heart</a:t>
            </a:r>
            <a:r>
              <a:rPr spc="5" dirty="0"/>
              <a:t> </a:t>
            </a:r>
            <a:r>
              <a:rPr spc="-10" dirty="0"/>
              <a:t>failure</a:t>
            </a:r>
          </a:p>
          <a:p>
            <a:pPr marL="713740">
              <a:lnSpc>
                <a:spcPts val="3604"/>
              </a:lnSpc>
              <a:tabLst>
                <a:tab pos="1282065" algn="l"/>
                <a:tab pos="8048625" algn="l"/>
              </a:tabLst>
            </a:pPr>
            <a:r>
              <a:rPr u="sng" spc="5" dirty="0">
                <a:uFill>
                  <a:solidFill>
                    <a:srgbClr val="5B9BD4"/>
                  </a:solidFill>
                </a:uFill>
              </a:rPr>
              <a:t> 	</a:t>
            </a:r>
            <a:r>
              <a:rPr u="sng" spc="-5" dirty="0">
                <a:uFill>
                  <a:solidFill>
                    <a:srgbClr val="5B9BD4"/>
                  </a:solidFill>
                </a:uFill>
              </a:rPr>
              <a:t>hospitalization  </a:t>
            </a:r>
            <a:r>
              <a:rPr u="sng" dirty="0">
                <a:uFill>
                  <a:solidFill>
                    <a:srgbClr val="5B9BD4"/>
                  </a:solidFill>
                </a:uFill>
              </a:rPr>
              <a:t>(HFH) </a:t>
            </a:r>
            <a:r>
              <a:rPr u="sng" spc="-5" dirty="0">
                <a:uFill>
                  <a:solidFill>
                    <a:srgbClr val="5B9BD4"/>
                  </a:solidFill>
                </a:uFill>
              </a:rPr>
              <a:t>during</a:t>
            </a:r>
            <a:r>
              <a:rPr u="sng" spc="-240" dirty="0">
                <a:uFill>
                  <a:solidFill>
                    <a:srgbClr val="5B9BD4"/>
                  </a:solidFill>
                </a:uFill>
              </a:rPr>
              <a:t> </a:t>
            </a:r>
            <a:r>
              <a:rPr u="sng" spc="10" dirty="0">
                <a:uFill>
                  <a:solidFill>
                    <a:srgbClr val="5B9BD4"/>
                  </a:solidFill>
                </a:uFill>
              </a:rPr>
              <a:t>follow-up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6517" y="1465994"/>
            <a:ext cx="184150" cy="3151505"/>
          </a:xfrm>
          <a:custGeom>
            <a:avLst/>
            <a:gdLst/>
            <a:ahLst/>
            <a:cxnLst/>
            <a:rect l="l" t="t" r="r" b="b"/>
            <a:pathLst>
              <a:path w="184150" h="3151504">
                <a:moveTo>
                  <a:pt x="183983" y="0"/>
                </a:moveTo>
                <a:lnTo>
                  <a:pt x="0" y="0"/>
                </a:lnTo>
                <a:lnTo>
                  <a:pt x="0" y="3151246"/>
                </a:lnTo>
                <a:lnTo>
                  <a:pt x="183983" y="3151246"/>
                </a:lnTo>
                <a:lnTo>
                  <a:pt x="183983" y="0"/>
                </a:lnTo>
                <a:close/>
              </a:path>
            </a:pathLst>
          </a:custGeom>
          <a:solidFill>
            <a:srgbClr val="C0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35736" y="3675069"/>
            <a:ext cx="172720" cy="942340"/>
          </a:xfrm>
          <a:custGeom>
            <a:avLst/>
            <a:gdLst/>
            <a:ahLst/>
            <a:cxnLst/>
            <a:rect l="l" t="t" r="r" b="b"/>
            <a:pathLst>
              <a:path w="172719" h="942339">
                <a:moveTo>
                  <a:pt x="172505" y="0"/>
                </a:moveTo>
                <a:lnTo>
                  <a:pt x="0" y="0"/>
                </a:lnTo>
                <a:lnTo>
                  <a:pt x="0" y="942171"/>
                </a:lnTo>
                <a:lnTo>
                  <a:pt x="172505" y="942171"/>
                </a:lnTo>
                <a:lnTo>
                  <a:pt x="172505" y="0"/>
                </a:lnTo>
                <a:close/>
              </a:path>
            </a:pathLst>
          </a:custGeom>
          <a:solidFill>
            <a:srgbClr val="C0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13466" y="4410933"/>
            <a:ext cx="172720" cy="206375"/>
          </a:xfrm>
          <a:custGeom>
            <a:avLst/>
            <a:gdLst/>
            <a:ahLst/>
            <a:cxnLst/>
            <a:rect l="l" t="t" r="r" b="b"/>
            <a:pathLst>
              <a:path w="172720" h="206375">
                <a:moveTo>
                  <a:pt x="172720" y="0"/>
                </a:moveTo>
                <a:lnTo>
                  <a:pt x="0" y="0"/>
                </a:lnTo>
                <a:lnTo>
                  <a:pt x="0" y="206307"/>
                </a:lnTo>
                <a:lnTo>
                  <a:pt x="172720" y="206307"/>
                </a:lnTo>
                <a:lnTo>
                  <a:pt x="172720" y="0"/>
                </a:lnTo>
                <a:close/>
              </a:path>
            </a:pathLst>
          </a:custGeom>
          <a:solidFill>
            <a:srgbClr val="C0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1519" y="4475862"/>
            <a:ext cx="182880" cy="141605"/>
          </a:xfrm>
          <a:custGeom>
            <a:avLst/>
            <a:gdLst/>
            <a:ahLst/>
            <a:cxnLst/>
            <a:rect l="l" t="t" r="r" b="b"/>
            <a:pathLst>
              <a:path w="182879" h="141604">
                <a:moveTo>
                  <a:pt x="182861" y="0"/>
                </a:moveTo>
                <a:lnTo>
                  <a:pt x="0" y="0"/>
                </a:lnTo>
                <a:lnTo>
                  <a:pt x="0" y="141378"/>
                </a:lnTo>
                <a:lnTo>
                  <a:pt x="182861" y="141378"/>
                </a:lnTo>
                <a:lnTo>
                  <a:pt x="182861" y="0"/>
                </a:lnTo>
                <a:close/>
              </a:path>
            </a:pathLst>
          </a:custGeom>
          <a:solidFill>
            <a:srgbClr val="C01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9713" y="4590012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720" y="0"/>
                </a:lnTo>
              </a:path>
            </a:pathLst>
          </a:custGeom>
          <a:ln w="54456">
            <a:solidFill>
              <a:srgbClr val="C0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57443" y="461161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720" y="0"/>
                </a:lnTo>
              </a:path>
            </a:pathLst>
          </a:custGeom>
          <a:ln w="11260">
            <a:solidFill>
              <a:srgbClr val="C0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35388" y="461161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048" y="0"/>
                </a:lnTo>
              </a:path>
            </a:pathLst>
          </a:custGeom>
          <a:ln w="11260">
            <a:solidFill>
              <a:srgbClr val="C0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3352" y="2375517"/>
            <a:ext cx="173990" cy="2242185"/>
          </a:xfrm>
          <a:custGeom>
            <a:avLst/>
            <a:gdLst/>
            <a:ahLst/>
            <a:cxnLst/>
            <a:rect l="l" t="t" r="r" b="b"/>
            <a:pathLst>
              <a:path w="173989" h="2242185">
                <a:moveTo>
                  <a:pt x="173573" y="0"/>
                </a:moveTo>
                <a:lnTo>
                  <a:pt x="0" y="0"/>
                </a:lnTo>
                <a:lnTo>
                  <a:pt x="0" y="2241722"/>
                </a:lnTo>
                <a:lnTo>
                  <a:pt x="173573" y="2241722"/>
                </a:lnTo>
                <a:lnTo>
                  <a:pt x="173573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1395" y="3988668"/>
            <a:ext cx="184150" cy="628650"/>
          </a:xfrm>
          <a:custGeom>
            <a:avLst/>
            <a:gdLst/>
            <a:ahLst/>
            <a:cxnLst/>
            <a:rect l="l" t="t" r="r" b="b"/>
            <a:pathLst>
              <a:path w="184150" h="628650">
                <a:moveTo>
                  <a:pt x="183724" y="0"/>
                </a:moveTo>
                <a:lnTo>
                  <a:pt x="0" y="0"/>
                </a:lnTo>
                <a:lnTo>
                  <a:pt x="0" y="628572"/>
                </a:lnTo>
                <a:lnTo>
                  <a:pt x="183724" y="628572"/>
                </a:lnTo>
                <a:lnTo>
                  <a:pt x="183724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40344" y="4346015"/>
            <a:ext cx="172720" cy="271780"/>
          </a:xfrm>
          <a:custGeom>
            <a:avLst/>
            <a:gdLst/>
            <a:ahLst/>
            <a:cxnLst/>
            <a:rect l="l" t="t" r="r" b="b"/>
            <a:pathLst>
              <a:path w="172720" h="271779">
                <a:moveTo>
                  <a:pt x="172720" y="0"/>
                </a:moveTo>
                <a:lnTo>
                  <a:pt x="0" y="0"/>
                </a:lnTo>
                <a:lnTo>
                  <a:pt x="0" y="271225"/>
                </a:lnTo>
                <a:lnTo>
                  <a:pt x="172720" y="271225"/>
                </a:lnTo>
                <a:lnTo>
                  <a:pt x="172720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8289" y="4497855"/>
            <a:ext cx="172720" cy="119380"/>
          </a:xfrm>
          <a:custGeom>
            <a:avLst/>
            <a:gdLst/>
            <a:ahLst/>
            <a:cxnLst/>
            <a:rect l="l" t="t" r="r" b="b"/>
            <a:pathLst>
              <a:path w="172720" h="119379">
                <a:moveTo>
                  <a:pt x="172505" y="0"/>
                </a:moveTo>
                <a:lnTo>
                  <a:pt x="0" y="0"/>
                </a:lnTo>
                <a:lnTo>
                  <a:pt x="0" y="119385"/>
                </a:lnTo>
                <a:lnTo>
                  <a:pt x="172505" y="119385"/>
                </a:lnTo>
                <a:lnTo>
                  <a:pt x="172505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6019" y="4611610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3185" y="0"/>
                </a:lnTo>
              </a:path>
            </a:pathLst>
          </a:custGeom>
          <a:ln w="11260">
            <a:solidFill>
              <a:srgbClr val="1A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7700" y="1070347"/>
            <a:ext cx="0" cy="3541395"/>
          </a:xfrm>
          <a:custGeom>
            <a:avLst/>
            <a:gdLst/>
            <a:ahLst/>
            <a:cxnLst/>
            <a:rect l="l" t="t" r="r" b="b"/>
            <a:pathLst>
              <a:path h="3541395">
                <a:moveTo>
                  <a:pt x="0" y="3541263"/>
                </a:moveTo>
                <a:lnTo>
                  <a:pt x="0" y="3541263"/>
                </a:lnTo>
                <a:lnTo>
                  <a:pt x="0" y="0"/>
                </a:lnTo>
              </a:path>
            </a:pathLst>
          </a:custGeom>
          <a:ln w="8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57700" y="4611610"/>
            <a:ext cx="5477510" cy="0"/>
          </a:xfrm>
          <a:custGeom>
            <a:avLst/>
            <a:gdLst/>
            <a:ahLst/>
            <a:cxnLst/>
            <a:rect l="l" t="t" r="r" b="b"/>
            <a:pathLst>
              <a:path w="5477509">
                <a:moveTo>
                  <a:pt x="0" y="0"/>
                </a:moveTo>
                <a:lnTo>
                  <a:pt x="0" y="0"/>
                </a:lnTo>
                <a:lnTo>
                  <a:pt x="5477302" y="0"/>
                </a:lnTo>
              </a:path>
            </a:pathLst>
          </a:custGeom>
          <a:ln w="80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95778" y="1182663"/>
            <a:ext cx="28829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222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0663" y="3391954"/>
            <a:ext cx="20066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66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08979" y="4279658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0269" y="4312112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71127" y="4312112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17801" y="2092403"/>
            <a:ext cx="288925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158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3441" y="3706116"/>
            <a:ext cx="20066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44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76984" y="4063689"/>
            <a:ext cx="473709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025" b="1" spc="7" baseline="-20576" dirty="0">
                <a:latin typeface="Calibri"/>
                <a:cs typeface="Calibri"/>
              </a:rPr>
              <a:t>14 </a:t>
            </a:r>
            <a:r>
              <a:rPr sz="1350" b="1" spc="5" dirty="0">
                <a:latin typeface="Calibri"/>
                <a:cs typeface="Calibri"/>
              </a:rPr>
              <a:t>19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58166" y="4193537"/>
            <a:ext cx="4305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350" b="1" dirty="0">
                <a:latin typeface="Calibri"/>
                <a:cs typeface="Calibri"/>
              </a:rPr>
              <a:t>10</a:t>
            </a:r>
            <a:r>
              <a:rPr sz="1350" b="1" spc="40" dirty="0">
                <a:latin typeface="Calibri"/>
                <a:cs typeface="Calibri"/>
              </a:rPr>
              <a:t> </a:t>
            </a:r>
            <a:r>
              <a:rPr sz="2025" b="1" spc="7" baseline="-6172" dirty="0">
                <a:latin typeface="Calibri"/>
                <a:cs typeface="Calibri"/>
              </a:rPr>
              <a:t>8</a:t>
            </a:r>
            <a:endParaRPr sz="2025" baseline="-6172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31003" y="4312112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13048" y="4334115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94013" y="4334115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99685" y="4474423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12105" y="3771261"/>
            <a:ext cx="19939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-10" dirty="0">
                <a:latin typeface="Calibri"/>
                <a:cs typeface="Calibri"/>
              </a:rPr>
              <a:t>5</a:t>
            </a: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4534" y="3056610"/>
            <a:ext cx="28575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-10" dirty="0">
                <a:latin typeface="Calibri"/>
                <a:cs typeface="Calibri"/>
              </a:rPr>
              <a:t>1</a:t>
            </a:r>
            <a:r>
              <a:rPr sz="1350" b="1" spc="-5" dirty="0">
                <a:latin typeface="Calibri"/>
                <a:cs typeface="Calibri"/>
              </a:rPr>
              <a:t>0</a:t>
            </a: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4534" y="2352313"/>
            <a:ext cx="28575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-10" dirty="0">
                <a:latin typeface="Calibri"/>
                <a:cs typeface="Calibri"/>
              </a:rPr>
              <a:t>1</a:t>
            </a:r>
            <a:r>
              <a:rPr sz="1350" b="1" spc="-5" dirty="0">
                <a:latin typeface="Calibri"/>
                <a:cs typeface="Calibri"/>
              </a:rPr>
              <a:t>5</a:t>
            </a: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4534" y="1648124"/>
            <a:ext cx="28575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-10" dirty="0">
                <a:latin typeface="Calibri"/>
                <a:cs typeface="Calibri"/>
              </a:rPr>
              <a:t>2</a:t>
            </a:r>
            <a:r>
              <a:rPr sz="1350" b="1" spc="-5" dirty="0">
                <a:latin typeface="Calibri"/>
                <a:cs typeface="Calibri"/>
              </a:rPr>
              <a:t>0</a:t>
            </a: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4534" y="933344"/>
            <a:ext cx="28575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-10" dirty="0">
                <a:latin typeface="Calibri"/>
                <a:cs typeface="Calibri"/>
              </a:rPr>
              <a:t>2</a:t>
            </a:r>
            <a:r>
              <a:rPr sz="1350" b="1" spc="-5" dirty="0">
                <a:latin typeface="Calibri"/>
                <a:cs typeface="Calibri"/>
              </a:rPr>
              <a:t>5</a:t>
            </a:r>
            <a:r>
              <a:rPr sz="1350" b="1" spc="5" dirty="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94229" y="4701923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76230" y="4701923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01065" y="4701923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83110" y="4701923"/>
            <a:ext cx="113030" cy="2336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02279" y="4701923"/>
            <a:ext cx="2579370" cy="4451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350" algn="ctr">
              <a:lnSpc>
                <a:spcPts val="1375"/>
              </a:lnSpc>
              <a:spcBef>
                <a:spcPts val="110"/>
              </a:spcBef>
              <a:tabLst>
                <a:tab pos="787400" algn="l"/>
                <a:tab pos="1569085" algn="l"/>
              </a:tabLst>
            </a:pPr>
            <a:r>
              <a:rPr sz="1350" b="1" spc="5" dirty="0">
                <a:latin typeface="Calibri"/>
                <a:cs typeface="Calibri"/>
              </a:rPr>
              <a:t>3	4	5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914"/>
              </a:lnSpc>
            </a:pPr>
            <a:r>
              <a:rPr sz="1800" b="1" spc="-5" dirty="0">
                <a:latin typeface="Calibri"/>
                <a:cs typeface="Calibri"/>
              </a:rPr>
              <a:t>Number of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hospitalizations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0329" y="1803615"/>
            <a:ext cx="254635" cy="18732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b="1" spc="-5" dirty="0">
                <a:latin typeface="Calibri"/>
                <a:cs typeface="Calibri"/>
              </a:rPr>
              <a:t>Number of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68315" y="2093341"/>
            <a:ext cx="82296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solidFill>
                  <a:srgbClr val="C00000"/>
                </a:solidFill>
                <a:latin typeface="Arial"/>
                <a:cs typeface="Arial"/>
              </a:rPr>
              <a:t>Placebo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68315" y="2337117"/>
            <a:ext cx="2519680" cy="14097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Total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No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patients</a:t>
            </a: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r>
              <a:rPr sz="16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318  </a:t>
            </a: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Total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No</a:t>
            </a:r>
            <a:r>
              <a:rPr sz="1600" b="1" spc="-1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HF</a:t>
            </a:r>
            <a:r>
              <a:rPr sz="16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hosp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469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1600" b="1" spc="15" dirty="0">
                <a:solidFill>
                  <a:srgbClr val="006699"/>
                </a:solidFill>
                <a:latin typeface="Arial"/>
                <a:cs typeface="Arial"/>
              </a:rPr>
              <a:t>Dapagliflozin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600" b="1" spc="5" dirty="0">
                <a:solidFill>
                  <a:srgbClr val="006699"/>
                </a:solidFill>
                <a:latin typeface="Arial"/>
                <a:cs typeface="Arial"/>
              </a:rPr>
              <a:t>Total</a:t>
            </a:r>
            <a:r>
              <a:rPr sz="1600" b="1" spc="-1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006699"/>
                </a:solidFill>
                <a:latin typeface="Arial"/>
                <a:cs typeface="Arial"/>
              </a:rPr>
              <a:t>No</a:t>
            </a:r>
            <a:r>
              <a:rPr sz="1600" b="1" spc="-1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006699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006699"/>
                </a:solidFill>
                <a:latin typeface="Arial"/>
                <a:cs typeface="Arial"/>
              </a:rPr>
              <a:t>patients</a:t>
            </a:r>
            <a:r>
              <a:rPr sz="1600" b="1" spc="-15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=</a:t>
            </a:r>
            <a:r>
              <a:rPr sz="1600" b="1" spc="-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230  </a:t>
            </a:r>
            <a:r>
              <a:rPr sz="1600" b="1" spc="5" dirty="0">
                <a:solidFill>
                  <a:srgbClr val="006699"/>
                </a:solidFill>
                <a:latin typeface="Arial"/>
                <a:cs typeface="Arial"/>
              </a:rPr>
              <a:t>Total</a:t>
            </a:r>
            <a:r>
              <a:rPr sz="1600" b="1" spc="-1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006699"/>
                </a:solidFill>
                <a:latin typeface="Arial"/>
                <a:cs typeface="Arial"/>
              </a:rPr>
              <a:t>No</a:t>
            </a:r>
            <a:r>
              <a:rPr sz="1600" b="1" spc="-12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006699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006699"/>
                </a:solidFill>
                <a:latin typeface="Arial"/>
                <a:cs typeface="Arial"/>
              </a:rPr>
              <a:t>HF</a:t>
            </a:r>
            <a:r>
              <a:rPr sz="1600" b="1" spc="-6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006699"/>
                </a:solidFill>
                <a:latin typeface="Arial"/>
                <a:cs typeface="Arial"/>
              </a:rPr>
              <a:t>hosp</a:t>
            </a:r>
            <a:r>
              <a:rPr sz="1600" b="1" spc="-1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=</a:t>
            </a:r>
            <a:r>
              <a:rPr sz="1600" b="1" spc="-2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340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422592" y="0"/>
            <a:ext cx="8300084" cy="99885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625475">
              <a:lnSpc>
                <a:spcPct val="101699"/>
              </a:lnSpc>
              <a:spcBef>
                <a:spcPts val="65"/>
              </a:spcBef>
            </a:pPr>
            <a:r>
              <a:rPr spc="-5" dirty="0"/>
              <a:t>Recurrent </a:t>
            </a:r>
            <a:r>
              <a:rPr spc="5" dirty="0"/>
              <a:t>HF </a:t>
            </a:r>
            <a:r>
              <a:rPr spc="-5" dirty="0"/>
              <a:t>hospitalizations </a:t>
            </a:r>
            <a:r>
              <a:rPr spc="10" dirty="0"/>
              <a:t>in </a:t>
            </a:r>
            <a:r>
              <a:rPr spc="-35" dirty="0"/>
              <a:t>DAPA-HF:  </a:t>
            </a:r>
            <a:r>
              <a:rPr spc="5" dirty="0"/>
              <a:t>Number </a:t>
            </a:r>
            <a:r>
              <a:rPr spc="25" dirty="0"/>
              <a:t>of </a:t>
            </a:r>
            <a:r>
              <a:rPr dirty="0"/>
              <a:t>patients with </a:t>
            </a:r>
            <a:r>
              <a:rPr spc="15" dirty="0"/>
              <a:t>one </a:t>
            </a:r>
            <a:r>
              <a:rPr spc="25" dirty="0"/>
              <a:t>or </a:t>
            </a:r>
            <a:r>
              <a:rPr spc="5" dirty="0"/>
              <a:t>more</a:t>
            </a:r>
            <a:r>
              <a:rPr spc="355" dirty="0"/>
              <a:t> </a:t>
            </a:r>
            <a:r>
              <a:rPr spc="5" dirty="0"/>
              <a:t>admissions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778505" y="931862"/>
            <a:ext cx="407289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Patients/hospitalizations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15" dirty="0">
                <a:latin typeface="Calibri"/>
                <a:cs typeface="Calibri"/>
              </a:rPr>
              <a:t>by randomized </a:t>
            </a:r>
            <a:r>
              <a:rPr sz="2400" b="1" spc="-5" dirty="0">
                <a:latin typeface="Calibri"/>
                <a:cs typeface="Calibri"/>
              </a:rPr>
              <a:t>treatment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group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600" y="1363980"/>
            <a:ext cx="0" cy="2928620"/>
          </a:xfrm>
          <a:custGeom>
            <a:avLst/>
            <a:gdLst/>
            <a:ahLst/>
            <a:cxnLst/>
            <a:rect l="l" t="t" r="r" b="b"/>
            <a:pathLst>
              <a:path h="2928620">
                <a:moveTo>
                  <a:pt x="0" y="0"/>
                </a:moveTo>
                <a:lnTo>
                  <a:pt x="0" y="292837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0" y="4290059"/>
            <a:ext cx="1753235" cy="3810"/>
          </a:xfrm>
          <a:custGeom>
            <a:avLst/>
            <a:gdLst/>
            <a:ahLst/>
            <a:cxnLst/>
            <a:rect l="l" t="t" r="r" b="b"/>
            <a:pathLst>
              <a:path w="1753235" h="3810">
                <a:moveTo>
                  <a:pt x="0" y="3746"/>
                </a:moveTo>
                <a:lnTo>
                  <a:pt x="175323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15940" y="429767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9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81600" y="429767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9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2500" y="429767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9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63340" y="429767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9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8679" y="1920239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66259" y="192023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64379" y="1859279"/>
            <a:ext cx="114300" cy="121920"/>
          </a:xfrm>
          <a:custGeom>
            <a:avLst/>
            <a:gdLst/>
            <a:ahLst/>
            <a:cxnLst/>
            <a:rect l="l" t="t" r="r" b="b"/>
            <a:pathLst>
              <a:path w="114300" h="121919">
                <a:moveTo>
                  <a:pt x="0" y="121920"/>
                </a:moveTo>
                <a:lnTo>
                  <a:pt x="114300" y="121920"/>
                </a:lnTo>
                <a:lnTo>
                  <a:pt x="114300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79" y="4955857"/>
            <a:ext cx="1280160" cy="85725"/>
          </a:xfrm>
          <a:custGeom>
            <a:avLst/>
            <a:gdLst/>
            <a:ahLst/>
            <a:cxnLst/>
            <a:rect l="l" t="t" r="r" b="b"/>
            <a:pathLst>
              <a:path w="1280160" h="85725">
                <a:moveTo>
                  <a:pt x="85725" y="0"/>
                </a:moveTo>
                <a:lnTo>
                  <a:pt x="0" y="42862"/>
                </a:lnTo>
                <a:lnTo>
                  <a:pt x="85725" y="85724"/>
                </a:lnTo>
                <a:lnTo>
                  <a:pt x="85725" y="57149"/>
                </a:lnTo>
                <a:lnTo>
                  <a:pt x="71374" y="57149"/>
                </a:lnTo>
                <a:lnTo>
                  <a:pt x="71374" y="28574"/>
                </a:lnTo>
                <a:lnTo>
                  <a:pt x="85725" y="28574"/>
                </a:lnTo>
                <a:lnTo>
                  <a:pt x="85725" y="0"/>
                </a:lnTo>
                <a:close/>
              </a:path>
              <a:path w="1280160" h="85725">
                <a:moveTo>
                  <a:pt x="85725" y="28574"/>
                </a:moveTo>
                <a:lnTo>
                  <a:pt x="71374" y="28574"/>
                </a:lnTo>
                <a:lnTo>
                  <a:pt x="71374" y="57149"/>
                </a:lnTo>
                <a:lnTo>
                  <a:pt x="85725" y="57149"/>
                </a:lnTo>
                <a:lnTo>
                  <a:pt x="85725" y="28574"/>
                </a:lnTo>
                <a:close/>
              </a:path>
              <a:path w="1280160" h="85725">
                <a:moveTo>
                  <a:pt x="1280160" y="28574"/>
                </a:moveTo>
                <a:lnTo>
                  <a:pt x="85725" y="28574"/>
                </a:lnTo>
                <a:lnTo>
                  <a:pt x="85725" y="57149"/>
                </a:lnTo>
                <a:lnTo>
                  <a:pt x="1280160" y="57149"/>
                </a:lnTo>
                <a:lnTo>
                  <a:pt x="1280160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69285" y="4301109"/>
            <a:ext cx="3609340" cy="66548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58165">
              <a:lnSpc>
                <a:spcPct val="100000"/>
              </a:lnSpc>
              <a:spcBef>
                <a:spcPts val="695"/>
              </a:spcBef>
              <a:tabLst>
                <a:tab pos="1455420" algn="l"/>
                <a:tab pos="1872614" algn="l"/>
              </a:tabLst>
            </a:pPr>
            <a:r>
              <a:rPr sz="1600" b="1" spc="15" dirty="0">
                <a:latin typeface="Arial"/>
                <a:cs typeface="Arial"/>
              </a:rPr>
              <a:t>0.5	0.8	</a:t>
            </a:r>
            <a:r>
              <a:rPr sz="1600" b="1" spc="20" dirty="0">
                <a:latin typeface="Arial"/>
                <a:cs typeface="Arial"/>
              </a:rPr>
              <a:t>1.0</a:t>
            </a:r>
            <a:r>
              <a:rPr sz="1600" b="1" spc="175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1.25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159000" algn="l"/>
              </a:tabLst>
            </a:pPr>
            <a:r>
              <a:rPr sz="1600" b="1" spc="10" dirty="0">
                <a:latin typeface="Arial"/>
                <a:cs typeface="Arial"/>
              </a:rPr>
              <a:t>Dapagliflozin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Better	</a:t>
            </a:r>
            <a:r>
              <a:rPr sz="2400" b="1" spc="22" baseline="1736" dirty="0">
                <a:latin typeface="Arial"/>
                <a:cs typeface="Arial"/>
              </a:rPr>
              <a:t>Placebo</a:t>
            </a:r>
            <a:r>
              <a:rPr sz="2400" b="1" spc="-240" baseline="1736" dirty="0">
                <a:latin typeface="Arial"/>
                <a:cs typeface="Arial"/>
              </a:rPr>
              <a:t> </a:t>
            </a:r>
            <a:r>
              <a:rPr sz="2400" b="1" spc="15" baseline="1736" dirty="0">
                <a:latin typeface="Arial"/>
                <a:cs typeface="Arial"/>
              </a:rPr>
              <a:t>Better</a:t>
            </a:r>
            <a:endParaRPr sz="2400" baseline="1736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49240" y="4955857"/>
            <a:ext cx="1226820" cy="85725"/>
          </a:xfrm>
          <a:custGeom>
            <a:avLst/>
            <a:gdLst/>
            <a:ahLst/>
            <a:cxnLst/>
            <a:rect l="l" t="t" r="r" b="b"/>
            <a:pathLst>
              <a:path w="1226820" h="85725">
                <a:moveTo>
                  <a:pt x="1141095" y="0"/>
                </a:moveTo>
                <a:lnTo>
                  <a:pt x="1141095" y="85724"/>
                </a:lnTo>
                <a:lnTo>
                  <a:pt x="1198244" y="57149"/>
                </a:lnTo>
                <a:lnTo>
                  <a:pt x="1155318" y="57149"/>
                </a:lnTo>
                <a:lnTo>
                  <a:pt x="1155318" y="28574"/>
                </a:lnTo>
                <a:lnTo>
                  <a:pt x="1198244" y="28574"/>
                </a:lnTo>
                <a:lnTo>
                  <a:pt x="1141095" y="0"/>
                </a:lnTo>
                <a:close/>
              </a:path>
              <a:path w="1226820" h="85725">
                <a:moveTo>
                  <a:pt x="1141095" y="28574"/>
                </a:moveTo>
                <a:lnTo>
                  <a:pt x="0" y="28574"/>
                </a:lnTo>
                <a:lnTo>
                  <a:pt x="0" y="57149"/>
                </a:lnTo>
                <a:lnTo>
                  <a:pt x="1141095" y="57149"/>
                </a:lnTo>
                <a:lnTo>
                  <a:pt x="1141095" y="28574"/>
                </a:lnTo>
                <a:close/>
              </a:path>
              <a:path w="1226820" h="85725">
                <a:moveTo>
                  <a:pt x="1198244" y="28574"/>
                </a:moveTo>
                <a:lnTo>
                  <a:pt x="1155318" y="28574"/>
                </a:lnTo>
                <a:lnTo>
                  <a:pt x="1155318" y="57149"/>
                </a:lnTo>
                <a:lnTo>
                  <a:pt x="1198244" y="57149"/>
                </a:lnTo>
                <a:lnTo>
                  <a:pt x="1226819" y="42862"/>
                </a:lnTo>
                <a:lnTo>
                  <a:pt x="1198244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95934" y="0"/>
            <a:ext cx="8173720" cy="10718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57480" marR="5080" indent="-144780">
              <a:lnSpc>
                <a:spcPts val="3910"/>
              </a:lnSpc>
              <a:spcBef>
                <a:spcPts val="580"/>
              </a:spcBef>
            </a:pPr>
            <a:r>
              <a:rPr sz="3600" spc="-5" dirty="0"/>
              <a:t>Time-to-first </a:t>
            </a:r>
            <a:r>
              <a:rPr sz="3600" spc="-15" dirty="0"/>
              <a:t>event versus recurrent </a:t>
            </a:r>
            <a:r>
              <a:rPr sz="3600" spc="-10" dirty="0"/>
              <a:t>events  </a:t>
            </a:r>
            <a:r>
              <a:rPr sz="3600" dirty="0"/>
              <a:t>analysis </a:t>
            </a:r>
            <a:r>
              <a:rPr sz="3600" spc="-10" dirty="0"/>
              <a:t>of </a:t>
            </a:r>
            <a:r>
              <a:rPr sz="3600" spc="5" dirty="0"/>
              <a:t>CV </a:t>
            </a:r>
            <a:r>
              <a:rPr sz="3600" spc="-5" dirty="0"/>
              <a:t>death </a:t>
            </a:r>
            <a:r>
              <a:rPr sz="3600" spc="-10" dirty="0"/>
              <a:t>or </a:t>
            </a:r>
            <a:r>
              <a:rPr sz="3600" dirty="0"/>
              <a:t>HF</a:t>
            </a:r>
            <a:r>
              <a:rPr sz="3600" spc="-35" dirty="0"/>
              <a:t> </a:t>
            </a:r>
            <a:r>
              <a:rPr sz="3600" dirty="0"/>
              <a:t>hospitalization</a:t>
            </a:r>
            <a:endParaRPr sz="3600"/>
          </a:p>
        </p:txBody>
      </p:sp>
      <p:sp>
        <p:nvSpPr>
          <p:cNvPr id="15" name="object 15"/>
          <p:cNvSpPr txBox="1"/>
          <p:nvPr/>
        </p:nvSpPr>
        <p:spPr>
          <a:xfrm>
            <a:off x="393065" y="1211516"/>
            <a:ext cx="2971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6699"/>
                </a:solidFill>
                <a:latin typeface="Calibri"/>
                <a:cs typeface="Calibri"/>
              </a:rPr>
              <a:t>Time to </a:t>
            </a:r>
            <a:r>
              <a:rPr sz="1800" b="1" dirty="0">
                <a:solidFill>
                  <a:srgbClr val="006699"/>
                </a:solidFill>
                <a:latin typeface="Calibri"/>
                <a:cs typeface="Calibri"/>
              </a:rPr>
              <a:t>first </a:t>
            </a:r>
            <a:r>
              <a:rPr sz="1800" b="1" spc="-10" dirty="0">
                <a:solidFill>
                  <a:srgbClr val="006699"/>
                </a:solidFill>
                <a:latin typeface="Calibri"/>
                <a:cs typeface="Calibri"/>
              </a:rPr>
              <a:t>event </a:t>
            </a:r>
            <a:r>
              <a:rPr sz="1800" b="1" dirty="0">
                <a:solidFill>
                  <a:srgbClr val="006699"/>
                </a:solidFill>
                <a:latin typeface="Calibri"/>
                <a:cs typeface="Calibri"/>
              </a:rPr>
              <a:t>– </a:t>
            </a:r>
            <a:r>
              <a:rPr sz="1800" b="1" spc="-25" dirty="0">
                <a:solidFill>
                  <a:srgbClr val="006699"/>
                </a:solidFill>
                <a:latin typeface="Calibri"/>
                <a:cs typeface="Calibri"/>
              </a:rPr>
              <a:t>Cox</a:t>
            </a:r>
            <a:r>
              <a:rPr sz="1800" b="1" spc="-5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6699"/>
                </a:solidFill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8687" y="1693862"/>
            <a:ext cx="19907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CV </a:t>
            </a:r>
            <a:r>
              <a:rPr sz="1800" b="1" spc="-10" dirty="0">
                <a:latin typeface="Calibri"/>
                <a:cs typeface="Calibri"/>
              </a:rPr>
              <a:t>Death </a:t>
            </a:r>
            <a:r>
              <a:rPr sz="1800" b="1" spc="-5" dirty="0">
                <a:latin typeface="Calibri"/>
                <a:cs typeface="Calibri"/>
              </a:rPr>
              <a:t>or </a:t>
            </a:r>
            <a:r>
              <a:rPr sz="1800" b="1" dirty="0">
                <a:latin typeface="Calibri"/>
                <a:cs typeface="Calibri"/>
              </a:rPr>
              <a:t>HF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Hosp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065" y="2058987"/>
            <a:ext cx="2432050" cy="195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marR="5080" indent="-535940">
              <a:lnSpc>
                <a:spcPct val="144900"/>
              </a:lnSpc>
              <a:spcBef>
                <a:spcPts val="100"/>
              </a:spcBef>
            </a:pPr>
            <a:r>
              <a:rPr sz="1800" b="1" dirty="0">
                <a:solidFill>
                  <a:srgbClr val="006699"/>
                </a:solidFill>
                <a:latin typeface="Calibri"/>
                <a:cs typeface="Calibri"/>
              </a:rPr>
              <a:t>Recurrent </a:t>
            </a:r>
            <a:r>
              <a:rPr sz="1800" b="1" spc="-15" dirty="0">
                <a:solidFill>
                  <a:srgbClr val="006699"/>
                </a:solidFill>
                <a:latin typeface="Calibri"/>
                <a:cs typeface="Calibri"/>
              </a:rPr>
              <a:t>events</a:t>
            </a:r>
            <a:r>
              <a:rPr sz="1800" b="1" spc="-145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699"/>
                </a:solidFill>
                <a:latin typeface="Calibri"/>
                <a:cs typeface="Calibri"/>
              </a:rPr>
              <a:t>analysis  </a:t>
            </a:r>
            <a:r>
              <a:rPr sz="1800" b="1" spc="-25" dirty="0">
                <a:latin typeface="Calibri"/>
                <a:cs typeface="Calibri"/>
              </a:rPr>
              <a:t>LWYY</a:t>
            </a:r>
            <a:endParaRPr sz="1800">
              <a:latin typeface="Calibri"/>
              <a:cs typeface="Calibri"/>
            </a:endParaRPr>
          </a:p>
          <a:p>
            <a:pPr marL="548005">
              <a:lnSpc>
                <a:spcPct val="100000"/>
              </a:lnSpc>
              <a:spcBef>
                <a:spcPts val="475"/>
              </a:spcBef>
            </a:pPr>
            <a:r>
              <a:rPr sz="1800" b="1" spc="-10" dirty="0">
                <a:latin typeface="Calibri"/>
                <a:cs typeface="Calibri"/>
              </a:rPr>
              <a:t>Joint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frailty</a:t>
            </a:r>
            <a:endParaRPr sz="1800">
              <a:latin typeface="Calibri"/>
              <a:cs typeface="Calibri"/>
            </a:endParaRPr>
          </a:p>
          <a:p>
            <a:pPr marL="1005840" marR="541020">
              <a:lnSpc>
                <a:spcPct val="144600"/>
              </a:lnSpc>
              <a:spcBef>
                <a:spcPts val="65"/>
              </a:spcBef>
            </a:pPr>
            <a:r>
              <a:rPr sz="1800" b="1" dirty="0">
                <a:latin typeface="Calibri"/>
                <a:cs typeface="Calibri"/>
              </a:rPr>
              <a:t>HF Hosp  CV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Death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63440" y="2804160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5">
                <a:moveTo>
                  <a:pt x="0" y="0"/>
                </a:moveTo>
                <a:lnTo>
                  <a:pt x="270637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35779" y="280416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49140" y="2743200"/>
            <a:ext cx="114300" cy="121920"/>
          </a:xfrm>
          <a:custGeom>
            <a:avLst/>
            <a:gdLst/>
            <a:ahLst/>
            <a:cxnLst/>
            <a:rect l="l" t="t" r="r" b="b"/>
            <a:pathLst>
              <a:path w="114300" h="121919">
                <a:moveTo>
                  <a:pt x="0" y="121919"/>
                </a:moveTo>
                <a:lnTo>
                  <a:pt x="114300" y="121919"/>
                </a:lnTo>
                <a:lnTo>
                  <a:pt x="11430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4379" y="3489959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367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51959" y="348995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50079" y="3429000"/>
            <a:ext cx="114300" cy="121920"/>
          </a:xfrm>
          <a:custGeom>
            <a:avLst/>
            <a:gdLst/>
            <a:ahLst/>
            <a:cxnLst/>
            <a:rect l="l" t="t" r="r" b="b"/>
            <a:pathLst>
              <a:path w="114300" h="121920">
                <a:moveTo>
                  <a:pt x="0" y="121919"/>
                </a:moveTo>
                <a:lnTo>
                  <a:pt x="114300" y="121919"/>
                </a:lnTo>
                <a:lnTo>
                  <a:pt x="11430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87771" y="2619311"/>
            <a:ext cx="25165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0.75 (0.65, 0.88)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p=0.0002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90565" y="3228593"/>
            <a:ext cx="2518410" cy="7473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780"/>
              </a:spcBef>
            </a:pPr>
            <a:r>
              <a:rPr sz="1800" spc="-5" dirty="0">
                <a:latin typeface="Calibri"/>
                <a:cs typeface="Calibri"/>
              </a:rPr>
              <a:t>0.71 (0.61, 0.82)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p&lt;0.0001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800" spc="-5" dirty="0">
                <a:latin typeface="Calibri"/>
                <a:cs typeface="Calibri"/>
              </a:rPr>
              <a:t>0.81 (0.67, 0.98)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p=0.0282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38700" y="3855720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638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65320" y="385572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2857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16779" y="3794759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2409" y="4877752"/>
            <a:ext cx="21526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5" dirty="0">
                <a:latin typeface="Calibri"/>
                <a:cs typeface="Calibri"/>
              </a:rPr>
              <a:t>LWYY, </a:t>
            </a:r>
            <a:r>
              <a:rPr sz="1200" b="1" spc="-15" dirty="0">
                <a:latin typeface="Calibri"/>
                <a:cs typeface="Calibri"/>
              </a:rPr>
              <a:t>Lin-Wei-Yang-Ying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method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42051" y="1090358"/>
            <a:ext cx="2614930" cy="930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1645">
              <a:lnSpc>
                <a:spcPts val="1795"/>
              </a:lnSpc>
              <a:spcBef>
                <a:spcPts val="120"/>
              </a:spcBef>
              <a:tabLst>
                <a:tab pos="2112010" algn="l"/>
              </a:tabLst>
            </a:pPr>
            <a:r>
              <a:rPr sz="2400" b="1" spc="15" baseline="1736" dirty="0">
                <a:latin typeface="Calibri"/>
                <a:cs typeface="Calibri"/>
              </a:rPr>
              <a:t>HR</a:t>
            </a:r>
            <a:r>
              <a:rPr sz="2400" b="1" spc="-30" baseline="1736" dirty="0">
                <a:latin typeface="Calibri"/>
                <a:cs typeface="Calibri"/>
              </a:rPr>
              <a:t> </a:t>
            </a:r>
            <a:r>
              <a:rPr sz="2400" b="1" spc="30" baseline="1736" dirty="0">
                <a:latin typeface="Calibri"/>
                <a:cs typeface="Calibri"/>
              </a:rPr>
              <a:t>or</a:t>
            </a:r>
            <a:r>
              <a:rPr sz="2400" b="1" spc="-60" baseline="1736" dirty="0">
                <a:latin typeface="Calibri"/>
                <a:cs typeface="Calibri"/>
              </a:rPr>
              <a:t> </a:t>
            </a:r>
            <a:r>
              <a:rPr sz="2400" b="1" spc="7" baseline="1736" dirty="0">
                <a:latin typeface="Calibri"/>
                <a:cs typeface="Calibri"/>
              </a:rPr>
              <a:t>RR	</a:t>
            </a:r>
            <a:r>
              <a:rPr sz="1600" b="1" spc="10" dirty="0">
                <a:latin typeface="Calibri"/>
                <a:cs typeface="Calibri"/>
              </a:rPr>
              <a:t>P</a:t>
            </a:r>
            <a:endParaRPr sz="1600">
              <a:latin typeface="Calibri"/>
              <a:cs typeface="Calibri"/>
            </a:endParaRPr>
          </a:p>
          <a:p>
            <a:pPr marL="492125">
              <a:lnSpc>
                <a:spcPts val="1795"/>
              </a:lnSpc>
            </a:pPr>
            <a:r>
              <a:rPr sz="1600" b="1" spc="10" dirty="0">
                <a:latin typeface="Calibri"/>
                <a:cs typeface="Calibri"/>
              </a:rPr>
              <a:t>(95%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CI)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  <a:tabLst>
                <a:tab pos="1685925" algn="l"/>
              </a:tabLst>
            </a:pPr>
            <a:r>
              <a:rPr sz="1800" spc="-5" dirty="0">
                <a:latin typeface="Calibri"/>
                <a:cs typeface="Calibri"/>
              </a:rPr>
              <a:t>0.75 (0.65,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0.85)	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&lt;0.0001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7" y="0"/>
            <a:ext cx="8177530" cy="10712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6845" marR="5080" indent="-144780">
              <a:lnSpc>
                <a:spcPts val="3900"/>
              </a:lnSpc>
              <a:spcBef>
                <a:spcPts val="585"/>
              </a:spcBef>
            </a:pPr>
            <a:r>
              <a:rPr sz="3600" spc="-5" dirty="0"/>
              <a:t>Time-to-first </a:t>
            </a:r>
            <a:r>
              <a:rPr sz="3600" spc="-15" dirty="0"/>
              <a:t>event </a:t>
            </a:r>
            <a:r>
              <a:rPr sz="3600" spc="-10" dirty="0"/>
              <a:t>versus </a:t>
            </a:r>
            <a:r>
              <a:rPr sz="3600" spc="-15" dirty="0"/>
              <a:t>recurrent </a:t>
            </a:r>
            <a:r>
              <a:rPr sz="3600" spc="-10" dirty="0"/>
              <a:t>events  </a:t>
            </a:r>
            <a:r>
              <a:rPr sz="3600" dirty="0"/>
              <a:t>analysis </a:t>
            </a:r>
            <a:r>
              <a:rPr sz="3600" spc="-10" dirty="0"/>
              <a:t>of </a:t>
            </a:r>
            <a:r>
              <a:rPr sz="3600" spc="5" dirty="0"/>
              <a:t>CV </a:t>
            </a:r>
            <a:r>
              <a:rPr sz="3600" dirty="0"/>
              <a:t>death </a:t>
            </a:r>
            <a:r>
              <a:rPr sz="3600" spc="-10" dirty="0"/>
              <a:t>or </a:t>
            </a:r>
            <a:r>
              <a:rPr sz="3600" dirty="0"/>
              <a:t>HF</a:t>
            </a:r>
            <a:r>
              <a:rPr sz="3600" spc="-75" dirty="0"/>
              <a:t> </a:t>
            </a:r>
            <a:r>
              <a:rPr sz="3600" spc="5" dirty="0"/>
              <a:t>hospitalization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4057" y="2668920"/>
          <a:ext cx="7305675" cy="652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294">
                <a:tc>
                  <a:txBody>
                    <a:bodyPr/>
                    <a:lstStyle/>
                    <a:p>
                      <a:pPr marL="31750">
                        <a:lnSpc>
                          <a:spcPts val="1875"/>
                        </a:lnSpc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CV 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death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HF</a:t>
                      </a:r>
                      <a:r>
                        <a:rPr sz="195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5" dirty="0">
                          <a:latin typeface="Calibri"/>
                          <a:cs typeface="Calibri"/>
                        </a:rPr>
                        <a:t>hospitalization: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875"/>
                        </a:lnSpc>
                      </a:pPr>
                      <a:r>
                        <a:rPr sz="1950" b="1" spc="25" dirty="0">
                          <a:latin typeface="Calibri"/>
                          <a:cs typeface="Calibri"/>
                        </a:rPr>
                        <a:t>ARR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3.9 </a:t>
                      </a:r>
                      <a:r>
                        <a:rPr sz="1950" b="1" spc="25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95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pt-yr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75"/>
                        </a:lnSpc>
                      </a:pPr>
                      <a:r>
                        <a:rPr sz="1950" b="1" spc="10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95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950" b="1" spc="-3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950" b="1" dirty="0">
                          <a:latin typeface="Calibri"/>
                          <a:cs typeface="Calibri"/>
                        </a:rPr>
                        <a:t>6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9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20" dirty="0">
                          <a:latin typeface="Calibri"/>
                          <a:cs typeface="Calibri"/>
                        </a:rPr>
                        <a:t>HF </a:t>
                      </a:r>
                      <a:r>
                        <a:rPr sz="1950" b="1" spc="5" dirty="0">
                          <a:latin typeface="Calibri"/>
                          <a:cs typeface="Calibri"/>
                        </a:rPr>
                        <a:t>hospitalization: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25" dirty="0">
                          <a:latin typeface="Calibri"/>
                          <a:cs typeface="Calibri"/>
                        </a:rPr>
                        <a:t>ARR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2.9 </a:t>
                      </a:r>
                      <a:r>
                        <a:rPr sz="1950" b="1" spc="25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95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pt-yr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10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95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950" b="1" spc="-3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950" b="1" dirty="0">
                          <a:latin typeface="Calibri"/>
                          <a:cs typeface="Calibri"/>
                        </a:rPr>
                        <a:t>5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4057" y="3960256"/>
          <a:ext cx="7305675" cy="652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231">
                <a:tc>
                  <a:txBody>
                    <a:bodyPr/>
                    <a:lstStyle/>
                    <a:p>
                      <a:pPr marL="31750">
                        <a:lnSpc>
                          <a:spcPts val="1875"/>
                        </a:lnSpc>
                      </a:pPr>
                      <a:r>
                        <a:rPr sz="1950" b="1" dirty="0">
                          <a:latin typeface="Calibri"/>
                          <a:cs typeface="Calibri"/>
                        </a:rPr>
                        <a:t>CV 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death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HF</a:t>
                      </a:r>
                      <a:r>
                        <a:rPr sz="195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5" dirty="0">
                          <a:latin typeface="Calibri"/>
                          <a:cs typeface="Calibri"/>
                        </a:rPr>
                        <a:t>hospitalization: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875"/>
                        </a:lnSpc>
                      </a:pPr>
                      <a:r>
                        <a:rPr sz="1950" b="1" spc="25" dirty="0">
                          <a:latin typeface="Calibri"/>
                          <a:cs typeface="Calibri"/>
                        </a:rPr>
                        <a:t>ARR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5.3 </a:t>
                      </a:r>
                      <a:r>
                        <a:rPr sz="1950" b="1" spc="25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95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pt-yr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75"/>
                        </a:lnSpc>
                      </a:pPr>
                      <a:r>
                        <a:rPr sz="1950" b="1" spc="10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95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950" b="1" spc="-3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950" b="1" dirty="0">
                          <a:latin typeface="Calibri"/>
                          <a:cs typeface="Calibri"/>
                        </a:rPr>
                        <a:t>9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3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20" dirty="0">
                          <a:latin typeface="Calibri"/>
                          <a:cs typeface="Calibri"/>
                        </a:rPr>
                        <a:t>HF </a:t>
                      </a:r>
                      <a:r>
                        <a:rPr sz="1950" b="1" spc="5" dirty="0">
                          <a:latin typeface="Calibri"/>
                          <a:cs typeface="Calibri"/>
                        </a:rPr>
                        <a:t>hospitalization: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25" dirty="0">
                          <a:latin typeface="Calibri"/>
                          <a:cs typeface="Calibri"/>
                        </a:rPr>
                        <a:t>ARR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3.8 </a:t>
                      </a:r>
                      <a:r>
                        <a:rPr sz="1950" b="1" spc="25" dirty="0">
                          <a:latin typeface="Calibri"/>
                          <a:cs typeface="Calibri"/>
                        </a:rPr>
                        <a:t>per </a:t>
                      </a:r>
                      <a:r>
                        <a:rPr sz="1950" b="1" spc="2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95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="1" spc="15" dirty="0">
                          <a:latin typeface="Calibri"/>
                          <a:cs typeface="Calibri"/>
                        </a:rPr>
                        <a:t>pt-yr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50" b="1" spc="10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950" b="1" spc="-2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950" b="1" spc="-3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950" b="1" spc="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950" b="1" dirty="0">
                          <a:latin typeface="Calibri"/>
                          <a:cs typeface="Calibri"/>
                        </a:rPr>
                        <a:t>7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152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20662" y="1064895"/>
            <a:ext cx="6864984" cy="14236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007870" marR="5080" indent="-145415">
              <a:lnSpc>
                <a:spcPct val="100000"/>
              </a:lnSpc>
              <a:spcBef>
                <a:spcPts val="125"/>
              </a:spcBef>
            </a:pPr>
            <a:r>
              <a:rPr sz="2800" b="1" spc="-5" dirty="0">
                <a:latin typeface="Calibri"/>
                <a:cs typeface="Calibri"/>
              </a:rPr>
              <a:t>Absolute </a:t>
            </a:r>
            <a:r>
              <a:rPr sz="2800" b="1" spc="20" dirty="0">
                <a:latin typeface="Calibri"/>
                <a:cs typeface="Calibri"/>
              </a:rPr>
              <a:t>risk </a:t>
            </a:r>
            <a:r>
              <a:rPr sz="2800" b="1" dirty="0">
                <a:latin typeface="Calibri"/>
                <a:cs typeface="Calibri"/>
              </a:rPr>
              <a:t>reduction </a:t>
            </a:r>
            <a:r>
              <a:rPr sz="2800" b="1" spc="-5" dirty="0">
                <a:latin typeface="Calibri"/>
                <a:cs typeface="Calibri"/>
              </a:rPr>
              <a:t>(ARR)</a:t>
            </a:r>
            <a:r>
              <a:rPr sz="2800" b="1" spc="-2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and  number </a:t>
            </a:r>
            <a:r>
              <a:rPr sz="2800" b="1" spc="10" dirty="0">
                <a:latin typeface="Calibri"/>
                <a:cs typeface="Calibri"/>
              </a:rPr>
              <a:t>needed </a:t>
            </a:r>
            <a:r>
              <a:rPr sz="2800" b="1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treat</a:t>
            </a:r>
            <a:r>
              <a:rPr sz="2800" b="1" spc="-229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(NNT*)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400" b="1" dirty="0">
                <a:solidFill>
                  <a:srgbClr val="006699"/>
                </a:solidFill>
                <a:latin typeface="Calibri"/>
                <a:cs typeface="Calibri"/>
              </a:rPr>
              <a:t>Time-to-first </a:t>
            </a:r>
            <a:r>
              <a:rPr sz="2400" b="1" spc="-15" dirty="0">
                <a:solidFill>
                  <a:srgbClr val="006699"/>
                </a:solidFill>
                <a:latin typeface="Calibri"/>
                <a:cs typeface="Calibri"/>
              </a:rPr>
              <a:t>event</a:t>
            </a:r>
            <a:r>
              <a:rPr sz="2400" b="1" spc="-185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699"/>
                </a:solidFill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662" y="3414712"/>
            <a:ext cx="3246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6699"/>
                </a:solidFill>
                <a:latin typeface="Calibri"/>
                <a:cs typeface="Calibri"/>
              </a:rPr>
              <a:t>Recurrent </a:t>
            </a:r>
            <a:r>
              <a:rPr sz="2400" b="1" spc="-10" dirty="0">
                <a:solidFill>
                  <a:srgbClr val="006699"/>
                </a:solidFill>
                <a:latin typeface="Calibri"/>
                <a:cs typeface="Calibri"/>
              </a:rPr>
              <a:t>events</a:t>
            </a:r>
            <a:r>
              <a:rPr sz="2400" b="1" spc="-25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699"/>
                </a:solidFill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622" y="4834254"/>
            <a:ext cx="49599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Arial"/>
                <a:cs typeface="Arial"/>
              </a:rPr>
              <a:t>pt-yr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patient-years of </a:t>
            </a:r>
            <a:r>
              <a:rPr sz="1200" spc="-10" dirty="0">
                <a:latin typeface="Arial"/>
                <a:cs typeface="Arial"/>
              </a:rPr>
              <a:t>follow-up </a:t>
            </a:r>
            <a:r>
              <a:rPr sz="1200" spc="-5" dirty="0">
                <a:latin typeface="Arial"/>
                <a:cs typeface="Arial"/>
              </a:rPr>
              <a:t>*based </a:t>
            </a:r>
            <a:r>
              <a:rPr sz="1200" spc="-25" dirty="0">
                <a:latin typeface="Arial"/>
                <a:cs typeface="Arial"/>
              </a:rPr>
              <a:t>upon </a:t>
            </a:r>
            <a:r>
              <a:rPr sz="1200" dirty="0">
                <a:latin typeface="Arial"/>
                <a:cs typeface="Arial"/>
              </a:rPr>
              <a:t>rates </a:t>
            </a:r>
            <a:r>
              <a:rPr sz="1200" spc="-10" dirty="0">
                <a:latin typeface="Arial"/>
                <a:cs typeface="Arial"/>
              </a:rPr>
              <a:t>per 100</a:t>
            </a:r>
            <a:r>
              <a:rPr sz="1200" spc="-1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patient-years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0766" y="6032"/>
            <a:ext cx="5521960" cy="639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20" dirty="0"/>
              <a:t>Summary </a:t>
            </a:r>
            <a:r>
              <a:rPr sz="4000" spc="10" dirty="0"/>
              <a:t>and</a:t>
            </a:r>
            <a:r>
              <a:rPr sz="4000" spc="-215" dirty="0"/>
              <a:t> </a:t>
            </a:r>
            <a:r>
              <a:rPr sz="4000" dirty="0"/>
              <a:t>conclusions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4162" y="920432"/>
            <a:ext cx="8549640" cy="3844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20"/>
              </a:spcBef>
              <a:buClr>
                <a:srgbClr val="006699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200" spc="-10" dirty="0">
                <a:latin typeface="Calibri"/>
                <a:cs typeface="Calibri"/>
              </a:rPr>
              <a:t>Even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over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relatively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short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period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20" dirty="0">
                <a:latin typeface="Calibri"/>
                <a:cs typeface="Calibri"/>
              </a:rPr>
              <a:t>of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follow-up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(median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20" dirty="0">
                <a:latin typeface="Calibri"/>
                <a:cs typeface="Calibri"/>
              </a:rPr>
              <a:t>of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18.2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months),  </a:t>
            </a:r>
            <a:r>
              <a:rPr sz="2200" spc="10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large </a:t>
            </a:r>
            <a:r>
              <a:rPr sz="2200" spc="-5" dirty="0">
                <a:latin typeface="Calibri"/>
                <a:cs typeface="Calibri"/>
              </a:rPr>
              <a:t>number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patients </a:t>
            </a:r>
            <a:r>
              <a:rPr sz="2200" spc="-15" dirty="0">
                <a:latin typeface="Calibri"/>
                <a:cs typeface="Calibri"/>
              </a:rPr>
              <a:t>experienced </a:t>
            </a:r>
            <a:r>
              <a:rPr sz="2200" dirty="0">
                <a:latin typeface="Calibri"/>
                <a:cs typeface="Calibri"/>
              </a:rPr>
              <a:t>recurrent </a:t>
            </a:r>
            <a:r>
              <a:rPr sz="2200" spc="5" dirty="0">
                <a:latin typeface="Calibri"/>
                <a:cs typeface="Calibri"/>
              </a:rPr>
              <a:t>HF </a:t>
            </a:r>
            <a:r>
              <a:rPr sz="2200" spc="-10" dirty="0">
                <a:latin typeface="Calibri"/>
                <a:cs typeface="Calibri"/>
              </a:rPr>
              <a:t>hospitalization  </a:t>
            </a:r>
            <a:r>
              <a:rPr sz="2200" spc="10" dirty="0">
                <a:latin typeface="Calibri"/>
                <a:cs typeface="Calibri"/>
              </a:rPr>
              <a:t>(32%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all </a:t>
            </a:r>
            <a:r>
              <a:rPr sz="2200" spc="5" dirty="0">
                <a:latin typeface="Calibri"/>
                <a:cs typeface="Calibri"/>
              </a:rPr>
              <a:t>HFH </a:t>
            </a:r>
            <a:r>
              <a:rPr sz="2200" spc="-5" dirty="0">
                <a:latin typeface="Calibri"/>
                <a:cs typeface="Calibri"/>
              </a:rPr>
              <a:t>were </a:t>
            </a:r>
            <a:r>
              <a:rPr sz="2200" spc="10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second </a:t>
            </a:r>
            <a:r>
              <a:rPr sz="2200" spc="20" dirty="0">
                <a:latin typeface="Calibri"/>
                <a:cs typeface="Calibri"/>
              </a:rPr>
              <a:t>or </a:t>
            </a:r>
            <a:r>
              <a:rPr sz="2200" spc="-20" dirty="0">
                <a:latin typeface="Calibri"/>
                <a:cs typeface="Calibri"/>
              </a:rPr>
              <a:t>subsequent</a:t>
            </a:r>
            <a:r>
              <a:rPr sz="2200" spc="-2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event).</a:t>
            </a:r>
            <a:endParaRPr sz="22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1215"/>
              </a:spcBef>
              <a:buClr>
                <a:srgbClr val="006699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200" spc="-15" dirty="0">
                <a:latin typeface="Calibri"/>
                <a:cs typeface="Calibri"/>
              </a:rPr>
              <a:t>Patients </a:t>
            </a:r>
            <a:r>
              <a:rPr sz="2200" spc="-10" dirty="0">
                <a:latin typeface="Calibri"/>
                <a:cs typeface="Calibri"/>
              </a:rPr>
              <a:t>with </a:t>
            </a:r>
            <a:r>
              <a:rPr sz="2200" spc="10" dirty="0">
                <a:latin typeface="Calibri"/>
                <a:cs typeface="Calibri"/>
              </a:rPr>
              <a:t>HF </a:t>
            </a:r>
            <a:r>
              <a:rPr sz="2200" spc="-10" dirty="0">
                <a:latin typeface="Calibri"/>
                <a:cs typeface="Calibri"/>
              </a:rPr>
              <a:t>who </a:t>
            </a:r>
            <a:r>
              <a:rPr sz="2200" spc="5" dirty="0">
                <a:latin typeface="Calibri"/>
                <a:cs typeface="Calibri"/>
              </a:rPr>
              <a:t>had </a:t>
            </a:r>
            <a:r>
              <a:rPr sz="2200" dirty="0">
                <a:latin typeface="Calibri"/>
                <a:cs typeface="Calibri"/>
              </a:rPr>
              <a:t>recurrent </a:t>
            </a:r>
            <a:r>
              <a:rPr sz="2200" spc="-10" dirty="0">
                <a:latin typeface="Calibri"/>
                <a:cs typeface="Calibri"/>
              </a:rPr>
              <a:t>hospitalizations </a:t>
            </a:r>
            <a:r>
              <a:rPr sz="2200" spc="5" dirty="0">
                <a:latin typeface="Calibri"/>
                <a:cs typeface="Calibri"/>
              </a:rPr>
              <a:t>had </a:t>
            </a:r>
            <a:r>
              <a:rPr sz="2200" spc="20" dirty="0">
                <a:latin typeface="Calibri"/>
                <a:cs typeface="Calibri"/>
              </a:rPr>
              <a:t>more</a:t>
            </a:r>
            <a:r>
              <a:rPr sz="2200" spc="-1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advanced</a:t>
            </a:r>
            <a:endParaRPr sz="22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latin typeface="Calibri"/>
                <a:cs typeface="Calibri"/>
              </a:rPr>
              <a:t>disease </a:t>
            </a:r>
            <a:r>
              <a:rPr sz="2200" spc="5" dirty="0">
                <a:latin typeface="Calibri"/>
                <a:cs typeface="Calibri"/>
              </a:rPr>
              <a:t>and </a:t>
            </a:r>
            <a:r>
              <a:rPr sz="2200" spc="20" dirty="0">
                <a:latin typeface="Calibri"/>
                <a:cs typeface="Calibri"/>
              </a:rPr>
              <a:t>more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co-morbidities.</a:t>
            </a:r>
            <a:endParaRPr sz="2200">
              <a:latin typeface="Calibri"/>
              <a:cs typeface="Calibri"/>
            </a:endParaRPr>
          </a:p>
          <a:p>
            <a:pPr marL="287020" marR="883919" indent="-274320">
              <a:lnSpc>
                <a:spcPct val="100000"/>
              </a:lnSpc>
              <a:spcBef>
                <a:spcPts val="1205"/>
              </a:spcBef>
              <a:buClr>
                <a:srgbClr val="006699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200" dirty="0">
                <a:latin typeface="Calibri"/>
                <a:cs typeface="Calibri"/>
              </a:rPr>
              <a:t>Dapagliflozin </a:t>
            </a:r>
            <a:r>
              <a:rPr sz="2200" spc="-5" dirty="0">
                <a:latin typeface="Calibri"/>
                <a:cs typeface="Calibri"/>
              </a:rPr>
              <a:t>reduced </a:t>
            </a:r>
            <a:r>
              <a:rPr sz="2200" spc="-10" dirty="0">
                <a:latin typeface="Calibri"/>
                <a:cs typeface="Calibri"/>
              </a:rPr>
              <a:t>the risk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both </a:t>
            </a:r>
            <a:r>
              <a:rPr sz="2200" spc="-20" dirty="0">
                <a:latin typeface="Calibri"/>
                <a:cs typeface="Calibri"/>
              </a:rPr>
              <a:t>first </a:t>
            </a:r>
            <a:r>
              <a:rPr sz="2200" dirty="0">
                <a:latin typeface="Calibri"/>
                <a:cs typeface="Calibri"/>
              </a:rPr>
              <a:t>and </a:t>
            </a:r>
            <a:r>
              <a:rPr sz="2200" spc="-5" dirty="0">
                <a:latin typeface="Calibri"/>
                <a:cs typeface="Calibri"/>
              </a:rPr>
              <a:t>recurrent </a:t>
            </a:r>
            <a:r>
              <a:rPr sz="2200" spc="5" dirty="0">
                <a:latin typeface="Calibri"/>
                <a:cs typeface="Calibri"/>
              </a:rPr>
              <a:t>HF  </a:t>
            </a:r>
            <a:r>
              <a:rPr sz="2200" spc="-10" dirty="0">
                <a:latin typeface="Calibri"/>
                <a:cs typeface="Calibri"/>
              </a:rPr>
              <a:t>hospitalizations. </a:t>
            </a:r>
            <a:r>
              <a:rPr sz="2200" spc="-5" dirty="0">
                <a:latin typeface="Calibri"/>
                <a:cs typeface="Calibri"/>
              </a:rPr>
              <a:t>The relative </a:t>
            </a:r>
            <a:r>
              <a:rPr sz="2200" spc="5" dirty="0">
                <a:latin typeface="Calibri"/>
                <a:cs typeface="Calibri"/>
              </a:rPr>
              <a:t>and </a:t>
            </a:r>
            <a:r>
              <a:rPr sz="2200" spc="-5" dirty="0">
                <a:latin typeface="Calibri"/>
                <a:cs typeface="Calibri"/>
              </a:rPr>
              <a:t>absolute reductions were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large.</a:t>
            </a:r>
            <a:endParaRPr sz="2200">
              <a:latin typeface="Calibri"/>
              <a:cs typeface="Calibri"/>
            </a:endParaRPr>
          </a:p>
          <a:p>
            <a:pPr marL="287020" marR="252095" indent="-274320" algn="just">
              <a:lnSpc>
                <a:spcPct val="100000"/>
              </a:lnSpc>
              <a:spcBef>
                <a:spcPts val="1210"/>
              </a:spcBef>
              <a:buClr>
                <a:srgbClr val="006699"/>
              </a:buClr>
              <a:buFont typeface="Arial"/>
              <a:buChar char="•"/>
              <a:tabLst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The reduction </a:t>
            </a:r>
            <a:r>
              <a:rPr sz="2200" spc="-10" dirty="0">
                <a:latin typeface="Calibri"/>
                <a:cs typeface="Calibri"/>
              </a:rPr>
              <a:t>in risk </a:t>
            </a:r>
            <a:r>
              <a:rPr sz="2200" spc="20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recurrent </a:t>
            </a:r>
            <a:r>
              <a:rPr sz="2200" spc="5" dirty="0">
                <a:latin typeface="Calibri"/>
                <a:cs typeface="Calibri"/>
              </a:rPr>
              <a:t>HF </a:t>
            </a:r>
            <a:r>
              <a:rPr sz="2200" spc="-10" dirty="0">
                <a:latin typeface="Calibri"/>
                <a:cs typeface="Calibri"/>
              </a:rPr>
              <a:t>hospitalizations </a:t>
            </a:r>
            <a:r>
              <a:rPr sz="2200" spc="-15" dirty="0">
                <a:latin typeface="Calibri"/>
                <a:cs typeface="Calibri"/>
              </a:rPr>
              <a:t>with </a:t>
            </a:r>
            <a:r>
              <a:rPr sz="2200" spc="-5" dirty="0">
                <a:latin typeface="Calibri"/>
                <a:cs typeface="Calibri"/>
              </a:rPr>
              <a:t>dapagliflozin  </a:t>
            </a:r>
            <a:r>
              <a:rPr sz="2200" spc="5" dirty="0">
                <a:latin typeface="Calibri"/>
                <a:cs typeface="Calibri"/>
              </a:rPr>
              <a:t>was </a:t>
            </a:r>
            <a:r>
              <a:rPr sz="2200" spc="20" dirty="0">
                <a:latin typeface="Calibri"/>
                <a:cs typeface="Calibri"/>
              </a:rPr>
              <a:t>more </a:t>
            </a:r>
            <a:r>
              <a:rPr sz="2200" spc="-5" dirty="0">
                <a:latin typeface="Calibri"/>
                <a:cs typeface="Calibri"/>
              </a:rPr>
              <a:t>pronounced after </a:t>
            </a:r>
            <a:r>
              <a:rPr sz="2200" dirty="0">
                <a:latin typeface="Calibri"/>
                <a:cs typeface="Calibri"/>
              </a:rPr>
              <a:t>accounting </a:t>
            </a:r>
            <a:r>
              <a:rPr sz="2200" spc="-10" dirty="0">
                <a:latin typeface="Calibri"/>
                <a:cs typeface="Calibri"/>
              </a:rPr>
              <a:t>for the </a:t>
            </a:r>
            <a:r>
              <a:rPr sz="2200" spc="-5" dirty="0">
                <a:latin typeface="Calibri"/>
                <a:cs typeface="Calibri"/>
              </a:rPr>
              <a:t>semi-competing </a:t>
            </a:r>
            <a:r>
              <a:rPr sz="2200" spc="-10" dirty="0">
                <a:latin typeface="Calibri"/>
                <a:cs typeface="Calibri"/>
              </a:rPr>
              <a:t>risk </a:t>
            </a:r>
            <a:r>
              <a:rPr sz="2200" spc="20" dirty="0">
                <a:latin typeface="Calibri"/>
                <a:cs typeface="Calibri"/>
              </a:rPr>
              <a:t>of  </a:t>
            </a:r>
            <a:r>
              <a:rPr sz="2200" spc="15" dirty="0">
                <a:latin typeface="Calibri"/>
                <a:cs typeface="Calibri"/>
              </a:rPr>
              <a:t>CV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death.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715" y="107950"/>
            <a:ext cx="2016760" cy="694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350" b="0" spc="-35" dirty="0">
                <a:latin typeface="Calibri"/>
                <a:cs typeface="Calibri"/>
              </a:rPr>
              <a:t>D</a:t>
            </a:r>
            <a:r>
              <a:rPr sz="4350" b="0" dirty="0">
                <a:latin typeface="Calibri"/>
                <a:cs typeface="Calibri"/>
              </a:rPr>
              <a:t>A</a:t>
            </a:r>
            <a:r>
              <a:rPr sz="4350" b="0" spc="-270" dirty="0">
                <a:latin typeface="Calibri"/>
                <a:cs typeface="Calibri"/>
              </a:rPr>
              <a:t>P</a:t>
            </a:r>
            <a:r>
              <a:rPr sz="4350" b="0" dirty="0">
                <a:latin typeface="Calibri"/>
                <a:cs typeface="Calibri"/>
              </a:rPr>
              <a:t>A</a:t>
            </a:r>
            <a:r>
              <a:rPr sz="4350" b="0" spc="-15" dirty="0">
                <a:latin typeface="Calibri"/>
                <a:cs typeface="Calibri"/>
              </a:rPr>
              <a:t>-HF</a:t>
            </a:r>
            <a:endParaRPr sz="43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6434" y="740424"/>
            <a:ext cx="7767955" cy="20618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3150" spc="15" dirty="0">
                <a:solidFill>
                  <a:srgbClr val="006699"/>
                </a:solidFill>
                <a:latin typeface="Calibri"/>
                <a:cs typeface="Calibri"/>
              </a:rPr>
              <a:t>20 </a:t>
            </a:r>
            <a:r>
              <a:rPr sz="3150" spc="5" dirty="0">
                <a:solidFill>
                  <a:srgbClr val="006699"/>
                </a:solidFill>
                <a:latin typeface="Calibri"/>
                <a:cs typeface="Calibri"/>
              </a:rPr>
              <a:t>countries, </a:t>
            </a:r>
            <a:r>
              <a:rPr sz="3150" spc="15" dirty="0">
                <a:solidFill>
                  <a:srgbClr val="006699"/>
                </a:solidFill>
                <a:latin typeface="Calibri"/>
                <a:cs typeface="Calibri"/>
              </a:rPr>
              <a:t>410 </a:t>
            </a:r>
            <a:r>
              <a:rPr sz="3150" spc="-5" dirty="0">
                <a:solidFill>
                  <a:srgbClr val="006699"/>
                </a:solidFill>
                <a:latin typeface="Calibri"/>
                <a:cs typeface="Calibri"/>
              </a:rPr>
              <a:t>Sites, </a:t>
            </a:r>
            <a:r>
              <a:rPr sz="3150" spc="15" dirty="0">
                <a:solidFill>
                  <a:srgbClr val="006699"/>
                </a:solidFill>
                <a:latin typeface="Calibri"/>
                <a:cs typeface="Calibri"/>
              </a:rPr>
              <a:t>8134 </a:t>
            </a:r>
            <a:r>
              <a:rPr sz="3150" spc="5" dirty="0">
                <a:solidFill>
                  <a:srgbClr val="006699"/>
                </a:solidFill>
                <a:latin typeface="Calibri"/>
                <a:cs typeface="Calibri"/>
              </a:rPr>
              <a:t>patients</a:t>
            </a:r>
            <a:r>
              <a:rPr sz="3150" spc="254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006699"/>
                </a:solidFill>
                <a:latin typeface="Calibri"/>
                <a:cs typeface="Calibri"/>
              </a:rPr>
              <a:t>screened</a:t>
            </a:r>
            <a:endParaRPr sz="315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1050"/>
              </a:spcBef>
            </a:pPr>
            <a:r>
              <a:rPr sz="9000" b="1" spc="5" dirty="0">
                <a:solidFill>
                  <a:srgbClr val="006699"/>
                </a:solidFill>
                <a:latin typeface="Arial"/>
                <a:cs typeface="Arial"/>
              </a:rPr>
              <a:t>Thank</a:t>
            </a:r>
            <a:r>
              <a:rPr sz="9000" b="1" spc="-204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9000" b="1" spc="-215" dirty="0">
                <a:solidFill>
                  <a:srgbClr val="006699"/>
                </a:solidFill>
                <a:latin typeface="Arial"/>
                <a:cs typeface="Arial"/>
              </a:rPr>
              <a:t>You</a:t>
            </a:r>
            <a:endParaRPr sz="9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4135" y="139953"/>
            <a:ext cx="240284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dirty="0"/>
              <a:t>D</a:t>
            </a:r>
            <a:r>
              <a:rPr sz="4000" spc="-25" dirty="0"/>
              <a:t>i</a:t>
            </a:r>
            <a:r>
              <a:rPr sz="4000" spc="20" dirty="0"/>
              <a:t>s</a:t>
            </a:r>
            <a:r>
              <a:rPr sz="4000" spc="5" dirty="0"/>
              <a:t>c</a:t>
            </a:r>
            <a:r>
              <a:rPr sz="4000" spc="-25" dirty="0"/>
              <a:t>l</a:t>
            </a:r>
            <a:r>
              <a:rPr sz="4000" spc="10" dirty="0"/>
              <a:t>o</a:t>
            </a:r>
            <a:r>
              <a:rPr sz="4000" spc="15" dirty="0"/>
              <a:t>s</a:t>
            </a:r>
            <a:r>
              <a:rPr sz="4000" spc="10" dirty="0"/>
              <a:t>u</a:t>
            </a:r>
            <a:r>
              <a:rPr sz="4000" spc="-40" dirty="0"/>
              <a:t>r</a:t>
            </a:r>
            <a:r>
              <a:rPr sz="4000" spc="20" dirty="0"/>
              <a:t>e</a:t>
            </a:r>
            <a:r>
              <a:rPr sz="4000" spc="10" dirty="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95275" y="1161732"/>
            <a:ext cx="8133080" cy="139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Piotr Ponikowski </a:t>
            </a:r>
            <a:r>
              <a:rPr sz="1800" spc="-15" dirty="0">
                <a:latin typeface="Arial"/>
                <a:cs typeface="Arial"/>
              </a:rPr>
              <a:t>reports personal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institutional </a:t>
            </a:r>
            <a:r>
              <a:rPr sz="1800" spc="-30" dirty="0">
                <a:latin typeface="Arial"/>
                <a:cs typeface="Arial"/>
              </a:rPr>
              <a:t>fees </a:t>
            </a:r>
            <a:r>
              <a:rPr sz="1800" spc="-20" dirty="0">
                <a:latin typeface="Arial"/>
                <a:cs typeface="Arial"/>
              </a:rPr>
              <a:t>from </a:t>
            </a:r>
            <a:r>
              <a:rPr sz="1800" spc="-25" dirty="0">
                <a:latin typeface="Arial"/>
                <a:cs typeface="Arial"/>
              </a:rPr>
              <a:t>AstraZeneca </a:t>
            </a:r>
            <a:r>
              <a:rPr sz="1800" spc="10" dirty="0">
                <a:latin typeface="Arial"/>
                <a:cs typeface="Arial"/>
              </a:rPr>
              <a:t>during 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conduct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Arial"/>
              <a:cs typeface="Arial"/>
            </a:endParaRPr>
          </a:p>
          <a:p>
            <a:pPr marL="12700" marR="334645">
              <a:lnSpc>
                <a:spcPct val="100000"/>
              </a:lnSpc>
            </a:pPr>
            <a:r>
              <a:rPr sz="1800" spc="-20" dirty="0">
                <a:latin typeface="Arial"/>
                <a:cs typeface="Arial"/>
              </a:rPr>
              <a:t>Pardeep </a:t>
            </a:r>
            <a:r>
              <a:rPr sz="1800" dirty="0">
                <a:latin typeface="Arial"/>
                <a:cs typeface="Arial"/>
              </a:rPr>
              <a:t>Jhund’s </a:t>
            </a:r>
            <a:r>
              <a:rPr sz="1800" spc="-15" dirty="0">
                <a:latin typeface="Arial"/>
                <a:cs typeface="Arial"/>
              </a:rPr>
              <a:t>employer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University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Glasgow </a:t>
            </a:r>
            <a:r>
              <a:rPr sz="1800" spc="-10" dirty="0">
                <a:latin typeface="Arial"/>
                <a:cs typeface="Arial"/>
              </a:rPr>
              <a:t>has </a:t>
            </a:r>
            <a:r>
              <a:rPr sz="1800" spc="5" dirty="0">
                <a:latin typeface="Arial"/>
                <a:cs typeface="Arial"/>
              </a:rPr>
              <a:t>be </a:t>
            </a:r>
            <a:r>
              <a:rPr sz="1800" spc="-20" dirty="0">
                <a:latin typeface="Arial"/>
                <a:cs typeface="Arial"/>
              </a:rPr>
              <a:t>remunerated </a:t>
            </a:r>
            <a:r>
              <a:rPr sz="1800" spc="5" dirty="0">
                <a:latin typeface="Arial"/>
                <a:cs typeface="Arial"/>
              </a:rPr>
              <a:t>by  </a:t>
            </a:r>
            <a:r>
              <a:rPr sz="1800" spc="-25" dirty="0">
                <a:latin typeface="Arial"/>
                <a:cs typeface="Arial"/>
              </a:rPr>
              <a:t>AstraZeneca for </a:t>
            </a:r>
            <a:r>
              <a:rPr sz="1800" spc="10" dirty="0">
                <a:latin typeface="Arial"/>
                <a:cs typeface="Arial"/>
              </a:rPr>
              <a:t>his </a:t>
            </a:r>
            <a:r>
              <a:rPr sz="1800" spc="-5" dirty="0">
                <a:latin typeface="Arial"/>
                <a:cs typeface="Arial"/>
              </a:rPr>
              <a:t>time </a:t>
            </a:r>
            <a:r>
              <a:rPr sz="1800" spc="-10" dirty="0">
                <a:latin typeface="Arial"/>
                <a:cs typeface="Arial"/>
              </a:rPr>
              <a:t>working </a:t>
            </a:r>
            <a:r>
              <a:rPr sz="1800" spc="-25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25" dirty="0">
                <a:latin typeface="Arial"/>
                <a:cs typeface="Arial"/>
              </a:rPr>
              <a:t>DAPA-HF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trial.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452" y="73278"/>
            <a:ext cx="8258175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40" dirty="0"/>
              <a:t>DAPA-HF </a:t>
            </a:r>
            <a:r>
              <a:rPr sz="4000" spc="-10" dirty="0"/>
              <a:t>recurrent </a:t>
            </a:r>
            <a:r>
              <a:rPr sz="4000" spc="-5" dirty="0"/>
              <a:t>events:</a:t>
            </a:r>
            <a:r>
              <a:rPr sz="4000" spc="-254" dirty="0"/>
              <a:t> </a:t>
            </a:r>
            <a:r>
              <a:rPr sz="4000" spc="5" dirty="0"/>
              <a:t>Background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34302" y="895667"/>
            <a:ext cx="8659495" cy="39522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87020" marR="5080" indent="-274955">
              <a:lnSpc>
                <a:spcPct val="102699"/>
              </a:lnSpc>
              <a:spcBef>
                <a:spcPts val="70"/>
              </a:spcBef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dirty="0">
                <a:latin typeface="Calibri"/>
                <a:cs typeface="Calibri"/>
              </a:rPr>
              <a:t>Among </a:t>
            </a:r>
            <a:r>
              <a:rPr sz="1950" spc="5" dirty="0">
                <a:latin typeface="Calibri"/>
                <a:cs typeface="Calibri"/>
              </a:rPr>
              <a:t>patients </a:t>
            </a:r>
            <a:r>
              <a:rPr sz="1950" spc="20" dirty="0">
                <a:latin typeface="Calibri"/>
                <a:cs typeface="Calibri"/>
              </a:rPr>
              <a:t>with </a:t>
            </a:r>
            <a:r>
              <a:rPr sz="1950" spc="5" dirty="0">
                <a:latin typeface="Calibri"/>
                <a:cs typeface="Calibri"/>
              </a:rPr>
              <a:t>heart failure </a:t>
            </a:r>
            <a:r>
              <a:rPr sz="1950" spc="10" dirty="0">
                <a:latin typeface="Calibri"/>
                <a:cs typeface="Calibri"/>
              </a:rPr>
              <a:t>(HF) </a:t>
            </a:r>
            <a:r>
              <a:rPr sz="1950" spc="5" dirty="0">
                <a:latin typeface="Calibri"/>
                <a:cs typeface="Calibri"/>
              </a:rPr>
              <a:t>and </a:t>
            </a:r>
            <a:r>
              <a:rPr sz="1950" dirty="0">
                <a:latin typeface="Calibri"/>
                <a:cs typeface="Calibri"/>
              </a:rPr>
              <a:t>reduced </a:t>
            </a:r>
            <a:r>
              <a:rPr sz="1950" spc="5" dirty="0">
                <a:latin typeface="Calibri"/>
                <a:cs typeface="Calibri"/>
              </a:rPr>
              <a:t>ejection fraction </a:t>
            </a:r>
            <a:r>
              <a:rPr sz="1950" dirty="0">
                <a:latin typeface="Calibri"/>
                <a:cs typeface="Calibri"/>
              </a:rPr>
              <a:t>the </a:t>
            </a:r>
            <a:r>
              <a:rPr sz="1950" spc="15" dirty="0">
                <a:latin typeface="Calibri"/>
                <a:cs typeface="Calibri"/>
              </a:rPr>
              <a:t>sodium-  </a:t>
            </a:r>
            <a:r>
              <a:rPr sz="1950" spc="10" dirty="0">
                <a:latin typeface="Calibri"/>
                <a:cs typeface="Calibri"/>
              </a:rPr>
              <a:t>glucose </a:t>
            </a:r>
            <a:r>
              <a:rPr sz="1950" dirty="0">
                <a:latin typeface="Calibri"/>
                <a:cs typeface="Calibri"/>
              </a:rPr>
              <a:t>co-transporter </a:t>
            </a:r>
            <a:r>
              <a:rPr sz="1950" spc="15" dirty="0">
                <a:latin typeface="Calibri"/>
                <a:cs typeface="Calibri"/>
              </a:rPr>
              <a:t>2 </a:t>
            </a:r>
            <a:r>
              <a:rPr sz="1950" spc="-5" dirty="0">
                <a:latin typeface="Calibri"/>
                <a:cs typeface="Calibri"/>
              </a:rPr>
              <a:t>(SGLT2) </a:t>
            </a:r>
            <a:r>
              <a:rPr sz="1950" spc="5" dirty="0">
                <a:latin typeface="Calibri"/>
                <a:cs typeface="Calibri"/>
              </a:rPr>
              <a:t>inhibitor </a:t>
            </a:r>
            <a:r>
              <a:rPr sz="1950" spc="10" dirty="0">
                <a:latin typeface="Calibri"/>
                <a:cs typeface="Calibri"/>
              </a:rPr>
              <a:t>dapagliflozin </a:t>
            </a:r>
            <a:r>
              <a:rPr sz="1950" dirty="0">
                <a:latin typeface="Calibri"/>
                <a:cs typeface="Calibri"/>
              </a:rPr>
              <a:t>reduced the </a:t>
            </a:r>
            <a:r>
              <a:rPr sz="1950" spc="20" dirty="0">
                <a:latin typeface="Calibri"/>
                <a:cs typeface="Calibri"/>
              </a:rPr>
              <a:t>risk </a:t>
            </a:r>
            <a:r>
              <a:rPr sz="1950" dirty="0">
                <a:latin typeface="Calibri"/>
                <a:cs typeface="Calibri"/>
              </a:rPr>
              <a:t>of  </a:t>
            </a:r>
            <a:r>
              <a:rPr sz="1950" spc="10" dirty="0">
                <a:latin typeface="Calibri"/>
                <a:cs typeface="Calibri"/>
              </a:rPr>
              <a:t>cardiovascular </a:t>
            </a:r>
            <a:r>
              <a:rPr sz="1950" spc="20" dirty="0">
                <a:latin typeface="Calibri"/>
                <a:cs typeface="Calibri"/>
              </a:rPr>
              <a:t>(CV) </a:t>
            </a:r>
            <a:r>
              <a:rPr sz="1950" spc="5" dirty="0">
                <a:latin typeface="Calibri"/>
                <a:cs typeface="Calibri"/>
              </a:rPr>
              <a:t>death </a:t>
            </a:r>
            <a:r>
              <a:rPr sz="1950" dirty="0">
                <a:latin typeface="Calibri"/>
                <a:cs typeface="Calibri"/>
              </a:rPr>
              <a:t>or worsening </a:t>
            </a:r>
            <a:r>
              <a:rPr sz="1950" spc="25" dirty="0">
                <a:latin typeface="Calibri"/>
                <a:cs typeface="Calibri"/>
              </a:rPr>
              <a:t>HF </a:t>
            </a:r>
            <a:r>
              <a:rPr sz="1950" spc="5" dirty="0">
                <a:latin typeface="Calibri"/>
                <a:cs typeface="Calibri"/>
              </a:rPr>
              <a:t>(hospitalizations </a:t>
            </a:r>
            <a:r>
              <a:rPr sz="1950" dirty="0">
                <a:latin typeface="Calibri"/>
                <a:cs typeface="Calibri"/>
              </a:rPr>
              <a:t>or </a:t>
            </a:r>
            <a:r>
              <a:rPr sz="1950" spc="5" dirty="0">
                <a:latin typeface="Calibri"/>
                <a:cs typeface="Calibri"/>
              </a:rPr>
              <a:t>urgent </a:t>
            </a:r>
            <a:r>
              <a:rPr sz="1950" dirty="0">
                <a:latin typeface="Calibri"/>
                <a:cs typeface="Calibri"/>
              </a:rPr>
              <a:t>outpatient  </a:t>
            </a:r>
            <a:r>
              <a:rPr sz="1950" spc="15" dirty="0">
                <a:latin typeface="Calibri"/>
                <a:cs typeface="Calibri"/>
              </a:rPr>
              <a:t>visits </a:t>
            </a:r>
            <a:r>
              <a:rPr sz="1950" spc="10" dirty="0">
                <a:latin typeface="Calibri"/>
                <a:cs typeface="Calibri"/>
              </a:rPr>
              <a:t>requiring </a:t>
            </a:r>
            <a:r>
              <a:rPr sz="1950" spc="20" dirty="0">
                <a:latin typeface="Calibri"/>
                <a:cs typeface="Calibri"/>
              </a:rPr>
              <a:t>iv </a:t>
            </a:r>
            <a:r>
              <a:rPr sz="1950" spc="-5" dirty="0">
                <a:latin typeface="Calibri"/>
                <a:cs typeface="Calibri"/>
              </a:rPr>
              <a:t>therapy) </a:t>
            </a:r>
            <a:r>
              <a:rPr sz="1950" spc="20" dirty="0">
                <a:latin typeface="Calibri"/>
                <a:cs typeface="Calibri"/>
              </a:rPr>
              <a:t>in </a:t>
            </a:r>
            <a:r>
              <a:rPr sz="1950" dirty="0">
                <a:latin typeface="Calibri"/>
                <a:cs typeface="Calibri"/>
              </a:rPr>
              <a:t>the DAPA-HF </a:t>
            </a:r>
            <a:r>
              <a:rPr sz="1950" spc="20" dirty="0">
                <a:latin typeface="Calibri"/>
                <a:cs typeface="Calibri"/>
              </a:rPr>
              <a:t>trial, in </a:t>
            </a:r>
            <a:r>
              <a:rPr sz="1950" spc="15" dirty="0">
                <a:latin typeface="Calibri"/>
                <a:cs typeface="Calibri"/>
              </a:rPr>
              <a:t>a </a:t>
            </a:r>
            <a:r>
              <a:rPr sz="1950" spc="5" dirty="0">
                <a:latin typeface="Calibri"/>
                <a:cs typeface="Calibri"/>
              </a:rPr>
              <a:t>time-to-first </a:t>
            </a:r>
            <a:r>
              <a:rPr sz="1950" spc="-5" dirty="0">
                <a:latin typeface="Calibri"/>
                <a:cs typeface="Calibri"/>
              </a:rPr>
              <a:t>event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analysis.</a:t>
            </a:r>
            <a:endParaRPr sz="1950">
              <a:latin typeface="Calibri"/>
              <a:cs typeface="Calibri"/>
            </a:endParaRPr>
          </a:p>
          <a:p>
            <a:pPr marL="287020" marR="190500" indent="-274955">
              <a:lnSpc>
                <a:spcPct val="102699"/>
              </a:lnSpc>
              <a:spcBef>
                <a:spcPts val="1500"/>
              </a:spcBef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dirty="0">
                <a:latin typeface="Calibri"/>
                <a:cs typeface="Calibri"/>
              </a:rPr>
              <a:t>Patients </a:t>
            </a:r>
            <a:r>
              <a:rPr sz="1950" spc="20" dirty="0">
                <a:latin typeface="Calibri"/>
                <a:cs typeface="Calibri"/>
              </a:rPr>
              <a:t>with </a:t>
            </a:r>
            <a:r>
              <a:rPr sz="1950" spc="30" dirty="0">
                <a:latin typeface="Calibri"/>
                <a:cs typeface="Calibri"/>
              </a:rPr>
              <a:t>HF </a:t>
            </a:r>
            <a:r>
              <a:rPr sz="1950" spc="25" dirty="0">
                <a:latin typeface="Calibri"/>
                <a:cs typeface="Calibri"/>
              </a:rPr>
              <a:t>will </a:t>
            </a:r>
            <a:r>
              <a:rPr sz="1950" dirty="0">
                <a:latin typeface="Calibri"/>
                <a:cs typeface="Calibri"/>
              </a:rPr>
              <a:t>often </a:t>
            </a:r>
            <a:r>
              <a:rPr sz="1950" spc="-5" dirty="0">
                <a:latin typeface="Calibri"/>
                <a:cs typeface="Calibri"/>
              </a:rPr>
              <a:t>experience </a:t>
            </a:r>
            <a:r>
              <a:rPr sz="1950" spc="10" dirty="0">
                <a:latin typeface="Calibri"/>
                <a:cs typeface="Calibri"/>
              </a:rPr>
              <a:t>more </a:t>
            </a:r>
            <a:r>
              <a:rPr sz="1950" spc="5" dirty="0">
                <a:latin typeface="Calibri"/>
                <a:cs typeface="Calibri"/>
              </a:rPr>
              <a:t>than </a:t>
            </a:r>
            <a:r>
              <a:rPr sz="1950" dirty="0">
                <a:latin typeface="Calibri"/>
                <a:cs typeface="Calibri"/>
              </a:rPr>
              <a:t>one </a:t>
            </a:r>
            <a:r>
              <a:rPr sz="1950" spc="5" dirty="0">
                <a:latin typeface="Calibri"/>
                <a:cs typeface="Calibri"/>
              </a:rPr>
              <a:t>hospitalization during </a:t>
            </a:r>
            <a:r>
              <a:rPr sz="1950" dirty="0">
                <a:latin typeface="Calibri"/>
                <a:cs typeface="Calibri"/>
              </a:rPr>
              <a:t>the  </a:t>
            </a:r>
            <a:r>
              <a:rPr sz="1950" spc="-5" dirty="0">
                <a:latin typeface="Calibri"/>
                <a:cs typeface="Calibri"/>
              </a:rPr>
              <a:t>course </a:t>
            </a:r>
            <a:r>
              <a:rPr sz="1950" dirty="0">
                <a:latin typeface="Calibri"/>
                <a:cs typeface="Calibri"/>
              </a:rPr>
              <a:t>of their </a:t>
            </a:r>
            <a:r>
              <a:rPr sz="1950" spc="5" dirty="0">
                <a:latin typeface="Calibri"/>
                <a:cs typeface="Calibri"/>
              </a:rPr>
              <a:t>disease. </a:t>
            </a:r>
            <a:r>
              <a:rPr sz="1950" dirty="0">
                <a:latin typeface="Calibri"/>
                <a:cs typeface="Calibri"/>
              </a:rPr>
              <a:t>Conventional </a:t>
            </a:r>
            <a:r>
              <a:rPr sz="1950" spc="5" dirty="0">
                <a:latin typeface="Calibri"/>
                <a:cs typeface="Calibri"/>
              </a:rPr>
              <a:t>time-to-first </a:t>
            </a:r>
            <a:r>
              <a:rPr sz="1950" spc="-5" dirty="0">
                <a:latin typeface="Calibri"/>
                <a:cs typeface="Calibri"/>
              </a:rPr>
              <a:t>event </a:t>
            </a:r>
            <a:r>
              <a:rPr sz="1950" spc="15" dirty="0">
                <a:latin typeface="Calibri"/>
                <a:cs typeface="Calibri"/>
              </a:rPr>
              <a:t>analysis </a:t>
            </a:r>
            <a:r>
              <a:rPr sz="1950" spc="10" dirty="0">
                <a:latin typeface="Calibri"/>
                <a:cs typeface="Calibri"/>
              </a:rPr>
              <a:t>ignores </a:t>
            </a:r>
            <a:r>
              <a:rPr sz="1950" dirty="0">
                <a:latin typeface="Calibri"/>
                <a:cs typeface="Calibri"/>
              </a:rPr>
              <a:t>these  repeated</a:t>
            </a:r>
            <a:r>
              <a:rPr sz="1950" spc="7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hospitalizations.</a:t>
            </a:r>
            <a:endParaRPr sz="1950">
              <a:latin typeface="Calibri"/>
              <a:cs typeface="Calibri"/>
            </a:endParaRPr>
          </a:p>
          <a:p>
            <a:pPr marL="287020" marR="83820" indent="-274955">
              <a:lnSpc>
                <a:spcPct val="102800"/>
              </a:lnSpc>
              <a:spcBef>
                <a:spcPts val="1500"/>
              </a:spcBef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spc="-5" dirty="0">
                <a:latin typeface="Calibri"/>
                <a:cs typeface="Calibri"/>
              </a:rPr>
              <a:t>Also, </a:t>
            </a:r>
            <a:r>
              <a:rPr sz="1950" dirty="0">
                <a:latin typeface="Calibri"/>
                <a:cs typeface="Calibri"/>
              </a:rPr>
              <a:t>time-to-first </a:t>
            </a:r>
            <a:r>
              <a:rPr sz="1950" spc="-5" dirty="0">
                <a:latin typeface="Calibri"/>
                <a:cs typeface="Calibri"/>
              </a:rPr>
              <a:t>event </a:t>
            </a:r>
            <a:r>
              <a:rPr sz="1950" spc="15" dirty="0">
                <a:latin typeface="Calibri"/>
                <a:cs typeface="Calibri"/>
              </a:rPr>
              <a:t>analysis </a:t>
            </a:r>
            <a:r>
              <a:rPr sz="1950" dirty="0">
                <a:latin typeface="Calibri"/>
                <a:cs typeface="Calibri"/>
              </a:rPr>
              <a:t>of </a:t>
            </a:r>
            <a:r>
              <a:rPr sz="1950" spc="15" dirty="0">
                <a:latin typeface="Calibri"/>
                <a:cs typeface="Calibri"/>
              </a:rPr>
              <a:t>a </a:t>
            </a:r>
            <a:r>
              <a:rPr sz="1950" spc="5" dirty="0">
                <a:latin typeface="Calibri"/>
                <a:cs typeface="Calibri"/>
              </a:rPr>
              <a:t>composite </a:t>
            </a:r>
            <a:r>
              <a:rPr sz="1950" dirty="0">
                <a:latin typeface="Calibri"/>
                <a:cs typeface="Calibri"/>
              </a:rPr>
              <a:t>outcome </a:t>
            </a:r>
            <a:r>
              <a:rPr sz="1950" spc="5" dirty="0">
                <a:latin typeface="Calibri"/>
                <a:cs typeface="Calibri"/>
              </a:rPr>
              <a:t>such </a:t>
            </a:r>
            <a:r>
              <a:rPr sz="1950" spc="15" dirty="0">
                <a:latin typeface="Calibri"/>
                <a:cs typeface="Calibri"/>
              </a:rPr>
              <a:t>as </a:t>
            </a:r>
            <a:r>
              <a:rPr sz="1950" spc="25" dirty="0">
                <a:latin typeface="Calibri"/>
                <a:cs typeface="Calibri"/>
              </a:rPr>
              <a:t>CV </a:t>
            </a:r>
            <a:r>
              <a:rPr sz="1950" spc="5" dirty="0">
                <a:latin typeface="Calibri"/>
                <a:cs typeface="Calibri"/>
              </a:rPr>
              <a:t>death </a:t>
            </a:r>
            <a:r>
              <a:rPr sz="1950" dirty="0">
                <a:latin typeface="Calibri"/>
                <a:cs typeface="Calibri"/>
              </a:rPr>
              <a:t>or </a:t>
            </a:r>
            <a:r>
              <a:rPr sz="1950" spc="25" dirty="0">
                <a:latin typeface="Calibri"/>
                <a:cs typeface="Calibri"/>
              </a:rPr>
              <a:t>HF  </a:t>
            </a:r>
            <a:r>
              <a:rPr sz="1950" spc="5" dirty="0">
                <a:latin typeface="Calibri"/>
                <a:cs typeface="Calibri"/>
              </a:rPr>
              <a:t>hospitalization </a:t>
            </a:r>
            <a:r>
              <a:rPr sz="1950" spc="10" dirty="0">
                <a:latin typeface="Calibri"/>
                <a:cs typeface="Calibri"/>
              </a:rPr>
              <a:t>ignores </a:t>
            </a:r>
            <a:r>
              <a:rPr sz="1950" spc="25" dirty="0">
                <a:latin typeface="Calibri"/>
                <a:cs typeface="Calibri"/>
              </a:rPr>
              <a:t>CV </a:t>
            </a:r>
            <a:r>
              <a:rPr sz="1950" spc="5" dirty="0">
                <a:latin typeface="Calibri"/>
                <a:cs typeface="Calibri"/>
              </a:rPr>
              <a:t>death </a:t>
            </a:r>
            <a:r>
              <a:rPr sz="1950" spc="10" dirty="0">
                <a:latin typeface="Calibri"/>
                <a:cs typeface="Calibri"/>
              </a:rPr>
              <a:t>occurring </a:t>
            </a:r>
            <a:r>
              <a:rPr sz="1950" dirty="0">
                <a:latin typeface="Calibri"/>
                <a:cs typeface="Calibri"/>
              </a:rPr>
              <a:t>after </a:t>
            </a:r>
            <a:r>
              <a:rPr sz="1950" spc="15" dirty="0">
                <a:latin typeface="Calibri"/>
                <a:cs typeface="Calibri"/>
              </a:rPr>
              <a:t>a </a:t>
            </a:r>
            <a:r>
              <a:rPr sz="1950" dirty="0">
                <a:latin typeface="Calibri"/>
                <a:cs typeface="Calibri"/>
              </a:rPr>
              <a:t>first </a:t>
            </a:r>
            <a:r>
              <a:rPr sz="1950" spc="30" dirty="0">
                <a:latin typeface="Calibri"/>
                <a:cs typeface="Calibri"/>
              </a:rPr>
              <a:t>HF</a:t>
            </a:r>
            <a:r>
              <a:rPr sz="1950" spc="28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hospitalization.</a:t>
            </a:r>
            <a:endParaRPr sz="1950">
              <a:latin typeface="Calibri"/>
              <a:cs typeface="Calibri"/>
            </a:endParaRPr>
          </a:p>
          <a:p>
            <a:pPr marL="287020" indent="-274955">
              <a:lnSpc>
                <a:spcPct val="100000"/>
              </a:lnSpc>
              <a:spcBef>
                <a:spcPts val="1565"/>
              </a:spcBef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spc="-10" dirty="0">
                <a:latin typeface="Calibri"/>
                <a:cs typeface="Calibri"/>
              </a:rPr>
              <a:t>Consequently, </a:t>
            </a:r>
            <a:r>
              <a:rPr sz="1950" dirty="0">
                <a:latin typeface="Calibri"/>
                <a:cs typeface="Calibri"/>
              </a:rPr>
              <a:t>even </a:t>
            </a:r>
            <a:r>
              <a:rPr sz="1950" spc="5" dirty="0">
                <a:latin typeface="Calibri"/>
                <a:cs typeface="Calibri"/>
              </a:rPr>
              <a:t>use </a:t>
            </a:r>
            <a:r>
              <a:rPr sz="1950" dirty="0">
                <a:latin typeface="Calibri"/>
                <a:cs typeface="Calibri"/>
              </a:rPr>
              <a:t>of </a:t>
            </a:r>
            <a:r>
              <a:rPr sz="1950" spc="15" dirty="0">
                <a:latin typeface="Calibri"/>
                <a:cs typeface="Calibri"/>
              </a:rPr>
              <a:t>a </a:t>
            </a:r>
            <a:r>
              <a:rPr sz="1950" spc="5" dirty="0">
                <a:latin typeface="Calibri"/>
                <a:cs typeface="Calibri"/>
              </a:rPr>
              <a:t>composite </a:t>
            </a:r>
            <a:r>
              <a:rPr sz="1950" dirty="0">
                <a:latin typeface="Calibri"/>
                <a:cs typeface="Calibri"/>
              </a:rPr>
              <a:t>outcome </a:t>
            </a:r>
            <a:r>
              <a:rPr sz="1950" spc="-5" dirty="0">
                <a:latin typeface="Calibri"/>
                <a:cs typeface="Calibri"/>
              </a:rPr>
              <a:t>does not </a:t>
            </a:r>
            <a:r>
              <a:rPr sz="1950" spc="5" dirty="0">
                <a:latin typeface="Calibri"/>
                <a:cs typeface="Calibri"/>
              </a:rPr>
              <a:t>reflect </a:t>
            </a:r>
            <a:r>
              <a:rPr sz="1950" dirty="0">
                <a:latin typeface="Calibri"/>
                <a:cs typeface="Calibri"/>
              </a:rPr>
              <a:t>the </a:t>
            </a:r>
            <a:r>
              <a:rPr sz="1950" spc="5" dirty="0">
                <a:latin typeface="Calibri"/>
                <a:cs typeface="Calibri"/>
              </a:rPr>
              <a:t>full</a:t>
            </a:r>
            <a:r>
              <a:rPr sz="1950" spc="13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burden</a:t>
            </a:r>
            <a:endParaRPr sz="195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60"/>
              </a:spcBef>
            </a:pPr>
            <a:r>
              <a:rPr sz="1950" spc="-5" dirty="0">
                <a:latin typeface="Calibri"/>
                <a:cs typeface="Calibri"/>
              </a:rPr>
              <a:t>of </a:t>
            </a:r>
            <a:r>
              <a:rPr sz="1950" spc="-45" dirty="0">
                <a:latin typeface="Calibri"/>
                <a:cs typeface="Calibri"/>
              </a:rPr>
              <a:t>HF, </a:t>
            </a:r>
            <a:r>
              <a:rPr sz="1950" spc="15" dirty="0">
                <a:latin typeface="Calibri"/>
                <a:cs typeface="Calibri"/>
              </a:rPr>
              <a:t>if </a:t>
            </a:r>
            <a:r>
              <a:rPr sz="1950" spc="10" dirty="0">
                <a:latin typeface="Calibri"/>
                <a:cs typeface="Calibri"/>
              </a:rPr>
              <a:t>analysed </a:t>
            </a:r>
            <a:r>
              <a:rPr sz="1950" dirty="0">
                <a:latin typeface="Calibri"/>
                <a:cs typeface="Calibri"/>
              </a:rPr>
              <a:t>by </a:t>
            </a:r>
            <a:r>
              <a:rPr sz="1950" spc="5" dirty="0">
                <a:latin typeface="Calibri"/>
                <a:cs typeface="Calibri"/>
              </a:rPr>
              <a:t>time-to-first</a:t>
            </a:r>
            <a:r>
              <a:rPr sz="1950" spc="30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event.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304" y="1015601"/>
            <a:ext cx="8481060" cy="234696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10"/>
              </a:spcBef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spc="-15" dirty="0">
                <a:latin typeface="Calibri"/>
                <a:cs typeface="Calibri"/>
              </a:rPr>
              <a:t>Moreover, </a:t>
            </a:r>
            <a:r>
              <a:rPr sz="1950" dirty="0">
                <a:latin typeface="Calibri"/>
                <a:cs typeface="Calibri"/>
              </a:rPr>
              <a:t>time-to-first </a:t>
            </a:r>
            <a:r>
              <a:rPr sz="1950" spc="-5" dirty="0">
                <a:latin typeface="Calibri"/>
                <a:cs typeface="Calibri"/>
              </a:rPr>
              <a:t>event </a:t>
            </a:r>
            <a:r>
              <a:rPr sz="1950" spc="10" dirty="0">
                <a:latin typeface="Calibri"/>
                <a:cs typeface="Calibri"/>
              </a:rPr>
              <a:t>analyses </a:t>
            </a:r>
            <a:r>
              <a:rPr sz="1950" spc="-10" dirty="0">
                <a:latin typeface="Calibri"/>
                <a:cs typeface="Calibri"/>
              </a:rPr>
              <a:t>may </a:t>
            </a:r>
            <a:r>
              <a:rPr sz="1950" spc="5" dirty="0">
                <a:latin typeface="Calibri"/>
                <a:cs typeface="Calibri"/>
              </a:rPr>
              <a:t>overestimate treatment </a:t>
            </a:r>
            <a:r>
              <a:rPr sz="1950" spc="-5" dirty="0">
                <a:latin typeface="Calibri"/>
                <a:cs typeface="Calibri"/>
              </a:rPr>
              <a:t>benefit</a:t>
            </a:r>
            <a:r>
              <a:rPr sz="1950" spc="-4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if</a:t>
            </a:r>
            <a:endParaRPr sz="1950">
              <a:latin typeface="Calibri"/>
              <a:cs typeface="Calibri"/>
            </a:endParaRPr>
          </a:p>
          <a:p>
            <a:pPr marL="683895" lvl="1" indent="-267335">
              <a:lnSpc>
                <a:spcPct val="100000"/>
              </a:lnSpc>
              <a:spcBef>
                <a:spcPts val="1015"/>
              </a:spcBef>
              <a:buClr>
                <a:srgbClr val="006699"/>
              </a:buClr>
              <a:buSzPct val="112820"/>
              <a:buFont typeface="Arial"/>
              <a:buChar char="–"/>
              <a:tabLst>
                <a:tab pos="683895" algn="l"/>
              </a:tabLst>
            </a:pPr>
            <a:r>
              <a:rPr sz="1950" dirty="0">
                <a:latin typeface="Calibri"/>
                <a:cs typeface="Calibri"/>
              </a:rPr>
              <a:t>the </a:t>
            </a:r>
            <a:r>
              <a:rPr sz="1950" spc="5" dirty="0">
                <a:latin typeface="Calibri"/>
                <a:cs typeface="Calibri"/>
              </a:rPr>
              <a:t>treatment </a:t>
            </a:r>
            <a:r>
              <a:rPr sz="1950" spc="-10" dirty="0">
                <a:latin typeface="Calibri"/>
                <a:cs typeface="Calibri"/>
              </a:rPr>
              <a:t>effect </a:t>
            </a:r>
            <a:r>
              <a:rPr sz="1950" spc="10" dirty="0">
                <a:latin typeface="Calibri"/>
                <a:cs typeface="Calibri"/>
              </a:rPr>
              <a:t>wanes </a:t>
            </a:r>
            <a:r>
              <a:rPr sz="1950" dirty="0">
                <a:latin typeface="Calibri"/>
                <a:cs typeface="Calibri"/>
              </a:rPr>
              <a:t>over </a:t>
            </a:r>
            <a:r>
              <a:rPr sz="1950" spc="10" dirty="0">
                <a:latin typeface="Calibri"/>
                <a:cs typeface="Calibri"/>
              </a:rPr>
              <a:t>time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or</a:t>
            </a:r>
            <a:endParaRPr sz="1950">
              <a:latin typeface="Calibri"/>
              <a:cs typeface="Calibri"/>
            </a:endParaRPr>
          </a:p>
          <a:p>
            <a:pPr marL="683895" lvl="1" indent="-267335">
              <a:lnSpc>
                <a:spcPct val="100000"/>
              </a:lnSpc>
              <a:spcBef>
                <a:spcPts val="965"/>
              </a:spcBef>
              <a:buClr>
                <a:srgbClr val="006699"/>
              </a:buClr>
              <a:buSzPct val="112820"/>
              <a:buFont typeface="Arial"/>
              <a:buChar char="–"/>
              <a:tabLst>
                <a:tab pos="683895" algn="l"/>
              </a:tabLst>
            </a:pPr>
            <a:r>
              <a:rPr sz="1950" spc="15" dirty="0">
                <a:latin typeface="Calibri"/>
                <a:cs typeface="Calibri"/>
              </a:rPr>
              <a:t>a </a:t>
            </a:r>
            <a:r>
              <a:rPr sz="1950" dirty="0">
                <a:latin typeface="Calibri"/>
                <a:cs typeface="Calibri"/>
              </a:rPr>
              <a:t>sub-group of </a:t>
            </a:r>
            <a:r>
              <a:rPr sz="1950" spc="5" dirty="0">
                <a:latin typeface="Calibri"/>
                <a:cs typeface="Calibri"/>
              </a:rPr>
              <a:t>patients </a:t>
            </a:r>
            <a:r>
              <a:rPr sz="1950" spc="-5" dirty="0">
                <a:latin typeface="Calibri"/>
                <a:cs typeface="Calibri"/>
              </a:rPr>
              <a:t>does not </a:t>
            </a:r>
            <a:r>
              <a:rPr sz="1950" dirty="0">
                <a:latin typeface="Calibri"/>
                <a:cs typeface="Calibri"/>
              </a:rPr>
              <a:t>respond </a:t>
            </a:r>
            <a:r>
              <a:rPr sz="1950" spc="5" dirty="0">
                <a:latin typeface="Calibri"/>
                <a:cs typeface="Calibri"/>
              </a:rPr>
              <a:t>and has </a:t>
            </a:r>
            <a:r>
              <a:rPr sz="1950" spc="10" dirty="0">
                <a:latin typeface="Calibri"/>
                <a:cs typeface="Calibri"/>
              </a:rPr>
              <a:t>multiple recurrent</a:t>
            </a:r>
            <a:r>
              <a:rPr sz="1950" spc="32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events</a:t>
            </a:r>
            <a:endParaRPr sz="19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006699"/>
              </a:buClr>
              <a:buFont typeface="Arial"/>
              <a:buChar char="–"/>
            </a:pPr>
            <a:endParaRPr sz="2400">
              <a:latin typeface="Calibri"/>
              <a:cs typeface="Calibri"/>
            </a:endParaRPr>
          </a:p>
          <a:p>
            <a:pPr marL="287020" marR="499745" indent="-274955">
              <a:lnSpc>
                <a:spcPct val="102800"/>
              </a:lnSpc>
              <a:buClr>
                <a:srgbClr val="006699"/>
              </a:buClr>
              <a:buSzPct val="112820"/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950" dirty="0">
                <a:latin typeface="Calibri"/>
                <a:cs typeface="Calibri"/>
              </a:rPr>
              <a:t>In </a:t>
            </a:r>
            <a:r>
              <a:rPr sz="1950" spc="5" dirty="0">
                <a:latin typeface="Calibri"/>
                <a:cs typeface="Calibri"/>
              </a:rPr>
              <a:t>this pre-specified, secondary </a:t>
            </a:r>
            <a:r>
              <a:rPr sz="1950" spc="15" dirty="0">
                <a:latin typeface="Calibri"/>
                <a:cs typeface="Calibri"/>
              </a:rPr>
              <a:t>analysis </a:t>
            </a:r>
            <a:r>
              <a:rPr sz="1950" spc="25" dirty="0">
                <a:latin typeface="Calibri"/>
                <a:cs typeface="Calibri"/>
              </a:rPr>
              <a:t>we </a:t>
            </a:r>
            <a:r>
              <a:rPr sz="1950" dirty="0">
                <a:latin typeface="Calibri"/>
                <a:cs typeface="Calibri"/>
              </a:rPr>
              <a:t>analyzed </a:t>
            </a:r>
            <a:r>
              <a:rPr sz="1950" spc="15" dirty="0">
                <a:latin typeface="Calibri"/>
                <a:cs typeface="Calibri"/>
              </a:rPr>
              <a:t>all </a:t>
            </a:r>
            <a:r>
              <a:rPr sz="1950" spc="30" dirty="0">
                <a:latin typeface="Calibri"/>
                <a:cs typeface="Calibri"/>
              </a:rPr>
              <a:t>HF </a:t>
            </a:r>
            <a:r>
              <a:rPr sz="1950" spc="5" dirty="0">
                <a:latin typeface="Calibri"/>
                <a:cs typeface="Calibri"/>
              </a:rPr>
              <a:t>hospitalizations  </a:t>
            </a:r>
            <a:r>
              <a:rPr sz="1950" dirty="0">
                <a:latin typeface="Calibri"/>
                <a:cs typeface="Calibri"/>
              </a:rPr>
              <a:t>(both first </a:t>
            </a:r>
            <a:r>
              <a:rPr sz="1950" spc="5" dirty="0">
                <a:latin typeface="Calibri"/>
                <a:cs typeface="Calibri"/>
              </a:rPr>
              <a:t>and repeat) </a:t>
            </a:r>
            <a:r>
              <a:rPr sz="1950" spc="-5" dirty="0">
                <a:latin typeface="Calibri"/>
                <a:cs typeface="Calibri"/>
              </a:rPr>
              <a:t>experienced </a:t>
            </a:r>
            <a:r>
              <a:rPr sz="1950" dirty="0">
                <a:latin typeface="Calibri"/>
                <a:cs typeface="Calibri"/>
              </a:rPr>
              <a:t>by </a:t>
            </a:r>
            <a:r>
              <a:rPr sz="1950" spc="5" dirty="0">
                <a:latin typeface="Calibri"/>
                <a:cs typeface="Calibri"/>
              </a:rPr>
              <a:t>patients </a:t>
            </a:r>
            <a:r>
              <a:rPr sz="1950" spc="20" dirty="0">
                <a:latin typeface="Calibri"/>
                <a:cs typeface="Calibri"/>
              </a:rPr>
              <a:t>in </a:t>
            </a:r>
            <a:r>
              <a:rPr sz="1950" dirty="0">
                <a:latin typeface="Calibri"/>
                <a:cs typeface="Calibri"/>
              </a:rPr>
              <a:t>the</a:t>
            </a:r>
            <a:r>
              <a:rPr sz="1950" spc="22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DAPA-HF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5452" y="73278"/>
            <a:ext cx="8258175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40" dirty="0"/>
              <a:t>DAPA-HF </a:t>
            </a:r>
            <a:r>
              <a:rPr sz="4000" spc="-10" dirty="0"/>
              <a:t>recurrent </a:t>
            </a:r>
            <a:r>
              <a:rPr sz="4000" spc="-5" dirty="0"/>
              <a:t>events:</a:t>
            </a:r>
            <a:r>
              <a:rPr sz="4000" spc="-254" dirty="0"/>
              <a:t> </a:t>
            </a:r>
            <a:r>
              <a:rPr sz="4000" spc="5" dirty="0"/>
              <a:t>Background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5839" y="108584"/>
            <a:ext cx="4596765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35" dirty="0"/>
              <a:t>DAPA-HF: </a:t>
            </a:r>
            <a:r>
              <a:rPr sz="4000" spc="-40" dirty="0"/>
              <a:t>Trial</a:t>
            </a:r>
            <a:r>
              <a:rPr sz="4000" spc="-155" dirty="0"/>
              <a:t> </a:t>
            </a:r>
            <a:r>
              <a:rPr sz="4000" spc="5" dirty="0"/>
              <a:t>Design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575" y="1049020"/>
            <a:ext cx="8621395" cy="27705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99720" indent="-27495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950" b="1" spc="-5" dirty="0">
                <a:solidFill>
                  <a:srgbClr val="006699"/>
                </a:solidFill>
                <a:latin typeface="Calibri"/>
                <a:cs typeface="Calibri"/>
              </a:rPr>
              <a:t>Key </a:t>
            </a:r>
            <a:r>
              <a:rPr sz="1950" b="1" spc="10" dirty="0">
                <a:solidFill>
                  <a:srgbClr val="006699"/>
                </a:solidFill>
                <a:latin typeface="Calibri"/>
                <a:cs typeface="Calibri"/>
              </a:rPr>
              <a:t>inclusion </a:t>
            </a:r>
            <a:r>
              <a:rPr sz="1950" b="1" spc="5" dirty="0">
                <a:solidFill>
                  <a:srgbClr val="006699"/>
                </a:solidFill>
                <a:latin typeface="Calibri"/>
                <a:cs typeface="Calibri"/>
              </a:rPr>
              <a:t>criteria: </a:t>
            </a:r>
            <a:r>
              <a:rPr sz="1950" spc="5" dirty="0">
                <a:latin typeface="Calibri"/>
                <a:cs typeface="Calibri"/>
              </a:rPr>
              <a:t>Symptomatic </a:t>
            </a:r>
            <a:r>
              <a:rPr sz="1950" spc="15" dirty="0">
                <a:latin typeface="Calibri"/>
                <a:cs typeface="Calibri"/>
              </a:rPr>
              <a:t>HF; </a:t>
            </a:r>
            <a:r>
              <a:rPr sz="1950" spc="10" dirty="0">
                <a:latin typeface="Calibri"/>
                <a:cs typeface="Calibri"/>
              </a:rPr>
              <a:t>EF</a:t>
            </a:r>
            <a:r>
              <a:rPr sz="1950" spc="-13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≤40%;</a:t>
            </a:r>
            <a:endParaRPr sz="19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65"/>
              </a:spcBef>
            </a:pPr>
            <a:r>
              <a:rPr sz="1950" dirty="0">
                <a:latin typeface="Calibri"/>
                <a:cs typeface="Calibri"/>
              </a:rPr>
              <a:t>NT-proBNP </a:t>
            </a:r>
            <a:r>
              <a:rPr sz="1950" spc="15" dirty="0">
                <a:latin typeface="Calibri"/>
                <a:cs typeface="Calibri"/>
              </a:rPr>
              <a:t>≥600 </a:t>
            </a:r>
            <a:r>
              <a:rPr sz="1950" spc="20" dirty="0">
                <a:latin typeface="Calibri"/>
                <a:cs typeface="Calibri"/>
              </a:rPr>
              <a:t>pg/ml </a:t>
            </a:r>
            <a:r>
              <a:rPr sz="1950" spc="10" dirty="0">
                <a:latin typeface="Calibri"/>
                <a:cs typeface="Calibri"/>
              </a:rPr>
              <a:t>(if </a:t>
            </a:r>
            <a:r>
              <a:rPr sz="1950" dirty="0">
                <a:latin typeface="Calibri"/>
                <a:cs typeface="Calibri"/>
              </a:rPr>
              <a:t>hospitalized </a:t>
            </a:r>
            <a:r>
              <a:rPr sz="1950" spc="-20" dirty="0">
                <a:latin typeface="Calibri"/>
                <a:cs typeface="Calibri"/>
              </a:rPr>
              <a:t>for </a:t>
            </a:r>
            <a:r>
              <a:rPr sz="1950" spc="25" dirty="0">
                <a:latin typeface="Calibri"/>
                <a:cs typeface="Calibri"/>
              </a:rPr>
              <a:t>HF </a:t>
            </a:r>
            <a:r>
              <a:rPr sz="1950" spc="15" dirty="0">
                <a:latin typeface="Calibri"/>
                <a:cs typeface="Calibri"/>
              </a:rPr>
              <a:t>within last </a:t>
            </a:r>
            <a:r>
              <a:rPr sz="1950" spc="20" dirty="0">
                <a:latin typeface="Calibri"/>
                <a:cs typeface="Calibri"/>
              </a:rPr>
              <a:t>12 </a:t>
            </a:r>
            <a:r>
              <a:rPr sz="1950" spc="-5" dirty="0">
                <a:latin typeface="Calibri"/>
                <a:cs typeface="Calibri"/>
              </a:rPr>
              <a:t>months </a:t>
            </a:r>
            <a:r>
              <a:rPr sz="1950" spc="10" dirty="0">
                <a:latin typeface="Calibri"/>
                <a:cs typeface="Calibri"/>
              </a:rPr>
              <a:t>≥400</a:t>
            </a:r>
            <a:r>
              <a:rPr sz="1950" spc="-145" dirty="0">
                <a:latin typeface="Calibri"/>
                <a:cs typeface="Calibri"/>
              </a:rPr>
              <a:t> </a:t>
            </a:r>
            <a:r>
              <a:rPr sz="1950" spc="20" dirty="0">
                <a:latin typeface="Calibri"/>
                <a:cs typeface="Calibri"/>
              </a:rPr>
              <a:t>pg/mL;</a:t>
            </a:r>
            <a:endParaRPr sz="19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60"/>
              </a:spcBef>
            </a:pPr>
            <a:r>
              <a:rPr sz="1950" spc="15" dirty="0">
                <a:latin typeface="Calibri"/>
                <a:cs typeface="Calibri"/>
              </a:rPr>
              <a:t>if atrial </a:t>
            </a:r>
            <a:r>
              <a:rPr sz="1950" spc="10" dirty="0">
                <a:latin typeface="Calibri"/>
                <a:cs typeface="Calibri"/>
              </a:rPr>
              <a:t>fibrillation/flutter ≥900</a:t>
            </a:r>
            <a:r>
              <a:rPr sz="1950" spc="105" dirty="0">
                <a:latin typeface="Calibri"/>
                <a:cs typeface="Calibri"/>
              </a:rPr>
              <a:t> </a:t>
            </a:r>
            <a:r>
              <a:rPr sz="1950" spc="20" dirty="0">
                <a:latin typeface="Calibri"/>
                <a:cs typeface="Calibri"/>
              </a:rPr>
              <a:t>pg/mL)</a:t>
            </a:r>
            <a:endParaRPr sz="1950">
              <a:latin typeface="Calibri"/>
              <a:cs typeface="Calibri"/>
            </a:endParaRPr>
          </a:p>
          <a:p>
            <a:pPr marL="299720" indent="-274955">
              <a:lnSpc>
                <a:spcPct val="100000"/>
              </a:lnSpc>
              <a:spcBef>
                <a:spcPts val="126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950" b="1" spc="-5" dirty="0">
                <a:solidFill>
                  <a:srgbClr val="006699"/>
                </a:solidFill>
                <a:latin typeface="Calibri"/>
                <a:cs typeface="Calibri"/>
              </a:rPr>
              <a:t>Key </a:t>
            </a:r>
            <a:r>
              <a:rPr sz="1950" b="1" dirty="0">
                <a:solidFill>
                  <a:srgbClr val="006699"/>
                </a:solidFill>
                <a:latin typeface="Calibri"/>
                <a:cs typeface="Calibri"/>
              </a:rPr>
              <a:t>exclusion </a:t>
            </a:r>
            <a:r>
              <a:rPr sz="1950" b="1" spc="5" dirty="0">
                <a:solidFill>
                  <a:srgbClr val="006699"/>
                </a:solidFill>
                <a:latin typeface="Calibri"/>
                <a:cs typeface="Calibri"/>
              </a:rPr>
              <a:t>criteria: </a:t>
            </a:r>
            <a:r>
              <a:rPr sz="1950" spc="10" dirty="0">
                <a:latin typeface="Calibri"/>
                <a:cs typeface="Calibri"/>
              </a:rPr>
              <a:t>eGFR &lt;30 ml/min/1.73 m</a:t>
            </a:r>
            <a:r>
              <a:rPr sz="1950" spc="15" baseline="25641" dirty="0">
                <a:latin typeface="Calibri"/>
                <a:cs typeface="Calibri"/>
              </a:rPr>
              <a:t>2</a:t>
            </a:r>
            <a:r>
              <a:rPr sz="1950" spc="10" dirty="0">
                <a:latin typeface="Calibri"/>
                <a:cs typeface="Calibri"/>
              </a:rPr>
              <a:t>; </a:t>
            </a:r>
            <a:r>
              <a:rPr sz="1950" dirty="0">
                <a:latin typeface="Calibri"/>
                <a:cs typeface="Calibri"/>
              </a:rPr>
              <a:t>symptomatic </a:t>
            </a:r>
            <a:r>
              <a:rPr sz="1950" spc="-5" dirty="0">
                <a:latin typeface="Calibri"/>
                <a:cs typeface="Calibri"/>
              </a:rPr>
              <a:t>hypotension</a:t>
            </a:r>
            <a:r>
              <a:rPr sz="1950" spc="36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or</a:t>
            </a:r>
            <a:endParaRPr sz="19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65"/>
              </a:spcBef>
            </a:pPr>
            <a:r>
              <a:rPr sz="1950" spc="10" dirty="0">
                <a:latin typeface="Calibri"/>
                <a:cs typeface="Calibri"/>
              </a:rPr>
              <a:t>SBP&lt;95 </a:t>
            </a:r>
            <a:r>
              <a:rPr sz="1950" spc="15" dirty="0">
                <a:latin typeface="Calibri"/>
                <a:cs typeface="Calibri"/>
              </a:rPr>
              <a:t>mmHg; </a:t>
            </a:r>
            <a:r>
              <a:rPr sz="1950" spc="5" dirty="0">
                <a:latin typeface="Calibri"/>
                <a:cs typeface="Calibri"/>
              </a:rPr>
              <a:t>type </a:t>
            </a:r>
            <a:r>
              <a:rPr sz="1950" spc="15" dirty="0">
                <a:latin typeface="Calibri"/>
                <a:cs typeface="Calibri"/>
              </a:rPr>
              <a:t>1 </a:t>
            </a:r>
            <a:r>
              <a:rPr sz="1950" dirty="0">
                <a:latin typeface="Calibri"/>
                <a:cs typeface="Calibri"/>
              </a:rPr>
              <a:t>diabetes</a:t>
            </a:r>
            <a:r>
              <a:rPr sz="1950" spc="3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mellitus</a:t>
            </a:r>
            <a:endParaRPr sz="1950">
              <a:latin typeface="Calibri"/>
              <a:cs typeface="Calibri"/>
            </a:endParaRPr>
          </a:p>
          <a:p>
            <a:pPr marL="299720" marR="210820" indent="-274955">
              <a:lnSpc>
                <a:spcPct val="102699"/>
              </a:lnSpc>
              <a:spcBef>
                <a:spcPts val="12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950" b="1" spc="15" dirty="0">
                <a:solidFill>
                  <a:srgbClr val="006699"/>
                </a:solidFill>
                <a:latin typeface="Calibri"/>
                <a:cs typeface="Calibri"/>
              </a:rPr>
              <a:t>Primary endpoint: </a:t>
            </a:r>
            <a:r>
              <a:rPr sz="1950" spc="15" dirty="0">
                <a:latin typeface="Calibri"/>
                <a:cs typeface="Calibri"/>
              </a:rPr>
              <a:t>Cardiovascular </a:t>
            </a:r>
            <a:r>
              <a:rPr sz="1950" spc="5" dirty="0">
                <a:latin typeface="Calibri"/>
                <a:cs typeface="Calibri"/>
              </a:rPr>
              <a:t>death </a:t>
            </a:r>
            <a:r>
              <a:rPr sz="1950" dirty="0">
                <a:latin typeface="Calibri"/>
                <a:cs typeface="Calibri"/>
              </a:rPr>
              <a:t>or </a:t>
            </a:r>
            <a:r>
              <a:rPr sz="1950" spc="5" dirty="0">
                <a:latin typeface="Calibri"/>
                <a:cs typeface="Calibri"/>
              </a:rPr>
              <a:t>worsening </a:t>
            </a:r>
            <a:r>
              <a:rPr sz="1950" spc="30" dirty="0">
                <a:latin typeface="Calibri"/>
                <a:cs typeface="Calibri"/>
              </a:rPr>
              <a:t>HF </a:t>
            </a:r>
            <a:r>
              <a:rPr sz="1950" dirty="0">
                <a:latin typeface="Calibri"/>
                <a:cs typeface="Calibri"/>
              </a:rPr>
              <a:t>event (unplanned </a:t>
            </a:r>
            <a:r>
              <a:rPr sz="1950" spc="30" dirty="0">
                <a:latin typeface="Calibri"/>
                <a:cs typeface="Calibri"/>
              </a:rPr>
              <a:t>HF  </a:t>
            </a:r>
            <a:r>
              <a:rPr sz="1950" spc="5" dirty="0">
                <a:latin typeface="Calibri"/>
                <a:cs typeface="Calibri"/>
              </a:rPr>
              <a:t>hospitalization </a:t>
            </a:r>
            <a:r>
              <a:rPr sz="1950" dirty="0">
                <a:latin typeface="Calibri"/>
                <a:cs typeface="Calibri"/>
              </a:rPr>
              <a:t>or </a:t>
            </a:r>
            <a:r>
              <a:rPr sz="1950" spc="15" dirty="0">
                <a:latin typeface="Calibri"/>
                <a:cs typeface="Calibri"/>
              </a:rPr>
              <a:t>an </a:t>
            </a:r>
            <a:r>
              <a:rPr sz="1950" spc="5" dirty="0">
                <a:latin typeface="Calibri"/>
                <a:cs typeface="Calibri"/>
              </a:rPr>
              <a:t>urgent </a:t>
            </a:r>
            <a:r>
              <a:rPr sz="1950" spc="25" dirty="0">
                <a:latin typeface="Calibri"/>
                <a:cs typeface="Calibri"/>
              </a:rPr>
              <a:t>HF </a:t>
            </a:r>
            <a:r>
              <a:rPr sz="1950" spc="15" dirty="0">
                <a:latin typeface="Calibri"/>
                <a:cs typeface="Calibri"/>
              </a:rPr>
              <a:t>visit </a:t>
            </a:r>
            <a:r>
              <a:rPr sz="1950" spc="10" dirty="0">
                <a:latin typeface="Calibri"/>
                <a:cs typeface="Calibri"/>
              </a:rPr>
              <a:t>requiring </a:t>
            </a:r>
            <a:r>
              <a:rPr sz="1950" spc="-5" dirty="0">
                <a:latin typeface="Calibri"/>
                <a:cs typeface="Calibri"/>
              </a:rPr>
              <a:t>intravenous</a:t>
            </a:r>
            <a:r>
              <a:rPr sz="1950" spc="28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therapy)</a:t>
            </a:r>
            <a:endParaRPr sz="195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65"/>
              </a:spcBef>
            </a:pPr>
            <a:r>
              <a:rPr sz="1950" spc="10" dirty="0">
                <a:latin typeface="Calibri"/>
                <a:cs typeface="Calibri"/>
              </a:rPr>
              <a:t>Hazard </a:t>
            </a:r>
            <a:r>
              <a:rPr sz="1950" spc="5" dirty="0">
                <a:latin typeface="Calibri"/>
                <a:cs typeface="Calibri"/>
              </a:rPr>
              <a:t>ratio </a:t>
            </a:r>
            <a:r>
              <a:rPr sz="1950" spc="15" dirty="0">
                <a:latin typeface="Calibri"/>
                <a:cs typeface="Calibri"/>
              </a:rPr>
              <a:t>(HR): </a:t>
            </a:r>
            <a:r>
              <a:rPr sz="1950" spc="10" dirty="0">
                <a:latin typeface="Calibri"/>
                <a:cs typeface="Calibri"/>
              </a:rPr>
              <a:t>dapagliflozin vs </a:t>
            </a:r>
            <a:r>
              <a:rPr sz="1950" spc="5" dirty="0">
                <a:latin typeface="Calibri"/>
                <a:cs typeface="Calibri"/>
              </a:rPr>
              <a:t>placebo </a:t>
            </a:r>
            <a:r>
              <a:rPr sz="1950" spc="15" dirty="0">
                <a:latin typeface="Calibri"/>
                <a:cs typeface="Calibri"/>
              </a:rPr>
              <a:t>– 0.74 (0.65, 0.85);</a:t>
            </a:r>
            <a:r>
              <a:rPr sz="1950" spc="2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p&lt;0.001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1391" y="4914900"/>
            <a:ext cx="6852284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i="1" dirty="0">
                <a:latin typeface="Calibri"/>
                <a:cs typeface="Calibri"/>
              </a:rPr>
              <a:t>For </a:t>
            </a:r>
            <a:r>
              <a:rPr sz="1050" i="1" spc="10" dirty="0">
                <a:latin typeface="Calibri"/>
                <a:cs typeface="Calibri"/>
              </a:rPr>
              <a:t>full </a:t>
            </a:r>
            <a:r>
              <a:rPr sz="1050" i="1" spc="5" dirty="0">
                <a:latin typeface="Calibri"/>
                <a:cs typeface="Calibri"/>
              </a:rPr>
              <a:t>details </a:t>
            </a:r>
            <a:r>
              <a:rPr sz="1050" i="1" spc="20" dirty="0">
                <a:latin typeface="Calibri"/>
                <a:cs typeface="Calibri"/>
              </a:rPr>
              <a:t>see </a:t>
            </a:r>
            <a:r>
              <a:rPr sz="1050" i="1" spc="-5" dirty="0">
                <a:latin typeface="Calibri"/>
                <a:cs typeface="Calibri"/>
              </a:rPr>
              <a:t>McMurray </a:t>
            </a:r>
            <a:r>
              <a:rPr sz="1050" i="1" spc="20" dirty="0">
                <a:latin typeface="Calibri"/>
                <a:cs typeface="Calibri"/>
              </a:rPr>
              <a:t>JJV et </a:t>
            </a:r>
            <a:r>
              <a:rPr sz="1050" i="1" dirty="0">
                <a:latin typeface="Calibri"/>
                <a:cs typeface="Calibri"/>
              </a:rPr>
              <a:t>al </a:t>
            </a:r>
            <a:r>
              <a:rPr sz="1050" i="1" spc="10" dirty="0">
                <a:latin typeface="Calibri"/>
                <a:cs typeface="Calibri"/>
              </a:rPr>
              <a:t>Eur </a:t>
            </a:r>
            <a:r>
              <a:rPr sz="1050" i="1" spc="5" dirty="0">
                <a:latin typeface="Calibri"/>
                <a:cs typeface="Calibri"/>
              </a:rPr>
              <a:t>J Heart </a:t>
            </a:r>
            <a:r>
              <a:rPr sz="1050" i="1" spc="-5" dirty="0">
                <a:latin typeface="Calibri"/>
                <a:cs typeface="Calibri"/>
              </a:rPr>
              <a:t>Fail. </a:t>
            </a:r>
            <a:r>
              <a:rPr sz="1050" i="1" spc="10" dirty="0">
                <a:latin typeface="Calibri"/>
                <a:cs typeface="Calibri"/>
              </a:rPr>
              <a:t>2019;21:665-675 </a:t>
            </a:r>
            <a:r>
              <a:rPr sz="1050" i="1" spc="20" dirty="0">
                <a:latin typeface="Calibri"/>
                <a:cs typeface="Calibri"/>
              </a:rPr>
              <a:t>&amp; </a:t>
            </a:r>
            <a:r>
              <a:rPr sz="1050" i="1" spc="-5" dirty="0">
                <a:latin typeface="Calibri"/>
                <a:cs typeface="Calibri"/>
              </a:rPr>
              <a:t>McMurray </a:t>
            </a:r>
            <a:r>
              <a:rPr sz="1050" i="1" spc="15" dirty="0">
                <a:latin typeface="Calibri"/>
                <a:cs typeface="Calibri"/>
              </a:rPr>
              <a:t>JJV </a:t>
            </a:r>
            <a:r>
              <a:rPr sz="1050" i="1" spc="20" dirty="0">
                <a:latin typeface="Calibri"/>
                <a:cs typeface="Calibri"/>
              </a:rPr>
              <a:t>et </a:t>
            </a:r>
            <a:r>
              <a:rPr sz="1050" i="1" dirty="0">
                <a:latin typeface="Calibri"/>
                <a:cs typeface="Calibri"/>
              </a:rPr>
              <a:t>al </a:t>
            </a:r>
            <a:r>
              <a:rPr sz="1050" i="1" spc="25" dirty="0">
                <a:latin typeface="Calibri"/>
                <a:cs typeface="Calibri"/>
              </a:rPr>
              <a:t>NEJM</a:t>
            </a:r>
            <a:r>
              <a:rPr sz="1050" i="1" spc="80" dirty="0">
                <a:latin typeface="Calibri"/>
                <a:cs typeface="Calibri"/>
              </a:rPr>
              <a:t> </a:t>
            </a:r>
            <a:r>
              <a:rPr sz="1050" i="1" spc="10" dirty="0">
                <a:latin typeface="Calibri"/>
                <a:cs typeface="Calibri"/>
              </a:rPr>
              <a:t>2019;381:1995-2008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5816" y="74612"/>
            <a:ext cx="3432810" cy="639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40" dirty="0"/>
              <a:t>DAPA-HF</a:t>
            </a:r>
            <a:r>
              <a:rPr sz="4000" spc="-180" dirty="0"/>
              <a:t> </a:t>
            </a:r>
            <a:r>
              <a:rPr sz="4000" spc="5" dirty="0"/>
              <a:t>Design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133600" y="2743200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6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2011679"/>
            <a:ext cx="447675" cy="733425"/>
          </a:xfrm>
          <a:custGeom>
            <a:avLst/>
            <a:gdLst/>
            <a:ahLst/>
            <a:cxnLst/>
            <a:rect l="l" t="t" r="r" b="b"/>
            <a:pathLst>
              <a:path w="447675" h="733425">
                <a:moveTo>
                  <a:pt x="0" y="733425"/>
                </a:moveTo>
                <a:lnTo>
                  <a:pt x="4476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2743200"/>
            <a:ext cx="447675" cy="609600"/>
          </a:xfrm>
          <a:custGeom>
            <a:avLst/>
            <a:gdLst/>
            <a:ahLst/>
            <a:cxnLst/>
            <a:rect l="l" t="t" r="r" b="b"/>
            <a:pathLst>
              <a:path w="447675" h="609600">
                <a:moveTo>
                  <a:pt x="0" y="0"/>
                </a:moveTo>
                <a:lnTo>
                  <a:pt x="447675" y="6096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25139" y="1280160"/>
            <a:ext cx="0" cy="2560320"/>
          </a:xfrm>
          <a:custGeom>
            <a:avLst/>
            <a:gdLst/>
            <a:ahLst/>
            <a:cxnLst/>
            <a:rect l="l" t="t" r="r" b="b"/>
            <a:pathLst>
              <a:path h="2560320">
                <a:moveTo>
                  <a:pt x="0" y="0"/>
                </a:moveTo>
                <a:lnTo>
                  <a:pt x="0" y="256032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9833" y="1946401"/>
            <a:ext cx="4451350" cy="85725"/>
          </a:xfrm>
          <a:custGeom>
            <a:avLst/>
            <a:gdLst/>
            <a:ahLst/>
            <a:cxnLst/>
            <a:rect l="l" t="t" r="r" b="b"/>
            <a:pathLst>
              <a:path w="4451350" h="85725">
                <a:moveTo>
                  <a:pt x="4422951" y="28575"/>
                </a:moveTo>
                <a:lnTo>
                  <a:pt x="4379468" y="28575"/>
                </a:lnTo>
                <a:lnTo>
                  <a:pt x="4379721" y="57150"/>
                </a:lnTo>
                <a:lnTo>
                  <a:pt x="4365371" y="57226"/>
                </a:lnTo>
                <a:lnTo>
                  <a:pt x="4365497" y="85725"/>
                </a:lnTo>
                <a:lnTo>
                  <a:pt x="4450969" y="42418"/>
                </a:lnTo>
                <a:lnTo>
                  <a:pt x="4422951" y="28575"/>
                </a:lnTo>
                <a:close/>
              </a:path>
              <a:path w="4451350" h="85725">
                <a:moveTo>
                  <a:pt x="4365244" y="28650"/>
                </a:moveTo>
                <a:lnTo>
                  <a:pt x="0" y="51943"/>
                </a:lnTo>
                <a:lnTo>
                  <a:pt x="253" y="80518"/>
                </a:lnTo>
                <a:lnTo>
                  <a:pt x="4365371" y="57226"/>
                </a:lnTo>
                <a:lnTo>
                  <a:pt x="4365244" y="28650"/>
                </a:lnTo>
                <a:close/>
              </a:path>
              <a:path w="4451350" h="85725">
                <a:moveTo>
                  <a:pt x="4379468" y="28575"/>
                </a:moveTo>
                <a:lnTo>
                  <a:pt x="4365244" y="28650"/>
                </a:lnTo>
                <a:lnTo>
                  <a:pt x="4365371" y="57226"/>
                </a:lnTo>
                <a:lnTo>
                  <a:pt x="4379721" y="57150"/>
                </a:lnTo>
                <a:lnTo>
                  <a:pt x="4379468" y="28575"/>
                </a:lnTo>
                <a:close/>
              </a:path>
              <a:path w="4451350" h="85725">
                <a:moveTo>
                  <a:pt x="4365117" y="0"/>
                </a:moveTo>
                <a:lnTo>
                  <a:pt x="4365244" y="28650"/>
                </a:lnTo>
                <a:lnTo>
                  <a:pt x="4422951" y="28575"/>
                </a:lnTo>
                <a:lnTo>
                  <a:pt x="43651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97579" y="3287395"/>
            <a:ext cx="4457700" cy="85725"/>
          </a:xfrm>
          <a:custGeom>
            <a:avLst/>
            <a:gdLst/>
            <a:ahLst/>
            <a:cxnLst/>
            <a:rect l="l" t="t" r="r" b="b"/>
            <a:pathLst>
              <a:path w="4457700" h="85725">
                <a:moveTo>
                  <a:pt x="4429253" y="28447"/>
                </a:moveTo>
                <a:lnTo>
                  <a:pt x="4386199" y="28447"/>
                </a:lnTo>
                <a:lnTo>
                  <a:pt x="4386326" y="57022"/>
                </a:lnTo>
                <a:lnTo>
                  <a:pt x="4372017" y="57066"/>
                </a:lnTo>
                <a:lnTo>
                  <a:pt x="4372102" y="85724"/>
                </a:lnTo>
                <a:lnTo>
                  <a:pt x="4457700" y="42544"/>
                </a:lnTo>
                <a:lnTo>
                  <a:pt x="4429253" y="28447"/>
                </a:lnTo>
                <a:close/>
              </a:path>
              <a:path w="4457700" h="85725">
                <a:moveTo>
                  <a:pt x="4371932" y="28491"/>
                </a:moveTo>
                <a:lnTo>
                  <a:pt x="0" y="41782"/>
                </a:lnTo>
                <a:lnTo>
                  <a:pt x="0" y="70357"/>
                </a:lnTo>
                <a:lnTo>
                  <a:pt x="4372017" y="57066"/>
                </a:lnTo>
                <a:lnTo>
                  <a:pt x="4371932" y="28491"/>
                </a:lnTo>
                <a:close/>
              </a:path>
              <a:path w="4457700" h="85725">
                <a:moveTo>
                  <a:pt x="4386199" y="28447"/>
                </a:moveTo>
                <a:lnTo>
                  <a:pt x="4371932" y="28491"/>
                </a:lnTo>
                <a:lnTo>
                  <a:pt x="4372017" y="57066"/>
                </a:lnTo>
                <a:lnTo>
                  <a:pt x="4386326" y="57022"/>
                </a:lnTo>
                <a:lnTo>
                  <a:pt x="4386199" y="28447"/>
                </a:lnTo>
                <a:close/>
              </a:path>
              <a:path w="4457700" h="85725">
                <a:moveTo>
                  <a:pt x="4371848" y="0"/>
                </a:moveTo>
                <a:lnTo>
                  <a:pt x="4371932" y="28491"/>
                </a:lnTo>
                <a:lnTo>
                  <a:pt x="4429253" y="28447"/>
                </a:lnTo>
                <a:lnTo>
                  <a:pt x="43718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8839" y="1280160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85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54779" y="3352800"/>
            <a:ext cx="5080" cy="548640"/>
          </a:xfrm>
          <a:custGeom>
            <a:avLst/>
            <a:gdLst/>
            <a:ahLst/>
            <a:cxnLst/>
            <a:rect l="l" t="t" r="r" b="b"/>
            <a:pathLst>
              <a:path w="5079" h="548639">
                <a:moveTo>
                  <a:pt x="4953" y="0"/>
                </a:moveTo>
                <a:lnTo>
                  <a:pt x="0" y="54864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4935" y="1902396"/>
            <a:ext cx="1895475" cy="16281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87960" indent="-17589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dirty="0">
                <a:solidFill>
                  <a:srgbClr val="006699"/>
                </a:solidFill>
                <a:latin typeface="Arial"/>
                <a:cs typeface="Arial"/>
              </a:rPr>
              <a:t>Informed</a:t>
            </a:r>
            <a:r>
              <a:rPr sz="1350" b="1" spc="14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006699"/>
                </a:solidFill>
                <a:latin typeface="Arial"/>
                <a:cs typeface="Arial"/>
              </a:rPr>
              <a:t>consent</a:t>
            </a:r>
            <a:endParaRPr sz="135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spc="25" dirty="0">
                <a:solidFill>
                  <a:srgbClr val="006699"/>
                </a:solidFill>
                <a:latin typeface="Arial"/>
                <a:cs typeface="Arial"/>
              </a:rPr>
              <a:t>Inclusion/exclusion</a:t>
            </a:r>
            <a:endParaRPr sz="135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spc="35" dirty="0">
                <a:solidFill>
                  <a:srgbClr val="006699"/>
                </a:solidFill>
                <a:latin typeface="Arial"/>
                <a:cs typeface="Arial"/>
              </a:rPr>
              <a:t>Clinical</a:t>
            </a:r>
            <a:r>
              <a:rPr sz="1350" b="1" spc="-14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06699"/>
                </a:solidFill>
                <a:latin typeface="Arial"/>
                <a:cs typeface="Arial"/>
              </a:rPr>
              <a:t>assessment</a:t>
            </a:r>
            <a:endParaRPr sz="135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spc="20" dirty="0">
                <a:solidFill>
                  <a:srgbClr val="006699"/>
                </a:solidFill>
                <a:latin typeface="Arial"/>
                <a:cs typeface="Arial"/>
              </a:rPr>
              <a:t>ECG</a:t>
            </a:r>
            <a:endParaRPr sz="135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spc="25" dirty="0">
                <a:solidFill>
                  <a:srgbClr val="006699"/>
                </a:solidFill>
                <a:latin typeface="Arial"/>
                <a:cs typeface="Arial"/>
              </a:rPr>
              <a:t>NT-proBNP</a:t>
            </a:r>
            <a:endParaRPr sz="1350">
              <a:latin typeface="Arial"/>
              <a:cs typeface="Arial"/>
            </a:endParaRPr>
          </a:p>
          <a:p>
            <a:pPr marL="187960" marR="589280" indent="-175895">
              <a:lnSpc>
                <a:spcPts val="1800"/>
              </a:lnSpc>
              <a:spcBef>
                <a:spcPts val="90"/>
              </a:spcBef>
              <a:buFont typeface="Arial"/>
              <a:buChar char="•"/>
              <a:tabLst>
                <a:tab pos="188595" algn="l"/>
              </a:tabLst>
            </a:pPr>
            <a:r>
              <a:rPr sz="1350" b="1" spc="15" dirty="0">
                <a:solidFill>
                  <a:srgbClr val="006699"/>
                </a:solidFill>
                <a:latin typeface="Arial"/>
                <a:cs typeface="Arial"/>
              </a:rPr>
              <a:t>Laboratory  </a:t>
            </a:r>
            <a:r>
              <a:rPr sz="1350" b="1" spc="20" dirty="0">
                <a:solidFill>
                  <a:srgbClr val="006699"/>
                </a:solidFill>
                <a:latin typeface="Arial"/>
                <a:cs typeface="Arial"/>
              </a:rPr>
              <a:t>assess</a:t>
            </a:r>
            <a:r>
              <a:rPr sz="1350" b="1" spc="-65" dirty="0">
                <a:solidFill>
                  <a:srgbClr val="006699"/>
                </a:solidFill>
                <a:latin typeface="Arial"/>
                <a:cs typeface="Arial"/>
              </a:rPr>
              <a:t>m</a:t>
            </a:r>
            <a:r>
              <a:rPr sz="1350" b="1" spc="20" dirty="0">
                <a:solidFill>
                  <a:srgbClr val="006699"/>
                </a:solidFill>
                <a:latin typeface="Arial"/>
                <a:cs typeface="Arial"/>
              </a:rPr>
              <a:t>e</a:t>
            </a:r>
            <a:r>
              <a:rPr sz="1350" b="1" spc="70" dirty="0">
                <a:solidFill>
                  <a:srgbClr val="006699"/>
                </a:solidFill>
                <a:latin typeface="Arial"/>
                <a:cs typeface="Arial"/>
              </a:rPr>
              <a:t>n</a:t>
            </a:r>
            <a:r>
              <a:rPr sz="1350" b="1" spc="25" dirty="0">
                <a:solidFill>
                  <a:srgbClr val="006699"/>
                </a:solidFill>
                <a:latin typeface="Arial"/>
                <a:cs typeface="Arial"/>
              </a:rPr>
              <a:t>t</a:t>
            </a:r>
            <a:r>
              <a:rPr sz="1350" b="1" spc="15" dirty="0">
                <a:solidFill>
                  <a:srgbClr val="006699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9071" y="2098611"/>
            <a:ext cx="75692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40" dirty="0">
                <a:latin typeface="Arial"/>
                <a:cs typeface="Arial"/>
              </a:rPr>
              <a:t>N</a:t>
            </a:r>
            <a:r>
              <a:rPr sz="1600" b="1" spc="20" dirty="0">
                <a:latin typeface="Arial"/>
                <a:cs typeface="Arial"/>
              </a:rPr>
              <a:t>=</a:t>
            </a:r>
            <a:r>
              <a:rPr sz="1600" b="1" spc="10" dirty="0">
                <a:latin typeface="Arial"/>
                <a:cs typeface="Arial"/>
              </a:rPr>
              <a:t>23</a:t>
            </a:r>
            <a:r>
              <a:rPr sz="1600" b="1" dirty="0">
                <a:latin typeface="Arial"/>
                <a:cs typeface="Arial"/>
              </a:rPr>
              <a:t>7</a:t>
            </a:r>
            <a:r>
              <a:rPr sz="1600" b="1" spc="10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9071" y="2983801"/>
            <a:ext cx="75692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40" dirty="0">
                <a:latin typeface="Arial"/>
                <a:cs typeface="Arial"/>
              </a:rPr>
              <a:t>N</a:t>
            </a:r>
            <a:r>
              <a:rPr sz="1600" b="1" spc="20" dirty="0">
                <a:latin typeface="Arial"/>
                <a:cs typeface="Arial"/>
              </a:rPr>
              <a:t>=</a:t>
            </a:r>
            <a:r>
              <a:rPr sz="1600" b="1" spc="10" dirty="0">
                <a:latin typeface="Arial"/>
                <a:cs typeface="Arial"/>
              </a:rPr>
              <a:t>23</a:t>
            </a:r>
            <a:r>
              <a:rPr sz="1600" b="1" dirty="0">
                <a:latin typeface="Arial"/>
                <a:cs typeface="Arial"/>
              </a:rPr>
              <a:t>7</a:t>
            </a:r>
            <a:r>
              <a:rPr sz="1600" b="1" spc="10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3446" y="2098611"/>
            <a:ext cx="70358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-5" dirty="0">
                <a:latin typeface="Arial"/>
                <a:cs typeface="Arial"/>
              </a:rPr>
              <a:t>P</a:t>
            </a:r>
            <a:r>
              <a:rPr sz="1350" b="1" spc="35" dirty="0">
                <a:latin typeface="Arial"/>
                <a:cs typeface="Arial"/>
              </a:rPr>
              <a:t>l</a:t>
            </a:r>
            <a:r>
              <a:rPr sz="1350" b="1" spc="20" dirty="0">
                <a:latin typeface="Arial"/>
                <a:cs typeface="Arial"/>
              </a:rPr>
              <a:t>ace</a:t>
            </a:r>
            <a:r>
              <a:rPr sz="1350" b="1" spc="15" dirty="0">
                <a:latin typeface="Arial"/>
                <a:cs typeface="Arial"/>
              </a:rPr>
              <a:t>b</a:t>
            </a:r>
            <a:r>
              <a:rPr sz="1350" b="1" spc="20" dirty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6354" y="2788602"/>
            <a:ext cx="1463040" cy="4425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121920">
              <a:lnSpc>
                <a:spcPct val="100000"/>
              </a:lnSpc>
              <a:spcBef>
                <a:spcPts val="130"/>
              </a:spcBef>
            </a:pPr>
            <a:r>
              <a:rPr sz="1350" b="1" spc="25" dirty="0">
                <a:latin typeface="Arial"/>
                <a:cs typeface="Arial"/>
              </a:rPr>
              <a:t>Dapagliflozin  </a:t>
            </a:r>
            <a:r>
              <a:rPr sz="1350" b="1" spc="20" dirty="0">
                <a:latin typeface="Arial"/>
                <a:cs typeface="Arial"/>
              </a:rPr>
              <a:t>10 </a:t>
            </a:r>
            <a:r>
              <a:rPr sz="1350" b="1" spc="-25" dirty="0">
                <a:latin typeface="Arial"/>
                <a:cs typeface="Arial"/>
              </a:rPr>
              <a:t>mg </a:t>
            </a:r>
            <a:r>
              <a:rPr sz="1350" b="1" spc="30" dirty="0">
                <a:latin typeface="Arial"/>
                <a:cs typeface="Arial"/>
              </a:rPr>
              <a:t>once</a:t>
            </a:r>
            <a:r>
              <a:rPr sz="1350" b="1" spc="65" dirty="0">
                <a:latin typeface="Arial"/>
                <a:cs typeface="Arial"/>
              </a:rPr>
              <a:t> </a:t>
            </a:r>
            <a:r>
              <a:rPr sz="1350" b="1" spc="25" dirty="0">
                <a:latin typeface="Arial"/>
                <a:cs typeface="Arial"/>
              </a:rPr>
              <a:t>daily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81266" y="2080323"/>
            <a:ext cx="2026285" cy="483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90"/>
              </a:spcBef>
            </a:pPr>
            <a:r>
              <a:rPr sz="1350" b="1" spc="20" dirty="0">
                <a:solidFill>
                  <a:srgbClr val="006699"/>
                </a:solidFill>
                <a:latin typeface="Arial"/>
                <a:cs typeface="Arial"/>
              </a:rPr>
              <a:t>≥844 </a:t>
            </a:r>
            <a:r>
              <a:rPr sz="1350" b="1" spc="5" dirty="0">
                <a:solidFill>
                  <a:srgbClr val="006699"/>
                </a:solidFill>
                <a:latin typeface="Arial"/>
                <a:cs typeface="Arial"/>
              </a:rPr>
              <a:t>Primary </a:t>
            </a:r>
            <a:r>
              <a:rPr sz="1350" b="1" spc="25" dirty="0">
                <a:solidFill>
                  <a:srgbClr val="006699"/>
                </a:solidFill>
                <a:latin typeface="Arial"/>
                <a:cs typeface="Arial"/>
              </a:rPr>
              <a:t>endpoints  </a:t>
            </a:r>
            <a:r>
              <a:rPr sz="1350" b="1" spc="10" dirty="0">
                <a:solidFill>
                  <a:srgbClr val="006699"/>
                </a:solidFill>
                <a:latin typeface="Arial"/>
                <a:cs typeface="Arial"/>
              </a:rPr>
              <a:t>Composite</a:t>
            </a:r>
            <a:r>
              <a:rPr sz="1350" b="1" spc="10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06699"/>
                </a:solidFill>
                <a:latin typeface="Arial"/>
                <a:cs typeface="Arial"/>
              </a:rPr>
              <a:t>of: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1266" y="2538158"/>
            <a:ext cx="1750060" cy="7124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87960" indent="-17526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187960" algn="l"/>
              </a:tabLst>
            </a:pPr>
            <a:r>
              <a:rPr sz="1350" b="1" spc="30" dirty="0">
                <a:solidFill>
                  <a:srgbClr val="006699"/>
                </a:solidFill>
                <a:latin typeface="Arial"/>
                <a:cs typeface="Arial"/>
              </a:rPr>
              <a:t>CV</a:t>
            </a:r>
            <a:r>
              <a:rPr sz="1350" b="1" spc="1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006699"/>
                </a:solidFill>
                <a:latin typeface="Arial"/>
                <a:cs typeface="Arial"/>
              </a:rPr>
              <a:t>death</a:t>
            </a:r>
            <a:endParaRPr sz="135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7960" algn="l"/>
              </a:tabLst>
            </a:pPr>
            <a:r>
              <a:rPr sz="1350" b="1" spc="30" dirty="0">
                <a:solidFill>
                  <a:srgbClr val="006699"/>
                </a:solidFill>
                <a:latin typeface="Arial"/>
                <a:cs typeface="Arial"/>
              </a:rPr>
              <a:t>HF</a:t>
            </a:r>
            <a:r>
              <a:rPr sz="1350" b="1" spc="-6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006699"/>
                </a:solidFill>
                <a:latin typeface="Arial"/>
                <a:cs typeface="Arial"/>
              </a:rPr>
              <a:t>hospitalization</a:t>
            </a:r>
            <a:endParaRPr sz="1350"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87960" algn="l"/>
              </a:tabLst>
            </a:pPr>
            <a:r>
              <a:rPr sz="1350" b="1" spc="30" dirty="0">
                <a:solidFill>
                  <a:srgbClr val="006699"/>
                </a:solidFill>
                <a:latin typeface="Arial"/>
                <a:cs typeface="Arial"/>
              </a:rPr>
              <a:t>Urgent HF</a:t>
            </a:r>
            <a:r>
              <a:rPr sz="1350" b="1" spc="-7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06699"/>
                </a:solidFill>
                <a:latin typeface="Arial"/>
                <a:cs typeface="Arial"/>
              </a:rPr>
              <a:t>visit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8744" y="4684712"/>
            <a:ext cx="86360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latin typeface="Arial"/>
                <a:cs typeface="Arial"/>
              </a:rPr>
              <a:t>Day</a:t>
            </a:r>
            <a:r>
              <a:rPr sz="1600" b="1" spc="30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−14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3151" y="4103370"/>
            <a:ext cx="108902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 </a:t>
            </a:r>
            <a:r>
              <a:rPr sz="1600" b="1" spc="10" dirty="0">
                <a:latin typeface="Arial"/>
                <a:cs typeface="Arial"/>
              </a:rPr>
              <a:t>6</a:t>
            </a:r>
            <a:r>
              <a:rPr sz="1600" b="1" spc="229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etc.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6179" y="4103370"/>
            <a:ext cx="62039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65495" y="4103370"/>
            <a:ext cx="619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3450" y="4103370"/>
            <a:ext cx="619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99179" y="4103370"/>
            <a:ext cx="619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08020" y="4103370"/>
            <a:ext cx="619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Visit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27395" y="4682807"/>
            <a:ext cx="79565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latin typeface="Arial"/>
                <a:cs typeface="Arial"/>
              </a:rPr>
              <a:t>Day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120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12970" y="4682807"/>
            <a:ext cx="6807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latin typeface="Arial"/>
                <a:cs typeface="Arial"/>
              </a:rPr>
              <a:t>Day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30754" y="4682807"/>
            <a:ext cx="5664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latin typeface="Arial"/>
                <a:cs typeface="Arial"/>
              </a:rPr>
              <a:t>Day</a:t>
            </a:r>
            <a:r>
              <a:rPr sz="1600" b="1" spc="-17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01720" y="4682807"/>
            <a:ext cx="6807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latin typeface="Arial"/>
                <a:cs typeface="Arial"/>
              </a:rPr>
              <a:t>Day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78955" y="4682807"/>
            <a:ext cx="150368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Every </a:t>
            </a:r>
            <a:r>
              <a:rPr sz="1600" b="1" spc="10" dirty="0">
                <a:latin typeface="Arial"/>
                <a:cs typeface="Arial"/>
              </a:rPr>
              <a:t>120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days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18336" y="928433"/>
            <a:ext cx="105537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latin typeface="Arial"/>
                <a:cs typeface="Arial"/>
              </a:rPr>
              <a:t>Enrolment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49854" y="928433"/>
            <a:ext cx="1508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latin typeface="Arial"/>
                <a:cs typeface="Arial"/>
              </a:rPr>
              <a:t>Randomization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74920" y="3352800"/>
            <a:ext cx="5080" cy="548640"/>
          </a:xfrm>
          <a:custGeom>
            <a:avLst/>
            <a:gdLst/>
            <a:ahLst/>
            <a:cxnLst/>
            <a:rect l="l" t="t" r="r" b="b"/>
            <a:pathLst>
              <a:path w="5079" h="548639">
                <a:moveTo>
                  <a:pt x="4952" y="0"/>
                </a:moveTo>
                <a:lnTo>
                  <a:pt x="0" y="548640"/>
                </a:lnTo>
              </a:path>
            </a:pathLst>
          </a:custGeom>
          <a:ln w="285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72200" y="3352800"/>
            <a:ext cx="5080" cy="548640"/>
          </a:xfrm>
          <a:custGeom>
            <a:avLst/>
            <a:gdLst/>
            <a:ahLst/>
            <a:cxnLst/>
            <a:rect l="l" t="t" r="r" b="b"/>
            <a:pathLst>
              <a:path w="5079" h="548639">
                <a:moveTo>
                  <a:pt x="4952" y="0"/>
                </a:moveTo>
                <a:lnTo>
                  <a:pt x="0" y="548640"/>
                </a:lnTo>
              </a:path>
            </a:pathLst>
          </a:custGeom>
          <a:ln w="285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46619" y="3352800"/>
            <a:ext cx="5080" cy="548640"/>
          </a:xfrm>
          <a:custGeom>
            <a:avLst/>
            <a:gdLst/>
            <a:ahLst/>
            <a:cxnLst/>
            <a:rect l="l" t="t" r="r" b="b"/>
            <a:pathLst>
              <a:path w="5079" h="548639">
                <a:moveTo>
                  <a:pt x="4952" y="0"/>
                </a:moveTo>
                <a:lnTo>
                  <a:pt x="0" y="548640"/>
                </a:lnTo>
              </a:path>
            </a:pathLst>
          </a:custGeom>
          <a:ln w="285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7700" y="3284220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4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03420" y="3307079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38800" y="3284220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4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76900" y="3307079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05600" y="3284220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4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51319" y="3307079"/>
            <a:ext cx="43180" cy="95250"/>
          </a:xfrm>
          <a:custGeom>
            <a:avLst/>
            <a:gdLst/>
            <a:ahLst/>
            <a:cxnLst/>
            <a:rect l="l" t="t" r="r" b="b"/>
            <a:pathLst>
              <a:path w="43179" h="95250">
                <a:moveTo>
                  <a:pt x="42925" y="0"/>
                </a:moveTo>
                <a:lnTo>
                  <a:pt x="0" y="952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235069" y="1334452"/>
            <a:ext cx="333565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699"/>
                </a:solidFill>
                <a:latin typeface="Arial"/>
                <a:cs typeface="Arial"/>
              </a:rPr>
              <a:t>Median </a:t>
            </a:r>
            <a:r>
              <a:rPr sz="1800" b="1" spc="-20" dirty="0">
                <a:solidFill>
                  <a:srgbClr val="006699"/>
                </a:solidFill>
                <a:latin typeface="Arial"/>
                <a:cs typeface="Arial"/>
              </a:rPr>
              <a:t>Follow </a:t>
            </a:r>
            <a:r>
              <a:rPr sz="1800" b="1" spc="-10" dirty="0">
                <a:solidFill>
                  <a:srgbClr val="006699"/>
                </a:solidFill>
                <a:latin typeface="Arial"/>
                <a:cs typeface="Arial"/>
              </a:rPr>
              <a:t>up </a:t>
            </a:r>
            <a:r>
              <a:rPr sz="1800" b="1" dirty="0">
                <a:solidFill>
                  <a:srgbClr val="006699"/>
                </a:solidFill>
                <a:latin typeface="Arial"/>
                <a:cs typeface="Arial"/>
              </a:rPr>
              <a:t>18.2</a:t>
            </a:r>
            <a:r>
              <a:rPr sz="1800" b="1" spc="13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6699"/>
                </a:solidFill>
                <a:latin typeface="Arial"/>
                <a:cs typeface="Arial"/>
              </a:rPr>
              <a:t>months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2950" y="130809"/>
            <a:ext cx="7651115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40" dirty="0"/>
              <a:t>DAPA-HF </a:t>
            </a:r>
            <a:r>
              <a:rPr sz="4000" spc="-10" dirty="0"/>
              <a:t>recurrent </a:t>
            </a:r>
            <a:r>
              <a:rPr sz="4000" spc="-5" dirty="0"/>
              <a:t>events:</a:t>
            </a:r>
            <a:r>
              <a:rPr sz="4000" spc="-290" dirty="0"/>
              <a:t> </a:t>
            </a:r>
            <a:r>
              <a:rPr sz="4000" spc="15" dirty="0"/>
              <a:t>Methods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96214" y="1119187"/>
            <a:ext cx="8653780" cy="31515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87020" marR="142240" indent="-274955">
              <a:lnSpc>
                <a:spcPct val="102699"/>
              </a:lnSpc>
              <a:spcBef>
                <a:spcPts val="70"/>
              </a:spcBef>
              <a:buClr>
                <a:srgbClr val="006699"/>
              </a:buClr>
              <a:buSzPct val="112820"/>
              <a:buChar char="•"/>
              <a:tabLst>
                <a:tab pos="287020" algn="l"/>
                <a:tab pos="287655" algn="l"/>
              </a:tabLst>
            </a:pPr>
            <a:r>
              <a:rPr sz="1950" spc="25" dirty="0">
                <a:latin typeface="Arial"/>
                <a:cs typeface="Arial"/>
              </a:rPr>
              <a:t>The </a:t>
            </a:r>
            <a:r>
              <a:rPr sz="1950" spc="-5" dirty="0">
                <a:latin typeface="Arial"/>
                <a:cs typeface="Arial"/>
              </a:rPr>
              <a:t>composite </a:t>
            </a:r>
            <a:r>
              <a:rPr sz="1950" spc="-15" dirty="0">
                <a:latin typeface="Arial"/>
                <a:cs typeface="Arial"/>
              </a:rPr>
              <a:t>outcome </a:t>
            </a:r>
            <a:r>
              <a:rPr sz="1950" spc="-30" dirty="0">
                <a:latin typeface="Arial"/>
                <a:cs typeface="Arial"/>
              </a:rPr>
              <a:t>of </a:t>
            </a:r>
            <a:r>
              <a:rPr sz="1950" spc="-10" dirty="0">
                <a:latin typeface="Arial"/>
                <a:cs typeface="Arial"/>
              </a:rPr>
              <a:t>recurrent </a:t>
            </a:r>
            <a:r>
              <a:rPr sz="1950" spc="20" dirty="0">
                <a:latin typeface="Arial"/>
                <a:cs typeface="Arial"/>
              </a:rPr>
              <a:t>HF </a:t>
            </a:r>
            <a:r>
              <a:rPr sz="1950" dirty="0">
                <a:latin typeface="Arial"/>
                <a:cs typeface="Arial"/>
              </a:rPr>
              <a:t>hospitalizations </a:t>
            </a:r>
            <a:r>
              <a:rPr sz="1950" spc="-30" dirty="0">
                <a:latin typeface="Arial"/>
                <a:cs typeface="Arial"/>
              </a:rPr>
              <a:t>or </a:t>
            </a:r>
            <a:r>
              <a:rPr sz="1950" spc="20" dirty="0">
                <a:latin typeface="Arial"/>
                <a:cs typeface="Arial"/>
              </a:rPr>
              <a:t>CV </a:t>
            </a:r>
            <a:r>
              <a:rPr sz="1950" spc="-30" dirty="0">
                <a:latin typeface="Arial"/>
                <a:cs typeface="Arial"/>
              </a:rPr>
              <a:t>death was  </a:t>
            </a:r>
            <a:r>
              <a:rPr sz="1950" spc="-10" dirty="0">
                <a:latin typeface="Arial"/>
                <a:cs typeface="Arial"/>
              </a:rPr>
              <a:t>analysed </a:t>
            </a:r>
            <a:r>
              <a:rPr sz="1950" dirty="0">
                <a:latin typeface="Arial"/>
                <a:cs typeface="Arial"/>
              </a:rPr>
              <a:t>by the semi-parametric </a:t>
            </a:r>
            <a:r>
              <a:rPr sz="1950" spc="-5" dirty="0">
                <a:latin typeface="Arial"/>
                <a:cs typeface="Arial"/>
              </a:rPr>
              <a:t>proportional </a:t>
            </a:r>
            <a:r>
              <a:rPr sz="1950" spc="-25" dirty="0">
                <a:latin typeface="Arial"/>
                <a:cs typeface="Arial"/>
              </a:rPr>
              <a:t>rates </a:t>
            </a:r>
            <a:r>
              <a:rPr sz="1950" spc="-30" dirty="0">
                <a:latin typeface="Arial"/>
                <a:cs typeface="Arial"/>
              </a:rPr>
              <a:t>model </a:t>
            </a:r>
            <a:r>
              <a:rPr sz="1950" spc="-25" dirty="0">
                <a:latin typeface="Arial"/>
                <a:cs typeface="Arial"/>
              </a:rPr>
              <a:t>known </a:t>
            </a:r>
            <a:r>
              <a:rPr sz="1950" spc="-30" dirty="0">
                <a:latin typeface="Arial"/>
                <a:cs typeface="Arial"/>
              </a:rPr>
              <a:t>as </a:t>
            </a:r>
            <a:r>
              <a:rPr sz="1950" dirty="0">
                <a:latin typeface="Arial"/>
                <a:cs typeface="Arial"/>
              </a:rPr>
              <a:t>the  </a:t>
            </a:r>
            <a:r>
              <a:rPr sz="1950" spc="10" dirty="0">
                <a:latin typeface="Arial"/>
                <a:cs typeface="Arial"/>
              </a:rPr>
              <a:t>LWYY </a:t>
            </a:r>
            <a:r>
              <a:rPr sz="1950" spc="-10" dirty="0">
                <a:latin typeface="Arial"/>
                <a:cs typeface="Arial"/>
              </a:rPr>
              <a:t>(Lin-Wei-Yang-Ying)</a:t>
            </a:r>
            <a:r>
              <a:rPr sz="1950" spc="265" dirty="0">
                <a:latin typeface="Arial"/>
                <a:cs typeface="Arial"/>
              </a:rPr>
              <a:t> </a:t>
            </a:r>
            <a:r>
              <a:rPr sz="1950" spc="-25" dirty="0">
                <a:latin typeface="Arial"/>
                <a:cs typeface="Arial"/>
              </a:rPr>
              <a:t>method</a:t>
            </a:r>
            <a:endParaRPr sz="1950">
              <a:latin typeface="Arial"/>
              <a:cs typeface="Arial"/>
            </a:endParaRPr>
          </a:p>
          <a:p>
            <a:pPr marL="287020" marR="62865" indent="-274955">
              <a:lnSpc>
                <a:spcPct val="102699"/>
              </a:lnSpc>
              <a:spcBef>
                <a:spcPts val="1500"/>
              </a:spcBef>
              <a:buClr>
                <a:srgbClr val="006699"/>
              </a:buClr>
              <a:buSzPct val="112820"/>
              <a:buChar char="•"/>
              <a:tabLst>
                <a:tab pos="287020" algn="l"/>
                <a:tab pos="287655" algn="l"/>
              </a:tabLst>
            </a:pPr>
            <a:r>
              <a:rPr sz="1950" spc="20" dirty="0">
                <a:latin typeface="Arial"/>
                <a:cs typeface="Arial"/>
              </a:rPr>
              <a:t>A </a:t>
            </a:r>
            <a:r>
              <a:rPr sz="1950" spc="-10" dirty="0">
                <a:latin typeface="Arial"/>
                <a:cs typeface="Arial"/>
              </a:rPr>
              <a:t>second </a:t>
            </a:r>
            <a:r>
              <a:rPr sz="1950" i="1" spc="-5" dirty="0">
                <a:latin typeface="Arial"/>
                <a:cs typeface="Arial"/>
              </a:rPr>
              <a:t>pre-specified </a:t>
            </a:r>
            <a:r>
              <a:rPr sz="1950" spc="-25" dirty="0">
                <a:latin typeface="Arial"/>
                <a:cs typeface="Arial"/>
              </a:rPr>
              <a:t>method, </a:t>
            </a: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-20" dirty="0">
                <a:latin typeface="Arial"/>
                <a:cs typeface="Arial"/>
              </a:rPr>
              <a:t>joint </a:t>
            </a:r>
            <a:r>
              <a:rPr sz="1950" spc="-5" dirty="0">
                <a:latin typeface="Arial"/>
                <a:cs typeface="Arial"/>
              </a:rPr>
              <a:t>frailty </a:t>
            </a:r>
            <a:r>
              <a:rPr sz="1950" spc="-25" dirty="0">
                <a:latin typeface="Arial"/>
                <a:cs typeface="Arial"/>
              </a:rPr>
              <a:t>model, </a:t>
            </a:r>
            <a:r>
              <a:rPr sz="1950" spc="-30" dirty="0">
                <a:latin typeface="Arial"/>
                <a:cs typeface="Arial"/>
              </a:rPr>
              <a:t>was </a:t>
            </a:r>
            <a:r>
              <a:rPr sz="1950" spc="-5" dirty="0">
                <a:latin typeface="Arial"/>
                <a:cs typeface="Arial"/>
              </a:rPr>
              <a:t>used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-35" dirty="0">
                <a:latin typeface="Arial"/>
                <a:cs typeface="Arial"/>
              </a:rPr>
              <a:t>deal </a:t>
            </a:r>
            <a:r>
              <a:rPr sz="1950" spc="-10" dirty="0">
                <a:latin typeface="Arial"/>
                <a:cs typeface="Arial"/>
              </a:rPr>
              <a:t>with  </a:t>
            </a:r>
            <a:r>
              <a:rPr sz="1950" dirty="0">
                <a:latin typeface="Arial"/>
                <a:cs typeface="Arial"/>
              </a:rPr>
              <a:t>the </a:t>
            </a:r>
            <a:r>
              <a:rPr sz="1950" spc="5" dirty="0">
                <a:latin typeface="Arial"/>
                <a:cs typeface="Arial"/>
              </a:rPr>
              <a:t>semi-competing </a:t>
            </a:r>
            <a:r>
              <a:rPr sz="1950" spc="10" dirty="0">
                <a:latin typeface="Arial"/>
                <a:cs typeface="Arial"/>
              </a:rPr>
              <a:t>risk </a:t>
            </a:r>
            <a:r>
              <a:rPr sz="1950" spc="-30" dirty="0">
                <a:latin typeface="Arial"/>
                <a:cs typeface="Arial"/>
              </a:rPr>
              <a:t>of </a:t>
            </a:r>
            <a:r>
              <a:rPr sz="1950" spc="20" dirty="0">
                <a:latin typeface="Arial"/>
                <a:cs typeface="Arial"/>
              </a:rPr>
              <a:t>CV </a:t>
            </a:r>
            <a:r>
              <a:rPr sz="1950" spc="-30" dirty="0">
                <a:latin typeface="Arial"/>
                <a:cs typeface="Arial"/>
              </a:rPr>
              <a:t>death </a:t>
            </a:r>
            <a:r>
              <a:rPr sz="1950" spc="-5" dirty="0">
                <a:latin typeface="Arial"/>
                <a:cs typeface="Arial"/>
              </a:rPr>
              <a:t>(informative </a:t>
            </a:r>
            <a:r>
              <a:rPr sz="1950" spc="-10" dirty="0">
                <a:latin typeface="Arial"/>
                <a:cs typeface="Arial"/>
              </a:rPr>
              <a:t>censoring) </a:t>
            </a:r>
            <a:r>
              <a:rPr sz="1950" spc="-25" dirty="0">
                <a:latin typeface="Arial"/>
                <a:cs typeface="Arial"/>
              </a:rPr>
              <a:t>when  </a:t>
            </a:r>
            <a:r>
              <a:rPr sz="1950" spc="-10" dirty="0">
                <a:latin typeface="Arial"/>
                <a:cs typeface="Arial"/>
              </a:rPr>
              <a:t>estimating </a:t>
            </a:r>
            <a:r>
              <a:rPr sz="1950" dirty="0">
                <a:latin typeface="Arial"/>
                <a:cs typeface="Arial"/>
              </a:rPr>
              <a:t>the </a:t>
            </a:r>
            <a:r>
              <a:rPr sz="1950" spc="-10" dirty="0">
                <a:latin typeface="Arial"/>
                <a:cs typeface="Arial"/>
              </a:rPr>
              <a:t>treatment effect </a:t>
            </a:r>
            <a:r>
              <a:rPr sz="1950" spc="-25" dirty="0">
                <a:latin typeface="Arial"/>
                <a:cs typeface="Arial"/>
              </a:rPr>
              <a:t>on </a:t>
            </a:r>
            <a:r>
              <a:rPr sz="1950" spc="20" dirty="0">
                <a:latin typeface="Arial"/>
                <a:cs typeface="Arial"/>
              </a:rPr>
              <a:t>HF</a:t>
            </a:r>
            <a:r>
              <a:rPr sz="1950" spc="-185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hospitalizations</a:t>
            </a:r>
            <a:endParaRPr sz="1950">
              <a:latin typeface="Arial"/>
              <a:cs typeface="Arial"/>
            </a:endParaRPr>
          </a:p>
          <a:p>
            <a:pPr marL="287020" marR="5080" indent="-274955" algn="just">
              <a:lnSpc>
                <a:spcPct val="102699"/>
              </a:lnSpc>
              <a:spcBef>
                <a:spcPts val="1500"/>
              </a:spcBef>
              <a:buClr>
                <a:srgbClr val="006699"/>
              </a:buClr>
              <a:buSzPct val="112820"/>
              <a:buChar char="•"/>
              <a:tabLst>
                <a:tab pos="287655" algn="l"/>
              </a:tabLst>
            </a:pPr>
            <a:r>
              <a:rPr sz="1950" dirty="0">
                <a:latin typeface="Arial"/>
                <a:cs typeface="Arial"/>
              </a:rPr>
              <a:t>Non-parametric </a:t>
            </a:r>
            <a:r>
              <a:rPr sz="1950" spc="-15" dirty="0">
                <a:latin typeface="Arial"/>
                <a:cs typeface="Arial"/>
              </a:rPr>
              <a:t>estimates </a:t>
            </a:r>
            <a:r>
              <a:rPr sz="1950" spc="-30" dirty="0">
                <a:latin typeface="Arial"/>
                <a:cs typeface="Arial"/>
              </a:rPr>
              <a:t>of </a:t>
            </a:r>
            <a:r>
              <a:rPr sz="1950" spc="5" dirty="0">
                <a:latin typeface="Arial"/>
                <a:cs typeface="Arial"/>
              </a:rPr>
              <a:t>the </a:t>
            </a:r>
            <a:r>
              <a:rPr sz="1950" spc="-10" dirty="0">
                <a:latin typeface="Arial"/>
                <a:cs typeface="Arial"/>
              </a:rPr>
              <a:t>marginal </a:t>
            </a:r>
            <a:r>
              <a:rPr sz="1950" spc="-30" dirty="0">
                <a:latin typeface="Arial"/>
                <a:cs typeface="Arial"/>
              </a:rPr>
              <a:t>mean of </a:t>
            </a:r>
            <a:r>
              <a:rPr sz="1950" spc="5" dirty="0">
                <a:latin typeface="Arial"/>
                <a:cs typeface="Arial"/>
              </a:rPr>
              <a:t>the </a:t>
            </a:r>
            <a:r>
              <a:rPr sz="1950" spc="-10" dirty="0">
                <a:latin typeface="Arial"/>
                <a:cs typeface="Arial"/>
              </a:rPr>
              <a:t>cumulative </a:t>
            </a:r>
            <a:r>
              <a:rPr sz="1950" spc="-15" dirty="0">
                <a:latin typeface="Arial"/>
                <a:cs typeface="Arial"/>
              </a:rPr>
              <a:t>number  </a:t>
            </a:r>
            <a:r>
              <a:rPr sz="1950" spc="-30" dirty="0">
                <a:latin typeface="Arial"/>
                <a:cs typeface="Arial"/>
              </a:rPr>
              <a:t>of </a:t>
            </a:r>
            <a:r>
              <a:rPr sz="1950" spc="-10" dirty="0">
                <a:latin typeface="Arial"/>
                <a:cs typeface="Arial"/>
              </a:rPr>
              <a:t>recurrent </a:t>
            </a:r>
            <a:r>
              <a:rPr sz="1950" spc="20" dirty="0">
                <a:latin typeface="Arial"/>
                <a:cs typeface="Arial"/>
              </a:rPr>
              <a:t>HF </a:t>
            </a:r>
            <a:r>
              <a:rPr sz="1950" spc="-5" dirty="0">
                <a:latin typeface="Arial"/>
                <a:cs typeface="Arial"/>
              </a:rPr>
              <a:t>hospitalization </a:t>
            </a:r>
            <a:r>
              <a:rPr sz="1950" spc="-25" dirty="0">
                <a:latin typeface="Arial"/>
                <a:cs typeface="Arial"/>
              </a:rPr>
              <a:t>rates </a:t>
            </a:r>
            <a:r>
              <a:rPr sz="1950" spc="-50" dirty="0">
                <a:latin typeface="Arial"/>
                <a:cs typeface="Arial"/>
              </a:rPr>
              <a:t>over </a:t>
            </a:r>
            <a:r>
              <a:rPr sz="1950" spc="-5" dirty="0">
                <a:latin typeface="Arial"/>
                <a:cs typeface="Arial"/>
              </a:rPr>
              <a:t>time </a:t>
            </a:r>
            <a:r>
              <a:rPr sz="1950" spc="-20" dirty="0">
                <a:latin typeface="Arial"/>
                <a:cs typeface="Arial"/>
              </a:rPr>
              <a:t>were </a:t>
            </a:r>
            <a:r>
              <a:rPr sz="1950" spc="-10" dirty="0">
                <a:latin typeface="Arial"/>
                <a:cs typeface="Arial"/>
              </a:rPr>
              <a:t>calculated </a:t>
            </a:r>
            <a:r>
              <a:rPr sz="1950" spc="-20" dirty="0">
                <a:latin typeface="Arial"/>
                <a:cs typeface="Arial"/>
              </a:rPr>
              <a:t>allowing </a:t>
            </a:r>
            <a:r>
              <a:rPr sz="1950" dirty="0">
                <a:latin typeface="Arial"/>
                <a:cs typeface="Arial"/>
              </a:rPr>
              <a:t>for  </a:t>
            </a:r>
            <a:r>
              <a:rPr sz="1950" spc="-30" dirty="0">
                <a:latin typeface="Arial"/>
                <a:cs typeface="Arial"/>
              </a:rPr>
              <a:t>death as </a:t>
            </a:r>
            <a:r>
              <a:rPr sz="1950" spc="-20" dirty="0">
                <a:latin typeface="Arial"/>
                <a:cs typeface="Arial"/>
              </a:rPr>
              <a:t>terminal </a:t>
            </a:r>
            <a:r>
              <a:rPr sz="1950" spc="-45" dirty="0">
                <a:latin typeface="Arial"/>
                <a:cs typeface="Arial"/>
              </a:rPr>
              <a:t>event </a:t>
            </a:r>
            <a:r>
              <a:rPr sz="1950" spc="-20" dirty="0">
                <a:latin typeface="Arial"/>
                <a:cs typeface="Arial"/>
              </a:rPr>
              <a:t>and </a:t>
            </a:r>
            <a:r>
              <a:rPr sz="1950" spc="-25" dirty="0">
                <a:latin typeface="Arial"/>
                <a:cs typeface="Arial"/>
              </a:rPr>
              <a:t>plotted </a:t>
            </a:r>
            <a:r>
              <a:rPr sz="1950" spc="-10" dirty="0">
                <a:latin typeface="Arial"/>
                <a:cs typeface="Arial"/>
              </a:rPr>
              <a:t>following </a:t>
            </a:r>
            <a:r>
              <a:rPr sz="1950" dirty="0">
                <a:latin typeface="Arial"/>
                <a:cs typeface="Arial"/>
              </a:rPr>
              <a:t>the </a:t>
            </a:r>
            <a:r>
              <a:rPr sz="1950" spc="-25" dirty="0">
                <a:latin typeface="Arial"/>
                <a:cs typeface="Arial"/>
              </a:rPr>
              <a:t>method </a:t>
            </a:r>
            <a:r>
              <a:rPr sz="1950" spc="-30" dirty="0">
                <a:latin typeface="Arial"/>
                <a:cs typeface="Arial"/>
              </a:rPr>
              <a:t>of </a:t>
            </a:r>
            <a:r>
              <a:rPr sz="1950" spc="5" dirty="0">
                <a:latin typeface="Arial"/>
                <a:cs typeface="Arial"/>
              </a:rPr>
              <a:t>Ghosh </a:t>
            </a:r>
            <a:r>
              <a:rPr sz="1950" spc="-20" dirty="0">
                <a:latin typeface="Arial"/>
                <a:cs typeface="Arial"/>
              </a:rPr>
              <a:t>and</a:t>
            </a:r>
            <a:r>
              <a:rPr sz="1950" spc="25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Lin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437" y="2812800"/>
            <a:ext cx="3692525" cy="1400810"/>
          </a:xfrm>
          <a:custGeom>
            <a:avLst/>
            <a:gdLst/>
            <a:ahLst/>
            <a:cxnLst/>
            <a:rect l="l" t="t" r="r" b="b"/>
            <a:pathLst>
              <a:path w="3692525" h="1400810">
                <a:moveTo>
                  <a:pt x="0" y="1400398"/>
                </a:moveTo>
                <a:lnTo>
                  <a:pt x="35342" y="1400398"/>
                </a:lnTo>
                <a:lnTo>
                  <a:pt x="40922" y="1400398"/>
                </a:lnTo>
                <a:lnTo>
                  <a:pt x="45572" y="1400398"/>
                </a:lnTo>
                <a:lnTo>
                  <a:pt x="51153" y="1400398"/>
                </a:lnTo>
                <a:lnTo>
                  <a:pt x="51153" y="1395741"/>
                </a:lnTo>
                <a:lnTo>
                  <a:pt x="55815" y="1395741"/>
                </a:lnTo>
                <a:lnTo>
                  <a:pt x="55815" y="1391083"/>
                </a:lnTo>
                <a:lnTo>
                  <a:pt x="71626" y="1391083"/>
                </a:lnTo>
                <a:lnTo>
                  <a:pt x="71626" y="1386425"/>
                </a:lnTo>
                <a:lnTo>
                  <a:pt x="76277" y="1386425"/>
                </a:lnTo>
                <a:lnTo>
                  <a:pt x="76277" y="1381768"/>
                </a:lnTo>
                <a:lnTo>
                  <a:pt x="92088" y="1381768"/>
                </a:lnTo>
                <a:lnTo>
                  <a:pt x="92088" y="1367795"/>
                </a:lnTo>
                <a:lnTo>
                  <a:pt x="122792" y="1367795"/>
                </a:lnTo>
                <a:lnTo>
                  <a:pt x="122792" y="1359399"/>
                </a:lnTo>
                <a:lnTo>
                  <a:pt x="127442" y="1359399"/>
                </a:lnTo>
                <a:lnTo>
                  <a:pt x="133023" y="1359399"/>
                </a:lnTo>
                <a:lnTo>
                  <a:pt x="133023" y="1354741"/>
                </a:lnTo>
                <a:lnTo>
                  <a:pt x="137673" y="1354741"/>
                </a:lnTo>
                <a:lnTo>
                  <a:pt x="147904" y="1354741"/>
                </a:lnTo>
                <a:lnTo>
                  <a:pt x="147904" y="1345426"/>
                </a:lnTo>
                <a:lnTo>
                  <a:pt x="153484" y="1345426"/>
                </a:lnTo>
                <a:lnTo>
                  <a:pt x="153484" y="1340768"/>
                </a:lnTo>
                <a:lnTo>
                  <a:pt x="168365" y="1340768"/>
                </a:lnTo>
                <a:lnTo>
                  <a:pt x="168365" y="1336111"/>
                </a:lnTo>
                <a:lnTo>
                  <a:pt x="173945" y="1336111"/>
                </a:lnTo>
                <a:lnTo>
                  <a:pt x="173945" y="1331453"/>
                </a:lnTo>
                <a:lnTo>
                  <a:pt x="189769" y="1331453"/>
                </a:lnTo>
                <a:lnTo>
                  <a:pt x="204650" y="1331453"/>
                </a:lnTo>
                <a:lnTo>
                  <a:pt x="204650" y="1326796"/>
                </a:lnTo>
                <a:lnTo>
                  <a:pt x="210230" y="1326796"/>
                </a:lnTo>
                <a:lnTo>
                  <a:pt x="210230" y="1317480"/>
                </a:lnTo>
                <a:lnTo>
                  <a:pt x="214880" y="1317480"/>
                </a:lnTo>
                <a:lnTo>
                  <a:pt x="214880" y="1312810"/>
                </a:lnTo>
                <a:lnTo>
                  <a:pt x="220461" y="1312810"/>
                </a:lnTo>
                <a:lnTo>
                  <a:pt x="220461" y="1308153"/>
                </a:lnTo>
                <a:lnTo>
                  <a:pt x="251165" y="1308153"/>
                </a:lnTo>
                <a:lnTo>
                  <a:pt x="251165" y="1299769"/>
                </a:lnTo>
                <a:lnTo>
                  <a:pt x="261396" y="1299769"/>
                </a:lnTo>
                <a:lnTo>
                  <a:pt x="261396" y="1295111"/>
                </a:lnTo>
                <a:lnTo>
                  <a:pt x="266046" y="1295111"/>
                </a:lnTo>
                <a:lnTo>
                  <a:pt x="266046" y="1285796"/>
                </a:lnTo>
                <a:lnTo>
                  <a:pt x="271626" y="1285796"/>
                </a:lnTo>
                <a:lnTo>
                  <a:pt x="276277" y="1285796"/>
                </a:lnTo>
                <a:lnTo>
                  <a:pt x="292088" y="1285796"/>
                </a:lnTo>
                <a:lnTo>
                  <a:pt x="292088" y="1281139"/>
                </a:lnTo>
                <a:lnTo>
                  <a:pt x="296738" y="1281139"/>
                </a:lnTo>
                <a:lnTo>
                  <a:pt x="312549" y="1281139"/>
                </a:lnTo>
                <a:lnTo>
                  <a:pt x="322792" y="1281139"/>
                </a:lnTo>
                <a:lnTo>
                  <a:pt x="322792" y="1276481"/>
                </a:lnTo>
                <a:lnTo>
                  <a:pt x="327442" y="1276481"/>
                </a:lnTo>
                <a:lnTo>
                  <a:pt x="327442" y="1267166"/>
                </a:lnTo>
                <a:lnTo>
                  <a:pt x="343253" y="1267166"/>
                </a:lnTo>
                <a:lnTo>
                  <a:pt x="353484" y="1267166"/>
                </a:lnTo>
                <a:lnTo>
                  <a:pt x="363715" y="1267166"/>
                </a:lnTo>
                <a:lnTo>
                  <a:pt x="368377" y="1267166"/>
                </a:lnTo>
                <a:lnTo>
                  <a:pt x="368377" y="1262496"/>
                </a:lnTo>
                <a:lnTo>
                  <a:pt x="373958" y="1262496"/>
                </a:lnTo>
                <a:lnTo>
                  <a:pt x="373958" y="1257838"/>
                </a:lnTo>
                <a:lnTo>
                  <a:pt x="378546" y="1257838"/>
                </a:lnTo>
                <a:lnTo>
                  <a:pt x="378546" y="1253181"/>
                </a:lnTo>
                <a:lnTo>
                  <a:pt x="394419" y="1253181"/>
                </a:lnTo>
                <a:lnTo>
                  <a:pt x="394419" y="1248523"/>
                </a:lnTo>
                <a:lnTo>
                  <a:pt x="399999" y="1248523"/>
                </a:lnTo>
                <a:lnTo>
                  <a:pt x="404588" y="1248523"/>
                </a:lnTo>
                <a:lnTo>
                  <a:pt x="404588" y="1243865"/>
                </a:lnTo>
                <a:lnTo>
                  <a:pt x="410168" y="1243865"/>
                </a:lnTo>
                <a:lnTo>
                  <a:pt x="420461" y="1243865"/>
                </a:lnTo>
                <a:lnTo>
                  <a:pt x="420461" y="1239208"/>
                </a:lnTo>
                <a:lnTo>
                  <a:pt x="430753" y="1239208"/>
                </a:lnTo>
                <a:lnTo>
                  <a:pt x="430753" y="1229893"/>
                </a:lnTo>
                <a:lnTo>
                  <a:pt x="435342" y="1229893"/>
                </a:lnTo>
                <a:lnTo>
                  <a:pt x="440922" y="1229893"/>
                </a:lnTo>
                <a:lnTo>
                  <a:pt x="440922" y="1226166"/>
                </a:lnTo>
                <a:lnTo>
                  <a:pt x="445634" y="1226166"/>
                </a:lnTo>
                <a:lnTo>
                  <a:pt x="445634" y="1221509"/>
                </a:lnTo>
                <a:lnTo>
                  <a:pt x="455803" y="1221509"/>
                </a:lnTo>
                <a:lnTo>
                  <a:pt x="466096" y="1221509"/>
                </a:lnTo>
                <a:lnTo>
                  <a:pt x="471676" y="1221509"/>
                </a:lnTo>
                <a:lnTo>
                  <a:pt x="471676" y="1207524"/>
                </a:lnTo>
                <a:lnTo>
                  <a:pt x="481845" y="1207524"/>
                </a:lnTo>
                <a:lnTo>
                  <a:pt x="481845" y="1202866"/>
                </a:lnTo>
                <a:lnTo>
                  <a:pt x="492137" y="1202866"/>
                </a:lnTo>
                <a:lnTo>
                  <a:pt x="492137" y="1198208"/>
                </a:lnTo>
                <a:lnTo>
                  <a:pt x="496725" y="1198208"/>
                </a:lnTo>
                <a:lnTo>
                  <a:pt x="507018" y="1198208"/>
                </a:lnTo>
                <a:lnTo>
                  <a:pt x="507018" y="1193551"/>
                </a:lnTo>
                <a:lnTo>
                  <a:pt x="527479" y="1193551"/>
                </a:lnTo>
                <a:lnTo>
                  <a:pt x="527479" y="1188893"/>
                </a:lnTo>
                <a:lnTo>
                  <a:pt x="537648" y="1188893"/>
                </a:lnTo>
                <a:lnTo>
                  <a:pt x="547941" y="1188893"/>
                </a:lnTo>
                <a:lnTo>
                  <a:pt x="547941" y="1179578"/>
                </a:lnTo>
                <a:lnTo>
                  <a:pt x="559101" y="1179578"/>
                </a:lnTo>
                <a:lnTo>
                  <a:pt x="573982" y="1179578"/>
                </a:lnTo>
                <a:lnTo>
                  <a:pt x="573982" y="1170250"/>
                </a:lnTo>
                <a:lnTo>
                  <a:pt x="578571" y="1170250"/>
                </a:lnTo>
                <a:lnTo>
                  <a:pt x="584151" y="1170250"/>
                </a:lnTo>
                <a:lnTo>
                  <a:pt x="584151" y="1165593"/>
                </a:lnTo>
                <a:lnTo>
                  <a:pt x="589731" y="1165593"/>
                </a:lnTo>
                <a:lnTo>
                  <a:pt x="600024" y="1165593"/>
                </a:lnTo>
                <a:lnTo>
                  <a:pt x="600024" y="1160935"/>
                </a:lnTo>
                <a:lnTo>
                  <a:pt x="604612" y="1160935"/>
                </a:lnTo>
                <a:lnTo>
                  <a:pt x="610193" y="1160935"/>
                </a:lnTo>
                <a:lnTo>
                  <a:pt x="614905" y="1160935"/>
                </a:lnTo>
                <a:lnTo>
                  <a:pt x="620485" y="1160935"/>
                </a:lnTo>
                <a:lnTo>
                  <a:pt x="630654" y="1160935"/>
                </a:lnTo>
                <a:lnTo>
                  <a:pt x="645535" y="1160935"/>
                </a:lnTo>
                <a:lnTo>
                  <a:pt x="645535" y="1146962"/>
                </a:lnTo>
                <a:lnTo>
                  <a:pt x="651115" y="1146962"/>
                </a:lnTo>
                <a:lnTo>
                  <a:pt x="651115" y="1137647"/>
                </a:lnTo>
                <a:lnTo>
                  <a:pt x="655828" y="1137647"/>
                </a:lnTo>
                <a:lnTo>
                  <a:pt x="655828" y="1128332"/>
                </a:lnTo>
                <a:lnTo>
                  <a:pt x="665996" y="1128332"/>
                </a:lnTo>
                <a:lnTo>
                  <a:pt x="665996" y="1128332"/>
                </a:lnTo>
                <a:lnTo>
                  <a:pt x="681869" y="1128332"/>
                </a:lnTo>
                <a:lnTo>
                  <a:pt x="686458" y="1128332"/>
                </a:lnTo>
                <a:lnTo>
                  <a:pt x="696750" y="1128332"/>
                </a:lnTo>
                <a:lnTo>
                  <a:pt x="712499" y="1128332"/>
                </a:lnTo>
                <a:lnTo>
                  <a:pt x="712499" y="1123674"/>
                </a:lnTo>
                <a:lnTo>
                  <a:pt x="717211" y="1123674"/>
                </a:lnTo>
                <a:lnTo>
                  <a:pt x="717211" y="1119004"/>
                </a:lnTo>
                <a:lnTo>
                  <a:pt x="737673" y="1119004"/>
                </a:lnTo>
                <a:lnTo>
                  <a:pt x="737673" y="1114347"/>
                </a:lnTo>
                <a:lnTo>
                  <a:pt x="743253" y="1114347"/>
                </a:lnTo>
                <a:lnTo>
                  <a:pt x="753546" y="1114347"/>
                </a:lnTo>
                <a:lnTo>
                  <a:pt x="753546" y="1109689"/>
                </a:lnTo>
                <a:lnTo>
                  <a:pt x="769295" y="1109689"/>
                </a:lnTo>
                <a:lnTo>
                  <a:pt x="769295" y="1100374"/>
                </a:lnTo>
                <a:lnTo>
                  <a:pt x="774007" y="1100374"/>
                </a:lnTo>
                <a:lnTo>
                  <a:pt x="774007" y="1091059"/>
                </a:lnTo>
                <a:lnTo>
                  <a:pt x="778595" y="1091059"/>
                </a:lnTo>
                <a:lnTo>
                  <a:pt x="778595" y="1086401"/>
                </a:lnTo>
                <a:lnTo>
                  <a:pt x="784176" y="1086401"/>
                </a:lnTo>
                <a:lnTo>
                  <a:pt x="784176" y="1081743"/>
                </a:lnTo>
                <a:lnTo>
                  <a:pt x="810217" y="1081743"/>
                </a:lnTo>
                <a:lnTo>
                  <a:pt x="820510" y="1081743"/>
                </a:lnTo>
                <a:lnTo>
                  <a:pt x="825098" y="1081743"/>
                </a:lnTo>
                <a:lnTo>
                  <a:pt x="825098" y="1077086"/>
                </a:lnTo>
                <a:lnTo>
                  <a:pt x="830679" y="1077086"/>
                </a:lnTo>
                <a:lnTo>
                  <a:pt x="835391" y="1077086"/>
                </a:lnTo>
                <a:lnTo>
                  <a:pt x="835391" y="1071484"/>
                </a:lnTo>
                <a:lnTo>
                  <a:pt x="840971" y="1071484"/>
                </a:lnTo>
                <a:lnTo>
                  <a:pt x="840971" y="1066827"/>
                </a:lnTo>
                <a:lnTo>
                  <a:pt x="845560" y="1066827"/>
                </a:lnTo>
                <a:lnTo>
                  <a:pt x="851140" y="1066827"/>
                </a:lnTo>
                <a:lnTo>
                  <a:pt x="881894" y="1066827"/>
                </a:lnTo>
                <a:lnTo>
                  <a:pt x="881894" y="1062169"/>
                </a:lnTo>
                <a:lnTo>
                  <a:pt x="886482" y="1062169"/>
                </a:lnTo>
                <a:lnTo>
                  <a:pt x="886482" y="1052854"/>
                </a:lnTo>
                <a:lnTo>
                  <a:pt x="892063" y="1052854"/>
                </a:lnTo>
                <a:lnTo>
                  <a:pt x="896775" y="1052854"/>
                </a:lnTo>
                <a:lnTo>
                  <a:pt x="896775" y="1048196"/>
                </a:lnTo>
                <a:lnTo>
                  <a:pt x="902355" y="1048196"/>
                </a:lnTo>
                <a:lnTo>
                  <a:pt x="902355" y="1038881"/>
                </a:lnTo>
                <a:lnTo>
                  <a:pt x="906944" y="1038881"/>
                </a:lnTo>
                <a:lnTo>
                  <a:pt x="906944" y="1034224"/>
                </a:lnTo>
                <a:lnTo>
                  <a:pt x="912524" y="1034224"/>
                </a:lnTo>
                <a:lnTo>
                  <a:pt x="917236" y="1034224"/>
                </a:lnTo>
                <a:lnTo>
                  <a:pt x="917236" y="1024896"/>
                </a:lnTo>
                <a:lnTo>
                  <a:pt x="922817" y="1024896"/>
                </a:lnTo>
                <a:lnTo>
                  <a:pt x="922817" y="1020238"/>
                </a:lnTo>
                <a:lnTo>
                  <a:pt x="927405" y="1020238"/>
                </a:lnTo>
                <a:lnTo>
                  <a:pt x="932985" y="1020238"/>
                </a:lnTo>
                <a:lnTo>
                  <a:pt x="932985" y="1015581"/>
                </a:lnTo>
                <a:lnTo>
                  <a:pt x="937697" y="1015581"/>
                </a:lnTo>
                <a:lnTo>
                  <a:pt x="937697" y="1010923"/>
                </a:lnTo>
                <a:lnTo>
                  <a:pt x="943278" y="1010923"/>
                </a:lnTo>
                <a:lnTo>
                  <a:pt x="943278" y="1006265"/>
                </a:lnTo>
                <a:lnTo>
                  <a:pt x="953446" y="1006265"/>
                </a:lnTo>
                <a:lnTo>
                  <a:pt x="953446" y="1001608"/>
                </a:lnTo>
                <a:lnTo>
                  <a:pt x="963739" y="1001608"/>
                </a:lnTo>
                <a:lnTo>
                  <a:pt x="963739" y="996950"/>
                </a:lnTo>
                <a:lnTo>
                  <a:pt x="973908" y="996950"/>
                </a:lnTo>
                <a:lnTo>
                  <a:pt x="1004662" y="996950"/>
                </a:lnTo>
                <a:lnTo>
                  <a:pt x="1004662" y="992293"/>
                </a:lnTo>
                <a:lnTo>
                  <a:pt x="1020411" y="992293"/>
                </a:lnTo>
                <a:lnTo>
                  <a:pt x="1020411" y="986704"/>
                </a:lnTo>
                <a:lnTo>
                  <a:pt x="1025123" y="986704"/>
                </a:lnTo>
                <a:lnTo>
                  <a:pt x="1025123" y="982046"/>
                </a:lnTo>
                <a:lnTo>
                  <a:pt x="1045584" y="982046"/>
                </a:lnTo>
                <a:lnTo>
                  <a:pt x="1045584" y="977376"/>
                </a:lnTo>
                <a:lnTo>
                  <a:pt x="1051165" y="977376"/>
                </a:lnTo>
                <a:lnTo>
                  <a:pt x="1051165" y="972756"/>
                </a:lnTo>
                <a:lnTo>
                  <a:pt x="1061333" y="972756"/>
                </a:lnTo>
                <a:lnTo>
                  <a:pt x="1061333" y="968036"/>
                </a:lnTo>
                <a:lnTo>
                  <a:pt x="1066046" y="968036"/>
                </a:lnTo>
                <a:lnTo>
                  <a:pt x="1066046" y="963440"/>
                </a:lnTo>
                <a:lnTo>
                  <a:pt x="1071626" y="963440"/>
                </a:lnTo>
                <a:lnTo>
                  <a:pt x="1071626" y="954125"/>
                </a:lnTo>
                <a:lnTo>
                  <a:pt x="1096800" y="954125"/>
                </a:lnTo>
                <a:lnTo>
                  <a:pt x="1096800" y="949405"/>
                </a:lnTo>
                <a:lnTo>
                  <a:pt x="1102380" y="949405"/>
                </a:lnTo>
                <a:lnTo>
                  <a:pt x="1106968" y="949405"/>
                </a:lnTo>
                <a:lnTo>
                  <a:pt x="1112549" y="949405"/>
                </a:lnTo>
                <a:lnTo>
                  <a:pt x="1112549" y="944810"/>
                </a:lnTo>
                <a:lnTo>
                  <a:pt x="1117261" y="944810"/>
                </a:lnTo>
                <a:lnTo>
                  <a:pt x="1117261" y="940090"/>
                </a:lnTo>
                <a:lnTo>
                  <a:pt x="1122841" y="940090"/>
                </a:lnTo>
                <a:lnTo>
                  <a:pt x="1133010" y="940090"/>
                </a:lnTo>
                <a:lnTo>
                  <a:pt x="1133010" y="935495"/>
                </a:lnTo>
                <a:lnTo>
                  <a:pt x="1143303" y="935495"/>
                </a:lnTo>
                <a:lnTo>
                  <a:pt x="1147891" y="935495"/>
                </a:lnTo>
                <a:lnTo>
                  <a:pt x="1147891" y="930775"/>
                </a:lnTo>
                <a:lnTo>
                  <a:pt x="1153471" y="930775"/>
                </a:lnTo>
                <a:lnTo>
                  <a:pt x="1153471" y="926180"/>
                </a:lnTo>
                <a:lnTo>
                  <a:pt x="1158184" y="926180"/>
                </a:lnTo>
                <a:lnTo>
                  <a:pt x="1163764" y="926180"/>
                </a:lnTo>
                <a:lnTo>
                  <a:pt x="1163764" y="921460"/>
                </a:lnTo>
                <a:lnTo>
                  <a:pt x="1173933" y="921460"/>
                </a:lnTo>
                <a:lnTo>
                  <a:pt x="1173933" y="915871"/>
                </a:lnTo>
                <a:lnTo>
                  <a:pt x="1184225" y="915871"/>
                </a:lnTo>
                <a:lnTo>
                  <a:pt x="1188813" y="915871"/>
                </a:lnTo>
                <a:lnTo>
                  <a:pt x="1188813" y="906555"/>
                </a:lnTo>
                <a:lnTo>
                  <a:pt x="1194394" y="906555"/>
                </a:lnTo>
                <a:lnTo>
                  <a:pt x="1194394" y="901960"/>
                </a:lnTo>
                <a:lnTo>
                  <a:pt x="1204686" y="901960"/>
                </a:lnTo>
                <a:lnTo>
                  <a:pt x="1210267" y="901960"/>
                </a:lnTo>
                <a:lnTo>
                  <a:pt x="1210267" y="892645"/>
                </a:lnTo>
                <a:lnTo>
                  <a:pt x="1214855" y="892645"/>
                </a:lnTo>
                <a:lnTo>
                  <a:pt x="1214855" y="887925"/>
                </a:lnTo>
                <a:lnTo>
                  <a:pt x="1220435" y="887925"/>
                </a:lnTo>
                <a:lnTo>
                  <a:pt x="1220435" y="883330"/>
                </a:lnTo>
                <a:lnTo>
                  <a:pt x="1245609" y="883330"/>
                </a:lnTo>
                <a:lnTo>
                  <a:pt x="1245609" y="878610"/>
                </a:lnTo>
                <a:lnTo>
                  <a:pt x="1251189" y="878610"/>
                </a:lnTo>
                <a:lnTo>
                  <a:pt x="1255778" y="878610"/>
                </a:lnTo>
                <a:lnTo>
                  <a:pt x="1255778" y="874014"/>
                </a:lnTo>
                <a:lnTo>
                  <a:pt x="1261358" y="874014"/>
                </a:lnTo>
                <a:lnTo>
                  <a:pt x="1261358" y="868425"/>
                </a:lnTo>
                <a:lnTo>
                  <a:pt x="1266070" y="868425"/>
                </a:lnTo>
                <a:lnTo>
                  <a:pt x="1266070" y="863706"/>
                </a:lnTo>
                <a:lnTo>
                  <a:pt x="1271651" y="863706"/>
                </a:lnTo>
                <a:lnTo>
                  <a:pt x="1271651" y="858986"/>
                </a:lnTo>
                <a:lnTo>
                  <a:pt x="1276239" y="858986"/>
                </a:lnTo>
                <a:lnTo>
                  <a:pt x="1281819" y="858986"/>
                </a:lnTo>
                <a:lnTo>
                  <a:pt x="1306993" y="858986"/>
                </a:lnTo>
                <a:lnTo>
                  <a:pt x="1306993" y="854390"/>
                </a:lnTo>
                <a:lnTo>
                  <a:pt x="1317162" y="854390"/>
                </a:lnTo>
                <a:lnTo>
                  <a:pt x="1327454" y="854390"/>
                </a:lnTo>
                <a:lnTo>
                  <a:pt x="1333035" y="854390"/>
                </a:lnTo>
                <a:lnTo>
                  <a:pt x="1343203" y="854390"/>
                </a:lnTo>
                <a:lnTo>
                  <a:pt x="1347916" y="854390"/>
                </a:lnTo>
                <a:lnTo>
                  <a:pt x="1347916" y="845075"/>
                </a:lnTo>
                <a:lnTo>
                  <a:pt x="1369245" y="845075"/>
                </a:lnTo>
                <a:lnTo>
                  <a:pt x="1384126" y="845075"/>
                </a:lnTo>
                <a:lnTo>
                  <a:pt x="1384126" y="840355"/>
                </a:lnTo>
                <a:lnTo>
                  <a:pt x="1388838" y="840355"/>
                </a:lnTo>
                <a:lnTo>
                  <a:pt x="1388838" y="835760"/>
                </a:lnTo>
                <a:lnTo>
                  <a:pt x="1404711" y="835760"/>
                </a:lnTo>
                <a:lnTo>
                  <a:pt x="1404711" y="831040"/>
                </a:lnTo>
                <a:lnTo>
                  <a:pt x="1410292" y="831040"/>
                </a:lnTo>
                <a:lnTo>
                  <a:pt x="1410292" y="825451"/>
                </a:lnTo>
                <a:lnTo>
                  <a:pt x="1414880" y="825451"/>
                </a:lnTo>
                <a:lnTo>
                  <a:pt x="1420460" y="825451"/>
                </a:lnTo>
                <a:lnTo>
                  <a:pt x="1420460" y="820856"/>
                </a:lnTo>
                <a:lnTo>
                  <a:pt x="1435341" y="820856"/>
                </a:lnTo>
                <a:lnTo>
                  <a:pt x="1440921" y="820856"/>
                </a:lnTo>
                <a:lnTo>
                  <a:pt x="1440921" y="816136"/>
                </a:lnTo>
                <a:lnTo>
                  <a:pt x="1461383" y="816136"/>
                </a:lnTo>
                <a:lnTo>
                  <a:pt x="1461383" y="811540"/>
                </a:lnTo>
                <a:lnTo>
                  <a:pt x="1466095" y="811540"/>
                </a:lnTo>
                <a:lnTo>
                  <a:pt x="1476264" y="811540"/>
                </a:lnTo>
                <a:lnTo>
                  <a:pt x="1476264" y="806821"/>
                </a:lnTo>
                <a:lnTo>
                  <a:pt x="1481844" y="806821"/>
                </a:lnTo>
                <a:lnTo>
                  <a:pt x="1481844" y="802225"/>
                </a:lnTo>
                <a:lnTo>
                  <a:pt x="1492137" y="802225"/>
                </a:lnTo>
                <a:lnTo>
                  <a:pt x="1492137" y="787321"/>
                </a:lnTo>
                <a:lnTo>
                  <a:pt x="1496725" y="787321"/>
                </a:lnTo>
                <a:lnTo>
                  <a:pt x="1496725" y="782601"/>
                </a:lnTo>
                <a:lnTo>
                  <a:pt x="1502305" y="782601"/>
                </a:lnTo>
                <a:lnTo>
                  <a:pt x="1502305" y="773286"/>
                </a:lnTo>
                <a:lnTo>
                  <a:pt x="1507018" y="773286"/>
                </a:lnTo>
                <a:lnTo>
                  <a:pt x="1512598" y="773286"/>
                </a:lnTo>
                <a:lnTo>
                  <a:pt x="1512598" y="768690"/>
                </a:lnTo>
                <a:lnTo>
                  <a:pt x="1517186" y="768690"/>
                </a:lnTo>
                <a:lnTo>
                  <a:pt x="1517186" y="763101"/>
                </a:lnTo>
                <a:lnTo>
                  <a:pt x="1522767" y="763101"/>
                </a:lnTo>
                <a:lnTo>
                  <a:pt x="1533059" y="763101"/>
                </a:lnTo>
                <a:lnTo>
                  <a:pt x="1537648" y="763101"/>
                </a:lnTo>
                <a:lnTo>
                  <a:pt x="1543228" y="763101"/>
                </a:lnTo>
                <a:lnTo>
                  <a:pt x="1547940" y="763101"/>
                </a:lnTo>
                <a:lnTo>
                  <a:pt x="1547940" y="753786"/>
                </a:lnTo>
                <a:lnTo>
                  <a:pt x="1553521" y="753786"/>
                </a:lnTo>
                <a:lnTo>
                  <a:pt x="1558109" y="753786"/>
                </a:lnTo>
                <a:lnTo>
                  <a:pt x="1558109" y="749066"/>
                </a:lnTo>
                <a:lnTo>
                  <a:pt x="1573982" y="749066"/>
                </a:lnTo>
                <a:lnTo>
                  <a:pt x="1579562" y="749066"/>
                </a:lnTo>
                <a:lnTo>
                  <a:pt x="1579562" y="738882"/>
                </a:lnTo>
                <a:lnTo>
                  <a:pt x="1584151" y="738882"/>
                </a:lnTo>
                <a:lnTo>
                  <a:pt x="1589731" y="738882"/>
                </a:lnTo>
                <a:lnTo>
                  <a:pt x="1604612" y="738882"/>
                </a:lnTo>
                <a:lnTo>
                  <a:pt x="1604612" y="734162"/>
                </a:lnTo>
                <a:lnTo>
                  <a:pt x="1610192" y="734162"/>
                </a:lnTo>
                <a:lnTo>
                  <a:pt x="1614905" y="734162"/>
                </a:lnTo>
                <a:lnTo>
                  <a:pt x="1620485" y="734162"/>
                </a:lnTo>
                <a:lnTo>
                  <a:pt x="1620485" y="724847"/>
                </a:lnTo>
                <a:lnTo>
                  <a:pt x="1625073" y="724847"/>
                </a:lnTo>
                <a:lnTo>
                  <a:pt x="1630654" y="724847"/>
                </a:lnTo>
                <a:lnTo>
                  <a:pt x="1630654" y="719258"/>
                </a:lnTo>
                <a:lnTo>
                  <a:pt x="1635366" y="719258"/>
                </a:lnTo>
                <a:lnTo>
                  <a:pt x="1635366" y="714662"/>
                </a:lnTo>
                <a:lnTo>
                  <a:pt x="1645534" y="714662"/>
                </a:lnTo>
                <a:lnTo>
                  <a:pt x="1651115" y="714662"/>
                </a:lnTo>
                <a:lnTo>
                  <a:pt x="1655827" y="714662"/>
                </a:lnTo>
                <a:lnTo>
                  <a:pt x="1665996" y="714662"/>
                </a:lnTo>
                <a:lnTo>
                  <a:pt x="1665996" y="709943"/>
                </a:lnTo>
                <a:lnTo>
                  <a:pt x="1671576" y="709943"/>
                </a:lnTo>
                <a:lnTo>
                  <a:pt x="1671576" y="705347"/>
                </a:lnTo>
                <a:lnTo>
                  <a:pt x="1681869" y="705347"/>
                </a:lnTo>
                <a:lnTo>
                  <a:pt x="1686457" y="705347"/>
                </a:lnTo>
                <a:lnTo>
                  <a:pt x="1686457" y="699758"/>
                </a:lnTo>
                <a:lnTo>
                  <a:pt x="1692037" y="699758"/>
                </a:lnTo>
                <a:lnTo>
                  <a:pt x="1692037" y="695038"/>
                </a:lnTo>
                <a:lnTo>
                  <a:pt x="1696750" y="695038"/>
                </a:lnTo>
                <a:lnTo>
                  <a:pt x="1696750" y="690443"/>
                </a:lnTo>
                <a:lnTo>
                  <a:pt x="1706918" y="690443"/>
                </a:lnTo>
                <a:lnTo>
                  <a:pt x="1706918" y="685723"/>
                </a:lnTo>
                <a:lnTo>
                  <a:pt x="1712499" y="685723"/>
                </a:lnTo>
                <a:lnTo>
                  <a:pt x="1712499" y="675538"/>
                </a:lnTo>
                <a:lnTo>
                  <a:pt x="1717211" y="675538"/>
                </a:lnTo>
                <a:lnTo>
                  <a:pt x="1722791" y="675538"/>
                </a:lnTo>
                <a:lnTo>
                  <a:pt x="1722791" y="670819"/>
                </a:lnTo>
                <a:lnTo>
                  <a:pt x="1727504" y="670819"/>
                </a:lnTo>
                <a:lnTo>
                  <a:pt x="1738664" y="670819"/>
                </a:lnTo>
                <a:lnTo>
                  <a:pt x="1738664" y="660634"/>
                </a:lnTo>
                <a:lnTo>
                  <a:pt x="1753545" y="660634"/>
                </a:lnTo>
                <a:lnTo>
                  <a:pt x="1753545" y="655914"/>
                </a:lnTo>
                <a:lnTo>
                  <a:pt x="1758134" y="655914"/>
                </a:lnTo>
                <a:lnTo>
                  <a:pt x="1763714" y="655914"/>
                </a:lnTo>
                <a:lnTo>
                  <a:pt x="1769294" y="655914"/>
                </a:lnTo>
                <a:lnTo>
                  <a:pt x="1769294" y="650325"/>
                </a:lnTo>
                <a:lnTo>
                  <a:pt x="1774007" y="650325"/>
                </a:lnTo>
                <a:lnTo>
                  <a:pt x="1774007" y="645730"/>
                </a:lnTo>
                <a:lnTo>
                  <a:pt x="1784175" y="645730"/>
                </a:lnTo>
                <a:lnTo>
                  <a:pt x="1789756" y="645730"/>
                </a:lnTo>
                <a:lnTo>
                  <a:pt x="1789756" y="641010"/>
                </a:lnTo>
                <a:lnTo>
                  <a:pt x="1794468" y="641010"/>
                </a:lnTo>
                <a:lnTo>
                  <a:pt x="1799056" y="641010"/>
                </a:lnTo>
                <a:lnTo>
                  <a:pt x="1810217" y="641010"/>
                </a:lnTo>
                <a:lnTo>
                  <a:pt x="1814929" y="641010"/>
                </a:lnTo>
                <a:lnTo>
                  <a:pt x="1814929" y="635421"/>
                </a:lnTo>
                <a:lnTo>
                  <a:pt x="1820510" y="635421"/>
                </a:lnTo>
                <a:lnTo>
                  <a:pt x="1830678" y="635421"/>
                </a:lnTo>
                <a:lnTo>
                  <a:pt x="1830678" y="630825"/>
                </a:lnTo>
                <a:lnTo>
                  <a:pt x="1835391" y="630825"/>
                </a:lnTo>
                <a:lnTo>
                  <a:pt x="1835391" y="620517"/>
                </a:lnTo>
                <a:lnTo>
                  <a:pt x="1840971" y="620517"/>
                </a:lnTo>
                <a:lnTo>
                  <a:pt x="1845559" y="620517"/>
                </a:lnTo>
                <a:lnTo>
                  <a:pt x="1845559" y="611201"/>
                </a:lnTo>
                <a:lnTo>
                  <a:pt x="1855852" y="611201"/>
                </a:lnTo>
                <a:lnTo>
                  <a:pt x="1861432" y="611201"/>
                </a:lnTo>
                <a:lnTo>
                  <a:pt x="1866020" y="611201"/>
                </a:lnTo>
                <a:lnTo>
                  <a:pt x="1871601" y="611201"/>
                </a:lnTo>
                <a:lnTo>
                  <a:pt x="1871601" y="605612"/>
                </a:lnTo>
                <a:lnTo>
                  <a:pt x="1876313" y="605612"/>
                </a:lnTo>
                <a:lnTo>
                  <a:pt x="1881894" y="605612"/>
                </a:lnTo>
                <a:lnTo>
                  <a:pt x="1881894" y="600892"/>
                </a:lnTo>
                <a:lnTo>
                  <a:pt x="1892062" y="600892"/>
                </a:lnTo>
                <a:lnTo>
                  <a:pt x="1896774" y="600892"/>
                </a:lnTo>
                <a:lnTo>
                  <a:pt x="1896774" y="595303"/>
                </a:lnTo>
                <a:lnTo>
                  <a:pt x="1902355" y="595303"/>
                </a:lnTo>
                <a:lnTo>
                  <a:pt x="1906943" y="595303"/>
                </a:lnTo>
                <a:lnTo>
                  <a:pt x="1912523" y="595303"/>
                </a:lnTo>
                <a:lnTo>
                  <a:pt x="1917236" y="595303"/>
                </a:lnTo>
                <a:lnTo>
                  <a:pt x="1927404" y="595303"/>
                </a:lnTo>
                <a:lnTo>
                  <a:pt x="1927404" y="590708"/>
                </a:lnTo>
                <a:lnTo>
                  <a:pt x="1932985" y="590708"/>
                </a:lnTo>
                <a:lnTo>
                  <a:pt x="1937697" y="590708"/>
                </a:lnTo>
                <a:lnTo>
                  <a:pt x="1943277" y="590708"/>
                </a:lnTo>
                <a:lnTo>
                  <a:pt x="1943277" y="585119"/>
                </a:lnTo>
                <a:lnTo>
                  <a:pt x="1947866" y="585119"/>
                </a:lnTo>
                <a:lnTo>
                  <a:pt x="1953446" y="585119"/>
                </a:lnTo>
                <a:lnTo>
                  <a:pt x="1953446" y="579530"/>
                </a:lnTo>
                <a:lnTo>
                  <a:pt x="1963739" y="579530"/>
                </a:lnTo>
                <a:lnTo>
                  <a:pt x="1968327" y="579530"/>
                </a:lnTo>
                <a:lnTo>
                  <a:pt x="1973907" y="579530"/>
                </a:lnTo>
                <a:lnTo>
                  <a:pt x="1979488" y="579530"/>
                </a:lnTo>
                <a:lnTo>
                  <a:pt x="1984200" y="579530"/>
                </a:lnTo>
                <a:lnTo>
                  <a:pt x="1989780" y="579530"/>
                </a:lnTo>
                <a:lnTo>
                  <a:pt x="1999949" y="579530"/>
                </a:lnTo>
                <a:lnTo>
                  <a:pt x="2004661" y="579530"/>
                </a:lnTo>
                <a:lnTo>
                  <a:pt x="2010242" y="579530"/>
                </a:lnTo>
                <a:lnTo>
                  <a:pt x="2010242" y="574810"/>
                </a:lnTo>
                <a:lnTo>
                  <a:pt x="2014830" y="574810"/>
                </a:lnTo>
                <a:lnTo>
                  <a:pt x="2020410" y="574810"/>
                </a:lnTo>
                <a:lnTo>
                  <a:pt x="2025123" y="574810"/>
                </a:lnTo>
                <a:lnTo>
                  <a:pt x="2035291" y="574810"/>
                </a:lnTo>
                <a:lnTo>
                  <a:pt x="2040872" y="574810"/>
                </a:lnTo>
                <a:lnTo>
                  <a:pt x="2045584" y="574810"/>
                </a:lnTo>
                <a:lnTo>
                  <a:pt x="2051164" y="574810"/>
                </a:lnTo>
                <a:lnTo>
                  <a:pt x="2055877" y="574810"/>
                </a:lnTo>
                <a:lnTo>
                  <a:pt x="2055877" y="569221"/>
                </a:lnTo>
                <a:lnTo>
                  <a:pt x="2061457" y="569221"/>
                </a:lnTo>
                <a:lnTo>
                  <a:pt x="2071626" y="569221"/>
                </a:lnTo>
                <a:lnTo>
                  <a:pt x="2071626" y="558043"/>
                </a:lnTo>
                <a:lnTo>
                  <a:pt x="2076338" y="558043"/>
                </a:lnTo>
                <a:lnTo>
                  <a:pt x="2076338" y="546864"/>
                </a:lnTo>
                <a:lnTo>
                  <a:pt x="2081918" y="546864"/>
                </a:lnTo>
                <a:lnTo>
                  <a:pt x="2086507" y="546864"/>
                </a:lnTo>
                <a:lnTo>
                  <a:pt x="2092087" y="546864"/>
                </a:lnTo>
                <a:lnTo>
                  <a:pt x="2096799" y="546864"/>
                </a:lnTo>
                <a:lnTo>
                  <a:pt x="2106968" y="546864"/>
                </a:lnTo>
                <a:lnTo>
                  <a:pt x="2112548" y="546864"/>
                </a:lnTo>
                <a:lnTo>
                  <a:pt x="2117260" y="546864"/>
                </a:lnTo>
                <a:lnTo>
                  <a:pt x="2122841" y="546864"/>
                </a:lnTo>
                <a:lnTo>
                  <a:pt x="2127429" y="546864"/>
                </a:lnTo>
                <a:lnTo>
                  <a:pt x="2127429" y="540406"/>
                </a:lnTo>
                <a:lnTo>
                  <a:pt x="2133009" y="540406"/>
                </a:lnTo>
                <a:lnTo>
                  <a:pt x="2137722" y="540406"/>
                </a:lnTo>
                <a:lnTo>
                  <a:pt x="2143302" y="540406"/>
                </a:lnTo>
                <a:lnTo>
                  <a:pt x="2148882" y="540406"/>
                </a:lnTo>
                <a:lnTo>
                  <a:pt x="2153471" y="540406"/>
                </a:lnTo>
                <a:lnTo>
                  <a:pt x="2158183" y="540406"/>
                </a:lnTo>
                <a:lnTo>
                  <a:pt x="2158183" y="534817"/>
                </a:lnTo>
                <a:lnTo>
                  <a:pt x="2163763" y="534817"/>
                </a:lnTo>
                <a:lnTo>
                  <a:pt x="2168352" y="534817"/>
                </a:lnTo>
                <a:lnTo>
                  <a:pt x="2179512" y="534817"/>
                </a:lnTo>
                <a:lnTo>
                  <a:pt x="2184225" y="534817"/>
                </a:lnTo>
                <a:lnTo>
                  <a:pt x="2189805" y="534817"/>
                </a:lnTo>
                <a:lnTo>
                  <a:pt x="2194393" y="534817"/>
                </a:lnTo>
                <a:lnTo>
                  <a:pt x="2194393" y="529227"/>
                </a:lnTo>
                <a:lnTo>
                  <a:pt x="2199974" y="529227"/>
                </a:lnTo>
                <a:lnTo>
                  <a:pt x="2199974" y="523638"/>
                </a:lnTo>
                <a:lnTo>
                  <a:pt x="2204686" y="523638"/>
                </a:lnTo>
                <a:lnTo>
                  <a:pt x="2204686" y="517056"/>
                </a:lnTo>
                <a:lnTo>
                  <a:pt x="2214855" y="517056"/>
                </a:lnTo>
                <a:lnTo>
                  <a:pt x="2214855" y="517056"/>
                </a:lnTo>
                <a:lnTo>
                  <a:pt x="2220435" y="517056"/>
                </a:lnTo>
                <a:lnTo>
                  <a:pt x="2225147" y="517056"/>
                </a:lnTo>
                <a:lnTo>
                  <a:pt x="2230728" y="517056"/>
                </a:lnTo>
                <a:lnTo>
                  <a:pt x="2235316" y="517056"/>
                </a:lnTo>
                <a:lnTo>
                  <a:pt x="2235316" y="510597"/>
                </a:lnTo>
                <a:lnTo>
                  <a:pt x="2240896" y="510597"/>
                </a:lnTo>
                <a:lnTo>
                  <a:pt x="2245609" y="510597"/>
                </a:lnTo>
                <a:lnTo>
                  <a:pt x="2245609" y="505008"/>
                </a:lnTo>
                <a:lnTo>
                  <a:pt x="2251189" y="505008"/>
                </a:lnTo>
                <a:lnTo>
                  <a:pt x="2255777" y="505008"/>
                </a:lnTo>
                <a:lnTo>
                  <a:pt x="2261358" y="505008"/>
                </a:lnTo>
                <a:lnTo>
                  <a:pt x="2266070" y="505008"/>
                </a:lnTo>
                <a:lnTo>
                  <a:pt x="2271650" y="505008"/>
                </a:lnTo>
                <a:lnTo>
                  <a:pt x="2276239" y="505008"/>
                </a:lnTo>
                <a:lnTo>
                  <a:pt x="2292112" y="505008"/>
                </a:lnTo>
                <a:lnTo>
                  <a:pt x="2296700" y="505008"/>
                </a:lnTo>
                <a:lnTo>
                  <a:pt x="2296700" y="498425"/>
                </a:lnTo>
                <a:lnTo>
                  <a:pt x="2302280" y="498425"/>
                </a:lnTo>
                <a:lnTo>
                  <a:pt x="2302280" y="491967"/>
                </a:lnTo>
                <a:lnTo>
                  <a:pt x="2306993" y="491967"/>
                </a:lnTo>
                <a:lnTo>
                  <a:pt x="2312573" y="491967"/>
                </a:lnTo>
                <a:lnTo>
                  <a:pt x="2317161" y="491967"/>
                </a:lnTo>
                <a:lnTo>
                  <a:pt x="2322742" y="491967"/>
                </a:lnTo>
                <a:lnTo>
                  <a:pt x="2322742" y="485384"/>
                </a:lnTo>
                <a:lnTo>
                  <a:pt x="2327454" y="485384"/>
                </a:lnTo>
                <a:lnTo>
                  <a:pt x="2333034" y="485384"/>
                </a:lnTo>
                <a:lnTo>
                  <a:pt x="2333034" y="478925"/>
                </a:lnTo>
                <a:lnTo>
                  <a:pt x="2337622" y="478925"/>
                </a:lnTo>
                <a:lnTo>
                  <a:pt x="2337622" y="473336"/>
                </a:lnTo>
                <a:lnTo>
                  <a:pt x="2343203" y="473336"/>
                </a:lnTo>
                <a:lnTo>
                  <a:pt x="2348783" y="473336"/>
                </a:lnTo>
                <a:lnTo>
                  <a:pt x="2363664" y="473336"/>
                </a:lnTo>
                <a:lnTo>
                  <a:pt x="2368376" y="473336"/>
                </a:lnTo>
                <a:lnTo>
                  <a:pt x="2368376" y="465884"/>
                </a:lnTo>
                <a:lnTo>
                  <a:pt x="2373957" y="465884"/>
                </a:lnTo>
                <a:lnTo>
                  <a:pt x="2379537" y="465884"/>
                </a:lnTo>
                <a:lnTo>
                  <a:pt x="2379537" y="459301"/>
                </a:lnTo>
                <a:lnTo>
                  <a:pt x="2384249" y="459301"/>
                </a:lnTo>
                <a:lnTo>
                  <a:pt x="2389830" y="459301"/>
                </a:lnTo>
                <a:lnTo>
                  <a:pt x="2394418" y="459301"/>
                </a:lnTo>
                <a:lnTo>
                  <a:pt x="2394418" y="452843"/>
                </a:lnTo>
                <a:lnTo>
                  <a:pt x="2399998" y="452843"/>
                </a:lnTo>
                <a:lnTo>
                  <a:pt x="2404711" y="452843"/>
                </a:lnTo>
                <a:lnTo>
                  <a:pt x="2410291" y="452843"/>
                </a:lnTo>
                <a:lnTo>
                  <a:pt x="2414879" y="452843"/>
                </a:lnTo>
                <a:lnTo>
                  <a:pt x="2420460" y="452843"/>
                </a:lnTo>
                <a:lnTo>
                  <a:pt x="2435341" y="452843"/>
                </a:lnTo>
                <a:lnTo>
                  <a:pt x="2440921" y="452843"/>
                </a:lnTo>
                <a:lnTo>
                  <a:pt x="2445633" y="452843"/>
                </a:lnTo>
                <a:lnTo>
                  <a:pt x="2445633" y="446260"/>
                </a:lnTo>
                <a:lnTo>
                  <a:pt x="2451214" y="446260"/>
                </a:lnTo>
                <a:lnTo>
                  <a:pt x="2455802" y="446260"/>
                </a:lnTo>
                <a:lnTo>
                  <a:pt x="2455802" y="438808"/>
                </a:lnTo>
                <a:lnTo>
                  <a:pt x="2461382" y="438808"/>
                </a:lnTo>
                <a:lnTo>
                  <a:pt x="2466095" y="438808"/>
                </a:lnTo>
                <a:lnTo>
                  <a:pt x="2471675" y="438808"/>
                </a:lnTo>
                <a:lnTo>
                  <a:pt x="2476263" y="438808"/>
                </a:lnTo>
                <a:lnTo>
                  <a:pt x="2481844" y="438808"/>
                </a:lnTo>
                <a:lnTo>
                  <a:pt x="2486556" y="438808"/>
                </a:lnTo>
                <a:lnTo>
                  <a:pt x="2492136" y="438808"/>
                </a:lnTo>
                <a:lnTo>
                  <a:pt x="2502305" y="438808"/>
                </a:lnTo>
                <a:lnTo>
                  <a:pt x="2507017" y="438808"/>
                </a:lnTo>
                <a:lnTo>
                  <a:pt x="2512598" y="438808"/>
                </a:lnTo>
                <a:lnTo>
                  <a:pt x="2517186" y="438808"/>
                </a:lnTo>
                <a:lnTo>
                  <a:pt x="2522766" y="438808"/>
                </a:lnTo>
                <a:lnTo>
                  <a:pt x="2527479" y="438808"/>
                </a:lnTo>
                <a:lnTo>
                  <a:pt x="2543228" y="438808"/>
                </a:lnTo>
                <a:lnTo>
                  <a:pt x="2548808" y="438808"/>
                </a:lnTo>
                <a:lnTo>
                  <a:pt x="2553520" y="438808"/>
                </a:lnTo>
                <a:lnTo>
                  <a:pt x="2553520" y="431356"/>
                </a:lnTo>
                <a:lnTo>
                  <a:pt x="2558108" y="431356"/>
                </a:lnTo>
                <a:lnTo>
                  <a:pt x="2558108" y="423904"/>
                </a:lnTo>
                <a:lnTo>
                  <a:pt x="2563689" y="423904"/>
                </a:lnTo>
                <a:lnTo>
                  <a:pt x="2573981" y="423904"/>
                </a:lnTo>
                <a:lnTo>
                  <a:pt x="2573981" y="408999"/>
                </a:lnTo>
                <a:lnTo>
                  <a:pt x="2579562" y="408999"/>
                </a:lnTo>
                <a:lnTo>
                  <a:pt x="2584150" y="408999"/>
                </a:lnTo>
                <a:lnTo>
                  <a:pt x="2584150" y="401547"/>
                </a:lnTo>
                <a:lnTo>
                  <a:pt x="2589730" y="401547"/>
                </a:lnTo>
                <a:lnTo>
                  <a:pt x="2594443" y="401547"/>
                </a:lnTo>
                <a:lnTo>
                  <a:pt x="2594443" y="385773"/>
                </a:lnTo>
                <a:lnTo>
                  <a:pt x="2600023" y="385773"/>
                </a:lnTo>
                <a:lnTo>
                  <a:pt x="2604611" y="385773"/>
                </a:lnTo>
                <a:lnTo>
                  <a:pt x="2604611" y="378197"/>
                </a:lnTo>
                <a:lnTo>
                  <a:pt x="2614904" y="378197"/>
                </a:lnTo>
                <a:lnTo>
                  <a:pt x="2620484" y="378197"/>
                </a:lnTo>
                <a:lnTo>
                  <a:pt x="2625073" y="378197"/>
                </a:lnTo>
                <a:lnTo>
                  <a:pt x="2630653" y="378197"/>
                </a:lnTo>
                <a:lnTo>
                  <a:pt x="2635365" y="378197"/>
                </a:lnTo>
                <a:lnTo>
                  <a:pt x="2651114" y="378197"/>
                </a:lnTo>
                <a:lnTo>
                  <a:pt x="2655827" y="378197"/>
                </a:lnTo>
                <a:lnTo>
                  <a:pt x="2661407" y="378197"/>
                </a:lnTo>
                <a:lnTo>
                  <a:pt x="2665995" y="378197"/>
                </a:lnTo>
                <a:lnTo>
                  <a:pt x="2671576" y="378197"/>
                </a:lnTo>
                <a:lnTo>
                  <a:pt x="2671576" y="369875"/>
                </a:lnTo>
                <a:lnTo>
                  <a:pt x="2681868" y="369875"/>
                </a:lnTo>
                <a:lnTo>
                  <a:pt x="2681868" y="362423"/>
                </a:lnTo>
                <a:lnTo>
                  <a:pt x="2686457" y="362423"/>
                </a:lnTo>
                <a:lnTo>
                  <a:pt x="2692037" y="362423"/>
                </a:lnTo>
                <a:lnTo>
                  <a:pt x="2696749" y="362423"/>
                </a:lnTo>
                <a:lnTo>
                  <a:pt x="2702330" y="362423"/>
                </a:lnTo>
                <a:lnTo>
                  <a:pt x="2727503" y="362423"/>
                </a:lnTo>
                <a:lnTo>
                  <a:pt x="2733084" y="362423"/>
                </a:lnTo>
                <a:lnTo>
                  <a:pt x="2737672" y="362423"/>
                </a:lnTo>
                <a:lnTo>
                  <a:pt x="2737672" y="353977"/>
                </a:lnTo>
                <a:lnTo>
                  <a:pt x="2743252" y="353977"/>
                </a:lnTo>
                <a:lnTo>
                  <a:pt x="2759125" y="353977"/>
                </a:lnTo>
                <a:lnTo>
                  <a:pt x="2763714" y="353977"/>
                </a:lnTo>
                <a:lnTo>
                  <a:pt x="2768426" y="353977"/>
                </a:lnTo>
                <a:lnTo>
                  <a:pt x="2774006" y="353977"/>
                </a:lnTo>
                <a:lnTo>
                  <a:pt x="2778594" y="353977"/>
                </a:lnTo>
                <a:lnTo>
                  <a:pt x="2789755" y="353977"/>
                </a:lnTo>
                <a:lnTo>
                  <a:pt x="2789755" y="344662"/>
                </a:lnTo>
                <a:lnTo>
                  <a:pt x="2794468" y="344662"/>
                </a:lnTo>
                <a:lnTo>
                  <a:pt x="2800048" y="344662"/>
                </a:lnTo>
                <a:lnTo>
                  <a:pt x="2800048" y="336341"/>
                </a:lnTo>
                <a:lnTo>
                  <a:pt x="2804636" y="336341"/>
                </a:lnTo>
                <a:lnTo>
                  <a:pt x="2810217" y="336341"/>
                </a:lnTo>
                <a:lnTo>
                  <a:pt x="2814929" y="336341"/>
                </a:lnTo>
                <a:lnTo>
                  <a:pt x="2830678" y="336341"/>
                </a:lnTo>
                <a:lnTo>
                  <a:pt x="2830678" y="327025"/>
                </a:lnTo>
                <a:lnTo>
                  <a:pt x="2835390" y="327025"/>
                </a:lnTo>
                <a:lnTo>
                  <a:pt x="2840970" y="327025"/>
                </a:lnTo>
                <a:lnTo>
                  <a:pt x="2845559" y="327025"/>
                </a:lnTo>
                <a:lnTo>
                  <a:pt x="2851139" y="327025"/>
                </a:lnTo>
                <a:lnTo>
                  <a:pt x="2861432" y="327025"/>
                </a:lnTo>
                <a:lnTo>
                  <a:pt x="2861432" y="317710"/>
                </a:lnTo>
                <a:lnTo>
                  <a:pt x="2866020" y="317710"/>
                </a:lnTo>
                <a:lnTo>
                  <a:pt x="2871600" y="317710"/>
                </a:lnTo>
                <a:lnTo>
                  <a:pt x="2871600" y="308395"/>
                </a:lnTo>
                <a:lnTo>
                  <a:pt x="2876313" y="308395"/>
                </a:lnTo>
                <a:lnTo>
                  <a:pt x="2881893" y="308395"/>
                </a:lnTo>
                <a:lnTo>
                  <a:pt x="2886481" y="308395"/>
                </a:lnTo>
                <a:lnTo>
                  <a:pt x="2892062" y="308395"/>
                </a:lnTo>
                <a:lnTo>
                  <a:pt x="2896774" y="308395"/>
                </a:lnTo>
                <a:lnTo>
                  <a:pt x="2896774" y="298086"/>
                </a:lnTo>
                <a:lnTo>
                  <a:pt x="2902354" y="298086"/>
                </a:lnTo>
                <a:lnTo>
                  <a:pt x="2906943" y="298086"/>
                </a:lnTo>
                <a:lnTo>
                  <a:pt x="2912523" y="298086"/>
                </a:lnTo>
                <a:lnTo>
                  <a:pt x="2917235" y="298086"/>
                </a:lnTo>
                <a:lnTo>
                  <a:pt x="2922816" y="298086"/>
                </a:lnTo>
                <a:lnTo>
                  <a:pt x="2922816" y="288771"/>
                </a:lnTo>
                <a:lnTo>
                  <a:pt x="2937697" y="288771"/>
                </a:lnTo>
                <a:lnTo>
                  <a:pt x="2943277" y="288771"/>
                </a:lnTo>
                <a:lnTo>
                  <a:pt x="2943277" y="278586"/>
                </a:lnTo>
                <a:lnTo>
                  <a:pt x="2947865" y="278586"/>
                </a:lnTo>
                <a:lnTo>
                  <a:pt x="2953446" y="278586"/>
                </a:lnTo>
                <a:lnTo>
                  <a:pt x="2959026" y="278586"/>
                </a:lnTo>
                <a:lnTo>
                  <a:pt x="2973907" y="278586"/>
                </a:lnTo>
                <a:lnTo>
                  <a:pt x="2978619" y="278586"/>
                </a:lnTo>
                <a:lnTo>
                  <a:pt x="2984200" y="278586"/>
                </a:lnTo>
                <a:lnTo>
                  <a:pt x="2989780" y="278586"/>
                </a:lnTo>
                <a:lnTo>
                  <a:pt x="2989780" y="267408"/>
                </a:lnTo>
                <a:lnTo>
                  <a:pt x="2994368" y="267408"/>
                </a:lnTo>
                <a:lnTo>
                  <a:pt x="3010241" y="267408"/>
                </a:lnTo>
                <a:lnTo>
                  <a:pt x="3014830" y="267408"/>
                </a:lnTo>
                <a:lnTo>
                  <a:pt x="3020410" y="267408"/>
                </a:lnTo>
                <a:lnTo>
                  <a:pt x="3025122" y="267408"/>
                </a:lnTo>
                <a:lnTo>
                  <a:pt x="3030703" y="267408"/>
                </a:lnTo>
                <a:lnTo>
                  <a:pt x="3035415" y="267408"/>
                </a:lnTo>
                <a:lnTo>
                  <a:pt x="3040995" y="267408"/>
                </a:lnTo>
                <a:lnTo>
                  <a:pt x="3040995" y="255236"/>
                </a:lnTo>
                <a:lnTo>
                  <a:pt x="3045583" y="255236"/>
                </a:lnTo>
                <a:lnTo>
                  <a:pt x="3051164" y="255236"/>
                </a:lnTo>
                <a:lnTo>
                  <a:pt x="3051164" y="244058"/>
                </a:lnTo>
                <a:lnTo>
                  <a:pt x="3055876" y="244058"/>
                </a:lnTo>
                <a:lnTo>
                  <a:pt x="3061456" y="244058"/>
                </a:lnTo>
                <a:lnTo>
                  <a:pt x="3066045" y="244058"/>
                </a:lnTo>
                <a:lnTo>
                  <a:pt x="3076337" y="244058"/>
                </a:lnTo>
                <a:lnTo>
                  <a:pt x="3081918" y="244058"/>
                </a:lnTo>
                <a:lnTo>
                  <a:pt x="3086506" y="244058"/>
                </a:lnTo>
                <a:lnTo>
                  <a:pt x="3086506" y="219838"/>
                </a:lnTo>
                <a:lnTo>
                  <a:pt x="3092086" y="219838"/>
                </a:lnTo>
                <a:lnTo>
                  <a:pt x="3096799" y="219838"/>
                </a:lnTo>
                <a:lnTo>
                  <a:pt x="3102379" y="219838"/>
                </a:lnTo>
                <a:lnTo>
                  <a:pt x="3117260" y="219838"/>
                </a:lnTo>
                <a:lnTo>
                  <a:pt x="3122840" y="219838"/>
                </a:lnTo>
                <a:lnTo>
                  <a:pt x="3127429" y="219838"/>
                </a:lnTo>
                <a:lnTo>
                  <a:pt x="3133009" y="219838"/>
                </a:lnTo>
                <a:lnTo>
                  <a:pt x="3133009" y="205928"/>
                </a:lnTo>
                <a:lnTo>
                  <a:pt x="3137721" y="205928"/>
                </a:lnTo>
                <a:lnTo>
                  <a:pt x="3147890" y="205928"/>
                </a:lnTo>
                <a:lnTo>
                  <a:pt x="3153470" y="205928"/>
                </a:lnTo>
                <a:lnTo>
                  <a:pt x="3159051" y="205928"/>
                </a:lnTo>
                <a:lnTo>
                  <a:pt x="3163763" y="205928"/>
                </a:lnTo>
                <a:lnTo>
                  <a:pt x="3163763" y="191893"/>
                </a:lnTo>
                <a:lnTo>
                  <a:pt x="3169343" y="191893"/>
                </a:lnTo>
                <a:lnTo>
                  <a:pt x="3173932" y="191893"/>
                </a:lnTo>
                <a:lnTo>
                  <a:pt x="3173932" y="177982"/>
                </a:lnTo>
                <a:lnTo>
                  <a:pt x="3189805" y="177982"/>
                </a:lnTo>
                <a:lnTo>
                  <a:pt x="3194393" y="177982"/>
                </a:lnTo>
                <a:lnTo>
                  <a:pt x="3199973" y="177982"/>
                </a:lnTo>
                <a:lnTo>
                  <a:pt x="3204686" y="177982"/>
                </a:lnTo>
                <a:lnTo>
                  <a:pt x="3210266" y="177982"/>
                </a:lnTo>
                <a:lnTo>
                  <a:pt x="3210266" y="162084"/>
                </a:lnTo>
                <a:lnTo>
                  <a:pt x="3225147" y="162084"/>
                </a:lnTo>
                <a:lnTo>
                  <a:pt x="3230727" y="162084"/>
                </a:lnTo>
                <a:lnTo>
                  <a:pt x="3235316" y="162084"/>
                </a:lnTo>
                <a:lnTo>
                  <a:pt x="3240896" y="162084"/>
                </a:lnTo>
                <a:lnTo>
                  <a:pt x="3245608" y="162084"/>
                </a:lnTo>
                <a:lnTo>
                  <a:pt x="3261357" y="162084"/>
                </a:lnTo>
                <a:lnTo>
                  <a:pt x="3266069" y="162084"/>
                </a:lnTo>
                <a:lnTo>
                  <a:pt x="3271650" y="162084"/>
                </a:lnTo>
                <a:lnTo>
                  <a:pt x="3276238" y="162084"/>
                </a:lnTo>
                <a:lnTo>
                  <a:pt x="3281818" y="162084"/>
                </a:lnTo>
                <a:lnTo>
                  <a:pt x="3292111" y="162084"/>
                </a:lnTo>
                <a:lnTo>
                  <a:pt x="3292111" y="145317"/>
                </a:lnTo>
                <a:lnTo>
                  <a:pt x="3296699" y="145317"/>
                </a:lnTo>
                <a:lnTo>
                  <a:pt x="3302280" y="145317"/>
                </a:lnTo>
                <a:lnTo>
                  <a:pt x="3306992" y="145317"/>
                </a:lnTo>
                <a:lnTo>
                  <a:pt x="3306992" y="127556"/>
                </a:lnTo>
                <a:lnTo>
                  <a:pt x="3312572" y="127556"/>
                </a:lnTo>
                <a:lnTo>
                  <a:pt x="3317161" y="127556"/>
                </a:lnTo>
                <a:lnTo>
                  <a:pt x="3327453" y="127556"/>
                </a:lnTo>
                <a:lnTo>
                  <a:pt x="3333034" y="127556"/>
                </a:lnTo>
                <a:lnTo>
                  <a:pt x="3337622" y="127556"/>
                </a:lnTo>
                <a:lnTo>
                  <a:pt x="3343202" y="127556"/>
                </a:lnTo>
                <a:lnTo>
                  <a:pt x="3347915" y="127556"/>
                </a:lnTo>
                <a:lnTo>
                  <a:pt x="3353495" y="127556"/>
                </a:lnTo>
                <a:lnTo>
                  <a:pt x="3369368" y="127556"/>
                </a:lnTo>
                <a:lnTo>
                  <a:pt x="3373956" y="127556"/>
                </a:lnTo>
                <a:lnTo>
                  <a:pt x="3378669" y="127556"/>
                </a:lnTo>
                <a:lnTo>
                  <a:pt x="3384249" y="127556"/>
                </a:lnTo>
                <a:lnTo>
                  <a:pt x="3389829" y="127556"/>
                </a:lnTo>
                <a:lnTo>
                  <a:pt x="3404710" y="127556"/>
                </a:lnTo>
                <a:lnTo>
                  <a:pt x="3410291" y="127556"/>
                </a:lnTo>
                <a:lnTo>
                  <a:pt x="3414879" y="127556"/>
                </a:lnTo>
                <a:lnTo>
                  <a:pt x="3420459" y="127556"/>
                </a:lnTo>
                <a:lnTo>
                  <a:pt x="3425172" y="127556"/>
                </a:lnTo>
                <a:lnTo>
                  <a:pt x="3440921" y="127556"/>
                </a:lnTo>
                <a:lnTo>
                  <a:pt x="3445633" y="127556"/>
                </a:lnTo>
                <a:lnTo>
                  <a:pt x="3451213" y="127556"/>
                </a:lnTo>
                <a:lnTo>
                  <a:pt x="3455802" y="127556"/>
                </a:lnTo>
                <a:lnTo>
                  <a:pt x="3461382" y="127556"/>
                </a:lnTo>
                <a:lnTo>
                  <a:pt x="3471675" y="127556"/>
                </a:lnTo>
                <a:lnTo>
                  <a:pt x="3476263" y="127556"/>
                </a:lnTo>
                <a:lnTo>
                  <a:pt x="3481843" y="127556"/>
                </a:lnTo>
                <a:lnTo>
                  <a:pt x="3481843" y="102467"/>
                </a:lnTo>
                <a:lnTo>
                  <a:pt x="3486555" y="102467"/>
                </a:lnTo>
                <a:lnTo>
                  <a:pt x="3492136" y="102467"/>
                </a:lnTo>
                <a:lnTo>
                  <a:pt x="3496724" y="102467"/>
                </a:lnTo>
                <a:lnTo>
                  <a:pt x="3507017" y="102467"/>
                </a:lnTo>
                <a:lnTo>
                  <a:pt x="3512597" y="102467"/>
                </a:lnTo>
                <a:lnTo>
                  <a:pt x="3517185" y="102467"/>
                </a:lnTo>
                <a:lnTo>
                  <a:pt x="3522766" y="102467"/>
                </a:lnTo>
                <a:lnTo>
                  <a:pt x="3527478" y="102467"/>
                </a:lnTo>
                <a:lnTo>
                  <a:pt x="3533058" y="102467"/>
                </a:lnTo>
                <a:lnTo>
                  <a:pt x="3543227" y="102467"/>
                </a:lnTo>
                <a:lnTo>
                  <a:pt x="3547939" y="102467"/>
                </a:lnTo>
                <a:lnTo>
                  <a:pt x="3553520" y="102467"/>
                </a:lnTo>
                <a:lnTo>
                  <a:pt x="3559100" y="102467"/>
                </a:lnTo>
                <a:lnTo>
                  <a:pt x="3563688" y="102467"/>
                </a:lnTo>
                <a:lnTo>
                  <a:pt x="3569269" y="102467"/>
                </a:lnTo>
                <a:lnTo>
                  <a:pt x="3569269" y="68932"/>
                </a:lnTo>
                <a:lnTo>
                  <a:pt x="3579561" y="68932"/>
                </a:lnTo>
                <a:lnTo>
                  <a:pt x="3579561" y="35397"/>
                </a:lnTo>
                <a:lnTo>
                  <a:pt x="3584150" y="35397"/>
                </a:lnTo>
                <a:lnTo>
                  <a:pt x="3589730" y="35397"/>
                </a:lnTo>
                <a:lnTo>
                  <a:pt x="3594442" y="35397"/>
                </a:lnTo>
                <a:lnTo>
                  <a:pt x="3600023" y="35397"/>
                </a:lnTo>
                <a:lnTo>
                  <a:pt x="3600023" y="0"/>
                </a:lnTo>
                <a:lnTo>
                  <a:pt x="3604611" y="0"/>
                </a:lnTo>
                <a:lnTo>
                  <a:pt x="3610191" y="0"/>
                </a:lnTo>
                <a:lnTo>
                  <a:pt x="3620484" y="0"/>
                </a:lnTo>
                <a:lnTo>
                  <a:pt x="3625072" y="0"/>
                </a:lnTo>
                <a:lnTo>
                  <a:pt x="3630653" y="0"/>
                </a:lnTo>
                <a:lnTo>
                  <a:pt x="3635365" y="0"/>
                </a:lnTo>
                <a:lnTo>
                  <a:pt x="3640945" y="0"/>
                </a:lnTo>
                <a:lnTo>
                  <a:pt x="3655826" y="0"/>
                </a:lnTo>
                <a:lnTo>
                  <a:pt x="3661407" y="0"/>
                </a:lnTo>
                <a:lnTo>
                  <a:pt x="3665995" y="0"/>
                </a:lnTo>
                <a:lnTo>
                  <a:pt x="3671575" y="0"/>
                </a:lnTo>
                <a:lnTo>
                  <a:pt x="3676288" y="0"/>
                </a:lnTo>
                <a:lnTo>
                  <a:pt x="3692161" y="0"/>
                </a:lnTo>
              </a:path>
            </a:pathLst>
          </a:custGeom>
          <a:ln w="10247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3437" y="42131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3437" y="42131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3437" y="421319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8087" y="420854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087" y="420854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8318" y="420388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8318" y="42038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8548" y="42038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8548" y="42038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8779" y="419922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8779" y="419922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9009" y="418525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5116" y="931"/>
                </a:moveTo>
                <a:lnTo>
                  <a:pt x="5116" y="9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9009" y="418525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4590" y="418059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4590" y="418059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6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9253" y="417593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29253" y="417593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9483" y="416754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198"/>
                </a:moveTo>
                <a:lnTo>
                  <a:pt x="5116" y="4198"/>
                </a:lnTo>
              </a:path>
            </a:pathLst>
          </a:custGeom>
          <a:ln w="83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39483" y="416754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5064" y="4167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5064" y="416754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5294" y="41489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397"/>
                </a:moveTo>
                <a:lnTo>
                  <a:pt x="5116" y="139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5294" y="414891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9944" y="41489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9944" y="414891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0175" y="41489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0175" y="414891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0406" y="414425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0406" y="414425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5986" y="413959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85986" y="413959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0636" y="413773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5116" y="931"/>
                </a:moveTo>
                <a:lnTo>
                  <a:pt x="5116" y="9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9949" y="4125611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0" y="0"/>
                </a:moveTo>
                <a:lnTo>
                  <a:pt x="0" y="0"/>
                </a:lnTo>
                <a:lnTo>
                  <a:pt x="651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6460" y="412095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6460" y="412095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11110" y="411629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11110" y="411629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16691" y="410698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16691" y="410698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21341" y="4098597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191"/>
                </a:moveTo>
                <a:lnTo>
                  <a:pt x="5116" y="4191"/>
                </a:lnTo>
              </a:path>
            </a:pathLst>
          </a:custGeom>
          <a:ln w="838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21341" y="4098597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35292" y="4089281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37152" y="407996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37152" y="407996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41802" y="4070639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63"/>
                </a:moveTo>
                <a:lnTo>
                  <a:pt x="5116" y="4663"/>
                </a:lnTo>
              </a:path>
            </a:pathLst>
          </a:custGeom>
          <a:ln w="932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41802" y="407063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823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57626" y="406598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57626" y="406598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4367" y="4056666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78087" y="404735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78087" y="404735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88317" y="404269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8317" y="404269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811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04128" y="403896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04128" y="4038967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8079" y="4029639"/>
            <a:ext cx="6985" cy="0"/>
          </a:xfrm>
          <a:custGeom>
            <a:avLst/>
            <a:gdLst/>
            <a:ahLst/>
            <a:cxnLst/>
            <a:rect l="l" t="t" r="r" b="b"/>
            <a:pathLst>
              <a:path w="6984">
                <a:moveTo>
                  <a:pt x="0" y="0"/>
                </a:moveTo>
                <a:lnTo>
                  <a:pt x="0" y="0"/>
                </a:lnTo>
                <a:lnTo>
                  <a:pt x="652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24602" y="402032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4602" y="402032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29252" y="4011009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29252" y="4011009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39483" y="40110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39483" y="401100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45063" y="400635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45063" y="40063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59944" y="399703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397"/>
                </a:moveTo>
                <a:lnTo>
                  <a:pt x="5116" y="139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59944" y="399703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65525" y="3983051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-5116" y="6992"/>
                </a:moveTo>
                <a:lnTo>
                  <a:pt x="5116" y="6992"/>
                </a:lnTo>
              </a:path>
            </a:pathLst>
          </a:custGeom>
          <a:ln w="1398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65525" y="398305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75755" y="3983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75755" y="398305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65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80406" y="397839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80406" y="397839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85986" y="39755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397"/>
                </a:moveTo>
                <a:lnTo>
                  <a:pt x="5116" y="139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00879" y="39690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00879" y="395976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00879" y="395976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06460" y="3951379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191"/>
                </a:moveTo>
                <a:lnTo>
                  <a:pt x="5116" y="4191"/>
                </a:lnTo>
              </a:path>
            </a:pathLst>
          </a:custGeom>
          <a:ln w="838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06460" y="3951379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16690" y="3934599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5116" y="8389"/>
                </a:moveTo>
                <a:lnTo>
                  <a:pt x="5116" y="8389"/>
                </a:lnTo>
              </a:path>
            </a:pathLst>
          </a:custGeom>
          <a:ln w="1677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25991" y="3923421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26921" y="3914106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26921" y="3914106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3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37152" y="39141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37152" y="3914106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43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47395" y="390944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47395" y="390944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51983" y="390479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51983" y="390479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57563" y="3904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57563" y="3904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74304" y="3900133"/>
            <a:ext cx="14604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0" y="0"/>
                </a:moveTo>
                <a:lnTo>
                  <a:pt x="0" y="0"/>
                </a:lnTo>
                <a:lnTo>
                  <a:pt x="140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88317" y="3900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88317" y="390013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98610" y="3900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98610" y="390013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08779" y="389547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08779" y="3895475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19071" y="3894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5116" y="465"/>
                </a:moveTo>
                <a:lnTo>
                  <a:pt x="5116" y="46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32092" y="388614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334820" y="387683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34820" y="387683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9533" y="3876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39533" y="387683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345113" y="387217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345113" y="3872175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55282" y="386286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355282" y="3862860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375743" y="385354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375743" y="385354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380455" y="384888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380455" y="384888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390624" y="384422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90624" y="384422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396204" y="38442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396204" y="3844229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406497" y="383955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35"/>
                </a:moveTo>
                <a:lnTo>
                  <a:pt x="5116" y="2335"/>
                </a:lnTo>
              </a:path>
            </a:pathLst>
          </a:custGeom>
          <a:ln w="46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406497" y="3839559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8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423238" y="3834902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26958" y="383024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426958" y="383024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32539" y="3820929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432539" y="382092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437127" y="3820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437127" y="382092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442707" y="381627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42707" y="381627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447419" y="38162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447419" y="381627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452008" y="381347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397"/>
                </a:moveTo>
                <a:lnTo>
                  <a:pt x="5116" y="139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467881" y="38069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5116" y="465"/>
                </a:moveTo>
                <a:lnTo>
                  <a:pt x="5116" y="46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467881" y="380695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473461" y="380229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28"/>
                </a:moveTo>
                <a:lnTo>
                  <a:pt x="5116" y="2328"/>
                </a:lnTo>
              </a:path>
            </a:pathLst>
          </a:custGeom>
          <a:ln w="465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473461" y="380229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478049" y="379298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478049" y="37929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488342" y="37929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488342" y="37929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498511" y="378831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35"/>
                </a:moveTo>
                <a:lnTo>
                  <a:pt x="5116" y="2335"/>
                </a:lnTo>
              </a:path>
            </a:pathLst>
          </a:custGeom>
          <a:ln w="46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10663" y="3778973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514384" y="3759474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-5116" y="9749"/>
                </a:moveTo>
                <a:lnTo>
                  <a:pt x="5116" y="9749"/>
                </a:lnTo>
              </a:path>
            </a:pathLst>
          </a:custGeom>
          <a:ln w="194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514384" y="375947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518972" y="375475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18972" y="375475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24552" y="3754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524552" y="375475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29265" y="375015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529265" y="375015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49726" y="374543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5116" y="496"/>
                </a:moveTo>
                <a:lnTo>
                  <a:pt x="5116" y="496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49726" y="374543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55306" y="374084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55306" y="37408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59895" y="373612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59895" y="373612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65475" y="37361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65475" y="37361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570187" y="37361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70187" y="373612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580356" y="372780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160"/>
                </a:moveTo>
                <a:lnTo>
                  <a:pt x="5116" y="4160"/>
                </a:lnTo>
              </a:path>
            </a:pathLst>
          </a:custGeom>
          <a:ln w="832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600817" y="371749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600817" y="371749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606398" y="371289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606398" y="371289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611110" y="370358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611110" y="370358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616690" y="37035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616690" y="370358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621403" y="37035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621403" y="3703582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0" y="0"/>
                </a:moveTo>
                <a:lnTo>
                  <a:pt x="0" y="0"/>
                </a:lnTo>
                <a:lnTo>
                  <a:pt x="644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644592" y="369886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647444" y="369426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647444" y="369426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52033" y="36942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652033" y="3694267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0" y="0"/>
                </a:lnTo>
                <a:lnTo>
                  <a:pt x="111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663193" y="368954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663193" y="368954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678074" y="368495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678074" y="368495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698535" y="367464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91"/>
                </a:moveTo>
                <a:lnTo>
                  <a:pt x="5116" y="3291"/>
                </a:lnTo>
              </a:path>
            </a:pathLst>
          </a:custGeom>
          <a:ln w="658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698535" y="367464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704116" y="3656012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5116" y="9315"/>
                </a:moveTo>
                <a:lnTo>
                  <a:pt x="5116" y="9315"/>
                </a:lnTo>
              </a:path>
            </a:pathLst>
          </a:custGeom>
          <a:ln w="186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704116" y="3656012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714408" y="365129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714408" y="365129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735738" y="364669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30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745038" y="36466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745038" y="364669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755331" y="364197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755331" y="364197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765500" y="3641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765500" y="364197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775792" y="3641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75792" y="364197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80381" y="3641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93401" y="363266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0" y="0"/>
                </a:lnTo>
                <a:lnTo>
                  <a:pt x="130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806422" y="36326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806422" y="363266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811135" y="362806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811135" y="362806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816715" y="362334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816715" y="3623347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0" y="0"/>
                </a:moveTo>
                <a:lnTo>
                  <a:pt x="0" y="0"/>
                </a:lnTo>
                <a:lnTo>
                  <a:pt x="16741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842757" y="360844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-5116" y="931"/>
                </a:moveTo>
                <a:lnTo>
                  <a:pt x="5116" y="9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842757" y="36084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847345" y="360384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847345" y="360384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857637" y="36038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857637" y="360384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867806" y="36038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867806" y="360384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878099" y="36038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878099" y="360384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883679" y="36009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428"/>
                </a:moveTo>
                <a:lnTo>
                  <a:pt x="5116" y="1428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897568" y="3594532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0" y="0"/>
                </a:moveTo>
                <a:lnTo>
                  <a:pt x="0" y="0"/>
                </a:lnTo>
                <a:lnTo>
                  <a:pt x="657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904140" y="35945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904140" y="359453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908729" y="358981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908729" y="358981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919022" y="358521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919022" y="358521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0" y="0"/>
                </a:lnTo>
                <a:lnTo>
                  <a:pt x="19469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949775" y="357118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949775" y="357118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955356" y="3560997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-5116" y="5092"/>
                </a:moveTo>
                <a:lnTo>
                  <a:pt x="5116" y="5092"/>
                </a:lnTo>
              </a:path>
            </a:pathLst>
          </a:custGeom>
          <a:ln w="1018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955356" y="356099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959944" y="35609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959944" y="356099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970237" y="35609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970237" y="356099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975817" y="355627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975817" y="35562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996278" y="354696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428"/>
                </a:moveTo>
                <a:lnTo>
                  <a:pt x="5116" y="1428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996278" y="354696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00867" y="3546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00867" y="354696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06447" y="3546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06447" y="3546962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16740" y="353764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16740" y="353764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021328" y="352833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21328" y="35283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40921" y="3522743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042781" y="3513428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042781" y="3513428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0" y="0"/>
                </a:lnTo>
                <a:lnTo>
                  <a:pt x="19469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062251" y="350883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062251" y="350883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067831" y="350038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222"/>
                </a:moveTo>
                <a:lnTo>
                  <a:pt x="5116" y="4222"/>
                </a:lnTo>
              </a:path>
            </a:pathLst>
          </a:custGeom>
          <a:ln w="84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078992" y="349020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083704" y="3490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083704" y="3490202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93873" y="3479893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-5116" y="5154"/>
                </a:moveTo>
                <a:lnTo>
                  <a:pt x="5116" y="5154"/>
                </a:lnTo>
              </a:path>
            </a:pathLst>
          </a:custGeom>
          <a:ln w="103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093873" y="3479893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104165" y="3479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104165" y="347989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08754" y="3479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08754" y="34798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14334" y="347529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114334" y="34752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126487" y="34659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129215" y="3456667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129215" y="345666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134795" y="34566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134795" y="345666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145088" y="34566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45088" y="345666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55257" y="345107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55257" y="345107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159969" y="34510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159969" y="3451078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173858" y="3441763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175718" y="343704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175718" y="34370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180430" y="343232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180430" y="343232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186010" y="34277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186010" y="342772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196179" y="342300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196179" y="34230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200891" y="3419282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221353" y="3417419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0" y="0"/>
                </a:lnTo>
                <a:lnTo>
                  <a:pt x="21329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242682" y="34174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242682" y="341741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247394" y="341282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47394" y="341282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52975" y="34128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52975" y="341282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30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262275" y="3409097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78148" y="340350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283729" y="3393199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-5116" y="5154"/>
                </a:moveTo>
                <a:lnTo>
                  <a:pt x="5116" y="5154"/>
                </a:lnTo>
              </a:path>
            </a:pathLst>
          </a:custGeom>
          <a:ln w="103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283729" y="3393199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293897" y="338860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293897" y="3388604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308778" y="33838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319071" y="336898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319071" y="336898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324651" y="33689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324651" y="3368980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334820" y="33689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334820" y="3368980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345113" y="33643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345113" y="336438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349701" y="33643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349701" y="336438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355281" y="335966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355281" y="3359665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368302" y="3350349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370162" y="334575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370162" y="334575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375742" y="3345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375742" y="334575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380455" y="3335445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-5116" y="5154"/>
                </a:moveTo>
                <a:lnTo>
                  <a:pt x="5116" y="5154"/>
                </a:lnTo>
              </a:path>
            </a:pathLst>
          </a:custGeom>
          <a:ln w="103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380455" y="333544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386035" y="333085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386035" y="333085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390623" y="332613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390623" y="332613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06496" y="331122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06496" y="331122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411085" y="3311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11085" y="331122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416665" y="330663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416665" y="330663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421377" y="3301041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421377" y="33010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426958" y="33010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426958" y="33010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431546" y="33010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431546" y="33010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437126" y="32981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428"/>
                </a:moveTo>
                <a:lnTo>
                  <a:pt x="5116" y="1428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452007" y="3291726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452999" y="3287006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452999" y="328700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457588" y="32870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457588" y="328700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463168" y="3281417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463168" y="328141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467880" y="3281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467880" y="328141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473461" y="3281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473461" y="328141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478049" y="3272102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478049" y="327210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489210" y="325719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493922" y="325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493922" y="325719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498510" y="325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498510" y="325719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504091" y="325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504091" y="325719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514383" y="325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514383" y="325719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518972" y="32516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518972" y="325160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524552" y="324701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524552" y="324701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540425" y="32367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545013" y="3217204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-5116" y="9749"/>
                </a:moveTo>
                <a:lnTo>
                  <a:pt x="5116" y="9749"/>
                </a:lnTo>
              </a:path>
            </a:pathLst>
          </a:custGeom>
          <a:ln w="194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545013" y="32172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549725" y="32172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549725" y="3217204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559894" y="321161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559894" y="321161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565474" y="32116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565474" y="32116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582216" y="3206895"/>
            <a:ext cx="14604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0" y="0"/>
                </a:moveTo>
                <a:lnTo>
                  <a:pt x="0" y="0"/>
                </a:lnTo>
                <a:lnTo>
                  <a:pt x="140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596228" y="320130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596228" y="3201306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606521" y="32013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606521" y="320130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612101" y="32013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612101" y="320130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616690" y="3196711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616690" y="319671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621402" y="31967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621402" y="3196711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8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638143" y="319199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642731" y="318640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642731" y="318640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647444" y="3186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647444" y="3186402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657612" y="3186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657612" y="318640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663193" y="3181682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63193" y="318168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667905" y="3171497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-5116" y="5092"/>
                </a:moveTo>
                <a:lnTo>
                  <a:pt x="5116" y="5092"/>
                </a:lnTo>
              </a:path>
            </a:pathLst>
          </a:custGeom>
          <a:ln w="1018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67905" y="31714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689234" y="317149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30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698535" y="3166778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98535" y="31667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704115" y="3151004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-5116" y="7886"/>
                </a:moveTo>
                <a:lnTo>
                  <a:pt x="5116" y="7886"/>
                </a:lnTo>
              </a:path>
            </a:pathLst>
          </a:custGeom>
          <a:ln w="1577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704115" y="31510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708828" y="3151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708828" y="31510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714408" y="3146284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725569" y="313610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729289" y="3136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729289" y="313610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734869" y="3125791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-5116" y="5154"/>
                </a:moveTo>
                <a:lnTo>
                  <a:pt x="5116" y="5154"/>
                </a:lnTo>
              </a:path>
            </a:pathLst>
          </a:custGeom>
          <a:ln w="103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734869" y="312579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739458" y="3121195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739458" y="312119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745038" y="31211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745038" y="312119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749750" y="3115606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749750" y="311560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755331" y="31156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760911" y="310070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765499" y="3100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765499" y="310070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770212" y="309511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770212" y="309511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775792" y="308952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775792" y="308952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780380" y="3084804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780380" y="30848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85961" y="3084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785961" y="30848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790673" y="3084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790673" y="30848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816715" y="308480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821303" y="30848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21303" y="30848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826883" y="3069030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-5116" y="7886"/>
                </a:moveTo>
                <a:lnTo>
                  <a:pt x="5116" y="7886"/>
                </a:lnTo>
              </a:path>
            </a:pathLst>
          </a:custGeom>
          <a:ln w="1577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826883" y="306903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831595" y="3063441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831595" y="30634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837176" y="3063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837176" y="30634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841764" y="3063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841764" y="306344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861357" y="3057852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863218" y="3057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863218" y="305785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867806" y="305226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867806" y="305226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873386" y="304667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873386" y="304667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878098" y="30466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878098" y="30466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883679" y="3041954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359"/>
                </a:moveTo>
                <a:lnTo>
                  <a:pt x="5116" y="2359"/>
                </a:lnTo>
              </a:path>
            </a:pathLst>
          </a:custGeom>
          <a:ln w="47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883679" y="3041954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888267" y="3036365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888267" y="3036365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900420" y="3025187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904140" y="301959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904140" y="301959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908728" y="3014008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908728" y="301400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914309" y="30140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914309" y="30140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919021" y="30140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919021" y="301400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924601" y="30140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924601" y="3014008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929314" y="3008419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929314" y="300841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949775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949775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949775" y="300283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955355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955355" y="300283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959944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959944" y="300283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965524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965524" y="300283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970236" y="3002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970236" y="300283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975817" y="2997241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975817" y="29972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980405" y="2997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980405" y="29972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985985" y="2997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985985" y="29972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990698" y="29972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990698" y="299724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009299" y="2990782"/>
            <a:ext cx="1905" cy="0"/>
          </a:xfrm>
          <a:custGeom>
            <a:avLst/>
            <a:gdLst/>
            <a:ahLst/>
            <a:cxnLst/>
            <a:rect l="l" t="t" r="r" b="b"/>
            <a:pathLst>
              <a:path w="1905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011159" y="298519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011159" y="29851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016739" y="2979604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016739" y="29796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022320" y="297302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91"/>
                </a:moveTo>
                <a:lnTo>
                  <a:pt x="5116" y="3291"/>
                </a:lnTo>
              </a:path>
            </a:pathLst>
          </a:custGeom>
          <a:ln w="658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022320" y="297302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026908" y="296743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026908" y="2967432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031620" y="29674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031620" y="296743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056670" y="2967432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057662" y="296184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057662" y="296184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063242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063242" y="29618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067830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067830" y="296184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073411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073411" y="29618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078123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078123" y="296184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749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093872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093872" y="296184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098584" y="2961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098584" y="296184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108753" y="294321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108753" y="294321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114333" y="29432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114333" y="294321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119046" y="293663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91"/>
                </a:moveTo>
                <a:lnTo>
                  <a:pt x="5116" y="3291"/>
                </a:lnTo>
              </a:path>
            </a:pathLst>
          </a:custGeom>
          <a:ln w="658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119046" y="2936630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129214" y="293017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29"/>
                </a:moveTo>
                <a:lnTo>
                  <a:pt x="5116" y="3229"/>
                </a:lnTo>
              </a:path>
            </a:pathLst>
          </a:custGeom>
          <a:ln w="645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129214" y="293017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134795" y="2924582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134795" y="2924582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150668" y="291800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30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159968" y="2918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159968" y="291800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165549" y="291154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29"/>
                </a:moveTo>
                <a:lnTo>
                  <a:pt x="5116" y="3229"/>
                </a:lnTo>
              </a:path>
            </a:pathLst>
          </a:custGeom>
          <a:ln w="645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165549" y="29115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170137" y="2911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170137" y="29115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175717" y="2911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175717" y="291154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180430" y="2911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180430" y="291154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186010" y="2911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186010" y="2911541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0" y="0"/>
                </a:lnTo>
                <a:lnTo>
                  <a:pt x="830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211060" y="29049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5116" y="1428"/>
                </a:moveTo>
                <a:lnTo>
                  <a:pt x="5116" y="1428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211060" y="290495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216640" y="28985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29"/>
                </a:moveTo>
                <a:lnTo>
                  <a:pt x="5116" y="3229"/>
                </a:lnTo>
              </a:path>
            </a:pathLst>
          </a:custGeom>
          <a:ln w="645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216640" y="2898500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222220" y="2891917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91"/>
                </a:moveTo>
                <a:lnTo>
                  <a:pt x="5116" y="3291"/>
                </a:lnTo>
              </a:path>
            </a:pathLst>
          </a:custGeom>
          <a:ln w="658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222220" y="2891917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237101" y="2891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237101" y="2891917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241813" y="2888191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-5116" y="1863"/>
                </a:moveTo>
                <a:lnTo>
                  <a:pt x="5116" y="1863"/>
                </a:lnTo>
              </a:path>
            </a:pathLst>
          </a:custGeom>
          <a:ln w="372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247394" y="287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247394" y="2872417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252974" y="2864965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252974" y="28649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257687" y="2864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257687" y="2864965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267855" y="2864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267855" y="286496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273435" y="2864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273435" y="28649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278148" y="2864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278148" y="286496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283728" y="2864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283728" y="286496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288317" y="2863102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-5116" y="931"/>
                </a:moveTo>
                <a:lnTo>
                  <a:pt x="5116" y="9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298609" y="28519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298609" y="2844472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298609" y="284447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304190" y="2844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304190" y="284447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308778" y="2844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308778" y="284447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314358" y="2837889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-5116" y="3291"/>
                </a:moveTo>
                <a:lnTo>
                  <a:pt x="5116" y="3291"/>
                </a:lnTo>
              </a:path>
            </a:pathLst>
          </a:custGeom>
          <a:ln w="658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314358" y="283788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319071" y="2837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319071" y="283788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324651" y="2830437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324651" y="283043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342260" y="282397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345112" y="2816526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345112" y="28165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349700" y="28165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349700" y="281652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355281" y="280907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355281" y="280907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359993" y="2809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359993" y="28090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365574" y="2809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365574" y="280907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375742" y="2807211"/>
            <a:ext cx="0" cy="1905"/>
          </a:xfrm>
          <a:custGeom>
            <a:avLst/>
            <a:gdLst/>
            <a:ahLst/>
            <a:cxnLst/>
            <a:rect l="l" t="t" r="r" b="b"/>
            <a:pathLst>
              <a:path h="1905">
                <a:moveTo>
                  <a:pt x="-5116" y="931"/>
                </a:moveTo>
                <a:lnTo>
                  <a:pt x="5116" y="9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385042" y="279503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386035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386035" y="279503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390623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390623" y="279503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396203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396203" y="279503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400916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400916" y="2795039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411084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411084" y="279503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416665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416665" y="279503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422245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422245" y="279503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426957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426957" y="279503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431545" y="2795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431545" y="2795039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441838" y="2772682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222"/>
                </a:moveTo>
                <a:lnTo>
                  <a:pt x="5116" y="4222"/>
                </a:lnTo>
              </a:path>
            </a:pathLst>
          </a:custGeom>
          <a:ln w="84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441838" y="277268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0" y="0"/>
                </a:lnTo>
                <a:lnTo>
                  <a:pt x="111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452999" y="2756909"/>
            <a:ext cx="0" cy="15875"/>
          </a:xfrm>
          <a:custGeom>
            <a:avLst/>
            <a:gdLst/>
            <a:ahLst/>
            <a:cxnLst/>
            <a:rect l="l" t="t" r="r" b="b"/>
            <a:pathLst>
              <a:path h="15875">
                <a:moveTo>
                  <a:pt x="-5116" y="7886"/>
                </a:moveTo>
                <a:lnTo>
                  <a:pt x="5116" y="7886"/>
                </a:lnTo>
              </a:path>
            </a:pathLst>
          </a:custGeom>
          <a:ln w="1577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452999" y="275690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457587" y="2756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457587" y="275690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463168" y="2756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463168" y="275690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467880" y="2756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467880" y="275690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8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481769" y="2749456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0" y="0"/>
                </a:moveTo>
                <a:lnTo>
                  <a:pt x="0" y="0"/>
                </a:lnTo>
                <a:lnTo>
                  <a:pt x="657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488341" y="274200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-5116" y="3726"/>
                </a:moveTo>
                <a:lnTo>
                  <a:pt x="5116" y="3726"/>
                </a:lnTo>
              </a:path>
            </a:pathLst>
          </a:custGeom>
          <a:ln w="745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488341" y="27420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493922" y="2742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493922" y="274200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498510" y="2742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498510" y="274200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504090" y="2733558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222"/>
                </a:moveTo>
                <a:lnTo>
                  <a:pt x="5116" y="4222"/>
                </a:lnTo>
              </a:path>
            </a:pathLst>
          </a:custGeom>
          <a:ln w="84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504090" y="273355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508802" y="27335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508802" y="273355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514383" y="27335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514383" y="2733558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530132" y="272610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534844" y="27261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534844" y="272610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539432" y="27261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539432" y="272610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0" y="0"/>
                </a:lnTo>
                <a:lnTo>
                  <a:pt x="20461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559894" y="2717661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222"/>
                </a:moveTo>
                <a:lnTo>
                  <a:pt x="5116" y="4222"/>
                </a:lnTo>
              </a:path>
            </a:pathLst>
          </a:custGeom>
          <a:ln w="844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559894" y="271766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565474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565474" y="27176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570186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570186" y="2717661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593500" y="271766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596228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596228" y="27176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600940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600940" y="271766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606521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606521" y="27176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611109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611109" y="271766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616689" y="2717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616689" y="2717661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626982" y="2709339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-5116" y="4160"/>
                </a:moveTo>
                <a:lnTo>
                  <a:pt x="5116" y="4160"/>
                </a:lnTo>
              </a:path>
            </a:pathLst>
          </a:custGeom>
          <a:ln w="832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626982" y="270933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632562" y="27093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632562" y="270933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72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648311" y="270089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652032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652032" y="2700893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0" y="0"/>
                </a:lnTo>
                <a:lnTo>
                  <a:pt x="111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663192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663192" y="270089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667905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667905" y="27008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673485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673485" y="270089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678073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678073" y="27008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683654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683654" y="270089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688366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688366" y="270089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30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718996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18996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718996" y="27008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724576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724576" y="270089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739457" y="2700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739457" y="270089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745038" y="2691578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745038" y="26915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749750" y="26915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49750" y="26915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755330" y="2686982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5116" y="2297"/>
                </a:moveTo>
                <a:lnTo>
                  <a:pt x="5116" y="2297"/>
                </a:lnTo>
              </a:path>
            </a:pathLst>
          </a:custGeom>
          <a:ln w="45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761778" y="26720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0" y="0"/>
                </a:lnTo>
                <a:lnTo>
                  <a:pt x="843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770211" y="2661769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-5116" y="5154"/>
                </a:moveTo>
                <a:lnTo>
                  <a:pt x="5116" y="5154"/>
                </a:lnTo>
              </a:path>
            </a:pathLst>
          </a:custGeom>
          <a:ln w="103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770211" y="2661769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775792" y="265245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775792" y="265245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780380" y="26524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780380" y="265245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785960" y="26524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785960" y="265245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790672" y="2651585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5116" y="434"/>
                </a:moveTo>
                <a:lnTo>
                  <a:pt x="5116" y="434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796253" y="262264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5116" y="6085"/>
                </a:moveTo>
                <a:lnTo>
                  <a:pt x="5116" y="6085"/>
                </a:lnTo>
              </a:path>
            </a:pathLst>
          </a:custGeom>
          <a:ln w="1217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796253" y="2622645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811134" y="2622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811134" y="2622645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816714" y="2622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816714" y="262264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821302" y="2612461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-5116" y="5092"/>
                </a:moveTo>
                <a:lnTo>
                  <a:pt x="5116" y="5092"/>
                </a:lnTo>
              </a:path>
            </a:pathLst>
          </a:custGeom>
          <a:ln w="1018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821302" y="2612461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0" y="0"/>
                </a:lnTo>
                <a:lnTo>
                  <a:pt x="18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834323" y="260128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0" y="0"/>
                </a:lnTo>
                <a:lnTo>
                  <a:pt x="285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837175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837175" y="26012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847344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847344" y="260128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852056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852056" y="260128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857637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857637" y="260128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863217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863217" y="260128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867805" y="26012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867805" y="2601283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878098" y="2595693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-5116" y="2794"/>
                </a:moveTo>
                <a:lnTo>
                  <a:pt x="5116" y="2794"/>
                </a:lnTo>
              </a:path>
            </a:pathLst>
          </a:custGeom>
          <a:ln w="558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894839" y="259097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898559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898559" y="25909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904139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904139" y="259097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914432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914432" y="259097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919021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919021" y="25909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924601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924601" y="259097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929313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929313" y="25909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934893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934893" y="259097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939482" y="25909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939482" y="259097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954363" y="25789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955355" y="25789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955355" y="25789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959943" y="25667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5116" y="6085"/>
                </a:moveTo>
                <a:lnTo>
                  <a:pt x="5116" y="6085"/>
                </a:lnTo>
              </a:path>
            </a:pathLst>
          </a:custGeom>
          <a:ln w="1217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959943" y="256675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965523" y="2566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965523" y="256675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970236" y="2566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970236" y="256675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975816" y="2566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975816" y="2566754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990697" y="2566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990697" y="25667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8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4006042" y="2552843"/>
            <a:ext cx="10795" cy="12065"/>
          </a:xfrm>
          <a:custGeom>
            <a:avLst/>
            <a:gdLst/>
            <a:ahLst/>
            <a:cxnLst/>
            <a:rect l="l" t="t" r="r" b="b"/>
            <a:pathLst>
              <a:path w="10795" h="12064">
                <a:moveTo>
                  <a:pt x="0" y="12047"/>
                </a:moveTo>
                <a:lnTo>
                  <a:pt x="10233" y="12047"/>
                </a:lnTo>
                <a:lnTo>
                  <a:pt x="10233" y="0"/>
                </a:lnTo>
                <a:lnTo>
                  <a:pt x="0" y="0"/>
                </a:lnTo>
                <a:lnTo>
                  <a:pt x="0" y="120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4011159" y="2552843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4011622" y="2538808"/>
            <a:ext cx="10795" cy="14604"/>
          </a:xfrm>
          <a:custGeom>
            <a:avLst/>
            <a:gdLst/>
            <a:ahLst/>
            <a:cxnLst/>
            <a:rect l="l" t="t" r="r" b="b"/>
            <a:pathLst>
              <a:path w="10795" h="14605">
                <a:moveTo>
                  <a:pt x="0" y="14034"/>
                </a:moveTo>
                <a:lnTo>
                  <a:pt x="10233" y="14034"/>
                </a:lnTo>
                <a:lnTo>
                  <a:pt x="10233" y="0"/>
                </a:lnTo>
                <a:lnTo>
                  <a:pt x="0" y="0"/>
                </a:lnTo>
                <a:lnTo>
                  <a:pt x="0" y="140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4016739" y="253880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4026908" y="25388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026908" y="253880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032488" y="25388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032488" y="2538808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0" y="0"/>
                </a:lnTo>
                <a:lnTo>
                  <a:pt x="372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052081" y="2524898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-5116" y="4657"/>
                </a:moveTo>
                <a:lnTo>
                  <a:pt x="5116" y="4657"/>
                </a:lnTo>
              </a:path>
            </a:pathLst>
          </a:custGeom>
          <a:ln w="931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052081" y="2524898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0" y="0"/>
                </a:lnTo>
                <a:lnTo>
                  <a:pt x="1116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063242" y="25248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4063242" y="252489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4067830" y="2509994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-5116" y="7452"/>
                </a:moveTo>
                <a:lnTo>
                  <a:pt x="5116" y="7452"/>
                </a:lnTo>
              </a:path>
            </a:pathLst>
          </a:custGeom>
          <a:ln w="149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4067830" y="250999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4073411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4073411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4078123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078123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4099452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4104164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4104164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4108753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4108753" y="250999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4114333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4114333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4119045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4119045" y="250999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4129214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4129214" y="250999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4134794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4134794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4139507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4139507" y="2509994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145087" y="2509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4145087" y="250999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4165548" y="2493226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116" y="5589"/>
                </a:moveTo>
                <a:lnTo>
                  <a:pt x="5116" y="5589"/>
                </a:lnTo>
              </a:path>
            </a:pathLst>
          </a:custGeom>
          <a:ln w="1117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4165548" y="24932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4170136" y="2493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4170136" y="249322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4175717" y="2493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4175717" y="24932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4180429" y="2493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4180429" y="2493226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186009" y="2493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186009" y="2493226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4190598" y="2493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4190598" y="2493226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0" y="0"/>
                </a:lnTo>
                <a:lnTo>
                  <a:pt x="140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4221352" y="2474472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-5116" y="7514"/>
                </a:moveTo>
                <a:lnTo>
                  <a:pt x="5116" y="7514"/>
                </a:lnTo>
              </a:path>
            </a:pathLst>
          </a:custGeom>
          <a:ln w="1502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221352" y="247447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226932" y="2474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226932" y="2474472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873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242805" y="2474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242805" y="247447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247393" y="2464287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-5116" y="5092"/>
                </a:moveTo>
                <a:lnTo>
                  <a:pt x="5116" y="5092"/>
                </a:lnTo>
              </a:path>
            </a:pathLst>
          </a:custGeom>
          <a:ln w="1018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258554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26326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4263266" y="245397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1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273435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4273435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4278147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278147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283728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283728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428831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4288316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429389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4293896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4298609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4298609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4304189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4304189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4330231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4334819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4334819" y="2453978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4349700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4349700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4355280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4355280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4359993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4359993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4365573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4365573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4370161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4370161" y="245397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0" y="0"/>
                </a:lnTo>
                <a:lnTo>
                  <a:pt x="102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4401783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440649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4406496" y="2453978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0" y="0"/>
                </a:lnTo>
                <a:lnTo>
                  <a:pt x="148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4421377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4421377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4426957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4426957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4432537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4432537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443712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437126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4442706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4442706" y="24539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0" y="0"/>
                </a:lnTo>
                <a:lnTo>
                  <a:pt x="843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4472468" y="24539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99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4473460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4473460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478048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4478048" y="245397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873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493921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493921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58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498509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498509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4504090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4504090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4508802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4508802" y="2453978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0" y="0"/>
                </a:lnTo>
                <a:lnTo>
                  <a:pt x="5580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4514382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4514382" y="2453978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0" y="0"/>
                </a:lnTo>
                <a:lnTo>
                  <a:pt x="830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4544144" y="24539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  <a:lnTo>
                  <a:pt x="868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4545012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4545012" y="245397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  <a:lnTo>
                  <a:pt x="4712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4549725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4549725" y="245397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0" y="0"/>
                </a:lnTo>
                <a:lnTo>
                  <a:pt x="15873" y="0"/>
                </a:lnTo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4565598" y="245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 w="102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794357" y="1964868"/>
            <a:ext cx="0" cy="2326640"/>
          </a:xfrm>
          <a:custGeom>
            <a:avLst/>
            <a:gdLst/>
            <a:ahLst/>
            <a:cxnLst/>
            <a:rect l="l" t="t" r="r" b="b"/>
            <a:pathLst>
              <a:path h="2326640">
                <a:moveTo>
                  <a:pt x="0" y="2326603"/>
                </a:moveTo>
                <a:lnTo>
                  <a:pt x="0" y="2326603"/>
                </a:lnTo>
                <a:lnTo>
                  <a:pt x="0" y="0"/>
                </a:lnTo>
              </a:path>
            </a:pathLst>
          </a:custGeom>
          <a:ln w="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745064" y="421319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49293" y="0"/>
                </a:moveTo>
                <a:lnTo>
                  <a:pt x="49293" y="0"/>
                </a:lnTo>
                <a:lnTo>
                  <a:pt x="0" y="0"/>
                </a:lnTo>
              </a:path>
            </a:pathLst>
          </a:custGeom>
          <a:ln w="65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27851" y="4189910"/>
            <a:ext cx="71755" cy="47625"/>
          </a:xfrm>
          <a:custGeom>
            <a:avLst/>
            <a:gdLst/>
            <a:ahLst/>
            <a:cxnLst/>
            <a:rect l="l" t="t" r="r" b="b"/>
            <a:pathLst>
              <a:path w="71754" h="47625">
                <a:moveTo>
                  <a:pt x="44655" y="0"/>
                </a:moveTo>
                <a:lnTo>
                  <a:pt x="25111" y="0"/>
                </a:lnTo>
                <a:lnTo>
                  <a:pt x="16741" y="1863"/>
                </a:lnTo>
                <a:lnTo>
                  <a:pt x="3720" y="8383"/>
                </a:lnTo>
                <a:lnTo>
                  <a:pt x="0" y="14904"/>
                </a:lnTo>
                <a:lnTo>
                  <a:pt x="0" y="24219"/>
                </a:lnTo>
                <a:lnTo>
                  <a:pt x="28831" y="47519"/>
                </a:lnTo>
                <a:lnTo>
                  <a:pt x="46515" y="47519"/>
                </a:lnTo>
                <a:lnTo>
                  <a:pt x="54885" y="45656"/>
                </a:lnTo>
                <a:lnTo>
                  <a:pt x="60466" y="42862"/>
                </a:lnTo>
                <a:lnTo>
                  <a:pt x="67906" y="38204"/>
                </a:lnTo>
                <a:lnTo>
                  <a:pt x="26971" y="38204"/>
                </a:lnTo>
                <a:lnTo>
                  <a:pt x="20461" y="37273"/>
                </a:lnTo>
                <a:lnTo>
                  <a:pt x="15811" y="34478"/>
                </a:lnTo>
                <a:lnTo>
                  <a:pt x="10230" y="32615"/>
                </a:lnTo>
                <a:lnTo>
                  <a:pt x="8370" y="28877"/>
                </a:lnTo>
                <a:lnTo>
                  <a:pt x="8370" y="17698"/>
                </a:lnTo>
                <a:lnTo>
                  <a:pt x="11160" y="13972"/>
                </a:lnTo>
                <a:lnTo>
                  <a:pt x="20461" y="10246"/>
                </a:lnTo>
                <a:lnTo>
                  <a:pt x="26971" y="9315"/>
                </a:lnTo>
                <a:lnTo>
                  <a:pt x="67640" y="9315"/>
                </a:lnTo>
                <a:lnTo>
                  <a:pt x="66976" y="8383"/>
                </a:lnTo>
                <a:lnTo>
                  <a:pt x="52095" y="931"/>
                </a:lnTo>
                <a:lnTo>
                  <a:pt x="44655" y="0"/>
                </a:lnTo>
                <a:close/>
              </a:path>
              <a:path w="71754" h="47625">
                <a:moveTo>
                  <a:pt x="67640" y="9315"/>
                </a:moveTo>
                <a:lnTo>
                  <a:pt x="45585" y="9315"/>
                </a:lnTo>
                <a:lnTo>
                  <a:pt x="53025" y="10246"/>
                </a:lnTo>
                <a:lnTo>
                  <a:pt x="57676" y="13041"/>
                </a:lnTo>
                <a:lnTo>
                  <a:pt x="61396" y="15835"/>
                </a:lnTo>
                <a:lnTo>
                  <a:pt x="63256" y="19561"/>
                </a:lnTo>
                <a:lnTo>
                  <a:pt x="63256" y="29808"/>
                </a:lnTo>
                <a:lnTo>
                  <a:pt x="60466" y="33547"/>
                </a:lnTo>
                <a:lnTo>
                  <a:pt x="53955" y="35410"/>
                </a:lnTo>
                <a:lnTo>
                  <a:pt x="49305" y="37273"/>
                </a:lnTo>
                <a:lnTo>
                  <a:pt x="43725" y="38204"/>
                </a:lnTo>
                <a:lnTo>
                  <a:pt x="67906" y="38204"/>
                </a:lnTo>
                <a:lnTo>
                  <a:pt x="71626" y="32615"/>
                </a:lnTo>
                <a:lnTo>
                  <a:pt x="71626" y="14904"/>
                </a:lnTo>
                <a:lnTo>
                  <a:pt x="67640" y="93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745064" y="204410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49293" y="0"/>
                </a:moveTo>
                <a:lnTo>
                  <a:pt x="49293" y="0"/>
                </a:lnTo>
                <a:lnTo>
                  <a:pt x="0" y="0"/>
                </a:lnTo>
              </a:path>
            </a:pathLst>
          </a:custGeom>
          <a:ln w="65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27851" y="1992813"/>
            <a:ext cx="71626" cy="103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488318" y="2377594"/>
            <a:ext cx="306039" cy="1504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18550" y="4866368"/>
            <a:ext cx="25400" cy="69215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25173" y="0"/>
                </a:moveTo>
                <a:lnTo>
                  <a:pt x="18601" y="0"/>
                </a:lnTo>
                <a:lnTo>
                  <a:pt x="17733" y="5589"/>
                </a:lnTo>
                <a:lnTo>
                  <a:pt x="15873" y="9315"/>
                </a:lnTo>
                <a:lnTo>
                  <a:pt x="13020" y="10246"/>
                </a:lnTo>
                <a:lnTo>
                  <a:pt x="10292" y="12109"/>
                </a:lnTo>
                <a:lnTo>
                  <a:pt x="6572" y="13041"/>
                </a:lnTo>
                <a:lnTo>
                  <a:pt x="0" y="13041"/>
                </a:lnTo>
                <a:lnTo>
                  <a:pt x="0" y="20493"/>
                </a:lnTo>
                <a:lnTo>
                  <a:pt x="15873" y="20493"/>
                </a:lnTo>
                <a:lnTo>
                  <a:pt x="15873" y="68951"/>
                </a:lnTo>
                <a:lnTo>
                  <a:pt x="25173" y="68951"/>
                </a:lnTo>
                <a:lnTo>
                  <a:pt x="25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67905" y="4866368"/>
            <a:ext cx="158110" cy="708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079983" y="4866368"/>
            <a:ext cx="25400" cy="69215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25049" y="0"/>
                </a:moveTo>
                <a:lnTo>
                  <a:pt x="18601" y="0"/>
                </a:lnTo>
                <a:lnTo>
                  <a:pt x="17609" y="5589"/>
                </a:lnTo>
                <a:lnTo>
                  <a:pt x="15749" y="9315"/>
                </a:lnTo>
                <a:lnTo>
                  <a:pt x="13020" y="10246"/>
                </a:lnTo>
                <a:lnTo>
                  <a:pt x="10168" y="12109"/>
                </a:lnTo>
                <a:lnTo>
                  <a:pt x="6448" y="13041"/>
                </a:lnTo>
                <a:lnTo>
                  <a:pt x="0" y="13041"/>
                </a:lnTo>
                <a:lnTo>
                  <a:pt x="0" y="20493"/>
                </a:lnTo>
                <a:lnTo>
                  <a:pt x="16741" y="20493"/>
                </a:lnTo>
                <a:lnTo>
                  <a:pt x="16741" y="68951"/>
                </a:lnTo>
                <a:lnTo>
                  <a:pt x="25049" y="68951"/>
                </a:lnTo>
                <a:lnTo>
                  <a:pt x="25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128346" y="4866368"/>
            <a:ext cx="158110" cy="70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545013" y="4866368"/>
            <a:ext cx="26670" cy="69215"/>
          </a:xfrm>
          <a:custGeom>
            <a:avLst/>
            <a:gdLst/>
            <a:ahLst/>
            <a:cxnLst/>
            <a:rect l="l" t="t" r="r" b="b"/>
            <a:pathLst>
              <a:path w="26670" h="69214">
                <a:moveTo>
                  <a:pt x="26041" y="0"/>
                </a:moveTo>
                <a:lnTo>
                  <a:pt x="18601" y="0"/>
                </a:lnTo>
                <a:lnTo>
                  <a:pt x="17733" y="5589"/>
                </a:lnTo>
                <a:lnTo>
                  <a:pt x="15873" y="9315"/>
                </a:lnTo>
                <a:lnTo>
                  <a:pt x="13020" y="10246"/>
                </a:lnTo>
                <a:lnTo>
                  <a:pt x="11160" y="12109"/>
                </a:lnTo>
                <a:lnTo>
                  <a:pt x="6572" y="13041"/>
                </a:lnTo>
                <a:lnTo>
                  <a:pt x="0" y="13041"/>
                </a:lnTo>
                <a:lnTo>
                  <a:pt x="0" y="20493"/>
                </a:lnTo>
                <a:lnTo>
                  <a:pt x="16741" y="20493"/>
                </a:lnTo>
                <a:lnTo>
                  <a:pt x="16741" y="68951"/>
                </a:lnTo>
                <a:lnTo>
                  <a:pt x="26041" y="68951"/>
                </a:lnTo>
                <a:lnTo>
                  <a:pt x="2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593500" y="4866368"/>
            <a:ext cx="25400" cy="69215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25049" y="0"/>
                </a:moveTo>
                <a:lnTo>
                  <a:pt x="18601" y="0"/>
                </a:lnTo>
                <a:lnTo>
                  <a:pt x="16741" y="5589"/>
                </a:lnTo>
                <a:lnTo>
                  <a:pt x="14880" y="9315"/>
                </a:lnTo>
                <a:lnTo>
                  <a:pt x="13020" y="10246"/>
                </a:lnTo>
                <a:lnTo>
                  <a:pt x="10168" y="12109"/>
                </a:lnTo>
                <a:lnTo>
                  <a:pt x="5580" y="13041"/>
                </a:lnTo>
                <a:lnTo>
                  <a:pt x="0" y="13041"/>
                </a:lnTo>
                <a:lnTo>
                  <a:pt x="0" y="20493"/>
                </a:lnTo>
                <a:lnTo>
                  <a:pt x="15749" y="20493"/>
                </a:lnTo>
                <a:lnTo>
                  <a:pt x="15749" y="68951"/>
                </a:lnTo>
                <a:lnTo>
                  <a:pt x="25049" y="68951"/>
                </a:lnTo>
                <a:lnTo>
                  <a:pt x="25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641863" y="4866368"/>
            <a:ext cx="87425" cy="708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226921" y="4749903"/>
            <a:ext cx="213925" cy="187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4024179" y="4866368"/>
            <a:ext cx="158110" cy="708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4485489" y="4866368"/>
            <a:ext cx="87549" cy="689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689235" y="4749903"/>
            <a:ext cx="213045" cy="1872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150668" y="4749903"/>
            <a:ext cx="213045" cy="187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4596227" y="4866368"/>
            <a:ext cx="47625" cy="69215"/>
          </a:xfrm>
          <a:custGeom>
            <a:avLst/>
            <a:gdLst/>
            <a:ahLst/>
            <a:cxnLst/>
            <a:rect l="l" t="t" r="r" b="b"/>
            <a:pathLst>
              <a:path w="47625" h="69214">
                <a:moveTo>
                  <a:pt x="42844" y="7452"/>
                </a:moveTo>
                <a:lnTo>
                  <a:pt x="28893" y="7452"/>
                </a:lnTo>
                <a:lnTo>
                  <a:pt x="31622" y="8383"/>
                </a:lnTo>
                <a:lnTo>
                  <a:pt x="34474" y="11178"/>
                </a:lnTo>
                <a:lnTo>
                  <a:pt x="38194" y="16767"/>
                </a:lnTo>
                <a:lnTo>
                  <a:pt x="38194" y="24231"/>
                </a:lnTo>
                <a:lnTo>
                  <a:pt x="10292" y="44725"/>
                </a:lnTo>
                <a:lnTo>
                  <a:pt x="5580" y="49383"/>
                </a:lnTo>
                <a:lnTo>
                  <a:pt x="3720" y="53110"/>
                </a:lnTo>
                <a:lnTo>
                  <a:pt x="1860" y="57769"/>
                </a:lnTo>
                <a:lnTo>
                  <a:pt x="0" y="63359"/>
                </a:lnTo>
                <a:lnTo>
                  <a:pt x="0" y="68951"/>
                </a:lnTo>
                <a:lnTo>
                  <a:pt x="47495" y="68951"/>
                </a:lnTo>
                <a:lnTo>
                  <a:pt x="47495" y="60564"/>
                </a:lnTo>
                <a:lnTo>
                  <a:pt x="9300" y="60564"/>
                </a:lnTo>
                <a:lnTo>
                  <a:pt x="10292" y="57769"/>
                </a:lnTo>
                <a:lnTo>
                  <a:pt x="12152" y="54043"/>
                </a:lnTo>
                <a:lnTo>
                  <a:pt x="15873" y="51247"/>
                </a:lnTo>
                <a:lnTo>
                  <a:pt x="17733" y="50315"/>
                </a:lnTo>
                <a:lnTo>
                  <a:pt x="19593" y="48451"/>
                </a:lnTo>
                <a:lnTo>
                  <a:pt x="23313" y="46588"/>
                </a:lnTo>
                <a:lnTo>
                  <a:pt x="29761" y="42861"/>
                </a:lnTo>
                <a:lnTo>
                  <a:pt x="35342" y="40065"/>
                </a:lnTo>
                <a:lnTo>
                  <a:pt x="39062" y="37273"/>
                </a:lnTo>
                <a:lnTo>
                  <a:pt x="41914" y="34478"/>
                </a:lnTo>
                <a:lnTo>
                  <a:pt x="45634" y="30752"/>
                </a:lnTo>
                <a:lnTo>
                  <a:pt x="47495" y="26095"/>
                </a:lnTo>
                <a:lnTo>
                  <a:pt x="47495" y="14904"/>
                </a:lnTo>
                <a:lnTo>
                  <a:pt x="45634" y="10246"/>
                </a:lnTo>
                <a:lnTo>
                  <a:pt x="42844" y="7452"/>
                </a:lnTo>
                <a:close/>
              </a:path>
              <a:path w="47625" h="69214">
                <a:moveTo>
                  <a:pt x="32614" y="0"/>
                </a:moveTo>
                <a:lnTo>
                  <a:pt x="14880" y="0"/>
                </a:lnTo>
                <a:lnTo>
                  <a:pt x="8432" y="2794"/>
                </a:lnTo>
                <a:lnTo>
                  <a:pt x="4712" y="9315"/>
                </a:lnTo>
                <a:lnTo>
                  <a:pt x="2852" y="13972"/>
                </a:lnTo>
                <a:lnTo>
                  <a:pt x="1860" y="18630"/>
                </a:lnTo>
                <a:lnTo>
                  <a:pt x="1860" y="24231"/>
                </a:lnTo>
                <a:lnTo>
                  <a:pt x="10292" y="24231"/>
                </a:lnTo>
                <a:lnTo>
                  <a:pt x="10292" y="20493"/>
                </a:lnTo>
                <a:lnTo>
                  <a:pt x="11160" y="16767"/>
                </a:lnTo>
                <a:lnTo>
                  <a:pt x="12152" y="13972"/>
                </a:lnTo>
                <a:lnTo>
                  <a:pt x="14880" y="10246"/>
                </a:lnTo>
                <a:lnTo>
                  <a:pt x="18601" y="7452"/>
                </a:lnTo>
                <a:lnTo>
                  <a:pt x="42844" y="7452"/>
                </a:lnTo>
                <a:lnTo>
                  <a:pt x="41914" y="6520"/>
                </a:lnTo>
                <a:lnTo>
                  <a:pt x="38194" y="1863"/>
                </a:lnTo>
                <a:lnTo>
                  <a:pt x="3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612101" y="4749903"/>
            <a:ext cx="213913" cy="71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079983" y="4750835"/>
            <a:ext cx="25400" cy="69215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25049" y="0"/>
                </a:moveTo>
                <a:lnTo>
                  <a:pt x="18601" y="0"/>
                </a:lnTo>
                <a:lnTo>
                  <a:pt x="17609" y="5589"/>
                </a:lnTo>
                <a:lnTo>
                  <a:pt x="15749" y="8383"/>
                </a:lnTo>
                <a:lnTo>
                  <a:pt x="13020" y="10246"/>
                </a:lnTo>
                <a:lnTo>
                  <a:pt x="10168" y="11178"/>
                </a:lnTo>
                <a:lnTo>
                  <a:pt x="6448" y="12109"/>
                </a:lnTo>
                <a:lnTo>
                  <a:pt x="0" y="13041"/>
                </a:lnTo>
                <a:lnTo>
                  <a:pt x="0" y="19561"/>
                </a:lnTo>
                <a:lnTo>
                  <a:pt x="16741" y="19561"/>
                </a:lnTo>
                <a:lnTo>
                  <a:pt x="16741" y="68944"/>
                </a:lnTo>
                <a:lnTo>
                  <a:pt x="25049" y="68944"/>
                </a:lnTo>
                <a:lnTo>
                  <a:pt x="25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0407" y="4632495"/>
            <a:ext cx="918138" cy="3046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129214" y="4749903"/>
            <a:ext cx="157241" cy="717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545013" y="4750835"/>
            <a:ext cx="26670" cy="69215"/>
          </a:xfrm>
          <a:custGeom>
            <a:avLst/>
            <a:gdLst/>
            <a:ahLst/>
            <a:cxnLst/>
            <a:rect l="l" t="t" r="r" b="b"/>
            <a:pathLst>
              <a:path w="26670" h="69214">
                <a:moveTo>
                  <a:pt x="26041" y="0"/>
                </a:moveTo>
                <a:lnTo>
                  <a:pt x="18601" y="0"/>
                </a:lnTo>
                <a:lnTo>
                  <a:pt x="17733" y="5589"/>
                </a:lnTo>
                <a:lnTo>
                  <a:pt x="15873" y="8383"/>
                </a:lnTo>
                <a:lnTo>
                  <a:pt x="13020" y="10246"/>
                </a:lnTo>
                <a:lnTo>
                  <a:pt x="11160" y="11178"/>
                </a:lnTo>
                <a:lnTo>
                  <a:pt x="6572" y="12109"/>
                </a:lnTo>
                <a:lnTo>
                  <a:pt x="0" y="13041"/>
                </a:lnTo>
                <a:lnTo>
                  <a:pt x="0" y="19561"/>
                </a:lnTo>
                <a:lnTo>
                  <a:pt x="16741" y="19561"/>
                </a:lnTo>
                <a:lnTo>
                  <a:pt x="16741" y="68944"/>
                </a:lnTo>
                <a:lnTo>
                  <a:pt x="26041" y="68944"/>
                </a:lnTo>
                <a:lnTo>
                  <a:pt x="2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593500" y="4750835"/>
            <a:ext cx="25400" cy="69215"/>
          </a:xfrm>
          <a:custGeom>
            <a:avLst/>
            <a:gdLst/>
            <a:ahLst/>
            <a:cxnLst/>
            <a:rect l="l" t="t" r="r" b="b"/>
            <a:pathLst>
              <a:path w="25400" h="69214">
                <a:moveTo>
                  <a:pt x="25049" y="0"/>
                </a:moveTo>
                <a:lnTo>
                  <a:pt x="18601" y="0"/>
                </a:lnTo>
                <a:lnTo>
                  <a:pt x="16741" y="5589"/>
                </a:lnTo>
                <a:lnTo>
                  <a:pt x="14880" y="8383"/>
                </a:lnTo>
                <a:lnTo>
                  <a:pt x="13020" y="10246"/>
                </a:lnTo>
                <a:lnTo>
                  <a:pt x="10168" y="11178"/>
                </a:lnTo>
                <a:lnTo>
                  <a:pt x="5580" y="12109"/>
                </a:lnTo>
                <a:lnTo>
                  <a:pt x="0" y="13041"/>
                </a:lnTo>
                <a:lnTo>
                  <a:pt x="0" y="19561"/>
                </a:lnTo>
                <a:lnTo>
                  <a:pt x="15749" y="19561"/>
                </a:lnTo>
                <a:lnTo>
                  <a:pt x="15749" y="68944"/>
                </a:lnTo>
                <a:lnTo>
                  <a:pt x="25049" y="68944"/>
                </a:lnTo>
                <a:lnTo>
                  <a:pt x="25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640871" y="4749903"/>
            <a:ext cx="104166" cy="698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4025047" y="4749903"/>
            <a:ext cx="86557" cy="717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4133926" y="4749903"/>
            <a:ext cx="48895" cy="71755"/>
          </a:xfrm>
          <a:custGeom>
            <a:avLst/>
            <a:gdLst/>
            <a:ahLst/>
            <a:cxnLst/>
            <a:rect l="l" t="t" r="r" b="b"/>
            <a:pathLst>
              <a:path w="48895" h="71754">
                <a:moveTo>
                  <a:pt x="9300" y="48451"/>
                </a:moveTo>
                <a:lnTo>
                  <a:pt x="0" y="48451"/>
                </a:lnTo>
                <a:lnTo>
                  <a:pt x="0" y="54972"/>
                </a:lnTo>
                <a:lnTo>
                  <a:pt x="1860" y="60561"/>
                </a:lnTo>
                <a:lnTo>
                  <a:pt x="5580" y="64287"/>
                </a:lnTo>
                <a:lnTo>
                  <a:pt x="9300" y="68944"/>
                </a:lnTo>
                <a:lnTo>
                  <a:pt x="14880" y="71739"/>
                </a:lnTo>
                <a:lnTo>
                  <a:pt x="30629" y="71739"/>
                </a:lnTo>
                <a:lnTo>
                  <a:pt x="37202" y="68944"/>
                </a:lnTo>
                <a:lnTo>
                  <a:pt x="41790" y="65218"/>
                </a:lnTo>
                <a:lnTo>
                  <a:pt x="43650" y="63355"/>
                </a:lnTo>
                <a:lnTo>
                  <a:pt x="17609" y="63355"/>
                </a:lnTo>
                <a:lnTo>
                  <a:pt x="13888" y="61492"/>
                </a:lnTo>
                <a:lnTo>
                  <a:pt x="11160" y="57766"/>
                </a:lnTo>
                <a:lnTo>
                  <a:pt x="10168" y="55903"/>
                </a:lnTo>
                <a:lnTo>
                  <a:pt x="9300" y="53109"/>
                </a:lnTo>
                <a:lnTo>
                  <a:pt x="9300" y="48451"/>
                </a:lnTo>
                <a:close/>
              </a:path>
              <a:path w="48895" h="71754">
                <a:moveTo>
                  <a:pt x="43650" y="8383"/>
                </a:moveTo>
                <a:lnTo>
                  <a:pt x="27901" y="8383"/>
                </a:lnTo>
                <a:lnTo>
                  <a:pt x="30629" y="9315"/>
                </a:lnTo>
                <a:lnTo>
                  <a:pt x="32490" y="11178"/>
                </a:lnTo>
                <a:lnTo>
                  <a:pt x="35342" y="13041"/>
                </a:lnTo>
                <a:lnTo>
                  <a:pt x="36210" y="15835"/>
                </a:lnTo>
                <a:lnTo>
                  <a:pt x="36210" y="23288"/>
                </a:lnTo>
                <a:lnTo>
                  <a:pt x="34350" y="27014"/>
                </a:lnTo>
                <a:lnTo>
                  <a:pt x="28769" y="29808"/>
                </a:lnTo>
                <a:lnTo>
                  <a:pt x="18601" y="29808"/>
                </a:lnTo>
                <a:lnTo>
                  <a:pt x="18601" y="37260"/>
                </a:lnTo>
                <a:lnTo>
                  <a:pt x="27901" y="37260"/>
                </a:lnTo>
                <a:lnTo>
                  <a:pt x="31622" y="38192"/>
                </a:lnTo>
                <a:lnTo>
                  <a:pt x="34350" y="40055"/>
                </a:lnTo>
                <a:lnTo>
                  <a:pt x="37202" y="41918"/>
                </a:lnTo>
                <a:lnTo>
                  <a:pt x="39062" y="45656"/>
                </a:lnTo>
                <a:lnTo>
                  <a:pt x="39062" y="54040"/>
                </a:lnTo>
                <a:lnTo>
                  <a:pt x="37202" y="57766"/>
                </a:lnTo>
                <a:lnTo>
                  <a:pt x="34350" y="59629"/>
                </a:lnTo>
                <a:lnTo>
                  <a:pt x="31622" y="62424"/>
                </a:lnTo>
                <a:lnTo>
                  <a:pt x="27901" y="63355"/>
                </a:lnTo>
                <a:lnTo>
                  <a:pt x="43650" y="63355"/>
                </a:lnTo>
                <a:lnTo>
                  <a:pt x="45510" y="61492"/>
                </a:lnTo>
                <a:lnTo>
                  <a:pt x="48363" y="55903"/>
                </a:lnTo>
                <a:lnTo>
                  <a:pt x="48363" y="44725"/>
                </a:lnTo>
                <a:lnTo>
                  <a:pt x="47371" y="41918"/>
                </a:lnTo>
                <a:lnTo>
                  <a:pt x="44642" y="38192"/>
                </a:lnTo>
                <a:lnTo>
                  <a:pt x="42782" y="35397"/>
                </a:lnTo>
                <a:lnTo>
                  <a:pt x="39930" y="33534"/>
                </a:lnTo>
                <a:lnTo>
                  <a:pt x="36210" y="32603"/>
                </a:lnTo>
                <a:lnTo>
                  <a:pt x="39062" y="31671"/>
                </a:lnTo>
                <a:lnTo>
                  <a:pt x="40922" y="30740"/>
                </a:lnTo>
                <a:lnTo>
                  <a:pt x="41790" y="28877"/>
                </a:lnTo>
                <a:lnTo>
                  <a:pt x="44642" y="26082"/>
                </a:lnTo>
                <a:lnTo>
                  <a:pt x="45510" y="23288"/>
                </a:lnTo>
                <a:lnTo>
                  <a:pt x="45510" y="13041"/>
                </a:lnTo>
                <a:lnTo>
                  <a:pt x="43650" y="8383"/>
                </a:lnTo>
                <a:close/>
              </a:path>
              <a:path w="48895" h="71754">
                <a:moveTo>
                  <a:pt x="30629" y="0"/>
                </a:moveTo>
                <a:lnTo>
                  <a:pt x="14880" y="0"/>
                </a:lnTo>
                <a:lnTo>
                  <a:pt x="8308" y="3726"/>
                </a:lnTo>
                <a:lnTo>
                  <a:pt x="4588" y="10246"/>
                </a:lnTo>
                <a:lnTo>
                  <a:pt x="2728" y="13972"/>
                </a:lnTo>
                <a:lnTo>
                  <a:pt x="1860" y="17698"/>
                </a:lnTo>
                <a:lnTo>
                  <a:pt x="1860" y="23288"/>
                </a:lnTo>
                <a:lnTo>
                  <a:pt x="10168" y="23288"/>
                </a:lnTo>
                <a:lnTo>
                  <a:pt x="10168" y="19561"/>
                </a:lnTo>
                <a:lnTo>
                  <a:pt x="11160" y="15835"/>
                </a:lnTo>
                <a:lnTo>
                  <a:pt x="12028" y="13972"/>
                </a:lnTo>
                <a:lnTo>
                  <a:pt x="14880" y="10246"/>
                </a:lnTo>
                <a:lnTo>
                  <a:pt x="18601" y="8383"/>
                </a:lnTo>
                <a:lnTo>
                  <a:pt x="43650" y="8383"/>
                </a:lnTo>
                <a:lnTo>
                  <a:pt x="39930" y="4657"/>
                </a:lnTo>
                <a:lnTo>
                  <a:pt x="36210" y="1863"/>
                </a:lnTo>
                <a:lnTo>
                  <a:pt x="30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4485489" y="4749903"/>
            <a:ext cx="87549" cy="698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4596227" y="4750835"/>
            <a:ext cx="47625" cy="71120"/>
          </a:xfrm>
          <a:custGeom>
            <a:avLst/>
            <a:gdLst/>
            <a:ahLst/>
            <a:cxnLst/>
            <a:rect l="l" t="t" r="r" b="b"/>
            <a:pathLst>
              <a:path w="47625" h="71120">
                <a:moveTo>
                  <a:pt x="32614" y="0"/>
                </a:moveTo>
                <a:lnTo>
                  <a:pt x="14012" y="0"/>
                </a:lnTo>
                <a:lnTo>
                  <a:pt x="6572" y="4657"/>
                </a:lnTo>
                <a:lnTo>
                  <a:pt x="2852" y="14904"/>
                </a:lnTo>
                <a:lnTo>
                  <a:pt x="992" y="20493"/>
                </a:lnTo>
                <a:lnTo>
                  <a:pt x="0" y="27945"/>
                </a:lnTo>
                <a:lnTo>
                  <a:pt x="0" y="45656"/>
                </a:lnTo>
                <a:lnTo>
                  <a:pt x="1860" y="54040"/>
                </a:lnTo>
                <a:lnTo>
                  <a:pt x="4712" y="59629"/>
                </a:lnTo>
                <a:lnTo>
                  <a:pt x="9300" y="67081"/>
                </a:lnTo>
                <a:lnTo>
                  <a:pt x="14880" y="70807"/>
                </a:lnTo>
                <a:lnTo>
                  <a:pt x="32614" y="70807"/>
                </a:lnTo>
                <a:lnTo>
                  <a:pt x="39062" y="66150"/>
                </a:lnTo>
                <a:lnTo>
                  <a:pt x="40550" y="62424"/>
                </a:lnTo>
                <a:lnTo>
                  <a:pt x="17733" y="62424"/>
                </a:lnTo>
                <a:lnTo>
                  <a:pt x="14012" y="59629"/>
                </a:lnTo>
                <a:lnTo>
                  <a:pt x="11160" y="53109"/>
                </a:lnTo>
                <a:lnTo>
                  <a:pt x="10292" y="48451"/>
                </a:lnTo>
                <a:lnTo>
                  <a:pt x="9300" y="42849"/>
                </a:lnTo>
                <a:lnTo>
                  <a:pt x="9300" y="26082"/>
                </a:lnTo>
                <a:lnTo>
                  <a:pt x="10292" y="19561"/>
                </a:lnTo>
                <a:lnTo>
                  <a:pt x="13020" y="14904"/>
                </a:lnTo>
                <a:lnTo>
                  <a:pt x="14880" y="10246"/>
                </a:lnTo>
                <a:lnTo>
                  <a:pt x="18601" y="7452"/>
                </a:lnTo>
                <a:lnTo>
                  <a:pt x="41387" y="7452"/>
                </a:lnTo>
                <a:lnTo>
                  <a:pt x="39062" y="2794"/>
                </a:lnTo>
                <a:lnTo>
                  <a:pt x="32614" y="0"/>
                </a:lnTo>
                <a:close/>
              </a:path>
              <a:path w="47625" h="71120">
                <a:moveTo>
                  <a:pt x="41387" y="7452"/>
                </a:moveTo>
                <a:lnTo>
                  <a:pt x="29761" y="7452"/>
                </a:lnTo>
                <a:lnTo>
                  <a:pt x="33482" y="10246"/>
                </a:lnTo>
                <a:lnTo>
                  <a:pt x="35342" y="14904"/>
                </a:lnTo>
                <a:lnTo>
                  <a:pt x="37202" y="20493"/>
                </a:lnTo>
                <a:lnTo>
                  <a:pt x="38194" y="26082"/>
                </a:lnTo>
                <a:lnTo>
                  <a:pt x="38194" y="45656"/>
                </a:lnTo>
                <a:lnTo>
                  <a:pt x="37202" y="52177"/>
                </a:lnTo>
                <a:lnTo>
                  <a:pt x="34474" y="56835"/>
                </a:lnTo>
                <a:lnTo>
                  <a:pt x="31622" y="60561"/>
                </a:lnTo>
                <a:lnTo>
                  <a:pt x="27901" y="62424"/>
                </a:lnTo>
                <a:lnTo>
                  <a:pt x="40550" y="62424"/>
                </a:lnTo>
                <a:lnTo>
                  <a:pt x="42782" y="56835"/>
                </a:lnTo>
                <a:lnTo>
                  <a:pt x="45634" y="51246"/>
                </a:lnTo>
                <a:lnTo>
                  <a:pt x="47495" y="43793"/>
                </a:lnTo>
                <a:lnTo>
                  <a:pt x="47495" y="24219"/>
                </a:lnTo>
                <a:lnTo>
                  <a:pt x="45634" y="15835"/>
                </a:lnTo>
                <a:lnTo>
                  <a:pt x="42782" y="10246"/>
                </a:lnTo>
                <a:lnTo>
                  <a:pt x="41387" y="7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94357" y="4291471"/>
            <a:ext cx="3849370" cy="0"/>
          </a:xfrm>
          <a:custGeom>
            <a:avLst/>
            <a:gdLst/>
            <a:ahLst/>
            <a:cxnLst/>
            <a:rect l="l" t="t" r="r" b="b"/>
            <a:pathLst>
              <a:path w="3849370">
                <a:moveTo>
                  <a:pt x="0" y="0"/>
                </a:moveTo>
                <a:lnTo>
                  <a:pt x="0" y="0"/>
                </a:lnTo>
                <a:lnTo>
                  <a:pt x="3849365" y="0"/>
                </a:lnTo>
              </a:path>
            </a:pathLst>
          </a:custGeom>
          <a:ln w="65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73437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848313" y="4373470"/>
            <a:ext cx="47625" cy="71120"/>
          </a:xfrm>
          <a:custGeom>
            <a:avLst/>
            <a:gdLst/>
            <a:ahLst/>
            <a:cxnLst/>
            <a:rect l="l" t="t" r="r" b="b"/>
            <a:pathLst>
              <a:path w="47625" h="71120">
                <a:moveTo>
                  <a:pt x="32564" y="0"/>
                </a:moveTo>
                <a:lnTo>
                  <a:pt x="24193" y="0"/>
                </a:lnTo>
                <a:lnTo>
                  <a:pt x="17202" y="1033"/>
                </a:lnTo>
                <a:lnTo>
                  <a:pt x="11515" y="4075"/>
                </a:lnTo>
                <a:lnTo>
                  <a:pt x="7050" y="9038"/>
                </a:lnTo>
                <a:lnTo>
                  <a:pt x="3720" y="15835"/>
                </a:lnTo>
                <a:lnTo>
                  <a:pt x="930" y="21424"/>
                </a:lnTo>
                <a:lnTo>
                  <a:pt x="0" y="27945"/>
                </a:lnTo>
                <a:lnTo>
                  <a:pt x="0" y="46588"/>
                </a:lnTo>
                <a:lnTo>
                  <a:pt x="1860" y="54040"/>
                </a:lnTo>
                <a:lnTo>
                  <a:pt x="9300" y="67081"/>
                </a:lnTo>
                <a:lnTo>
                  <a:pt x="15823" y="70807"/>
                </a:lnTo>
                <a:lnTo>
                  <a:pt x="32564" y="70807"/>
                </a:lnTo>
                <a:lnTo>
                  <a:pt x="40004" y="67081"/>
                </a:lnTo>
                <a:lnTo>
                  <a:pt x="41493" y="63355"/>
                </a:lnTo>
                <a:lnTo>
                  <a:pt x="18613" y="63355"/>
                </a:lnTo>
                <a:lnTo>
                  <a:pt x="13963" y="59629"/>
                </a:lnTo>
                <a:lnTo>
                  <a:pt x="12103" y="53109"/>
                </a:lnTo>
                <a:lnTo>
                  <a:pt x="10230" y="49383"/>
                </a:lnTo>
                <a:lnTo>
                  <a:pt x="9300" y="43793"/>
                </a:lnTo>
                <a:lnTo>
                  <a:pt x="9300" y="27014"/>
                </a:lnTo>
                <a:lnTo>
                  <a:pt x="11160" y="19561"/>
                </a:lnTo>
                <a:lnTo>
                  <a:pt x="13033" y="14904"/>
                </a:lnTo>
                <a:lnTo>
                  <a:pt x="15823" y="10246"/>
                </a:lnTo>
                <a:lnTo>
                  <a:pt x="19543" y="8383"/>
                </a:lnTo>
                <a:lnTo>
                  <a:pt x="41400" y="8383"/>
                </a:lnTo>
                <a:lnTo>
                  <a:pt x="39074" y="3726"/>
                </a:lnTo>
                <a:lnTo>
                  <a:pt x="32564" y="0"/>
                </a:lnTo>
                <a:close/>
              </a:path>
              <a:path w="47625" h="71120">
                <a:moveTo>
                  <a:pt x="41400" y="8383"/>
                </a:moveTo>
                <a:lnTo>
                  <a:pt x="29774" y="8383"/>
                </a:lnTo>
                <a:lnTo>
                  <a:pt x="33494" y="10246"/>
                </a:lnTo>
                <a:lnTo>
                  <a:pt x="35354" y="15835"/>
                </a:lnTo>
                <a:lnTo>
                  <a:pt x="37214" y="20493"/>
                </a:lnTo>
                <a:lnTo>
                  <a:pt x="38144" y="27014"/>
                </a:lnTo>
                <a:lnTo>
                  <a:pt x="38028" y="46588"/>
                </a:lnTo>
                <a:lnTo>
                  <a:pt x="37214" y="53109"/>
                </a:lnTo>
                <a:lnTo>
                  <a:pt x="34424" y="56835"/>
                </a:lnTo>
                <a:lnTo>
                  <a:pt x="31634" y="61492"/>
                </a:lnTo>
                <a:lnTo>
                  <a:pt x="27914" y="63355"/>
                </a:lnTo>
                <a:lnTo>
                  <a:pt x="41493" y="63355"/>
                </a:lnTo>
                <a:lnTo>
                  <a:pt x="43725" y="57766"/>
                </a:lnTo>
                <a:lnTo>
                  <a:pt x="46515" y="51246"/>
                </a:lnTo>
                <a:lnTo>
                  <a:pt x="47445" y="43793"/>
                </a:lnTo>
                <a:lnTo>
                  <a:pt x="47445" y="24219"/>
                </a:lnTo>
                <a:lnTo>
                  <a:pt x="46515" y="16767"/>
                </a:lnTo>
                <a:lnTo>
                  <a:pt x="42795" y="11178"/>
                </a:lnTo>
                <a:lnTo>
                  <a:pt x="41400" y="8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334820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309771" y="4373470"/>
            <a:ext cx="47625" cy="71120"/>
          </a:xfrm>
          <a:custGeom>
            <a:avLst/>
            <a:gdLst/>
            <a:ahLst/>
            <a:cxnLst/>
            <a:rect l="l" t="t" r="r" b="b"/>
            <a:pathLst>
              <a:path w="47625" h="71120">
                <a:moveTo>
                  <a:pt x="8308" y="47519"/>
                </a:moveTo>
                <a:lnTo>
                  <a:pt x="0" y="47519"/>
                </a:lnTo>
                <a:lnTo>
                  <a:pt x="0" y="54040"/>
                </a:lnTo>
                <a:lnTo>
                  <a:pt x="1860" y="59629"/>
                </a:lnTo>
                <a:lnTo>
                  <a:pt x="9300" y="68944"/>
                </a:lnTo>
                <a:lnTo>
                  <a:pt x="14880" y="70807"/>
                </a:lnTo>
                <a:lnTo>
                  <a:pt x="30629" y="70807"/>
                </a:lnTo>
                <a:lnTo>
                  <a:pt x="37202" y="68944"/>
                </a:lnTo>
                <a:lnTo>
                  <a:pt x="42757" y="63355"/>
                </a:lnTo>
                <a:lnTo>
                  <a:pt x="17609" y="63355"/>
                </a:lnTo>
                <a:lnTo>
                  <a:pt x="13020" y="61492"/>
                </a:lnTo>
                <a:lnTo>
                  <a:pt x="11160" y="57766"/>
                </a:lnTo>
                <a:lnTo>
                  <a:pt x="10168" y="55903"/>
                </a:lnTo>
                <a:lnTo>
                  <a:pt x="9300" y="52177"/>
                </a:lnTo>
                <a:lnTo>
                  <a:pt x="8308" y="47519"/>
                </a:lnTo>
                <a:close/>
              </a:path>
              <a:path w="47625" h="71120">
                <a:moveTo>
                  <a:pt x="44022" y="8383"/>
                </a:moveTo>
                <a:lnTo>
                  <a:pt x="26909" y="8383"/>
                </a:lnTo>
                <a:lnTo>
                  <a:pt x="29761" y="9315"/>
                </a:lnTo>
                <a:lnTo>
                  <a:pt x="32490" y="11178"/>
                </a:lnTo>
                <a:lnTo>
                  <a:pt x="35342" y="13041"/>
                </a:lnTo>
                <a:lnTo>
                  <a:pt x="36210" y="14904"/>
                </a:lnTo>
                <a:lnTo>
                  <a:pt x="36210" y="23288"/>
                </a:lnTo>
                <a:lnTo>
                  <a:pt x="34350" y="26082"/>
                </a:lnTo>
                <a:lnTo>
                  <a:pt x="30629" y="27945"/>
                </a:lnTo>
                <a:lnTo>
                  <a:pt x="28769" y="29808"/>
                </a:lnTo>
                <a:lnTo>
                  <a:pt x="18601" y="29808"/>
                </a:lnTo>
                <a:lnTo>
                  <a:pt x="18601" y="37260"/>
                </a:lnTo>
                <a:lnTo>
                  <a:pt x="26909" y="37260"/>
                </a:lnTo>
                <a:lnTo>
                  <a:pt x="31622" y="38192"/>
                </a:lnTo>
                <a:lnTo>
                  <a:pt x="34350" y="40067"/>
                </a:lnTo>
                <a:lnTo>
                  <a:pt x="37202" y="41930"/>
                </a:lnTo>
                <a:lnTo>
                  <a:pt x="38070" y="45656"/>
                </a:lnTo>
                <a:lnTo>
                  <a:pt x="38070" y="54040"/>
                </a:lnTo>
                <a:lnTo>
                  <a:pt x="37202" y="56835"/>
                </a:lnTo>
                <a:lnTo>
                  <a:pt x="34350" y="59629"/>
                </a:lnTo>
                <a:lnTo>
                  <a:pt x="31622" y="61492"/>
                </a:lnTo>
                <a:lnTo>
                  <a:pt x="27901" y="63355"/>
                </a:lnTo>
                <a:lnTo>
                  <a:pt x="42757" y="63355"/>
                </a:lnTo>
                <a:lnTo>
                  <a:pt x="45510" y="60561"/>
                </a:lnTo>
                <a:lnTo>
                  <a:pt x="47371" y="54972"/>
                </a:lnTo>
                <a:lnTo>
                  <a:pt x="47371" y="44725"/>
                </a:lnTo>
                <a:lnTo>
                  <a:pt x="46502" y="40999"/>
                </a:lnTo>
                <a:lnTo>
                  <a:pt x="42782" y="35397"/>
                </a:lnTo>
                <a:lnTo>
                  <a:pt x="39930" y="33534"/>
                </a:lnTo>
                <a:lnTo>
                  <a:pt x="36210" y="32603"/>
                </a:lnTo>
                <a:lnTo>
                  <a:pt x="39930" y="30740"/>
                </a:lnTo>
                <a:lnTo>
                  <a:pt x="41790" y="28877"/>
                </a:lnTo>
                <a:lnTo>
                  <a:pt x="43650" y="26082"/>
                </a:lnTo>
                <a:lnTo>
                  <a:pt x="45510" y="22356"/>
                </a:lnTo>
                <a:lnTo>
                  <a:pt x="45510" y="12109"/>
                </a:lnTo>
                <a:lnTo>
                  <a:pt x="44022" y="8383"/>
                </a:lnTo>
                <a:close/>
              </a:path>
              <a:path w="47625" h="71120">
                <a:moveTo>
                  <a:pt x="29761" y="0"/>
                </a:moveTo>
                <a:lnTo>
                  <a:pt x="13888" y="0"/>
                </a:lnTo>
                <a:lnTo>
                  <a:pt x="8308" y="2794"/>
                </a:lnTo>
                <a:lnTo>
                  <a:pt x="4588" y="9315"/>
                </a:lnTo>
                <a:lnTo>
                  <a:pt x="2728" y="13041"/>
                </a:lnTo>
                <a:lnTo>
                  <a:pt x="1860" y="17698"/>
                </a:lnTo>
                <a:lnTo>
                  <a:pt x="1860" y="22356"/>
                </a:lnTo>
                <a:lnTo>
                  <a:pt x="10168" y="22356"/>
                </a:lnTo>
                <a:lnTo>
                  <a:pt x="10168" y="18630"/>
                </a:lnTo>
                <a:lnTo>
                  <a:pt x="11160" y="15835"/>
                </a:lnTo>
                <a:lnTo>
                  <a:pt x="12028" y="13972"/>
                </a:lnTo>
                <a:lnTo>
                  <a:pt x="13888" y="10246"/>
                </a:lnTo>
                <a:lnTo>
                  <a:pt x="18601" y="8383"/>
                </a:lnTo>
                <a:lnTo>
                  <a:pt x="44022" y="8383"/>
                </a:lnTo>
                <a:lnTo>
                  <a:pt x="43650" y="7452"/>
                </a:lnTo>
                <a:lnTo>
                  <a:pt x="39062" y="4657"/>
                </a:lnTo>
                <a:lnTo>
                  <a:pt x="35342" y="1863"/>
                </a:lnTo>
                <a:lnTo>
                  <a:pt x="29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796254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772072" y="4373470"/>
            <a:ext cx="47625" cy="71120"/>
          </a:xfrm>
          <a:custGeom>
            <a:avLst/>
            <a:gdLst/>
            <a:ahLst/>
            <a:cxnLst/>
            <a:rect l="l" t="t" r="r" b="b"/>
            <a:pathLst>
              <a:path w="47625" h="71120">
                <a:moveTo>
                  <a:pt x="33482" y="0"/>
                </a:moveTo>
                <a:lnTo>
                  <a:pt x="25049" y="0"/>
                </a:lnTo>
                <a:lnTo>
                  <a:pt x="17950" y="1047"/>
                </a:lnTo>
                <a:lnTo>
                  <a:pt x="0" y="29808"/>
                </a:lnTo>
                <a:lnTo>
                  <a:pt x="0" y="50314"/>
                </a:lnTo>
                <a:lnTo>
                  <a:pt x="2728" y="58698"/>
                </a:lnTo>
                <a:lnTo>
                  <a:pt x="7440" y="63355"/>
                </a:lnTo>
                <a:lnTo>
                  <a:pt x="12028" y="68944"/>
                </a:lnTo>
                <a:lnTo>
                  <a:pt x="17609" y="70807"/>
                </a:lnTo>
                <a:lnTo>
                  <a:pt x="31622" y="70807"/>
                </a:lnTo>
                <a:lnTo>
                  <a:pt x="37202" y="68944"/>
                </a:lnTo>
                <a:lnTo>
                  <a:pt x="40922" y="63355"/>
                </a:lnTo>
                <a:lnTo>
                  <a:pt x="20461" y="63355"/>
                </a:lnTo>
                <a:lnTo>
                  <a:pt x="16741" y="61492"/>
                </a:lnTo>
                <a:lnTo>
                  <a:pt x="13888" y="58698"/>
                </a:lnTo>
                <a:lnTo>
                  <a:pt x="11160" y="55903"/>
                </a:lnTo>
                <a:lnTo>
                  <a:pt x="10168" y="52177"/>
                </a:lnTo>
                <a:lnTo>
                  <a:pt x="10168" y="42862"/>
                </a:lnTo>
                <a:lnTo>
                  <a:pt x="12028" y="39123"/>
                </a:lnTo>
                <a:lnTo>
                  <a:pt x="14880" y="36329"/>
                </a:lnTo>
                <a:lnTo>
                  <a:pt x="17609" y="34466"/>
                </a:lnTo>
                <a:lnTo>
                  <a:pt x="19035" y="33534"/>
                </a:lnTo>
                <a:lnTo>
                  <a:pt x="9300" y="33534"/>
                </a:lnTo>
                <a:lnTo>
                  <a:pt x="9300" y="25151"/>
                </a:lnTo>
                <a:lnTo>
                  <a:pt x="11160" y="18630"/>
                </a:lnTo>
                <a:lnTo>
                  <a:pt x="13888" y="13972"/>
                </a:lnTo>
                <a:lnTo>
                  <a:pt x="16741" y="9315"/>
                </a:lnTo>
                <a:lnTo>
                  <a:pt x="20461" y="7452"/>
                </a:lnTo>
                <a:lnTo>
                  <a:pt x="42931" y="7452"/>
                </a:lnTo>
                <a:lnTo>
                  <a:pt x="41790" y="5589"/>
                </a:lnTo>
                <a:lnTo>
                  <a:pt x="38070" y="1863"/>
                </a:lnTo>
                <a:lnTo>
                  <a:pt x="33482" y="0"/>
                </a:lnTo>
                <a:close/>
              </a:path>
              <a:path w="47625" h="71120">
                <a:moveTo>
                  <a:pt x="43216" y="32603"/>
                </a:moveTo>
                <a:lnTo>
                  <a:pt x="29761" y="32603"/>
                </a:lnTo>
                <a:lnTo>
                  <a:pt x="33482" y="34466"/>
                </a:lnTo>
                <a:lnTo>
                  <a:pt x="35342" y="37260"/>
                </a:lnTo>
                <a:lnTo>
                  <a:pt x="37202" y="40999"/>
                </a:lnTo>
                <a:lnTo>
                  <a:pt x="38070" y="43793"/>
                </a:lnTo>
                <a:lnTo>
                  <a:pt x="38070" y="52177"/>
                </a:lnTo>
                <a:lnTo>
                  <a:pt x="37202" y="55903"/>
                </a:lnTo>
                <a:lnTo>
                  <a:pt x="35342" y="58698"/>
                </a:lnTo>
                <a:lnTo>
                  <a:pt x="32490" y="61492"/>
                </a:lnTo>
                <a:lnTo>
                  <a:pt x="28769" y="63355"/>
                </a:lnTo>
                <a:lnTo>
                  <a:pt x="40922" y="63355"/>
                </a:lnTo>
                <a:lnTo>
                  <a:pt x="45510" y="58698"/>
                </a:lnTo>
                <a:lnTo>
                  <a:pt x="47371" y="53109"/>
                </a:lnTo>
                <a:lnTo>
                  <a:pt x="47371" y="40067"/>
                </a:lnTo>
                <a:lnTo>
                  <a:pt x="45510" y="34466"/>
                </a:lnTo>
                <a:lnTo>
                  <a:pt x="43216" y="32603"/>
                </a:lnTo>
                <a:close/>
              </a:path>
              <a:path w="47625" h="71120">
                <a:moveTo>
                  <a:pt x="31622" y="25151"/>
                </a:moveTo>
                <a:lnTo>
                  <a:pt x="19469" y="25151"/>
                </a:lnTo>
                <a:lnTo>
                  <a:pt x="16741" y="27014"/>
                </a:lnTo>
                <a:lnTo>
                  <a:pt x="13888" y="27945"/>
                </a:lnTo>
                <a:lnTo>
                  <a:pt x="11160" y="30740"/>
                </a:lnTo>
                <a:lnTo>
                  <a:pt x="9300" y="33534"/>
                </a:lnTo>
                <a:lnTo>
                  <a:pt x="19035" y="33534"/>
                </a:lnTo>
                <a:lnTo>
                  <a:pt x="20461" y="32603"/>
                </a:lnTo>
                <a:lnTo>
                  <a:pt x="43216" y="32603"/>
                </a:lnTo>
                <a:lnTo>
                  <a:pt x="40922" y="30740"/>
                </a:lnTo>
                <a:lnTo>
                  <a:pt x="36210" y="27014"/>
                </a:lnTo>
                <a:lnTo>
                  <a:pt x="31622" y="25151"/>
                </a:lnTo>
                <a:close/>
              </a:path>
              <a:path w="47625" h="71120">
                <a:moveTo>
                  <a:pt x="42931" y="7452"/>
                </a:moveTo>
                <a:lnTo>
                  <a:pt x="29761" y="7452"/>
                </a:lnTo>
                <a:lnTo>
                  <a:pt x="32490" y="9315"/>
                </a:lnTo>
                <a:lnTo>
                  <a:pt x="35342" y="12109"/>
                </a:lnTo>
                <a:lnTo>
                  <a:pt x="36210" y="13041"/>
                </a:lnTo>
                <a:lnTo>
                  <a:pt x="37202" y="15835"/>
                </a:lnTo>
                <a:lnTo>
                  <a:pt x="37202" y="18630"/>
                </a:lnTo>
                <a:lnTo>
                  <a:pt x="45510" y="18630"/>
                </a:lnTo>
                <a:lnTo>
                  <a:pt x="45510" y="13972"/>
                </a:lnTo>
                <a:lnTo>
                  <a:pt x="44642" y="10246"/>
                </a:lnTo>
                <a:lnTo>
                  <a:pt x="42931" y="7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642731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596228" y="4373470"/>
            <a:ext cx="26670" cy="69215"/>
          </a:xfrm>
          <a:custGeom>
            <a:avLst/>
            <a:gdLst/>
            <a:ahLst/>
            <a:cxnLst/>
            <a:rect l="l" t="t" r="r" b="b"/>
            <a:pathLst>
              <a:path w="26670" h="69214">
                <a:moveTo>
                  <a:pt x="26041" y="0"/>
                </a:moveTo>
                <a:lnTo>
                  <a:pt x="18601" y="0"/>
                </a:lnTo>
                <a:lnTo>
                  <a:pt x="17733" y="5589"/>
                </a:lnTo>
                <a:lnTo>
                  <a:pt x="15873" y="9315"/>
                </a:lnTo>
                <a:lnTo>
                  <a:pt x="14012" y="10246"/>
                </a:lnTo>
                <a:lnTo>
                  <a:pt x="11160" y="12109"/>
                </a:lnTo>
                <a:lnTo>
                  <a:pt x="6572" y="13041"/>
                </a:lnTo>
                <a:lnTo>
                  <a:pt x="0" y="13972"/>
                </a:lnTo>
                <a:lnTo>
                  <a:pt x="0" y="20493"/>
                </a:lnTo>
                <a:lnTo>
                  <a:pt x="16741" y="20493"/>
                </a:lnTo>
                <a:lnTo>
                  <a:pt x="16741" y="68944"/>
                </a:lnTo>
                <a:lnTo>
                  <a:pt x="26041" y="68944"/>
                </a:lnTo>
                <a:lnTo>
                  <a:pt x="2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645583" y="4373470"/>
            <a:ext cx="47625" cy="71120"/>
          </a:xfrm>
          <a:custGeom>
            <a:avLst/>
            <a:gdLst/>
            <a:ahLst/>
            <a:cxnLst/>
            <a:rect l="l" t="t" r="r" b="b"/>
            <a:pathLst>
              <a:path w="47625" h="71120">
                <a:moveTo>
                  <a:pt x="30629" y="0"/>
                </a:moveTo>
                <a:lnTo>
                  <a:pt x="16741" y="0"/>
                </a:lnTo>
                <a:lnTo>
                  <a:pt x="12028" y="1863"/>
                </a:lnTo>
                <a:lnTo>
                  <a:pt x="4588" y="9315"/>
                </a:lnTo>
                <a:lnTo>
                  <a:pt x="2728" y="13972"/>
                </a:lnTo>
                <a:lnTo>
                  <a:pt x="2728" y="23288"/>
                </a:lnTo>
                <a:lnTo>
                  <a:pt x="3720" y="26082"/>
                </a:lnTo>
                <a:lnTo>
                  <a:pt x="6448" y="28877"/>
                </a:lnTo>
                <a:lnTo>
                  <a:pt x="7440" y="29808"/>
                </a:lnTo>
                <a:lnTo>
                  <a:pt x="9300" y="31671"/>
                </a:lnTo>
                <a:lnTo>
                  <a:pt x="12028" y="32603"/>
                </a:lnTo>
                <a:lnTo>
                  <a:pt x="8308" y="33534"/>
                </a:lnTo>
                <a:lnTo>
                  <a:pt x="4588" y="36329"/>
                </a:lnTo>
                <a:lnTo>
                  <a:pt x="868" y="41930"/>
                </a:lnTo>
                <a:lnTo>
                  <a:pt x="0" y="45656"/>
                </a:lnTo>
                <a:lnTo>
                  <a:pt x="0" y="56835"/>
                </a:lnTo>
                <a:lnTo>
                  <a:pt x="2728" y="62424"/>
                </a:lnTo>
                <a:lnTo>
                  <a:pt x="7440" y="65218"/>
                </a:lnTo>
                <a:lnTo>
                  <a:pt x="11160" y="68944"/>
                </a:lnTo>
                <a:lnTo>
                  <a:pt x="17609" y="70807"/>
                </a:lnTo>
                <a:lnTo>
                  <a:pt x="31622" y="70807"/>
                </a:lnTo>
                <a:lnTo>
                  <a:pt x="37202" y="68944"/>
                </a:lnTo>
                <a:lnTo>
                  <a:pt x="42757" y="63355"/>
                </a:lnTo>
                <a:lnTo>
                  <a:pt x="19469" y="63355"/>
                </a:lnTo>
                <a:lnTo>
                  <a:pt x="15749" y="61492"/>
                </a:lnTo>
                <a:lnTo>
                  <a:pt x="13020" y="59629"/>
                </a:lnTo>
                <a:lnTo>
                  <a:pt x="9300" y="54040"/>
                </a:lnTo>
                <a:lnTo>
                  <a:pt x="9300" y="45656"/>
                </a:lnTo>
                <a:lnTo>
                  <a:pt x="13020" y="40067"/>
                </a:lnTo>
                <a:lnTo>
                  <a:pt x="15749" y="38192"/>
                </a:lnTo>
                <a:lnTo>
                  <a:pt x="19469" y="36329"/>
                </a:lnTo>
                <a:lnTo>
                  <a:pt x="41852" y="36329"/>
                </a:lnTo>
                <a:lnTo>
                  <a:pt x="39062" y="33534"/>
                </a:lnTo>
                <a:lnTo>
                  <a:pt x="36210" y="32603"/>
                </a:lnTo>
                <a:lnTo>
                  <a:pt x="39062" y="30740"/>
                </a:lnTo>
                <a:lnTo>
                  <a:pt x="40922" y="29808"/>
                </a:lnTo>
                <a:lnTo>
                  <a:pt x="41356" y="28877"/>
                </a:lnTo>
                <a:lnTo>
                  <a:pt x="20461" y="28877"/>
                </a:lnTo>
                <a:lnTo>
                  <a:pt x="17609" y="27945"/>
                </a:lnTo>
                <a:lnTo>
                  <a:pt x="14880" y="26082"/>
                </a:lnTo>
                <a:lnTo>
                  <a:pt x="11160" y="22356"/>
                </a:lnTo>
                <a:lnTo>
                  <a:pt x="11160" y="15835"/>
                </a:lnTo>
                <a:lnTo>
                  <a:pt x="12028" y="13041"/>
                </a:lnTo>
                <a:lnTo>
                  <a:pt x="15749" y="9315"/>
                </a:lnTo>
                <a:lnTo>
                  <a:pt x="19469" y="7452"/>
                </a:lnTo>
                <a:lnTo>
                  <a:pt x="41542" y="7452"/>
                </a:lnTo>
                <a:lnTo>
                  <a:pt x="39062" y="5589"/>
                </a:lnTo>
                <a:lnTo>
                  <a:pt x="35342" y="1863"/>
                </a:lnTo>
                <a:lnTo>
                  <a:pt x="30629" y="0"/>
                </a:lnTo>
                <a:close/>
              </a:path>
              <a:path w="47625" h="71120">
                <a:moveTo>
                  <a:pt x="41852" y="36329"/>
                </a:moveTo>
                <a:lnTo>
                  <a:pt x="27901" y="36329"/>
                </a:lnTo>
                <a:lnTo>
                  <a:pt x="31622" y="38192"/>
                </a:lnTo>
                <a:lnTo>
                  <a:pt x="34350" y="40067"/>
                </a:lnTo>
                <a:lnTo>
                  <a:pt x="37202" y="42862"/>
                </a:lnTo>
                <a:lnTo>
                  <a:pt x="38070" y="45656"/>
                </a:lnTo>
                <a:lnTo>
                  <a:pt x="38070" y="54972"/>
                </a:lnTo>
                <a:lnTo>
                  <a:pt x="37202" y="57766"/>
                </a:lnTo>
                <a:lnTo>
                  <a:pt x="34350" y="59629"/>
                </a:lnTo>
                <a:lnTo>
                  <a:pt x="31622" y="62424"/>
                </a:lnTo>
                <a:lnTo>
                  <a:pt x="27901" y="63355"/>
                </a:lnTo>
                <a:lnTo>
                  <a:pt x="42757" y="63355"/>
                </a:lnTo>
                <a:lnTo>
                  <a:pt x="45510" y="60561"/>
                </a:lnTo>
                <a:lnTo>
                  <a:pt x="47371" y="55903"/>
                </a:lnTo>
                <a:lnTo>
                  <a:pt x="47371" y="43793"/>
                </a:lnTo>
                <a:lnTo>
                  <a:pt x="45510" y="40067"/>
                </a:lnTo>
                <a:lnTo>
                  <a:pt x="42782" y="37260"/>
                </a:lnTo>
                <a:lnTo>
                  <a:pt x="41852" y="36329"/>
                </a:lnTo>
                <a:close/>
              </a:path>
              <a:path w="47625" h="71120">
                <a:moveTo>
                  <a:pt x="41542" y="7452"/>
                </a:moveTo>
                <a:lnTo>
                  <a:pt x="27901" y="7452"/>
                </a:lnTo>
                <a:lnTo>
                  <a:pt x="30629" y="9315"/>
                </a:lnTo>
                <a:lnTo>
                  <a:pt x="34350" y="13041"/>
                </a:lnTo>
                <a:lnTo>
                  <a:pt x="36210" y="15835"/>
                </a:lnTo>
                <a:lnTo>
                  <a:pt x="36210" y="21424"/>
                </a:lnTo>
                <a:lnTo>
                  <a:pt x="34350" y="23288"/>
                </a:lnTo>
                <a:lnTo>
                  <a:pt x="32490" y="26082"/>
                </a:lnTo>
                <a:lnTo>
                  <a:pt x="30629" y="27945"/>
                </a:lnTo>
                <a:lnTo>
                  <a:pt x="27901" y="28877"/>
                </a:lnTo>
                <a:lnTo>
                  <a:pt x="41356" y="28877"/>
                </a:lnTo>
                <a:lnTo>
                  <a:pt x="41790" y="27945"/>
                </a:lnTo>
                <a:lnTo>
                  <a:pt x="43650" y="25151"/>
                </a:lnTo>
                <a:lnTo>
                  <a:pt x="44642" y="21424"/>
                </a:lnTo>
                <a:lnTo>
                  <a:pt x="44642" y="13041"/>
                </a:lnTo>
                <a:lnTo>
                  <a:pt x="42782" y="8383"/>
                </a:lnTo>
                <a:lnTo>
                  <a:pt x="41542" y="7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4104164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4052081" y="4373470"/>
            <a:ext cx="86433" cy="6894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4565598" y="4291471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-3256" y="24691"/>
                </a:moveTo>
                <a:lnTo>
                  <a:pt x="3256" y="24691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4513390" y="4373470"/>
            <a:ext cx="103298" cy="6894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932042" y="4291471"/>
            <a:ext cx="1574900" cy="2841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557166" y="5021041"/>
            <a:ext cx="2324100" cy="8255"/>
          </a:xfrm>
          <a:custGeom>
            <a:avLst/>
            <a:gdLst/>
            <a:ahLst/>
            <a:cxnLst/>
            <a:rect l="l" t="t" r="r" b="b"/>
            <a:pathLst>
              <a:path w="2324100" h="8254">
                <a:moveTo>
                  <a:pt x="-3261" y="4078"/>
                </a:moveTo>
                <a:lnTo>
                  <a:pt x="2326920" y="4078"/>
                </a:lnTo>
              </a:path>
            </a:pathLst>
          </a:custGeom>
          <a:ln w="14679">
            <a:solidFill>
              <a:srgbClr val="EAF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557166" y="5021041"/>
            <a:ext cx="0" cy="8255"/>
          </a:xfrm>
          <a:custGeom>
            <a:avLst/>
            <a:gdLst/>
            <a:ahLst/>
            <a:cxnLst/>
            <a:rect l="l" t="t" r="r" b="b"/>
            <a:pathLst>
              <a:path h="8254">
                <a:moveTo>
                  <a:pt x="-3256" y="4078"/>
                </a:moveTo>
                <a:lnTo>
                  <a:pt x="3256" y="4078"/>
                </a:lnTo>
              </a:path>
            </a:pathLst>
          </a:custGeom>
          <a:ln w="8156">
            <a:solidFill>
              <a:srgbClr val="EAF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5159805" y="2827108"/>
            <a:ext cx="3609975" cy="1363980"/>
          </a:xfrm>
          <a:custGeom>
            <a:avLst/>
            <a:gdLst/>
            <a:ahLst/>
            <a:cxnLst/>
            <a:rect l="l" t="t" r="r" b="b"/>
            <a:pathLst>
              <a:path w="3609975" h="1363979">
                <a:moveTo>
                  <a:pt x="0" y="1363779"/>
                </a:moveTo>
                <a:lnTo>
                  <a:pt x="37085" y="1363779"/>
                </a:lnTo>
                <a:lnTo>
                  <a:pt x="48761" y="1363779"/>
                </a:lnTo>
                <a:lnTo>
                  <a:pt x="48761" y="1351698"/>
                </a:lnTo>
                <a:lnTo>
                  <a:pt x="84943" y="1351698"/>
                </a:lnTo>
                <a:lnTo>
                  <a:pt x="121137" y="1351698"/>
                </a:lnTo>
                <a:lnTo>
                  <a:pt x="121137" y="1338369"/>
                </a:lnTo>
                <a:lnTo>
                  <a:pt x="133102" y="1338369"/>
                </a:lnTo>
                <a:lnTo>
                  <a:pt x="145668" y="1338369"/>
                </a:lnTo>
                <a:lnTo>
                  <a:pt x="145668" y="1326289"/>
                </a:lnTo>
                <a:lnTo>
                  <a:pt x="157332" y="1326289"/>
                </a:lnTo>
                <a:lnTo>
                  <a:pt x="181863" y="1326289"/>
                </a:lnTo>
                <a:lnTo>
                  <a:pt x="193526" y="1326289"/>
                </a:lnTo>
                <a:lnTo>
                  <a:pt x="205490" y="1326289"/>
                </a:lnTo>
                <a:lnTo>
                  <a:pt x="205490" y="1313896"/>
                </a:lnTo>
                <a:lnTo>
                  <a:pt x="230009" y="1313896"/>
                </a:lnTo>
                <a:lnTo>
                  <a:pt x="230009" y="1300891"/>
                </a:lnTo>
                <a:lnTo>
                  <a:pt x="254239" y="1300891"/>
                </a:lnTo>
                <a:lnTo>
                  <a:pt x="266204" y="1300891"/>
                </a:lnTo>
                <a:lnTo>
                  <a:pt x="266204" y="1288810"/>
                </a:lnTo>
                <a:lnTo>
                  <a:pt x="290434" y="1288810"/>
                </a:lnTo>
                <a:lnTo>
                  <a:pt x="302398" y="1288810"/>
                </a:lnTo>
                <a:lnTo>
                  <a:pt x="314061" y="1288810"/>
                </a:lnTo>
                <a:lnTo>
                  <a:pt x="314061" y="1276418"/>
                </a:lnTo>
                <a:lnTo>
                  <a:pt x="338592" y="1276418"/>
                </a:lnTo>
                <a:lnTo>
                  <a:pt x="350255" y="1276418"/>
                </a:lnTo>
                <a:lnTo>
                  <a:pt x="374775" y="1276418"/>
                </a:lnTo>
                <a:lnTo>
                  <a:pt x="374775" y="1263401"/>
                </a:lnTo>
                <a:lnTo>
                  <a:pt x="386438" y="1263401"/>
                </a:lnTo>
                <a:lnTo>
                  <a:pt x="386438" y="1251008"/>
                </a:lnTo>
                <a:lnTo>
                  <a:pt x="399306" y="1251008"/>
                </a:lnTo>
                <a:lnTo>
                  <a:pt x="422632" y="1251008"/>
                </a:lnTo>
                <a:lnTo>
                  <a:pt x="422632" y="1238927"/>
                </a:lnTo>
                <a:lnTo>
                  <a:pt x="435500" y="1238927"/>
                </a:lnTo>
                <a:lnTo>
                  <a:pt x="447163" y="1238927"/>
                </a:lnTo>
                <a:lnTo>
                  <a:pt x="458826" y="1238927"/>
                </a:lnTo>
                <a:lnTo>
                  <a:pt x="458826" y="1225910"/>
                </a:lnTo>
                <a:lnTo>
                  <a:pt x="471682" y="1225910"/>
                </a:lnTo>
                <a:lnTo>
                  <a:pt x="483357" y="1225910"/>
                </a:lnTo>
                <a:lnTo>
                  <a:pt x="495322" y="1225910"/>
                </a:lnTo>
                <a:lnTo>
                  <a:pt x="495322" y="1213517"/>
                </a:lnTo>
                <a:lnTo>
                  <a:pt x="519540" y="1213517"/>
                </a:lnTo>
                <a:lnTo>
                  <a:pt x="531504" y="1213517"/>
                </a:lnTo>
                <a:lnTo>
                  <a:pt x="531504" y="1201436"/>
                </a:lnTo>
                <a:lnTo>
                  <a:pt x="544071" y="1201436"/>
                </a:lnTo>
                <a:lnTo>
                  <a:pt x="567698" y="1201436"/>
                </a:lnTo>
                <a:lnTo>
                  <a:pt x="580265" y="1201436"/>
                </a:lnTo>
                <a:lnTo>
                  <a:pt x="580265" y="1188120"/>
                </a:lnTo>
                <a:lnTo>
                  <a:pt x="591928" y="1188120"/>
                </a:lnTo>
                <a:lnTo>
                  <a:pt x="603893" y="1188120"/>
                </a:lnTo>
                <a:lnTo>
                  <a:pt x="603893" y="1176026"/>
                </a:lnTo>
                <a:lnTo>
                  <a:pt x="616460" y="1176026"/>
                </a:lnTo>
                <a:lnTo>
                  <a:pt x="628123" y="1176026"/>
                </a:lnTo>
                <a:lnTo>
                  <a:pt x="628123" y="1163945"/>
                </a:lnTo>
                <a:lnTo>
                  <a:pt x="640087" y="1163945"/>
                </a:lnTo>
                <a:lnTo>
                  <a:pt x="640087" y="1150629"/>
                </a:lnTo>
                <a:lnTo>
                  <a:pt x="652642" y="1150629"/>
                </a:lnTo>
                <a:lnTo>
                  <a:pt x="664606" y="1150629"/>
                </a:lnTo>
                <a:lnTo>
                  <a:pt x="664606" y="1138548"/>
                </a:lnTo>
                <a:lnTo>
                  <a:pt x="676269" y="1138548"/>
                </a:lnTo>
                <a:lnTo>
                  <a:pt x="700800" y="1138548"/>
                </a:lnTo>
                <a:lnTo>
                  <a:pt x="724982" y="1138548"/>
                </a:lnTo>
                <a:lnTo>
                  <a:pt x="724982" y="1126467"/>
                </a:lnTo>
                <a:lnTo>
                  <a:pt x="749562" y="1126467"/>
                </a:lnTo>
                <a:lnTo>
                  <a:pt x="761249" y="1126467"/>
                </a:lnTo>
                <a:lnTo>
                  <a:pt x="761249" y="1113138"/>
                </a:lnTo>
                <a:lnTo>
                  <a:pt x="785708" y="1113138"/>
                </a:lnTo>
                <a:lnTo>
                  <a:pt x="797756" y="1113138"/>
                </a:lnTo>
                <a:lnTo>
                  <a:pt x="797756" y="1101057"/>
                </a:lnTo>
                <a:lnTo>
                  <a:pt x="809323" y="1101057"/>
                </a:lnTo>
                <a:lnTo>
                  <a:pt x="821974" y="1101057"/>
                </a:lnTo>
                <a:lnTo>
                  <a:pt x="821974" y="1087729"/>
                </a:lnTo>
                <a:lnTo>
                  <a:pt x="833903" y="1087729"/>
                </a:lnTo>
                <a:lnTo>
                  <a:pt x="870049" y="1087729"/>
                </a:lnTo>
                <a:lnTo>
                  <a:pt x="870049" y="1075648"/>
                </a:lnTo>
                <a:lnTo>
                  <a:pt x="881736" y="1075648"/>
                </a:lnTo>
                <a:lnTo>
                  <a:pt x="881736" y="1063567"/>
                </a:lnTo>
                <a:lnTo>
                  <a:pt x="894267" y="1063567"/>
                </a:lnTo>
                <a:lnTo>
                  <a:pt x="906315" y="1063567"/>
                </a:lnTo>
                <a:lnTo>
                  <a:pt x="906315" y="1050250"/>
                </a:lnTo>
                <a:lnTo>
                  <a:pt x="918003" y="1050250"/>
                </a:lnTo>
                <a:lnTo>
                  <a:pt x="954149" y="1050250"/>
                </a:lnTo>
                <a:lnTo>
                  <a:pt x="954149" y="1038169"/>
                </a:lnTo>
                <a:lnTo>
                  <a:pt x="954149" y="1038169"/>
                </a:lnTo>
                <a:lnTo>
                  <a:pt x="978608" y="1038169"/>
                </a:lnTo>
                <a:lnTo>
                  <a:pt x="1003187" y="1038169"/>
                </a:lnTo>
                <a:lnTo>
                  <a:pt x="1026561" y="1038169"/>
                </a:lnTo>
                <a:lnTo>
                  <a:pt x="1039333" y="1038169"/>
                </a:lnTo>
                <a:lnTo>
                  <a:pt x="1039333" y="1025777"/>
                </a:lnTo>
                <a:lnTo>
                  <a:pt x="1051020" y="1025777"/>
                </a:lnTo>
                <a:lnTo>
                  <a:pt x="1075600" y="1025777"/>
                </a:lnTo>
                <a:lnTo>
                  <a:pt x="1075600" y="1012760"/>
                </a:lnTo>
                <a:lnTo>
                  <a:pt x="1087287" y="1012760"/>
                </a:lnTo>
                <a:lnTo>
                  <a:pt x="1087287" y="1000666"/>
                </a:lnTo>
                <a:lnTo>
                  <a:pt x="1099215" y="1000666"/>
                </a:lnTo>
                <a:lnTo>
                  <a:pt x="1099215" y="988311"/>
                </a:lnTo>
                <a:lnTo>
                  <a:pt x="1111746" y="988311"/>
                </a:lnTo>
                <a:lnTo>
                  <a:pt x="1123433" y="988311"/>
                </a:lnTo>
                <a:lnTo>
                  <a:pt x="1123433" y="975331"/>
                </a:lnTo>
                <a:lnTo>
                  <a:pt x="1135361" y="975331"/>
                </a:lnTo>
                <a:lnTo>
                  <a:pt x="1135361" y="962851"/>
                </a:lnTo>
                <a:lnTo>
                  <a:pt x="1159579" y="962851"/>
                </a:lnTo>
                <a:lnTo>
                  <a:pt x="1171628" y="962851"/>
                </a:lnTo>
                <a:lnTo>
                  <a:pt x="1220305" y="962851"/>
                </a:lnTo>
                <a:lnTo>
                  <a:pt x="1220305" y="950745"/>
                </a:lnTo>
                <a:lnTo>
                  <a:pt x="1232353" y="950745"/>
                </a:lnTo>
                <a:lnTo>
                  <a:pt x="1243920" y="950745"/>
                </a:lnTo>
                <a:lnTo>
                  <a:pt x="1256571" y="950745"/>
                </a:lnTo>
                <a:lnTo>
                  <a:pt x="1280187" y="950745"/>
                </a:lnTo>
                <a:lnTo>
                  <a:pt x="1280187" y="937766"/>
                </a:lnTo>
                <a:lnTo>
                  <a:pt x="1292717" y="937766"/>
                </a:lnTo>
                <a:lnTo>
                  <a:pt x="1292717" y="925410"/>
                </a:lnTo>
                <a:lnTo>
                  <a:pt x="1292717" y="913305"/>
                </a:lnTo>
                <a:lnTo>
                  <a:pt x="1304646" y="913305"/>
                </a:lnTo>
                <a:lnTo>
                  <a:pt x="1304646" y="913305"/>
                </a:lnTo>
                <a:lnTo>
                  <a:pt x="1316333" y="913305"/>
                </a:lnTo>
                <a:lnTo>
                  <a:pt x="1328863" y="913305"/>
                </a:lnTo>
                <a:lnTo>
                  <a:pt x="1328863" y="899951"/>
                </a:lnTo>
                <a:lnTo>
                  <a:pt x="1328863" y="899951"/>
                </a:lnTo>
                <a:lnTo>
                  <a:pt x="1340912" y="899951"/>
                </a:lnTo>
                <a:lnTo>
                  <a:pt x="1365371" y="899951"/>
                </a:lnTo>
                <a:lnTo>
                  <a:pt x="1377058" y="899951"/>
                </a:lnTo>
                <a:lnTo>
                  <a:pt x="1377058" y="887845"/>
                </a:lnTo>
                <a:lnTo>
                  <a:pt x="1377058" y="875864"/>
                </a:lnTo>
                <a:lnTo>
                  <a:pt x="1401638" y="875864"/>
                </a:lnTo>
                <a:lnTo>
                  <a:pt x="1413204" y="875864"/>
                </a:lnTo>
                <a:lnTo>
                  <a:pt x="1413204" y="862510"/>
                </a:lnTo>
                <a:lnTo>
                  <a:pt x="1424892" y="862510"/>
                </a:lnTo>
                <a:lnTo>
                  <a:pt x="1437784" y="862510"/>
                </a:lnTo>
                <a:lnTo>
                  <a:pt x="1437784" y="850404"/>
                </a:lnTo>
                <a:lnTo>
                  <a:pt x="1460194" y="850404"/>
                </a:lnTo>
                <a:lnTo>
                  <a:pt x="1472243" y="850404"/>
                </a:lnTo>
                <a:lnTo>
                  <a:pt x="1472243" y="838298"/>
                </a:lnTo>
                <a:lnTo>
                  <a:pt x="1472243" y="825069"/>
                </a:lnTo>
                <a:lnTo>
                  <a:pt x="1484774" y="825069"/>
                </a:lnTo>
                <a:lnTo>
                  <a:pt x="1496461" y="825069"/>
                </a:lnTo>
                <a:lnTo>
                  <a:pt x="1508389" y="825069"/>
                </a:lnTo>
                <a:lnTo>
                  <a:pt x="1520920" y="825069"/>
                </a:lnTo>
                <a:lnTo>
                  <a:pt x="1532848" y="825069"/>
                </a:lnTo>
                <a:lnTo>
                  <a:pt x="1532848" y="812963"/>
                </a:lnTo>
                <a:lnTo>
                  <a:pt x="1544535" y="812963"/>
                </a:lnTo>
                <a:lnTo>
                  <a:pt x="1544535" y="801481"/>
                </a:lnTo>
                <a:lnTo>
                  <a:pt x="1557186" y="801481"/>
                </a:lnTo>
                <a:lnTo>
                  <a:pt x="1569115" y="801481"/>
                </a:lnTo>
                <a:lnTo>
                  <a:pt x="1580802" y="801481"/>
                </a:lnTo>
                <a:lnTo>
                  <a:pt x="1593333" y="801481"/>
                </a:lnTo>
                <a:lnTo>
                  <a:pt x="1593333" y="789376"/>
                </a:lnTo>
                <a:lnTo>
                  <a:pt x="1605261" y="789376"/>
                </a:lnTo>
                <a:lnTo>
                  <a:pt x="1616948" y="789376"/>
                </a:lnTo>
                <a:lnTo>
                  <a:pt x="1629479" y="789376"/>
                </a:lnTo>
                <a:lnTo>
                  <a:pt x="1641527" y="789376"/>
                </a:lnTo>
                <a:lnTo>
                  <a:pt x="1653094" y="789376"/>
                </a:lnTo>
                <a:lnTo>
                  <a:pt x="1665986" y="789376"/>
                </a:lnTo>
                <a:lnTo>
                  <a:pt x="1677673" y="789376"/>
                </a:lnTo>
                <a:lnTo>
                  <a:pt x="1677673" y="776396"/>
                </a:lnTo>
                <a:lnTo>
                  <a:pt x="1689361" y="776396"/>
                </a:lnTo>
                <a:lnTo>
                  <a:pt x="1702253" y="776396"/>
                </a:lnTo>
                <a:lnTo>
                  <a:pt x="1713820" y="776396"/>
                </a:lnTo>
                <a:lnTo>
                  <a:pt x="1713820" y="763916"/>
                </a:lnTo>
                <a:lnTo>
                  <a:pt x="1725507" y="763916"/>
                </a:lnTo>
                <a:lnTo>
                  <a:pt x="1725507" y="751935"/>
                </a:lnTo>
                <a:lnTo>
                  <a:pt x="1738399" y="751935"/>
                </a:lnTo>
                <a:lnTo>
                  <a:pt x="1738399" y="738581"/>
                </a:lnTo>
                <a:lnTo>
                  <a:pt x="1750086" y="738581"/>
                </a:lnTo>
                <a:lnTo>
                  <a:pt x="1750086" y="726475"/>
                </a:lnTo>
                <a:lnTo>
                  <a:pt x="1761773" y="726475"/>
                </a:lnTo>
                <a:lnTo>
                  <a:pt x="1774545" y="726475"/>
                </a:lnTo>
                <a:lnTo>
                  <a:pt x="1774545" y="714369"/>
                </a:lnTo>
                <a:lnTo>
                  <a:pt x="1786232" y="714369"/>
                </a:lnTo>
                <a:lnTo>
                  <a:pt x="1798161" y="714369"/>
                </a:lnTo>
                <a:lnTo>
                  <a:pt x="1810812" y="714369"/>
                </a:lnTo>
                <a:lnTo>
                  <a:pt x="1822378" y="714369"/>
                </a:lnTo>
                <a:lnTo>
                  <a:pt x="1822378" y="701140"/>
                </a:lnTo>
                <a:lnTo>
                  <a:pt x="1834427" y="701140"/>
                </a:lnTo>
                <a:lnTo>
                  <a:pt x="1834427" y="689034"/>
                </a:lnTo>
                <a:lnTo>
                  <a:pt x="1846958" y="689034"/>
                </a:lnTo>
                <a:lnTo>
                  <a:pt x="1858645" y="689034"/>
                </a:lnTo>
                <a:lnTo>
                  <a:pt x="1870573" y="689034"/>
                </a:lnTo>
                <a:lnTo>
                  <a:pt x="1870573" y="676928"/>
                </a:lnTo>
                <a:lnTo>
                  <a:pt x="1883104" y="676928"/>
                </a:lnTo>
                <a:lnTo>
                  <a:pt x="1894791" y="676928"/>
                </a:lnTo>
                <a:lnTo>
                  <a:pt x="1894791" y="651469"/>
                </a:lnTo>
                <a:lnTo>
                  <a:pt x="1894791" y="651469"/>
                </a:lnTo>
                <a:lnTo>
                  <a:pt x="1906840" y="651469"/>
                </a:lnTo>
                <a:lnTo>
                  <a:pt x="1919371" y="651469"/>
                </a:lnTo>
                <a:lnTo>
                  <a:pt x="1931058" y="651469"/>
                </a:lnTo>
                <a:lnTo>
                  <a:pt x="1942986" y="651469"/>
                </a:lnTo>
                <a:lnTo>
                  <a:pt x="1942986" y="639113"/>
                </a:lnTo>
                <a:lnTo>
                  <a:pt x="1942986" y="626134"/>
                </a:lnTo>
                <a:lnTo>
                  <a:pt x="1955517" y="626134"/>
                </a:lnTo>
                <a:lnTo>
                  <a:pt x="1967445" y="626134"/>
                </a:lnTo>
                <a:lnTo>
                  <a:pt x="1979132" y="626134"/>
                </a:lnTo>
                <a:lnTo>
                  <a:pt x="1991783" y="626134"/>
                </a:lnTo>
                <a:lnTo>
                  <a:pt x="2003711" y="626134"/>
                </a:lnTo>
                <a:lnTo>
                  <a:pt x="2015399" y="626134"/>
                </a:lnTo>
                <a:lnTo>
                  <a:pt x="2015399" y="614028"/>
                </a:lnTo>
                <a:lnTo>
                  <a:pt x="2015399" y="614028"/>
                </a:lnTo>
                <a:lnTo>
                  <a:pt x="2027929" y="614028"/>
                </a:lnTo>
                <a:lnTo>
                  <a:pt x="2039858" y="614028"/>
                </a:lnTo>
                <a:lnTo>
                  <a:pt x="2051545" y="614028"/>
                </a:lnTo>
                <a:lnTo>
                  <a:pt x="2064075" y="614028"/>
                </a:lnTo>
                <a:lnTo>
                  <a:pt x="2076124" y="614028"/>
                </a:lnTo>
                <a:lnTo>
                  <a:pt x="2076124" y="601673"/>
                </a:lnTo>
                <a:lnTo>
                  <a:pt x="2087691" y="601673"/>
                </a:lnTo>
                <a:lnTo>
                  <a:pt x="2087691" y="588568"/>
                </a:lnTo>
                <a:lnTo>
                  <a:pt x="2100583" y="588568"/>
                </a:lnTo>
                <a:lnTo>
                  <a:pt x="2112270" y="588568"/>
                </a:lnTo>
                <a:lnTo>
                  <a:pt x="2123958" y="588568"/>
                </a:lnTo>
                <a:lnTo>
                  <a:pt x="2136850" y="588568"/>
                </a:lnTo>
                <a:lnTo>
                  <a:pt x="2148416" y="588568"/>
                </a:lnTo>
                <a:lnTo>
                  <a:pt x="2148416" y="576213"/>
                </a:lnTo>
                <a:lnTo>
                  <a:pt x="2148416" y="576213"/>
                </a:lnTo>
                <a:lnTo>
                  <a:pt x="2160104" y="576213"/>
                </a:lnTo>
                <a:lnTo>
                  <a:pt x="2172996" y="576213"/>
                </a:lnTo>
                <a:lnTo>
                  <a:pt x="2184683" y="576213"/>
                </a:lnTo>
                <a:lnTo>
                  <a:pt x="2197214" y="576213"/>
                </a:lnTo>
                <a:lnTo>
                  <a:pt x="2197214" y="564107"/>
                </a:lnTo>
                <a:lnTo>
                  <a:pt x="2209142" y="564107"/>
                </a:lnTo>
                <a:lnTo>
                  <a:pt x="2209142" y="551128"/>
                </a:lnTo>
                <a:lnTo>
                  <a:pt x="2220829" y="551128"/>
                </a:lnTo>
                <a:lnTo>
                  <a:pt x="2245409" y="551128"/>
                </a:lnTo>
                <a:lnTo>
                  <a:pt x="2256975" y="551128"/>
                </a:lnTo>
                <a:lnTo>
                  <a:pt x="2256975" y="538772"/>
                </a:lnTo>
                <a:lnTo>
                  <a:pt x="2269867" y="538772"/>
                </a:lnTo>
                <a:lnTo>
                  <a:pt x="2269867" y="525668"/>
                </a:lnTo>
                <a:lnTo>
                  <a:pt x="2281555" y="525668"/>
                </a:lnTo>
                <a:lnTo>
                  <a:pt x="2293242" y="525668"/>
                </a:lnTo>
                <a:lnTo>
                  <a:pt x="2306134" y="525668"/>
                </a:lnTo>
                <a:lnTo>
                  <a:pt x="2317701" y="525668"/>
                </a:lnTo>
                <a:lnTo>
                  <a:pt x="2329388" y="525668"/>
                </a:lnTo>
                <a:lnTo>
                  <a:pt x="2329388" y="513312"/>
                </a:lnTo>
                <a:lnTo>
                  <a:pt x="2329388" y="501207"/>
                </a:lnTo>
                <a:lnTo>
                  <a:pt x="2342280" y="501207"/>
                </a:lnTo>
                <a:lnTo>
                  <a:pt x="2353967" y="501207"/>
                </a:lnTo>
                <a:lnTo>
                  <a:pt x="2365655" y="501207"/>
                </a:lnTo>
                <a:lnTo>
                  <a:pt x="2378426" y="501207"/>
                </a:lnTo>
                <a:lnTo>
                  <a:pt x="2390113" y="501207"/>
                </a:lnTo>
                <a:lnTo>
                  <a:pt x="2390113" y="488227"/>
                </a:lnTo>
                <a:lnTo>
                  <a:pt x="2390113" y="475872"/>
                </a:lnTo>
                <a:lnTo>
                  <a:pt x="2402042" y="475872"/>
                </a:lnTo>
                <a:lnTo>
                  <a:pt x="2414693" y="475872"/>
                </a:lnTo>
                <a:lnTo>
                  <a:pt x="2414693" y="463766"/>
                </a:lnTo>
                <a:lnTo>
                  <a:pt x="2426380" y="463766"/>
                </a:lnTo>
                <a:lnTo>
                  <a:pt x="2438308" y="463766"/>
                </a:lnTo>
                <a:lnTo>
                  <a:pt x="2450839" y="463766"/>
                </a:lnTo>
                <a:lnTo>
                  <a:pt x="2462526" y="463766"/>
                </a:lnTo>
                <a:lnTo>
                  <a:pt x="2474454" y="463766"/>
                </a:lnTo>
                <a:lnTo>
                  <a:pt x="2474454" y="450412"/>
                </a:lnTo>
                <a:lnTo>
                  <a:pt x="2486985" y="450412"/>
                </a:lnTo>
                <a:lnTo>
                  <a:pt x="2498672" y="450412"/>
                </a:lnTo>
                <a:lnTo>
                  <a:pt x="2510721" y="450412"/>
                </a:lnTo>
                <a:lnTo>
                  <a:pt x="2523252" y="450412"/>
                </a:lnTo>
                <a:lnTo>
                  <a:pt x="2523252" y="438306"/>
                </a:lnTo>
                <a:lnTo>
                  <a:pt x="2523252" y="438306"/>
                </a:lnTo>
                <a:lnTo>
                  <a:pt x="2535180" y="438306"/>
                </a:lnTo>
                <a:lnTo>
                  <a:pt x="2559398" y="438306"/>
                </a:lnTo>
                <a:lnTo>
                  <a:pt x="2571447" y="438306"/>
                </a:lnTo>
                <a:lnTo>
                  <a:pt x="2571447" y="426325"/>
                </a:lnTo>
                <a:lnTo>
                  <a:pt x="2583013" y="426325"/>
                </a:lnTo>
                <a:lnTo>
                  <a:pt x="2583013" y="412971"/>
                </a:lnTo>
                <a:lnTo>
                  <a:pt x="2595664" y="412971"/>
                </a:lnTo>
                <a:lnTo>
                  <a:pt x="2595664" y="400865"/>
                </a:lnTo>
                <a:lnTo>
                  <a:pt x="2607593" y="400865"/>
                </a:lnTo>
                <a:lnTo>
                  <a:pt x="2619280" y="400865"/>
                </a:lnTo>
                <a:lnTo>
                  <a:pt x="2631811" y="400865"/>
                </a:lnTo>
                <a:lnTo>
                  <a:pt x="2631811" y="388759"/>
                </a:lnTo>
                <a:lnTo>
                  <a:pt x="2631811" y="388759"/>
                </a:lnTo>
                <a:lnTo>
                  <a:pt x="2643739" y="388759"/>
                </a:lnTo>
                <a:lnTo>
                  <a:pt x="2668318" y="388759"/>
                </a:lnTo>
                <a:lnTo>
                  <a:pt x="2680005" y="388759"/>
                </a:lnTo>
                <a:lnTo>
                  <a:pt x="2691572" y="388759"/>
                </a:lnTo>
                <a:lnTo>
                  <a:pt x="2691572" y="375406"/>
                </a:lnTo>
                <a:lnTo>
                  <a:pt x="2704464" y="375406"/>
                </a:lnTo>
                <a:lnTo>
                  <a:pt x="2716151" y="375406"/>
                </a:lnTo>
                <a:lnTo>
                  <a:pt x="2716151" y="363425"/>
                </a:lnTo>
                <a:lnTo>
                  <a:pt x="2727839" y="363425"/>
                </a:lnTo>
                <a:lnTo>
                  <a:pt x="2727839" y="350944"/>
                </a:lnTo>
                <a:lnTo>
                  <a:pt x="2740731" y="350944"/>
                </a:lnTo>
                <a:lnTo>
                  <a:pt x="2752298" y="350944"/>
                </a:lnTo>
                <a:lnTo>
                  <a:pt x="2763985" y="350944"/>
                </a:lnTo>
                <a:lnTo>
                  <a:pt x="2763985" y="337965"/>
                </a:lnTo>
                <a:lnTo>
                  <a:pt x="2776877" y="337965"/>
                </a:lnTo>
                <a:lnTo>
                  <a:pt x="2788564" y="337965"/>
                </a:lnTo>
                <a:lnTo>
                  <a:pt x="2800251" y="337965"/>
                </a:lnTo>
                <a:lnTo>
                  <a:pt x="2800251" y="325859"/>
                </a:lnTo>
                <a:lnTo>
                  <a:pt x="2800251" y="325859"/>
                </a:lnTo>
                <a:lnTo>
                  <a:pt x="2813023" y="325859"/>
                </a:lnTo>
                <a:lnTo>
                  <a:pt x="2824710" y="325859"/>
                </a:lnTo>
                <a:lnTo>
                  <a:pt x="2836639" y="325859"/>
                </a:lnTo>
                <a:lnTo>
                  <a:pt x="2849290" y="325859"/>
                </a:lnTo>
                <a:lnTo>
                  <a:pt x="2849290" y="313503"/>
                </a:lnTo>
                <a:lnTo>
                  <a:pt x="2860977" y="313503"/>
                </a:lnTo>
                <a:lnTo>
                  <a:pt x="2860977" y="300524"/>
                </a:lnTo>
                <a:lnTo>
                  <a:pt x="2872905" y="300524"/>
                </a:lnTo>
                <a:lnTo>
                  <a:pt x="2885436" y="300524"/>
                </a:lnTo>
                <a:lnTo>
                  <a:pt x="2885436" y="288044"/>
                </a:lnTo>
                <a:lnTo>
                  <a:pt x="2885436" y="276063"/>
                </a:lnTo>
                <a:lnTo>
                  <a:pt x="2897123" y="276063"/>
                </a:lnTo>
                <a:lnTo>
                  <a:pt x="2910015" y="276063"/>
                </a:lnTo>
                <a:lnTo>
                  <a:pt x="2921582" y="276063"/>
                </a:lnTo>
                <a:lnTo>
                  <a:pt x="2946161" y="276063"/>
                </a:lnTo>
                <a:lnTo>
                  <a:pt x="2957849" y="276063"/>
                </a:lnTo>
                <a:lnTo>
                  <a:pt x="2969777" y="276063"/>
                </a:lnTo>
                <a:lnTo>
                  <a:pt x="2969777" y="262958"/>
                </a:lnTo>
                <a:lnTo>
                  <a:pt x="2982307" y="262958"/>
                </a:lnTo>
                <a:lnTo>
                  <a:pt x="2993995" y="262958"/>
                </a:lnTo>
                <a:lnTo>
                  <a:pt x="2993995" y="250603"/>
                </a:lnTo>
                <a:lnTo>
                  <a:pt x="2993995" y="237624"/>
                </a:lnTo>
                <a:lnTo>
                  <a:pt x="3006043" y="237624"/>
                </a:lnTo>
                <a:lnTo>
                  <a:pt x="3006043" y="225268"/>
                </a:lnTo>
                <a:lnTo>
                  <a:pt x="3018574" y="225268"/>
                </a:lnTo>
                <a:lnTo>
                  <a:pt x="3030261" y="225268"/>
                </a:lnTo>
                <a:lnTo>
                  <a:pt x="3042189" y="225268"/>
                </a:lnTo>
                <a:lnTo>
                  <a:pt x="3054720" y="225268"/>
                </a:lnTo>
                <a:lnTo>
                  <a:pt x="3066407" y="225268"/>
                </a:lnTo>
                <a:lnTo>
                  <a:pt x="3078336" y="225268"/>
                </a:lnTo>
                <a:lnTo>
                  <a:pt x="3090987" y="225268"/>
                </a:lnTo>
                <a:lnTo>
                  <a:pt x="3102915" y="225268"/>
                </a:lnTo>
                <a:lnTo>
                  <a:pt x="3114602" y="225268"/>
                </a:lnTo>
                <a:lnTo>
                  <a:pt x="3127133" y="225268"/>
                </a:lnTo>
                <a:lnTo>
                  <a:pt x="3139061" y="225268"/>
                </a:lnTo>
                <a:lnTo>
                  <a:pt x="3150748" y="225268"/>
                </a:lnTo>
                <a:lnTo>
                  <a:pt x="3150748" y="213162"/>
                </a:lnTo>
                <a:lnTo>
                  <a:pt x="3163279" y="213162"/>
                </a:lnTo>
                <a:lnTo>
                  <a:pt x="3163279" y="200058"/>
                </a:lnTo>
                <a:lnTo>
                  <a:pt x="3175328" y="200058"/>
                </a:lnTo>
                <a:lnTo>
                  <a:pt x="3186894" y="200058"/>
                </a:lnTo>
                <a:lnTo>
                  <a:pt x="3199546" y="200058"/>
                </a:lnTo>
                <a:lnTo>
                  <a:pt x="3211474" y="200058"/>
                </a:lnTo>
                <a:lnTo>
                  <a:pt x="3223161" y="200058"/>
                </a:lnTo>
                <a:lnTo>
                  <a:pt x="3223161" y="175597"/>
                </a:lnTo>
                <a:lnTo>
                  <a:pt x="3223161" y="175597"/>
                </a:lnTo>
                <a:lnTo>
                  <a:pt x="3236053" y="175597"/>
                </a:lnTo>
                <a:lnTo>
                  <a:pt x="3247620" y="175597"/>
                </a:lnTo>
                <a:lnTo>
                  <a:pt x="3247620" y="162368"/>
                </a:lnTo>
                <a:lnTo>
                  <a:pt x="3247620" y="150262"/>
                </a:lnTo>
                <a:lnTo>
                  <a:pt x="3259307" y="150262"/>
                </a:lnTo>
                <a:lnTo>
                  <a:pt x="3272199" y="150262"/>
                </a:lnTo>
                <a:lnTo>
                  <a:pt x="3283887" y="150262"/>
                </a:lnTo>
                <a:lnTo>
                  <a:pt x="3283887" y="124802"/>
                </a:lnTo>
                <a:lnTo>
                  <a:pt x="3295574" y="124802"/>
                </a:lnTo>
                <a:lnTo>
                  <a:pt x="3308345" y="124802"/>
                </a:lnTo>
                <a:lnTo>
                  <a:pt x="3331720" y="124802"/>
                </a:lnTo>
                <a:lnTo>
                  <a:pt x="3344612" y="124802"/>
                </a:lnTo>
                <a:lnTo>
                  <a:pt x="3344612" y="112696"/>
                </a:lnTo>
                <a:lnTo>
                  <a:pt x="3344612" y="112696"/>
                </a:lnTo>
                <a:lnTo>
                  <a:pt x="3367866" y="112696"/>
                </a:lnTo>
                <a:lnTo>
                  <a:pt x="3380758" y="112696"/>
                </a:lnTo>
                <a:lnTo>
                  <a:pt x="3392445" y="112696"/>
                </a:lnTo>
                <a:lnTo>
                  <a:pt x="3404374" y="112696"/>
                </a:lnTo>
                <a:lnTo>
                  <a:pt x="3416904" y="112696"/>
                </a:lnTo>
                <a:lnTo>
                  <a:pt x="3428592" y="112696"/>
                </a:lnTo>
                <a:lnTo>
                  <a:pt x="3440640" y="112696"/>
                </a:lnTo>
                <a:lnTo>
                  <a:pt x="3440640" y="62900"/>
                </a:lnTo>
                <a:lnTo>
                  <a:pt x="3440640" y="62900"/>
                </a:lnTo>
                <a:lnTo>
                  <a:pt x="3453171" y="62900"/>
                </a:lnTo>
                <a:lnTo>
                  <a:pt x="3464858" y="62900"/>
                </a:lnTo>
                <a:lnTo>
                  <a:pt x="3464858" y="37815"/>
                </a:lnTo>
                <a:lnTo>
                  <a:pt x="3476786" y="37815"/>
                </a:lnTo>
                <a:lnTo>
                  <a:pt x="3489317" y="37815"/>
                </a:lnTo>
                <a:lnTo>
                  <a:pt x="3501004" y="37815"/>
                </a:lnTo>
                <a:lnTo>
                  <a:pt x="3512932" y="37815"/>
                </a:lnTo>
                <a:lnTo>
                  <a:pt x="3525584" y="37815"/>
                </a:lnTo>
                <a:lnTo>
                  <a:pt x="3525584" y="0"/>
                </a:lnTo>
                <a:lnTo>
                  <a:pt x="3537512" y="0"/>
                </a:lnTo>
                <a:lnTo>
                  <a:pt x="3549199" y="0"/>
                </a:lnTo>
                <a:lnTo>
                  <a:pt x="3561730" y="0"/>
                </a:lnTo>
                <a:lnTo>
                  <a:pt x="3573658" y="0"/>
                </a:lnTo>
                <a:lnTo>
                  <a:pt x="3585345" y="0"/>
                </a:lnTo>
                <a:lnTo>
                  <a:pt x="3597876" y="0"/>
                </a:lnTo>
                <a:lnTo>
                  <a:pt x="3609925" y="0"/>
                </a:lnTo>
              </a:path>
            </a:pathLst>
          </a:custGeom>
          <a:ln w="1203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5159805" y="4190888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229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5184035" y="4190888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220530" y="4178807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232193" y="417880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5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238916" y="4166414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392"/>
                </a:moveTo>
                <a:lnTo>
                  <a:pt x="11664" y="12392"/>
                </a:lnTo>
                <a:lnTo>
                  <a:pt x="11664" y="0"/>
                </a:lnTo>
                <a:lnTo>
                  <a:pt x="0" y="0"/>
                </a:lnTo>
                <a:lnTo>
                  <a:pt x="0" y="1239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5244748" y="416641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268388" y="4166414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19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287074" y="4153397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3016"/>
                </a:moveTo>
                <a:lnTo>
                  <a:pt x="11664" y="13016"/>
                </a:lnTo>
                <a:lnTo>
                  <a:pt x="11664" y="0"/>
                </a:lnTo>
                <a:lnTo>
                  <a:pt x="0" y="0"/>
                </a:lnTo>
                <a:lnTo>
                  <a:pt x="0" y="130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292907" y="4153397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329101" y="4153397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5340764" y="415339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5347499" y="4141004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392"/>
                </a:moveTo>
                <a:lnTo>
                  <a:pt x="11664" y="12392"/>
                </a:lnTo>
                <a:lnTo>
                  <a:pt x="11664" y="0"/>
                </a:lnTo>
                <a:lnTo>
                  <a:pt x="0" y="0"/>
                </a:lnTo>
                <a:lnTo>
                  <a:pt x="0" y="1239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5353331" y="414100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5376959" y="4141004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0" y="0"/>
                </a:lnTo>
                <a:lnTo>
                  <a:pt x="12855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5383982" y="412892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080"/>
                </a:moveTo>
                <a:lnTo>
                  <a:pt x="11664" y="12080"/>
                </a:lnTo>
                <a:lnTo>
                  <a:pt x="11664" y="0"/>
                </a:lnTo>
                <a:lnTo>
                  <a:pt x="0" y="0"/>
                </a:lnTo>
                <a:lnTo>
                  <a:pt x="0" y="120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5389815" y="4128923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401478" y="4128923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75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426009" y="4115919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431840" y="410352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392"/>
                </a:moveTo>
                <a:lnTo>
                  <a:pt x="11664" y="12392"/>
                </a:lnTo>
                <a:lnTo>
                  <a:pt x="11664" y="0"/>
                </a:lnTo>
                <a:lnTo>
                  <a:pt x="0" y="0"/>
                </a:lnTo>
                <a:lnTo>
                  <a:pt x="0" y="1239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437672" y="4103526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449335" y="4103526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0" y="0"/>
                </a:lnTo>
                <a:lnTo>
                  <a:pt x="1286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473867" y="409143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492565" y="4078116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3316"/>
                </a:moveTo>
                <a:lnTo>
                  <a:pt x="11664" y="13316"/>
                </a:lnTo>
                <a:lnTo>
                  <a:pt x="11664" y="0"/>
                </a:lnTo>
                <a:lnTo>
                  <a:pt x="0" y="0"/>
                </a:lnTo>
                <a:lnTo>
                  <a:pt x="0" y="133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5492565" y="4066035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080"/>
                </a:moveTo>
                <a:lnTo>
                  <a:pt x="11664" y="12080"/>
                </a:lnTo>
                <a:lnTo>
                  <a:pt x="11664" y="0"/>
                </a:lnTo>
                <a:lnTo>
                  <a:pt x="0" y="0"/>
                </a:lnTo>
                <a:lnTo>
                  <a:pt x="0" y="120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498398" y="4066035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522025" y="406603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5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5528747" y="4053954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080"/>
                </a:moveTo>
                <a:lnTo>
                  <a:pt x="11664" y="12080"/>
                </a:lnTo>
                <a:lnTo>
                  <a:pt x="11664" y="0"/>
                </a:lnTo>
                <a:lnTo>
                  <a:pt x="0" y="0"/>
                </a:lnTo>
                <a:lnTo>
                  <a:pt x="0" y="120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5534580" y="405395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5546243" y="405395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5570774" y="402854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5832" y="6040"/>
                </a:moveTo>
                <a:lnTo>
                  <a:pt x="5832" y="6040"/>
                </a:lnTo>
              </a:path>
            </a:pathLst>
          </a:custGeom>
          <a:ln w="1208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5570774" y="4028545"/>
            <a:ext cx="24130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0" y="0"/>
                </a:lnTo>
                <a:lnTo>
                  <a:pt x="2362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5612799" y="4003135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3328"/>
                </a:moveTo>
                <a:lnTo>
                  <a:pt x="11664" y="13328"/>
                </a:lnTo>
                <a:lnTo>
                  <a:pt x="11664" y="0"/>
                </a:lnTo>
                <a:lnTo>
                  <a:pt x="0" y="0"/>
                </a:lnTo>
                <a:lnTo>
                  <a:pt x="0" y="1332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5618632" y="4003135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5630596" y="400313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655127" y="3978661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666790" y="3965657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3004"/>
                </a:moveTo>
                <a:lnTo>
                  <a:pt x="0" y="13004"/>
                </a:lnTo>
                <a:lnTo>
                  <a:pt x="891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666790" y="3965657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19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5702985" y="396565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5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5709707" y="395357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080"/>
                </a:moveTo>
                <a:lnTo>
                  <a:pt x="11664" y="12080"/>
                </a:lnTo>
                <a:lnTo>
                  <a:pt x="11664" y="0"/>
                </a:lnTo>
                <a:lnTo>
                  <a:pt x="0" y="0"/>
                </a:lnTo>
                <a:lnTo>
                  <a:pt x="0" y="120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715539" y="3953576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727504" y="3953576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751734" y="3941183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757865" y="3928166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3016"/>
                </a:moveTo>
                <a:lnTo>
                  <a:pt x="11664" y="13016"/>
                </a:lnTo>
                <a:lnTo>
                  <a:pt x="11664" y="0"/>
                </a:lnTo>
                <a:lnTo>
                  <a:pt x="0" y="0"/>
                </a:lnTo>
                <a:lnTo>
                  <a:pt x="0" y="130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763698" y="3928166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6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787928" y="3915773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6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799892" y="3915773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0" y="0"/>
                </a:lnTo>
                <a:lnTo>
                  <a:pt x="3618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847750" y="390369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0" y="0"/>
                </a:lnTo>
                <a:lnTo>
                  <a:pt x="12855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860606" y="3903692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872257" y="3903692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883944" y="3890675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3016"/>
                </a:moveTo>
                <a:lnTo>
                  <a:pt x="0" y="13016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896836" y="3878282"/>
            <a:ext cx="23495" cy="0"/>
          </a:xfrm>
          <a:custGeom>
            <a:avLst/>
            <a:gdLst/>
            <a:ahLst/>
            <a:cxnLst/>
            <a:rect l="l" t="t" r="r" b="b"/>
            <a:pathLst>
              <a:path w="23495">
                <a:moveTo>
                  <a:pt x="0" y="0"/>
                </a:moveTo>
                <a:lnTo>
                  <a:pt x="0" y="0"/>
                </a:lnTo>
                <a:lnTo>
                  <a:pt x="2325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920090" y="387828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79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956598" y="386620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969129" y="386620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0" y="0"/>
                </a:lnTo>
                <a:lnTo>
                  <a:pt x="362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017082" y="3852885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029011" y="385288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035709" y="3840792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093"/>
                </a:moveTo>
                <a:lnTo>
                  <a:pt x="11664" y="12093"/>
                </a:lnTo>
                <a:lnTo>
                  <a:pt x="11664" y="0"/>
                </a:lnTo>
                <a:lnTo>
                  <a:pt x="0" y="0"/>
                </a:lnTo>
                <a:lnTo>
                  <a:pt x="0" y="1209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065157" y="382877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071975" y="3815419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4" h="13970">
                <a:moveTo>
                  <a:pt x="0" y="13353"/>
                </a:moveTo>
                <a:lnTo>
                  <a:pt x="11664" y="13353"/>
                </a:lnTo>
                <a:lnTo>
                  <a:pt x="11664" y="0"/>
                </a:lnTo>
                <a:lnTo>
                  <a:pt x="0" y="0"/>
                </a:lnTo>
                <a:lnTo>
                  <a:pt x="0" y="1335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077808" y="3815419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113954" y="3815419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120050" y="380331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120050" y="3790958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355"/>
                </a:moveTo>
                <a:lnTo>
                  <a:pt x="11664" y="12355"/>
                </a:lnTo>
                <a:lnTo>
                  <a:pt x="11664" y="0"/>
                </a:lnTo>
                <a:lnTo>
                  <a:pt x="0" y="0"/>
                </a:lnTo>
                <a:lnTo>
                  <a:pt x="0" y="1235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125882" y="3790958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162149" y="3790958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0" y="0"/>
                </a:lnTo>
                <a:lnTo>
                  <a:pt x="47833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234441" y="3790958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246128" y="3777854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3104"/>
                </a:moveTo>
                <a:lnTo>
                  <a:pt x="0" y="13104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246128" y="3777854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259021" y="3777854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282395" y="376587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45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301021" y="3753392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480"/>
                </a:moveTo>
                <a:lnTo>
                  <a:pt x="11664" y="12480"/>
                </a:lnTo>
                <a:lnTo>
                  <a:pt x="11664" y="0"/>
                </a:lnTo>
                <a:lnTo>
                  <a:pt x="0" y="0"/>
                </a:lnTo>
                <a:lnTo>
                  <a:pt x="0" y="124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306854" y="3753392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331433" y="3753392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337167" y="3740413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2979"/>
                </a:moveTo>
                <a:lnTo>
                  <a:pt x="11664" y="12979"/>
                </a:lnTo>
                <a:lnTo>
                  <a:pt x="11664" y="0"/>
                </a:lnTo>
                <a:lnTo>
                  <a:pt x="0" y="0"/>
                </a:lnTo>
                <a:lnTo>
                  <a:pt x="0" y="129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343000" y="374041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79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367579" y="372830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5832" y="6052"/>
                </a:moveTo>
                <a:lnTo>
                  <a:pt x="5832" y="6052"/>
                </a:lnTo>
              </a:path>
            </a:pathLst>
          </a:custGeom>
          <a:ln w="1210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379266" y="3728307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391195" y="3715952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355"/>
                </a:moveTo>
                <a:lnTo>
                  <a:pt x="0" y="12355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391195" y="371595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397893" y="3702972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0" y="12979"/>
                </a:moveTo>
                <a:lnTo>
                  <a:pt x="11664" y="12979"/>
                </a:lnTo>
                <a:lnTo>
                  <a:pt x="11664" y="0"/>
                </a:lnTo>
                <a:lnTo>
                  <a:pt x="0" y="0"/>
                </a:lnTo>
                <a:lnTo>
                  <a:pt x="0" y="129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415413" y="3690492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427461" y="3678511"/>
            <a:ext cx="1270" cy="12065"/>
          </a:xfrm>
          <a:custGeom>
            <a:avLst/>
            <a:gdLst/>
            <a:ahLst/>
            <a:cxnLst/>
            <a:rect l="l" t="t" r="r" b="b"/>
            <a:pathLst>
              <a:path w="1270" h="12064">
                <a:moveTo>
                  <a:pt x="0" y="11981"/>
                </a:moveTo>
                <a:lnTo>
                  <a:pt x="0" y="11981"/>
                </a:lnTo>
                <a:lnTo>
                  <a:pt x="84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427461" y="367851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439992" y="3678511"/>
            <a:ext cx="12065" cy="0"/>
          </a:xfrm>
          <a:custGeom>
            <a:avLst/>
            <a:gdLst/>
            <a:ahLst/>
            <a:cxnLst/>
            <a:rect l="l" t="t" r="r" b="b"/>
            <a:pathLst>
              <a:path w="12064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445847" y="3653051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0" y="12355"/>
                </a:moveTo>
                <a:lnTo>
                  <a:pt x="11664" y="12355"/>
                </a:lnTo>
                <a:lnTo>
                  <a:pt x="11664" y="0"/>
                </a:lnTo>
                <a:lnTo>
                  <a:pt x="0" y="0"/>
                </a:lnTo>
                <a:lnTo>
                  <a:pt x="0" y="1235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451679" y="3653051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0" y="0"/>
                </a:moveTo>
                <a:lnTo>
                  <a:pt x="0" y="0"/>
                </a:lnTo>
                <a:lnTo>
                  <a:pt x="48074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512405" y="365305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518500" y="3640945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524333" y="364094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536020" y="364094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560479" y="364094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572167" y="3627592"/>
            <a:ext cx="1270" cy="13970"/>
          </a:xfrm>
          <a:custGeom>
            <a:avLst/>
            <a:gdLst/>
            <a:ahLst/>
            <a:cxnLst/>
            <a:rect l="l" t="t" r="r" b="b"/>
            <a:pathLst>
              <a:path w="1270" h="13970">
                <a:moveTo>
                  <a:pt x="0" y="13353"/>
                </a:moveTo>
                <a:lnTo>
                  <a:pt x="0" y="13353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572167" y="3615611"/>
            <a:ext cx="1270" cy="12065"/>
          </a:xfrm>
          <a:custGeom>
            <a:avLst/>
            <a:gdLst/>
            <a:ahLst/>
            <a:cxnLst/>
            <a:rect l="l" t="t" r="r" b="b"/>
            <a:pathLst>
              <a:path w="1270" h="12064">
                <a:moveTo>
                  <a:pt x="0" y="11981"/>
                </a:moveTo>
                <a:lnTo>
                  <a:pt x="0" y="11981"/>
                </a:lnTo>
                <a:lnTo>
                  <a:pt x="84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572167" y="361561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584697" y="361561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596746" y="360350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608312" y="3590151"/>
            <a:ext cx="1270" cy="13970"/>
          </a:xfrm>
          <a:custGeom>
            <a:avLst/>
            <a:gdLst/>
            <a:ahLst/>
            <a:cxnLst/>
            <a:rect l="l" t="t" r="r" b="b"/>
            <a:pathLst>
              <a:path w="1270" h="13970">
                <a:moveTo>
                  <a:pt x="0" y="13353"/>
                </a:moveTo>
                <a:lnTo>
                  <a:pt x="0" y="13353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608312" y="359015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615131" y="3578045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632892" y="356568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644579" y="3552710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2979"/>
                </a:moveTo>
                <a:lnTo>
                  <a:pt x="0" y="12979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644579" y="3552710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651638" y="3540604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680725" y="3528248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687785" y="3515144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5" h="13335">
                <a:moveTo>
                  <a:pt x="0" y="13104"/>
                </a:moveTo>
                <a:lnTo>
                  <a:pt x="11664" y="13104"/>
                </a:lnTo>
                <a:lnTo>
                  <a:pt x="11664" y="0"/>
                </a:lnTo>
                <a:lnTo>
                  <a:pt x="0" y="0"/>
                </a:lnTo>
                <a:lnTo>
                  <a:pt x="0" y="131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693617" y="351514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705304" y="350278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716992" y="3490683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716992" y="3490683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77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729763" y="349068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741451" y="349068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766030" y="347770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771764" y="3453242"/>
            <a:ext cx="12065" cy="24765"/>
          </a:xfrm>
          <a:custGeom>
            <a:avLst/>
            <a:gdLst/>
            <a:ahLst/>
            <a:cxnLst/>
            <a:rect l="l" t="t" r="r" b="b"/>
            <a:pathLst>
              <a:path w="12065" h="24764">
                <a:moveTo>
                  <a:pt x="0" y="24461"/>
                </a:moveTo>
                <a:lnTo>
                  <a:pt x="11664" y="24461"/>
                </a:lnTo>
                <a:lnTo>
                  <a:pt x="11664" y="0"/>
                </a:lnTo>
                <a:lnTo>
                  <a:pt x="0" y="0"/>
                </a:lnTo>
                <a:lnTo>
                  <a:pt x="0" y="2446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802176" y="344026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808031" y="342778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480"/>
                </a:moveTo>
                <a:lnTo>
                  <a:pt x="11664" y="12480"/>
                </a:lnTo>
                <a:lnTo>
                  <a:pt x="11664" y="0"/>
                </a:lnTo>
                <a:lnTo>
                  <a:pt x="0" y="0"/>
                </a:lnTo>
                <a:lnTo>
                  <a:pt x="0" y="124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813863" y="342778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850009" y="342778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862058" y="3415677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862058" y="341567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874589" y="341567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910735" y="341567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916590" y="3402448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5" h="13335">
                <a:moveTo>
                  <a:pt x="0" y="13229"/>
                </a:moveTo>
                <a:lnTo>
                  <a:pt x="11664" y="13229"/>
                </a:lnTo>
                <a:lnTo>
                  <a:pt x="11664" y="0"/>
                </a:lnTo>
                <a:lnTo>
                  <a:pt x="0" y="0"/>
                </a:lnTo>
                <a:lnTo>
                  <a:pt x="0" y="132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922422" y="3402448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934351" y="3402448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958930" y="3402448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970617" y="3390342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970617" y="339034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983148" y="339034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6989243" y="337823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006763" y="336488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013461" y="335277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019294" y="3352776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031342" y="3352776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049728" y="3340421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355"/>
                </a:moveTo>
                <a:lnTo>
                  <a:pt x="11664" y="12355"/>
                </a:lnTo>
                <a:lnTo>
                  <a:pt x="11664" y="0"/>
                </a:lnTo>
                <a:lnTo>
                  <a:pt x="0" y="0"/>
                </a:lnTo>
                <a:lnTo>
                  <a:pt x="0" y="1235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055560" y="334042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7067488" y="334042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7079176" y="334042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7103635" y="332744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7115322" y="332744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122382" y="331533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128214" y="3315336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151589" y="3302980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77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7164360" y="330298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7176048" y="330298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7187734" y="3290001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2979"/>
                </a:moveTo>
                <a:lnTo>
                  <a:pt x="0" y="12979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7212193" y="329000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7223881" y="327752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480"/>
                </a:moveTo>
                <a:lnTo>
                  <a:pt x="0" y="12480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7223881" y="3277520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7260388" y="327752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7272919" y="327752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7284606" y="327752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7296655" y="3277520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7320873" y="326541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7332802" y="326541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7345332" y="3265415"/>
            <a:ext cx="24130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0" y="0"/>
                </a:lnTo>
                <a:lnTo>
                  <a:pt x="23615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7381599" y="325243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7393527" y="325243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7405214" y="324008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355"/>
                </a:moveTo>
                <a:lnTo>
                  <a:pt x="0" y="1235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7411912" y="3214994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5" h="13335">
                <a:moveTo>
                  <a:pt x="0" y="12979"/>
                </a:moveTo>
                <a:lnTo>
                  <a:pt x="11664" y="12979"/>
                </a:lnTo>
                <a:lnTo>
                  <a:pt x="11664" y="0"/>
                </a:lnTo>
                <a:lnTo>
                  <a:pt x="0" y="0"/>
                </a:lnTo>
                <a:lnTo>
                  <a:pt x="0" y="129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7417744" y="321499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7429672" y="321499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7441360" y="321499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7477506" y="320251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7490157" y="320251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7502086" y="320251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7526665" y="319053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7532399" y="3177179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5" h="13969">
                <a:moveTo>
                  <a:pt x="0" y="13353"/>
                </a:moveTo>
                <a:lnTo>
                  <a:pt x="11664" y="13353"/>
                </a:lnTo>
                <a:lnTo>
                  <a:pt x="11664" y="0"/>
                </a:lnTo>
                <a:lnTo>
                  <a:pt x="0" y="0"/>
                </a:lnTo>
                <a:lnTo>
                  <a:pt x="0" y="1335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7538232" y="317717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7549919" y="3177179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7562811" y="315296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7574498" y="315296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7586185" y="3139738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3229"/>
                </a:moveTo>
                <a:lnTo>
                  <a:pt x="0" y="13229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7586185" y="3127632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7610644" y="312763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7622332" y="31276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7629391" y="3115152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480"/>
                </a:moveTo>
                <a:lnTo>
                  <a:pt x="11664" y="12480"/>
                </a:lnTo>
                <a:lnTo>
                  <a:pt x="11664" y="0"/>
                </a:lnTo>
                <a:lnTo>
                  <a:pt x="0" y="0"/>
                </a:lnTo>
                <a:lnTo>
                  <a:pt x="0" y="124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7635223" y="311515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7658478" y="3115152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7665537" y="3102173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5" h="13335">
                <a:moveTo>
                  <a:pt x="0" y="12979"/>
                </a:moveTo>
                <a:lnTo>
                  <a:pt x="11664" y="12979"/>
                </a:lnTo>
                <a:lnTo>
                  <a:pt x="11664" y="0"/>
                </a:lnTo>
                <a:lnTo>
                  <a:pt x="0" y="0"/>
                </a:lnTo>
                <a:lnTo>
                  <a:pt x="0" y="129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7671370" y="310217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7677225" y="3090067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7694986" y="3064732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2979"/>
                </a:moveTo>
                <a:lnTo>
                  <a:pt x="0" y="12979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7694986" y="306473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7707516" y="306473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7719204" y="306473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7743783" y="305237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7755470" y="3052377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7767398" y="305237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7774096" y="3040271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7803544" y="302716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3104"/>
                </a:moveTo>
                <a:lnTo>
                  <a:pt x="0" y="13104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7803544" y="302716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7810363" y="3014811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355"/>
                </a:moveTo>
                <a:lnTo>
                  <a:pt x="11664" y="12355"/>
                </a:lnTo>
                <a:lnTo>
                  <a:pt x="11664" y="0"/>
                </a:lnTo>
                <a:lnTo>
                  <a:pt x="0" y="0"/>
                </a:lnTo>
                <a:lnTo>
                  <a:pt x="0" y="1235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7816195" y="301481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7839811" y="300270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7852341" y="300270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7858437" y="2989476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5" h="13335">
                <a:moveTo>
                  <a:pt x="0" y="13229"/>
                </a:moveTo>
                <a:lnTo>
                  <a:pt x="11664" y="13229"/>
                </a:lnTo>
                <a:lnTo>
                  <a:pt x="11664" y="0"/>
                </a:lnTo>
                <a:lnTo>
                  <a:pt x="0" y="0"/>
                </a:lnTo>
                <a:lnTo>
                  <a:pt x="0" y="1322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7864270" y="2989476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882655" y="2977370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7888488" y="297737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7900536" y="297737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7912103" y="2965264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7924754" y="295191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7930850" y="2939805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7930850" y="292782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0" y="11981"/>
                </a:moveTo>
                <a:lnTo>
                  <a:pt x="11664" y="11981"/>
                </a:lnTo>
                <a:lnTo>
                  <a:pt x="11664" y="0"/>
                </a:lnTo>
                <a:lnTo>
                  <a:pt x="0" y="0"/>
                </a:lnTo>
                <a:lnTo>
                  <a:pt x="0" y="1198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930850" y="2914470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5" h="13969">
                <a:moveTo>
                  <a:pt x="0" y="13353"/>
                </a:moveTo>
                <a:lnTo>
                  <a:pt x="11664" y="13353"/>
                </a:lnTo>
                <a:lnTo>
                  <a:pt x="11664" y="0"/>
                </a:lnTo>
                <a:lnTo>
                  <a:pt x="0" y="0"/>
                </a:lnTo>
                <a:lnTo>
                  <a:pt x="0" y="1335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7961262" y="291447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7972828" y="2914470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7984516" y="2914470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8020782" y="2902364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77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8033554" y="290236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8039409" y="2890008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355"/>
                </a:moveTo>
                <a:lnTo>
                  <a:pt x="11664" y="12355"/>
                </a:lnTo>
                <a:lnTo>
                  <a:pt x="11664" y="0"/>
                </a:lnTo>
                <a:lnTo>
                  <a:pt x="0" y="0"/>
                </a:lnTo>
                <a:lnTo>
                  <a:pt x="0" y="1235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8045241" y="2890008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8056929" y="2876904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8069821" y="287690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8081388" y="2876904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8093075" y="2876904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8111821" y="285244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480"/>
                </a:moveTo>
                <a:lnTo>
                  <a:pt x="11664" y="12480"/>
                </a:lnTo>
                <a:lnTo>
                  <a:pt x="11664" y="0"/>
                </a:lnTo>
                <a:lnTo>
                  <a:pt x="0" y="0"/>
                </a:lnTo>
                <a:lnTo>
                  <a:pt x="0" y="1248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8117654" y="285244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8129582" y="2839463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2979"/>
                </a:moveTo>
                <a:lnTo>
                  <a:pt x="0" y="12979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8129582" y="2827108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355"/>
                </a:moveTo>
                <a:lnTo>
                  <a:pt x="0" y="12355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8153800" y="2827108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8165848" y="2815002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0" y="12105"/>
                </a:moveTo>
                <a:lnTo>
                  <a:pt x="0" y="12105"/>
                </a:lnTo>
                <a:lnTo>
                  <a:pt x="843" y="0"/>
                </a:lnTo>
              </a:path>
            </a:pathLst>
          </a:custGeom>
          <a:ln w="1166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8165848" y="281500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8201995" y="281500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8214525" y="28150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8226213" y="28150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8238141" y="2802023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0" y="12979"/>
                </a:moveTo>
                <a:lnTo>
                  <a:pt x="0" y="12979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8256888" y="2764208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5" h="25400">
                <a:moveTo>
                  <a:pt x="0" y="25334"/>
                </a:moveTo>
                <a:lnTo>
                  <a:pt x="11664" y="25334"/>
                </a:lnTo>
                <a:lnTo>
                  <a:pt x="11664" y="0"/>
                </a:lnTo>
                <a:lnTo>
                  <a:pt x="0" y="0"/>
                </a:lnTo>
                <a:lnTo>
                  <a:pt x="0" y="253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8256888" y="2752102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0" y="12105"/>
                </a:moveTo>
                <a:lnTo>
                  <a:pt x="11664" y="12105"/>
                </a:lnTo>
                <a:lnTo>
                  <a:pt x="11664" y="0"/>
                </a:lnTo>
                <a:lnTo>
                  <a:pt x="0" y="0"/>
                </a:lnTo>
                <a:lnTo>
                  <a:pt x="0" y="121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8262720" y="27521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8286938" y="27521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8298867" y="27521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8310553" y="2752102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8323084" y="275210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8346700" y="273999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8353518" y="2726642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5" h="13969">
                <a:moveTo>
                  <a:pt x="0" y="13353"/>
                </a:moveTo>
                <a:lnTo>
                  <a:pt x="11664" y="13353"/>
                </a:lnTo>
                <a:lnTo>
                  <a:pt x="11664" y="0"/>
                </a:lnTo>
                <a:lnTo>
                  <a:pt x="0" y="0"/>
                </a:lnTo>
                <a:lnTo>
                  <a:pt x="0" y="1335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8359351" y="272664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8371279" y="272664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8407425" y="2726642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8419113" y="2714661"/>
            <a:ext cx="1270" cy="12065"/>
          </a:xfrm>
          <a:custGeom>
            <a:avLst/>
            <a:gdLst/>
            <a:ahLst/>
            <a:cxnLst/>
            <a:rect l="l" t="t" r="r" b="b"/>
            <a:pathLst>
              <a:path w="1270" h="12064">
                <a:moveTo>
                  <a:pt x="0" y="11981"/>
                </a:moveTo>
                <a:lnTo>
                  <a:pt x="0" y="11981"/>
                </a:lnTo>
                <a:lnTo>
                  <a:pt x="963" y="0"/>
                </a:lnTo>
              </a:path>
            </a:pathLst>
          </a:custGeom>
          <a:ln w="1166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8419113" y="271466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8455380" y="271466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77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8462319" y="2689201"/>
            <a:ext cx="12065" cy="26034"/>
          </a:xfrm>
          <a:custGeom>
            <a:avLst/>
            <a:gdLst/>
            <a:ahLst/>
            <a:cxnLst/>
            <a:rect l="l" t="t" r="r" b="b"/>
            <a:pathLst>
              <a:path w="12065" h="26035">
                <a:moveTo>
                  <a:pt x="0" y="25459"/>
                </a:moveTo>
                <a:lnTo>
                  <a:pt x="11664" y="25459"/>
                </a:lnTo>
                <a:lnTo>
                  <a:pt x="11664" y="0"/>
                </a:lnTo>
                <a:lnTo>
                  <a:pt x="0" y="0"/>
                </a:lnTo>
                <a:lnTo>
                  <a:pt x="0" y="254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8468151" y="268920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8491525" y="2677095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0" y="0"/>
                </a:lnTo>
                <a:lnTo>
                  <a:pt x="12892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8504418" y="2677095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566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8510151" y="2651760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5" h="25400">
                <a:moveTo>
                  <a:pt x="0" y="25334"/>
                </a:moveTo>
                <a:lnTo>
                  <a:pt x="11664" y="25334"/>
                </a:lnTo>
                <a:lnTo>
                  <a:pt x="11664" y="0"/>
                </a:lnTo>
                <a:lnTo>
                  <a:pt x="0" y="0"/>
                </a:lnTo>
                <a:lnTo>
                  <a:pt x="0" y="253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8540563" y="2651760"/>
            <a:ext cx="24130" cy="0"/>
          </a:xfrm>
          <a:custGeom>
            <a:avLst/>
            <a:gdLst/>
            <a:ahLst/>
            <a:cxnLst/>
            <a:rect l="l" t="t" r="r" b="b"/>
            <a:pathLst>
              <a:path w="24129">
                <a:moveTo>
                  <a:pt x="0" y="0"/>
                </a:moveTo>
                <a:lnTo>
                  <a:pt x="0" y="0"/>
                </a:lnTo>
                <a:lnTo>
                  <a:pt x="23615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8564179" y="2627299"/>
            <a:ext cx="1270" cy="24765"/>
          </a:xfrm>
          <a:custGeom>
            <a:avLst/>
            <a:gdLst/>
            <a:ahLst/>
            <a:cxnLst/>
            <a:rect l="l" t="t" r="r" b="b"/>
            <a:pathLst>
              <a:path w="1270" h="24764">
                <a:moveTo>
                  <a:pt x="0" y="24461"/>
                </a:moveTo>
                <a:lnTo>
                  <a:pt x="0" y="24461"/>
                </a:lnTo>
                <a:lnTo>
                  <a:pt x="963" y="0"/>
                </a:lnTo>
              </a:path>
            </a:pathLst>
          </a:custGeom>
          <a:ln w="1166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8588397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8600446" y="262729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530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8612976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8624664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8660810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8672738" y="262729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0" y="0"/>
                </a:lnTo>
                <a:lnTo>
                  <a:pt x="12651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8685389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8697317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8721535" y="2627299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92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8733463" y="2589733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-5832" y="18782"/>
                </a:moveTo>
                <a:lnTo>
                  <a:pt x="5832" y="18782"/>
                </a:lnTo>
              </a:path>
            </a:pathLst>
          </a:custGeom>
          <a:ln w="3756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8733463" y="258973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1687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8757681" y="2589733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0" y="0"/>
                </a:lnTo>
                <a:lnTo>
                  <a:pt x="12048" y="0"/>
                </a:lnTo>
              </a:path>
            </a:pathLst>
          </a:custGeom>
          <a:ln w="1208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5075464" y="1951493"/>
            <a:ext cx="0" cy="2327910"/>
          </a:xfrm>
          <a:custGeom>
            <a:avLst/>
            <a:gdLst/>
            <a:ahLst/>
            <a:cxnLst/>
            <a:rect l="l" t="t" r="r" b="b"/>
            <a:pathLst>
              <a:path h="2327910">
                <a:moveTo>
                  <a:pt x="0" y="2327692"/>
                </a:moveTo>
                <a:lnTo>
                  <a:pt x="0" y="2327692"/>
                </a:lnTo>
                <a:lnTo>
                  <a:pt x="0" y="0"/>
                </a:lnTo>
              </a:path>
            </a:pathLst>
          </a:custGeom>
          <a:ln w="116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5027607" y="4190888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47857" y="0"/>
                </a:moveTo>
                <a:lnTo>
                  <a:pt x="47857" y="0"/>
                </a:lnTo>
                <a:lnTo>
                  <a:pt x="0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 txBox="1"/>
          <p:nvPr/>
        </p:nvSpPr>
        <p:spPr>
          <a:xfrm>
            <a:off x="4886107" y="4142724"/>
            <a:ext cx="132715" cy="8128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50" dirty="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160" name="object 1160"/>
          <p:cNvSpPr/>
          <p:nvPr/>
        </p:nvSpPr>
        <p:spPr>
          <a:xfrm>
            <a:off x="5027607" y="3653051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47857" y="0"/>
                </a:moveTo>
                <a:lnTo>
                  <a:pt x="47857" y="0"/>
                </a:lnTo>
                <a:lnTo>
                  <a:pt x="0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 txBox="1"/>
          <p:nvPr/>
        </p:nvSpPr>
        <p:spPr>
          <a:xfrm>
            <a:off x="4886107" y="3603901"/>
            <a:ext cx="132715" cy="8128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50" dirty="0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1162" name="object 1162"/>
          <p:cNvSpPr/>
          <p:nvPr/>
        </p:nvSpPr>
        <p:spPr>
          <a:xfrm>
            <a:off x="5027607" y="3115152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47857" y="0"/>
                </a:moveTo>
                <a:lnTo>
                  <a:pt x="47857" y="0"/>
                </a:lnTo>
                <a:lnTo>
                  <a:pt x="0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 txBox="1"/>
          <p:nvPr/>
        </p:nvSpPr>
        <p:spPr>
          <a:xfrm>
            <a:off x="4886107" y="3040668"/>
            <a:ext cx="132715" cy="13208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50" spc="-40" dirty="0">
                <a:latin typeface="Arial"/>
                <a:cs typeface="Arial"/>
              </a:rPr>
              <a:t>1</a:t>
            </a:r>
            <a:r>
              <a:rPr sz="750" dirty="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164" name="object 1164"/>
          <p:cNvSpPr/>
          <p:nvPr/>
        </p:nvSpPr>
        <p:spPr>
          <a:xfrm>
            <a:off x="5027607" y="2576754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47857" y="0"/>
                </a:moveTo>
                <a:lnTo>
                  <a:pt x="47857" y="0"/>
                </a:lnTo>
                <a:lnTo>
                  <a:pt x="0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 txBox="1"/>
          <p:nvPr/>
        </p:nvSpPr>
        <p:spPr>
          <a:xfrm>
            <a:off x="4886107" y="2502893"/>
            <a:ext cx="132715" cy="13081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50" spc="-45" dirty="0">
                <a:latin typeface="Arial"/>
                <a:cs typeface="Arial"/>
              </a:rPr>
              <a:t>1</a:t>
            </a:r>
            <a:r>
              <a:rPr sz="750" dirty="0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1166" name="object 1166"/>
          <p:cNvSpPr/>
          <p:nvPr/>
        </p:nvSpPr>
        <p:spPr>
          <a:xfrm>
            <a:off x="5027607" y="2026500"/>
            <a:ext cx="48260" cy="0"/>
          </a:xfrm>
          <a:custGeom>
            <a:avLst/>
            <a:gdLst/>
            <a:ahLst/>
            <a:cxnLst/>
            <a:rect l="l" t="t" r="r" b="b"/>
            <a:pathLst>
              <a:path w="48260">
                <a:moveTo>
                  <a:pt x="47857" y="0"/>
                </a:moveTo>
                <a:lnTo>
                  <a:pt x="47857" y="0"/>
                </a:lnTo>
                <a:lnTo>
                  <a:pt x="0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 txBox="1"/>
          <p:nvPr/>
        </p:nvSpPr>
        <p:spPr>
          <a:xfrm>
            <a:off x="4886107" y="1965369"/>
            <a:ext cx="132715" cy="13081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50" spc="-50" dirty="0">
                <a:latin typeface="Arial"/>
                <a:cs typeface="Arial"/>
              </a:rPr>
              <a:t>2</a:t>
            </a:r>
            <a:r>
              <a:rPr sz="750" dirty="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168" name="object 1168"/>
          <p:cNvSpPr txBox="1"/>
          <p:nvPr/>
        </p:nvSpPr>
        <p:spPr>
          <a:xfrm>
            <a:off x="4742770" y="2329159"/>
            <a:ext cx="160655" cy="155638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50" spc="10" dirty="0">
                <a:latin typeface="Arial"/>
                <a:cs typeface="Arial"/>
              </a:rPr>
              <a:t>Cumulative Percentage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spc="40" dirty="0">
                <a:latin typeface="Arial"/>
                <a:cs typeface="Arial"/>
              </a:rPr>
              <a:t>(%)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1169" name="object 1169"/>
          <p:cNvGraphicFramePr>
            <a:graphicFrameLocks noGrp="1"/>
          </p:cNvGraphicFramePr>
          <p:nvPr/>
        </p:nvGraphicFramePr>
        <p:xfrm>
          <a:off x="5013797" y="4713837"/>
          <a:ext cx="3858260" cy="300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6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194">
                <a:tc>
                  <a:txBody>
                    <a:bodyPr/>
                    <a:lstStyle/>
                    <a:p>
                      <a:pPr marL="31750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2373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2339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2293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2248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212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107314" algn="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166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124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671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75"/>
                        </a:lnSpc>
                        <a:spcBef>
                          <a:spcPts val="204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9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2371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2279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2230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209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163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121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664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70" name="object 1170"/>
          <p:cNvSpPr txBox="1"/>
          <p:nvPr/>
        </p:nvSpPr>
        <p:spPr>
          <a:xfrm>
            <a:off x="4656418" y="4745587"/>
            <a:ext cx="267970" cy="23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0"/>
              </a:lnSpc>
            </a:pPr>
            <a:r>
              <a:rPr sz="750" dirty="0">
                <a:latin typeface="Arial"/>
                <a:cs typeface="Arial"/>
              </a:rPr>
              <a:t>l</a:t>
            </a:r>
            <a:r>
              <a:rPr sz="750" spc="-5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f</a:t>
            </a:r>
            <a:r>
              <a:rPr sz="750" spc="-10" dirty="0">
                <a:latin typeface="Arial"/>
                <a:cs typeface="Arial"/>
              </a:rPr>
              <a:t>l</a:t>
            </a:r>
            <a:r>
              <a:rPr sz="750" spc="5" dirty="0">
                <a:latin typeface="Arial"/>
                <a:cs typeface="Arial"/>
              </a:rPr>
              <a:t>oz</a:t>
            </a:r>
            <a:r>
              <a:rPr sz="750" spc="-5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n</a:t>
            </a:r>
            <a:endParaRPr sz="750">
              <a:latin typeface="Arial"/>
              <a:cs typeface="Arial"/>
            </a:endParaRPr>
          </a:p>
          <a:p>
            <a:pPr marL="10160">
              <a:lnSpc>
                <a:spcPct val="100000"/>
              </a:lnSpc>
              <a:spcBef>
                <a:spcPts val="90"/>
              </a:spcBef>
            </a:pPr>
            <a:r>
              <a:rPr sz="750" dirty="0">
                <a:latin typeface="Arial"/>
                <a:cs typeface="Arial"/>
              </a:rPr>
              <a:t>o</a:t>
            </a:r>
            <a:endParaRPr sz="750">
              <a:latin typeface="Arial"/>
              <a:cs typeface="Arial"/>
            </a:endParaRPr>
          </a:p>
        </p:txBody>
      </p:sp>
      <p:sp>
        <p:nvSpPr>
          <p:cNvPr id="1171" name="object 1171"/>
          <p:cNvSpPr txBox="1"/>
          <p:nvPr/>
        </p:nvSpPr>
        <p:spPr>
          <a:xfrm>
            <a:off x="4682440" y="4608641"/>
            <a:ext cx="354330" cy="11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0"/>
              </a:lnSpc>
            </a:pPr>
            <a:r>
              <a:rPr sz="750" dirty="0">
                <a:latin typeface="Arial"/>
                <a:cs typeface="Arial"/>
              </a:rPr>
              <a:t>r </a:t>
            </a:r>
            <a:r>
              <a:rPr sz="750" spc="5" dirty="0">
                <a:latin typeface="Arial"/>
                <a:cs typeface="Arial"/>
              </a:rPr>
              <a:t>at</a:t>
            </a:r>
            <a:r>
              <a:rPr sz="750" spc="-85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Risk</a:t>
            </a:r>
            <a:endParaRPr sz="750">
              <a:latin typeface="Arial"/>
              <a:cs typeface="Arial"/>
            </a:endParaRPr>
          </a:p>
        </p:txBody>
      </p:sp>
      <p:sp>
        <p:nvSpPr>
          <p:cNvPr id="1172" name="object 1172"/>
          <p:cNvSpPr/>
          <p:nvPr/>
        </p:nvSpPr>
        <p:spPr>
          <a:xfrm>
            <a:off x="5075464" y="4279186"/>
            <a:ext cx="3766820" cy="0"/>
          </a:xfrm>
          <a:custGeom>
            <a:avLst/>
            <a:gdLst/>
            <a:ahLst/>
            <a:cxnLst/>
            <a:rect l="l" t="t" r="r" b="b"/>
            <a:pathLst>
              <a:path w="3766820">
                <a:moveTo>
                  <a:pt x="0" y="0"/>
                </a:moveTo>
                <a:lnTo>
                  <a:pt x="0" y="0"/>
                </a:lnTo>
                <a:lnTo>
                  <a:pt x="3766558" y="0"/>
                </a:lnTo>
              </a:path>
            </a:pathLst>
          </a:custGeom>
          <a:ln w="120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5159805" y="4279186"/>
            <a:ext cx="1270" cy="50165"/>
          </a:xfrm>
          <a:custGeom>
            <a:avLst/>
            <a:gdLst/>
            <a:ahLst/>
            <a:cxnLst/>
            <a:rect l="l" t="t" r="r" b="b"/>
            <a:pathLst>
              <a:path w="1270" h="50164">
                <a:moveTo>
                  <a:pt x="0" y="0"/>
                </a:moveTo>
                <a:lnTo>
                  <a:pt x="0" y="0"/>
                </a:lnTo>
                <a:lnTo>
                  <a:pt x="903" y="49571"/>
                </a:lnTo>
              </a:path>
            </a:pathLst>
          </a:custGeom>
          <a:ln w="116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 txBox="1"/>
          <p:nvPr/>
        </p:nvSpPr>
        <p:spPr>
          <a:xfrm>
            <a:off x="5105236" y="4323799"/>
            <a:ext cx="793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dirty="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175" name="object 1175"/>
          <p:cNvSpPr/>
          <p:nvPr/>
        </p:nvSpPr>
        <p:spPr>
          <a:xfrm>
            <a:off x="5606968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 txBox="1"/>
          <p:nvPr/>
        </p:nvSpPr>
        <p:spPr>
          <a:xfrm>
            <a:off x="5564352" y="4323799"/>
            <a:ext cx="793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dirty="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177" name="object 1177"/>
          <p:cNvSpPr/>
          <p:nvPr/>
        </p:nvSpPr>
        <p:spPr>
          <a:xfrm>
            <a:off x="6065157" y="4279186"/>
            <a:ext cx="1270" cy="50165"/>
          </a:xfrm>
          <a:custGeom>
            <a:avLst/>
            <a:gdLst/>
            <a:ahLst/>
            <a:cxnLst/>
            <a:rect l="l" t="t" r="r" b="b"/>
            <a:pathLst>
              <a:path w="1270" h="50164">
                <a:moveTo>
                  <a:pt x="0" y="0"/>
                </a:moveTo>
                <a:lnTo>
                  <a:pt x="0" y="0"/>
                </a:lnTo>
                <a:lnTo>
                  <a:pt x="963" y="49571"/>
                </a:lnTo>
              </a:path>
            </a:pathLst>
          </a:custGeom>
          <a:ln w="116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 txBox="1"/>
          <p:nvPr/>
        </p:nvSpPr>
        <p:spPr>
          <a:xfrm>
            <a:off x="6010889" y="4323799"/>
            <a:ext cx="793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dirty="0"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1179" name="object 1179"/>
          <p:cNvSpPr/>
          <p:nvPr/>
        </p:nvSpPr>
        <p:spPr>
          <a:xfrm>
            <a:off x="6512405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6958930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7417744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7864270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 txBox="1"/>
          <p:nvPr/>
        </p:nvSpPr>
        <p:spPr>
          <a:xfrm>
            <a:off x="7796266" y="4323799"/>
            <a:ext cx="1333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Arial"/>
                <a:cs typeface="Arial"/>
              </a:rPr>
              <a:t>1</a:t>
            </a:r>
            <a:r>
              <a:rPr sz="750" dirty="0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1184" name="object 1184"/>
          <p:cNvSpPr/>
          <p:nvPr/>
        </p:nvSpPr>
        <p:spPr>
          <a:xfrm>
            <a:off x="8323084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 txBox="1"/>
          <p:nvPr/>
        </p:nvSpPr>
        <p:spPr>
          <a:xfrm>
            <a:off x="8242550" y="4323799"/>
            <a:ext cx="1333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Arial"/>
                <a:cs typeface="Arial"/>
              </a:rPr>
              <a:t>2</a:t>
            </a:r>
            <a:r>
              <a:rPr sz="750" dirty="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186" name="object 1186"/>
          <p:cNvSpPr/>
          <p:nvPr/>
        </p:nvSpPr>
        <p:spPr>
          <a:xfrm>
            <a:off x="8769730" y="4279186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-5832" y="24785"/>
                </a:moveTo>
                <a:lnTo>
                  <a:pt x="5832" y="24785"/>
                </a:lnTo>
              </a:path>
            </a:pathLst>
          </a:custGeom>
          <a:ln w="49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 txBox="1"/>
          <p:nvPr/>
        </p:nvSpPr>
        <p:spPr>
          <a:xfrm>
            <a:off x="8690039" y="4323799"/>
            <a:ext cx="1333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5" dirty="0">
                <a:latin typeface="Arial"/>
                <a:cs typeface="Arial"/>
              </a:rPr>
              <a:t>2</a:t>
            </a:r>
            <a:r>
              <a:rPr sz="750" dirty="0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1188" name="object 1188"/>
          <p:cNvSpPr txBox="1"/>
          <p:nvPr/>
        </p:nvSpPr>
        <p:spPr>
          <a:xfrm>
            <a:off x="6168245" y="4323799"/>
            <a:ext cx="1568450" cy="2628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925" algn="ctr">
              <a:lnSpc>
                <a:spcPts val="795"/>
              </a:lnSpc>
              <a:spcBef>
                <a:spcPts val="130"/>
              </a:spcBef>
              <a:tabLst>
                <a:tab pos="456565" algn="l"/>
                <a:tab pos="902335" algn="l"/>
              </a:tabLst>
            </a:pPr>
            <a:r>
              <a:rPr sz="750" dirty="0">
                <a:latin typeface="Arial"/>
                <a:cs typeface="Arial"/>
              </a:rPr>
              <a:t>9	</a:t>
            </a:r>
            <a:r>
              <a:rPr sz="750" spc="5" dirty="0">
                <a:latin typeface="Arial"/>
                <a:cs typeface="Arial"/>
              </a:rPr>
              <a:t>12	15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ts val="1035"/>
              </a:lnSpc>
            </a:pPr>
            <a:r>
              <a:rPr sz="950" spc="-10" dirty="0">
                <a:latin typeface="Arial"/>
                <a:cs typeface="Arial"/>
              </a:rPr>
              <a:t>Months </a:t>
            </a:r>
            <a:r>
              <a:rPr sz="950" spc="-5" dirty="0">
                <a:latin typeface="Arial"/>
                <a:cs typeface="Arial"/>
              </a:rPr>
              <a:t>since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Randomization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9" name="object 1189"/>
          <p:cNvSpPr txBox="1">
            <a:spLocks noGrp="1"/>
          </p:cNvSpPr>
          <p:nvPr>
            <p:ph type="title"/>
          </p:nvPr>
        </p:nvSpPr>
        <p:spPr>
          <a:xfrm>
            <a:off x="758190" y="7239"/>
            <a:ext cx="7629525" cy="99949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431290" marR="5080" indent="-1418590">
              <a:lnSpc>
                <a:spcPct val="101800"/>
              </a:lnSpc>
              <a:spcBef>
                <a:spcPts val="65"/>
              </a:spcBef>
            </a:pPr>
            <a:r>
              <a:rPr spc="15" dirty="0"/>
              <a:t>CV </a:t>
            </a:r>
            <a:r>
              <a:rPr spc="5" dirty="0"/>
              <a:t>Death </a:t>
            </a:r>
            <a:r>
              <a:rPr spc="25" dirty="0"/>
              <a:t>or </a:t>
            </a:r>
            <a:r>
              <a:rPr spc="5" dirty="0"/>
              <a:t>HF </a:t>
            </a:r>
            <a:r>
              <a:rPr dirty="0"/>
              <a:t>hospitalization </a:t>
            </a:r>
            <a:r>
              <a:rPr spc="15" dirty="0"/>
              <a:t>– </a:t>
            </a:r>
            <a:r>
              <a:rPr spc="5" dirty="0"/>
              <a:t>components  </a:t>
            </a:r>
            <a:r>
              <a:rPr spc="-5" dirty="0"/>
              <a:t>(time-to-first </a:t>
            </a:r>
            <a:r>
              <a:rPr spc="15" dirty="0"/>
              <a:t>event</a:t>
            </a:r>
            <a:r>
              <a:rPr spc="140" dirty="0"/>
              <a:t> </a:t>
            </a:r>
            <a:r>
              <a:rPr spc="5" dirty="0"/>
              <a:t>analysis)</a:t>
            </a:r>
          </a:p>
        </p:txBody>
      </p:sp>
      <p:sp>
        <p:nvSpPr>
          <p:cNvPr id="1190" name="object 1190"/>
          <p:cNvSpPr txBox="1"/>
          <p:nvPr/>
        </p:nvSpPr>
        <p:spPr>
          <a:xfrm>
            <a:off x="5474334" y="965433"/>
            <a:ext cx="3395345" cy="94678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1190"/>
              </a:spcBef>
            </a:pPr>
            <a:r>
              <a:rPr sz="2400" b="1" spc="-25" dirty="0">
                <a:solidFill>
                  <a:srgbClr val="006699"/>
                </a:solidFill>
                <a:latin typeface="Arial"/>
                <a:cs typeface="Arial"/>
              </a:rPr>
              <a:t>Cardiovascular</a:t>
            </a:r>
            <a:r>
              <a:rPr sz="2400" b="1" spc="240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6699"/>
                </a:solidFill>
                <a:latin typeface="Arial"/>
                <a:cs typeface="Arial"/>
              </a:rPr>
              <a:t>death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950" b="1" spc="-5" dirty="0">
                <a:latin typeface="Arial"/>
                <a:cs typeface="Arial"/>
              </a:rPr>
              <a:t>HR 0.82 (0.69, 0.98);</a:t>
            </a:r>
            <a:r>
              <a:rPr sz="1950" b="1" spc="-105" dirty="0">
                <a:latin typeface="Arial"/>
                <a:cs typeface="Arial"/>
              </a:rPr>
              <a:t> </a:t>
            </a:r>
            <a:r>
              <a:rPr sz="1950" b="1" spc="-5" dirty="0">
                <a:latin typeface="Arial"/>
                <a:cs typeface="Arial"/>
              </a:rPr>
              <a:t>p=0.029</a:t>
            </a:r>
            <a:endParaRPr sz="1950">
              <a:latin typeface="Arial"/>
              <a:cs typeface="Arial"/>
            </a:endParaRPr>
          </a:p>
        </p:txBody>
      </p:sp>
      <p:sp>
        <p:nvSpPr>
          <p:cNvPr id="1191" name="object 1191"/>
          <p:cNvSpPr txBox="1"/>
          <p:nvPr/>
        </p:nvSpPr>
        <p:spPr>
          <a:xfrm>
            <a:off x="3407664" y="3382708"/>
            <a:ext cx="131635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Dapagliflozin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92" name="object 1192"/>
          <p:cNvSpPr txBox="1"/>
          <p:nvPr/>
        </p:nvSpPr>
        <p:spPr>
          <a:xfrm>
            <a:off x="8080756" y="2261171"/>
            <a:ext cx="80645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ac</a:t>
            </a:r>
            <a:r>
              <a:rPr sz="1600" b="1" spc="-6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b="1" spc="-25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93" name="object 1193"/>
          <p:cNvSpPr txBox="1"/>
          <p:nvPr/>
        </p:nvSpPr>
        <p:spPr>
          <a:xfrm>
            <a:off x="7691501" y="3349942"/>
            <a:ext cx="131635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006699"/>
                </a:solidFill>
                <a:latin typeface="Arial"/>
                <a:cs typeface="Arial"/>
              </a:rPr>
              <a:t>Dapagliflozin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94" name="object 1194"/>
          <p:cNvSpPr/>
          <p:nvPr/>
        </p:nvSpPr>
        <p:spPr>
          <a:xfrm>
            <a:off x="4564379" y="4541520"/>
            <a:ext cx="655320" cy="182880"/>
          </a:xfrm>
          <a:custGeom>
            <a:avLst/>
            <a:gdLst/>
            <a:ahLst/>
            <a:cxnLst/>
            <a:rect l="l" t="t" r="r" b="b"/>
            <a:pathLst>
              <a:path w="655320" h="182879">
                <a:moveTo>
                  <a:pt x="0" y="182879"/>
                </a:moveTo>
                <a:lnTo>
                  <a:pt x="655320" y="182879"/>
                </a:lnTo>
                <a:lnTo>
                  <a:pt x="65532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4564379" y="4610100"/>
            <a:ext cx="403860" cy="533400"/>
          </a:xfrm>
          <a:custGeom>
            <a:avLst/>
            <a:gdLst/>
            <a:ahLst/>
            <a:cxnLst/>
            <a:rect l="l" t="t" r="r" b="b"/>
            <a:pathLst>
              <a:path w="403860" h="533400">
                <a:moveTo>
                  <a:pt x="0" y="533400"/>
                </a:moveTo>
                <a:lnTo>
                  <a:pt x="403860" y="533400"/>
                </a:lnTo>
                <a:lnTo>
                  <a:pt x="40386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1145"/>
              </a:spcBef>
            </a:pPr>
            <a:r>
              <a:rPr spc="-5" dirty="0"/>
              <a:t>First </a:t>
            </a:r>
            <a:r>
              <a:rPr dirty="0"/>
              <a:t>HF</a:t>
            </a:r>
            <a:r>
              <a:rPr spc="-30" dirty="0"/>
              <a:t> </a:t>
            </a:r>
            <a:r>
              <a:rPr spc="-15" dirty="0"/>
              <a:t>hospitalization</a:t>
            </a: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950" spc="-5" dirty="0">
                <a:solidFill>
                  <a:srgbClr val="000000"/>
                </a:solidFill>
              </a:rPr>
              <a:t>HR 0.70 (0.59, 0.83);</a:t>
            </a:r>
            <a:r>
              <a:rPr sz="1950" spc="-90" dirty="0">
                <a:solidFill>
                  <a:srgbClr val="000000"/>
                </a:solidFill>
              </a:rPr>
              <a:t> </a:t>
            </a:r>
            <a:r>
              <a:rPr sz="1950" spc="-5" dirty="0">
                <a:solidFill>
                  <a:srgbClr val="000000"/>
                </a:solidFill>
              </a:rPr>
              <a:t>p&lt;0.0001</a:t>
            </a:r>
            <a:endParaRPr sz="1950"/>
          </a:p>
          <a:p>
            <a:pPr marR="5080" algn="r">
              <a:lnSpc>
                <a:spcPct val="100000"/>
              </a:lnSpc>
              <a:spcBef>
                <a:spcPts val="1270"/>
              </a:spcBef>
            </a:pPr>
            <a:r>
              <a:rPr sz="1600" spc="15" dirty="0">
                <a:solidFill>
                  <a:srgbClr val="C00000"/>
                </a:solidFill>
              </a:rPr>
              <a:t>P</a:t>
            </a:r>
            <a:r>
              <a:rPr sz="1600" spc="35" dirty="0">
                <a:solidFill>
                  <a:srgbClr val="C00000"/>
                </a:solidFill>
              </a:rPr>
              <a:t>l</a:t>
            </a:r>
            <a:r>
              <a:rPr sz="1600" spc="10" dirty="0">
                <a:solidFill>
                  <a:srgbClr val="C00000"/>
                </a:solidFill>
              </a:rPr>
              <a:t>ac</a:t>
            </a:r>
            <a:r>
              <a:rPr sz="1600" spc="-50" dirty="0">
                <a:solidFill>
                  <a:srgbClr val="C00000"/>
                </a:solidFill>
              </a:rPr>
              <a:t>e</a:t>
            </a:r>
            <a:r>
              <a:rPr sz="1600" spc="-20" dirty="0">
                <a:solidFill>
                  <a:srgbClr val="C00000"/>
                </a:solidFill>
              </a:rPr>
              <a:t>b</a:t>
            </a:r>
            <a:r>
              <a:rPr sz="1600" spc="10" dirty="0">
                <a:solidFill>
                  <a:srgbClr val="C00000"/>
                </a:solidFill>
              </a:rPr>
              <a:t>o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9142" y="1456359"/>
            <a:ext cx="247650" cy="3044190"/>
          </a:xfrm>
          <a:custGeom>
            <a:avLst/>
            <a:gdLst/>
            <a:ahLst/>
            <a:cxnLst/>
            <a:rect l="l" t="t" r="r" b="b"/>
            <a:pathLst>
              <a:path w="247650" h="3044190">
                <a:moveTo>
                  <a:pt x="247377" y="0"/>
                </a:moveTo>
                <a:lnTo>
                  <a:pt x="0" y="0"/>
                </a:lnTo>
                <a:lnTo>
                  <a:pt x="0" y="3043865"/>
                </a:lnTo>
                <a:lnTo>
                  <a:pt x="247377" y="3043865"/>
                </a:lnTo>
                <a:lnTo>
                  <a:pt x="247377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1448" y="3615173"/>
            <a:ext cx="259079" cy="885190"/>
          </a:xfrm>
          <a:custGeom>
            <a:avLst/>
            <a:gdLst/>
            <a:ahLst/>
            <a:cxnLst/>
            <a:rect l="l" t="t" r="r" b="b"/>
            <a:pathLst>
              <a:path w="259080" h="885189">
                <a:moveTo>
                  <a:pt x="258910" y="0"/>
                </a:moveTo>
                <a:lnTo>
                  <a:pt x="0" y="0"/>
                </a:lnTo>
                <a:lnTo>
                  <a:pt x="0" y="885051"/>
                </a:lnTo>
                <a:lnTo>
                  <a:pt x="258910" y="885051"/>
                </a:lnTo>
                <a:lnTo>
                  <a:pt x="258910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5651" y="4227098"/>
            <a:ext cx="247650" cy="273685"/>
          </a:xfrm>
          <a:custGeom>
            <a:avLst/>
            <a:gdLst/>
            <a:ahLst/>
            <a:cxnLst/>
            <a:rect l="l" t="t" r="r" b="b"/>
            <a:pathLst>
              <a:path w="247650" h="273685">
                <a:moveTo>
                  <a:pt x="247117" y="0"/>
                </a:moveTo>
                <a:lnTo>
                  <a:pt x="0" y="0"/>
                </a:lnTo>
                <a:lnTo>
                  <a:pt x="0" y="273125"/>
                </a:lnTo>
                <a:lnTo>
                  <a:pt x="247117" y="273125"/>
                </a:lnTo>
                <a:lnTo>
                  <a:pt x="247117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40501" y="4356577"/>
            <a:ext cx="247015" cy="144145"/>
          </a:xfrm>
          <a:custGeom>
            <a:avLst/>
            <a:gdLst/>
            <a:ahLst/>
            <a:cxnLst/>
            <a:rect l="l" t="t" r="r" b="b"/>
            <a:pathLst>
              <a:path w="247014" h="144145">
                <a:moveTo>
                  <a:pt x="246470" y="0"/>
                </a:moveTo>
                <a:lnTo>
                  <a:pt x="0" y="0"/>
                </a:lnTo>
                <a:lnTo>
                  <a:pt x="0" y="143646"/>
                </a:lnTo>
                <a:lnTo>
                  <a:pt x="246470" y="143646"/>
                </a:lnTo>
                <a:lnTo>
                  <a:pt x="246470" y="0"/>
                </a:lnTo>
                <a:close/>
              </a:path>
            </a:pathLst>
          </a:custGeom>
          <a:solidFill>
            <a:srgbClr val="1A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31874" y="4480738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59946" y="0"/>
                </a:lnTo>
              </a:path>
            </a:pathLst>
          </a:custGeom>
          <a:ln w="38973">
            <a:solidFill>
              <a:srgbClr val="1A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7114" y="4493783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081" y="0"/>
                </a:lnTo>
              </a:path>
            </a:pathLst>
          </a:custGeom>
          <a:ln w="12883">
            <a:solidFill>
              <a:srgbClr val="1A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41964" y="4493783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40" y="0"/>
                </a:lnTo>
              </a:path>
            </a:pathLst>
          </a:custGeom>
          <a:ln w="12883">
            <a:solidFill>
              <a:srgbClr val="1A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60885" y="1293407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3200044"/>
                </a:moveTo>
                <a:lnTo>
                  <a:pt x="0" y="3200044"/>
                </a:lnTo>
                <a:lnTo>
                  <a:pt x="0" y="0"/>
                </a:lnTo>
              </a:path>
            </a:pathLst>
          </a:custGeom>
          <a:ln w="96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60885" y="4493452"/>
            <a:ext cx="5591810" cy="0"/>
          </a:xfrm>
          <a:custGeom>
            <a:avLst/>
            <a:gdLst/>
            <a:ahLst/>
            <a:cxnLst/>
            <a:rect l="l" t="t" r="r" b="b"/>
            <a:pathLst>
              <a:path w="5591809">
                <a:moveTo>
                  <a:pt x="0" y="0"/>
                </a:moveTo>
                <a:lnTo>
                  <a:pt x="5591642" y="0"/>
                </a:lnTo>
              </a:path>
            </a:pathLst>
          </a:custGeom>
          <a:ln w="9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92348" y="1118637"/>
            <a:ext cx="342265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3</a:t>
            </a:r>
            <a:r>
              <a:rPr sz="1600" b="1" spc="20" dirty="0">
                <a:latin typeface="Calibri"/>
                <a:cs typeface="Calibri"/>
              </a:rPr>
              <a:t>8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2443" y="3278787"/>
            <a:ext cx="340995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0" dirty="0">
                <a:latin typeface="Calibri"/>
                <a:cs typeface="Calibri"/>
              </a:rPr>
              <a:t>1</a:t>
            </a:r>
            <a:r>
              <a:rPr sz="1600" b="1" spc="15" dirty="0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4203" y="3889429"/>
            <a:ext cx="236854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20" dirty="0">
                <a:latin typeface="Calibri"/>
                <a:cs typeface="Calibri"/>
              </a:rPr>
              <a:t>3</a:t>
            </a:r>
            <a:r>
              <a:rPr sz="1600" b="1" spc="1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44258" y="4020192"/>
            <a:ext cx="23622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18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7055" y="4123581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6463" y="414998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96518" y="414998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3198" y="4332279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47042" y="3928402"/>
            <a:ext cx="2349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5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1846" y="3538382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10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1846" y="3135426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15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1846" y="2732587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20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41846" y="2328321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25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1846" y="1925483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30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1846" y="1522514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35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41846" y="1132520"/>
            <a:ext cx="33909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5" dirty="0">
                <a:latin typeface="Calibri"/>
                <a:cs typeface="Calibri"/>
              </a:rPr>
              <a:t>40</a:t>
            </a:r>
            <a:r>
              <a:rPr sz="1600" b="1" spc="15" dirty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97532" y="460539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97536" y="460539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6463" y="460539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96518" y="4605393"/>
            <a:ext cx="13081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b="1" spc="15" dirty="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1790" marR="5080" indent="625475">
              <a:lnSpc>
                <a:spcPct val="101699"/>
              </a:lnSpc>
              <a:spcBef>
                <a:spcPts val="70"/>
              </a:spcBef>
            </a:pPr>
            <a:r>
              <a:rPr spc="-5" dirty="0"/>
              <a:t>Recurrent </a:t>
            </a:r>
            <a:r>
              <a:rPr dirty="0"/>
              <a:t>HF </a:t>
            </a:r>
            <a:r>
              <a:rPr spc="-5" dirty="0"/>
              <a:t>hospitalizations </a:t>
            </a:r>
            <a:r>
              <a:rPr spc="10" dirty="0"/>
              <a:t>in </a:t>
            </a:r>
            <a:r>
              <a:rPr spc="-35" dirty="0"/>
              <a:t>DAPA-HF:  </a:t>
            </a:r>
            <a:r>
              <a:rPr spc="5" dirty="0"/>
              <a:t>Number </a:t>
            </a:r>
            <a:r>
              <a:rPr spc="25" dirty="0"/>
              <a:t>of </a:t>
            </a:r>
            <a:r>
              <a:rPr dirty="0"/>
              <a:t>patients with </a:t>
            </a:r>
            <a:r>
              <a:rPr spc="15" dirty="0"/>
              <a:t>one </a:t>
            </a:r>
            <a:r>
              <a:rPr spc="25" dirty="0"/>
              <a:t>or </a:t>
            </a:r>
            <a:r>
              <a:rPr spc="5" dirty="0"/>
              <a:t>more</a:t>
            </a:r>
            <a:r>
              <a:rPr spc="355" dirty="0"/>
              <a:t> </a:t>
            </a:r>
            <a:r>
              <a:rPr spc="5" dirty="0"/>
              <a:t>admissions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235705" y="4605393"/>
            <a:ext cx="2582545" cy="5207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74675">
              <a:lnSpc>
                <a:spcPts val="1810"/>
              </a:lnSpc>
              <a:spcBef>
                <a:spcPts val="135"/>
              </a:spcBef>
              <a:tabLst>
                <a:tab pos="1373505" algn="l"/>
                <a:tab pos="2173605" algn="l"/>
              </a:tabLst>
            </a:pPr>
            <a:r>
              <a:rPr sz="1600" b="1" spc="15" dirty="0">
                <a:latin typeface="Calibri"/>
                <a:cs typeface="Calibri"/>
              </a:rPr>
              <a:t>3	4	5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</a:pPr>
            <a:r>
              <a:rPr sz="1800" b="1" spc="-5" dirty="0">
                <a:latin typeface="Calibri"/>
                <a:cs typeface="Calibri"/>
              </a:rPr>
              <a:t>Number of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hospitalizations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4869" y="1786196"/>
            <a:ext cx="254000" cy="18732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b="1" spc="-5" dirty="0">
                <a:latin typeface="Calibri"/>
                <a:cs typeface="Calibri"/>
              </a:rPr>
              <a:t>Number 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17444" y="1671891"/>
            <a:ext cx="6005195" cy="11296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R="349250" algn="ctr">
              <a:lnSpc>
                <a:spcPct val="100000"/>
              </a:lnSpc>
              <a:spcBef>
                <a:spcPts val="365"/>
              </a:spcBef>
            </a:pPr>
            <a:r>
              <a:rPr sz="1950" b="1" spc="25" dirty="0">
                <a:latin typeface="Calibri"/>
                <a:cs typeface="Calibri"/>
              </a:rPr>
              <a:t>Number </a:t>
            </a:r>
            <a:r>
              <a:rPr sz="1950" b="1" spc="15" dirty="0">
                <a:latin typeface="Calibri"/>
                <a:cs typeface="Calibri"/>
              </a:rPr>
              <a:t>of </a:t>
            </a:r>
            <a:r>
              <a:rPr sz="1950" b="1" spc="5" dirty="0">
                <a:latin typeface="Calibri"/>
                <a:cs typeface="Calibri"/>
              </a:rPr>
              <a:t>patients </a:t>
            </a:r>
            <a:r>
              <a:rPr sz="1950" b="1" spc="10" dirty="0">
                <a:latin typeface="Calibri"/>
                <a:cs typeface="Calibri"/>
              </a:rPr>
              <a:t>with </a:t>
            </a:r>
            <a:r>
              <a:rPr sz="1950" b="1" dirty="0">
                <a:latin typeface="Calibri"/>
                <a:cs typeface="Calibri"/>
              </a:rPr>
              <a:t>at </a:t>
            </a:r>
            <a:r>
              <a:rPr sz="1950" b="1" spc="5" dirty="0">
                <a:latin typeface="Calibri"/>
                <a:cs typeface="Calibri"/>
              </a:rPr>
              <a:t>least </a:t>
            </a:r>
            <a:r>
              <a:rPr sz="1950" b="1" spc="20" dirty="0">
                <a:latin typeface="Calibri"/>
                <a:cs typeface="Calibri"/>
              </a:rPr>
              <a:t>one </a:t>
            </a:r>
            <a:r>
              <a:rPr sz="1950" b="1" spc="10" dirty="0">
                <a:latin typeface="Calibri"/>
                <a:cs typeface="Calibri"/>
              </a:rPr>
              <a:t>admission </a:t>
            </a:r>
            <a:r>
              <a:rPr sz="1950" b="1" spc="15" dirty="0">
                <a:latin typeface="Calibri"/>
                <a:cs typeface="Calibri"/>
              </a:rPr>
              <a:t>=</a:t>
            </a:r>
            <a:r>
              <a:rPr sz="1950" b="1" spc="155" dirty="0">
                <a:latin typeface="Calibri"/>
                <a:cs typeface="Calibri"/>
              </a:rPr>
              <a:t> </a:t>
            </a:r>
            <a:r>
              <a:rPr sz="1950" b="1" spc="20" dirty="0">
                <a:latin typeface="Calibri"/>
                <a:cs typeface="Calibri"/>
              </a:rPr>
              <a:t>548</a:t>
            </a:r>
            <a:endParaRPr sz="1950">
              <a:latin typeface="Calibri"/>
              <a:cs typeface="Calibri"/>
            </a:endParaRPr>
          </a:p>
          <a:p>
            <a:pPr marR="387350" algn="ctr">
              <a:lnSpc>
                <a:spcPct val="100000"/>
              </a:lnSpc>
              <a:spcBef>
                <a:spcPts val="270"/>
              </a:spcBef>
            </a:pPr>
            <a:r>
              <a:rPr sz="1950" i="1" spc="10" dirty="0">
                <a:latin typeface="Calibri"/>
                <a:cs typeface="Calibri"/>
              </a:rPr>
              <a:t>(this </a:t>
            </a:r>
            <a:r>
              <a:rPr sz="1950" i="1" spc="20" dirty="0">
                <a:latin typeface="Calibri"/>
                <a:cs typeface="Calibri"/>
              </a:rPr>
              <a:t>is </a:t>
            </a:r>
            <a:r>
              <a:rPr sz="1950" i="1" spc="10" dirty="0">
                <a:latin typeface="Calibri"/>
                <a:cs typeface="Calibri"/>
              </a:rPr>
              <a:t>the </a:t>
            </a:r>
            <a:r>
              <a:rPr sz="1950" i="1" spc="15" dirty="0">
                <a:latin typeface="Calibri"/>
                <a:cs typeface="Calibri"/>
              </a:rPr>
              <a:t>number </a:t>
            </a:r>
            <a:r>
              <a:rPr sz="1950" i="1" spc="10" dirty="0">
                <a:latin typeface="Calibri"/>
                <a:cs typeface="Calibri"/>
              </a:rPr>
              <a:t>of </a:t>
            </a:r>
            <a:r>
              <a:rPr sz="1950" i="1" spc="20" dirty="0">
                <a:latin typeface="Calibri"/>
                <a:cs typeface="Calibri"/>
              </a:rPr>
              <a:t>“first”</a:t>
            </a:r>
            <a:r>
              <a:rPr sz="1950" i="1" spc="85" dirty="0">
                <a:latin typeface="Calibri"/>
                <a:cs typeface="Calibri"/>
              </a:rPr>
              <a:t> </a:t>
            </a:r>
            <a:r>
              <a:rPr sz="1950" i="1" spc="10" dirty="0">
                <a:latin typeface="Calibri"/>
                <a:cs typeface="Calibri"/>
              </a:rPr>
              <a:t>hospitalizations)</a:t>
            </a:r>
            <a:endParaRPr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30"/>
              </a:spcBef>
            </a:pPr>
            <a:r>
              <a:rPr sz="1950" b="1" spc="-40" dirty="0">
                <a:latin typeface="Calibri"/>
                <a:cs typeface="Calibri"/>
              </a:rPr>
              <a:t>Total </a:t>
            </a:r>
            <a:r>
              <a:rPr sz="1950" b="1" spc="25" dirty="0">
                <a:latin typeface="Calibri"/>
                <a:cs typeface="Calibri"/>
              </a:rPr>
              <a:t>number </a:t>
            </a:r>
            <a:r>
              <a:rPr sz="1950" b="1" spc="15" dirty="0">
                <a:latin typeface="Calibri"/>
                <a:cs typeface="Calibri"/>
              </a:rPr>
              <a:t>of </a:t>
            </a:r>
            <a:r>
              <a:rPr sz="1950" b="1" dirty="0">
                <a:latin typeface="Calibri"/>
                <a:cs typeface="Calibri"/>
              </a:rPr>
              <a:t>first </a:t>
            </a:r>
            <a:r>
              <a:rPr sz="1950" b="1" spc="10" dirty="0">
                <a:latin typeface="Calibri"/>
                <a:cs typeface="Calibri"/>
              </a:rPr>
              <a:t>and </a:t>
            </a:r>
            <a:r>
              <a:rPr sz="1950" b="1" spc="20" dirty="0">
                <a:latin typeface="Calibri"/>
                <a:cs typeface="Calibri"/>
              </a:rPr>
              <a:t>recurrent </a:t>
            </a:r>
            <a:r>
              <a:rPr sz="1950" b="1" spc="5" dirty="0">
                <a:latin typeface="Calibri"/>
                <a:cs typeface="Calibri"/>
              </a:rPr>
              <a:t>hospitalizations </a:t>
            </a:r>
            <a:r>
              <a:rPr sz="1950" b="1" spc="15" dirty="0">
                <a:latin typeface="Calibri"/>
                <a:cs typeface="Calibri"/>
              </a:rPr>
              <a:t>=</a:t>
            </a:r>
            <a:r>
              <a:rPr sz="1950" b="1" spc="-290" dirty="0">
                <a:latin typeface="Calibri"/>
                <a:cs typeface="Calibri"/>
              </a:rPr>
              <a:t> </a:t>
            </a:r>
            <a:r>
              <a:rPr sz="1950" b="1" spc="20" dirty="0">
                <a:latin typeface="Calibri"/>
                <a:cs typeface="Calibri"/>
              </a:rPr>
              <a:t>809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1519</Words>
  <Application>Microsoft Office PowerPoint</Application>
  <PresentationFormat>On-screen Show (16:9)</PresentationFormat>
  <Paragraphs>360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Benefit of dapagliflozin on first and repeat  events in patients with HFrEF in DAPA-HF</vt:lpstr>
      <vt:lpstr>Disclosures</vt:lpstr>
      <vt:lpstr>DAPA-HF recurrent events: Background</vt:lpstr>
      <vt:lpstr>DAPA-HF recurrent events: Background</vt:lpstr>
      <vt:lpstr>DAPA-HF: Trial Design</vt:lpstr>
      <vt:lpstr>DAPA-HF Design</vt:lpstr>
      <vt:lpstr>DAPA-HF recurrent events: Methods</vt:lpstr>
      <vt:lpstr>CV Death or HF hospitalization – components  (time-to-first event analysis)</vt:lpstr>
      <vt:lpstr>Recurrent HF hospitalizations in DAPA-HF:  Number of patients with one or more admissions</vt:lpstr>
      <vt:lpstr>Key baseline characteristics according to heart failure  hospitalization (HFH) during follow-up</vt:lpstr>
      <vt:lpstr>Key baseline characteristics according to heart failure  hospitalization (HFH) during follow-up</vt:lpstr>
      <vt:lpstr>Key baseline characteristics according to heart failure   hospitalization  (HFH) during follow-up </vt:lpstr>
      <vt:lpstr>Recurrent HF hospitalizations in DAPA-HF:  Number of patients with one or more admissions</vt:lpstr>
      <vt:lpstr>Time-to-first event versus recurrent events  analysis of CV death or HF hospitalization</vt:lpstr>
      <vt:lpstr>Time-to-first event versus recurrent events  analysis of CV death or HF hospitalization</vt:lpstr>
      <vt:lpstr>Summary and conclusions</vt:lpstr>
      <vt:lpstr>DAPA-HF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McMurray</dc:creator>
  <cp:lastModifiedBy>Sheikh, Rahab P</cp:lastModifiedBy>
  <cp:revision>1</cp:revision>
  <dcterms:created xsi:type="dcterms:W3CDTF">2020-03-30T18:12:43Z</dcterms:created>
  <dcterms:modified xsi:type="dcterms:W3CDTF">2020-03-30T18:12:56Z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2020-03-30T00:00:00Z</vt:filetime>
  </property>
</Properties>
</file>