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" y="3771899"/>
            <a:ext cx="9124949" cy="1371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3616" y="207073"/>
            <a:ext cx="903199" cy="1285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3055" y="1118740"/>
            <a:ext cx="5367655" cy="3019425"/>
          </a:xfrm>
          <a:custGeom>
            <a:avLst/>
            <a:gdLst/>
            <a:ahLst/>
            <a:cxnLst/>
            <a:rect l="l" t="t" r="r" b="b"/>
            <a:pathLst>
              <a:path w="5367655" h="3019425">
                <a:moveTo>
                  <a:pt x="0" y="3019303"/>
                </a:moveTo>
                <a:lnTo>
                  <a:pt x="5367647" y="3019303"/>
                </a:lnTo>
                <a:lnTo>
                  <a:pt x="5367647" y="0"/>
                </a:lnTo>
                <a:lnTo>
                  <a:pt x="0" y="0"/>
                </a:lnTo>
                <a:lnTo>
                  <a:pt x="0" y="301930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39405" y="1125093"/>
            <a:ext cx="5354955" cy="3006725"/>
          </a:xfrm>
          <a:custGeom>
            <a:avLst/>
            <a:gdLst/>
            <a:ahLst/>
            <a:cxnLst/>
            <a:rect l="l" t="t" r="r" b="b"/>
            <a:pathLst>
              <a:path w="5354955" h="3006725">
                <a:moveTo>
                  <a:pt x="0" y="3006601"/>
                </a:moveTo>
                <a:lnTo>
                  <a:pt x="5354944" y="3006601"/>
                </a:lnTo>
                <a:lnTo>
                  <a:pt x="5354944" y="0"/>
                </a:lnTo>
                <a:lnTo>
                  <a:pt x="0" y="0"/>
                </a:lnTo>
                <a:lnTo>
                  <a:pt x="0" y="30066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830" y="3788781"/>
            <a:ext cx="247650" cy="24766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37830" y="3788781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47625" y="247662"/>
                </a:moveTo>
                <a:lnTo>
                  <a:pt x="29089" y="243914"/>
                </a:lnTo>
                <a:lnTo>
                  <a:pt x="13954" y="233708"/>
                </a:lnTo>
                <a:lnTo>
                  <a:pt x="3748" y="218573"/>
                </a:lnTo>
                <a:lnTo>
                  <a:pt x="0" y="200037"/>
                </a:lnTo>
                <a:lnTo>
                  <a:pt x="0" y="47625"/>
                </a:lnTo>
                <a:lnTo>
                  <a:pt x="3748" y="29089"/>
                </a:lnTo>
                <a:lnTo>
                  <a:pt x="13954" y="13954"/>
                </a:lnTo>
                <a:lnTo>
                  <a:pt x="29089" y="3748"/>
                </a:lnTo>
                <a:lnTo>
                  <a:pt x="47625" y="0"/>
                </a:lnTo>
                <a:lnTo>
                  <a:pt x="200025" y="0"/>
                </a:lnTo>
                <a:lnTo>
                  <a:pt x="218560" y="3748"/>
                </a:lnTo>
                <a:lnTo>
                  <a:pt x="233695" y="13954"/>
                </a:lnTo>
                <a:lnTo>
                  <a:pt x="243902" y="29089"/>
                </a:lnTo>
                <a:lnTo>
                  <a:pt x="247650" y="47625"/>
                </a:lnTo>
                <a:lnTo>
                  <a:pt x="247650" y="200037"/>
                </a:lnTo>
                <a:lnTo>
                  <a:pt x="243902" y="218573"/>
                </a:lnTo>
                <a:lnTo>
                  <a:pt x="233695" y="233708"/>
                </a:lnTo>
                <a:lnTo>
                  <a:pt x="218560" y="243914"/>
                </a:lnTo>
                <a:lnTo>
                  <a:pt x="200025" y="247662"/>
                </a:lnTo>
                <a:lnTo>
                  <a:pt x="47625" y="2476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466" y="3809431"/>
            <a:ext cx="206375" cy="2063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626811" y="2040327"/>
            <a:ext cx="3249295" cy="2419350"/>
          </a:xfrm>
          <a:custGeom>
            <a:avLst/>
            <a:gdLst/>
            <a:ahLst/>
            <a:cxnLst/>
            <a:rect l="l" t="t" r="r" b="b"/>
            <a:pathLst>
              <a:path w="3249295" h="2419350">
                <a:moveTo>
                  <a:pt x="0" y="2419254"/>
                </a:moveTo>
                <a:lnTo>
                  <a:pt x="3248953" y="2419254"/>
                </a:lnTo>
                <a:lnTo>
                  <a:pt x="3248953" y="0"/>
                </a:lnTo>
                <a:lnTo>
                  <a:pt x="0" y="0"/>
                </a:lnTo>
                <a:lnTo>
                  <a:pt x="0" y="241925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633161" y="2046681"/>
            <a:ext cx="3236595" cy="2406650"/>
          </a:xfrm>
          <a:custGeom>
            <a:avLst/>
            <a:gdLst/>
            <a:ahLst/>
            <a:cxnLst/>
            <a:rect l="l" t="t" r="r" b="b"/>
            <a:pathLst>
              <a:path w="3236595" h="2406650">
                <a:moveTo>
                  <a:pt x="0" y="2406550"/>
                </a:moveTo>
                <a:lnTo>
                  <a:pt x="3236252" y="2406550"/>
                </a:lnTo>
                <a:lnTo>
                  <a:pt x="3236252" y="0"/>
                </a:lnTo>
                <a:lnTo>
                  <a:pt x="0" y="0"/>
                </a:lnTo>
                <a:lnTo>
                  <a:pt x="0" y="24065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1586" y="4110319"/>
            <a:ext cx="247650" cy="24766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731586" y="4110319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47625" y="247662"/>
                </a:moveTo>
                <a:lnTo>
                  <a:pt x="29089" y="243914"/>
                </a:lnTo>
                <a:lnTo>
                  <a:pt x="13954" y="233708"/>
                </a:lnTo>
                <a:lnTo>
                  <a:pt x="3748" y="218573"/>
                </a:lnTo>
                <a:lnTo>
                  <a:pt x="0" y="200037"/>
                </a:lnTo>
                <a:lnTo>
                  <a:pt x="0" y="47625"/>
                </a:lnTo>
                <a:lnTo>
                  <a:pt x="3748" y="29089"/>
                </a:lnTo>
                <a:lnTo>
                  <a:pt x="13954" y="13954"/>
                </a:lnTo>
                <a:lnTo>
                  <a:pt x="29089" y="3748"/>
                </a:lnTo>
                <a:lnTo>
                  <a:pt x="47625" y="0"/>
                </a:lnTo>
                <a:lnTo>
                  <a:pt x="200025" y="0"/>
                </a:lnTo>
                <a:lnTo>
                  <a:pt x="218560" y="3748"/>
                </a:lnTo>
                <a:lnTo>
                  <a:pt x="233695" y="13954"/>
                </a:lnTo>
                <a:lnTo>
                  <a:pt x="243901" y="29089"/>
                </a:lnTo>
                <a:lnTo>
                  <a:pt x="247650" y="47625"/>
                </a:lnTo>
                <a:lnTo>
                  <a:pt x="247650" y="200037"/>
                </a:lnTo>
                <a:lnTo>
                  <a:pt x="243901" y="218573"/>
                </a:lnTo>
                <a:lnTo>
                  <a:pt x="233695" y="233708"/>
                </a:lnTo>
                <a:lnTo>
                  <a:pt x="218560" y="243914"/>
                </a:lnTo>
                <a:lnTo>
                  <a:pt x="200025" y="247662"/>
                </a:lnTo>
                <a:lnTo>
                  <a:pt x="47625" y="2476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2222" y="4130969"/>
            <a:ext cx="206375" cy="20637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626811" y="123926"/>
            <a:ext cx="3249295" cy="1885950"/>
          </a:xfrm>
          <a:custGeom>
            <a:avLst/>
            <a:gdLst/>
            <a:ahLst/>
            <a:cxnLst/>
            <a:rect l="l" t="t" r="r" b="b"/>
            <a:pathLst>
              <a:path w="3249295" h="1885950">
                <a:moveTo>
                  <a:pt x="0" y="1885721"/>
                </a:moveTo>
                <a:lnTo>
                  <a:pt x="3248953" y="1885721"/>
                </a:lnTo>
                <a:lnTo>
                  <a:pt x="3248953" y="0"/>
                </a:lnTo>
                <a:lnTo>
                  <a:pt x="0" y="0"/>
                </a:lnTo>
                <a:lnTo>
                  <a:pt x="0" y="188572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633161" y="130276"/>
            <a:ext cx="3236595" cy="1873250"/>
          </a:xfrm>
          <a:custGeom>
            <a:avLst/>
            <a:gdLst/>
            <a:ahLst/>
            <a:cxnLst/>
            <a:rect l="l" t="t" r="r" b="b"/>
            <a:pathLst>
              <a:path w="3236595" h="1873250">
                <a:moveTo>
                  <a:pt x="0" y="1873021"/>
                </a:moveTo>
                <a:lnTo>
                  <a:pt x="3236252" y="1873021"/>
                </a:lnTo>
                <a:lnTo>
                  <a:pt x="3236252" y="0"/>
                </a:lnTo>
                <a:lnTo>
                  <a:pt x="0" y="0"/>
                </a:lnTo>
                <a:lnTo>
                  <a:pt x="0" y="187302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1586" y="1660385"/>
            <a:ext cx="247650" cy="247662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731586" y="1660385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47625" y="247662"/>
                </a:moveTo>
                <a:lnTo>
                  <a:pt x="29089" y="243914"/>
                </a:lnTo>
                <a:lnTo>
                  <a:pt x="13954" y="233708"/>
                </a:lnTo>
                <a:lnTo>
                  <a:pt x="3748" y="218573"/>
                </a:lnTo>
                <a:lnTo>
                  <a:pt x="0" y="200037"/>
                </a:lnTo>
                <a:lnTo>
                  <a:pt x="0" y="47625"/>
                </a:lnTo>
                <a:lnTo>
                  <a:pt x="3748" y="29089"/>
                </a:lnTo>
                <a:lnTo>
                  <a:pt x="13954" y="13954"/>
                </a:lnTo>
                <a:lnTo>
                  <a:pt x="29089" y="3748"/>
                </a:lnTo>
                <a:lnTo>
                  <a:pt x="47625" y="0"/>
                </a:lnTo>
                <a:lnTo>
                  <a:pt x="200025" y="0"/>
                </a:lnTo>
                <a:lnTo>
                  <a:pt x="218560" y="3748"/>
                </a:lnTo>
                <a:lnTo>
                  <a:pt x="233695" y="13954"/>
                </a:lnTo>
                <a:lnTo>
                  <a:pt x="243901" y="29089"/>
                </a:lnTo>
                <a:lnTo>
                  <a:pt x="247650" y="47625"/>
                </a:lnTo>
                <a:lnTo>
                  <a:pt x="247650" y="200037"/>
                </a:lnTo>
                <a:lnTo>
                  <a:pt x="243901" y="218573"/>
                </a:lnTo>
                <a:lnTo>
                  <a:pt x="233695" y="233708"/>
                </a:lnTo>
                <a:lnTo>
                  <a:pt x="218560" y="243914"/>
                </a:lnTo>
                <a:lnTo>
                  <a:pt x="200025" y="247662"/>
                </a:lnTo>
                <a:lnTo>
                  <a:pt x="47625" y="2476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2222" y="1681035"/>
            <a:ext cx="206375" cy="206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07884" y="4546636"/>
            <a:ext cx="2256155" cy="0"/>
          </a:xfrm>
          <a:custGeom>
            <a:avLst/>
            <a:gdLst/>
            <a:ahLst/>
            <a:cxnLst/>
            <a:rect l="l" t="t" r="r" b="b"/>
            <a:pathLst>
              <a:path w="2256154" h="0">
                <a:moveTo>
                  <a:pt x="2255600" y="0"/>
                </a:moveTo>
                <a:lnTo>
                  <a:pt x="0" y="0"/>
                </a:lnTo>
              </a:path>
            </a:pathLst>
          </a:custGeom>
          <a:ln w="1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49" y="3771899"/>
            <a:ext cx="9124949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706" y="210619"/>
            <a:ext cx="8614587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6186" y="786317"/>
            <a:ext cx="4271645" cy="347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2.png"/><Relationship Id="rId4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2.png"/><Relationship Id="rId4" Type="http://schemas.openxmlformats.org/officeDocument/2006/relationships/image" Target="../media/image3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553" y="503342"/>
            <a:ext cx="7885430" cy="17824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0000"/>
              </a:lnSpc>
              <a:spcBef>
                <a:spcPts val="100"/>
              </a:spcBef>
            </a:pP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1-year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outcomes</a:t>
            </a:r>
            <a:r>
              <a:rPr dirty="0" sz="28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transfemoral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 transcatheter</a:t>
            </a:r>
            <a:r>
              <a:rPr dirty="0" sz="2800" spc="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tricuspid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valve</a:t>
            </a:r>
            <a:r>
              <a:rPr dirty="0" sz="2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replacement</a:t>
            </a:r>
            <a:r>
              <a:rPr dirty="0" sz="2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2800" spc="-7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800" spc="-5" b="1">
                <a:solidFill>
                  <a:srgbClr val="0A20CE"/>
                </a:solidFill>
                <a:latin typeface="Arial"/>
                <a:cs typeface="Arial"/>
              </a:rPr>
              <a:t>EVOQUE</a:t>
            </a:r>
            <a:r>
              <a:rPr dirty="0" sz="2800" spc="-2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A20CE"/>
                </a:solidFill>
                <a:latin typeface="Arial"/>
                <a:cs typeface="Arial"/>
              </a:rPr>
              <a:t>System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2000" spc="-5">
                <a:solidFill>
                  <a:srgbClr val="585858"/>
                </a:solidFill>
              </a:rPr>
              <a:t>A multicenter,</a:t>
            </a:r>
            <a:r>
              <a:rPr dirty="0" sz="2000" spc="-20">
                <a:solidFill>
                  <a:srgbClr val="585858"/>
                </a:solidFill>
              </a:rPr>
              <a:t> </a:t>
            </a:r>
            <a:r>
              <a:rPr dirty="0" sz="2000" spc="-5">
                <a:solidFill>
                  <a:srgbClr val="585858"/>
                </a:solidFill>
              </a:rPr>
              <a:t>early</a:t>
            </a:r>
            <a:r>
              <a:rPr dirty="0" sz="2000">
                <a:solidFill>
                  <a:srgbClr val="585858"/>
                </a:solidFill>
              </a:rPr>
              <a:t> </a:t>
            </a:r>
            <a:r>
              <a:rPr dirty="0" sz="2000" spc="-5">
                <a:solidFill>
                  <a:srgbClr val="585858"/>
                </a:solidFill>
              </a:rPr>
              <a:t>compassionate</a:t>
            </a:r>
            <a:r>
              <a:rPr dirty="0" sz="2000">
                <a:solidFill>
                  <a:srgbClr val="585858"/>
                </a:solidFill>
              </a:rPr>
              <a:t> </a:t>
            </a:r>
            <a:r>
              <a:rPr dirty="0" sz="2000" spc="-5">
                <a:solidFill>
                  <a:srgbClr val="585858"/>
                </a:solidFill>
              </a:rPr>
              <a:t>use</a:t>
            </a:r>
            <a:r>
              <a:rPr dirty="0" sz="2000" spc="-10">
                <a:solidFill>
                  <a:srgbClr val="585858"/>
                </a:solidFill>
              </a:rPr>
              <a:t> </a:t>
            </a:r>
            <a:r>
              <a:rPr dirty="0" sz="2000" spc="-5">
                <a:solidFill>
                  <a:srgbClr val="585858"/>
                </a:solidFill>
              </a:rPr>
              <a:t>experience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653511" y="2647353"/>
            <a:ext cx="583882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Dr</a:t>
            </a:r>
            <a:r>
              <a:rPr dirty="0" sz="2000" spc="-1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John</a:t>
            </a:r>
            <a:r>
              <a:rPr dirty="0" sz="2000" spc="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G</a:t>
            </a:r>
            <a:r>
              <a:rPr dirty="0" sz="2000" spc="-1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50A36"/>
                </a:solidFill>
                <a:latin typeface="Arial"/>
                <a:cs typeface="Arial"/>
              </a:rPr>
              <a:t>Webb</a:t>
            </a:r>
            <a:r>
              <a:rPr dirty="0" sz="2000" spc="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MD,</a:t>
            </a:r>
            <a:r>
              <a:rPr dirty="0" sz="2000" spc="-1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Dr Anthony</a:t>
            </a:r>
            <a:r>
              <a:rPr dirty="0" sz="2000" spc="1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50A36"/>
                </a:solidFill>
                <a:latin typeface="Arial"/>
                <a:cs typeface="Arial"/>
              </a:rPr>
              <a:t>Chuang</a:t>
            </a:r>
            <a:r>
              <a:rPr dirty="0" sz="2000" spc="2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50A36"/>
                </a:solidFill>
                <a:latin typeface="Arial"/>
                <a:cs typeface="Arial"/>
              </a:rPr>
              <a:t>MBBS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102" y="3461367"/>
            <a:ext cx="1402715" cy="9499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0"/>
              </a:spcBef>
            </a:pP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Neil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P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Fam,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Rebecca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Hahn,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Martin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B 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Leon,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k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P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-50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s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o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Paul</a:t>
            </a:r>
            <a:r>
              <a:rPr dirty="0" sz="1250" spc="-5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6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Grayburn,</a:t>
            </a:r>
            <a:r>
              <a:rPr dirty="0" sz="1250" spc="-5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1991" y="3461367"/>
            <a:ext cx="1317625" cy="9499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ts val="1440"/>
              </a:lnSpc>
              <a:spcBef>
                <a:spcPts val="210"/>
              </a:spcBef>
            </a:pP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c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h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l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J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c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k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Jian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Ye,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</a:t>
            </a:r>
            <a:endParaRPr sz="1250">
              <a:latin typeface="Franklin Gothic Book"/>
              <a:cs typeface="Franklin Gothic Book"/>
            </a:endParaRPr>
          </a:p>
          <a:p>
            <a:pPr algn="just" marL="12700" marR="78105">
              <a:lnSpc>
                <a:spcPts val="1440"/>
              </a:lnSpc>
            </a:pPr>
            <a:r>
              <a:rPr dirty="0" sz="1250" spc="-55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o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b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15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B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oo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V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5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y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ak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B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p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 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Robert</a:t>
            </a:r>
            <a:r>
              <a:rPr dirty="0" sz="1250" spc="-5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Moss,</a:t>
            </a:r>
            <a:r>
              <a:rPr dirty="0" sz="1250" spc="-5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1655" y="3476764"/>
            <a:ext cx="1915160" cy="9499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4825">
              <a:lnSpc>
                <a:spcPts val="1440"/>
              </a:lnSpc>
              <a:spcBef>
                <a:spcPts val="210"/>
              </a:spcBef>
            </a:pP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Robert</a:t>
            </a:r>
            <a:r>
              <a:rPr dirty="0" sz="1250" spc="-50" i="1">
                <a:solidFill>
                  <a:srgbClr val="050A36"/>
                </a:solidFill>
                <a:latin typeface="Franklin Gothic Book"/>
                <a:cs typeface="Franklin Gothic Book"/>
              </a:rPr>
              <a:t> L</a:t>
            </a:r>
            <a:r>
              <a:rPr dirty="0" sz="125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Smith,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Molly</a:t>
            </a:r>
            <a:r>
              <a:rPr dirty="0" sz="1250" spc="26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Szerlip,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Jörg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Hausleiter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MD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S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u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s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h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ee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l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K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70" i="1">
                <a:solidFill>
                  <a:srgbClr val="050A36"/>
                </a:solidFill>
                <a:latin typeface="Franklin Gothic Book"/>
                <a:cs typeface="Franklin Gothic Book"/>
              </a:rPr>
              <a:t>K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o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da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l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endParaRPr sz="1250">
              <a:latin typeface="Franklin Gothic Book"/>
              <a:cs typeface="Franklin Gothic Book"/>
            </a:endParaRPr>
          </a:p>
          <a:p>
            <a:pPr marL="12700">
              <a:lnSpc>
                <a:spcPts val="1400"/>
              </a:lnSpc>
            </a:pP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Stephan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von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Bardeleben,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MD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558" y="3467580"/>
            <a:ext cx="2101850" cy="9499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0"/>
              </a:spcBef>
            </a:pP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J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an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20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h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an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S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h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an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t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h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n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Andrew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G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20" i="1">
                <a:solidFill>
                  <a:srgbClr val="050A36"/>
                </a:solidFill>
                <a:latin typeface="Franklin Gothic Book"/>
                <a:cs typeface="Franklin Gothic Book"/>
              </a:rPr>
              <a:t>Chatfield,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 MD 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Mariama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Akodad,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 MD</a:t>
            </a:r>
            <a:endParaRPr sz="1250">
              <a:latin typeface="Franklin Gothic Book"/>
              <a:cs typeface="Franklin Gothic Book"/>
            </a:endParaRPr>
          </a:p>
          <a:p>
            <a:pPr marL="12700" marR="1016000">
              <a:lnSpc>
                <a:spcPts val="1440"/>
              </a:lnSpc>
            </a:pP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r>
              <a:rPr dirty="0" sz="1250" spc="-55" i="1">
                <a:solidFill>
                  <a:srgbClr val="050A36"/>
                </a:solidFill>
                <a:latin typeface="Franklin Gothic Book"/>
                <a:cs typeface="Franklin Gothic Book"/>
              </a:rPr>
              <a:t>a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v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e</a:t>
            </a:r>
            <a:r>
              <a:rPr dirty="0" sz="1250" spc="-90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25" i="1">
                <a:solidFill>
                  <a:srgbClr val="050A36"/>
                </a:solidFill>
                <a:latin typeface="Franklin Gothic Book"/>
                <a:cs typeface="Franklin Gothic Book"/>
              </a:rPr>
              <a:t>D 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r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jam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5" i="1">
                <a:solidFill>
                  <a:srgbClr val="050A36"/>
                </a:solidFill>
                <a:latin typeface="Franklin Gothic Book"/>
                <a:cs typeface="Franklin Gothic Book"/>
              </a:rPr>
              <a:t>W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i</a:t>
            </a:r>
            <a:r>
              <a:rPr dirty="0" sz="1250" spc="-10" i="1">
                <a:solidFill>
                  <a:srgbClr val="050A36"/>
                </a:solidFill>
                <a:latin typeface="Franklin Gothic Book"/>
                <a:cs typeface="Franklin Gothic Book"/>
              </a:rPr>
              <a:t>l</a:t>
            </a:r>
            <a:r>
              <a:rPr dirty="0" sz="1250" spc="-30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r>
              <a:rPr dirty="0" sz="1250" spc="-15" i="1">
                <a:solidFill>
                  <a:srgbClr val="050A36"/>
                </a:solidFill>
                <a:latin typeface="Franklin Gothic Book"/>
                <a:cs typeface="Franklin Gothic Book"/>
              </a:rPr>
              <a:t>,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 </a:t>
            </a:r>
            <a:r>
              <a:rPr dirty="0" sz="1250" spc="-40" i="1">
                <a:solidFill>
                  <a:srgbClr val="050A36"/>
                </a:solidFill>
                <a:latin typeface="Franklin Gothic Book"/>
                <a:cs typeface="Franklin Gothic Book"/>
              </a:rPr>
              <a:t>M</a:t>
            </a:r>
            <a:r>
              <a:rPr dirty="0" sz="1250" spc="-35" i="1">
                <a:solidFill>
                  <a:srgbClr val="050A36"/>
                </a:solidFill>
                <a:latin typeface="Franklin Gothic Book"/>
                <a:cs typeface="Franklin Gothic Book"/>
              </a:rPr>
              <a:t>D</a:t>
            </a:r>
            <a:endParaRPr sz="12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08" y="349951"/>
            <a:ext cx="3343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Baseline</a:t>
            </a:r>
            <a:r>
              <a:rPr dirty="0" sz="2400" spc="-6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characteristic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86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EVOQUE</a:t>
            </a:r>
            <a:r>
              <a:rPr dirty="0" spc="-55"/>
              <a:t> </a:t>
            </a:r>
            <a:r>
              <a:rPr dirty="0" spc="-5"/>
              <a:t>CU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50435" y="2018538"/>
            <a:ext cx="1095375" cy="386080"/>
            <a:chOff x="4250435" y="2018538"/>
            <a:chExt cx="1095375" cy="386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2018538"/>
              <a:ext cx="631697" cy="379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817" y="2024634"/>
              <a:ext cx="318515" cy="379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8690" y="2018538"/>
              <a:ext cx="586739" cy="379475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31115" y="783460"/>
          <a:ext cx="5759450" cy="3686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0810"/>
                <a:gridCol w="3069590"/>
              </a:tblGrid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32E48"/>
                      </a:solidFill>
                      <a:prstDash val="solid"/>
                    </a:lnL>
                    <a:solidFill>
                      <a:srgbClr val="002E4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8290">
                        <a:lnSpc>
                          <a:spcPts val="1660"/>
                        </a:lnSpc>
                        <a:spcBef>
                          <a:spcPts val="65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288290">
                        <a:lnSpc>
                          <a:spcPts val="166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(n)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R w="12700">
                      <a:solidFill>
                        <a:srgbClr val="032E48"/>
                      </a:solidFill>
                      <a:prstDash val="solid"/>
                    </a:lnR>
                    <a:solidFill>
                      <a:srgbClr val="002E47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200" spc="-3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32E48"/>
                      </a:solidFill>
                      <a:prstDash val="solid"/>
                    </a:lnL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dirty="0" sz="1200" spc="-3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200" spc="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R w="12700">
                      <a:solidFill>
                        <a:srgbClr val="032E48"/>
                      </a:solidFill>
                      <a:prstDash val="solid"/>
                    </a:lnR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(89%)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200" spc="-6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200" spc="1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2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III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(89%)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1200" spc="-3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PROM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8.6%</a:t>
                      </a:r>
                      <a:r>
                        <a:rPr dirty="0" sz="1200" spc="-3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200" spc="40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5.5%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200" spc="-3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(44%)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 gridSpan="2"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Etiology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407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1140"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Functional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(70%)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4072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Degenerative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5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(11%)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Mixed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(19%)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4785">
                        <a:lnSpc>
                          <a:spcPts val="1340"/>
                        </a:lnSpc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1200" spc="-2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severity</a:t>
                      </a:r>
                      <a:r>
                        <a:rPr dirty="0" sz="1200" spc="-4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≥3+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1340"/>
                        </a:lnSpc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(100%)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4785">
                        <a:lnSpc>
                          <a:spcPts val="1340"/>
                        </a:lnSpc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200" spc="-2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fibrillation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1340"/>
                        </a:lnSpc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(85%)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marL="184785">
                        <a:lnSpc>
                          <a:spcPts val="1340"/>
                        </a:lnSpc>
                      </a:pPr>
                      <a:r>
                        <a:rPr dirty="0" sz="1200" spc="-2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TAPSE</a:t>
                      </a:r>
                      <a:r>
                        <a:rPr dirty="0" sz="1200" spc="-3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1340"/>
                        </a:lnSpc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200" spc="-3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200" spc="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Renal</a:t>
                      </a:r>
                      <a:r>
                        <a:rPr dirty="0" sz="1200" spc="-1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impairment</a:t>
                      </a:r>
                      <a:r>
                        <a:rPr dirty="0" sz="1200" spc="-2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(eGFR </a:t>
                      </a:r>
                      <a:r>
                        <a:rPr dirty="0" sz="120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200" spc="-10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4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(74%)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PPM</a:t>
                      </a:r>
                      <a:r>
                        <a:rPr dirty="0" sz="1200" spc="-3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leads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40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50A36"/>
                          </a:solidFill>
                          <a:latin typeface="Arial"/>
                          <a:cs typeface="Arial"/>
                        </a:rPr>
                        <a:t>(33%)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00907" y="4670081"/>
            <a:ext cx="3707129" cy="3670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0"/>
              </a:spcBef>
            </a:pPr>
            <a:r>
              <a:rPr dirty="0" sz="800" spc="-10">
                <a:latin typeface="Arial"/>
                <a:cs typeface="Arial"/>
              </a:rPr>
              <a:t>eGFR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 estimated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glomerular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filtration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rate;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NYHA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 New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York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Heart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Association;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PPM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permanent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pacemaker;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RA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right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atrial;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RV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 right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ventricular;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TAPSE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tricuspid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annular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plane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systolic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excursion;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=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tricuspid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regurgitation.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08" y="324365"/>
            <a:ext cx="2630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Clinical</a:t>
            </a:r>
            <a:r>
              <a:rPr dirty="0" sz="2400" spc="-9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86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EVOQUE</a:t>
            </a:r>
            <a:r>
              <a:rPr dirty="0" spc="-55"/>
              <a:t> </a:t>
            </a:r>
            <a:r>
              <a:rPr dirty="0" spc="-5"/>
              <a:t>CU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989" y="786317"/>
          <a:ext cx="4387215" cy="3731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525"/>
                <a:gridCol w="2072004"/>
              </a:tblGrid>
              <a:tr h="44894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30-day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32E48"/>
                      </a:solidFill>
                      <a:prstDash val="solid"/>
                    </a:lnL>
                    <a:solidFill>
                      <a:srgbClr val="002E4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032E48"/>
                      </a:solidFill>
                      <a:prstDash val="solid"/>
                    </a:lnR>
                    <a:solidFill>
                      <a:srgbClr val="002E47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success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1</a:t>
                      </a:r>
                      <a:endParaRPr baseline="24691" sz="135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32E48"/>
                      </a:solidFill>
                      <a:prstDash val="solid"/>
                    </a:lnL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2700">
                      <a:solidFill>
                        <a:srgbClr val="032E48"/>
                      </a:solidFill>
                      <a:prstDash val="solid"/>
                    </a:lnR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Procedural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(skin-skin)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mins,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mean/min/max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68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(37,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101)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Mortality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5" b="1">
                          <a:latin typeface="Calibri"/>
                          <a:cs typeface="Calibri"/>
                        </a:rPr>
                        <a:t>Stroke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Reintervention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hospitalization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Dialysis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requirement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Anticoagulation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7612" y="4618177"/>
            <a:ext cx="64154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95"/>
              </a:spcBef>
            </a:pPr>
            <a:r>
              <a:rPr dirty="0" baseline="27777" sz="750" spc="-7">
                <a:latin typeface="Calibri"/>
                <a:cs typeface="Calibri"/>
              </a:rPr>
              <a:t>1</a:t>
            </a:r>
            <a:r>
              <a:rPr dirty="0" sz="800" spc="-5">
                <a:latin typeface="Calibri"/>
                <a:cs typeface="Calibri"/>
              </a:rPr>
              <a:t>Defined as ability to deliver and deploy the valve to the intended location with the absence of major device or procedural related serious adverse events 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Fam NP, Webb JG et al. Transfemoral Transcatheter Tricuspid Valve Replacement With the EVOQUE System: A Multicenter, Observational, First-in-Human 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Experience.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JACC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Cardiovasc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Interv.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2021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Mar </a:t>
            </a:r>
            <a:r>
              <a:rPr dirty="0" sz="800" spc="-10">
                <a:latin typeface="Calibri"/>
                <a:cs typeface="Calibri"/>
              </a:rPr>
              <a:t>8;14(5):501-511.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08" y="324365"/>
            <a:ext cx="2630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Clinical</a:t>
            </a:r>
            <a:r>
              <a:rPr dirty="0" sz="2400" spc="-9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86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EVOQUE</a:t>
            </a:r>
            <a:r>
              <a:rPr dirty="0" spc="-55"/>
              <a:t> </a:t>
            </a:r>
            <a:r>
              <a:rPr dirty="0" spc="-5"/>
              <a:t>CU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96186" y="786317"/>
          <a:ext cx="4271645" cy="347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55"/>
                <a:gridCol w="2122170"/>
              </a:tblGrid>
              <a:tr h="4330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E4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2E47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Mortality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(7%)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2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Valve-related</a:t>
                      </a:r>
                      <a:r>
                        <a:rPr dirty="0" sz="1400" spc="-1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mortality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15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1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Re-intervention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400" spc="-2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Hospitalization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(7%)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Dialysis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requirement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1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4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PPM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(4%)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5" b="1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HALT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3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050A36"/>
                          </a:solidFill>
                          <a:latin typeface="Calibri"/>
                          <a:cs typeface="Calibri"/>
                        </a:rPr>
                        <a:t>(12%)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989" y="786317"/>
          <a:ext cx="4387215" cy="3731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525"/>
                <a:gridCol w="2072004"/>
              </a:tblGrid>
              <a:tr h="44894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32E48"/>
                      </a:solidFill>
                      <a:prstDash val="solid"/>
                    </a:lnL>
                    <a:solidFill>
                      <a:srgbClr val="002E4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032E48"/>
                      </a:solidFill>
                      <a:prstDash val="solid"/>
                    </a:lnR>
                    <a:solidFill>
                      <a:srgbClr val="002E47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success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1</a:t>
                      </a:r>
                      <a:endParaRPr baseline="24691" sz="135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32E48"/>
                      </a:solidFill>
                      <a:prstDash val="solid"/>
                    </a:lnL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2700">
                      <a:solidFill>
                        <a:srgbClr val="032E48"/>
                      </a:solidFill>
                      <a:prstDash val="solid"/>
                    </a:lnR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Procedural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(skin-skin)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mins,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mean/min/max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68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(37,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101)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Mortality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5" b="1">
                          <a:latin typeface="Calibri"/>
                          <a:cs typeface="Calibri"/>
                        </a:rPr>
                        <a:t>Stroke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Reintervention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HF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hospitalization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Dialysis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requirement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Anticoagulation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32E48"/>
                      </a:solidFill>
                      <a:prstDash val="solid"/>
                    </a:lnL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R w="12700">
                      <a:solidFill>
                        <a:srgbClr val="032E48"/>
                      </a:solidFill>
                      <a:prstDash val="solid"/>
                    </a:lnR>
                    <a:lnT w="12700">
                      <a:solidFill>
                        <a:srgbClr val="032E48"/>
                      </a:solidFill>
                      <a:prstDash val="solid"/>
                    </a:lnT>
                    <a:lnB w="12700">
                      <a:solidFill>
                        <a:srgbClr val="032E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612" y="4618177"/>
            <a:ext cx="64154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95"/>
              </a:spcBef>
            </a:pPr>
            <a:r>
              <a:rPr dirty="0" baseline="27777" sz="750" spc="-7">
                <a:latin typeface="Calibri"/>
                <a:cs typeface="Calibri"/>
              </a:rPr>
              <a:t>1</a:t>
            </a:r>
            <a:r>
              <a:rPr dirty="0" sz="800" spc="-5">
                <a:latin typeface="Calibri"/>
                <a:cs typeface="Calibri"/>
              </a:rPr>
              <a:t>Defined as ability to deliver and deploy the valve to the intended location with the absence of major device or procedural related serious adverse events 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Fam NP, Webb JG et al. Transfemoral Transcatheter Tricuspid Valve Replacement With the EVOQUE System: A Multicenter, Observational, First-in-Human 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Experience.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JACC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Cardiovasc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Interv.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2021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Mar </a:t>
            </a:r>
            <a:r>
              <a:rPr dirty="0" sz="800" spc="-10">
                <a:latin typeface="Calibri"/>
                <a:cs typeface="Calibri"/>
              </a:rPr>
              <a:t>8;14(5):501-511.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49" y="1399794"/>
            <a:ext cx="9124950" cy="3743960"/>
            <a:chOff x="19049" y="1399794"/>
            <a:chExt cx="9124950" cy="374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829" y="1399794"/>
              <a:ext cx="3429749" cy="31127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75353" y="1642109"/>
              <a:ext cx="73660" cy="108585"/>
            </a:xfrm>
            <a:custGeom>
              <a:avLst/>
              <a:gdLst/>
              <a:ahLst/>
              <a:cxnLst/>
              <a:rect l="l" t="t" r="r" b="b"/>
              <a:pathLst>
                <a:path w="73660" h="108585">
                  <a:moveTo>
                    <a:pt x="73151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73151" y="108203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96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75353" y="1975866"/>
              <a:ext cx="73660" cy="108585"/>
            </a:xfrm>
            <a:custGeom>
              <a:avLst/>
              <a:gdLst/>
              <a:ahLst/>
              <a:cxnLst/>
              <a:rect l="l" t="t" r="r" b="b"/>
              <a:pathLst>
                <a:path w="73660" h="108585">
                  <a:moveTo>
                    <a:pt x="73151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73151" y="108204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75353" y="2291333"/>
              <a:ext cx="73660" cy="107950"/>
            </a:xfrm>
            <a:custGeom>
              <a:avLst/>
              <a:gdLst/>
              <a:ahLst/>
              <a:cxnLst/>
              <a:rect l="l" t="t" r="r" b="b"/>
              <a:pathLst>
                <a:path w="73660" h="107950">
                  <a:moveTo>
                    <a:pt x="73151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151" y="10744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81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75353" y="2942082"/>
              <a:ext cx="73660" cy="107950"/>
            </a:xfrm>
            <a:custGeom>
              <a:avLst/>
              <a:gdLst/>
              <a:ahLst/>
              <a:cxnLst/>
              <a:rect l="l" t="t" r="r" b="b"/>
              <a:pathLst>
                <a:path w="73660" h="107950">
                  <a:moveTo>
                    <a:pt x="73151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151" y="10744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75353" y="2622803"/>
              <a:ext cx="73660" cy="107950"/>
            </a:xfrm>
            <a:custGeom>
              <a:avLst/>
              <a:gdLst/>
              <a:ahLst/>
              <a:cxnLst/>
              <a:rect l="l" t="t" r="r" b="b"/>
              <a:pathLst>
                <a:path w="73660" h="107950">
                  <a:moveTo>
                    <a:pt x="73151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151" y="10744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75353" y="3284982"/>
              <a:ext cx="73660" cy="108585"/>
            </a:xfrm>
            <a:custGeom>
              <a:avLst/>
              <a:gdLst/>
              <a:ahLst/>
              <a:cxnLst/>
              <a:rect l="l" t="t" r="r" b="b"/>
              <a:pathLst>
                <a:path w="73660" h="108585">
                  <a:moveTo>
                    <a:pt x="73151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73151" y="108204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C2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1440942"/>
              <a:ext cx="3361169" cy="308532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5508" y="361544"/>
            <a:ext cx="60471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Echocardiographic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and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clinical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244" y="942975"/>
            <a:ext cx="3683000" cy="40005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38100" rIns="0" bIns="0" rtlCol="0" vert="horz">
            <a:spAutoFit/>
          </a:bodyPr>
          <a:lstStyle/>
          <a:p>
            <a:pPr marL="1176655">
              <a:lnSpc>
                <a:spcPct val="100000"/>
              </a:lnSpc>
              <a:spcBef>
                <a:spcPts val="3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2070" y="937260"/>
            <a:ext cx="3695065" cy="413384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9552" y="1586330"/>
            <a:ext cx="6400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 i="1">
                <a:latin typeface="Arial"/>
                <a:cs typeface="Arial"/>
              </a:rPr>
              <a:t>Torrential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9551" y="1927470"/>
            <a:ext cx="542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 i="1">
                <a:latin typeface="Arial"/>
                <a:cs typeface="Arial"/>
              </a:rPr>
              <a:t>Massive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9551" y="2241375"/>
            <a:ext cx="4622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S</a:t>
            </a:r>
            <a:r>
              <a:rPr dirty="0" sz="1050" spc="-5" b="1" i="1">
                <a:latin typeface="Arial"/>
                <a:cs typeface="Arial"/>
              </a:rPr>
              <a:t>ever</a:t>
            </a:r>
            <a:r>
              <a:rPr dirty="0" sz="1050" b="1" i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7286" y="2590619"/>
            <a:ext cx="6159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 i="1">
                <a:latin typeface="Arial"/>
                <a:cs typeface="Arial"/>
              </a:rPr>
              <a:t>M</a:t>
            </a:r>
            <a:r>
              <a:rPr dirty="0" sz="1050" b="1" i="1">
                <a:latin typeface="Arial"/>
                <a:cs typeface="Arial"/>
              </a:rPr>
              <a:t>od</a:t>
            </a:r>
            <a:r>
              <a:rPr dirty="0" sz="1050" spc="-5" b="1" i="1">
                <a:latin typeface="Arial"/>
                <a:cs typeface="Arial"/>
              </a:rPr>
              <a:t>erate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7286" y="2916127"/>
            <a:ext cx="2921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 i="1">
                <a:latin typeface="Arial"/>
                <a:cs typeface="Arial"/>
              </a:rPr>
              <a:t>M</a:t>
            </a:r>
            <a:r>
              <a:rPr dirty="0" sz="1050" b="1" i="1">
                <a:latin typeface="Arial"/>
                <a:cs typeface="Arial"/>
              </a:rPr>
              <a:t>ild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27341" y="3259690"/>
            <a:ext cx="380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T</a:t>
            </a:r>
            <a:r>
              <a:rPr dirty="0" sz="1050" spc="-5" b="1" i="1">
                <a:latin typeface="Arial"/>
                <a:cs typeface="Arial"/>
              </a:rPr>
              <a:t>race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8722" y="2149651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1371" y="322437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1923" y="382803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2733" y="1731923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3285" y="232978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5172" y="339902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64643" y="1385670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43102" y="2450650"/>
            <a:ext cx="309245" cy="1329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">
              <a:lnSpc>
                <a:spcPts val="1325"/>
              </a:lnSpc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4649" y="1407472"/>
            <a:ext cx="221615" cy="464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ts val="1325"/>
              </a:lnSpc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7819" y="2455810"/>
            <a:ext cx="1003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5433" y="1785366"/>
            <a:ext cx="74295" cy="1148080"/>
            <a:chOff x="8425433" y="1785366"/>
            <a:chExt cx="74295" cy="1148080"/>
          </a:xfrm>
        </p:grpSpPr>
        <p:sp>
          <p:nvSpPr>
            <p:cNvPr id="32" name="object 32"/>
            <p:cNvSpPr/>
            <p:nvPr/>
          </p:nvSpPr>
          <p:spPr>
            <a:xfrm>
              <a:off x="8425433" y="2481834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425433" y="2824733"/>
              <a:ext cx="74295" cy="108585"/>
            </a:xfrm>
            <a:custGeom>
              <a:avLst/>
              <a:gdLst/>
              <a:ahLst/>
              <a:cxnLst/>
              <a:rect l="l" t="t" r="r" b="b"/>
              <a:pathLst>
                <a:path w="74295" h="108585">
                  <a:moveTo>
                    <a:pt x="73914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73914" y="108204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425433" y="1785366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F96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425433" y="2129028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8577822" y="2799427"/>
            <a:ext cx="628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77819" y="1759784"/>
            <a:ext cx="1524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IV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77819" y="2103401"/>
            <a:ext cx="1377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42015" y="1558904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2871" y="280782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8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59742" y="1512575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93752" y="1845569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88723" y="2817119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4913" y="389306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74193" y="1372223"/>
            <a:ext cx="306705" cy="256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>
              <a:lnSpc>
                <a:spcPts val="1325"/>
              </a:lnSpc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3175">
              <a:lnSpc>
                <a:spcPct val="100000"/>
              </a:lnSpc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3175">
              <a:lnSpc>
                <a:spcPct val="100000"/>
              </a:lnSpc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65637" y="3935125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913507" y="1390650"/>
            <a:ext cx="5415915" cy="3122295"/>
            <a:chOff x="2913507" y="1390650"/>
            <a:chExt cx="5415915" cy="3122295"/>
          </a:xfrm>
        </p:grpSpPr>
        <p:sp>
          <p:nvSpPr>
            <p:cNvPr id="48" name="object 48"/>
            <p:cNvSpPr/>
            <p:nvPr/>
          </p:nvSpPr>
          <p:spPr>
            <a:xfrm>
              <a:off x="2940558" y="1390649"/>
              <a:ext cx="5389245" cy="3122295"/>
            </a:xfrm>
            <a:custGeom>
              <a:avLst/>
              <a:gdLst/>
              <a:ahLst/>
              <a:cxnLst/>
              <a:rect l="l" t="t" r="r" b="b"/>
              <a:pathLst>
                <a:path w="5389245" h="3122295">
                  <a:moveTo>
                    <a:pt x="808482" y="2587371"/>
                  </a:moveTo>
                  <a:lnTo>
                    <a:pt x="0" y="2587371"/>
                  </a:lnTo>
                  <a:lnTo>
                    <a:pt x="0" y="3121914"/>
                  </a:lnTo>
                  <a:lnTo>
                    <a:pt x="808482" y="3121914"/>
                  </a:lnTo>
                  <a:lnTo>
                    <a:pt x="808482" y="2587371"/>
                  </a:lnTo>
                  <a:close/>
                </a:path>
                <a:path w="5389245" h="3122295">
                  <a:moveTo>
                    <a:pt x="808482" y="552843"/>
                  </a:moveTo>
                  <a:lnTo>
                    <a:pt x="0" y="552843"/>
                  </a:lnTo>
                  <a:lnTo>
                    <a:pt x="0" y="1017651"/>
                  </a:lnTo>
                  <a:lnTo>
                    <a:pt x="808482" y="1017651"/>
                  </a:lnTo>
                  <a:lnTo>
                    <a:pt x="808482" y="552843"/>
                  </a:lnTo>
                  <a:close/>
                </a:path>
                <a:path w="5389245" h="3122295">
                  <a:moveTo>
                    <a:pt x="808482" y="50292"/>
                  </a:moveTo>
                  <a:lnTo>
                    <a:pt x="0" y="50292"/>
                  </a:lnTo>
                  <a:lnTo>
                    <a:pt x="0" y="91059"/>
                  </a:lnTo>
                  <a:lnTo>
                    <a:pt x="808482" y="91059"/>
                  </a:lnTo>
                  <a:lnTo>
                    <a:pt x="808482" y="50292"/>
                  </a:lnTo>
                  <a:close/>
                </a:path>
                <a:path w="5389245" h="3122295">
                  <a:moveTo>
                    <a:pt x="5388864" y="0"/>
                  </a:moveTo>
                  <a:lnTo>
                    <a:pt x="4580382" y="0"/>
                  </a:lnTo>
                  <a:lnTo>
                    <a:pt x="4580382" y="3072384"/>
                  </a:lnTo>
                  <a:lnTo>
                    <a:pt x="5388864" y="3072384"/>
                  </a:lnTo>
                  <a:lnTo>
                    <a:pt x="5388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913507" y="1481709"/>
              <a:ext cx="995680" cy="462280"/>
            </a:xfrm>
            <a:custGeom>
              <a:avLst/>
              <a:gdLst/>
              <a:ahLst/>
              <a:cxnLst/>
              <a:rect l="l" t="t" r="r" b="b"/>
              <a:pathLst>
                <a:path w="995679" h="462280">
                  <a:moveTo>
                    <a:pt x="995171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995171" y="461772"/>
                  </a:lnTo>
                  <a:lnTo>
                    <a:pt x="995171" y="0"/>
                  </a:lnTo>
                  <a:close/>
                </a:path>
              </a:pathLst>
            </a:custGeom>
            <a:solidFill>
              <a:srgbClr val="032E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2913507" y="1509817"/>
            <a:ext cx="995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370" marR="160655" indent="3429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No valve </a:t>
            </a:r>
            <a:r>
              <a:rPr dirty="0" sz="12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76500" y="1601724"/>
            <a:ext cx="620395" cy="1308735"/>
            <a:chOff x="2476500" y="1601724"/>
            <a:chExt cx="620395" cy="1308735"/>
          </a:xfrm>
        </p:grpSpPr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0" y="1601724"/>
              <a:ext cx="490727" cy="1844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520315" y="1634871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39" y="2725674"/>
              <a:ext cx="490727" cy="1844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649854" y="2758821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2827401" y="2408301"/>
            <a:ext cx="1130300" cy="156972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20650" marR="113664" indent="-127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All patients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implanted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 i="1">
                <a:solidFill>
                  <a:srgbClr val="FFCC99"/>
                </a:solidFill>
                <a:latin typeface="Arial"/>
                <a:cs typeface="Arial"/>
              </a:rPr>
              <a:t>≤</a:t>
            </a:r>
            <a:r>
              <a:rPr dirty="0" sz="1200" spc="-75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CC99"/>
                </a:solidFill>
                <a:latin typeface="Arial"/>
                <a:cs typeface="Arial"/>
              </a:rPr>
              <a:t>moderate.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ctr" marL="162560" marR="156845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FFDFCA"/>
                </a:solidFill>
                <a:latin typeface="Arial"/>
                <a:cs typeface="Arial"/>
              </a:rPr>
              <a:t>88%</a:t>
            </a:r>
            <a:r>
              <a:rPr dirty="0" sz="1200" spc="-50" b="1">
                <a:solidFill>
                  <a:srgbClr val="FFDFC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mild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40889" y="1818513"/>
            <a:ext cx="99060" cy="2331085"/>
          </a:xfrm>
          <a:custGeom>
            <a:avLst/>
            <a:gdLst/>
            <a:ahLst/>
            <a:cxnLst/>
            <a:rect l="l" t="t" r="r" b="b"/>
            <a:pathLst>
              <a:path w="99060" h="2331085">
                <a:moveTo>
                  <a:pt x="0" y="0"/>
                </a:moveTo>
                <a:lnTo>
                  <a:pt x="38559" y="648"/>
                </a:lnTo>
                <a:lnTo>
                  <a:pt x="70046" y="2417"/>
                </a:lnTo>
                <a:lnTo>
                  <a:pt x="91275" y="5041"/>
                </a:lnTo>
                <a:lnTo>
                  <a:pt x="99060" y="8255"/>
                </a:lnTo>
                <a:lnTo>
                  <a:pt x="99060" y="2322703"/>
                </a:lnTo>
                <a:lnTo>
                  <a:pt x="91275" y="2325916"/>
                </a:lnTo>
                <a:lnTo>
                  <a:pt x="70046" y="2328540"/>
                </a:lnTo>
                <a:lnTo>
                  <a:pt x="38559" y="2330309"/>
                </a:lnTo>
                <a:lnTo>
                  <a:pt x="0" y="2330958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49" y="1399794"/>
            <a:ext cx="9124950" cy="3743960"/>
            <a:chOff x="19049" y="1399794"/>
            <a:chExt cx="9124950" cy="374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829" y="1399794"/>
              <a:ext cx="3429749" cy="31127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9" y="2698242"/>
              <a:ext cx="490727" cy="184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63315" y="2731388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1" y="1440942"/>
              <a:ext cx="3361169" cy="30853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5508" y="361544"/>
            <a:ext cx="60471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Echocardiographic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and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clinical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244" y="942975"/>
            <a:ext cx="3683000" cy="40005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38100" rIns="0" bIns="0" rtlCol="0" vert="horz">
            <a:spAutoFit/>
          </a:bodyPr>
          <a:lstStyle/>
          <a:p>
            <a:pPr marL="1176655">
              <a:lnSpc>
                <a:spcPct val="100000"/>
              </a:lnSpc>
              <a:spcBef>
                <a:spcPts val="3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2070" y="937260"/>
            <a:ext cx="3695065" cy="413384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8722" y="2149651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1371" y="322437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923" y="382803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2733" y="1731923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285" y="232978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172" y="339902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4643" y="1385670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6346" y="2423514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0402" y="358266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1949" y="1380336"/>
            <a:ext cx="247015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7819" y="2455810"/>
            <a:ext cx="1003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92498" y="1475613"/>
            <a:ext cx="4507230" cy="1457325"/>
            <a:chOff x="3992498" y="1475613"/>
            <a:chExt cx="4507230" cy="1457325"/>
          </a:xfrm>
        </p:grpSpPr>
        <p:sp>
          <p:nvSpPr>
            <p:cNvPr id="23" name="object 23"/>
            <p:cNvSpPr/>
            <p:nvPr/>
          </p:nvSpPr>
          <p:spPr>
            <a:xfrm>
              <a:off x="8425433" y="2481834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425433" y="2824734"/>
              <a:ext cx="74295" cy="108585"/>
            </a:xfrm>
            <a:custGeom>
              <a:avLst/>
              <a:gdLst/>
              <a:ahLst/>
              <a:cxnLst/>
              <a:rect l="l" t="t" r="r" b="b"/>
              <a:pathLst>
                <a:path w="74295" h="108585">
                  <a:moveTo>
                    <a:pt x="73914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73914" y="108204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425433" y="1785366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F96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25433" y="2129028"/>
              <a:ext cx="74295" cy="107950"/>
            </a:xfrm>
            <a:custGeom>
              <a:avLst/>
              <a:gdLst/>
              <a:ahLst/>
              <a:cxnLst/>
              <a:rect l="l" t="t" r="r" b="b"/>
              <a:pathLst>
                <a:path w="74295" h="107950">
                  <a:moveTo>
                    <a:pt x="73914" y="0"/>
                  </a:moveTo>
                  <a:lnTo>
                    <a:pt x="0" y="0"/>
                  </a:lnTo>
                  <a:lnTo>
                    <a:pt x="0" y="107442"/>
                  </a:lnTo>
                  <a:lnTo>
                    <a:pt x="73914" y="1074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92498" y="1475613"/>
              <a:ext cx="994410" cy="462280"/>
            </a:xfrm>
            <a:custGeom>
              <a:avLst/>
              <a:gdLst/>
              <a:ahLst/>
              <a:cxnLst/>
              <a:rect l="l" t="t" r="r" b="b"/>
              <a:pathLst>
                <a:path w="994410" h="462280">
                  <a:moveTo>
                    <a:pt x="99441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994410" y="461772"/>
                  </a:lnTo>
                  <a:lnTo>
                    <a:pt x="994410" y="0"/>
                  </a:lnTo>
                  <a:close/>
                </a:path>
              </a:pathLst>
            </a:custGeom>
            <a:solidFill>
              <a:srgbClr val="032E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577822" y="2799427"/>
            <a:ext cx="628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77819" y="1759784"/>
            <a:ext cx="1524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IV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7819" y="2103401"/>
            <a:ext cx="1377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 i="1">
                <a:latin typeface="Arial"/>
                <a:cs typeface="Arial"/>
              </a:rPr>
              <a:t>III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015" y="1558904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32871" y="280782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8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59742" y="1512575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3752" y="1845569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8723" y="2817119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4913" y="389306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18795" y="1345087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64693" y="188138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64998" y="2826110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61493" y="373593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65637" y="3935125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92498" y="1475613"/>
            <a:ext cx="994410" cy="46228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66370" marR="160020" indent="3429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No valve </a:t>
            </a:r>
            <a:r>
              <a:rPr dirty="0" sz="12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547871" y="1595628"/>
            <a:ext cx="498475" cy="2533015"/>
            <a:chOff x="3547871" y="1595628"/>
            <a:chExt cx="498475" cy="2533015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5491" y="1595628"/>
              <a:ext cx="490727" cy="18440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599306" y="1628775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554348" y="1791080"/>
              <a:ext cx="99060" cy="2331085"/>
            </a:xfrm>
            <a:custGeom>
              <a:avLst/>
              <a:gdLst/>
              <a:ahLst/>
              <a:cxnLst/>
              <a:rect l="l" t="t" r="r" b="b"/>
              <a:pathLst>
                <a:path w="99060" h="2331085">
                  <a:moveTo>
                    <a:pt x="0" y="0"/>
                  </a:moveTo>
                  <a:lnTo>
                    <a:pt x="38559" y="648"/>
                  </a:lnTo>
                  <a:lnTo>
                    <a:pt x="70046" y="2417"/>
                  </a:lnTo>
                  <a:lnTo>
                    <a:pt x="91275" y="5041"/>
                  </a:lnTo>
                  <a:lnTo>
                    <a:pt x="99060" y="8255"/>
                  </a:lnTo>
                  <a:lnTo>
                    <a:pt x="99060" y="2322703"/>
                  </a:lnTo>
                  <a:lnTo>
                    <a:pt x="91275" y="2325916"/>
                  </a:lnTo>
                  <a:lnTo>
                    <a:pt x="70046" y="2328540"/>
                  </a:lnTo>
                  <a:lnTo>
                    <a:pt x="38559" y="2330309"/>
                  </a:lnTo>
                  <a:lnTo>
                    <a:pt x="0" y="2330958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3939159" y="2551557"/>
            <a:ext cx="1130300" cy="156972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21285" marR="113664" indent="-127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All patients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implanted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 i="1">
                <a:solidFill>
                  <a:srgbClr val="FFCC99"/>
                </a:solidFill>
                <a:latin typeface="Arial"/>
                <a:cs typeface="Arial"/>
              </a:rPr>
              <a:t>≤</a:t>
            </a:r>
            <a:r>
              <a:rPr dirty="0" sz="1200" spc="-75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CC99"/>
                </a:solidFill>
                <a:latin typeface="Arial"/>
                <a:cs typeface="Arial"/>
              </a:rPr>
              <a:t>moderate.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ctr" marL="163195" marR="156845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FFDFCA"/>
                </a:solidFill>
                <a:latin typeface="Arial"/>
                <a:cs typeface="Arial"/>
              </a:rPr>
              <a:t>92%</a:t>
            </a:r>
            <a:r>
              <a:rPr dirty="0" sz="1200" spc="-50" b="1">
                <a:solidFill>
                  <a:srgbClr val="FFDFC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mild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20940" y="1390650"/>
            <a:ext cx="808990" cy="3072765"/>
          </a:xfrm>
          <a:custGeom>
            <a:avLst/>
            <a:gdLst/>
            <a:ahLst/>
            <a:cxnLst/>
            <a:rect l="l" t="t" r="r" b="b"/>
            <a:pathLst>
              <a:path w="808990" h="3072765">
                <a:moveTo>
                  <a:pt x="808481" y="0"/>
                </a:moveTo>
                <a:lnTo>
                  <a:pt x="0" y="0"/>
                </a:lnTo>
                <a:lnTo>
                  <a:pt x="0" y="3072384"/>
                </a:lnTo>
                <a:lnTo>
                  <a:pt x="808481" y="3072384"/>
                </a:lnTo>
                <a:lnTo>
                  <a:pt x="808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49" y="1399794"/>
            <a:ext cx="9124950" cy="3743960"/>
            <a:chOff x="19049" y="1399794"/>
            <a:chExt cx="9124950" cy="374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829" y="1399794"/>
              <a:ext cx="3429749" cy="31127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9" y="2698242"/>
              <a:ext cx="490727" cy="184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63315" y="2731388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1" y="1440942"/>
              <a:ext cx="3361169" cy="30853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5508" y="361544"/>
            <a:ext cx="60471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Echocardiographic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and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clinical</a:t>
            </a:r>
            <a:r>
              <a:rPr dirty="0" sz="2400" spc="-2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244" y="942975"/>
            <a:ext cx="3683000" cy="40005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38100" rIns="0" bIns="0" rtlCol="0" vert="horz">
            <a:spAutoFit/>
          </a:bodyPr>
          <a:lstStyle/>
          <a:p>
            <a:pPr marL="1176655">
              <a:lnSpc>
                <a:spcPct val="100000"/>
              </a:lnSpc>
              <a:spcBef>
                <a:spcPts val="3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2070" y="937260"/>
            <a:ext cx="3695065" cy="413384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8722" y="2149651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1371" y="322437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923" y="382803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2733" y="1731923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285" y="232978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172" y="339902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4643" y="1385670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6346" y="2423514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0402" y="358266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1949" y="1380336"/>
            <a:ext cx="247015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2334" y="1558949"/>
            <a:ext cx="31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b="1" i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3190" y="2807867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8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0061" y="1512619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4072" y="184561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9043" y="281716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5233" y="3893107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19115" y="1345131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050A3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65318" y="2826155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61813" y="373598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65957" y="3935169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01642" y="1484757"/>
            <a:ext cx="994410" cy="461009"/>
          </a:xfrm>
          <a:custGeom>
            <a:avLst/>
            <a:gdLst/>
            <a:ahLst/>
            <a:cxnLst/>
            <a:rect l="l" t="t" r="r" b="b"/>
            <a:pathLst>
              <a:path w="994410" h="461010">
                <a:moveTo>
                  <a:pt x="994410" y="0"/>
                </a:moveTo>
                <a:lnTo>
                  <a:pt x="0" y="0"/>
                </a:lnTo>
                <a:lnTo>
                  <a:pt x="0" y="461010"/>
                </a:lnTo>
                <a:lnTo>
                  <a:pt x="994410" y="461010"/>
                </a:lnTo>
                <a:lnTo>
                  <a:pt x="994410" y="0"/>
                </a:lnTo>
                <a:close/>
              </a:path>
            </a:pathLst>
          </a:custGeom>
          <a:solidFill>
            <a:srgbClr val="032E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001642" y="1484757"/>
            <a:ext cx="994410" cy="46100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66370" marR="160020" indent="34290">
              <a:lnSpc>
                <a:spcPct val="100000"/>
              </a:lnSpc>
              <a:spcBef>
                <a:spcPts val="31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No valve </a:t>
            </a:r>
            <a:r>
              <a:rPr dirty="0" sz="12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47871" y="1604010"/>
            <a:ext cx="5602605" cy="2524760"/>
            <a:chOff x="3547871" y="1604010"/>
            <a:chExt cx="5602605" cy="252476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1604010"/>
              <a:ext cx="490727" cy="1844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08450" y="1637157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5">
                  <a:moveTo>
                    <a:pt x="0" y="0"/>
                  </a:moveTo>
                  <a:lnTo>
                    <a:pt x="393115" y="77851"/>
                  </a:lnTo>
                </a:path>
              </a:pathLst>
            </a:custGeom>
            <a:ln w="25146">
              <a:solidFill>
                <a:srgbClr val="050A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554348" y="1791081"/>
              <a:ext cx="99060" cy="2331085"/>
            </a:xfrm>
            <a:custGeom>
              <a:avLst/>
              <a:gdLst/>
              <a:ahLst/>
              <a:cxnLst/>
              <a:rect l="l" t="t" r="r" b="b"/>
              <a:pathLst>
                <a:path w="99060" h="2331085">
                  <a:moveTo>
                    <a:pt x="0" y="0"/>
                  </a:moveTo>
                  <a:lnTo>
                    <a:pt x="38559" y="648"/>
                  </a:lnTo>
                  <a:lnTo>
                    <a:pt x="70046" y="2417"/>
                  </a:lnTo>
                  <a:lnTo>
                    <a:pt x="91275" y="5041"/>
                  </a:lnTo>
                  <a:lnTo>
                    <a:pt x="99060" y="8255"/>
                  </a:lnTo>
                  <a:lnTo>
                    <a:pt x="99060" y="2322703"/>
                  </a:lnTo>
                  <a:lnTo>
                    <a:pt x="91275" y="2325916"/>
                  </a:lnTo>
                  <a:lnTo>
                    <a:pt x="70046" y="2328540"/>
                  </a:lnTo>
                  <a:lnTo>
                    <a:pt x="38559" y="2330309"/>
                  </a:lnTo>
                  <a:lnTo>
                    <a:pt x="0" y="2330958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256650" y="1852803"/>
              <a:ext cx="887094" cy="831850"/>
            </a:xfrm>
            <a:custGeom>
              <a:avLst/>
              <a:gdLst/>
              <a:ahLst/>
              <a:cxnLst/>
              <a:rect l="l" t="t" r="r" b="b"/>
              <a:pathLst>
                <a:path w="887095" h="831850">
                  <a:moveTo>
                    <a:pt x="886968" y="0"/>
                  </a:moveTo>
                  <a:lnTo>
                    <a:pt x="0" y="0"/>
                  </a:lnTo>
                  <a:lnTo>
                    <a:pt x="0" y="831342"/>
                  </a:lnTo>
                  <a:lnTo>
                    <a:pt x="886968" y="83134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032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256650" y="1852803"/>
              <a:ext cx="887094" cy="831850"/>
            </a:xfrm>
            <a:custGeom>
              <a:avLst/>
              <a:gdLst/>
              <a:ahLst/>
              <a:cxnLst/>
              <a:rect l="l" t="t" r="r" b="b"/>
              <a:pathLst>
                <a:path w="887095" h="831850">
                  <a:moveTo>
                    <a:pt x="0" y="0"/>
                  </a:moveTo>
                  <a:lnTo>
                    <a:pt x="886968" y="0"/>
                  </a:lnTo>
                  <a:lnTo>
                    <a:pt x="886968" y="831341"/>
                  </a:lnTo>
                  <a:lnTo>
                    <a:pt x="0" y="831341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032E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939159" y="2551557"/>
            <a:ext cx="1130300" cy="1569720"/>
          </a:xfrm>
          <a:prstGeom prst="rect">
            <a:avLst/>
          </a:prstGeom>
          <a:solidFill>
            <a:srgbClr val="032E48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21285" marR="113664" indent="-127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All patients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implanted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 i="1">
                <a:solidFill>
                  <a:srgbClr val="FFCC99"/>
                </a:solidFill>
                <a:latin typeface="Arial"/>
                <a:cs typeface="Arial"/>
              </a:rPr>
              <a:t>≤</a:t>
            </a:r>
            <a:r>
              <a:rPr dirty="0" sz="1200" spc="-75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CC99"/>
                </a:solidFill>
                <a:latin typeface="Arial"/>
                <a:cs typeface="Arial"/>
              </a:rPr>
              <a:t>moderate.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ctr" marL="163195" marR="156845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FFDFCA"/>
                </a:solidFill>
                <a:latin typeface="Arial"/>
                <a:cs typeface="Arial"/>
              </a:rPr>
              <a:t>92%</a:t>
            </a:r>
            <a:r>
              <a:rPr dirty="0" sz="1200" spc="-50" b="1">
                <a:solidFill>
                  <a:srgbClr val="FFDFC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mild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trace.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65013" y="1881427"/>
            <a:ext cx="11861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3980">
              <a:lnSpc>
                <a:spcPts val="1440"/>
              </a:lnSpc>
              <a:spcBef>
                <a:spcPts val="100"/>
              </a:spcBef>
              <a:tabLst>
                <a:tab pos="584835" algn="l"/>
              </a:tabLst>
            </a:pPr>
            <a:r>
              <a:rPr dirty="0" sz="1200" spc="-5" b="1" i="1">
                <a:solidFill>
                  <a:srgbClr val="050A36"/>
                </a:solidFill>
                <a:latin typeface="Arial"/>
                <a:cs typeface="Arial"/>
              </a:rPr>
              <a:t>27%	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68%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algn="ctr" marL="495934" marR="5080" indent="-635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FFCC99"/>
                </a:solidFill>
                <a:latin typeface="Arial"/>
                <a:cs typeface="Arial"/>
              </a:rPr>
              <a:t>≤</a:t>
            </a:r>
            <a:r>
              <a:rPr dirty="0" sz="1200" spc="-35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FFCC99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508" y="361544"/>
            <a:ext cx="18522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32E48"/>
                </a:solidFill>
                <a:latin typeface="Arial"/>
                <a:cs typeface="Arial"/>
              </a:rPr>
              <a:t>C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onclusions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914" y="1037992"/>
            <a:ext cx="8020050" cy="31318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8450" marR="218440" indent="-285750">
              <a:lnSpc>
                <a:spcPts val="1939"/>
              </a:lnSpc>
              <a:spcBef>
                <a:spcPts val="345"/>
              </a:spcBef>
              <a:buClr>
                <a:srgbClr val="0A20CE"/>
              </a:buClr>
              <a:buSzPct val="10833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Early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experience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demonstrates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EVOQUE</a:t>
            </a:r>
            <a:r>
              <a:rPr dirty="0" sz="1800" spc="1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tricuspid</a:t>
            </a:r>
            <a:r>
              <a:rPr dirty="0" sz="1800" spc="15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valve</a:t>
            </a:r>
            <a:r>
              <a:rPr dirty="0" sz="1800" spc="1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replacement </a:t>
            </a:r>
            <a:r>
              <a:rPr dirty="0" sz="1800" spc="-484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20CE"/>
                </a:solidFill>
                <a:latin typeface="Arial"/>
                <a:cs typeface="Arial"/>
              </a:rPr>
              <a:t>system</a:t>
            </a:r>
            <a:r>
              <a:rPr dirty="0" sz="1800" spc="-1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has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durable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efficacy, low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rates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of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mortality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acceptable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morbidity in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high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surgical risk patients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A20C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20CE"/>
              </a:buClr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298450" marR="5080" indent="-285750">
              <a:lnSpc>
                <a:spcPts val="1939"/>
              </a:lnSpc>
              <a:buClr>
                <a:srgbClr val="0A20CE"/>
              </a:buClr>
              <a:buSzPct val="10833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All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treated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patients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achieved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TR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reduction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to</a:t>
            </a:r>
            <a:r>
              <a:rPr dirty="0" sz="18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≤moderate (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92%</a:t>
            </a:r>
            <a:r>
              <a:rPr dirty="0" sz="180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achieved </a:t>
            </a:r>
            <a:r>
              <a:rPr dirty="0" sz="1800" spc="-484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20CE"/>
                </a:solidFill>
                <a:latin typeface="Arial"/>
                <a:cs typeface="Arial"/>
              </a:rPr>
              <a:t>trace</a:t>
            </a:r>
            <a:r>
              <a:rPr dirty="0" sz="1800" spc="-1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or</a:t>
            </a:r>
            <a:r>
              <a:rPr dirty="0" sz="180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mild</a:t>
            </a:r>
            <a:r>
              <a:rPr dirty="0" sz="180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TR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)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and persistent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significant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improvement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in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NYHA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functional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class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A20C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20CE"/>
              </a:buClr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298450" indent="-285750">
              <a:lnSpc>
                <a:spcPts val="2050"/>
              </a:lnSpc>
              <a:buClr>
                <a:srgbClr val="0A20CE"/>
              </a:buClr>
              <a:buSzPct val="108333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Further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studies</a:t>
            </a:r>
            <a:r>
              <a:rPr dirty="0" sz="18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underway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validate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its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long-term</a:t>
            </a:r>
            <a:r>
              <a:rPr dirty="0" sz="18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efficacy: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TRISCEND</a:t>
            </a:r>
            <a:endParaRPr sz="1800">
              <a:latin typeface="Arial"/>
              <a:cs typeface="Arial"/>
            </a:endParaRPr>
          </a:p>
          <a:p>
            <a:pPr marL="297815">
              <a:lnSpc>
                <a:spcPts val="2050"/>
              </a:lnSpc>
            </a:pP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(NCT04221490)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18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TRISCEND</a:t>
            </a:r>
            <a:r>
              <a:rPr dirty="0" sz="1800" spc="10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A20CE"/>
                </a:solidFill>
                <a:latin typeface="Arial"/>
                <a:cs typeface="Arial"/>
              </a:rPr>
              <a:t>II</a:t>
            </a:r>
            <a:r>
              <a:rPr dirty="0" sz="1800" spc="5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(NCT04482062)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3816" y="5052257"/>
            <a:ext cx="365125" cy="1390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30"/>
              </a:lnSpc>
            </a:pPr>
            <a:r>
              <a:rPr dirty="0" sz="2400" i="1">
                <a:solidFill>
                  <a:srgbClr val="AF644D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2274" y="5077322"/>
            <a:ext cx="232410" cy="1016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065">
              <a:lnSpc>
                <a:spcPts val="1710"/>
              </a:lnSpc>
            </a:pPr>
            <a:r>
              <a:rPr dirty="0" sz="1450" i="1">
                <a:solidFill>
                  <a:srgbClr val="AF644D"/>
                </a:solidFill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8950" y="4802578"/>
            <a:ext cx="13335" cy="340995"/>
          </a:xfrm>
          <a:custGeom>
            <a:avLst/>
            <a:gdLst/>
            <a:ahLst/>
            <a:cxnLst/>
            <a:rect l="l" t="t" r="r" b="b"/>
            <a:pathLst>
              <a:path w="13335" h="340995">
                <a:moveTo>
                  <a:pt x="12770" y="340920"/>
                </a:moveTo>
                <a:lnTo>
                  <a:pt x="0" y="340920"/>
                </a:lnTo>
                <a:lnTo>
                  <a:pt x="0" y="0"/>
                </a:lnTo>
                <a:lnTo>
                  <a:pt x="12770" y="0"/>
                </a:lnTo>
                <a:lnTo>
                  <a:pt x="12770" y="340920"/>
                </a:lnTo>
                <a:close/>
              </a:path>
            </a:pathLst>
          </a:custGeom>
          <a:solidFill>
            <a:srgbClr val="916B6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70688"/>
            <a:ext cx="749617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10510" algn="l"/>
              </a:tabLst>
            </a:pP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I,</a:t>
            </a:r>
            <a:r>
              <a:rPr dirty="0" sz="21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A20CE"/>
                </a:solidFill>
                <a:latin typeface="Arial"/>
                <a:cs typeface="Arial"/>
              </a:rPr>
              <a:t>Anthony</a:t>
            </a:r>
            <a:r>
              <a:rPr dirty="0" sz="2100" spc="5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A20CE"/>
                </a:solidFill>
                <a:latin typeface="Arial"/>
                <a:cs typeface="Arial"/>
              </a:rPr>
              <a:t>Chuang</a:t>
            </a:r>
            <a:r>
              <a:rPr dirty="0" sz="2100" spc="5" b="1">
                <a:solidFill>
                  <a:srgbClr val="0A20CE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DO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NOT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have</a:t>
            </a:r>
            <a:r>
              <a:rPr dirty="0" sz="2100" spc="-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a</a:t>
            </a:r>
            <a:r>
              <a:rPr dirty="0" sz="2100" spc="-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financial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interest/arrangement	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or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affiliation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with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one or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more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organizations</a:t>
            </a:r>
            <a:r>
              <a:rPr dirty="0" sz="21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that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could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be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perceived</a:t>
            </a:r>
            <a:r>
              <a:rPr dirty="0" sz="21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as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a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real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or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apparent </a:t>
            </a:r>
            <a:r>
              <a:rPr dirty="0" sz="2100" spc="-56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conflict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interest</a:t>
            </a:r>
            <a:r>
              <a:rPr dirty="0" sz="21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in</a:t>
            </a:r>
            <a:r>
              <a:rPr dirty="0" sz="21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context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of the</a:t>
            </a:r>
            <a:r>
              <a:rPr dirty="0" sz="21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subject</a:t>
            </a:r>
            <a:r>
              <a:rPr dirty="0" sz="21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this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presentation.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522" y="290606"/>
            <a:ext cx="636016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latin typeface="Arial"/>
                <a:cs typeface="Arial"/>
              </a:rPr>
              <a:t>Disclosure</a:t>
            </a:r>
            <a:r>
              <a:rPr dirty="0" sz="2500" spc="-3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Statement</a:t>
            </a:r>
            <a:r>
              <a:rPr dirty="0" sz="2500" spc="-3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of</a:t>
            </a:r>
            <a:r>
              <a:rPr dirty="0" sz="2500" spc="-1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Financial</a:t>
            </a:r>
            <a:r>
              <a:rPr dirty="0" sz="2500" spc="-20" b="1">
                <a:latin typeface="Arial"/>
                <a:cs typeface="Arial"/>
              </a:rPr>
              <a:t> </a:t>
            </a:r>
            <a:r>
              <a:rPr dirty="0" sz="2500" spc="-5" b="1">
                <a:latin typeface="Arial"/>
                <a:cs typeface="Arial"/>
              </a:rPr>
              <a:t>Interest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3199" y="4089960"/>
            <a:ext cx="46977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Faculty</a:t>
            </a:r>
            <a:r>
              <a:rPr dirty="0" sz="1400" spc="-3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disclosure</a:t>
            </a:r>
            <a:r>
              <a:rPr dirty="0" sz="1400" spc="-2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information</a:t>
            </a:r>
            <a:r>
              <a:rPr dirty="0" sz="1400" spc="-2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can</a:t>
            </a:r>
            <a:r>
              <a:rPr dirty="0" sz="1400" spc="-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be</a:t>
            </a:r>
            <a:r>
              <a:rPr dirty="0" sz="14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found</a:t>
            </a:r>
            <a:r>
              <a:rPr dirty="0" sz="1400" spc="-2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on</a:t>
            </a:r>
            <a:r>
              <a:rPr dirty="0" sz="14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14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app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508" y="492409"/>
            <a:ext cx="7108190" cy="368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5" b="1">
                <a:latin typeface="Arial"/>
                <a:cs typeface="Arial"/>
              </a:rPr>
              <a:t>Tricuspid</a:t>
            </a:r>
            <a:r>
              <a:rPr dirty="0" sz="2250" spc="15" b="1">
                <a:latin typeface="Arial"/>
                <a:cs typeface="Arial"/>
              </a:rPr>
              <a:t> </a:t>
            </a:r>
            <a:r>
              <a:rPr dirty="0" sz="2250" spc="-5" b="1">
                <a:latin typeface="Arial"/>
                <a:cs typeface="Arial"/>
              </a:rPr>
              <a:t>Regurgitation</a:t>
            </a:r>
            <a:r>
              <a:rPr dirty="0" sz="2250" spc="15" b="1">
                <a:latin typeface="Arial"/>
                <a:cs typeface="Arial"/>
              </a:rPr>
              <a:t> </a:t>
            </a:r>
            <a:r>
              <a:rPr dirty="0" sz="2250" spc="-5" b="1">
                <a:latin typeface="Arial"/>
                <a:cs typeface="Arial"/>
              </a:rPr>
              <a:t>Negatively</a:t>
            </a:r>
            <a:r>
              <a:rPr dirty="0" sz="2250" spc="5" b="1">
                <a:latin typeface="Arial"/>
                <a:cs typeface="Arial"/>
              </a:rPr>
              <a:t> </a:t>
            </a:r>
            <a:r>
              <a:rPr dirty="0" sz="2250" spc="-5" b="1">
                <a:latin typeface="Arial"/>
                <a:cs typeface="Arial"/>
              </a:rPr>
              <a:t>Impacts</a:t>
            </a:r>
            <a:r>
              <a:rPr dirty="0" sz="2250" spc="10" b="1">
                <a:latin typeface="Arial"/>
                <a:cs typeface="Arial"/>
              </a:rPr>
              <a:t> </a:t>
            </a:r>
            <a:r>
              <a:rPr dirty="0" sz="2250" spc="-5" b="1">
                <a:latin typeface="Arial"/>
                <a:cs typeface="Arial"/>
              </a:rPr>
              <a:t>Survival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224" y="4792337"/>
            <a:ext cx="561911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 b="1">
                <a:latin typeface="Arial"/>
                <a:cs typeface="Arial"/>
              </a:rPr>
              <a:t>Benfari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et</a:t>
            </a:r>
            <a:r>
              <a:rPr dirty="0" sz="650" spc="5" b="1">
                <a:latin typeface="Arial"/>
                <a:cs typeface="Arial"/>
              </a:rPr>
              <a:t> al. </a:t>
            </a:r>
            <a:r>
              <a:rPr dirty="0" sz="650" spc="15" b="1">
                <a:latin typeface="Arial"/>
                <a:cs typeface="Arial"/>
              </a:rPr>
              <a:t>Excess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Mortality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Associated</a:t>
            </a:r>
            <a:r>
              <a:rPr dirty="0" sz="650" spc="15" b="1">
                <a:latin typeface="Arial"/>
                <a:cs typeface="Arial"/>
              </a:rPr>
              <a:t> with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Functional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5" b="1">
                <a:latin typeface="Arial"/>
                <a:cs typeface="Arial"/>
              </a:rPr>
              <a:t>TR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Complicating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Heart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Failure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15" b="1">
                <a:latin typeface="Arial"/>
                <a:cs typeface="Arial"/>
              </a:rPr>
              <a:t>with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5" b="1">
                <a:latin typeface="Arial"/>
                <a:cs typeface="Arial"/>
              </a:rPr>
              <a:t>Reduced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EF;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Circulation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2019;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140: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15" b="1">
                <a:latin typeface="Arial"/>
                <a:cs typeface="Arial"/>
              </a:rPr>
              <a:t>196-206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1313688"/>
            <a:ext cx="3307079" cy="2921635"/>
          </a:xfrm>
          <a:prstGeom prst="rect">
            <a:avLst/>
          </a:prstGeom>
          <a:solidFill>
            <a:srgbClr val="ECF1F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74955" marR="484505">
              <a:lnSpc>
                <a:spcPts val="2050"/>
              </a:lnSpc>
              <a:spcBef>
                <a:spcPts val="1789"/>
              </a:spcBef>
            </a:pP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Survival is significantly </a:t>
            </a:r>
            <a:r>
              <a:rPr dirty="0" sz="1800" spc="-4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worse in patients with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moderate and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severe 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tricuspid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regurgitation</a:t>
            </a:r>
            <a:endParaRPr sz="1800">
              <a:latin typeface="Arial"/>
              <a:cs typeface="Arial"/>
            </a:endParaRPr>
          </a:p>
          <a:p>
            <a:pPr marL="274955" marR="305435">
              <a:lnSpc>
                <a:spcPts val="2050"/>
              </a:lnSpc>
              <a:spcBef>
                <a:spcPts val="1780"/>
              </a:spcBef>
            </a:pP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Especially in patients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chronic heart</a:t>
            </a:r>
            <a:r>
              <a:rPr dirty="0" sz="1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585858"/>
                </a:solidFill>
                <a:latin typeface="Arial"/>
                <a:cs typeface="Arial"/>
              </a:rPr>
              <a:t>failure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5739" y="1416558"/>
            <a:ext cx="4571999" cy="2921507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49" y="2898648"/>
            <a:ext cx="9130665" cy="2245360"/>
            <a:chOff x="19049" y="2898648"/>
            <a:chExt cx="9130665" cy="2245360"/>
          </a:xfrm>
        </p:grpSpPr>
        <p:sp>
          <p:nvSpPr>
            <p:cNvPr id="3" name="object 3"/>
            <p:cNvSpPr/>
            <p:nvPr/>
          </p:nvSpPr>
          <p:spPr>
            <a:xfrm>
              <a:off x="6475857" y="3576447"/>
              <a:ext cx="2668905" cy="944880"/>
            </a:xfrm>
            <a:custGeom>
              <a:avLst/>
              <a:gdLst/>
              <a:ahLst/>
              <a:cxnLst/>
              <a:rect l="l" t="t" r="r" b="b"/>
              <a:pathLst>
                <a:path w="2668904" h="944879">
                  <a:moveTo>
                    <a:pt x="0" y="0"/>
                  </a:moveTo>
                  <a:lnTo>
                    <a:pt x="2668523" y="0"/>
                  </a:lnTo>
                  <a:lnTo>
                    <a:pt x="2668523" y="944879"/>
                  </a:lnTo>
                  <a:lnTo>
                    <a:pt x="0" y="944879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083" y="2898648"/>
              <a:ext cx="2047494" cy="16222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8925" y="477015"/>
            <a:ext cx="87122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Tricuspid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Regurgitation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is</a:t>
            </a:r>
            <a:r>
              <a:rPr dirty="0" sz="2100" spc="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Prevalent </a:t>
            </a:r>
            <a:r>
              <a:rPr dirty="0" sz="2100" b="1">
                <a:solidFill>
                  <a:srgbClr val="050A36"/>
                </a:solidFill>
                <a:latin typeface="Arial"/>
                <a:cs typeface="Arial"/>
              </a:rPr>
              <a:t>but</a:t>
            </a:r>
            <a:r>
              <a:rPr dirty="0" sz="2100" spc="2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Rarely Treated with</a:t>
            </a:r>
            <a:r>
              <a:rPr dirty="0" sz="2100" spc="2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050A36"/>
                </a:solidFill>
                <a:latin typeface="Arial"/>
                <a:cs typeface="Arial"/>
              </a:rPr>
              <a:t>Surgery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148" y="979170"/>
            <a:ext cx="2468245" cy="1539240"/>
            <a:chOff x="422148" y="979170"/>
            <a:chExt cx="2468245" cy="15392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6" y="979170"/>
              <a:ext cx="2244089" cy="1539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148" y="1735836"/>
              <a:ext cx="2262377" cy="70942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43260" y="1080479"/>
            <a:ext cx="148399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>
                <a:latin typeface="Arial Black"/>
                <a:cs typeface="Arial Black"/>
              </a:rPr>
              <a:t>1.6M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9548" y="2937777"/>
            <a:ext cx="103886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050A36"/>
                </a:solidFill>
                <a:latin typeface="Arial Black"/>
                <a:cs typeface="Arial Black"/>
              </a:rPr>
              <a:t>&lt;8k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9376" y="3512820"/>
            <a:ext cx="1483613" cy="923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82053" y="3590163"/>
            <a:ext cx="1318260" cy="768985"/>
          </a:xfrm>
          <a:prstGeom prst="rect">
            <a:avLst/>
          </a:prstGeom>
          <a:solidFill>
            <a:srgbClr val="FFFFFF"/>
          </a:solidFill>
          <a:ln w="9905">
            <a:solidFill>
              <a:srgbClr val="BEBEBE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389890">
              <a:lnSpc>
                <a:spcPct val="100000"/>
              </a:lnSpc>
              <a:spcBef>
                <a:spcPts val="320"/>
              </a:spcBef>
            </a:pP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Surgical </a:t>
            </a:r>
            <a:r>
              <a:rPr dirty="0" sz="1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1200" b="1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ocedu</a:t>
            </a:r>
            <a:r>
              <a:rPr dirty="0" sz="1200" b="1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es  annually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444" y="1810892"/>
            <a:ext cx="2082164" cy="559435"/>
          </a:xfrm>
          <a:prstGeom prst="rect">
            <a:avLst/>
          </a:prstGeom>
          <a:solidFill>
            <a:srgbClr val="FFFFFF"/>
          </a:solidFill>
          <a:ln w="9905">
            <a:solidFill>
              <a:srgbClr val="BEBEBE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marL="90805" marR="351155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Moderate</a:t>
            </a:r>
            <a:r>
              <a:rPr dirty="0" sz="12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2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severe</a:t>
            </a:r>
            <a:r>
              <a:rPr dirty="0" sz="1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TR </a:t>
            </a:r>
            <a:r>
              <a:rPr dirty="0" sz="1200" spc="-3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Arial"/>
                <a:cs typeface="Arial"/>
              </a:rPr>
              <a:t>prevalence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38272" y="2791967"/>
            <a:ext cx="3764279" cy="1001394"/>
            <a:chOff x="2938272" y="2791967"/>
            <a:chExt cx="3764279" cy="1001394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8533" y="3339845"/>
              <a:ext cx="144017" cy="1744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7657" y="3339845"/>
              <a:ext cx="144779" cy="1744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2" y="3339845"/>
              <a:ext cx="144779" cy="1744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905" y="3339845"/>
              <a:ext cx="144779" cy="1744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5029" y="3339845"/>
              <a:ext cx="144779" cy="1744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4153" y="3339845"/>
              <a:ext cx="144779" cy="1744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3278" y="3339845"/>
              <a:ext cx="144779" cy="1744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2401" y="3339845"/>
              <a:ext cx="144779" cy="1744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1526" y="3339845"/>
              <a:ext cx="144779" cy="1744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535" y="3339845"/>
              <a:ext cx="144017" cy="1744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8784" y="3339845"/>
              <a:ext cx="144017" cy="1744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2" y="3339845"/>
              <a:ext cx="144017" cy="1744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79" y="3339845"/>
              <a:ext cx="144017" cy="1744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3339845"/>
              <a:ext cx="144017" cy="1744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76" y="3339845"/>
              <a:ext cx="144017" cy="1744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024" y="3339845"/>
              <a:ext cx="144767" cy="1744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147" y="3339845"/>
              <a:ext cx="144767" cy="1744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3339845"/>
              <a:ext cx="144767" cy="1744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9659" y="3339845"/>
              <a:ext cx="144017" cy="1744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403" y="3339845"/>
              <a:ext cx="144017" cy="1744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3339845"/>
              <a:ext cx="144767" cy="1744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3339845"/>
              <a:ext cx="144017" cy="1744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907" y="3339845"/>
              <a:ext cx="144017" cy="1744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1" y="3339845"/>
              <a:ext cx="144017" cy="1744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155" y="3339845"/>
              <a:ext cx="144017" cy="1744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8533" y="2791967"/>
              <a:ext cx="144017" cy="1752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7657" y="2791967"/>
              <a:ext cx="144779" cy="1752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6782" y="2791967"/>
              <a:ext cx="144779" cy="1752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5905" y="2791967"/>
              <a:ext cx="144779" cy="1752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29" y="2791967"/>
              <a:ext cx="144779" cy="1752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4153" y="2791967"/>
              <a:ext cx="144779" cy="1752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3278" y="2791967"/>
              <a:ext cx="144779" cy="1752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2401" y="2791967"/>
              <a:ext cx="144779" cy="17525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1526" y="2791967"/>
              <a:ext cx="144779" cy="1752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0535" y="2791967"/>
              <a:ext cx="144017" cy="17525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784" y="2791967"/>
              <a:ext cx="144017" cy="17525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7032" y="2791967"/>
              <a:ext cx="144017" cy="17525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79" y="2791967"/>
              <a:ext cx="144017" cy="17525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3527" y="2791967"/>
              <a:ext cx="144017" cy="17525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1776" y="2791967"/>
              <a:ext cx="144017" cy="1752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0024" y="2791968"/>
              <a:ext cx="144767" cy="17525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147" y="2791968"/>
              <a:ext cx="144767" cy="1752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8272" y="2791968"/>
              <a:ext cx="144767" cy="17525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9659" y="2791967"/>
              <a:ext cx="144017" cy="17525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4403" y="2791967"/>
              <a:ext cx="144017" cy="1752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0900" y="2791968"/>
              <a:ext cx="144767" cy="17525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1411" y="2791967"/>
              <a:ext cx="144017" cy="1752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7907" y="2791967"/>
              <a:ext cx="144017" cy="1752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2791967"/>
              <a:ext cx="144017" cy="17525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155" y="2791967"/>
              <a:ext cx="144017" cy="1752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8533" y="3066300"/>
              <a:ext cx="144017" cy="17448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7657" y="3066300"/>
              <a:ext cx="144779" cy="1744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2" y="3066300"/>
              <a:ext cx="144779" cy="17448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905" y="3066300"/>
              <a:ext cx="144779" cy="17448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5029" y="3066300"/>
              <a:ext cx="144779" cy="17448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4154" y="3066300"/>
              <a:ext cx="144779" cy="1744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3278" y="3066300"/>
              <a:ext cx="144779" cy="1744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2401" y="3066300"/>
              <a:ext cx="144779" cy="1744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1526" y="3066300"/>
              <a:ext cx="144779" cy="1744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535" y="3066300"/>
              <a:ext cx="144017" cy="17448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8784" y="3066300"/>
              <a:ext cx="144017" cy="17448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2" y="3066300"/>
              <a:ext cx="144017" cy="17448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80" y="3066300"/>
              <a:ext cx="144017" cy="17448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3066300"/>
              <a:ext cx="144017" cy="17448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76" y="3066300"/>
              <a:ext cx="144017" cy="17448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024" y="3066300"/>
              <a:ext cx="144767" cy="17448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147" y="3066300"/>
              <a:ext cx="144767" cy="17448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3066300"/>
              <a:ext cx="144767" cy="17448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9660" y="3066300"/>
              <a:ext cx="144017" cy="1744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403" y="3066300"/>
              <a:ext cx="144017" cy="17448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3066300"/>
              <a:ext cx="144767" cy="17448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3066300"/>
              <a:ext cx="144017" cy="1744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907" y="3066300"/>
              <a:ext cx="144017" cy="17448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1" y="3066300"/>
              <a:ext cx="144017" cy="17448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155" y="3066300"/>
              <a:ext cx="144017" cy="17448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7657" y="3613403"/>
              <a:ext cx="144779" cy="17449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2" y="3613403"/>
              <a:ext cx="144779" cy="17449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905" y="3613403"/>
              <a:ext cx="144779" cy="17449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5029" y="3613403"/>
              <a:ext cx="144779" cy="17449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4153" y="3613403"/>
              <a:ext cx="144779" cy="17449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3278" y="3613403"/>
              <a:ext cx="144779" cy="17449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2401" y="3613403"/>
              <a:ext cx="144779" cy="17449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1526" y="3613403"/>
              <a:ext cx="144779" cy="17449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535" y="3613403"/>
              <a:ext cx="144017" cy="17449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8784" y="3613403"/>
              <a:ext cx="144017" cy="17449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2" y="3613403"/>
              <a:ext cx="144017" cy="17449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79" y="3613403"/>
              <a:ext cx="144017" cy="17449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3613403"/>
              <a:ext cx="144017" cy="17449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76" y="3613403"/>
              <a:ext cx="144017" cy="17449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024" y="3613403"/>
              <a:ext cx="144767" cy="17449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147" y="3613403"/>
              <a:ext cx="144767" cy="17449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3613403"/>
              <a:ext cx="144767" cy="17449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9659" y="3613403"/>
              <a:ext cx="144017" cy="17449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403" y="3613403"/>
              <a:ext cx="144017" cy="17449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3613403"/>
              <a:ext cx="144767" cy="17449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3613403"/>
              <a:ext cx="144017" cy="17449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907" y="3613403"/>
              <a:ext cx="144017" cy="17449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1" y="3613403"/>
              <a:ext cx="144017" cy="17449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155" y="3613403"/>
              <a:ext cx="144017" cy="17449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3106" y="3617976"/>
              <a:ext cx="139444" cy="175259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2938272" y="1971306"/>
            <a:ext cx="3764279" cy="174625"/>
            <a:chOff x="2938272" y="1971306"/>
            <a:chExt cx="3764279" cy="174625"/>
          </a:xfrm>
        </p:grpSpPr>
        <p:pic>
          <p:nvPicPr>
            <p:cNvPr id="116" name="object 1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8533" y="1971306"/>
              <a:ext cx="144017" cy="17448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7657" y="1971306"/>
              <a:ext cx="144779" cy="17448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2" y="1971306"/>
              <a:ext cx="144779" cy="17448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905" y="1971306"/>
              <a:ext cx="144779" cy="17448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5029" y="1971306"/>
              <a:ext cx="144779" cy="17448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4154" y="1971306"/>
              <a:ext cx="144779" cy="17448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3278" y="1971306"/>
              <a:ext cx="144779" cy="17448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2401" y="1971306"/>
              <a:ext cx="144779" cy="17448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1526" y="1971306"/>
              <a:ext cx="144779" cy="17448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535" y="1971306"/>
              <a:ext cx="144017" cy="17448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8784" y="1971306"/>
              <a:ext cx="144017" cy="17448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9660" y="1971306"/>
              <a:ext cx="144017" cy="17448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971306"/>
              <a:ext cx="144017" cy="17448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2" y="1971306"/>
              <a:ext cx="144017" cy="17448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907" y="1971306"/>
              <a:ext cx="144017" cy="17448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80" y="1971306"/>
              <a:ext cx="144017" cy="17448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1971306"/>
              <a:ext cx="144017" cy="17448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403" y="1971306"/>
              <a:ext cx="144017" cy="17448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76" y="1971306"/>
              <a:ext cx="144017" cy="17448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024" y="1971306"/>
              <a:ext cx="144767" cy="17448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147" y="1971306"/>
              <a:ext cx="144767" cy="17448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1971306"/>
              <a:ext cx="144767" cy="17448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1971306"/>
              <a:ext cx="144767" cy="17448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1" y="1971306"/>
              <a:ext cx="144017" cy="17448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155" y="1971306"/>
              <a:ext cx="144017" cy="174485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2938272" y="2518410"/>
            <a:ext cx="3764279" cy="175260"/>
            <a:chOff x="2938272" y="2518410"/>
            <a:chExt cx="3764279" cy="175260"/>
          </a:xfrm>
        </p:grpSpPr>
        <p:pic>
          <p:nvPicPr>
            <p:cNvPr id="142" name="object 1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8533" y="2518410"/>
              <a:ext cx="144017" cy="17525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7657" y="2518410"/>
              <a:ext cx="144779" cy="17525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6782" y="2518410"/>
              <a:ext cx="144779" cy="17525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5905" y="2518410"/>
              <a:ext cx="144779" cy="17525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29" y="2518410"/>
              <a:ext cx="144779" cy="17525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4153" y="2518410"/>
              <a:ext cx="144779" cy="17525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3278" y="2518410"/>
              <a:ext cx="144779" cy="17525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2401" y="2518410"/>
              <a:ext cx="144779" cy="17525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1526" y="2518410"/>
              <a:ext cx="144779" cy="17525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0535" y="2518410"/>
              <a:ext cx="144017" cy="17525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784" y="2518410"/>
              <a:ext cx="144017" cy="17525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9659" y="2518410"/>
              <a:ext cx="144017" cy="17525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1411" y="2518410"/>
              <a:ext cx="144017" cy="17525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7032" y="2518410"/>
              <a:ext cx="144017" cy="17525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7907" y="2518410"/>
              <a:ext cx="144017" cy="17525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79" y="2518410"/>
              <a:ext cx="144017" cy="17525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3527" y="2518410"/>
              <a:ext cx="144017" cy="17525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4403" y="2518410"/>
              <a:ext cx="144017" cy="17525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1776" y="2518410"/>
              <a:ext cx="144017" cy="17525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0024" y="2518410"/>
              <a:ext cx="144767" cy="17525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147" y="2518410"/>
              <a:ext cx="144767" cy="17525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8272" y="2518410"/>
              <a:ext cx="144767" cy="17525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0900" y="2518410"/>
              <a:ext cx="144767" cy="17525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2518410"/>
              <a:ext cx="144017" cy="17525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155" y="2518410"/>
              <a:ext cx="144017" cy="175259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2938272" y="2244851"/>
            <a:ext cx="3764279" cy="175260"/>
            <a:chOff x="2938272" y="2244851"/>
            <a:chExt cx="3764279" cy="175260"/>
          </a:xfrm>
        </p:grpSpPr>
        <p:pic>
          <p:nvPicPr>
            <p:cNvPr id="168" name="object 1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8533" y="2244851"/>
              <a:ext cx="144017" cy="17525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7657" y="2244851"/>
              <a:ext cx="144779" cy="17525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6782" y="2244851"/>
              <a:ext cx="144779" cy="17525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5905" y="2244851"/>
              <a:ext cx="144779" cy="17525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29" y="2244851"/>
              <a:ext cx="144779" cy="17525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4153" y="2244851"/>
              <a:ext cx="144779" cy="17525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3278" y="2244851"/>
              <a:ext cx="144779" cy="17525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2401" y="2244851"/>
              <a:ext cx="144779" cy="17525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1526" y="2244851"/>
              <a:ext cx="144779" cy="17525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0535" y="2244851"/>
              <a:ext cx="144017" cy="17525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784" y="2244851"/>
              <a:ext cx="144017" cy="17525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9659" y="2244851"/>
              <a:ext cx="144017" cy="175259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1411" y="2244851"/>
              <a:ext cx="144017" cy="17525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7032" y="2244851"/>
              <a:ext cx="144017" cy="175259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7907" y="2244851"/>
              <a:ext cx="144017" cy="17525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79" y="2244851"/>
              <a:ext cx="144017" cy="175259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3527" y="2244851"/>
              <a:ext cx="144017" cy="17525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4403" y="2244851"/>
              <a:ext cx="144017" cy="17525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1776" y="2244851"/>
              <a:ext cx="144017" cy="17525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0024" y="2244852"/>
              <a:ext cx="144767" cy="17525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147" y="2244852"/>
              <a:ext cx="144767" cy="17525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8272" y="2244852"/>
              <a:ext cx="144767" cy="175259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0900" y="2244852"/>
              <a:ext cx="144767" cy="17525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2244851"/>
              <a:ext cx="144017" cy="17525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155" y="2244851"/>
              <a:ext cx="144017" cy="175259"/>
            </a:xfrm>
            <a:prstGeom prst="rect">
              <a:avLst/>
            </a:prstGeom>
          </p:spPr>
        </p:pic>
      </p:grpSp>
      <p:grpSp>
        <p:nvGrpSpPr>
          <p:cNvPr id="193" name="object 193"/>
          <p:cNvGrpSpPr/>
          <p:nvPr/>
        </p:nvGrpSpPr>
        <p:grpSpPr>
          <a:xfrm>
            <a:off x="2938272" y="1697735"/>
            <a:ext cx="3764279" cy="174625"/>
            <a:chOff x="2938272" y="1697735"/>
            <a:chExt cx="3764279" cy="174625"/>
          </a:xfrm>
        </p:grpSpPr>
        <p:pic>
          <p:nvPicPr>
            <p:cNvPr id="194" name="object 1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8533" y="1697735"/>
              <a:ext cx="144017" cy="17449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7657" y="1697735"/>
              <a:ext cx="144779" cy="17449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2" y="1697735"/>
              <a:ext cx="144779" cy="17449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905" y="1697735"/>
              <a:ext cx="144779" cy="17449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5029" y="1697735"/>
              <a:ext cx="144779" cy="174497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4153" y="1697735"/>
              <a:ext cx="144779" cy="174497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3278" y="1697735"/>
              <a:ext cx="144779" cy="174497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2401" y="1697735"/>
              <a:ext cx="144779" cy="174497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1526" y="1697735"/>
              <a:ext cx="144779" cy="174497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535" y="1697735"/>
              <a:ext cx="144017" cy="174497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8784" y="1697735"/>
              <a:ext cx="144017" cy="174497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9659" y="1697735"/>
              <a:ext cx="144017" cy="17449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697735"/>
              <a:ext cx="144017" cy="174497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2" y="1697735"/>
              <a:ext cx="144017" cy="174497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7907" y="1697735"/>
              <a:ext cx="144017" cy="174497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79" y="1697735"/>
              <a:ext cx="144017" cy="174497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527" y="1697735"/>
              <a:ext cx="144017" cy="174497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403" y="1697735"/>
              <a:ext cx="144017" cy="174497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76" y="1697735"/>
              <a:ext cx="144017" cy="174497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024" y="1697736"/>
              <a:ext cx="144767" cy="17449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147" y="1697736"/>
              <a:ext cx="144767" cy="174497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1697736"/>
              <a:ext cx="144767" cy="174497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1697736"/>
              <a:ext cx="144767" cy="174497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1" y="1697735"/>
              <a:ext cx="144017" cy="17449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155" y="1697735"/>
              <a:ext cx="144017" cy="174497"/>
            </a:xfrm>
            <a:prstGeom prst="rect">
              <a:avLst/>
            </a:prstGeom>
          </p:spPr>
        </p:pic>
      </p:grpSp>
      <p:sp>
        <p:nvSpPr>
          <p:cNvPr id="219" name="object 219"/>
          <p:cNvSpPr txBox="1"/>
          <p:nvPr/>
        </p:nvSpPr>
        <p:spPr>
          <a:xfrm>
            <a:off x="531224" y="4657844"/>
            <a:ext cx="2370455" cy="26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50"/>
              </a:lnSpc>
              <a:spcBef>
                <a:spcPts val="100"/>
              </a:spcBef>
            </a:pP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Reflective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600" spc="-2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US</a:t>
            </a:r>
            <a:r>
              <a:rPr dirty="0" sz="6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ts val="580"/>
              </a:lnSpc>
              <a:spcBef>
                <a:spcPts val="65"/>
              </a:spcBef>
            </a:pP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Stuge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 et</a:t>
            </a:r>
            <a:r>
              <a:rPr dirty="0" sz="6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al. </a:t>
            </a:r>
            <a:r>
              <a:rPr dirty="0" sz="600" b="1" i="1">
                <a:solidFill>
                  <a:srgbClr val="050A36"/>
                </a:solidFill>
                <a:latin typeface="Arial"/>
                <a:cs typeface="Arial"/>
              </a:rPr>
              <a:t>J</a:t>
            </a:r>
            <a:r>
              <a:rPr dirty="0" sz="600" spc="1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Thorac</a:t>
            </a:r>
            <a:r>
              <a:rPr dirty="0" sz="60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60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Cardiovasc</a:t>
            </a:r>
            <a:r>
              <a:rPr dirty="0" sz="600" spc="1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Surg</a:t>
            </a:r>
            <a:r>
              <a:rPr dirty="0" sz="60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2006;1258-61 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McCarthy</a:t>
            </a:r>
            <a:r>
              <a:rPr dirty="0" sz="600" spc="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et</a:t>
            </a:r>
            <a:r>
              <a:rPr dirty="0" sz="600" spc="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50A36"/>
                </a:solidFill>
                <a:latin typeface="Arial"/>
                <a:cs typeface="Arial"/>
              </a:rPr>
              <a:t>al.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Curr</a:t>
            </a:r>
            <a:r>
              <a:rPr dirty="0" sz="600" spc="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Treat</a:t>
            </a:r>
            <a:r>
              <a:rPr dirty="0" sz="600" spc="5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Options</a:t>
            </a:r>
            <a:r>
              <a:rPr dirty="0" sz="600" spc="-2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Cardiovasc</a:t>
            </a:r>
            <a:r>
              <a:rPr dirty="0" sz="600" spc="1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 i="1">
                <a:solidFill>
                  <a:srgbClr val="050A36"/>
                </a:solidFill>
                <a:latin typeface="Arial"/>
                <a:cs typeface="Arial"/>
              </a:rPr>
              <a:t>Med</a:t>
            </a:r>
            <a:r>
              <a:rPr dirty="0" sz="600" b="1" i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050A36"/>
                </a:solidFill>
                <a:latin typeface="Arial"/>
                <a:cs typeface="Arial"/>
              </a:rPr>
              <a:t>2010;587-597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508" y="381208"/>
            <a:ext cx="68281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Current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Challenges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for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Tricuspid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Technologies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077" y="4799742"/>
            <a:ext cx="1541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 b="1">
                <a:latin typeface="Arial"/>
                <a:cs typeface="Arial"/>
              </a:rPr>
              <a:t>Mas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5" b="1">
                <a:latin typeface="Arial"/>
                <a:cs typeface="Arial"/>
              </a:rPr>
              <a:t>PT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et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5" b="1">
                <a:latin typeface="Arial"/>
                <a:cs typeface="Arial"/>
              </a:rPr>
              <a:t>al. </a:t>
            </a:r>
            <a:r>
              <a:rPr dirty="0" sz="650" spc="10" b="1">
                <a:latin typeface="Arial"/>
                <a:cs typeface="Arial"/>
              </a:rPr>
              <a:t>Heart.</a:t>
            </a:r>
            <a:r>
              <a:rPr dirty="0" sz="650" spc="-1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2015;</a:t>
            </a:r>
            <a:r>
              <a:rPr dirty="0" sz="650" spc="-1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101:1840-8.</a:t>
            </a:r>
            <a:endParaRPr sz="6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97" y="992898"/>
            <a:ext cx="9007602" cy="34708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30684" y="1288847"/>
            <a:ext cx="4491355" cy="269494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805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Position/size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of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the regurgitant</a:t>
            </a:r>
            <a:r>
              <a:rPr dirty="0" sz="1600" spc="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jet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10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Variable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shape</a:t>
            </a:r>
            <a:r>
              <a:rPr dirty="0" sz="1600" spc="-1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and size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of</a:t>
            </a:r>
            <a:r>
              <a:rPr dirty="0" sz="1600" spc="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tricuspid</a:t>
            </a:r>
            <a:r>
              <a:rPr dirty="0" sz="1600" spc="1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annulus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05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Variable number</a:t>
            </a:r>
            <a:r>
              <a:rPr dirty="0" sz="1600" spc="-1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of leaflets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05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Presence</a:t>
            </a:r>
            <a:r>
              <a:rPr dirty="0" sz="1600" spc="-3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of pacemaker leads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10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Per—procedural</a:t>
            </a:r>
            <a:r>
              <a:rPr dirty="0" sz="1600" spc="-4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imaging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05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Difficulty</a:t>
            </a:r>
            <a:r>
              <a:rPr dirty="0" sz="1600" spc="2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capturing tethered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leaflets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05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Proximity</a:t>
            </a:r>
            <a:r>
              <a:rPr dirty="0" sz="1600" spc="-10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of</a:t>
            </a:r>
            <a:r>
              <a:rPr dirty="0" sz="1600" spc="-1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RCA</a:t>
            </a:r>
            <a:endParaRPr sz="16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710"/>
              </a:spcBef>
              <a:buClr>
                <a:srgbClr val="050A36"/>
              </a:buClr>
              <a:buFont typeface="Wingdings"/>
              <a:buChar char=""/>
              <a:tabLst>
                <a:tab pos="184785" algn="l"/>
              </a:tabLst>
            </a:pP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Proximity 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to</a:t>
            </a:r>
            <a:r>
              <a:rPr dirty="0" sz="1600" spc="-1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05658"/>
                </a:solidFill>
                <a:latin typeface="Arial"/>
                <a:cs typeface="Arial"/>
              </a:rPr>
              <a:t>AV</a:t>
            </a:r>
            <a:r>
              <a:rPr dirty="0" sz="1600" spc="-25" b="1" i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505658"/>
                </a:solidFill>
                <a:latin typeface="Arial"/>
                <a:cs typeface="Arial"/>
              </a:rPr>
              <a:t>node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4518" y="1027938"/>
            <a:ext cx="3431540" cy="3431540"/>
            <a:chOff x="334518" y="1027938"/>
            <a:chExt cx="3431540" cy="3431540"/>
          </a:xfrm>
        </p:grpSpPr>
        <p:sp>
          <p:nvSpPr>
            <p:cNvPr id="8" name="object 8"/>
            <p:cNvSpPr/>
            <p:nvPr/>
          </p:nvSpPr>
          <p:spPr>
            <a:xfrm>
              <a:off x="334518" y="1027938"/>
              <a:ext cx="3431540" cy="3431540"/>
            </a:xfrm>
            <a:custGeom>
              <a:avLst/>
              <a:gdLst/>
              <a:ahLst/>
              <a:cxnLst/>
              <a:rect l="l" t="t" r="r" b="b"/>
              <a:pathLst>
                <a:path w="3431540" h="3431540">
                  <a:moveTo>
                    <a:pt x="1715643" y="0"/>
                  </a:moveTo>
                  <a:lnTo>
                    <a:pt x="1667621" y="659"/>
                  </a:lnTo>
                  <a:lnTo>
                    <a:pt x="1619926" y="2625"/>
                  </a:lnTo>
                  <a:lnTo>
                    <a:pt x="1572574" y="5880"/>
                  </a:lnTo>
                  <a:lnTo>
                    <a:pt x="1525583" y="10408"/>
                  </a:lnTo>
                  <a:lnTo>
                    <a:pt x="1478971" y="16191"/>
                  </a:lnTo>
                  <a:lnTo>
                    <a:pt x="1432753" y="23212"/>
                  </a:lnTo>
                  <a:lnTo>
                    <a:pt x="1386948" y="31453"/>
                  </a:lnTo>
                  <a:lnTo>
                    <a:pt x="1341573" y="40899"/>
                  </a:lnTo>
                  <a:lnTo>
                    <a:pt x="1296644" y="51530"/>
                  </a:lnTo>
                  <a:lnTo>
                    <a:pt x="1252179" y="63331"/>
                  </a:lnTo>
                  <a:lnTo>
                    <a:pt x="1208196" y="76284"/>
                  </a:lnTo>
                  <a:lnTo>
                    <a:pt x="1164711" y="90372"/>
                  </a:lnTo>
                  <a:lnTo>
                    <a:pt x="1121742" y="105577"/>
                  </a:lnTo>
                  <a:lnTo>
                    <a:pt x="1079305" y="121883"/>
                  </a:lnTo>
                  <a:lnTo>
                    <a:pt x="1037418" y="139271"/>
                  </a:lnTo>
                  <a:lnTo>
                    <a:pt x="996099" y="157726"/>
                  </a:lnTo>
                  <a:lnTo>
                    <a:pt x="955364" y="177230"/>
                  </a:lnTo>
                  <a:lnTo>
                    <a:pt x="915231" y="197765"/>
                  </a:lnTo>
                  <a:lnTo>
                    <a:pt x="875716" y="219314"/>
                  </a:lnTo>
                  <a:lnTo>
                    <a:pt x="836838" y="241861"/>
                  </a:lnTo>
                  <a:lnTo>
                    <a:pt x="798612" y="265387"/>
                  </a:lnTo>
                  <a:lnTo>
                    <a:pt x="761057" y="289877"/>
                  </a:lnTo>
                  <a:lnTo>
                    <a:pt x="724190" y="315312"/>
                  </a:lnTo>
                  <a:lnTo>
                    <a:pt x="688027" y="341675"/>
                  </a:lnTo>
                  <a:lnTo>
                    <a:pt x="652587" y="368950"/>
                  </a:lnTo>
                  <a:lnTo>
                    <a:pt x="617886" y="397118"/>
                  </a:lnTo>
                  <a:lnTo>
                    <a:pt x="583941" y="426164"/>
                  </a:lnTo>
                  <a:lnTo>
                    <a:pt x="550769" y="456069"/>
                  </a:lnTo>
                  <a:lnTo>
                    <a:pt x="518389" y="486816"/>
                  </a:lnTo>
                  <a:lnTo>
                    <a:pt x="486816" y="518389"/>
                  </a:lnTo>
                  <a:lnTo>
                    <a:pt x="456069" y="550769"/>
                  </a:lnTo>
                  <a:lnTo>
                    <a:pt x="426164" y="583941"/>
                  </a:lnTo>
                  <a:lnTo>
                    <a:pt x="397118" y="617886"/>
                  </a:lnTo>
                  <a:lnTo>
                    <a:pt x="368950" y="652587"/>
                  </a:lnTo>
                  <a:lnTo>
                    <a:pt x="341675" y="688027"/>
                  </a:lnTo>
                  <a:lnTo>
                    <a:pt x="315312" y="724190"/>
                  </a:lnTo>
                  <a:lnTo>
                    <a:pt x="289877" y="761057"/>
                  </a:lnTo>
                  <a:lnTo>
                    <a:pt x="265387" y="798612"/>
                  </a:lnTo>
                  <a:lnTo>
                    <a:pt x="241861" y="836838"/>
                  </a:lnTo>
                  <a:lnTo>
                    <a:pt x="219314" y="875716"/>
                  </a:lnTo>
                  <a:lnTo>
                    <a:pt x="197765" y="915231"/>
                  </a:lnTo>
                  <a:lnTo>
                    <a:pt x="177230" y="955364"/>
                  </a:lnTo>
                  <a:lnTo>
                    <a:pt x="157726" y="996099"/>
                  </a:lnTo>
                  <a:lnTo>
                    <a:pt x="139271" y="1037418"/>
                  </a:lnTo>
                  <a:lnTo>
                    <a:pt x="121883" y="1079305"/>
                  </a:lnTo>
                  <a:lnTo>
                    <a:pt x="105577" y="1121742"/>
                  </a:lnTo>
                  <a:lnTo>
                    <a:pt x="90372" y="1164711"/>
                  </a:lnTo>
                  <a:lnTo>
                    <a:pt x="76284" y="1208196"/>
                  </a:lnTo>
                  <a:lnTo>
                    <a:pt x="63331" y="1252179"/>
                  </a:lnTo>
                  <a:lnTo>
                    <a:pt x="51530" y="1296644"/>
                  </a:lnTo>
                  <a:lnTo>
                    <a:pt x="40899" y="1341573"/>
                  </a:lnTo>
                  <a:lnTo>
                    <a:pt x="31453" y="1386948"/>
                  </a:lnTo>
                  <a:lnTo>
                    <a:pt x="23212" y="1432753"/>
                  </a:lnTo>
                  <a:lnTo>
                    <a:pt x="16191" y="1478971"/>
                  </a:lnTo>
                  <a:lnTo>
                    <a:pt x="10408" y="1525583"/>
                  </a:lnTo>
                  <a:lnTo>
                    <a:pt x="5880" y="1572574"/>
                  </a:lnTo>
                  <a:lnTo>
                    <a:pt x="2625" y="1619926"/>
                  </a:lnTo>
                  <a:lnTo>
                    <a:pt x="659" y="1667621"/>
                  </a:lnTo>
                  <a:lnTo>
                    <a:pt x="0" y="1715643"/>
                  </a:lnTo>
                  <a:lnTo>
                    <a:pt x="659" y="1763664"/>
                  </a:lnTo>
                  <a:lnTo>
                    <a:pt x="2625" y="1811359"/>
                  </a:lnTo>
                  <a:lnTo>
                    <a:pt x="5880" y="1858711"/>
                  </a:lnTo>
                  <a:lnTo>
                    <a:pt x="10408" y="1905702"/>
                  </a:lnTo>
                  <a:lnTo>
                    <a:pt x="16191" y="1952314"/>
                  </a:lnTo>
                  <a:lnTo>
                    <a:pt x="23212" y="1998532"/>
                  </a:lnTo>
                  <a:lnTo>
                    <a:pt x="31453" y="2044337"/>
                  </a:lnTo>
                  <a:lnTo>
                    <a:pt x="40899" y="2089712"/>
                  </a:lnTo>
                  <a:lnTo>
                    <a:pt x="51530" y="2134641"/>
                  </a:lnTo>
                  <a:lnTo>
                    <a:pt x="63331" y="2179106"/>
                  </a:lnTo>
                  <a:lnTo>
                    <a:pt x="76284" y="2223089"/>
                  </a:lnTo>
                  <a:lnTo>
                    <a:pt x="90372" y="2266574"/>
                  </a:lnTo>
                  <a:lnTo>
                    <a:pt x="105577" y="2309543"/>
                  </a:lnTo>
                  <a:lnTo>
                    <a:pt x="121883" y="2351980"/>
                  </a:lnTo>
                  <a:lnTo>
                    <a:pt x="139271" y="2393867"/>
                  </a:lnTo>
                  <a:lnTo>
                    <a:pt x="157726" y="2435186"/>
                  </a:lnTo>
                  <a:lnTo>
                    <a:pt x="177230" y="2475921"/>
                  </a:lnTo>
                  <a:lnTo>
                    <a:pt x="197765" y="2516054"/>
                  </a:lnTo>
                  <a:lnTo>
                    <a:pt x="219314" y="2555569"/>
                  </a:lnTo>
                  <a:lnTo>
                    <a:pt x="241861" y="2594447"/>
                  </a:lnTo>
                  <a:lnTo>
                    <a:pt x="265387" y="2632673"/>
                  </a:lnTo>
                  <a:lnTo>
                    <a:pt x="289877" y="2670228"/>
                  </a:lnTo>
                  <a:lnTo>
                    <a:pt x="315312" y="2707095"/>
                  </a:lnTo>
                  <a:lnTo>
                    <a:pt x="341675" y="2743258"/>
                  </a:lnTo>
                  <a:lnTo>
                    <a:pt x="368950" y="2778698"/>
                  </a:lnTo>
                  <a:lnTo>
                    <a:pt x="397118" y="2813399"/>
                  </a:lnTo>
                  <a:lnTo>
                    <a:pt x="426164" y="2847344"/>
                  </a:lnTo>
                  <a:lnTo>
                    <a:pt x="456069" y="2880516"/>
                  </a:lnTo>
                  <a:lnTo>
                    <a:pt x="486816" y="2912896"/>
                  </a:lnTo>
                  <a:lnTo>
                    <a:pt x="518389" y="2944469"/>
                  </a:lnTo>
                  <a:lnTo>
                    <a:pt x="550769" y="2975216"/>
                  </a:lnTo>
                  <a:lnTo>
                    <a:pt x="583941" y="3005121"/>
                  </a:lnTo>
                  <a:lnTo>
                    <a:pt x="617886" y="3034167"/>
                  </a:lnTo>
                  <a:lnTo>
                    <a:pt x="652587" y="3062335"/>
                  </a:lnTo>
                  <a:lnTo>
                    <a:pt x="688027" y="3089610"/>
                  </a:lnTo>
                  <a:lnTo>
                    <a:pt x="724190" y="3115973"/>
                  </a:lnTo>
                  <a:lnTo>
                    <a:pt x="761057" y="3141408"/>
                  </a:lnTo>
                  <a:lnTo>
                    <a:pt x="798612" y="3165898"/>
                  </a:lnTo>
                  <a:lnTo>
                    <a:pt x="836838" y="3189424"/>
                  </a:lnTo>
                  <a:lnTo>
                    <a:pt x="875716" y="3211971"/>
                  </a:lnTo>
                  <a:lnTo>
                    <a:pt x="915231" y="3233520"/>
                  </a:lnTo>
                  <a:lnTo>
                    <a:pt x="955364" y="3254055"/>
                  </a:lnTo>
                  <a:lnTo>
                    <a:pt x="996099" y="3273559"/>
                  </a:lnTo>
                  <a:lnTo>
                    <a:pt x="1037418" y="3292014"/>
                  </a:lnTo>
                  <a:lnTo>
                    <a:pt x="1079305" y="3309402"/>
                  </a:lnTo>
                  <a:lnTo>
                    <a:pt x="1121742" y="3325708"/>
                  </a:lnTo>
                  <a:lnTo>
                    <a:pt x="1164711" y="3340913"/>
                  </a:lnTo>
                  <a:lnTo>
                    <a:pt x="1208196" y="3355001"/>
                  </a:lnTo>
                  <a:lnTo>
                    <a:pt x="1252179" y="3367954"/>
                  </a:lnTo>
                  <a:lnTo>
                    <a:pt x="1296644" y="3379755"/>
                  </a:lnTo>
                  <a:lnTo>
                    <a:pt x="1341573" y="3390386"/>
                  </a:lnTo>
                  <a:lnTo>
                    <a:pt x="1386948" y="3399832"/>
                  </a:lnTo>
                  <a:lnTo>
                    <a:pt x="1432753" y="3408073"/>
                  </a:lnTo>
                  <a:lnTo>
                    <a:pt x="1478971" y="3415094"/>
                  </a:lnTo>
                  <a:lnTo>
                    <a:pt x="1525583" y="3420877"/>
                  </a:lnTo>
                  <a:lnTo>
                    <a:pt x="1572574" y="3425405"/>
                  </a:lnTo>
                  <a:lnTo>
                    <a:pt x="1619926" y="3428660"/>
                  </a:lnTo>
                  <a:lnTo>
                    <a:pt x="1667621" y="3430626"/>
                  </a:lnTo>
                  <a:lnTo>
                    <a:pt x="1715643" y="3431286"/>
                  </a:lnTo>
                  <a:lnTo>
                    <a:pt x="1763664" y="3430626"/>
                  </a:lnTo>
                  <a:lnTo>
                    <a:pt x="1811359" y="3428660"/>
                  </a:lnTo>
                  <a:lnTo>
                    <a:pt x="1858711" y="3425405"/>
                  </a:lnTo>
                  <a:lnTo>
                    <a:pt x="1905702" y="3420877"/>
                  </a:lnTo>
                  <a:lnTo>
                    <a:pt x="1952314" y="3415094"/>
                  </a:lnTo>
                  <a:lnTo>
                    <a:pt x="1998532" y="3408073"/>
                  </a:lnTo>
                  <a:lnTo>
                    <a:pt x="2044337" y="3399832"/>
                  </a:lnTo>
                  <a:lnTo>
                    <a:pt x="2089712" y="3390386"/>
                  </a:lnTo>
                  <a:lnTo>
                    <a:pt x="2134641" y="3379755"/>
                  </a:lnTo>
                  <a:lnTo>
                    <a:pt x="2179106" y="3367954"/>
                  </a:lnTo>
                  <a:lnTo>
                    <a:pt x="2223089" y="3355001"/>
                  </a:lnTo>
                  <a:lnTo>
                    <a:pt x="2266574" y="3340913"/>
                  </a:lnTo>
                  <a:lnTo>
                    <a:pt x="2309543" y="3325708"/>
                  </a:lnTo>
                  <a:lnTo>
                    <a:pt x="2351980" y="3309402"/>
                  </a:lnTo>
                  <a:lnTo>
                    <a:pt x="2393867" y="3292014"/>
                  </a:lnTo>
                  <a:lnTo>
                    <a:pt x="2435186" y="3273559"/>
                  </a:lnTo>
                  <a:lnTo>
                    <a:pt x="2475921" y="3254055"/>
                  </a:lnTo>
                  <a:lnTo>
                    <a:pt x="2516054" y="3233520"/>
                  </a:lnTo>
                  <a:lnTo>
                    <a:pt x="2555569" y="3211971"/>
                  </a:lnTo>
                  <a:lnTo>
                    <a:pt x="2594447" y="3189424"/>
                  </a:lnTo>
                  <a:lnTo>
                    <a:pt x="2632673" y="3165898"/>
                  </a:lnTo>
                  <a:lnTo>
                    <a:pt x="2670228" y="3141408"/>
                  </a:lnTo>
                  <a:lnTo>
                    <a:pt x="2707095" y="3115973"/>
                  </a:lnTo>
                  <a:lnTo>
                    <a:pt x="2743258" y="3089610"/>
                  </a:lnTo>
                  <a:lnTo>
                    <a:pt x="2778698" y="3062335"/>
                  </a:lnTo>
                  <a:lnTo>
                    <a:pt x="2813399" y="3034167"/>
                  </a:lnTo>
                  <a:lnTo>
                    <a:pt x="2847344" y="3005121"/>
                  </a:lnTo>
                  <a:lnTo>
                    <a:pt x="2880516" y="2975216"/>
                  </a:lnTo>
                  <a:lnTo>
                    <a:pt x="2912896" y="2944469"/>
                  </a:lnTo>
                  <a:lnTo>
                    <a:pt x="2944469" y="2912896"/>
                  </a:lnTo>
                  <a:lnTo>
                    <a:pt x="2975216" y="2880516"/>
                  </a:lnTo>
                  <a:lnTo>
                    <a:pt x="3005121" y="2847344"/>
                  </a:lnTo>
                  <a:lnTo>
                    <a:pt x="3034167" y="2813399"/>
                  </a:lnTo>
                  <a:lnTo>
                    <a:pt x="3062335" y="2778698"/>
                  </a:lnTo>
                  <a:lnTo>
                    <a:pt x="3089610" y="2743258"/>
                  </a:lnTo>
                  <a:lnTo>
                    <a:pt x="3115973" y="2707095"/>
                  </a:lnTo>
                  <a:lnTo>
                    <a:pt x="3141408" y="2670228"/>
                  </a:lnTo>
                  <a:lnTo>
                    <a:pt x="3165898" y="2632673"/>
                  </a:lnTo>
                  <a:lnTo>
                    <a:pt x="3189424" y="2594447"/>
                  </a:lnTo>
                  <a:lnTo>
                    <a:pt x="3211971" y="2555569"/>
                  </a:lnTo>
                  <a:lnTo>
                    <a:pt x="3233520" y="2516054"/>
                  </a:lnTo>
                  <a:lnTo>
                    <a:pt x="3254055" y="2475921"/>
                  </a:lnTo>
                  <a:lnTo>
                    <a:pt x="3273559" y="2435186"/>
                  </a:lnTo>
                  <a:lnTo>
                    <a:pt x="3292014" y="2393867"/>
                  </a:lnTo>
                  <a:lnTo>
                    <a:pt x="3309402" y="2351980"/>
                  </a:lnTo>
                  <a:lnTo>
                    <a:pt x="3325708" y="2309543"/>
                  </a:lnTo>
                  <a:lnTo>
                    <a:pt x="3340913" y="2266574"/>
                  </a:lnTo>
                  <a:lnTo>
                    <a:pt x="3355001" y="2223089"/>
                  </a:lnTo>
                  <a:lnTo>
                    <a:pt x="3367954" y="2179106"/>
                  </a:lnTo>
                  <a:lnTo>
                    <a:pt x="3379755" y="2134641"/>
                  </a:lnTo>
                  <a:lnTo>
                    <a:pt x="3390386" y="2089712"/>
                  </a:lnTo>
                  <a:lnTo>
                    <a:pt x="3399832" y="2044337"/>
                  </a:lnTo>
                  <a:lnTo>
                    <a:pt x="3408073" y="1998532"/>
                  </a:lnTo>
                  <a:lnTo>
                    <a:pt x="3415094" y="1952314"/>
                  </a:lnTo>
                  <a:lnTo>
                    <a:pt x="3420877" y="1905702"/>
                  </a:lnTo>
                  <a:lnTo>
                    <a:pt x="3425405" y="1858711"/>
                  </a:lnTo>
                  <a:lnTo>
                    <a:pt x="3428660" y="1811359"/>
                  </a:lnTo>
                  <a:lnTo>
                    <a:pt x="3430626" y="1763664"/>
                  </a:lnTo>
                  <a:lnTo>
                    <a:pt x="3431286" y="1715643"/>
                  </a:lnTo>
                  <a:lnTo>
                    <a:pt x="3430626" y="1667621"/>
                  </a:lnTo>
                  <a:lnTo>
                    <a:pt x="3428660" y="1619926"/>
                  </a:lnTo>
                  <a:lnTo>
                    <a:pt x="3425405" y="1572574"/>
                  </a:lnTo>
                  <a:lnTo>
                    <a:pt x="3420877" y="1525583"/>
                  </a:lnTo>
                  <a:lnTo>
                    <a:pt x="3415094" y="1478971"/>
                  </a:lnTo>
                  <a:lnTo>
                    <a:pt x="3408073" y="1432753"/>
                  </a:lnTo>
                  <a:lnTo>
                    <a:pt x="3399832" y="1386948"/>
                  </a:lnTo>
                  <a:lnTo>
                    <a:pt x="3390386" y="1341573"/>
                  </a:lnTo>
                  <a:lnTo>
                    <a:pt x="3379755" y="1296644"/>
                  </a:lnTo>
                  <a:lnTo>
                    <a:pt x="3367954" y="1252179"/>
                  </a:lnTo>
                  <a:lnTo>
                    <a:pt x="3355001" y="1208196"/>
                  </a:lnTo>
                  <a:lnTo>
                    <a:pt x="3340913" y="1164711"/>
                  </a:lnTo>
                  <a:lnTo>
                    <a:pt x="3325708" y="1121742"/>
                  </a:lnTo>
                  <a:lnTo>
                    <a:pt x="3309402" y="1079305"/>
                  </a:lnTo>
                  <a:lnTo>
                    <a:pt x="3292014" y="1037418"/>
                  </a:lnTo>
                  <a:lnTo>
                    <a:pt x="3273559" y="996099"/>
                  </a:lnTo>
                  <a:lnTo>
                    <a:pt x="3254055" y="955364"/>
                  </a:lnTo>
                  <a:lnTo>
                    <a:pt x="3233520" y="915231"/>
                  </a:lnTo>
                  <a:lnTo>
                    <a:pt x="3211971" y="875716"/>
                  </a:lnTo>
                  <a:lnTo>
                    <a:pt x="3189424" y="836838"/>
                  </a:lnTo>
                  <a:lnTo>
                    <a:pt x="3165898" y="798612"/>
                  </a:lnTo>
                  <a:lnTo>
                    <a:pt x="3141408" y="761057"/>
                  </a:lnTo>
                  <a:lnTo>
                    <a:pt x="3115973" y="724190"/>
                  </a:lnTo>
                  <a:lnTo>
                    <a:pt x="3089610" y="688027"/>
                  </a:lnTo>
                  <a:lnTo>
                    <a:pt x="3062335" y="652587"/>
                  </a:lnTo>
                  <a:lnTo>
                    <a:pt x="3034167" y="617886"/>
                  </a:lnTo>
                  <a:lnTo>
                    <a:pt x="3005121" y="583941"/>
                  </a:lnTo>
                  <a:lnTo>
                    <a:pt x="2975216" y="550769"/>
                  </a:lnTo>
                  <a:lnTo>
                    <a:pt x="2944469" y="518389"/>
                  </a:lnTo>
                  <a:lnTo>
                    <a:pt x="2912896" y="486816"/>
                  </a:lnTo>
                  <a:lnTo>
                    <a:pt x="2880516" y="456069"/>
                  </a:lnTo>
                  <a:lnTo>
                    <a:pt x="2847344" y="426164"/>
                  </a:lnTo>
                  <a:lnTo>
                    <a:pt x="2813399" y="397118"/>
                  </a:lnTo>
                  <a:lnTo>
                    <a:pt x="2778698" y="368950"/>
                  </a:lnTo>
                  <a:lnTo>
                    <a:pt x="2743258" y="341675"/>
                  </a:lnTo>
                  <a:lnTo>
                    <a:pt x="2707095" y="315312"/>
                  </a:lnTo>
                  <a:lnTo>
                    <a:pt x="2670228" y="289877"/>
                  </a:lnTo>
                  <a:lnTo>
                    <a:pt x="2632673" y="265387"/>
                  </a:lnTo>
                  <a:lnTo>
                    <a:pt x="2594447" y="241861"/>
                  </a:lnTo>
                  <a:lnTo>
                    <a:pt x="2555569" y="219314"/>
                  </a:lnTo>
                  <a:lnTo>
                    <a:pt x="2516054" y="197765"/>
                  </a:lnTo>
                  <a:lnTo>
                    <a:pt x="2475921" y="177230"/>
                  </a:lnTo>
                  <a:lnTo>
                    <a:pt x="2435186" y="157726"/>
                  </a:lnTo>
                  <a:lnTo>
                    <a:pt x="2393867" y="139271"/>
                  </a:lnTo>
                  <a:lnTo>
                    <a:pt x="2351980" y="121883"/>
                  </a:lnTo>
                  <a:lnTo>
                    <a:pt x="2309543" y="105577"/>
                  </a:lnTo>
                  <a:lnTo>
                    <a:pt x="2266574" y="90372"/>
                  </a:lnTo>
                  <a:lnTo>
                    <a:pt x="2223089" y="76284"/>
                  </a:lnTo>
                  <a:lnTo>
                    <a:pt x="2179106" y="63331"/>
                  </a:lnTo>
                  <a:lnTo>
                    <a:pt x="2134641" y="51530"/>
                  </a:lnTo>
                  <a:lnTo>
                    <a:pt x="2089712" y="40899"/>
                  </a:lnTo>
                  <a:lnTo>
                    <a:pt x="2044337" y="31453"/>
                  </a:lnTo>
                  <a:lnTo>
                    <a:pt x="1998532" y="23212"/>
                  </a:lnTo>
                  <a:lnTo>
                    <a:pt x="1952314" y="16191"/>
                  </a:lnTo>
                  <a:lnTo>
                    <a:pt x="1905702" y="10408"/>
                  </a:lnTo>
                  <a:lnTo>
                    <a:pt x="1858711" y="5880"/>
                  </a:lnTo>
                  <a:lnTo>
                    <a:pt x="1811359" y="2625"/>
                  </a:lnTo>
                  <a:lnTo>
                    <a:pt x="1763664" y="659"/>
                  </a:lnTo>
                  <a:lnTo>
                    <a:pt x="1715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27" y="1595628"/>
              <a:ext cx="3368669" cy="2460510"/>
            </a:xfrm>
            <a:prstGeom prst="rect">
              <a:avLst/>
            </a:prstGeom>
          </p:spPr>
        </p:pic>
      </p:grp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08" y="381208"/>
            <a:ext cx="4627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50A36"/>
                </a:solidFill>
                <a:latin typeface="Arial"/>
                <a:cs typeface="Arial"/>
              </a:rPr>
              <a:t>Current</a:t>
            </a:r>
            <a:r>
              <a:rPr dirty="0" sz="2400" spc="-4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0A36"/>
                </a:solidFill>
                <a:latin typeface="Arial"/>
                <a:cs typeface="Arial"/>
              </a:rPr>
              <a:t>Tricuspid</a:t>
            </a:r>
            <a:r>
              <a:rPr dirty="0" sz="2400" spc="-3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0A36"/>
                </a:solidFill>
                <a:latin typeface="Arial"/>
                <a:cs typeface="Arial"/>
              </a:rPr>
              <a:t>Technologies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86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EVOQUE</a:t>
            </a:r>
            <a:r>
              <a:rPr dirty="0" spc="-55"/>
              <a:t> </a:t>
            </a:r>
            <a:r>
              <a:rPr dirty="0" spc="-5"/>
              <a:t>CU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077" y="4799742"/>
            <a:ext cx="328549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 b="1">
                <a:latin typeface="Arial"/>
                <a:cs typeface="Arial"/>
              </a:rPr>
              <a:t>Curio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J,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Latib</a:t>
            </a:r>
            <a:r>
              <a:rPr dirty="0" sz="650" b="1">
                <a:latin typeface="Arial"/>
                <a:cs typeface="Arial"/>
              </a:rPr>
              <a:t> </a:t>
            </a:r>
            <a:r>
              <a:rPr dirty="0" sz="650" spc="20" b="1">
                <a:latin typeface="Arial"/>
                <a:cs typeface="Arial"/>
              </a:rPr>
              <a:t>A</a:t>
            </a:r>
            <a:r>
              <a:rPr dirty="0" sz="650" spc="10" b="1">
                <a:latin typeface="Arial"/>
                <a:cs typeface="Arial"/>
              </a:rPr>
              <a:t> et</a:t>
            </a:r>
            <a:r>
              <a:rPr dirty="0" sz="650" spc="5" b="1">
                <a:latin typeface="Arial"/>
                <a:cs typeface="Arial"/>
              </a:rPr>
              <a:t> al. </a:t>
            </a:r>
            <a:r>
              <a:rPr dirty="0" sz="650" spc="10" b="1">
                <a:latin typeface="Arial"/>
                <a:cs typeface="Arial"/>
              </a:rPr>
              <a:t>(2019).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Interventional</a:t>
            </a:r>
            <a:r>
              <a:rPr dirty="0" sz="650" spc="-1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Cardiology</a:t>
            </a:r>
            <a:r>
              <a:rPr dirty="0" sz="650" spc="-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Review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10" b="1">
                <a:latin typeface="Arial"/>
                <a:cs typeface="Arial"/>
              </a:rPr>
              <a:t>2019;14(2):54–61.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397" y="765048"/>
            <a:ext cx="9008110" cy="3769360"/>
            <a:chOff x="136397" y="765048"/>
            <a:chExt cx="9008110" cy="3769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397" y="992898"/>
              <a:ext cx="9007602" cy="34708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582" y="765048"/>
              <a:ext cx="5980175" cy="3768864"/>
            </a:xfrm>
            <a:prstGeom prst="rect">
              <a:avLst/>
            </a:prstGeom>
          </p:spPr>
        </p:pic>
      </p:grp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224" y="4792337"/>
            <a:ext cx="3726179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CAUTION: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5">
                <a:latin typeface="Arial"/>
                <a:cs typeface="Arial"/>
              </a:rPr>
              <a:t>Investigational </a:t>
            </a:r>
            <a:r>
              <a:rPr dirty="0" sz="650" spc="10">
                <a:latin typeface="Arial"/>
                <a:cs typeface="Arial"/>
              </a:rPr>
              <a:t>device.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10">
                <a:latin typeface="Arial"/>
                <a:cs typeface="Arial"/>
              </a:rPr>
              <a:t>Limited by</a:t>
            </a:r>
            <a:r>
              <a:rPr dirty="0" sz="650" spc="15">
                <a:latin typeface="Arial"/>
                <a:cs typeface="Arial"/>
              </a:rPr>
              <a:t> </a:t>
            </a:r>
            <a:r>
              <a:rPr dirty="0" sz="650" spc="10">
                <a:latin typeface="Arial"/>
                <a:cs typeface="Arial"/>
              </a:rPr>
              <a:t>Federal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10">
                <a:latin typeface="Arial"/>
                <a:cs typeface="Arial"/>
              </a:rPr>
              <a:t>(or United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10">
                <a:latin typeface="Arial"/>
                <a:cs typeface="Arial"/>
              </a:rPr>
              <a:t>States) law</a:t>
            </a:r>
            <a:r>
              <a:rPr dirty="0" sz="650" spc="15">
                <a:latin typeface="Arial"/>
                <a:cs typeface="Arial"/>
              </a:rPr>
              <a:t> </a:t>
            </a:r>
            <a:r>
              <a:rPr dirty="0" sz="650" spc="5">
                <a:latin typeface="Arial"/>
                <a:cs typeface="Arial"/>
              </a:rPr>
              <a:t>to</a:t>
            </a:r>
            <a:r>
              <a:rPr dirty="0" sz="650" spc="15">
                <a:latin typeface="Arial"/>
                <a:cs typeface="Arial"/>
              </a:rPr>
              <a:t> </a:t>
            </a:r>
            <a:r>
              <a:rPr dirty="0" sz="650" spc="5">
                <a:latin typeface="Arial"/>
                <a:cs typeface="Arial"/>
              </a:rPr>
              <a:t>investigational </a:t>
            </a:r>
            <a:r>
              <a:rPr dirty="0" sz="650" spc="10">
                <a:latin typeface="Arial"/>
                <a:cs typeface="Arial"/>
              </a:rPr>
              <a:t>use.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369" y="174937"/>
            <a:ext cx="67792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EVOQUE</a:t>
            </a:r>
            <a:r>
              <a:rPr dirty="0" sz="2400" spc="-3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32E48"/>
                </a:solidFill>
                <a:latin typeface="Arial"/>
                <a:cs typeface="Arial"/>
              </a:rPr>
              <a:t>Tricuspid </a:t>
            </a:r>
            <a:r>
              <a:rPr dirty="0" sz="2400" spc="-30" b="1">
                <a:solidFill>
                  <a:srgbClr val="032E48"/>
                </a:solidFill>
                <a:latin typeface="Arial"/>
                <a:cs typeface="Arial"/>
              </a:rPr>
              <a:t>Valve</a:t>
            </a:r>
            <a:r>
              <a:rPr dirty="0" sz="2400" spc="-1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Replacement</a:t>
            </a:r>
            <a:r>
              <a:rPr dirty="0" sz="2400" spc="1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451" y="513600"/>
            <a:ext cx="7882255" cy="4211955"/>
            <a:chOff x="568451" y="513600"/>
            <a:chExt cx="7882255" cy="4211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451" y="513600"/>
              <a:ext cx="7882127" cy="4211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9713" y="691894"/>
              <a:ext cx="7499984" cy="3829050"/>
            </a:xfrm>
            <a:custGeom>
              <a:avLst/>
              <a:gdLst/>
              <a:ahLst/>
              <a:cxnLst/>
              <a:rect l="l" t="t" r="r" b="b"/>
              <a:pathLst>
                <a:path w="7499984" h="3829050">
                  <a:moveTo>
                    <a:pt x="7425131" y="0"/>
                  </a:moveTo>
                  <a:lnTo>
                    <a:pt x="74472" y="0"/>
                  </a:lnTo>
                  <a:lnTo>
                    <a:pt x="45482" y="5851"/>
                  </a:lnTo>
                  <a:lnTo>
                    <a:pt x="21810" y="21810"/>
                  </a:lnTo>
                  <a:lnTo>
                    <a:pt x="5851" y="45482"/>
                  </a:lnTo>
                  <a:lnTo>
                    <a:pt x="0" y="74472"/>
                  </a:lnTo>
                  <a:lnTo>
                    <a:pt x="0" y="3754577"/>
                  </a:lnTo>
                  <a:lnTo>
                    <a:pt x="5851" y="3783567"/>
                  </a:lnTo>
                  <a:lnTo>
                    <a:pt x="21810" y="3807239"/>
                  </a:lnTo>
                  <a:lnTo>
                    <a:pt x="45482" y="3823198"/>
                  </a:lnTo>
                  <a:lnTo>
                    <a:pt x="74472" y="3829050"/>
                  </a:lnTo>
                  <a:lnTo>
                    <a:pt x="7425131" y="3829050"/>
                  </a:lnTo>
                  <a:lnTo>
                    <a:pt x="7454121" y="3823198"/>
                  </a:lnTo>
                  <a:lnTo>
                    <a:pt x="7477793" y="3807239"/>
                  </a:lnTo>
                  <a:lnTo>
                    <a:pt x="7493752" y="3783567"/>
                  </a:lnTo>
                  <a:lnTo>
                    <a:pt x="7499604" y="3754577"/>
                  </a:lnTo>
                  <a:lnTo>
                    <a:pt x="7499604" y="74472"/>
                  </a:lnTo>
                  <a:lnTo>
                    <a:pt x="7493752" y="45482"/>
                  </a:lnTo>
                  <a:lnTo>
                    <a:pt x="7477793" y="21810"/>
                  </a:lnTo>
                  <a:lnTo>
                    <a:pt x="7454121" y="5851"/>
                  </a:lnTo>
                  <a:lnTo>
                    <a:pt x="74251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92142" y="1122807"/>
              <a:ext cx="0" cy="1934210"/>
            </a:xfrm>
            <a:custGeom>
              <a:avLst/>
              <a:gdLst/>
              <a:ahLst/>
              <a:cxnLst/>
              <a:rect l="l" t="t" r="r" b="b"/>
              <a:pathLst>
                <a:path w="0" h="1934210">
                  <a:moveTo>
                    <a:pt x="0" y="0"/>
                  </a:moveTo>
                  <a:lnTo>
                    <a:pt x="0" y="1933956"/>
                  </a:lnTo>
                </a:path>
              </a:pathLst>
            </a:custGeom>
            <a:ln w="1295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850" y="1180338"/>
              <a:ext cx="2542793" cy="19781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8682" y="745070"/>
            <a:ext cx="68453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solidFill>
                  <a:srgbClr val="032E48"/>
                </a:solidFill>
                <a:latin typeface="Arial"/>
                <a:cs typeface="Arial"/>
              </a:rPr>
              <a:t>Unique</a:t>
            </a:r>
            <a:r>
              <a:rPr dirty="0" sz="1350" spc="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032E48"/>
                </a:solidFill>
                <a:latin typeface="Arial"/>
                <a:cs typeface="Arial"/>
              </a:rPr>
              <a:t>valve</a:t>
            </a:r>
            <a:r>
              <a:rPr dirty="0" sz="135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032E48"/>
                </a:solidFill>
                <a:latin typeface="Arial"/>
                <a:cs typeface="Arial"/>
              </a:rPr>
              <a:t>design</a:t>
            </a:r>
            <a:r>
              <a:rPr dirty="0" sz="1350" spc="1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engages</a:t>
            </a:r>
            <a:r>
              <a:rPr dirty="0" sz="135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leaflets,</a:t>
            </a:r>
            <a:r>
              <a:rPr dirty="0" sz="1350" spc="-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chords, and</a:t>
            </a:r>
            <a:r>
              <a:rPr dirty="0" sz="135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annulus</a:t>
            </a:r>
            <a:r>
              <a:rPr dirty="0" sz="135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505658"/>
                </a:solidFill>
                <a:latin typeface="Arial"/>
                <a:cs typeface="Arial"/>
              </a:rPr>
              <a:t>to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achieve secure</a:t>
            </a:r>
            <a:r>
              <a:rPr dirty="0" sz="135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505658"/>
                </a:solidFill>
                <a:latin typeface="Arial"/>
                <a:cs typeface="Arial"/>
              </a:rPr>
              <a:t>placement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8105" y="154686"/>
            <a:ext cx="8162925" cy="3980815"/>
            <a:chOff x="848105" y="154686"/>
            <a:chExt cx="8162925" cy="39808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105" y="2388108"/>
              <a:ext cx="6929627" cy="17472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7850" y="154686"/>
              <a:ext cx="3352786" cy="3428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12998" y="3465979"/>
            <a:ext cx="6680834" cy="950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81660" marR="569595">
              <a:lnSpc>
                <a:spcPct val="1382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Atraumatic</a:t>
            </a:r>
            <a:r>
              <a:rPr dirty="0" sz="1100" spc="5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anchors</a:t>
            </a:r>
            <a:r>
              <a:rPr dirty="0" sz="1100" spc="25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compatible</a:t>
            </a:r>
            <a:r>
              <a:rPr dirty="0" sz="110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with</a:t>
            </a:r>
            <a:r>
              <a:rPr dirty="0" sz="1100" spc="1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pre-existing</a:t>
            </a:r>
            <a:r>
              <a:rPr dirty="0" sz="1100" spc="1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leads</a:t>
            </a:r>
            <a:r>
              <a:rPr dirty="0" sz="1100" spc="10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and</a:t>
            </a:r>
            <a:r>
              <a:rPr dirty="0" sz="1100" spc="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respect the</a:t>
            </a:r>
            <a:r>
              <a:rPr dirty="0" sz="1100" spc="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native</a:t>
            </a:r>
            <a:r>
              <a:rPr dirty="0" sz="1100" spc="5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anatomy </a:t>
            </a:r>
            <a:r>
              <a:rPr dirty="0" sz="1100" spc="-290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Conforming</a:t>
            </a:r>
            <a:r>
              <a:rPr dirty="0" sz="1100" spc="5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frame</a:t>
            </a:r>
            <a:r>
              <a:rPr dirty="0" sz="1100" spc="-15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designed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achieve</a:t>
            </a:r>
            <a:r>
              <a:rPr dirty="0" sz="110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optimal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retention</a:t>
            </a:r>
            <a:r>
              <a:rPr dirty="0" sz="1100" spc="-1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force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Multiple</a:t>
            </a:r>
            <a:r>
              <a:rPr dirty="0" sz="1100" spc="-10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sizes</a:t>
            </a:r>
            <a:r>
              <a:rPr dirty="0" sz="1100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offer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treatment</a:t>
            </a:r>
            <a:r>
              <a:rPr dirty="0" sz="1100" spc="-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for</a:t>
            </a:r>
            <a:r>
              <a:rPr dirty="0" sz="1100" spc="-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</a:t>
            </a:r>
            <a:r>
              <a:rPr dirty="0" sz="110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broad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range</a:t>
            </a:r>
            <a:r>
              <a:rPr dirty="0" sz="110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of tricuspid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pathologies</a:t>
            </a:r>
            <a:r>
              <a:rPr dirty="0" sz="1100" spc="1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and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anatomies</a:t>
            </a:r>
            <a:r>
              <a:rPr dirty="0" sz="1100" spc="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(44,</a:t>
            </a:r>
            <a:r>
              <a:rPr dirty="0" sz="1100" spc="-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48</a:t>
            </a:r>
            <a:r>
              <a:rPr dirty="0" sz="1100" spc="1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and</a:t>
            </a:r>
            <a:r>
              <a:rPr dirty="0" sz="1100" spc="5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52</a:t>
            </a:r>
            <a:r>
              <a:rPr dirty="0" sz="110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mm)</a:t>
            </a:r>
            <a:endParaRPr sz="11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500"/>
              </a:spcBef>
            </a:pP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28F</a:t>
            </a:r>
            <a:r>
              <a:rPr dirty="0" sz="1100" spc="10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B4143"/>
                </a:solidFill>
                <a:latin typeface="Arial"/>
                <a:cs typeface="Arial"/>
              </a:rPr>
              <a:t>transfemoral</a:t>
            </a:r>
            <a:r>
              <a:rPr dirty="0" sz="1100" b="1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3B4143"/>
                </a:solidFill>
                <a:latin typeface="Arial"/>
                <a:cs typeface="Arial"/>
              </a:rPr>
              <a:t>delivery</a:t>
            </a:r>
            <a:r>
              <a:rPr dirty="0" sz="1100" spc="10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3B4143"/>
                </a:solidFill>
                <a:latin typeface="Arial"/>
                <a:cs typeface="Arial"/>
              </a:rPr>
              <a:t>system</a:t>
            </a:r>
            <a:r>
              <a:rPr dirty="0" sz="1100" spc="5">
                <a:solidFill>
                  <a:srgbClr val="3B4143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05658"/>
                </a:solidFill>
                <a:latin typeface="Arial"/>
                <a:cs typeface="Arial"/>
              </a:rPr>
              <a:t>with</a:t>
            </a:r>
            <a:r>
              <a:rPr dirty="0" sz="1100" spc="10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multiple</a:t>
            </a:r>
            <a:r>
              <a:rPr dirty="0" sz="1100" spc="-10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planes</a:t>
            </a:r>
            <a:r>
              <a:rPr dirty="0" sz="1100" spc="5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of</a:t>
            </a:r>
            <a:r>
              <a:rPr dirty="0" sz="1100" spc="5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flexion</a:t>
            </a:r>
            <a:r>
              <a:rPr dirty="0" sz="1100" spc="-10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and</a:t>
            </a:r>
            <a:r>
              <a:rPr dirty="0" sz="1100" spc="15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depth</a:t>
            </a:r>
            <a:r>
              <a:rPr dirty="0" sz="1100" spc="10" b="1">
                <a:solidFill>
                  <a:srgbClr val="50565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05658"/>
                </a:solidFill>
                <a:latin typeface="Arial"/>
                <a:cs typeface="Arial"/>
              </a:rPr>
              <a:t>control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21695" y="1104214"/>
            <a:ext cx="3536315" cy="2006600"/>
            <a:chOff x="4321695" y="1104214"/>
            <a:chExt cx="3536315" cy="2006600"/>
          </a:xfrm>
        </p:grpSpPr>
        <p:sp>
          <p:nvSpPr>
            <p:cNvPr id="15" name="object 15"/>
            <p:cNvSpPr/>
            <p:nvPr/>
          </p:nvSpPr>
          <p:spPr>
            <a:xfrm>
              <a:off x="4321695" y="1104218"/>
              <a:ext cx="3536315" cy="2006600"/>
            </a:xfrm>
            <a:custGeom>
              <a:avLst/>
              <a:gdLst/>
              <a:ahLst/>
              <a:cxnLst/>
              <a:rect l="l" t="t" r="r" b="b"/>
              <a:pathLst>
                <a:path w="3536315" h="2006600">
                  <a:moveTo>
                    <a:pt x="0" y="2006163"/>
                  </a:moveTo>
                  <a:lnTo>
                    <a:pt x="3535865" y="2006163"/>
                  </a:lnTo>
                  <a:lnTo>
                    <a:pt x="3535865" y="0"/>
                  </a:lnTo>
                  <a:lnTo>
                    <a:pt x="0" y="0"/>
                  </a:lnTo>
                  <a:lnTo>
                    <a:pt x="0" y="20061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28045" y="1110564"/>
              <a:ext cx="3523615" cy="1993900"/>
            </a:xfrm>
            <a:custGeom>
              <a:avLst/>
              <a:gdLst/>
              <a:ahLst/>
              <a:cxnLst/>
              <a:rect l="l" t="t" r="r" b="b"/>
              <a:pathLst>
                <a:path w="3523615" h="1993900">
                  <a:moveTo>
                    <a:pt x="0" y="1993467"/>
                  </a:moveTo>
                  <a:lnTo>
                    <a:pt x="3523170" y="1993467"/>
                  </a:lnTo>
                  <a:lnTo>
                    <a:pt x="3523170" y="0"/>
                  </a:lnTo>
                  <a:lnTo>
                    <a:pt x="0" y="0"/>
                  </a:lnTo>
                  <a:lnTo>
                    <a:pt x="0" y="1993467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6470" y="2761119"/>
              <a:ext cx="247650" cy="2476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26470" y="2761119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7106" y="2781770"/>
              <a:ext cx="206375" cy="206374"/>
            </a:xfrm>
            <a:prstGeom prst="rect">
              <a:avLst/>
            </a:prstGeom>
          </p:spPr>
        </p:pic>
      </p:grp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369" y="174937"/>
            <a:ext cx="4950460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Fully transfemoral venous system </a:t>
            </a:r>
            <a:r>
              <a:rPr dirty="0" sz="2400" spc="-65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(with</a:t>
            </a:r>
            <a:r>
              <a:rPr dirty="0" sz="2400" spc="-1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pacing</a:t>
            </a:r>
            <a:r>
              <a:rPr dirty="0" sz="2400" spc="-1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leads)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508" y="489360"/>
            <a:ext cx="45815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Compassionate</a:t>
            </a:r>
            <a:r>
              <a:rPr dirty="0" sz="2400" spc="-20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use</a:t>
            </a:r>
            <a:r>
              <a:rPr dirty="0" sz="2400" spc="-35" b="1">
                <a:solidFill>
                  <a:srgbClr val="032E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32E48"/>
                </a:solidFill>
                <a:latin typeface="Arial"/>
                <a:cs typeface="Arial"/>
              </a:rPr>
              <a:t>experience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8223" y="210619"/>
            <a:ext cx="9410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EVOQUE</a:t>
            </a:r>
            <a:r>
              <a:rPr dirty="0" sz="1200" spc="-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50A36"/>
                </a:solidFill>
                <a:latin typeface="Arial"/>
                <a:cs typeface="Arial"/>
              </a:rPr>
              <a:t>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86" y="1051129"/>
            <a:ext cx="4672330" cy="140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100"/>
              </a:spcBef>
              <a:buClr>
                <a:srgbClr val="032E48"/>
              </a:buClr>
              <a:buChar char="•"/>
              <a:tabLst>
                <a:tab pos="321945" algn="l"/>
                <a:tab pos="322580" algn="l"/>
              </a:tabLst>
            </a:pPr>
            <a:r>
              <a:rPr dirty="0" sz="1600" spc="-5">
                <a:latin typeface="Arial"/>
                <a:cs typeface="Arial"/>
              </a:rPr>
              <a:t>Early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compassionate use;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2019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 </a:t>
            </a:r>
            <a:r>
              <a:rPr dirty="0" sz="1600" spc="-5">
                <a:latin typeface="Arial"/>
                <a:cs typeface="Arial"/>
              </a:rPr>
              <a:t>July 2020</a:t>
            </a:r>
            <a:endParaRPr sz="1600">
              <a:latin typeface="Arial"/>
              <a:cs typeface="Arial"/>
            </a:endParaRPr>
          </a:p>
          <a:p>
            <a:pPr marL="321945" indent="-309880">
              <a:lnSpc>
                <a:spcPct val="100000"/>
              </a:lnSpc>
              <a:spcBef>
                <a:spcPts val="1605"/>
              </a:spcBef>
              <a:buClr>
                <a:srgbClr val="032E48"/>
              </a:buClr>
              <a:buChar char="•"/>
              <a:tabLst>
                <a:tab pos="321945" algn="l"/>
                <a:tab pos="322580" algn="l"/>
              </a:tabLst>
            </a:pPr>
            <a:r>
              <a:rPr dirty="0" sz="1600">
                <a:latin typeface="Arial"/>
                <a:cs typeface="Arial"/>
              </a:rPr>
              <a:t>7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institutions</a:t>
            </a:r>
            <a:endParaRPr sz="1600">
              <a:latin typeface="Arial"/>
              <a:cs typeface="Arial"/>
            </a:endParaRPr>
          </a:p>
          <a:p>
            <a:pPr marL="321945" marR="605790" indent="-309880">
              <a:lnSpc>
                <a:spcPct val="100000"/>
              </a:lnSpc>
              <a:spcBef>
                <a:spcPts val="1600"/>
              </a:spcBef>
              <a:buClr>
                <a:srgbClr val="032E48"/>
              </a:buClr>
              <a:buChar char="•"/>
              <a:tabLst>
                <a:tab pos="321945" algn="l"/>
                <a:tab pos="322580" algn="l"/>
              </a:tabLst>
            </a:pPr>
            <a:r>
              <a:rPr dirty="0" sz="1600" spc="-5">
                <a:latin typeface="Arial"/>
                <a:cs typeface="Arial"/>
              </a:rPr>
              <a:t>27 consecutive patients with symptomatic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severe+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TR,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high surgical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0474" y="1182624"/>
            <a:ext cx="4476115" cy="2791460"/>
            <a:chOff x="4570474" y="1182624"/>
            <a:chExt cx="4476115" cy="27914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5776" y="3573773"/>
              <a:ext cx="147066" cy="23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417" y="1182624"/>
              <a:ext cx="2638049" cy="2564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0474" y="1249686"/>
              <a:ext cx="1690784" cy="2723831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6901" y="2552101"/>
          <a:ext cx="4431030" cy="1955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1345"/>
              </a:tblGrid>
              <a:tr h="39116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  <a:solidFill>
                      <a:srgbClr val="002E47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Michael’s</a:t>
                      </a:r>
                      <a:r>
                        <a:rPr dirty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Hospital,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Toronto, Canada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Paul’s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Hospital,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Vancouver,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Canada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5">
                          <a:latin typeface="Arial"/>
                          <a:cs typeface="Arial"/>
                        </a:rPr>
                        <a:t>Cedars-Sinai</a:t>
                      </a:r>
                      <a:r>
                        <a:rPr dirty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Center,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York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5">
                          <a:latin typeface="Arial"/>
                          <a:cs typeface="Arial"/>
                        </a:rPr>
                        <a:t>Columbia</a:t>
                      </a:r>
                      <a:r>
                        <a:rPr dirty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Center,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York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5">
                          <a:latin typeface="Arial"/>
                          <a:cs typeface="Arial"/>
                        </a:rPr>
                        <a:t>Universitaetsklinikum</a:t>
                      </a:r>
                      <a:r>
                        <a:rPr dirty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Mainz, Germany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5">
                          <a:latin typeface="Arial"/>
                          <a:cs typeface="Arial"/>
                        </a:rPr>
                        <a:t>Ludwig-Maximilians-Universität</a:t>
                      </a:r>
                      <a:r>
                        <a:rPr dirty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München,</a:t>
                      </a:r>
                      <a:r>
                        <a:rPr dirty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Munich,</a:t>
                      </a:r>
                      <a:r>
                        <a:rPr dirty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Germany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Plano,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Plano,</a:t>
                      </a:r>
                      <a:r>
                        <a:rPr dirty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Texas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50A36"/>
                      </a:solidFill>
                      <a:prstDash val="solid"/>
                    </a:lnL>
                    <a:lnR w="12700">
                      <a:solidFill>
                        <a:srgbClr val="050A36"/>
                      </a:solidFill>
                      <a:prstDash val="solid"/>
                    </a:lnR>
                    <a:lnT w="12700">
                      <a:solidFill>
                        <a:srgbClr val="050A36"/>
                      </a:solidFill>
                      <a:prstDash val="solid"/>
                    </a:lnT>
                    <a:lnB w="12700">
                      <a:solidFill>
                        <a:srgbClr val="050A3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32225" y="4656416"/>
            <a:ext cx="4005579" cy="3422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290"/>
              </a:spcBef>
            </a:pPr>
            <a:r>
              <a:rPr dirty="0" sz="800" spc="-5">
                <a:latin typeface="Arial"/>
                <a:cs typeface="Arial"/>
              </a:rPr>
              <a:t>Fam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NP,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Webb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JG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al.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Transfemoral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Transcatheter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Tricuspid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Valve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Replacement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With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the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EVOQUE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System: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Multicenter,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Observational,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First-in-Human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Experience.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JACC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Cardiovasc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Interv.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2021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Mar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8;14(5):501-511.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jzuccardy</dc:creator>
  <dc:title>The Detrimental Impact of Chronic Renal Insufficiency</dc:title>
  <dcterms:created xsi:type="dcterms:W3CDTF">2021-07-21T13:21:02Z</dcterms:created>
  <dcterms:modified xsi:type="dcterms:W3CDTF">2021-07-21T13:21:02Z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2021-07-21T00:00:00Z</vt:filetime>
  </property>
</Properties>
</file>