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9652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2000" y="16107"/>
            <a:ext cx="12168505" cy="853440"/>
          </a:xfrm>
          <a:custGeom>
            <a:avLst/>
            <a:gdLst/>
            <a:ahLst/>
            <a:cxnLst/>
            <a:rect l="l" t="t" r="r" b="b"/>
            <a:pathLst>
              <a:path w="12168505" h="853440">
                <a:moveTo>
                  <a:pt x="12167997" y="0"/>
                </a:moveTo>
                <a:lnTo>
                  <a:pt x="0" y="0"/>
                </a:lnTo>
                <a:lnTo>
                  <a:pt x="0" y="853093"/>
                </a:lnTo>
                <a:lnTo>
                  <a:pt x="12167997" y="853093"/>
                </a:lnTo>
                <a:lnTo>
                  <a:pt x="12167997" y="0"/>
                </a:lnTo>
                <a:close/>
              </a:path>
            </a:pathLst>
          </a:custGeom>
          <a:solidFill>
            <a:srgbClr val="28519D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99286" y="96532"/>
            <a:ext cx="9448800" cy="44450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934298" y="463778"/>
            <a:ext cx="8420100" cy="444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22323" y="61353"/>
            <a:ext cx="9347352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6" Type="http://schemas.openxmlformats.org/officeDocument/2006/relationships/image" Target="../media/image8.jp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png"/><Relationship Id="rId12" Type="http://schemas.openxmlformats.org/officeDocument/2006/relationships/image" Target="../media/image14.jpg"/><Relationship Id="rId13" Type="http://schemas.openxmlformats.org/officeDocument/2006/relationships/image" Target="../media/image15.png"/><Relationship Id="rId14" Type="http://schemas.openxmlformats.org/officeDocument/2006/relationships/image" Target="../media/image16.jpg"/><Relationship Id="rId15" Type="http://schemas.openxmlformats.org/officeDocument/2006/relationships/image" Target="../media/image17.jpg"/><Relationship Id="rId16" Type="http://schemas.openxmlformats.org/officeDocument/2006/relationships/image" Target="../media/image18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40385" marR="5080" indent="-526415">
              <a:lnSpc>
                <a:spcPct val="100000"/>
              </a:lnSpc>
              <a:spcBef>
                <a:spcPts val="100"/>
              </a:spcBef>
            </a:pPr>
            <a:r>
              <a:rPr dirty="0"/>
              <a:t>Safety</a:t>
            </a:r>
            <a:r>
              <a:rPr dirty="0" spc="90">
                <a:latin typeface="Times New Roman"/>
                <a:cs typeface="Times New Roman"/>
              </a:rPr>
              <a:t> </a:t>
            </a:r>
            <a:r>
              <a:rPr dirty="0"/>
              <a:t>and</a:t>
            </a:r>
            <a:r>
              <a:rPr dirty="0" spc="95">
                <a:latin typeface="Times New Roman"/>
                <a:cs typeface="Times New Roman"/>
              </a:rPr>
              <a:t> </a:t>
            </a:r>
            <a:r>
              <a:rPr dirty="0"/>
              <a:t>efficacy</a:t>
            </a:r>
            <a:r>
              <a:rPr dirty="0" spc="95">
                <a:latin typeface="Times New Roman"/>
                <a:cs typeface="Times New Roman"/>
              </a:rPr>
              <a:t> </a:t>
            </a:r>
            <a:r>
              <a:rPr dirty="0"/>
              <a:t>of</a:t>
            </a:r>
            <a:r>
              <a:rPr dirty="0" spc="95">
                <a:latin typeface="Times New Roman"/>
                <a:cs typeface="Times New Roman"/>
              </a:rPr>
              <a:t> </a:t>
            </a:r>
            <a:r>
              <a:rPr dirty="0"/>
              <a:t>renal</a:t>
            </a:r>
            <a:r>
              <a:rPr dirty="0" spc="100">
                <a:latin typeface="Times New Roman"/>
                <a:cs typeface="Times New Roman"/>
              </a:rPr>
              <a:t> </a:t>
            </a:r>
            <a:r>
              <a:rPr dirty="0"/>
              <a:t>stimulation</a:t>
            </a:r>
            <a:r>
              <a:rPr dirty="0" spc="95">
                <a:latin typeface="Times New Roman"/>
                <a:cs typeface="Times New Roman"/>
              </a:rPr>
              <a:t> </a:t>
            </a:r>
            <a:r>
              <a:rPr dirty="0"/>
              <a:t>with</a:t>
            </a:r>
            <a:r>
              <a:rPr dirty="0" spc="95">
                <a:latin typeface="Times New Roman"/>
                <a:cs typeface="Times New Roman"/>
              </a:rPr>
              <a:t> </a:t>
            </a:r>
            <a:r>
              <a:rPr dirty="0"/>
              <a:t>direct</a:t>
            </a:r>
            <a:r>
              <a:rPr dirty="0" spc="95">
                <a:latin typeface="Times New Roman"/>
                <a:cs typeface="Times New Roman"/>
              </a:rPr>
              <a:t> </a:t>
            </a:r>
            <a:r>
              <a:rPr dirty="0"/>
              <a:t>wire</a:t>
            </a:r>
            <a:r>
              <a:rPr dirty="0" spc="95">
                <a:latin typeface="Times New Roman"/>
                <a:cs typeface="Times New Roman"/>
              </a:rPr>
              <a:t> </a:t>
            </a:r>
            <a:r>
              <a:rPr dirty="0"/>
              <a:t>pacing</a:t>
            </a:r>
            <a:r>
              <a:rPr dirty="0" spc="95">
                <a:latin typeface="Times New Roman"/>
                <a:cs typeface="Times New Roman"/>
              </a:rPr>
              <a:t> </a:t>
            </a:r>
            <a:r>
              <a:rPr dirty="0" spc="-10"/>
              <a:t>during</a:t>
            </a:r>
            <a:r>
              <a:rPr dirty="0" spc="-10">
                <a:latin typeface="Times New Roman"/>
                <a:cs typeface="Times New Roman"/>
              </a:rPr>
              <a:t> </a:t>
            </a:r>
            <a:r>
              <a:rPr dirty="0"/>
              <a:t>renal</a:t>
            </a:r>
            <a:r>
              <a:rPr dirty="0" spc="100">
                <a:latin typeface="Times New Roman"/>
                <a:cs typeface="Times New Roman"/>
              </a:rPr>
              <a:t> </a:t>
            </a:r>
            <a:r>
              <a:rPr dirty="0"/>
              <a:t>denervation</a:t>
            </a:r>
            <a:r>
              <a:rPr dirty="0" spc="95">
                <a:latin typeface="Times New Roman"/>
                <a:cs typeface="Times New Roman"/>
              </a:rPr>
              <a:t> </a:t>
            </a:r>
            <a:r>
              <a:rPr dirty="0"/>
              <a:t>procedure:</a:t>
            </a:r>
            <a:r>
              <a:rPr dirty="0" spc="105">
                <a:latin typeface="Times New Roman"/>
                <a:cs typeface="Times New Roman"/>
              </a:rPr>
              <a:t> </a:t>
            </a:r>
            <a:r>
              <a:rPr dirty="0" spc="-10"/>
              <a:t>RNS-</a:t>
            </a:r>
            <a:r>
              <a:rPr dirty="0"/>
              <a:t>DWP</a:t>
            </a:r>
            <a:r>
              <a:rPr dirty="0" spc="95">
                <a:latin typeface="Times New Roman"/>
                <a:cs typeface="Times New Roman"/>
              </a:rPr>
              <a:t> </a:t>
            </a:r>
            <a:r>
              <a:rPr dirty="0" spc="-25"/>
              <a:t>First-</a:t>
            </a:r>
            <a:r>
              <a:rPr dirty="0" spc="-20"/>
              <a:t>In-</a:t>
            </a:r>
            <a:r>
              <a:rPr dirty="0"/>
              <a:t>Human</a:t>
            </a:r>
            <a:r>
              <a:rPr dirty="0" spc="95">
                <a:latin typeface="Times New Roman"/>
                <a:cs typeface="Times New Roman"/>
              </a:rPr>
              <a:t> </a:t>
            </a:r>
            <a:r>
              <a:rPr dirty="0" spc="-10"/>
              <a:t>study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92323" y="953307"/>
            <a:ext cx="10957560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50" spc="-20" i="1">
                <a:latin typeface="Tahoma"/>
                <a:cs typeface="Tahoma"/>
              </a:rPr>
              <a:t>Romain</a:t>
            </a:r>
            <a:r>
              <a:rPr dirty="0" sz="1450" spc="-35">
                <a:latin typeface="Times New Roman"/>
                <a:cs typeface="Times New Roman"/>
              </a:rPr>
              <a:t> </a:t>
            </a:r>
            <a:r>
              <a:rPr dirty="0" sz="1450" spc="-30" b="1" i="1">
                <a:latin typeface="Tahoma"/>
                <a:cs typeface="Tahoma"/>
              </a:rPr>
              <a:t>Boulestreau</a:t>
            </a:r>
            <a:r>
              <a:rPr dirty="0" sz="1450" spc="-30" i="1">
                <a:latin typeface="Tahoma"/>
                <a:cs typeface="Tahoma"/>
              </a:rPr>
              <a:t>;</a:t>
            </a:r>
            <a:r>
              <a:rPr dirty="0" sz="1450" spc="-30">
                <a:latin typeface="Times New Roman"/>
                <a:cs typeface="Times New Roman"/>
              </a:rPr>
              <a:t> </a:t>
            </a:r>
            <a:r>
              <a:rPr dirty="0" sz="1450" spc="-10" i="1">
                <a:latin typeface="Tahoma"/>
                <a:cs typeface="Tahoma"/>
              </a:rPr>
              <a:t>Nicolas</a:t>
            </a:r>
            <a:r>
              <a:rPr dirty="0" sz="1450" spc="-20">
                <a:latin typeface="Times New Roman"/>
                <a:cs typeface="Times New Roman"/>
              </a:rPr>
              <a:t> </a:t>
            </a:r>
            <a:r>
              <a:rPr dirty="0" sz="1450" spc="-20" b="1" i="1">
                <a:solidFill>
                  <a:srgbClr val="202020"/>
                </a:solidFill>
                <a:latin typeface="Tahoma"/>
                <a:cs typeface="Tahoma"/>
              </a:rPr>
              <a:t>Delarche</a:t>
            </a:r>
            <a:r>
              <a:rPr dirty="0" sz="1450" spc="-20" i="1">
                <a:solidFill>
                  <a:srgbClr val="202020"/>
                </a:solidFill>
                <a:latin typeface="Tahoma"/>
                <a:cs typeface="Tahoma"/>
              </a:rPr>
              <a:t>,</a:t>
            </a:r>
            <a:r>
              <a:rPr dirty="0" sz="1450" spc="-3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1450" i="1">
                <a:solidFill>
                  <a:srgbClr val="202020"/>
                </a:solidFill>
                <a:latin typeface="Tahoma"/>
                <a:cs typeface="Tahoma"/>
              </a:rPr>
              <a:t>Atul</a:t>
            </a:r>
            <a:r>
              <a:rPr dirty="0" sz="1450" spc="-4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1450" spc="-10" b="1" i="1">
                <a:solidFill>
                  <a:srgbClr val="202020"/>
                </a:solidFill>
                <a:latin typeface="Tahoma"/>
                <a:cs typeface="Tahoma"/>
              </a:rPr>
              <a:t>Pathak</a:t>
            </a:r>
            <a:r>
              <a:rPr dirty="0" sz="1450" spc="-10" i="1">
                <a:solidFill>
                  <a:srgbClr val="202020"/>
                </a:solidFill>
                <a:latin typeface="Tahoma"/>
                <a:cs typeface="Tahoma"/>
              </a:rPr>
              <a:t>,</a:t>
            </a:r>
            <a:r>
              <a:rPr dirty="0" sz="1450" spc="-3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1450" spc="-25" i="1">
                <a:solidFill>
                  <a:srgbClr val="202020"/>
                </a:solidFill>
                <a:latin typeface="Tahoma"/>
                <a:cs typeface="Tahoma"/>
              </a:rPr>
              <a:t>Alexander</a:t>
            </a:r>
            <a:r>
              <a:rPr dirty="0" sz="1450" spc="-4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1450" spc="-10" b="1" i="1">
                <a:solidFill>
                  <a:srgbClr val="202020"/>
                </a:solidFill>
                <a:latin typeface="Tahoma"/>
                <a:cs typeface="Tahoma"/>
              </a:rPr>
              <a:t>Persu</a:t>
            </a:r>
            <a:r>
              <a:rPr dirty="0" sz="1450" spc="-10" i="1">
                <a:solidFill>
                  <a:srgbClr val="202020"/>
                </a:solidFill>
                <a:latin typeface="Tahoma"/>
                <a:cs typeface="Tahoma"/>
              </a:rPr>
              <a:t>,</a:t>
            </a:r>
            <a:r>
              <a:rPr dirty="0" sz="1450" spc="-4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1450" i="1">
                <a:solidFill>
                  <a:srgbClr val="202020"/>
                </a:solidFill>
                <a:latin typeface="Tahoma"/>
                <a:cs typeface="Tahoma"/>
              </a:rPr>
              <a:t>David</a:t>
            </a:r>
            <a:r>
              <a:rPr dirty="0" sz="1450" spc="-25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1450" spc="-20" b="1" i="1">
                <a:solidFill>
                  <a:srgbClr val="202020"/>
                </a:solidFill>
                <a:latin typeface="Tahoma"/>
                <a:cs typeface="Tahoma"/>
              </a:rPr>
              <a:t>Kandzari</a:t>
            </a:r>
            <a:r>
              <a:rPr dirty="0" sz="1450" spc="-20" i="1">
                <a:solidFill>
                  <a:srgbClr val="202020"/>
                </a:solidFill>
                <a:latin typeface="Tahoma"/>
                <a:cs typeface="Tahoma"/>
              </a:rPr>
              <a:t>,</a:t>
            </a:r>
            <a:r>
              <a:rPr dirty="0" sz="1450" spc="-4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1450" spc="-10" i="1">
                <a:solidFill>
                  <a:srgbClr val="202020"/>
                </a:solidFill>
                <a:latin typeface="Tahoma"/>
                <a:cs typeface="Tahoma"/>
              </a:rPr>
              <a:t>Felix</a:t>
            </a:r>
            <a:r>
              <a:rPr dirty="0" sz="1450" spc="-3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dirty="0" sz="1450" spc="-25" b="1" i="1">
                <a:solidFill>
                  <a:srgbClr val="202020"/>
                </a:solidFill>
                <a:latin typeface="Tahoma"/>
                <a:cs typeface="Tahoma"/>
              </a:rPr>
              <a:t>Mafhoud</a:t>
            </a:r>
            <a:r>
              <a:rPr dirty="0" sz="1450" spc="-25" i="1">
                <a:latin typeface="Tahoma"/>
                <a:cs typeface="Tahoma"/>
              </a:rPr>
              <a:t>,</a:t>
            </a:r>
            <a:r>
              <a:rPr dirty="0" sz="1450" spc="-40">
                <a:latin typeface="Times New Roman"/>
                <a:cs typeface="Times New Roman"/>
              </a:rPr>
              <a:t> </a:t>
            </a:r>
            <a:r>
              <a:rPr dirty="0" sz="1450" i="1">
                <a:latin typeface="Tahoma"/>
                <a:cs typeface="Tahoma"/>
              </a:rPr>
              <a:t>MC</a:t>
            </a:r>
            <a:r>
              <a:rPr dirty="0" sz="1450" spc="-40">
                <a:latin typeface="Times New Roman"/>
                <a:cs typeface="Times New Roman"/>
              </a:rPr>
              <a:t> </a:t>
            </a:r>
            <a:r>
              <a:rPr dirty="0" sz="1450" spc="-20" b="1" i="1">
                <a:latin typeface="Tahoma"/>
                <a:cs typeface="Tahoma"/>
              </a:rPr>
              <a:t>Morice</a:t>
            </a:r>
            <a:r>
              <a:rPr dirty="0" sz="1450" spc="-20" i="1">
                <a:latin typeface="Tahoma"/>
                <a:cs typeface="Tahoma"/>
              </a:rPr>
              <a:t>,</a:t>
            </a:r>
            <a:r>
              <a:rPr dirty="0" sz="1450" spc="-55">
                <a:latin typeface="Times New Roman"/>
                <a:cs typeface="Times New Roman"/>
              </a:rPr>
              <a:t> </a:t>
            </a:r>
            <a:r>
              <a:rPr dirty="0" sz="1450" spc="-10" i="1">
                <a:latin typeface="Tahoma"/>
                <a:cs typeface="Tahoma"/>
              </a:rPr>
              <a:t>Benjamin</a:t>
            </a:r>
            <a:r>
              <a:rPr dirty="0" sz="1450" spc="-35">
                <a:latin typeface="Times New Roman"/>
                <a:cs typeface="Times New Roman"/>
              </a:rPr>
              <a:t> </a:t>
            </a:r>
            <a:r>
              <a:rPr dirty="0" sz="1450" spc="-10" b="1" i="1">
                <a:latin typeface="Tahoma"/>
                <a:cs typeface="Tahoma"/>
              </a:rPr>
              <a:t>Faurie</a:t>
            </a:r>
            <a:endParaRPr sz="1450">
              <a:latin typeface="Tahoma"/>
              <a:cs typeface="Tahoma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5389448" y="1842994"/>
            <a:ext cx="1587500" cy="1037590"/>
            <a:chOff x="5389448" y="1842994"/>
            <a:chExt cx="1587500" cy="1037590"/>
          </a:xfrm>
        </p:grpSpPr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97499" y="1854203"/>
              <a:ext cx="1568119" cy="1018256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5398973" y="1852519"/>
              <a:ext cx="1568450" cy="1018540"/>
            </a:xfrm>
            <a:custGeom>
              <a:avLst/>
              <a:gdLst/>
              <a:ahLst/>
              <a:cxnLst/>
              <a:rect l="l" t="t" r="r" b="b"/>
              <a:pathLst>
                <a:path w="1568450" h="1018539">
                  <a:moveTo>
                    <a:pt x="0" y="1018251"/>
                  </a:moveTo>
                  <a:lnTo>
                    <a:pt x="1568119" y="1018251"/>
                  </a:lnTo>
                  <a:lnTo>
                    <a:pt x="1568119" y="0"/>
                  </a:lnTo>
                  <a:lnTo>
                    <a:pt x="0" y="0"/>
                  </a:lnTo>
                  <a:lnTo>
                    <a:pt x="0" y="1018251"/>
                  </a:lnTo>
                  <a:close/>
                </a:path>
              </a:pathLst>
            </a:custGeom>
            <a:ln w="19050">
              <a:solidFill>
                <a:srgbClr val="FBDE2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 descr=""/>
          <p:cNvGrpSpPr/>
          <p:nvPr/>
        </p:nvGrpSpPr>
        <p:grpSpPr>
          <a:xfrm>
            <a:off x="10393629" y="1451114"/>
            <a:ext cx="918210" cy="1870710"/>
            <a:chOff x="10393629" y="1451114"/>
            <a:chExt cx="918210" cy="1870710"/>
          </a:xfrm>
        </p:grpSpPr>
        <p:pic>
          <p:nvPicPr>
            <p:cNvPr id="8" name="object 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01299" y="1460500"/>
              <a:ext cx="899167" cy="1851431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10403154" y="1460639"/>
              <a:ext cx="899160" cy="1851660"/>
            </a:xfrm>
            <a:custGeom>
              <a:avLst/>
              <a:gdLst/>
              <a:ahLst/>
              <a:cxnLst/>
              <a:rect l="l" t="t" r="r" b="b"/>
              <a:pathLst>
                <a:path w="899159" h="1851660">
                  <a:moveTo>
                    <a:pt x="0" y="1851431"/>
                  </a:moveTo>
                  <a:lnTo>
                    <a:pt x="899165" y="1851431"/>
                  </a:lnTo>
                  <a:lnTo>
                    <a:pt x="899165" y="0"/>
                  </a:lnTo>
                  <a:lnTo>
                    <a:pt x="0" y="0"/>
                  </a:lnTo>
                  <a:lnTo>
                    <a:pt x="0" y="1851431"/>
                  </a:lnTo>
                  <a:close/>
                </a:path>
              </a:pathLst>
            </a:custGeom>
            <a:ln w="19050">
              <a:solidFill>
                <a:srgbClr val="FBDE2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0" name="object 10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124200" y="1422400"/>
            <a:ext cx="1752455" cy="2044484"/>
          </a:xfrm>
          <a:prstGeom prst="rect">
            <a:avLst/>
          </a:prstGeom>
        </p:spPr>
      </p:pic>
      <p:sp>
        <p:nvSpPr>
          <p:cNvPr id="11" name="object 11" descr=""/>
          <p:cNvSpPr txBox="1"/>
          <p:nvPr/>
        </p:nvSpPr>
        <p:spPr>
          <a:xfrm>
            <a:off x="3524961" y="3068497"/>
            <a:ext cx="22542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 b="1">
                <a:latin typeface="Calibri"/>
                <a:cs typeface="Calibri"/>
              </a:rPr>
              <a:t>Clamp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252486" y="1752066"/>
            <a:ext cx="17907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20" b="1">
                <a:latin typeface="Calibri"/>
                <a:cs typeface="Calibri"/>
              </a:rPr>
              <a:t>Wire</a:t>
            </a:r>
            <a:endParaRPr sz="600">
              <a:latin typeface="Calibri"/>
              <a:cs typeface="Calibri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3051225" y="1551915"/>
            <a:ext cx="1164590" cy="1004569"/>
            <a:chOff x="3051225" y="1551915"/>
            <a:chExt cx="1164590" cy="1004569"/>
          </a:xfrm>
        </p:grpSpPr>
        <p:pic>
          <p:nvPicPr>
            <p:cNvPr id="14" name="object 14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13199" y="2425702"/>
              <a:ext cx="202472" cy="130642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60699" y="1562102"/>
              <a:ext cx="503264" cy="619198"/>
            </a:xfrm>
            <a:prstGeom prst="rect">
              <a:avLst/>
            </a:prstGeom>
          </p:spPr>
        </p:pic>
        <p:sp>
          <p:nvSpPr>
            <p:cNvPr id="16" name="object 16" descr=""/>
            <p:cNvSpPr/>
            <p:nvPr/>
          </p:nvSpPr>
          <p:spPr>
            <a:xfrm>
              <a:off x="3060750" y="1561440"/>
              <a:ext cx="503555" cy="619760"/>
            </a:xfrm>
            <a:custGeom>
              <a:avLst/>
              <a:gdLst/>
              <a:ahLst/>
              <a:cxnLst/>
              <a:rect l="l" t="t" r="r" b="b"/>
              <a:pathLst>
                <a:path w="503554" h="619760">
                  <a:moveTo>
                    <a:pt x="0" y="619199"/>
                  </a:moveTo>
                  <a:lnTo>
                    <a:pt x="503262" y="619199"/>
                  </a:lnTo>
                  <a:lnTo>
                    <a:pt x="503262" y="0"/>
                  </a:lnTo>
                  <a:lnTo>
                    <a:pt x="0" y="0"/>
                  </a:lnTo>
                  <a:lnTo>
                    <a:pt x="0" y="619199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3221304" y="4016667"/>
            <a:ext cx="1810385" cy="340995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marL="107314" indent="-103505">
              <a:lnSpc>
                <a:spcPct val="100000"/>
              </a:lnSpc>
              <a:spcBef>
                <a:spcPts val="260"/>
              </a:spcBef>
              <a:buClr>
                <a:srgbClr val="28519D"/>
              </a:buClr>
              <a:buSzPct val="83333"/>
              <a:buFont typeface="Cambria Math"/>
              <a:buChar char="◉"/>
              <a:tabLst>
                <a:tab pos="107314" algn="l"/>
              </a:tabLst>
            </a:pPr>
            <a:r>
              <a:rPr dirty="0" sz="900">
                <a:latin typeface="Calibri"/>
                <a:cs typeface="Calibri"/>
              </a:rPr>
              <a:t>	</a:t>
            </a:r>
            <a:r>
              <a:rPr dirty="0" sz="900">
                <a:latin typeface="Calibri"/>
                <a:cs typeface="Calibri"/>
              </a:rPr>
              <a:t>ΔSBP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≥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10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mmHg: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good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response</a:t>
            </a:r>
            <a:endParaRPr sz="900">
              <a:latin typeface="Calibri"/>
              <a:cs typeface="Calibri"/>
            </a:endParaRPr>
          </a:p>
          <a:p>
            <a:pPr marL="107314" indent="-103505">
              <a:lnSpc>
                <a:spcPct val="100000"/>
              </a:lnSpc>
              <a:spcBef>
                <a:spcPts val="160"/>
              </a:spcBef>
              <a:buClr>
                <a:srgbClr val="FFFF00"/>
              </a:buClr>
              <a:buSzPct val="83333"/>
              <a:buFont typeface="Cambria Math"/>
              <a:buChar char="◉"/>
              <a:tabLst>
                <a:tab pos="107314" algn="l"/>
              </a:tabLst>
            </a:pPr>
            <a:r>
              <a:rPr dirty="0" sz="900">
                <a:latin typeface="Calibri"/>
                <a:cs typeface="Calibri"/>
              </a:rPr>
              <a:t>	</a:t>
            </a:r>
            <a:r>
              <a:rPr dirty="0" sz="900">
                <a:latin typeface="Calibri"/>
                <a:cs typeface="Calibri"/>
              </a:rPr>
              <a:t>ΔSBP</a:t>
            </a:r>
            <a:r>
              <a:rPr dirty="0" sz="900" spc="-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&lt;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10 mmHg:</a:t>
            </a:r>
            <a:r>
              <a:rPr dirty="0" sz="900" spc="-5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low/bad</a:t>
            </a:r>
            <a:r>
              <a:rPr dirty="0" sz="900" spc="-5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response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142564" y="3461510"/>
            <a:ext cx="1987550" cy="241935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5397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425"/>
              </a:spcBef>
            </a:pPr>
            <a:r>
              <a:rPr dirty="0" sz="900" b="1">
                <a:solidFill>
                  <a:srgbClr val="28519D"/>
                </a:solidFill>
                <a:latin typeface="Calibri"/>
                <a:cs typeface="Calibri"/>
              </a:rPr>
              <a:t>1°</a:t>
            </a:r>
            <a:r>
              <a:rPr dirty="0" sz="900" spc="-15" b="1">
                <a:solidFill>
                  <a:srgbClr val="28519D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28519D"/>
                </a:solidFill>
                <a:latin typeface="Calibri"/>
                <a:cs typeface="Calibri"/>
              </a:rPr>
              <a:t>Pre-RDN</a:t>
            </a:r>
            <a:r>
              <a:rPr dirty="0" sz="900" spc="-5" b="1">
                <a:solidFill>
                  <a:srgbClr val="28519D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28519D"/>
                </a:solidFill>
                <a:latin typeface="Calibri"/>
                <a:cs typeface="Calibri"/>
              </a:rPr>
              <a:t>Renal</a:t>
            </a:r>
            <a:r>
              <a:rPr dirty="0" sz="900" spc="-5" b="1">
                <a:solidFill>
                  <a:srgbClr val="28519D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28519D"/>
                </a:solidFill>
                <a:latin typeface="Calibri"/>
                <a:cs typeface="Calibri"/>
              </a:rPr>
              <a:t>Nerves</a:t>
            </a:r>
            <a:r>
              <a:rPr dirty="0" sz="900" spc="-10" b="1">
                <a:solidFill>
                  <a:srgbClr val="28519D"/>
                </a:solidFill>
                <a:latin typeface="Calibri"/>
                <a:cs typeface="Calibri"/>
              </a:rPr>
              <a:t> Stimulation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5759793" y="3153357"/>
            <a:ext cx="822960" cy="241935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5397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425"/>
              </a:spcBef>
            </a:pPr>
            <a:r>
              <a:rPr dirty="0" sz="900" b="1">
                <a:solidFill>
                  <a:srgbClr val="28519D"/>
                </a:solidFill>
                <a:latin typeface="Calibri"/>
                <a:cs typeface="Calibri"/>
              </a:rPr>
              <a:t>2°</a:t>
            </a:r>
            <a:r>
              <a:rPr dirty="0" sz="900" spc="-10" b="1">
                <a:solidFill>
                  <a:srgbClr val="28519D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28519D"/>
                </a:solidFill>
                <a:latin typeface="Calibri"/>
                <a:cs typeface="Calibri"/>
              </a:rPr>
              <a:t>Us-</a:t>
            </a:r>
            <a:r>
              <a:rPr dirty="0" sz="900" spc="-25" b="1">
                <a:solidFill>
                  <a:srgbClr val="28519D"/>
                </a:solidFill>
                <a:latin typeface="Calibri"/>
                <a:cs typeface="Calibri"/>
              </a:rPr>
              <a:t>RDN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7555725" y="3461510"/>
            <a:ext cx="2076450" cy="241935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5397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425"/>
              </a:spcBef>
            </a:pPr>
            <a:r>
              <a:rPr dirty="0" sz="900" b="1">
                <a:solidFill>
                  <a:srgbClr val="28519D"/>
                </a:solidFill>
                <a:latin typeface="Calibri"/>
                <a:cs typeface="Calibri"/>
              </a:rPr>
              <a:t>3°</a:t>
            </a:r>
            <a:r>
              <a:rPr dirty="0" sz="900" spc="-15" b="1">
                <a:solidFill>
                  <a:srgbClr val="28519D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28519D"/>
                </a:solidFill>
                <a:latin typeface="Calibri"/>
                <a:cs typeface="Calibri"/>
              </a:rPr>
              <a:t>Post-RDN</a:t>
            </a:r>
            <a:r>
              <a:rPr dirty="0" sz="900" spc="-5" b="1">
                <a:solidFill>
                  <a:srgbClr val="28519D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28519D"/>
                </a:solidFill>
                <a:latin typeface="Calibri"/>
                <a:cs typeface="Calibri"/>
              </a:rPr>
              <a:t>Renal</a:t>
            </a:r>
            <a:r>
              <a:rPr dirty="0" sz="900" spc="-5" b="1">
                <a:solidFill>
                  <a:srgbClr val="28519D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28519D"/>
                </a:solidFill>
                <a:latin typeface="Calibri"/>
                <a:cs typeface="Calibri"/>
              </a:rPr>
              <a:t>Nerves</a:t>
            </a:r>
            <a:r>
              <a:rPr dirty="0" sz="900" spc="-10" b="1">
                <a:solidFill>
                  <a:srgbClr val="28519D"/>
                </a:solidFill>
                <a:latin typeface="Calibri"/>
                <a:cs typeface="Calibri"/>
              </a:rPr>
              <a:t> Stimulation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0265524" y="3454995"/>
            <a:ext cx="1163320" cy="241935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5397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425"/>
              </a:spcBef>
            </a:pPr>
            <a:r>
              <a:rPr dirty="0" sz="900" b="1">
                <a:solidFill>
                  <a:srgbClr val="28519D"/>
                </a:solidFill>
                <a:latin typeface="Calibri"/>
                <a:cs typeface="Calibri"/>
              </a:rPr>
              <a:t>4°</a:t>
            </a:r>
            <a:r>
              <a:rPr dirty="0" sz="900" spc="-20" b="1">
                <a:solidFill>
                  <a:srgbClr val="28519D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28519D"/>
                </a:solidFill>
                <a:latin typeface="Calibri"/>
                <a:cs typeface="Calibri"/>
              </a:rPr>
              <a:t>3-</a:t>
            </a:r>
            <a:r>
              <a:rPr dirty="0" sz="900" b="1">
                <a:solidFill>
                  <a:srgbClr val="28519D"/>
                </a:solidFill>
                <a:latin typeface="Calibri"/>
                <a:cs typeface="Calibri"/>
              </a:rPr>
              <a:t>months</a:t>
            </a:r>
            <a:r>
              <a:rPr dirty="0" sz="900" spc="-10" b="1">
                <a:solidFill>
                  <a:srgbClr val="28519D"/>
                </a:solidFill>
                <a:latin typeface="Calibri"/>
                <a:cs typeface="Calibri"/>
              </a:rPr>
              <a:t> </a:t>
            </a:r>
            <a:r>
              <a:rPr dirty="0" sz="900" spc="-20" b="1">
                <a:solidFill>
                  <a:srgbClr val="28519D"/>
                </a:solidFill>
                <a:latin typeface="Calibri"/>
                <a:cs typeface="Calibri"/>
              </a:rPr>
              <a:t>ABPM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22" name="object 22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996563" y="3844506"/>
            <a:ext cx="230314" cy="194792"/>
          </a:xfrm>
          <a:prstGeom prst="rect">
            <a:avLst/>
          </a:prstGeom>
        </p:spPr>
      </p:pic>
      <p:pic>
        <p:nvPicPr>
          <p:cNvPr id="23" name="object 23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1752600"/>
            <a:ext cx="2870200" cy="406400"/>
          </a:xfrm>
          <a:prstGeom prst="rect">
            <a:avLst/>
          </a:prstGeom>
        </p:spPr>
      </p:pic>
      <p:sp>
        <p:nvSpPr>
          <p:cNvPr id="24" name="object 24" descr=""/>
          <p:cNvSpPr txBox="1"/>
          <p:nvPr/>
        </p:nvSpPr>
        <p:spPr>
          <a:xfrm>
            <a:off x="47610" y="1803956"/>
            <a:ext cx="2727325" cy="300990"/>
          </a:xfrm>
          <a:prstGeom prst="rect">
            <a:avLst/>
          </a:prstGeom>
          <a:solidFill>
            <a:srgbClr val="FBDE2B"/>
          </a:solidFill>
        </p:spPr>
        <p:txBody>
          <a:bodyPr wrap="square" lIns="0" tIns="45085" rIns="0" bIns="0" rtlCol="0" vert="horz">
            <a:spAutoFit/>
          </a:bodyPr>
          <a:lstStyle/>
          <a:p>
            <a:pPr marL="723265">
              <a:lnSpc>
                <a:spcPct val="100000"/>
              </a:lnSpc>
              <a:spcBef>
                <a:spcPts val="355"/>
              </a:spcBef>
            </a:pPr>
            <a:r>
              <a:rPr dirty="0" sz="1100" b="1">
                <a:solidFill>
                  <a:srgbClr val="FFFFFF"/>
                </a:solidFill>
                <a:latin typeface="Tahoma"/>
                <a:cs typeface="Tahoma"/>
              </a:rPr>
              <a:t>Background</a:t>
            </a:r>
            <a:r>
              <a:rPr dirty="0" sz="1100" spc="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1100" spc="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100" spc="-25" b="1">
                <a:solidFill>
                  <a:srgbClr val="FFFFFF"/>
                </a:solidFill>
                <a:latin typeface="Tahoma"/>
                <a:cs typeface="Tahoma"/>
              </a:rPr>
              <a:t>Aim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47610" y="2104468"/>
            <a:ext cx="2727325" cy="982344"/>
          </a:xfrm>
          <a:prstGeom prst="rect">
            <a:avLst/>
          </a:prstGeom>
          <a:solidFill>
            <a:srgbClr val="EDEDED"/>
          </a:solidFill>
        </p:spPr>
        <p:txBody>
          <a:bodyPr wrap="square" lIns="0" tIns="69850" rIns="0" bIns="0" rtlCol="0" vert="horz">
            <a:spAutoFit/>
          </a:bodyPr>
          <a:lstStyle/>
          <a:p>
            <a:pPr marL="70485" marR="64769">
              <a:lnSpc>
                <a:spcPct val="100000"/>
              </a:lnSpc>
              <a:spcBef>
                <a:spcPts val="550"/>
              </a:spcBef>
              <a:tabLst>
                <a:tab pos="1021715" algn="l"/>
                <a:tab pos="1880870" algn="l"/>
                <a:tab pos="2322830" algn="l"/>
              </a:tabLst>
            </a:pPr>
            <a:r>
              <a:rPr dirty="0" sz="1000" spc="-10">
                <a:latin typeface="Times New Roman"/>
                <a:cs typeface="Times New Roman"/>
              </a:rPr>
              <a:t>Highfrequency</a:t>
            </a:r>
            <a:r>
              <a:rPr dirty="0" sz="1000">
                <a:latin typeface="Times New Roman"/>
                <a:cs typeface="Times New Roman"/>
              </a:rPr>
              <a:t>	</a:t>
            </a:r>
            <a:r>
              <a:rPr dirty="0" sz="1000" spc="-10">
                <a:latin typeface="Times New Roman"/>
                <a:cs typeface="Times New Roman"/>
              </a:rPr>
              <a:t>transvascular</a:t>
            </a:r>
            <a:r>
              <a:rPr dirty="0" sz="1000">
                <a:latin typeface="Times New Roman"/>
                <a:cs typeface="Times New Roman"/>
              </a:rPr>
              <a:t>	</a:t>
            </a:r>
            <a:r>
              <a:rPr dirty="0" sz="1000" spc="-10">
                <a:latin typeface="Times New Roman"/>
                <a:cs typeface="Times New Roman"/>
              </a:rPr>
              <a:t>renal</a:t>
            </a:r>
            <a:r>
              <a:rPr dirty="0" sz="1000">
                <a:latin typeface="Times New Roman"/>
                <a:cs typeface="Times New Roman"/>
              </a:rPr>
              <a:t>	</a:t>
            </a:r>
            <a:r>
              <a:rPr dirty="0" sz="1000" spc="-10">
                <a:latin typeface="Times New Roman"/>
                <a:cs typeface="Times New Roman"/>
              </a:rPr>
              <a:t>nerves </a:t>
            </a:r>
            <a:r>
              <a:rPr dirty="0" sz="1000">
                <a:latin typeface="Times New Roman"/>
                <a:cs typeface="Times New Roman"/>
              </a:rPr>
              <a:t>stimulation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(RNS)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predicts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RDN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response</a:t>
            </a:r>
            <a:r>
              <a:rPr dirty="0" baseline="25641" sz="975" spc="-15">
                <a:latin typeface="Times New Roman"/>
                <a:cs typeface="Times New Roman"/>
              </a:rPr>
              <a:t>1-</a:t>
            </a:r>
            <a:r>
              <a:rPr dirty="0" baseline="25641" sz="975">
                <a:latin typeface="Times New Roman"/>
                <a:cs typeface="Times New Roman"/>
              </a:rPr>
              <a:t>4</a:t>
            </a:r>
            <a:r>
              <a:rPr dirty="0" baseline="25641" sz="975" spc="135">
                <a:latin typeface="Times New Roman"/>
                <a:cs typeface="Times New Roman"/>
              </a:rPr>
              <a:t> </a:t>
            </a:r>
            <a:r>
              <a:rPr dirty="0" sz="1000" spc="-50">
                <a:latin typeface="Times New Roman"/>
                <a:cs typeface="Times New Roman"/>
              </a:rPr>
              <a:t>:</a:t>
            </a:r>
            <a:endParaRPr sz="1000">
              <a:latin typeface="Times New Roman"/>
              <a:cs typeface="Times New Roman"/>
            </a:endParaRPr>
          </a:p>
          <a:p>
            <a:pPr marL="70485" marR="393700">
              <a:lnSpc>
                <a:spcPct val="100000"/>
              </a:lnSpc>
            </a:pPr>
            <a:r>
              <a:rPr dirty="0" sz="1000" spc="-10">
                <a:latin typeface="Times New Roman"/>
                <a:cs typeface="Times New Roman"/>
              </a:rPr>
              <a:t>1°-</a:t>
            </a:r>
            <a:r>
              <a:rPr dirty="0" sz="1000">
                <a:latin typeface="Times New Roman"/>
                <a:cs typeface="Times New Roman"/>
              </a:rPr>
              <a:t>RNS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identifies</a:t>
            </a:r>
            <a:r>
              <a:rPr dirty="0" sz="1000">
                <a:latin typeface="Times New Roman"/>
                <a:cs typeface="Times New Roman"/>
              </a:rPr>
              <a:t> good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responders</a:t>
            </a:r>
            <a:r>
              <a:rPr dirty="0" sz="1000">
                <a:latin typeface="Times New Roman"/>
                <a:cs typeface="Times New Roman"/>
              </a:rPr>
              <a:t> for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RDN </a:t>
            </a:r>
            <a:r>
              <a:rPr dirty="0" sz="1000" spc="-10">
                <a:latin typeface="Times New Roman"/>
                <a:cs typeface="Times New Roman"/>
              </a:rPr>
              <a:t>2°-</a:t>
            </a:r>
            <a:r>
              <a:rPr dirty="0" sz="1000">
                <a:latin typeface="Times New Roman"/>
                <a:cs typeface="Times New Roman"/>
              </a:rPr>
              <a:t>RNS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maps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target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area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for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RDN</a:t>
            </a:r>
            <a:endParaRPr sz="10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dirty="0" sz="1000" spc="-10">
                <a:latin typeface="Times New Roman"/>
                <a:cs typeface="Times New Roman"/>
              </a:rPr>
              <a:t>3°-</a:t>
            </a:r>
            <a:r>
              <a:rPr dirty="0" sz="1000">
                <a:latin typeface="Times New Roman"/>
                <a:cs typeface="Times New Roman"/>
              </a:rPr>
              <a:t>RNS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assesses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the </a:t>
            </a:r>
            <a:r>
              <a:rPr dirty="0" sz="1000" spc="-10">
                <a:latin typeface="Times New Roman"/>
                <a:cs typeface="Times New Roman"/>
              </a:rPr>
              <a:t>completeness</a:t>
            </a:r>
            <a:r>
              <a:rPr dirty="0" sz="1000">
                <a:latin typeface="Times New Roman"/>
                <a:cs typeface="Times New Roman"/>
              </a:rPr>
              <a:t> of </a:t>
            </a:r>
            <a:r>
              <a:rPr dirty="0" sz="1000" spc="-25">
                <a:latin typeface="Times New Roman"/>
                <a:cs typeface="Times New Roman"/>
              </a:rPr>
              <a:t>RDN</a:t>
            </a:r>
            <a:endParaRPr sz="1000">
              <a:latin typeface="Times New Roman"/>
              <a:cs typeface="Times New Roman"/>
            </a:endParaRPr>
          </a:p>
        </p:txBody>
      </p:sp>
      <p:pic>
        <p:nvPicPr>
          <p:cNvPr id="26" name="object 2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594600" y="1409700"/>
            <a:ext cx="1752455" cy="2044484"/>
          </a:xfrm>
          <a:prstGeom prst="rect">
            <a:avLst/>
          </a:prstGeom>
        </p:spPr>
      </p:pic>
      <p:sp>
        <p:nvSpPr>
          <p:cNvPr id="27" name="object 27" descr=""/>
          <p:cNvSpPr txBox="1"/>
          <p:nvPr/>
        </p:nvSpPr>
        <p:spPr>
          <a:xfrm>
            <a:off x="8005953" y="3059557"/>
            <a:ext cx="22542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 b="1">
                <a:latin typeface="Calibri"/>
                <a:cs typeface="Calibri"/>
              </a:rPr>
              <a:t>Clamp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8733474" y="1743125"/>
            <a:ext cx="17907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20" b="1">
                <a:latin typeface="Calibri"/>
                <a:cs typeface="Calibri"/>
              </a:rPr>
              <a:t>Wire</a:t>
            </a:r>
            <a:endParaRPr sz="600">
              <a:latin typeface="Calibri"/>
              <a:cs typeface="Calibri"/>
            </a:endParaRPr>
          </a:p>
        </p:txBody>
      </p:sp>
      <p:pic>
        <p:nvPicPr>
          <p:cNvPr id="29" name="object 29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496300" y="2413002"/>
            <a:ext cx="202472" cy="130642"/>
          </a:xfrm>
          <a:prstGeom prst="rect">
            <a:avLst/>
          </a:prstGeom>
        </p:spPr>
      </p:pic>
      <p:sp>
        <p:nvSpPr>
          <p:cNvPr id="30" name="object 30" descr=""/>
          <p:cNvSpPr txBox="1"/>
          <p:nvPr/>
        </p:nvSpPr>
        <p:spPr>
          <a:xfrm>
            <a:off x="406585" y="3103206"/>
            <a:ext cx="1673225" cy="665480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520"/>
              </a:spcBef>
              <a:buAutoNum type="arabicPlain"/>
              <a:tabLst>
                <a:tab pos="103505" algn="l"/>
              </a:tabLst>
            </a:pPr>
            <a:r>
              <a:rPr dirty="0" sz="700" i="1">
                <a:solidFill>
                  <a:srgbClr val="006FC0"/>
                </a:solidFill>
                <a:latin typeface="Calibri"/>
                <a:cs typeface="Calibri"/>
              </a:rPr>
              <a:t>P.</a:t>
            </a:r>
            <a:r>
              <a:rPr dirty="0" sz="700" spc="-35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700" i="1">
                <a:solidFill>
                  <a:srgbClr val="006FC0"/>
                </a:solidFill>
                <a:latin typeface="Calibri"/>
                <a:cs typeface="Calibri"/>
              </a:rPr>
              <a:t>Gal</a:t>
            </a:r>
            <a:r>
              <a:rPr dirty="0" sz="700" spc="-3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700" i="1">
                <a:solidFill>
                  <a:srgbClr val="006FC0"/>
                </a:solidFill>
                <a:latin typeface="Calibri"/>
                <a:cs typeface="Calibri"/>
              </a:rPr>
              <a:t>et</a:t>
            </a:r>
            <a:r>
              <a:rPr dirty="0" sz="700" spc="-3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700" i="1">
                <a:solidFill>
                  <a:srgbClr val="006FC0"/>
                </a:solidFill>
                <a:latin typeface="Calibri"/>
                <a:cs typeface="Calibri"/>
              </a:rPr>
              <a:t>al.</a:t>
            </a:r>
            <a:r>
              <a:rPr dirty="0" sz="700" spc="-3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006FC0"/>
                </a:solidFill>
                <a:latin typeface="Arial"/>
                <a:cs typeface="Arial"/>
              </a:rPr>
              <a:t>J</a:t>
            </a:r>
            <a:r>
              <a:rPr dirty="0" sz="700" spc="5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006FC0"/>
                </a:solidFill>
                <a:latin typeface="Arial"/>
                <a:cs typeface="Arial"/>
              </a:rPr>
              <a:t>Hum</a:t>
            </a:r>
            <a:r>
              <a:rPr dirty="0" sz="70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006FC0"/>
                </a:solidFill>
                <a:latin typeface="Arial"/>
                <a:cs typeface="Arial"/>
              </a:rPr>
              <a:t>Hypertens.</a:t>
            </a:r>
            <a:r>
              <a:rPr dirty="0" sz="70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700" spc="-10">
                <a:solidFill>
                  <a:srgbClr val="006FC0"/>
                </a:solidFill>
                <a:latin typeface="Arial"/>
                <a:cs typeface="Arial"/>
              </a:rPr>
              <a:t>2015;05</a:t>
            </a:r>
            <a:r>
              <a:rPr dirty="0" sz="700" spc="-10" i="1">
                <a:solidFill>
                  <a:srgbClr val="006FC0"/>
                </a:solidFill>
                <a:latin typeface="Calibri"/>
                <a:cs typeface="Calibri"/>
              </a:rPr>
              <a:t>.</a:t>
            </a:r>
            <a:endParaRPr sz="700">
              <a:latin typeface="Calibri"/>
              <a:cs typeface="Calibri"/>
            </a:endParaRPr>
          </a:p>
          <a:p>
            <a:pPr marL="103505" indent="-90805">
              <a:lnSpc>
                <a:spcPct val="100000"/>
              </a:lnSpc>
              <a:spcBef>
                <a:spcPts val="420"/>
              </a:spcBef>
              <a:buAutoNum type="arabicPlain"/>
              <a:tabLst>
                <a:tab pos="103505" algn="l"/>
              </a:tabLst>
            </a:pPr>
            <a:r>
              <a:rPr dirty="0" sz="700" i="1">
                <a:solidFill>
                  <a:srgbClr val="006FC0"/>
                </a:solidFill>
                <a:latin typeface="Calibri"/>
                <a:cs typeface="Calibri"/>
              </a:rPr>
              <a:t>M.</a:t>
            </a:r>
            <a:r>
              <a:rPr dirty="0" sz="700" spc="-2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700" i="1">
                <a:solidFill>
                  <a:srgbClr val="006FC0"/>
                </a:solidFill>
                <a:latin typeface="Calibri"/>
                <a:cs typeface="Calibri"/>
              </a:rPr>
              <a:t>De</a:t>
            </a:r>
            <a:r>
              <a:rPr dirty="0" sz="700" spc="-15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700" spc="-10" i="1">
                <a:solidFill>
                  <a:srgbClr val="006FC0"/>
                </a:solidFill>
                <a:latin typeface="Calibri"/>
                <a:cs typeface="Calibri"/>
              </a:rPr>
              <a:t>Jong</a:t>
            </a:r>
            <a:r>
              <a:rPr dirty="0" sz="700" spc="-2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700" i="1">
                <a:solidFill>
                  <a:srgbClr val="006FC0"/>
                </a:solidFill>
                <a:latin typeface="Calibri"/>
                <a:cs typeface="Calibri"/>
              </a:rPr>
              <a:t>&amp;</a:t>
            </a:r>
            <a:r>
              <a:rPr dirty="0" sz="700" spc="-15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700" i="1">
                <a:solidFill>
                  <a:srgbClr val="006FC0"/>
                </a:solidFill>
                <a:latin typeface="Calibri"/>
                <a:cs typeface="Calibri"/>
              </a:rPr>
              <a:t>al.</a:t>
            </a:r>
            <a:r>
              <a:rPr dirty="0" sz="700" spc="-15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700" spc="-10">
                <a:solidFill>
                  <a:srgbClr val="006FC0"/>
                </a:solidFill>
                <a:latin typeface="Calibri"/>
                <a:cs typeface="Calibri"/>
              </a:rPr>
              <a:t>Hypertension.</a:t>
            </a:r>
            <a:r>
              <a:rPr dirty="0" sz="700" spc="-2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700" spc="-10">
                <a:solidFill>
                  <a:srgbClr val="006FC0"/>
                </a:solidFill>
                <a:latin typeface="Calibri"/>
                <a:cs typeface="Calibri"/>
              </a:rPr>
              <a:t>2016;07</a:t>
            </a:r>
            <a:r>
              <a:rPr dirty="0" sz="700" spc="-10" i="1">
                <a:solidFill>
                  <a:srgbClr val="006FC0"/>
                </a:solidFill>
                <a:latin typeface="Calibri"/>
                <a:cs typeface="Calibri"/>
              </a:rPr>
              <a:t>.</a:t>
            </a:r>
            <a:endParaRPr sz="700">
              <a:latin typeface="Calibri"/>
              <a:cs typeface="Calibri"/>
            </a:endParaRPr>
          </a:p>
          <a:p>
            <a:pPr marL="103505" indent="-90805">
              <a:lnSpc>
                <a:spcPct val="100000"/>
              </a:lnSpc>
              <a:spcBef>
                <a:spcPts val="420"/>
              </a:spcBef>
              <a:buAutoNum type="arabicPlain"/>
              <a:tabLst>
                <a:tab pos="103505" algn="l"/>
              </a:tabLst>
            </a:pPr>
            <a:r>
              <a:rPr dirty="0" sz="700" i="1">
                <a:solidFill>
                  <a:srgbClr val="006FC0"/>
                </a:solidFill>
                <a:latin typeface="Calibri"/>
                <a:cs typeface="Calibri"/>
              </a:rPr>
              <a:t>KP.</a:t>
            </a:r>
            <a:r>
              <a:rPr dirty="0" sz="700" spc="-15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700" spc="-10" i="1">
                <a:solidFill>
                  <a:srgbClr val="006FC0"/>
                </a:solidFill>
                <a:latin typeface="Calibri"/>
                <a:cs typeface="Calibri"/>
              </a:rPr>
              <a:t>Tsioufis</a:t>
            </a:r>
            <a:r>
              <a:rPr dirty="0" sz="700" spc="-15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700" i="1">
                <a:solidFill>
                  <a:srgbClr val="006FC0"/>
                </a:solidFill>
                <a:latin typeface="Calibri"/>
                <a:cs typeface="Calibri"/>
              </a:rPr>
              <a:t>&amp;</a:t>
            </a:r>
            <a:r>
              <a:rPr dirty="0" sz="700" spc="-1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700" i="1">
                <a:solidFill>
                  <a:srgbClr val="006FC0"/>
                </a:solidFill>
                <a:latin typeface="Calibri"/>
                <a:cs typeface="Calibri"/>
              </a:rPr>
              <a:t>al.</a:t>
            </a:r>
            <a:r>
              <a:rPr dirty="0" sz="700" spc="-15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700" spc="-10" i="1">
                <a:solidFill>
                  <a:srgbClr val="006FC0"/>
                </a:solidFill>
                <a:latin typeface="Calibri"/>
                <a:cs typeface="Calibri"/>
              </a:rPr>
              <a:t>Eurointervention.</a:t>
            </a:r>
            <a:r>
              <a:rPr dirty="0" sz="700" spc="-1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700" spc="-10" i="1">
                <a:solidFill>
                  <a:srgbClr val="006FC0"/>
                </a:solidFill>
                <a:latin typeface="Calibri"/>
                <a:cs typeface="Calibri"/>
              </a:rPr>
              <a:t>2018;12</a:t>
            </a:r>
            <a:endParaRPr sz="700">
              <a:latin typeface="Calibri"/>
              <a:cs typeface="Calibri"/>
            </a:endParaRPr>
          </a:p>
          <a:p>
            <a:pPr marL="103505" indent="-90805">
              <a:lnSpc>
                <a:spcPct val="100000"/>
              </a:lnSpc>
              <a:spcBef>
                <a:spcPts val="420"/>
              </a:spcBef>
              <a:buAutoNum type="arabicPlain"/>
              <a:tabLst>
                <a:tab pos="103505" algn="l"/>
              </a:tabLst>
            </a:pPr>
            <a:r>
              <a:rPr dirty="0" sz="700" i="1">
                <a:solidFill>
                  <a:srgbClr val="006FC0"/>
                </a:solidFill>
                <a:latin typeface="Calibri"/>
                <a:cs typeface="Calibri"/>
              </a:rPr>
              <a:t>HC</a:t>
            </a:r>
            <a:r>
              <a:rPr dirty="0" sz="700" spc="-1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700" spc="-10" i="1">
                <a:solidFill>
                  <a:srgbClr val="006FC0"/>
                </a:solidFill>
                <a:latin typeface="Calibri"/>
                <a:cs typeface="Calibri"/>
              </a:rPr>
              <a:t>Huang</a:t>
            </a:r>
            <a:r>
              <a:rPr dirty="0" sz="700" spc="-5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700" i="1">
                <a:solidFill>
                  <a:srgbClr val="006FC0"/>
                </a:solidFill>
                <a:latin typeface="Calibri"/>
                <a:cs typeface="Calibri"/>
              </a:rPr>
              <a:t>&amp;</a:t>
            </a:r>
            <a:r>
              <a:rPr dirty="0" sz="700" spc="-5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700" i="1">
                <a:solidFill>
                  <a:srgbClr val="006FC0"/>
                </a:solidFill>
                <a:latin typeface="Calibri"/>
                <a:cs typeface="Calibri"/>
              </a:rPr>
              <a:t>al.</a:t>
            </a:r>
            <a:r>
              <a:rPr dirty="0" sz="70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700" spc="-10">
                <a:solidFill>
                  <a:srgbClr val="006FC0"/>
                </a:solidFill>
                <a:latin typeface="Arial"/>
                <a:cs typeface="Arial"/>
              </a:rPr>
              <a:t>Circintervention</a:t>
            </a:r>
            <a:r>
              <a:rPr dirty="0" sz="700" spc="-10" i="1">
                <a:solidFill>
                  <a:srgbClr val="006FC0"/>
                </a:solidFill>
                <a:latin typeface="Calibri"/>
                <a:cs typeface="Calibri"/>
              </a:rPr>
              <a:t>.</a:t>
            </a:r>
            <a:r>
              <a:rPr dirty="0" sz="700" spc="-1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700" spc="-10" i="1">
                <a:solidFill>
                  <a:srgbClr val="006FC0"/>
                </a:solidFill>
                <a:latin typeface="Calibri"/>
                <a:cs typeface="Calibri"/>
              </a:rPr>
              <a:t>2023;02</a:t>
            </a:r>
            <a:endParaRPr sz="700">
              <a:latin typeface="Calibri"/>
              <a:cs typeface="Calibri"/>
            </a:endParaRPr>
          </a:p>
        </p:txBody>
      </p:sp>
      <p:pic>
        <p:nvPicPr>
          <p:cNvPr id="31" name="object 31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3822700"/>
            <a:ext cx="2895600" cy="406400"/>
          </a:xfrm>
          <a:prstGeom prst="rect">
            <a:avLst/>
          </a:prstGeom>
        </p:spPr>
      </p:pic>
      <p:sp>
        <p:nvSpPr>
          <p:cNvPr id="32" name="object 32" descr=""/>
          <p:cNvSpPr txBox="1"/>
          <p:nvPr/>
        </p:nvSpPr>
        <p:spPr>
          <a:xfrm>
            <a:off x="36978" y="3877180"/>
            <a:ext cx="2759075" cy="261620"/>
          </a:xfrm>
          <a:prstGeom prst="rect">
            <a:avLst/>
          </a:prstGeom>
          <a:solidFill>
            <a:srgbClr val="FBDE2B"/>
          </a:solidFill>
        </p:spPr>
        <p:txBody>
          <a:bodyPr wrap="square" lIns="0" tIns="45085" rIns="0" bIns="0" rtlCol="0" vert="horz">
            <a:spAutoFit/>
          </a:bodyPr>
          <a:lstStyle/>
          <a:p>
            <a:pPr marL="688340">
              <a:lnSpc>
                <a:spcPct val="100000"/>
              </a:lnSpc>
              <a:spcBef>
                <a:spcPts val="355"/>
              </a:spcBef>
            </a:pPr>
            <a:r>
              <a:rPr dirty="0" sz="1100" b="1">
                <a:solidFill>
                  <a:srgbClr val="FFFFFF"/>
                </a:solidFill>
                <a:latin typeface="Tahoma"/>
                <a:cs typeface="Tahoma"/>
              </a:rPr>
              <a:t>Unmet</a:t>
            </a:r>
            <a:r>
              <a:rPr dirty="0" sz="1100" spc="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FFFFFF"/>
                </a:solidFill>
                <a:latin typeface="Tahoma"/>
                <a:cs typeface="Tahoma"/>
              </a:rPr>
              <a:t>clinical</a:t>
            </a:r>
            <a:r>
              <a:rPr dirty="0" sz="1100" spc="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100" spc="-20" b="1">
                <a:solidFill>
                  <a:srgbClr val="FFFFFF"/>
                </a:solidFill>
                <a:latin typeface="Tahoma"/>
                <a:cs typeface="Tahoma"/>
              </a:rPr>
              <a:t>need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42763" y="4182878"/>
            <a:ext cx="2727325" cy="982344"/>
          </a:xfrm>
          <a:prstGeom prst="rect">
            <a:avLst/>
          </a:prstGeom>
          <a:solidFill>
            <a:srgbClr val="EDEDED"/>
          </a:solidFill>
        </p:spPr>
        <p:txBody>
          <a:bodyPr wrap="square" lIns="0" tIns="69850" rIns="0" bIns="0" rtlCol="0" vert="horz">
            <a:spAutoFit/>
          </a:bodyPr>
          <a:lstStyle/>
          <a:p>
            <a:pPr algn="just" marL="70485" marR="62865">
              <a:lnSpc>
                <a:spcPct val="100000"/>
              </a:lnSpc>
              <a:spcBef>
                <a:spcPts val="550"/>
              </a:spcBef>
            </a:pPr>
            <a:r>
              <a:rPr dirty="0" sz="1000">
                <a:latin typeface="Times New Roman"/>
                <a:cs typeface="Times New Roman"/>
              </a:rPr>
              <a:t>RNS</a:t>
            </a:r>
            <a:r>
              <a:rPr dirty="0" sz="1000" spc="16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performed</a:t>
            </a:r>
            <a:r>
              <a:rPr dirty="0" sz="1000" spc="19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with</a:t>
            </a:r>
            <a:r>
              <a:rPr dirty="0" sz="1000" spc="16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bipolar</a:t>
            </a:r>
            <a:r>
              <a:rPr dirty="0" sz="1000" spc="17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probes</a:t>
            </a:r>
            <a:r>
              <a:rPr dirty="0" sz="1000" spc="17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or</a:t>
            </a:r>
            <a:r>
              <a:rPr dirty="0" sz="1000" spc="17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complex </a:t>
            </a:r>
            <a:r>
              <a:rPr dirty="0" sz="1000">
                <a:latin typeface="Times New Roman"/>
                <a:cs typeface="Times New Roman"/>
              </a:rPr>
              <a:t>and</a:t>
            </a:r>
            <a:r>
              <a:rPr dirty="0" sz="1000" spc="33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expensive</a:t>
            </a:r>
            <a:r>
              <a:rPr dirty="0" sz="1000" spc="3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catheters</a:t>
            </a:r>
            <a:r>
              <a:rPr dirty="0" sz="1000" spc="34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and</a:t>
            </a:r>
            <a:r>
              <a:rPr dirty="0" sz="1000" spc="3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algorithms</a:t>
            </a:r>
            <a:r>
              <a:rPr dirty="0" sz="1000" spc="32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in</a:t>
            </a:r>
            <a:r>
              <a:rPr dirty="0" sz="1000" spc="32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EP </a:t>
            </a:r>
            <a:r>
              <a:rPr dirty="0" sz="1000" spc="-10">
                <a:latin typeface="Times New Roman"/>
                <a:cs typeface="Times New Roman"/>
              </a:rPr>
              <a:t>laboratories.</a:t>
            </a:r>
            <a:endParaRPr sz="1000">
              <a:latin typeface="Times New Roman"/>
              <a:cs typeface="Times New Roman"/>
            </a:endParaRPr>
          </a:p>
          <a:p>
            <a:pPr algn="just" marL="70485" marR="64135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This</a:t>
            </a:r>
            <a:r>
              <a:rPr dirty="0" sz="1000" spc="6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study</a:t>
            </a:r>
            <a:r>
              <a:rPr dirty="0" sz="1000" spc="6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aims</a:t>
            </a:r>
            <a:r>
              <a:rPr dirty="0" sz="1000" spc="6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at</a:t>
            </a:r>
            <a:r>
              <a:rPr dirty="0" sz="1000" spc="7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showing</a:t>
            </a:r>
            <a:r>
              <a:rPr dirty="0" sz="1000" spc="6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feasibility,</a:t>
            </a:r>
            <a:r>
              <a:rPr dirty="0" sz="1000" spc="6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safety</a:t>
            </a:r>
            <a:r>
              <a:rPr dirty="0" sz="1000" spc="7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and </a:t>
            </a:r>
            <a:r>
              <a:rPr dirty="0" sz="1000">
                <a:latin typeface="Times New Roman"/>
                <a:cs typeface="Times New Roman"/>
              </a:rPr>
              <a:t>efficacy</a:t>
            </a:r>
            <a:r>
              <a:rPr dirty="0" sz="1000" spc="4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RNS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using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Direct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Wire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Pacing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(DWP) technique.</a:t>
            </a:r>
            <a:endParaRPr sz="1000">
              <a:latin typeface="Times New Roman"/>
              <a:cs typeface="Times New Roman"/>
            </a:endParaRPr>
          </a:p>
        </p:txBody>
      </p:sp>
      <p:pic>
        <p:nvPicPr>
          <p:cNvPr id="34" name="object 34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5181600"/>
            <a:ext cx="2870200" cy="406400"/>
          </a:xfrm>
          <a:prstGeom prst="rect">
            <a:avLst/>
          </a:prstGeom>
        </p:spPr>
      </p:pic>
      <p:sp>
        <p:nvSpPr>
          <p:cNvPr id="35" name="object 35" descr=""/>
          <p:cNvSpPr txBox="1"/>
          <p:nvPr/>
        </p:nvSpPr>
        <p:spPr>
          <a:xfrm>
            <a:off x="22120" y="5232169"/>
            <a:ext cx="2759075" cy="261620"/>
          </a:xfrm>
          <a:prstGeom prst="rect">
            <a:avLst/>
          </a:prstGeom>
          <a:solidFill>
            <a:srgbClr val="FBDE2B"/>
          </a:solidFill>
        </p:spPr>
        <p:txBody>
          <a:bodyPr wrap="square" lIns="0" tIns="4508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355"/>
              </a:spcBef>
            </a:pPr>
            <a:r>
              <a:rPr dirty="0" sz="1100" spc="-10" b="1">
                <a:solidFill>
                  <a:srgbClr val="FFFFFF"/>
                </a:solidFill>
                <a:latin typeface="Tahoma"/>
                <a:cs typeface="Tahoma"/>
              </a:rPr>
              <a:t>Methods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6" name="object 36" descr=""/>
          <p:cNvSpPr/>
          <p:nvPr/>
        </p:nvSpPr>
        <p:spPr>
          <a:xfrm>
            <a:off x="32881" y="5550708"/>
            <a:ext cx="2727325" cy="1220470"/>
          </a:xfrm>
          <a:custGeom>
            <a:avLst/>
            <a:gdLst/>
            <a:ahLst/>
            <a:cxnLst/>
            <a:rect l="l" t="t" r="r" b="b"/>
            <a:pathLst>
              <a:path w="2727325" h="1220470">
                <a:moveTo>
                  <a:pt x="2727299" y="0"/>
                </a:moveTo>
                <a:lnTo>
                  <a:pt x="0" y="0"/>
                </a:lnTo>
                <a:lnTo>
                  <a:pt x="0" y="1220425"/>
                </a:lnTo>
                <a:lnTo>
                  <a:pt x="2727299" y="1220425"/>
                </a:lnTo>
                <a:lnTo>
                  <a:pt x="2727299" y="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 descr=""/>
          <p:cNvSpPr txBox="1"/>
          <p:nvPr/>
        </p:nvSpPr>
        <p:spPr>
          <a:xfrm>
            <a:off x="147866" y="5610095"/>
            <a:ext cx="2591435" cy="1092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Times New Roman"/>
                <a:cs typeface="Times New Roman"/>
              </a:rPr>
              <a:t>We</a:t>
            </a:r>
            <a:r>
              <a:rPr dirty="0" sz="1000" spc="3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used</a:t>
            </a:r>
            <a:r>
              <a:rPr dirty="0" sz="1000" spc="3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a</a:t>
            </a:r>
            <a:r>
              <a:rPr dirty="0" sz="1000" spc="3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BMW</a:t>
            </a:r>
            <a:r>
              <a:rPr dirty="0" sz="1000" spc="3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guidewire</a:t>
            </a:r>
            <a:r>
              <a:rPr dirty="0" sz="1000" spc="34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as</a:t>
            </a:r>
            <a:r>
              <a:rPr dirty="0" sz="1000" spc="3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a</a:t>
            </a:r>
            <a:r>
              <a:rPr dirty="0" sz="1000" spc="3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cathode</a:t>
            </a:r>
            <a:r>
              <a:rPr dirty="0" sz="1000" spc="34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to </a:t>
            </a:r>
            <a:r>
              <a:rPr dirty="0" sz="1000">
                <a:latin typeface="Times New Roman"/>
                <a:cs typeface="Times New Roman"/>
              </a:rPr>
              <a:t>provide</a:t>
            </a:r>
            <a:r>
              <a:rPr dirty="0" sz="1000" spc="14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pacing</a:t>
            </a:r>
            <a:r>
              <a:rPr dirty="0" sz="1000" spc="14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with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a</a:t>
            </a:r>
            <a:r>
              <a:rPr dirty="0" sz="1000" spc="1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subcatneous</a:t>
            </a:r>
            <a:r>
              <a:rPr dirty="0" sz="1000" spc="14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needle</a:t>
            </a:r>
            <a:r>
              <a:rPr dirty="0" sz="1000" spc="15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as</a:t>
            </a:r>
            <a:r>
              <a:rPr dirty="0" sz="1000" spc="14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an </a:t>
            </a:r>
            <a:r>
              <a:rPr dirty="0" sz="1000">
                <a:latin typeface="Times New Roman"/>
                <a:cs typeface="Times New Roman"/>
              </a:rPr>
              <a:t>anode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and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a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simple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pacing</a:t>
            </a:r>
            <a:r>
              <a:rPr dirty="0" sz="1000" spc="4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algorithm</a:t>
            </a:r>
            <a:r>
              <a:rPr dirty="0" sz="1000" spc="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provided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by </a:t>
            </a:r>
            <a:r>
              <a:rPr dirty="0" sz="1000">
                <a:latin typeface="Times New Roman"/>
                <a:cs typeface="Times New Roman"/>
              </a:rPr>
              <a:t>a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standard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external PM: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800/mn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at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20mA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during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0">
                <a:latin typeface="Times New Roman"/>
                <a:cs typeface="Times New Roman"/>
              </a:rPr>
              <a:t>1</a:t>
            </a:r>
            <a:r>
              <a:rPr dirty="0" sz="1000">
                <a:latin typeface="Times New Roman"/>
                <a:cs typeface="Times New Roman"/>
              </a:rPr>
              <a:t> min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prior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and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after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a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RDN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procedure.</a:t>
            </a:r>
            <a:endParaRPr sz="1000">
              <a:latin typeface="Times New Roman"/>
              <a:cs typeface="Times New Roman"/>
            </a:endParaRPr>
          </a:p>
          <a:p>
            <a:pPr algn="just" marL="12700" marR="635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12</a:t>
            </a:r>
            <a:r>
              <a:rPr dirty="0" sz="1000" spc="22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patients</a:t>
            </a:r>
            <a:r>
              <a:rPr dirty="0" sz="1000" spc="229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with</a:t>
            </a:r>
            <a:r>
              <a:rPr dirty="0" sz="1000" spc="22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resistant</a:t>
            </a:r>
            <a:r>
              <a:rPr dirty="0" sz="1000" spc="2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HTN</a:t>
            </a:r>
            <a:r>
              <a:rPr dirty="0" sz="1000" spc="2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elligible</a:t>
            </a:r>
            <a:r>
              <a:rPr dirty="0" sz="1000" spc="22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for</a:t>
            </a:r>
            <a:r>
              <a:rPr dirty="0" sz="1000" spc="24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an </a:t>
            </a:r>
            <a:r>
              <a:rPr dirty="0" sz="1000">
                <a:latin typeface="Times New Roman"/>
                <a:cs typeface="Times New Roman"/>
              </a:rPr>
              <a:t>usRDN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with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Recor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Paradise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system.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2909316" y="2206358"/>
            <a:ext cx="80264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700" b="1">
                <a:solidFill>
                  <a:srgbClr val="28519D"/>
                </a:solidFill>
                <a:latin typeface="Calibri"/>
                <a:cs typeface="Calibri"/>
              </a:rPr>
              <a:t>Loop</a:t>
            </a:r>
            <a:r>
              <a:rPr dirty="0" sz="700" spc="-30">
                <a:solidFill>
                  <a:srgbClr val="28519D"/>
                </a:solidFill>
                <a:latin typeface="Times New Roman"/>
                <a:cs typeface="Times New Roman"/>
              </a:rPr>
              <a:t> </a:t>
            </a:r>
            <a:r>
              <a:rPr dirty="0" sz="700" b="1">
                <a:solidFill>
                  <a:srgbClr val="28519D"/>
                </a:solidFill>
                <a:latin typeface="Calibri"/>
                <a:cs typeface="Calibri"/>
              </a:rPr>
              <a:t>shaped</a:t>
            </a:r>
            <a:r>
              <a:rPr dirty="0" sz="700" spc="-25">
                <a:solidFill>
                  <a:srgbClr val="28519D"/>
                </a:solidFill>
                <a:latin typeface="Times New Roman"/>
                <a:cs typeface="Times New Roman"/>
              </a:rPr>
              <a:t> </a:t>
            </a:r>
            <a:r>
              <a:rPr dirty="0" sz="700" spc="-20" b="1">
                <a:solidFill>
                  <a:srgbClr val="28519D"/>
                </a:solidFill>
                <a:latin typeface="Calibri"/>
                <a:cs typeface="Calibri"/>
              </a:rPr>
              <a:t>BMW</a:t>
            </a:r>
            <a:r>
              <a:rPr dirty="0" baseline="24691" sz="675" spc="-30" b="1">
                <a:solidFill>
                  <a:srgbClr val="28519D"/>
                </a:solidFill>
                <a:latin typeface="Calibri"/>
                <a:cs typeface="Calibri"/>
              </a:rPr>
              <a:t>®</a:t>
            </a:r>
            <a:endParaRPr baseline="24691" sz="675">
              <a:latin typeface="Calibri"/>
              <a:cs typeface="Calibri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3716020" y="4938391"/>
            <a:ext cx="1645285" cy="29654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269875" indent="-257175">
              <a:lnSpc>
                <a:spcPct val="100000"/>
              </a:lnSpc>
              <a:spcBef>
                <a:spcPts val="204"/>
              </a:spcBef>
              <a:buClr>
                <a:srgbClr val="EA7064"/>
              </a:buClr>
              <a:buSzPct val="106250"/>
              <a:buFont typeface="Arial"/>
              <a:buChar char="►"/>
              <a:tabLst>
                <a:tab pos="269875" algn="l"/>
              </a:tabLst>
            </a:pPr>
            <a:r>
              <a:rPr dirty="0" sz="800" b="1" i="1">
                <a:solidFill>
                  <a:srgbClr val="626261"/>
                </a:solidFill>
                <a:latin typeface="Calibri"/>
                <a:cs typeface="Calibri"/>
              </a:rPr>
              <a:t>Pau</a:t>
            </a:r>
            <a:r>
              <a:rPr dirty="0" sz="800" spc="-50">
                <a:solidFill>
                  <a:srgbClr val="626261"/>
                </a:solidFill>
                <a:latin typeface="Times New Roman"/>
                <a:cs typeface="Times New Roman"/>
              </a:rPr>
              <a:t> </a:t>
            </a:r>
            <a:r>
              <a:rPr dirty="0" sz="800" b="1" i="1">
                <a:solidFill>
                  <a:srgbClr val="626261"/>
                </a:solidFill>
                <a:latin typeface="Calibri"/>
                <a:cs typeface="Calibri"/>
              </a:rPr>
              <a:t>Hospital</a:t>
            </a:r>
            <a:r>
              <a:rPr dirty="0" sz="800" spc="-45">
                <a:solidFill>
                  <a:srgbClr val="626261"/>
                </a:solidFill>
                <a:latin typeface="Times New Roman"/>
                <a:cs typeface="Times New Roman"/>
              </a:rPr>
              <a:t> </a:t>
            </a:r>
            <a:r>
              <a:rPr dirty="0" sz="800" spc="-10" b="1" i="1">
                <a:solidFill>
                  <a:srgbClr val="626261"/>
                </a:solidFill>
                <a:latin typeface="Calibri"/>
                <a:cs typeface="Calibri"/>
              </a:rPr>
              <a:t>Centre:</a:t>
            </a:r>
            <a:endParaRPr sz="800">
              <a:latin typeface="Calibri"/>
              <a:cs typeface="Calibri"/>
            </a:endParaRPr>
          </a:p>
          <a:p>
            <a:pPr marL="525145">
              <a:lnSpc>
                <a:spcPct val="100000"/>
              </a:lnSpc>
              <a:spcBef>
                <a:spcPts val="105"/>
              </a:spcBef>
            </a:pPr>
            <a:r>
              <a:rPr dirty="0" sz="800" spc="-10" i="1">
                <a:solidFill>
                  <a:srgbClr val="626261"/>
                </a:solidFill>
                <a:latin typeface="Calibri"/>
                <a:cs typeface="Calibri"/>
              </a:rPr>
              <a:t>Investigator</a:t>
            </a:r>
            <a:r>
              <a:rPr dirty="0" sz="800" spc="30">
                <a:solidFill>
                  <a:srgbClr val="626261"/>
                </a:solidFill>
                <a:latin typeface="Times New Roman"/>
                <a:cs typeface="Times New Roman"/>
              </a:rPr>
              <a:t> </a:t>
            </a:r>
            <a:r>
              <a:rPr dirty="0" sz="800" spc="-10" i="1">
                <a:solidFill>
                  <a:srgbClr val="626261"/>
                </a:solidFill>
                <a:latin typeface="Calibri"/>
                <a:cs typeface="Calibri"/>
              </a:rPr>
              <a:t>initiated</a:t>
            </a:r>
            <a:r>
              <a:rPr dirty="0" sz="800" spc="30">
                <a:solidFill>
                  <a:srgbClr val="626261"/>
                </a:solidFill>
                <a:latin typeface="Times New Roman"/>
                <a:cs typeface="Times New Roman"/>
              </a:rPr>
              <a:t> </a:t>
            </a:r>
            <a:r>
              <a:rPr dirty="0" sz="800" spc="-10" i="1">
                <a:solidFill>
                  <a:srgbClr val="626261"/>
                </a:solidFill>
                <a:latin typeface="Calibri"/>
                <a:cs typeface="Calibri"/>
              </a:rPr>
              <a:t>study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3716020" y="5487033"/>
            <a:ext cx="1980564" cy="41846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293370" indent="-280670">
              <a:lnSpc>
                <a:spcPct val="100000"/>
              </a:lnSpc>
              <a:spcBef>
                <a:spcPts val="204"/>
              </a:spcBef>
              <a:buClr>
                <a:srgbClr val="EA7064"/>
              </a:buClr>
              <a:buSzPct val="106250"/>
              <a:buFont typeface="Arial"/>
              <a:buChar char="►"/>
              <a:tabLst>
                <a:tab pos="293370" algn="l"/>
              </a:tabLst>
            </a:pPr>
            <a:r>
              <a:rPr dirty="0" sz="800" spc="-10" b="1" i="1">
                <a:solidFill>
                  <a:srgbClr val="626261"/>
                </a:solidFill>
                <a:latin typeface="Calibri"/>
                <a:cs typeface="Calibri"/>
              </a:rPr>
              <a:t>CERIC:</a:t>
            </a:r>
            <a:endParaRPr sz="800">
              <a:latin typeface="Calibri"/>
              <a:cs typeface="Calibri"/>
            </a:endParaRPr>
          </a:p>
          <a:p>
            <a:pPr marL="525145" marR="5080">
              <a:lnSpc>
                <a:spcPct val="100000"/>
              </a:lnSpc>
              <a:spcBef>
                <a:spcPts val="105"/>
              </a:spcBef>
            </a:pPr>
            <a:r>
              <a:rPr dirty="0" sz="800" spc="-10" i="1">
                <a:solidFill>
                  <a:srgbClr val="626261"/>
                </a:solidFill>
                <a:latin typeface="Calibri"/>
                <a:cs typeface="Calibri"/>
              </a:rPr>
              <a:t>Study</a:t>
            </a:r>
            <a:r>
              <a:rPr dirty="0" sz="800" spc="-20">
                <a:solidFill>
                  <a:srgbClr val="626261"/>
                </a:solidFill>
                <a:latin typeface="Times New Roman"/>
                <a:cs typeface="Times New Roman"/>
              </a:rPr>
              <a:t> </a:t>
            </a:r>
            <a:r>
              <a:rPr dirty="0" sz="800" spc="-10" i="1">
                <a:solidFill>
                  <a:srgbClr val="626261"/>
                </a:solidFill>
                <a:latin typeface="Calibri"/>
                <a:cs typeface="Calibri"/>
              </a:rPr>
              <a:t>promotion</a:t>
            </a:r>
            <a:r>
              <a:rPr dirty="0" sz="800" spc="-20">
                <a:solidFill>
                  <a:srgbClr val="626261"/>
                </a:solidFill>
                <a:latin typeface="Times New Roman"/>
                <a:cs typeface="Times New Roman"/>
              </a:rPr>
              <a:t> </a:t>
            </a:r>
            <a:r>
              <a:rPr dirty="0" sz="800" i="1">
                <a:solidFill>
                  <a:srgbClr val="626261"/>
                </a:solidFill>
                <a:latin typeface="Calibri"/>
                <a:cs typeface="Calibri"/>
              </a:rPr>
              <a:t>and</a:t>
            </a:r>
            <a:r>
              <a:rPr dirty="0" sz="800" spc="-15">
                <a:solidFill>
                  <a:srgbClr val="626261"/>
                </a:solidFill>
                <a:latin typeface="Times New Roman"/>
                <a:cs typeface="Times New Roman"/>
              </a:rPr>
              <a:t> </a:t>
            </a:r>
            <a:r>
              <a:rPr dirty="0" sz="800" spc="-10" i="1">
                <a:solidFill>
                  <a:srgbClr val="626261"/>
                </a:solidFill>
                <a:latin typeface="Calibri"/>
                <a:cs typeface="Calibri"/>
              </a:rPr>
              <a:t>management</a:t>
            </a:r>
            <a:r>
              <a:rPr dirty="0" sz="800" spc="500">
                <a:solidFill>
                  <a:srgbClr val="626261"/>
                </a:solidFill>
                <a:latin typeface="Times New Roman"/>
                <a:cs typeface="Times New Roman"/>
              </a:rPr>
              <a:t> </a:t>
            </a:r>
            <a:r>
              <a:rPr dirty="0" sz="800" i="1">
                <a:solidFill>
                  <a:srgbClr val="626261"/>
                </a:solidFill>
                <a:latin typeface="Calibri"/>
                <a:cs typeface="Calibri"/>
              </a:rPr>
              <a:t>Data</a:t>
            </a:r>
            <a:r>
              <a:rPr dirty="0" sz="800" spc="-35">
                <a:solidFill>
                  <a:srgbClr val="626261"/>
                </a:solidFill>
                <a:latin typeface="Times New Roman"/>
                <a:cs typeface="Times New Roman"/>
              </a:rPr>
              <a:t> </a:t>
            </a:r>
            <a:r>
              <a:rPr dirty="0" sz="800" spc="-10" i="1">
                <a:solidFill>
                  <a:srgbClr val="626261"/>
                </a:solidFill>
                <a:latin typeface="Calibri"/>
                <a:cs typeface="Calibri"/>
              </a:rPr>
              <a:t>Management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3716020" y="6157593"/>
            <a:ext cx="1002030" cy="41846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293370" marR="5080" indent="-281305">
              <a:lnSpc>
                <a:spcPct val="105500"/>
              </a:lnSpc>
              <a:spcBef>
                <a:spcPts val="150"/>
              </a:spcBef>
              <a:buClr>
                <a:srgbClr val="EA7064"/>
              </a:buClr>
              <a:buSzPct val="106250"/>
              <a:buFont typeface="Arial"/>
              <a:buChar char="►"/>
              <a:tabLst>
                <a:tab pos="525145" algn="l"/>
              </a:tabLst>
            </a:pPr>
            <a:r>
              <a:rPr dirty="0" sz="800" spc="-10" b="1" i="1">
                <a:solidFill>
                  <a:srgbClr val="626261"/>
                </a:solidFill>
                <a:latin typeface="Calibri"/>
                <a:cs typeface="Calibri"/>
              </a:rPr>
              <a:t>Electroducer:</a:t>
            </a:r>
            <a:r>
              <a:rPr dirty="0" sz="800" spc="500">
                <a:solidFill>
                  <a:srgbClr val="626261"/>
                </a:solidFill>
                <a:latin typeface="Times New Roman"/>
                <a:cs typeface="Times New Roman"/>
              </a:rPr>
              <a:t> </a:t>
            </a:r>
            <a:r>
              <a:rPr dirty="0" sz="800" spc="500">
                <a:solidFill>
                  <a:srgbClr val="626261"/>
                </a:solidFill>
                <a:latin typeface="Times New Roman"/>
                <a:cs typeface="Times New Roman"/>
              </a:rPr>
              <a:t>	</a:t>
            </a:r>
            <a:r>
              <a:rPr dirty="0" sz="800" spc="-10" i="1">
                <a:solidFill>
                  <a:srgbClr val="626261"/>
                </a:solidFill>
                <a:latin typeface="Calibri"/>
                <a:cs typeface="Calibri"/>
              </a:rPr>
              <a:t>Financing</a:t>
            </a:r>
            <a:r>
              <a:rPr dirty="0" sz="800" spc="500">
                <a:solidFill>
                  <a:srgbClr val="626261"/>
                </a:solidFill>
                <a:latin typeface="Times New Roman"/>
                <a:cs typeface="Times New Roman"/>
              </a:rPr>
              <a:t> </a:t>
            </a:r>
            <a:r>
              <a:rPr dirty="0" sz="800" spc="500">
                <a:solidFill>
                  <a:srgbClr val="626261"/>
                </a:solidFill>
                <a:latin typeface="Times New Roman"/>
                <a:cs typeface="Times New Roman"/>
              </a:rPr>
              <a:t>	</a:t>
            </a:r>
            <a:r>
              <a:rPr dirty="0" sz="800" spc="-10" i="1">
                <a:solidFill>
                  <a:srgbClr val="626261"/>
                </a:solidFill>
                <a:latin typeface="Calibri"/>
                <a:cs typeface="Calibri"/>
              </a:rPr>
              <a:t>Monitoring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42" name="object 42" descr=""/>
          <p:cNvGrpSpPr/>
          <p:nvPr/>
        </p:nvGrpSpPr>
        <p:grpSpPr>
          <a:xfrm>
            <a:off x="2884786" y="4838696"/>
            <a:ext cx="823594" cy="1665605"/>
            <a:chOff x="2884786" y="4838696"/>
            <a:chExt cx="823594" cy="1665605"/>
          </a:xfrm>
        </p:grpSpPr>
        <p:pic>
          <p:nvPicPr>
            <p:cNvPr id="43" name="object 43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908299" y="4838696"/>
              <a:ext cx="693590" cy="399876"/>
            </a:xfrm>
            <a:prstGeom prst="rect">
              <a:avLst/>
            </a:prstGeom>
          </p:spPr>
        </p:pic>
        <p:pic>
          <p:nvPicPr>
            <p:cNvPr id="44" name="object 44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933699" y="5321299"/>
              <a:ext cx="774254" cy="400622"/>
            </a:xfrm>
            <a:prstGeom prst="rect">
              <a:avLst/>
            </a:prstGeom>
          </p:spPr>
        </p:pic>
        <p:pic>
          <p:nvPicPr>
            <p:cNvPr id="45" name="object 45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884786" y="5803899"/>
              <a:ext cx="685568" cy="700155"/>
            </a:xfrm>
            <a:prstGeom prst="rect">
              <a:avLst/>
            </a:prstGeom>
          </p:spPr>
        </p:pic>
      </p:grpSp>
      <p:pic>
        <p:nvPicPr>
          <p:cNvPr id="46" name="object 46" descr="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724900" y="3886200"/>
            <a:ext cx="3390900" cy="406400"/>
          </a:xfrm>
          <a:prstGeom prst="rect">
            <a:avLst/>
          </a:prstGeom>
        </p:spPr>
      </p:pic>
      <p:sp>
        <p:nvSpPr>
          <p:cNvPr id="47" name="object 47" descr=""/>
          <p:cNvSpPr txBox="1"/>
          <p:nvPr/>
        </p:nvSpPr>
        <p:spPr>
          <a:xfrm>
            <a:off x="8781212" y="3938813"/>
            <a:ext cx="3244215" cy="261620"/>
          </a:xfrm>
          <a:prstGeom prst="rect">
            <a:avLst/>
          </a:prstGeom>
          <a:solidFill>
            <a:srgbClr val="FBDE2B"/>
          </a:solidFill>
        </p:spPr>
        <p:txBody>
          <a:bodyPr wrap="square" lIns="0" tIns="4508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355"/>
              </a:spcBef>
            </a:pPr>
            <a:r>
              <a:rPr dirty="0" sz="1100" spc="-10" b="1">
                <a:solidFill>
                  <a:srgbClr val="FFFFFF"/>
                </a:solidFill>
                <a:latin typeface="Tahoma"/>
                <a:cs typeface="Tahoma"/>
              </a:rPr>
              <a:t>Conclusion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8785300" y="4255085"/>
            <a:ext cx="3202940" cy="1562735"/>
          </a:xfrm>
          <a:prstGeom prst="rect">
            <a:avLst/>
          </a:prstGeom>
          <a:solidFill>
            <a:srgbClr val="EDEDED"/>
          </a:solidFill>
        </p:spPr>
        <p:txBody>
          <a:bodyPr wrap="square" lIns="0" tIns="11430" rIns="0" bIns="0" rtlCol="0" vert="horz">
            <a:spAutoFit/>
          </a:bodyPr>
          <a:lstStyle/>
          <a:p>
            <a:pPr marL="108585">
              <a:lnSpc>
                <a:spcPct val="100000"/>
              </a:lnSpc>
              <a:spcBef>
                <a:spcPts val="90"/>
              </a:spcBef>
            </a:pPr>
            <a:r>
              <a:rPr dirty="0" u="sng" cap="small" sz="10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Perspectives:</a:t>
            </a:r>
            <a:endParaRPr sz="1000">
              <a:latin typeface="Calibri"/>
              <a:cs typeface="Calibri"/>
            </a:endParaRPr>
          </a:p>
          <a:p>
            <a:pPr marL="108585">
              <a:lnSpc>
                <a:spcPct val="100000"/>
              </a:lnSpc>
            </a:pPr>
            <a:r>
              <a:rPr dirty="0" sz="1000" b="1">
                <a:latin typeface="Calibri"/>
                <a:cs typeface="Calibri"/>
              </a:rPr>
              <a:t>RDN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800">
                <a:latin typeface="Calibri"/>
                <a:cs typeface="Calibri"/>
              </a:rPr>
              <a:t>WORKS</a:t>
            </a:r>
            <a:r>
              <a:rPr dirty="0" sz="800">
                <a:latin typeface="Times New Roman"/>
                <a:cs typeface="Times New Roman"/>
              </a:rPr>
              <a:t> </a:t>
            </a:r>
            <a:r>
              <a:rPr dirty="0" sz="800">
                <a:latin typeface="Calibri"/>
                <a:cs typeface="Calibri"/>
              </a:rPr>
              <a:t>BUT</a:t>
            </a:r>
            <a:r>
              <a:rPr dirty="0" sz="800" spc="15">
                <a:latin typeface="Times New Roman"/>
                <a:cs typeface="Times New Roman"/>
              </a:rPr>
              <a:t> </a:t>
            </a:r>
            <a:r>
              <a:rPr dirty="0" sz="800">
                <a:latin typeface="Calibri"/>
                <a:cs typeface="Calibri"/>
              </a:rPr>
              <a:t>PATIENT</a:t>
            </a:r>
            <a:r>
              <a:rPr dirty="0" sz="800" spc="-15">
                <a:latin typeface="Times New Roman"/>
                <a:cs typeface="Times New Roman"/>
              </a:rPr>
              <a:t> </a:t>
            </a:r>
            <a:r>
              <a:rPr dirty="0" sz="800">
                <a:latin typeface="Calibri"/>
                <a:cs typeface="Calibri"/>
              </a:rPr>
              <a:t>SELECTION</a:t>
            </a:r>
            <a:r>
              <a:rPr dirty="0" sz="800" spc="-30">
                <a:latin typeface="Times New Roman"/>
                <a:cs typeface="Times New Roman"/>
              </a:rPr>
              <a:t> </a:t>
            </a:r>
            <a:r>
              <a:rPr dirty="0" sz="800">
                <a:latin typeface="Calibri"/>
                <a:cs typeface="Calibri"/>
              </a:rPr>
              <a:t>IS</a:t>
            </a:r>
            <a:r>
              <a:rPr dirty="0" sz="800" spc="15">
                <a:latin typeface="Times New Roman"/>
                <a:cs typeface="Times New Roman"/>
              </a:rPr>
              <a:t> </a:t>
            </a:r>
            <a:r>
              <a:rPr dirty="0" sz="800">
                <a:latin typeface="Calibri"/>
                <a:cs typeface="Calibri"/>
              </a:rPr>
              <a:t>A</a:t>
            </a:r>
            <a:r>
              <a:rPr dirty="0" sz="800" spc="25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Calibri"/>
                <a:cs typeface="Calibri"/>
              </a:rPr>
              <a:t>WEAKNESS</a:t>
            </a:r>
            <a:endParaRPr sz="800">
              <a:latin typeface="Calibri"/>
              <a:cs typeface="Calibri"/>
            </a:endParaRPr>
          </a:p>
          <a:p>
            <a:pPr marL="108585">
              <a:lnSpc>
                <a:spcPct val="100000"/>
              </a:lnSpc>
            </a:pPr>
            <a:r>
              <a:rPr dirty="0" sz="1000" b="1">
                <a:latin typeface="Calibri"/>
                <a:cs typeface="Calibri"/>
              </a:rPr>
              <a:t>RNS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800">
                <a:latin typeface="Calibri"/>
                <a:cs typeface="Calibri"/>
              </a:rPr>
              <a:t>APPEAR</a:t>
            </a:r>
            <a:r>
              <a:rPr dirty="0" sz="800" spc="5">
                <a:latin typeface="Times New Roman"/>
                <a:cs typeface="Times New Roman"/>
              </a:rPr>
              <a:t> </a:t>
            </a:r>
            <a:r>
              <a:rPr dirty="0" sz="800">
                <a:latin typeface="Calibri"/>
                <a:cs typeface="Calibri"/>
              </a:rPr>
              <a:t>TO</a:t>
            </a:r>
            <a:r>
              <a:rPr dirty="0" sz="800" spc="15">
                <a:latin typeface="Times New Roman"/>
                <a:cs typeface="Times New Roman"/>
              </a:rPr>
              <a:t> </a:t>
            </a:r>
            <a:r>
              <a:rPr dirty="0" sz="800">
                <a:latin typeface="Calibri"/>
                <a:cs typeface="Calibri"/>
              </a:rPr>
              <a:t>PREDICT</a:t>
            </a:r>
            <a:r>
              <a:rPr dirty="0" sz="800" spc="-5">
                <a:latin typeface="Times New Roman"/>
                <a:cs typeface="Times New Roman"/>
              </a:rPr>
              <a:t> </a:t>
            </a:r>
            <a:r>
              <a:rPr dirty="0" sz="1000">
                <a:latin typeface="Calibri"/>
                <a:cs typeface="Calibri"/>
              </a:rPr>
              <a:t>RDN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800">
                <a:latin typeface="Calibri"/>
                <a:cs typeface="Calibri"/>
              </a:rPr>
              <a:t>EFFICACY</a:t>
            </a:r>
            <a:r>
              <a:rPr dirty="0" sz="800" spc="-25">
                <a:latin typeface="Times New Roman"/>
                <a:cs typeface="Times New Roman"/>
              </a:rPr>
              <a:t> </a:t>
            </a:r>
            <a:r>
              <a:rPr dirty="0" sz="800">
                <a:latin typeface="Calibri"/>
                <a:cs typeface="Calibri"/>
              </a:rPr>
              <a:t>BUT</a:t>
            </a:r>
            <a:r>
              <a:rPr dirty="0" sz="800" spc="25">
                <a:latin typeface="Times New Roman"/>
                <a:cs typeface="Times New Roman"/>
              </a:rPr>
              <a:t> </a:t>
            </a:r>
            <a:r>
              <a:rPr dirty="0" sz="800" b="1">
                <a:latin typeface="Calibri"/>
                <a:cs typeface="Calibri"/>
              </a:rPr>
              <a:t>TOO</a:t>
            </a:r>
            <a:r>
              <a:rPr dirty="0" sz="800">
                <a:latin typeface="Times New Roman"/>
                <a:cs typeface="Times New Roman"/>
              </a:rPr>
              <a:t> </a:t>
            </a:r>
            <a:r>
              <a:rPr dirty="0" sz="800" b="1">
                <a:latin typeface="Calibri"/>
                <a:cs typeface="Calibri"/>
              </a:rPr>
              <a:t>COMPLEX</a:t>
            </a:r>
            <a:r>
              <a:rPr dirty="0" sz="800" spc="-50">
                <a:latin typeface="Times New Roman"/>
                <a:cs typeface="Times New Roman"/>
              </a:rPr>
              <a:t> </a:t>
            </a:r>
            <a:r>
              <a:rPr dirty="0" sz="800" spc="-10" b="1">
                <a:latin typeface="Calibri"/>
                <a:cs typeface="Calibri"/>
              </a:rPr>
              <a:t>TODAY</a:t>
            </a:r>
            <a:endParaRPr sz="800">
              <a:latin typeface="Calibri"/>
              <a:cs typeface="Calibri"/>
            </a:endParaRPr>
          </a:p>
          <a:p>
            <a:pPr marL="108585">
              <a:lnSpc>
                <a:spcPct val="100000"/>
              </a:lnSpc>
            </a:pPr>
            <a:r>
              <a:rPr dirty="0" u="sng" cap="small" sz="10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Conclusion:</a:t>
            </a:r>
            <a:endParaRPr sz="1000">
              <a:latin typeface="Calibri"/>
              <a:cs typeface="Calibri"/>
            </a:endParaRPr>
          </a:p>
          <a:p>
            <a:pPr marL="108585" marR="263525">
              <a:lnSpc>
                <a:spcPct val="100000"/>
              </a:lnSpc>
            </a:pPr>
            <a:r>
              <a:rPr dirty="0" sz="1000" spc="-10" b="1">
                <a:latin typeface="Calibri"/>
                <a:cs typeface="Calibri"/>
              </a:rPr>
              <a:t>RNS-DWP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800">
                <a:latin typeface="Calibri"/>
                <a:cs typeface="Calibri"/>
              </a:rPr>
              <a:t>COULD</a:t>
            </a:r>
            <a:r>
              <a:rPr dirty="0" sz="800" spc="-5">
                <a:latin typeface="Times New Roman"/>
                <a:cs typeface="Times New Roman"/>
              </a:rPr>
              <a:t> </a:t>
            </a:r>
            <a:r>
              <a:rPr dirty="0" sz="800">
                <a:latin typeface="Calibri"/>
                <a:cs typeface="Calibri"/>
              </a:rPr>
              <a:t>PROVIDE</a:t>
            </a:r>
            <a:r>
              <a:rPr dirty="0" sz="800" spc="-10">
                <a:latin typeface="Times New Roman"/>
                <a:cs typeface="Times New Roman"/>
              </a:rPr>
              <a:t> </a:t>
            </a:r>
            <a:r>
              <a:rPr dirty="0" sz="800">
                <a:latin typeface="Calibri"/>
                <a:cs typeface="Calibri"/>
              </a:rPr>
              <a:t>A</a:t>
            </a:r>
            <a:r>
              <a:rPr dirty="0" sz="800" spc="20">
                <a:latin typeface="Times New Roman"/>
                <a:cs typeface="Times New Roman"/>
              </a:rPr>
              <a:t> </a:t>
            </a:r>
            <a:r>
              <a:rPr dirty="0" sz="800" b="1">
                <a:latin typeface="Calibri"/>
                <a:cs typeface="Calibri"/>
              </a:rPr>
              <a:t>SIMPLE</a:t>
            </a:r>
            <a:r>
              <a:rPr dirty="0" sz="1000" b="1">
                <a:latin typeface="Calibri"/>
                <a:cs typeface="Calibri"/>
              </a:rPr>
              <a:t>,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800" b="1">
                <a:latin typeface="Calibri"/>
                <a:cs typeface="Calibri"/>
              </a:rPr>
              <a:t>RAPID</a:t>
            </a:r>
            <a:r>
              <a:rPr dirty="0" sz="1000" b="1">
                <a:latin typeface="Calibri"/>
                <a:cs typeface="Calibri"/>
              </a:rPr>
              <a:t>,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800" b="1">
                <a:latin typeface="Calibri"/>
                <a:cs typeface="Calibri"/>
              </a:rPr>
              <a:t>INEXPENSIVE</a:t>
            </a:r>
            <a:r>
              <a:rPr dirty="0" sz="800" spc="-80">
                <a:latin typeface="Times New Roman"/>
                <a:cs typeface="Times New Roman"/>
              </a:rPr>
              <a:t> </a:t>
            </a:r>
            <a:r>
              <a:rPr dirty="0" sz="800" spc="-25" b="1">
                <a:latin typeface="Calibri"/>
                <a:cs typeface="Calibri"/>
              </a:rPr>
              <a:t>AND</a:t>
            </a:r>
            <a:r>
              <a:rPr dirty="0" sz="800" spc="500">
                <a:latin typeface="Times New Roman"/>
                <a:cs typeface="Times New Roman"/>
              </a:rPr>
              <a:t> </a:t>
            </a:r>
            <a:r>
              <a:rPr dirty="0" sz="800" b="1">
                <a:latin typeface="Calibri"/>
                <a:cs typeface="Calibri"/>
              </a:rPr>
              <a:t>UNIVERSAL</a:t>
            </a:r>
            <a:r>
              <a:rPr dirty="0" sz="800" spc="-45">
                <a:latin typeface="Times New Roman"/>
                <a:cs typeface="Times New Roman"/>
              </a:rPr>
              <a:t> </a:t>
            </a:r>
            <a:r>
              <a:rPr dirty="0" sz="800">
                <a:latin typeface="Calibri"/>
                <a:cs typeface="Calibri"/>
              </a:rPr>
              <a:t>METHOD</a:t>
            </a:r>
            <a:r>
              <a:rPr dirty="0" sz="800">
                <a:latin typeface="Times New Roman"/>
                <a:cs typeface="Times New Roman"/>
              </a:rPr>
              <a:t> </a:t>
            </a:r>
            <a:r>
              <a:rPr dirty="0" sz="800">
                <a:latin typeface="Calibri"/>
                <a:cs typeface="Calibri"/>
              </a:rPr>
              <a:t>FOR</a:t>
            </a:r>
            <a:r>
              <a:rPr dirty="0" sz="800" spc="20">
                <a:latin typeface="Times New Roman"/>
                <a:cs typeface="Times New Roman"/>
              </a:rPr>
              <a:t> </a:t>
            </a:r>
            <a:r>
              <a:rPr dirty="0" sz="800">
                <a:latin typeface="Calibri"/>
                <a:cs typeface="Calibri"/>
              </a:rPr>
              <a:t>GUIDING</a:t>
            </a:r>
            <a:r>
              <a:rPr dirty="0" sz="800" spc="-15">
                <a:latin typeface="Times New Roman"/>
                <a:cs typeface="Times New Roman"/>
              </a:rPr>
              <a:t> </a:t>
            </a:r>
            <a:r>
              <a:rPr dirty="0" sz="800">
                <a:latin typeface="Calibri"/>
                <a:cs typeface="Calibri"/>
              </a:rPr>
              <a:t>THE</a:t>
            </a:r>
            <a:r>
              <a:rPr dirty="0" sz="800" spc="25">
                <a:latin typeface="Times New Roman"/>
                <a:cs typeface="Times New Roman"/>
              </a:rPr>
              <a:t> </a:t>
            </a:r>
            <a:r>
              <a:rPr dirty="0" sz="1000">
                <a:latin typeface="Calibri"/>
                <a:cs typeface="Calibri"/>
              </a:rPr>
              <a:t>RDN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800">
                <a:latin typeface="Calibri"/>
                <a:cs typeface="Calibri"/>
              </a:rPr>
              <a:t>PROCEDURE</a:t>
            </a:r>
            <a:r>
              <a:rPr dirty="0" sz="800" spc="-10">
                <a:latin typeface="Times New Roman"/>
                <a:cs typeface="Times New Roman"/>
              </a:rPr>
              <a:t> </a:t>
            </a:r>
            <a:r>
              <a:rPr dirty="0" sz="800" spc="-25">
                <a:latin typeface="Calibri"/>
                <a:cs typeface="Calibri"/>
              </a:rPr>
              <a:t>AND</a:t>
            </a:r>
            <a:r>
              <a:rPr dirty="0" sz="800" spc="500">
                <a:latin typeface="Times New Roman"/>
                <a:cs typeface="Times New Roman"/>
              </a:rPr>
              <a:t> </a:t>
            </a:r>
            <a:r>
              <a:rPr dirty="0" u="sng" sz="8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PREDICT</a:t>
            </a:r>
            <a:r>
              <a:rPr dirty="0" u="none" sz="800">
                <a:latin typeface="Calibri"/>
                <a:cs typeface="Calibri"/>
              </a:rPr>
              <a:t>ING</a:t>
            </a:r>
            <a:r>
              <a:rPr dirty="0" u="none" sz="800" spc="-15">
                <a:latin typeface="Times New Roman"/>
                <a:cs typeface="Times New Roman"/>
              </a:rPr>
              <a:t> </a:t>
            </a:r>
            <a:r>
              <a:rPr dirty="0" u="none" sz="800">
                <a:latin typeface="Calibri"/>
                <a:cs typeface="Calibri"/>
              </a:rPr>
              <a:t>ITS</a:t>
            </a:r>
            <a:r>
              <a:rPr dirty="0" u="none" sz="800" spc="35">
                <a:latin typeface="Times New Roman"/>
                <a:cs typeface="Times New Roman"/>
              </a:rPr>
              <a:t> </a:t>
            </a:r>
            <a:r>
              <a:rPr dirty="0" u="none" sz="800" b="1">
                <a:latin typeface="Calibri"/>
                <a:cs typeface="Calibri"/>
              </a:rPr>
              <a:t>EFFICACY</a:t>
            </a:r>
            <a:r>
              <a:rPr dirty="0" u="none" sz="800" spc="-25">
                <a:latin typeface="Times New Roman"/>
                <a:cs typeface="Times New Roman"/>
              </a:rPr>
              <a:t> </a:t>
            </a:r>
            <a:r>
              <a:rPr dirty="0" u="none" sz="800">
                <a:latin typeface="Calibri"/>
                <a:cs typeface="Calibri"/>
              </a:rPr>
              <a:t>AND</a:t>
            </a:r>
            <a:r>
              <a:rPr dirty="0" u="none" sz="800" spc="30">
                <a:latin typeface="Times New Roman"/>
                <a:cs typeface="Times New Roman"/>
              </a:rPr>
              <a:t> </a:t>
            </a:r>
            <a:r>
              <a:rPr dirty="0" u="none" sz="800" spc="-10" b="1">
                <a:latin typeface="Calibri"/>
                <a:cs typeface="Calibri"/>
              </a:rPr>
              <a:t>COMPLETENESS</a:t>
            </a:r>
            <a:r>
              <a:rPr dirty="0" u="none" sz="1000" spc="-10"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marL="108585">
              <a:lnSpc>
                <a:spcPct val="100000"/>
              </a:lnSpc>
            </a:pPr>
            <a:r>
              <a:rPr dirty="0" cap="small" sz="1000" spc="-10">
                <a:latin typeface="Calibri"/>
                <a:cs typeface="Calibri"/>
              </a:rPr>
              <a:t>Future:</a:t>
            </a:r>
            <a:endParaRPr sz="1000">
              <a:latin typeface="Calibri"/>
              <a:cs typeface="Calibri"/>
            </a:endParaRPr>
          </a:p>
          <a:p>
            <a:pPr marL="108585" marR="188595">
              <a:lnSpc>
                <a:spcPct val="100000"/>
              </a:lnSpc>
            </a:pPr>
            <a:r>
              <a:rPr dirty="0" cap="small" sz="1000">
                <a:latin typeface="Calibri"/>
                <a:cs typeface="Calibri"/>
              </a:rPr>
              <a:t>Electroducer</a:t>
            </a:r>
            <a:r>
              <a:rPr dirty="0" sz="800" spc="-40">
                <a:latin typeface="Times New Roman"/>
                <a:cs typeface="Times New Roman"/>
              </a:rPr>
              <a:t> </a:t>
            </a:r>
            <a:r>
              <a:rPr dirty="0" cap="small" sz="1000">
                <a:latin typeface="Calibri"/>
                <a:cs typeface="Calibri"/>
              </a:rPr>
              <a:t>Sleeve</a:t>
            </a:r>
            <a:r>
              <a:rPr dirty="0" sz="800" spc="-5">
                <a:latin typeface="Times New Roman"/>
                <a:cs typeface="Times New Roman"/>
              </a:rPr>
              <a:t> </a:t>
            </a:r>
            <a:r>
              <a:rPr dirty="0" cap="small" sz="1000">
                <a:latin typeface="Calibri"/>
                <a:cs typeface="Calibri"/>
              </a:rPr>
              <a:t>will</a:t>
            </a:r>
            <a:r>
              <a:rPr dirty="0" sz="800" spc="15">
                <a:latin typeface="Times New Roman"/>
                <a:cs typeface="Times New Roman"/>
              </a:rPr>
              <a:t> </a:t>
            </a:r>
            <a:r>
              <a:rPr dirty="0" cap="small" sz="1000">
                <a:latin typeface="Calibri"/>
                <a:cs typeface="Calibri"/>
              </a:rPr>
              <a:t>become</a:t>
            </a:r>
            <a:r>
              <a:rPr dirty="0" sz="800" spc="-10">
                <a:latin typeface="Times New Roman"/>
                <a:cs typeface="Times New Roman"/>
              </a:rPr>
              <a:t> </a:t>
            </a:r>
            <a:r>
              <a:rPr dirty="0" cap="small" sz="1000">
                <a:latin typeface="Calibri"/>
                <a:cs typeface="Calibri"/>
              </a:rPr>
              <a:t>the</a:t>
            </a:r>
            <a:r>
              <a:rPr dirty="0" sz="800" spc="10">
                <a:latin typeface="Times New Roman"/>
                <a:cs typeface="Times New Roman"/>
              </a:rPr>
              <a:t> </a:t>
            </a:r>
            <a:r>
              <a:rPr dirty="0" cap="small" sz="1000">
                <a:latin typeface="Calibri"/>
                <a:cs typeface="Calibri"/>
              </a:rPr>
              <a:t>reference</a:t>
            </a:r>
            <a:r>
              <a:rPr dirty="0" sz="800" spc="-25">
                <a:latin typeface="Times New Roman"/>
                <a:cs typeface="Times New Roman"/>
              </a:rPr>
              <a:t> </a:t>
            </a:r>
            <a:r>
              <a:rPr dirty="0" cap="small" sz="1000" spc="-35">
                <a:latin typeface="Calibri"/>
                <a:cs typeface="Calibri"/>
              </a:rPr>
              <a:t>introducer</a:t>
            </a:r>
            <a:r>
              <a:rPr dirty="0" sz="800" spc="500">
                <a:latin typeface="Times New Roman"/>
                <a:cs typeface="Times New Roman"/>
              </a:rPr>
              <a:t> </a:t>
            </a:r>
            <a:r>
              <a:rPr dirty="0" cap="small" sz="1000">
                <a:latin typeface="Calibri"/>
                <a:cs typeface="Calibri"/>
              </a:rPr>
              <a:t>for</a:t>
            </a:r>
            <a:r>
              <a:rPr dirty="0" sz="800" spc="15">
                <a:latin typeface="Times New Roman"/>
                <a:cs typeface="Times New Roman"/>
              </a:rPr>
              <a:t> </a:t>
            </a:r>
            <a:r>
              <a:rPr dirty="0" cap="small" sz="1000" spc="-25">
                <a:latin typeface="Calibri"/>
                <a:cs typeface="Calibri"/>
              </a:rPr>
              <a:t>RDN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49" name="object 49" descr=""/>
          <p:cNvGrpSpPr/>
          <p:nvPr/>
        </p:nvGrpSpPr>
        <p:grpSpPr>
          <a:xfrm>
            <a:off x="6129769" y="5234863"/>
            <a:ext cx="2211070" cy="1086485"/>
            <a:chOff x="6129769" y="5234863"/>
            <a:chExt cx="2211070" cy="1086485"/>
          </a:xfrm>
        </p:grpSpPr>
        <p:sp>
          <p:nvSpPr>
            <p:cNvPr id="50" name="object 50" descr=""/>
            <p:cNvSpPr/>
            <p:nvPr/>
          </p:nvSpPr>
          <p:spPr>
            <a:xfrm>
              <a:off x="6134531" y="6100881"/>
              <a:ext cx="2201545" cy="0"/>
            </a:xfrm>
            <a:custGeom>
              <a:avLst/>
              <a:gdLst/>
              <a:ahLst/>
              <a:cxnLst/>
              <a:rect l="l" t="t" r="r" b="b"/>
              <a:pathLst>
                <a:path w="2201545" h="0">
                  <a:moveTo>
                    <a:pt x="0" y="0"/>
                  </a:moveTo>
                  <a:lnTo>
                    <a:pt x="377812" y="0"/>
                  </a:lnTo>
                </a:path>
                <a:path w="2201545" h="0">
                  <a:moveTo>
                    <a:pt x="722845" y="0"/>
                  </a:moveTo>
                  <a:lnTo>
                    <a:pt x="2201303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6134531" y="5885567"/>
              <a:ext cx="2201545" cy="0"/>
            </a:xfrm>
            <a:custGeom>
              <a:avLst/>
              <a:gdLst/>
              <a:ahLst/>
              <a:cxnLst/>
              <a:rect l="l" t="t" r="r" b="b"/>
              <a:pathLst>
                <a:path w="2201545" h="0">
                  <a:moveTo>
                    <a:pt x="0" y="0"/>
                  </a:moveTo>
                  <a:lnTo>
                    <a:pt x="377812" y="0"/>
                  </a:lnTo>
                </a:path>
                <a:path w="2201545" h="0">
                  <a:moveTo>
                    <a:pt x="722845" y="0"/>
                  </a:moveTo>
                  <a:lnTo>
                    <a:pt x="2201303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6134531" y="5670252"/>
              <a:ext cx="2201545" cy="0"/>
            </a:xfrm>
            <a:custGeom>
              <a:avLst/>
              <a:gdLst/>
              <a:ahLst/>
              <a:cxnLst/>
              <a:rect l="l" t="t" r="r" b="b"/>
              <a:pathLst>
                <a:path w="2201545" h="0">
                  <a:moveTo>
                    <a:pt x="0" y="0"/>
                  </a:moveTo>
                  <a:lnTo>
                    <a:pt x="377812" y="0"/>
                  </a:lnTo>
                </a:path>
                <a:path w="2201545" h="0">
                  <a:moveTo>
                    <a:pt x="722845" y="0"/>
                  </a:moveTo>
                  <a:lnTo>
                    <a:pt x="2201303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6134531" y="5239626"/>
              <a:ext cx="2201545" cy="0"/>
            </a:xfrm>
            <a:custGeom>
              <a:avLst/>
              <a:gdLst/>
              <a:ahLst/>
              <a:cxnLst/>
              <a:rect l="l" t="t" r="r" b="b"/>
              <a:pathLst>
                <a:path w="2201545" h="0">
                  <a:moveTo>
                    <a:pt x="0" y="0"/>
                  </a:moveTo>
                  <a:lnTo>
                    <a:pt x="2201303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6512344" y="5589508"/>
              <a:ext cx="345440" cy="727075"/>
            </a:xfrm>
            <a:custGeom>
              <a:avLst/>
              <a:gdLst/>
              <a:ahLst/>
              <a:cxnLst/>
              <a:rect l="l" t="t" r="r" b="b"/>
              <a:pathLst>
                <a:path w="345440" h="727075">
                  <a:moveTo>
                    <a:pt x="345033" y="0"/>
                  </a:moveTo>
                  <a:lnTo>
                    <a:pt x="0" y="0"/>
                  </a:lnTo>
                  <a:lnTo>
                    <a:pt x="0" y="726682"/>
                  </a:lnTo>
                  <a:lnTo>
                    <a:pt x="345033" y="726682"/>
                  </a:lnTo>
                  <a:lnTo>
                    <a:pt x="345033" y="0"/>
                  </a:lnTo>
                  <a:close/>
                </a:path>
              </a:pathLst>
            </a:custGeom>
            <a:solidFill>
              <a:srgbClr val="43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7612989" y="6197768"/>
              <a:ext cx="345440" cy="118745"/>
            </a:xfrm>
            <a:custGeom>
              <a:avLst/>
              <a:gdLst/>
              <a:ahLst/>
              <a:cxnLst/>
              <a:rect l="l" t="t" r="r" b="b"/>
              <a:pathLst>
                <a:path w="345440" h="118745">
                  <a:moveTo>
                    <a:pt x="345033" y="0"/>
                  </a:moveTo>
                  <a:lnTo>
                    <a:pt x="0" y="0"/>
                  </a:lnTo>
                  <a:lnTo>
                    <a:pt x="0" y="118422"/>
                  </a:lnTo>
                  <a:lnTo>
                    <a:pt x="345033" y="118422"/>
                  </a:lnTo>
                  <a:lnTo>
                    <a:pt x="345033" y="0"/>
                  </a:lnTo>
                  <a:close/>
                </a:path>
              </a:pathLst>
            </a:custGeom>
            <a:solidFill>
              <a:srgbClr val="ED7D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 descr=""/>
            <p:cNvSpPr/>
            <p:nvPr/>
          </p:nvSpPr>
          <p:spPr>
            <a:xfrm>
              <a:off x="6134531" y="6316191"/>
              <a:ext cx="2201545" cy="0"/>
            </a:xfrm>
            <a:custGeom>
              <a:avLst/>
              <a:gdLst/>
              <a:ahLst/>
              <a:cxnLst/>
              <a:rect l="l" t="t" r="r" b="b"/>
              <a:pathLst>
                <a:path w="2201545" h="0">
                  <a:moveTo>
                    <a:pt x="2201303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 descr=""/>
            <p:cNvSpPr/>
            <p:nvPr/>
          </p:nvSpPr>
          <p:spPr>
            <a:xfrm>
              <a:off x="6134531" y="6316191"/>
              <a:ext cx="2201545" cy="0"/>
            </a:xfrm>
            <a:custGeom>
              <a:avLst/>
              <a:gdLst/>
              <a:ahLst/>
              <a:cxnLst/>
              <a:rect l="l" t="t" r="r" b="b"/>
              <a:pathLst>
                <a:path w="2201545" h="0">
                  <a:moveTo>
                    <a:pt x="0" y="0"/>
                  </a:moveTo>
                  <a:lnTo>
                    <a:pt x="2201303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8" name="object 58" descr=""/>
          <p:cNvSpPr txBox="1"/>
          <p:nvPr/>
        </p:nvSpPr>
        <p:spPr>
          <a:xfrm>
            <a:off x="5844247" y="4563476"/>
            <a:ext cx="2644140" cy="2036445"/>
          </a:xfrm>
          <a:prstGeom prst="rect">
            <a:avLst/>
          </a:prstGeom>
          <a:ln w="19050">
            <a:solidFill>
              <a:srgbClr val="28519D"/>
            </a:solidFill>
          </a:ln>
        </p:spPr>
        <p:txBody>
          <a:bodyPr wrap="square" lIns="0" tIns="76835" rIns="0" bIns="0" rtlCol="0" vert="horz">
            <a:spAutoFit/>
          </a:bodyPr>
          <a:lstStyle/>
          <a:p>
            <a:pPr marL="974725" marR="420370" indent="-539750">
              <a:lnSpc>
                <a:spcPct val="101200"/>
              </a:lnSpc>
              <a:spcBef>
                <a:spcPts val="605"/>
              </a:spcBef>
            </a:pPr>
            <a:r>
              <a:rPr dirty="0" sz="1400">
                <a:solidFill>
                  <a:srgbClr val="595959"/>
                </a:solidFill>
                <a:latin typeface="Calibri"/>
                <a:cs typeface="Calibri"/>
              </a:rPr>
              <a:t>Mean</a:t>
            </a:r>
            <a:r>
              <a:rPr dirty="0" sz="1400" spc="-6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95959"/>
                </a:solidFill>
                <a:latin typeface="Calibri"/>
                <a:cs typeface="Calibri"/>
              </a:rPr>
              <a:t>BPs</a:t>
            </a:r>
            <a:r>
              <a:rPr dirty="0" sz="1400" spc="-6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595959"/>
                </a:solidFill>
                <a:latin typeface="Calibri"/>
                <a:cs typeface="Calibri"/>
              </a:rPr>
              <a:t>change</a:t>
            </a:r>
            <a:r>
              <a:rPr dirty="0" sz="1400" spc="-6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595959"/>
                </a:solidFill>
                <a:latin typeface="Calibri"/>
                <a:cs typeface="Calibri"/>
              </a:rPr>
              <a:t>during</a:t>
            </a:r>
            <a:r>
              <a:rPr dirty="0" sz="1400" spc="-1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595959"/>
                </a:solidFill>
                <a:latin typeface="Calibri"/>
                <a:cs typeface="Calibri"/>
              </a:rPr>
              <a:t>RNS-</a:t>
            </a:r>
            <a:r>
              <a:rPr dirty="0" sz="1400" spc="-25">
                <a:solidFill>
                  <a:srgbClr val="595959"/>
                </a:solidFill>
                <a:latin typeface="Calibri"/>
                <a:cs typeface="Calibri"/>
              </a:rPr>
              <a:t>DWP</a:t>
            </a:r>
            <a:endParaRPr sz="1400">
              <a:latin typeface="Calibri"/>
              <a:cs typeface="Calibri"/>
            </a:endParaRPr>
          </a:p>
          <a:p>
            <a:pPr marL="75565">
              <a:lnSpc>
                <a:spcPct val="100000"/>
              </a:lnSpc>
              <a:spcBef>
                <a:spcPts val="720"/>
              </a:spcBef>
              <a:tabLst>
                <a:tab pos="2513965" algn="l"/>
              </a:tabLs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25</a:t>
            </a:r>
            <a:r>
              <a:rPr dirty="0" sz="900" spc="54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u="sng" sz="900">
                <a:solidFill>
                  <a:srgbClr val="595959"/>
                </a:solidFill>
                <a:uFill>
                  <a:solidFill>
                    <a:srgbClr val="D9D9D9"/>
                  </a:solidFill>
                </a:uFill>
                <a:latin typeface="Times New Roman"/>
                <a:cs typeface="Times New Roman"/>
              </a:rPr>
              <a:t>	</a:t>
            </a:r>
            <a:endParaRPr sz="900">
              <a:latin typeface="Times New Roman"/>
              <a:cs typeface="Times New Roman"/>
            </a:endParaRPr>
          </a:p>
          <a:p>
            <a:pPr marL="75565">
              <a:lnSpc>
                <a:spcPct val="100000"/>
              </a:lnSpc>
              <a:spcBef>
                <a:spcPts val="615"/>
              </a:spcBef>
            </a:pPr>
            <a:r>
              <a:rPr dirty="0" sz="900" spc="-25">
                <a:solidFill>
                  <a:srgbClr val="595959"/>
                </a:solidFill>
                <a:latin typeface="Calibri"/>
                <a:cs typeface="Calibri"/>
              </a:rPr>
              <a:t>20</a:t>
            </a:r>
            <a:endParaRPr sz="900">
              <a:latin typeface="Calibri"/>
              <a:cs typeface="Calibri"/>
            </a:endParaRPr>
          </a:p>
          <a:p>
            <a:pPr marL="75565">
              <a:lnSpc>
                <a:spcPct val="100000"/>
              </a:lnSpc>
              <a:spcBef>
                <a:spcPts val="615"/>
              </a:spcBef>
            </a:pPr>
            <a:r>
              <a:rPr dirty="0" sz="900" spc="-25">
                <a:solidFill>
                  <a:srgbClr val="595959"/>
                </a:solidFill>
                <a:latin typeface="Calibri"/>
                <a:cs typeface="Calibri"/>
              </a:rPr>
              <a:t>15</a:t>
            </a:r>
            <a:endParaRPr sz="900">
              <a:latin typeface="Calibri"/>
              <a:cs typeface="Calibri"/>
            </a:endParaRPr>
          </a:p>
          <a:p>
            <a:pPr marL="75565">
              <a:lnSpc>
                <a:spcPct val="100000"/>
              </a:lnSpc>
              <a:spcBef>
                <a:spcPts val="615"/>
              </a:spcBef>
            </a:pPr>
            <a:r>
              <a:rPr dirty="0" sz="900" spc="-25">
                <a:solidFill>
                  <a:srgbClr val="595959"/>
                </a:solidFill>
                <a:latin typeface="Calibri"/>
                <a:cs typeface="Calibri"/>
              </a:rPr>
              <a:t>10</a:t>
            </a:r>
            <a:endParaRPr sz="900">
              <a:latin typeface="Calibri"/>
              <a:cs typeface="Calibri"/>
            </a:endParaRPr>
          </a:p>
          <a:p>
            <a:pPr marL="135890">
              <a:lnSpc>
                <a:spcPct val="100000"/>
              </a:lnSpc>
              <a:spcBef>
                <a:spcPts val="615"/>
              </a:spcBef>
            </a:pPr>
            <a:r>
              <a:rPr dirty="0" sz="900" spc="-50">
                <a:solidFill>
                  <a:srgbClr val="595959"/>
                </a:solidFill>
                <a:latin typeface="Calibri"/>
                <a:cs typeface="Calibri"/>
              </a:rPr>
              <a:t>5</a:t>
            </a:r>
            <a:endParaRPr sz="900">
              <a:latin typeface="Calibri"/>
              <a:cs typeface="Calibri"/>
            </a:endParaRPr>
          </a:p>
          <a:p>
            <a:pPr marL="135890">
              <a:lnSpc>
                <a:spcPct val="100000"/>
              </a:lnSpc>
              <a:spcBef>
                <a:spcPts val="615"/>
              </a:spcBef>
            </a:pPr>
            <a:r>
              <a:rPr dirty="0" sz="900" spc="-50">
                <a:solidFill>
                  <a:srgbClr val="595959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  <a:p>
            <a:pPr marL="572135">
              <a:lnSpc>
                <a:spcPct val="100000"/>
              </a:lnSpc>
              <a:spcBef>
                <a:spcPts val="10"/>
              </a:spcBef>
              <a:tabLst>
                <a:tab pos="1709420" algn="l"/>
              </a:tabLs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Before</a:t>
            </a:r>
            <a:r>
              <a:rPr dirty="0" sz="900" spc="-5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595959"/>
                </a:solidFill>
                <a:latin typeface="Calibri"/>
                <a:cs typeface="Calibri"/>
              </a:rPr>
              <a:t>RDN</a:t>
            </a:r>
            <a:r>
              <a:rPr dirty="0" sz="900">
                <a:solidFill>
                  <a:srgbClr val="595959"/>
                </a:solidFill>
                <a:latin typeface="Times New Roman"/>
                <a:cs typeface="Times New Roman"/>
              </a:rPr>
              <a:t>	</a:t>
            </a: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After</a:t>
            </a:r>
            <a:r>
              <a:rPr dirty="0" sz="900" spc="-4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595959"/>
                </a:solidFill>
                <a:latin typeface="Calibri"/>
                <a:cs typeface="Calibri"/>
              </a:rPr>
              <a:t>RDN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9" name="object 59" descr=""/>
          <p:cNvSpPr/>
          <p:nvPr/>
        </p:nvSpPr>
        <p:spPr>
          <a:xfrm>
            <a:off x="5844247" y="4563476"/>
            <a:ext cx="2644140" cy="2036445"/>
          </a:xfrm>
          <a:custGeom>
            <a:avLst/>
            <a:gdLst/>
            <a:ahLst/>
            <a:cxnLst/>
            <a:rect l="l" t="t" r="r" b="b"/>
            <a:pathLst>
              <a:path w="2644140" h="2036445">
                <a:moveTo>
                  <a:pt x="2644000" y="0"/>
                </a:moveTo>
                <a:lnTo>
                  <a:pt x="0" y="0"/>
                </a:lnTo>
                <a:lnTo>
                  <a:pt x="0" y="2035924"/>
                </a:lnTo>
                <a:lnTo>
                  <a:pt x="2644000" y="2035924"/>
                </a:lnTo>
                <a:lnTo>
                  <a:pt x="2644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 descr=""/>
          <p:cNvSpPr txBox="1"/>
          <p:nvPr/>
        </p:nvSpPr>
        <p:spPr>
          <a:xfrm>
            <a:off x="5960655" y="4049598"/>
            <a:ext cx="180848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Calibri"/>
                <a:cs typeface="Calibri"/>
              </a:rPr>
              <a:t>I-</a:t>
            </a:r>
            <a:r>
              <a:rPr dirty="0" sz="900" spc="-25">
                <a:latin typeface="Times New Roman"/>
                <a:cs typeface="Times New Roman"/>
              </a:rPr>
              <a:t> </a:t>
            </a:r>
            <a:r>
              <a:rPr dirty="0" sz="900" spc="-10" b="1">
                <a:latin typeface="Calibri"/>
                <a:cs typeface="Calibri"/>
              </a:rPr>
              <a:t>In-</a:t>
            </a:r>
            <a:r>
              <a:rPr dirty="0" sz="900" b="1">
                <a:latin typeface="Calibri"/>
                <a:cs typeface="Calibri"/>
              </a:rPr>
              <a:t>hospital</a:t>
            </a:r>
            <a:r>
              <a:rPr dirty="0" sz="900" spc="-25">
                <a:latin typeface="Times New Roman"/>
                <a:cs typeface="Times New Roman"/>
              </a:rPr>
              <a:t> </a:t>
            </a:r>
            <a:r>
              <a:rPr dirty="0" sz="900" b="1">
                <a:latin typeface="Calibri"/>
                <a:cs typeface="Calibri"/>
              </a:rPr>
              <a:t>safety</a:t>
            </a:r>
            <a:r>
              <a:rPr dirty="0" sz="900" spc="-20">
                <a:latin typeface="Times New Roman"/>
                <a:cs typeface="Times New Roman"/>
              </a:rPr>
              <a:t> </a:t>
            </a:r>
            <a:r>
              <a:rPr dirty="0" sz="900" spc="-10" b="1">
                <a:latin typeface="Calibri"/>
                <a:cs typeface="Calibri"/>
              </a:rPr>
              <a:t>endpoint</a:t>
            </a:r>
            <a:r>
              <a:rPr dirty="0" sz="900" spc="-25">
                <a:latin typeface="Times New Roman"/>
                <a:cs typeface="Times New Roman"/>
              </a:rPr>
              <a:t> </a:t>
            </a:r>
            <a:r>
              <a:rPr dirty="0" sz="900" spc="-10" b="1">
                <a:latin typeface="Calibri"/>
                <a:cs typeface="Calibri"/>
              </a:rPr>
              <a:t>reached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5956360" y="4286542"/>
            <a:ext cx="143446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Calibri"/>
                <a:cs typeface="Calibri"/>
              </a:rPr>
              <a:t>II-</a:t>
            </a:r>
            <a:r>
              <a:rPr dirty="0" sz="900" spc="-35">
                <a:latin typeface="Times New Roman"/>
                <a:cs typeface="Times New Roman"/>
              </a:rPr>
              <a:t> </a:t>
            </a:r>
            <a:r>
              <a:rPr dirty="0" sz="900" b="1">
                <a:latin typeface="Calibri"/>
                <a:cs typeface="Calibri"/>
              </a:rPr>
              <a:t>Efficacy</a:t>
            </a:r>
            <a:r>
              <a:rPr dirty="0" sz="900" spc="-30">
                <a:latin typeface="Times New Roman"/>
                <a:cs typeface="Times New Roman"/>
              </a:rPr>
              <a:t> </a:t>
            </a:r>
            <a:r>
              <a:rPr dirty="0" sz="900" spc="-10" b="1">
                <a:latin typeface="Calibri"/>
                <a:cs typeface="Calibri"/>
              </a:rPr>
              <a:t>endpoint</a:t>
            </a:r>
            <a:r>
              <a:rPr dirty="0" sz="900" spc="-30">
                <a:latin typeface="Times New Roman"/>
                <a:cs typeface="Times New Roman"/>
              </a:rPr>
              <a:t> </a:t>
            </a:r>
            <a:r>
              <a:rPr dirty="0" sz="900" b="1">
                <a:latin typeface="Calibri"/>
                <a:cs typeface="Calibri"/>
              </a:rPr>
              <a:t>reached</a:t>
            </a:r>
            <a:r>
              <a:rPr dirty="0" sz="900" spc="-30">
                <a:latin typeface="Times New Roman"/>
                <a:cs typeface="Times New Roman"/>
              </a:rPr>
              <a:t> </a:t>
            </a:r>
            <a:r>
              <a:rPr dirty="0" sz="900" spc="-50" b="1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62" name="object 62" descr=""/>
          <p:cNvGrpSpPr/>
          <p:nvPr/>
        </p:nvGrpSpPr>
        <p:grpSpPr>
          <a:xfrm>
            <a:off x="9347200" y="5892800"/>
            <a:ext cx="1685289" cy="949960"/>
            <a:chOff x="9347200" y="5892800"/>
            <a:chExt cx="1685289" cy="949960"/>
          </a:xfrm>
        </p:grpSpPr>
        <p:pic>
          <p:nvPicPr>
            <p:cNvPr id="63" name="object 63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474200" y="5892800"/>
              <a:ext cx="1558250" cy="949956"/>
            </a:xfrm>
            <a:prstGeom prst="rect">
              <a:avLst/>
            </a:prstGeom>
          </p:spPr>
        </p:pic>
        <p:pic>
          <p:nvPicPr>
            <p:cNvPr id="64" name="object 64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9347200" y="6019800"/>
              <a:ext cx="376384" cy="351651"/>
            </a:xfrm>
            <a:prstGeom prst="rect">
              <a:avLst/>
            </a:prstGeom>
          </p:spPr>
        </p:pic>
      </p:grpSp>
      <p:pic>
        <p:nvPicPr>
          <p:cNvPr id="65" name="object 65" descr="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1330008" y="6019800"/>
            <a:ext cx="153047" cy="6779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Benjamin Faurie</dc:creator>
  <dc:subject>First-in-man and out-of-the-box innovations hotline</dc:subject>
  <dc:title>First-in-Man safety and efficacy of renal stimulation with direct wire pacing during denervation procedure</dc:title>
  <dcterms:created xsi:type="dcterms:W3CDTF">2024-05-15T15:02:15Z</dcterms:created>
  <dcterms:modified xsi:type="dcterms:W3CDTF">2024-05-15T15:02:15Z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2024-05-15T00:00:00Z</vt:filetime>
  </property>
  <property fmtid="{D5CDD505-2E9C-101B-9397-08002B2CF9AE}" pid="3" name="Creator">
    <vt:lpwstr>europcr2024</vt:lpwstr>
  </property>
  <property fmtid="{D5CDD505-2E9C-101B-9397-08002B2CF9AE}" pid="4" name="LastSaved">
    <vt:filetime>2024-05-15T00:00:00Z</vt:filetime>
  </property>
  <property fmtid="{D5CDD505-2E9C-101B-9397-08002B2CF9AE}" pid="5" name="Producer">
    <vt:lpwstr>GPL Ghostscript 9.52</vt:lpwstr>
  </property>
</Properties>
</file>