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85F5E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02749" y="2068280"/>
            <a:ext cx="5069840" cy="411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527654" y="2068280"/>
            <a:ext cx="4632959" cy="3656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8298" y="108204"/>
            <a:ext cx="2294381" cy="1155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8298" y="108204"/>
            <a:ext cx="2196083" cy="1106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1381" y="168460"/>
            <a:ext cx="6849236" cy="116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0611" y="2077528"/>
            <a:ext cx="9510776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85F5E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2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Relationship Id="rId34" Type="http://schemas.openxmlformats.org/officeDocument/2006/relationships/image" Target="../media/image40.png"/><Relationship Id="rId35" Type="http://schemas.openxmlformats.org/officeDocument/2006/relationships/image" Target="../media/image41.png"/><Relationship Id="rId36" Type="http://schemas.openxmlformats.org/officeDocument/2006/relationships/image" Target="../media/image42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png"/><Relationship Id="rId41" Type="http://schemas.openxmlformats.org/officeDocument/2006/relationships/image" Target="../media/image47.png"/><Relationship Id="rId42" Type="http://schemas.openxmlformats.org/officeDocument/2006/relationships/image" Target="../media/image48.png"/><Relationship Id="rId43" Type="http://schemas.openxmlformats.org/officeDocument/2006/relationships/image" Target="../media/image49.png"/><Relationship Id="rId44" Type="http://schemas.openxmlformats.org/officeDocument/2006/relationships/image" Target="../media/image50.png"/><Relationship Id="rId45" Type="http://schemas.openxmlformats.org/officeDocument/2006/relationships/image" Target="../media/image51.png"/><Relationship Id="rId46" Type="http://schemas.openxmlformats.org/officeDocument/2006/relationships/image" Target="../media/image52.png"/><Relationship Id="rId47" Type="http://schemas.openxmlformats.org/officeDocument/2006/relationships/image" Target="../media/image53.png"/><Relationship Id="rId48" Type="http://schemas.openxmlformats.org/officeDocument/2006/relationships/image" Target="../media/image54.png"/><Relationship Id="rId49" Type="http://schemas.openxmlformats.org/officeDocument/2006/relationships/image" Target="../media/image55.png"/><Relationship Id="rId50" Type="http://schemas.openxmlformats.org/officeDocument/2006/relationships/image" Target="../media/image56.png"/><Relationship Id="rId51" Type="http://schemas.openxmlformats.org/officeDocument/2006/relationships/image" Target="../media/image57.png"/><Relationship Id="rId52" Type="http://schemas.openxmlformats.org/officeDocument/2006/relationships/image" Target="../media/image58.png"/><Relationship Id="rId53" Type="http://schemas.openxmlformats.org/officeDocument/2006/relationships/image" Target="../media/image59.png"/><Relationship Id="rId54" Type="http://schemas.openxmlformats.org/officeDocument/2006/relationships/image" Target="../media/image60.png"/><Relationship Id="rId55" Type="http://schemas.openxmlformats.org/officeDocument/2006/relationships/image" Target="../media/image61.png"/><Relationship Id="rId56" Type="http://schemas.openxmlformats.org/officeDocument/2006/relationships/image" Target="../media/image62.png"/><Relationship Id="rId57" Type="http://schemas.openxmlformats.org/officeDocument/2006/relationships/image" Target="../media/image63.png"/><Relationship Id="rId58" Type="http://schemas.openxmlformats.org/officeDocument/2006/relationships/image" Target="../media/image64.png"/><Relationship Id="rId59" Type="http://schemas.openxmlformats.org/officeDocument/2006/relationships/image" Target="../media/image65.png"/><Relationship Id="rId60" Type="http://schemas.openxmlformats.org/officeDocument/2006/relationships/image" Target="../media/image6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514" y="1496373"/>
            <a:ext cx="10591800" cy="19526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9390" marR="5080" indent="-187325">
              <a:lnSpc>
                <a:spcPct val="114999"/>
              </a:lnSpc>
              <a:spcBef>
                <a:spcPts val="95"/>
              </a:spcBef>
            </a:pPr>
            <a:r>
              <a:rPr dirty="0" sz="5500" spc="-5">
                <a:solidFill>
                  <a:srgbClr val="85F5E9"/>
                </a:solidFill>
              </a:rPr>
              <a:t>The PARTNER </a:t>
            </a:r>
            <a:r>
              <a:rPr dirty="0" sz="5500">
                <a:solidFill>
                  <a:srgbClr val="85F5E9"/>
                </a:solidFill>
              </a:rPr>
              <a:t>3 </a:t>
            </a:r>
            <a:r>
              <a:rPr dirty="0" sz="5500" spc="-5">
                <a:solidFill>
                  <a:srgbClr val="85F5E9"/>
                </a:solidFill>
              </a:rPr>
              <a:t>Bicuspid Registry for  SAPIEN </a:t>
            </a:r>
            <a:r>
              <a:rPr dirty="0" sz="5500">
                <a:solidFill>
                  <a:srgbClr val="85F5E9"/>
                </a:solidFill>
              </a:rPr>
              <a:t>3 </a:t>
            </a:r>
            <a:r>
              <a:rPr dirty="0" sz="5500" spc="-5">
                <a:solidFill>
                  <a:srgbClr val="85F5E9"/>
                </a:solidFill>
              </a:rPr>
              <a:t>TAVR in Low-risk</a:t>
            </a:r>
            <a:r>
              <a:rPr dirty="0" sz="5500" spc="-25">
                <a:solidFill>
                  <a:srgbClr val="85F5E9"/>
                </a:solidFill>
              </a:rPr>
              <a:t> </a:t>
            </a:r>
            <a:r>
              <a:rPr dirty="0" sz="5500" spc="-5">
                <a:solidFill>
                  <a:srgbClr val="85F5E9"/>
                </a:solidFill>
              </a:rPr>
              <a:t>Patients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939928" y="4081698"/>
            <a:ext cx="7120890" cy="17392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9095">
              <a:lnSpc>
                <a:spcPct val="100400"/>
              </a:lnSpc>
              <a:spcBef>
                <a:spcPts val="100"/>
              </a:spcBef>
            </a:pPr>
            <a:r>
              <a:rPr dirty="0" sz="4250" spc="5" b="1">
                <a:solidFill>
                  <a:srgbClr val="FFFFFF"/>
                </a:solidFill>
                <a:latin typeface="Arial"/>
                <a:cs typeface="Arial"/>
              </a:rPr>
              <a:t>Mathew R. Williams, </a:t>
            </a:r>
            <a:r>
              <a:rPr dirty="0" sz="4250" spc="10" b="1">
                <a:solidFill>
                  <a:srgbClr val="FFFFFF"/>
                </a:solidFill>
                <a:latin typeface="Arial"/>
                <a:cs typeface="Arial"/>
              </a:rPr>
              <a:t>MD </a:t>
            </a:r>
            <a:r>
              <a:rPr dirty="0" sz="4250" spc="15" b="1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dirty="0" sz="4250" spc="5" b="1">
                <a:solidFill>
                  <a:srgbClr val="FFFFFF"/>
                </a:solidFill>
                <a:latin typeface="Arial"/>
                <a:cs typeface="Arial"/>
              </a:rPr>
              <a:t>John </a:t>
            </a:r>
            <a:r>
              <a:rPr dirty="0" sz="4250" spc="10" b="1">
                <a:solidFill>
                  <a:srgbClr val="FFFFFF"/>
                </a:solidFill>
                <a:latin typeface="Arial"/>
                <a:cs typeface="Arial"/>
              </a:rPr>
              <a:t>G. Webb,</a:t>
            </a:r>
            <a:r>
              <a:rPr dirty="0" sz="42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50" spc="15" b="1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4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on behalf of the PARTNER 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6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Investigators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298" y="108204"/>
            <a:ext cx="2508503" cy="1263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121" y="4203191"/>
            <a:ext cx="3416808" cy="1499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6021" y="4165091"/>
            <a:ext cx="3493135" cy="1576070"/>
          </a:xfrm>
          <a:custGeom>
            <a:avLst/>
            <a:gdLst/>
            <a:ahLst/>
            <a:cxnLst/>
            <a:rect l="l" t="t" r="r" b="b"/>
            <a:pathLst>
              <a:path w="3493135" h="1576070">
                <a:moveTo>
                  <a:pt x="0" y="0"/>
                </a:moveTo>
                <a:lnTo>
                  <a:pt x="3493008" y="0"/>
                </a:lnTo>
                <a:lnTo>
                  <a:pt x="3493008" y="1575815"/>
                </a:lnTo>
                <a:lnTo>
                  <a:pt x="0" y="157581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9419" y="175930"/>
            <a:ext cx="408114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Primary</a:t>
            </a:r>
            <a:r>
              <a:rPr dirty="0" spc="-70"/>
              <a:t> </a:t>
            </a:r>
            <a:r>
              <a:rPr dirty="0" spc="-5"/>
              <a:t>Endpoint</a:t>
            </a:r>
          </a:p>
        </p:txBody>
      </p:sp>
      <p:sp>
        <p:nvSpPr>
          <p:cNvPr id="3" name="object 3"/>
          <p:cNvSpPr/>
          <p:nvPr/>
        </p:nvSpPr>
        <p:spPr>
          <a:xfrm>
            <a:off x="606170" y="1869567"/>
            <a:ext cx="10976610" cy="3122295"/>
          </a:xfrm>
          <a:custGeom>
            <a:avLst/>
            <a:gdLst/>
            <a:ahLst/>
            <a:cxnLst/>
            <a:rect l="l" t="t" r="r" b="b"/>
            <a:pathLst>
              <a:path w="10976610" h="3122295">
                <a:moveTo>
                  <a:pt x="0" y="0"/>
                </a:moveTo>
                <a:lnTo>
                  <a:pt x="10976610" y="0"/>
                </a:lnTo>
                <a:lnTo>
                  <a:pt x="10976610" y="3121914"/>
                </a:lnTo>
                <a:lnTo>
                  <a:pt x="0" y="3121914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6170" y="1869567"/>
            <a:ext cx="10976610" cy="3122295"/>
          </a:xfrm>
          <a:custGeom>
            <a:avLst/>
            <a:gdLst/>
            <a:ahLst/>
            <a:cxnLst/>
            <a:rect l="l" t="t" r="r" b="b"/>
            <a:pathLst>
              <a:path w="10976610" h="3122295">
                <a:moveTo>
                  <a:pt x="0" y="0"/>
                </a:moveTo>
                <a:lnTo>
                  <a:pt x="10976610" y="0"/>
                </a:lnTo>
                <a:lnTo>
                  <a:pt x="10976610" y="3121914"/>
                </a:lnTo>
                <a:lnTo>
                  <a:pt x="0" y="312191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6EB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620" marR="5080">
              <a:lnSpc>
                <a:spcPct val="130000"/>
              </a:lnSpc>
              <a:spcBef>
                <a:spcPts val="95"/>
              </a:spcBef>
            </a:pPr>
            <a:r>
              <a:rPr dirty="0" spc="-5" i="0">
                <a:solidFill>
                  <a:srgbClr val="FFFFFF"/>
                </a:solidFill>
                <a:latin typeface="Arial"/>
                <a:cs typeface="Arial"/>
              </a:rPr>
              <a:t>Composite endpoint of </a:t>
            </a:r>
            <a:r>
              <a:rPr dirty="0" spc="-5" i="1"/>
              <a:t>all-cause death,  </a:t>
            </a:r>
            <a:r>
              <a:rPr dirty="0" spc="-5"/>
              <a:t>all stroke, and </a:t>
            </a:r>
            <a:r>
              <a:rPr dirty="0"/>
              <a:t>CV</a:t>
            </a:r>
            <a:r>
              <a:rPr dirty="0" spc="-25"/>
              <a:t> </a:t>
            </a:r>
            <a:r>
              <a:rPr dirty="0" spc="-5"/>
              <a:t>rehospitalization*</a:t>
            </a: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pc="-5" i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i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pc="-5" i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pc="-10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70" i="0">
                <a:solidFill>
                  <a:srgbClr val="FFFFFF"/>
                </a:solidFill>
                <a:latin typeface="Arial"/>
                <a:cs typeface="Arial"/>
              </a:rPr>
              <a:t>post-TAVR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83834" y="5608970"/>
            <a:ext cx="62420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000" sz="3000" spc="-44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Valve-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 procedure-related and including</a:t>
            </a:r>
            <a:r>
              <a:rPr dirty="0" sz="2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HF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94" y="1373505"/>
            <a:ext cx="10975340" cy="5387340"/>
          </a:xfrm>
          <a:custGeom>
            <a:avLst/>
            <a:gdLst/>
            <a:ahLst/>
            <a:cxnLst/>
            <a:rect l="l" t="t" r="r" b="b"/>
            <a:pathLst>
              <a:path w="10975340" h="5387340">
                <a:moveTo>
                  <a:pt x="0" y="0"/>
                </a:moveTo>
                <a:lnTo>
                  <a:pt x="10975086" y="0"/>
                </a:lnTo>
                <a:lnTo>
                  <a:pt x="10975086" y="5387340"/>
                </a:lnTo>
                <a:lnTo>
                  <a:pt x="0" y="538734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7694" y="1373505"/>
            <a:ext cx="10975340" cy="5387340"/>
          </a:xfrm>
          <a:custGeom>
            <a:avLst/>
            <a:gdLst/>
            <a:ahLst/>
            <a:cxnLst/>
            <a:rect l="l" t="t" r="r" b="b"/>
            <a:pathLst>
              <a:path w="10975340" h="5387340">
                <a:moveTo>
                  <a:pt x="0" y="0"/>
                </a:moveTo>
                <a:lnTo>
                  <a:pt x="10975086" y="0"/>
                </a:lnTo>
                <a:lnTo>
                  <a:pt x="10975086" y="5387340"/>
                </a:lnTo>
                <a:lnTo>
                  <a:pt x="0" y="5387340"/>
                </a:lnTo>
                <a:lnTo>
                  <a:pt x="0" y="0"/>
                </a:lnTo>
                <a:close/>
              </a:path>
            </a:pathLst>
          </a:custGeom>
          <a:ln w="990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6163" y="1395107"/>
            <a:ext cx="10457180" cy="528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79400" indent="-3429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1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s from both registries were pooled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to form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one BAV  TAVR</a:t>
            </a:r>
            <a:r>
              <a:rPr dirty="0" sz="3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3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800"/>
              </a:spcBef>
              <a:buClr>
                <a:srgbClr val="FCE15E"/>
              </a:buClr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Propensity-matched analysis was used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compare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BAV  TAVR group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tricuspid TAVR arm of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PARTNER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3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lr>
                <a:srgbClr val="FCE15E"/>
              </a:buClr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Descriptive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statistics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were presented as</a:t>
            </a:r>
            <a:r>
              <a:rPr dirty="0"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follows:</a:t>
            </a:r>
            <a:endParaRPr sz="3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15"/>
              </a:spcBef>
              <a:buClr>
                <a:srgbClr val="FCE15E"/>
              </a:buClr>
              <a:buSzPct val="70000"/>
              <a:buFont typeface="Wingdings 2"/>
              <a:buChar char=""/>
              <a:tabLst>
                <a:tab pos="755015" algn="l"/>
                <a:tab pos="755650" algn="l"/>
              </a:tabLst>
            </a:pP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variables summarized by mean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±</a:t>
            </a:r>
            <a:r>
              <a:rPr dirty="0" sz="30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SD</a:t>
            </a:r>
            <a:endParaRPr sz="3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85"/>
              </a:spcBef>
              <a:buClr>
                <a:srgbClr val="FCE15E"/>
              </a:buClr>
              <a:buSzPct val="70000"/>
              <a:buFont typeface="Wingdings 2"/>
              <a:buChar char=""/>
              <a:tabLst>
                <a:tab pos="755015" algn="l"/>
                <a:tab pos="75565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Categorical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variables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summarized by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count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endParaRPr sz="3000">
              <a:latin typeface="Arial"/>
              <a:cs typeface="Arial"/>
            </a:endParaRPr>
          </a:p>
          <a:p>
            <a:pPr lvl="1" marL="755015" marR="50165" indent="-285750">
              <a:lnSpc>
                <a:spcPct val="100000"/>
              </a:lnSpc>
              <a:spcBef>
                <a:spcPts val="600"/>
              </a:spcBef>
              <a:buClr>
                <a:srgbClr val="FCE15E"/>
              </a:buClr>
              <a:buSzPct val="70000"/>
              <a:buFont typeface="Wingdings 2"/>
              <a:buChar char=""/>
              <a:tabLst>
                <a:tab pos="755015" algn="l"/>
                <a:tab pos="75565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Event variables summarized by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Kaplan-Meier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event rates  and number of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subjects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9869" y="178038"/>
            <a:ext cx="45015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Statistical</a:t>
            </a:r>
            <a:r>
              <a:rPr dirty="0" spc="-45"/>
              <a:t> </a:t>
            </a:r>
            <a:r>
              <a:rPr dirty="0" spc="-10"/>
              <a:t>Methods</a:t>
            </a: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94" y="2028063"/>
            <a:ext cx="10897870" cy="4276090"/>
          </a:xfrm>
          <a:custGeom>
            <a:avLst/>
            <a:gdLst/>
            <a:ahLst/>
            <a:cxnLst/>
            <a:rect l="l" t="t" r="r" b="b"/>
            <a:pathLst>
              <a:path w="10897870" h="4276090">
                <a:moveTo>
                  <a:pt x="0" y="0"/>
                </a:moveTo>
                <a:lnTo>
                  <a:pt x="10897362" y="0"/>
                </a:lnTo>
                <a:lnTo>
                  <a:pt x="10897362" y="4275582"/>
                </a:lnTo>
                <a:lnTo>
                  <a:pt x="0" y="4275582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7694" y="2028063"/>
            <a:ext cx="10897870" cy="4276090"/>
          </a:xfrm>
          <a:custGeom>
            <a:avLst/>
            <a:gdLst/>
            <a:ahLst/>
            <a:cxnLst/>
            <a:rect l="l" t="t" r="r" b="b"/>
            <a:pathLst>
              <a:path w="10897870" h="4276090">
                <a:moveTo>
                  <a:pt x="0" y="0"/>
                </a:moveTo>
                <a:lnTo>
                  <a:pt x="10897362" y="0"/>
                </a:lnTo>
                <a:lnTo>
                  <a:pt x="10897362" y="4275582"/>
                </a:lnTo>
                <a:lnTo>
                  <a:pt x="0" y="427558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0400" y="178038"/>
            <a:ext cx="82099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Covariates for Propensity</a:t>
            </a:r>
            <a:r>
              <a:rPr dirty="0" spc="-80"/>
              <a:t> </a:t>
            </a:r>
            <a:r>
              <a:rPr dirty="0" spc="-5"/>
              <a:t>Matching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5"/>
              <a:t>Age</a:t>
            </a: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Renal</a:t>
            </a:r>
            <a:r>
              <a:rPr dirty="0" spc="5"/>
              <a:t> </a:t>
            </a:r>
            <a:r>
              <a:rPr dirty="0"/>
              <a:t>disease</a:t>
            </a: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z="2800" spc="-5"/>
              <a:t>Sex</a:t>
            </a:r>
            <a:endParaRPr sz="2800"/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5"/>
              <a:t>Atrial</a:t>
            </a:r>
            <a:r>
              <a:rPr dirty="0" spc="-10"/>
              <a:t> </a:t>
            </a:r>
            <a:r>
              <a:rPr dirty="0"/>
              <a:t>fibrillation</a:t>
            </a: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z="2800" spc="-5"/>
              <a:t>NYHA</a:t>
            </a:r>
            <a:r>
              <a:rPr dirty="0" sz="2800" spc="-170"/>
              <a:t> </a:t>
            </a:r>
            <a:r>
              <a:rPr dirty="0" sz="2800"/>
              <a:t>class</a:t>
            </a:r>
            <a:endParaRPr sz="2800"/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5"/>
              <a:t>Prior </a:t>
            </a:r>
            <a:r>
              <a:rPr dirty="0"/>
              <a:t>cerebrovascular</a:t>
            </a:r>
            <a:r>
              <a:rPr dirty="0" spc="-45"/>
              <a:t> </a:t>
            </a:r>
            <a:r>
              <a:rPr dirty="0"/>
              <a:t>accident</a:t>
            </a: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z="2800" spc="-5"/>
              <a:t>Body </a:t>
            </a:r>
            <a:r>
              <a:rPr dirty="0" sz="2800"/>
              <a:t>mass</a:t>
            </a:r>
            <a:r>
              <a:rPr dirty="0" sz="2800" spc="-15"/>
              <a:t> </a:t>
            </a:r>
            <a:r>
              <a:rPr dirty="0" sz="2800"/>
              <a:t>index</a:t>
            </a:r>
            <a:endParaRPr sz="2800"/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5"/>
              <a:t>Prior PCI</a:t>
            </a:r>
          </a:p>
          <a:p>
            <a:pPr marL="241300" indent="-228600">
              <a:lnSpc>
                <a:spcPct val="100000"/>
              </a:lnSpc>
              <a:spcBef>
                <a:spcPts val="23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5"/>
              <a:t>STS</a:t>
            </a:r>
            <a:r>
              <a:rPr dirty="0" spc="-20"/>
              <a:t> </a:t>
            </a:r>
            <a:r>
              <a:rPr dirty="0"/>
              <a:t>score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Aortic valve mean</a:t>
            </a:r>
            <a:r>
              <a:rPr dirty="0" spc="-60"/>
              <a:t> </a:t>
            </a:r>
            <a:r>
              <a:rPr dirty="0"/>
              <a:t>gradient</a:t>
            </a: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Diabetes</a:t>
            </a:r>
            <a:r>
              <a:rPr dirty="0" spc="-10"/>
              <a:t> </a:t>
            </a:r>
            <a:r>
              <a:rPr dirty="0"/>
              <a:t>mellitus</a:t>
            </a:r>
          </a:p>
          <a:p>
            <a:pPr marL="241300" indent="-228600">
              <a:lnSpc>
                <a:spcPct val="100000"/>
              </a:lnSpc>
              <a:spcBef>
                <a:spcPts val="23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10"/>
              <a:t>Effective </a:t>
            </a:r>
            <a:r>
              <a:rPr dirty="0"/>
              <a:t>orifice</a:t>
            </a:r>
            <a:r>
              <a:rPr dirty="0" spc="-25"/>
              <a:t> </a:t>
            </a:r>
            <a:r>
              <a:rPr dirty="0"/>
              <a:t>area</a:t>
            </a:r>
          </a:p>
          <a:p>
            <a:pPr marL="241300" indent="-228600">
              <a:lnSpc>
                <a:spcPct val="100000"/>
              </a:lnSpc>
              <a:spcBef>
                <a:spcPts val="234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Peripheral vascular</a:t>
            </a:r>
            <a:r>
              <a:rPr dirty="0" spc="-70"/>
              <a:t> </a:t>
            </a:r>
            <a:r>
              <a:rPr dirty="0"/>
              <a:t>disease</a:t>
            </a: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Mitral</a:t>
            </a:r>
            <a:r>
              <a:rPr dirty="0" spc="-5"/>
              <a:t> insufficiency</a:t>
            </a:r>
          </a:p>
          <a:p>
            <a:pPr marL="241300" indent="-228600">
              <a:lnSpc>
                <a:spcPct val="100000"/>
              </a:lnSpc>
              <a:spcBef>
                <a:spcPts val="23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Carotid disease</a:t>
            </a:r>
          </a:p>
          <a:p>
            <a:pPr marL="241300" indent="-228600">
              <a:lnSpc>
                <a:spcPct val="100000"/>
              </a:lnSpc>
              <a:spcBef>
                <a:spcPts val="235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 spc="-5"/>
              <a:t>KCCQ</a:t>
            </a:r>
            <a:r>
              <a:rPr dirty="0" spc="-15"/>
              <a:t> </a:t>
            </a:r>
            <a:r>
              <a:rPr dirty="0"/>
              <a:t>score</a:t>
            </a: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FCE15E"/>
              </a:buClr>
              <a:buSzPct val="108928"/>
              <a:buChar char="•"/>
              <a:tabLst>
                <a:tab pos="241300" algn="l"/>
              </a:tabLst>
            </a:pPr>
            <a:r>
              <a:rPr dirty="0"/>
              <a:t>Hypertension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1528" y="176403"/>
            <a:ext cx="3859529" cy="5340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00" spc="15">
                <a:latin typeface="Arial"/>
                <a:cs typeface="Arial"/>
              </a:rPr>
              <a:t>Patient</a:t>
            </a:r>
            <a:r>
              <a:rPr dirty="0" sz="3300" spc="-50">
                <a:latin typeface="Arial"/>
                <a:cs typeface="Arial"/>
              </a:rPr>
              <a:t> </a:t>
            </a:r>
            <a:r>
              <a:rPr dirty="0" sz="3300" spc="10">
                <a:latin typeface="Arial"/>
                <a:cs typeface="Arial"/>
              </a:rPr>
              <a:t>Disposition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3477" y="2796463"/>
            <a:ext cx="606425" cy="0"/>
          </a:xfrm>
          <a:custGeom>
            <a:avLst/>
            <a:gdLst/>
            <a:ahLst/>
            <a:cxnLst/>
            <a:rect l="l" t="t" r="r" b="b"/>
            <a:pathLst>
              <a:path w="606425" h="0">
                <a:moveTo>
                  <a:pt x="0" y="0"/>
                </a:moveTo>
                <a:lnTo>
                  <a:pt x="605853" y="0"/>
                </a:lnTo>
              </a:path>
            </a:pathLst>
          </a:custGeom>
          <a:ln w="638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51218" y="2713765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1917" y="0"/>
                </a:moveTo>
                <a:lnTo>
                  <a:pt x="0" y="171437"/>
                </a:lnTo>
                <a:lnTo>
                  <a:pt x="172402" y="87642"/>
                </a:lnTo>
                <a:lnTo>
                  <a:pt x="1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33116" y="1181862"/>
            <a:ext cx="2965703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33585" y="1186525"/>
            <a:ext cx="2565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05510" marR="5080" indent="-893444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P3 Bicuspid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Registry 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N=133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2753" y="1186434"/>
            <a:ext cx="2778251" cy="648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379360" y="1186525"/>
            <a:ext cx="20847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5480" marR="5080" indent="-653415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P3 Bicuspid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CAP  N=187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0451" y="1862708"/>
            <a:ext cx="17780" cy="1735455"/>
          </a:xfrm>
          <a:custGeom>
            <a:avLst/>
            <a:gdLst/>
            <a:ahLst/>
            <a:cxnLst/>
            <a:rect l="l" t="t" r="r" b="b"/>
            <a:pathLst>
              <a:path w="17779" h="1735454">
                <a:moveTo>
                  <a:pt x="0" y="0"/>
                </a:moveTo>
                <a:lnTo>
                  <a:pt x="17183" y="1735086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01643" y="3568375"/>
            <a:ext cx="171450" cy="172720"/>
          </a:xfrm>
          <a:custGeom>
            <a:avLst/>
            <a:gdLst/>
            <a:ahLst/>
            <a:cxnLst/>
            <a:rect l="l" t="t" r="r" b="b"/>
            <a:pathLst>
              <a:path w="171450" h="172720">
                <a:moveTo>
                  <a:pt x="171437" y="0"/>
                </a:moveTo>
                <a:lnTo>
                  <a:pt x="0" y="1689"/>
                </a:lnTo>
                <a:lnTo>
                  <a:pt x="87401" y="172288"/>
                </a:lnTo>
                <a:lnTo>
                  <a:pt x="171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70444" y="1862708"/>
            <a:ext cx="5080" cy="1735455"/>
          </a:xfrm>
          <a:custGeom>
            <a:avLst/>
            <a:gdLst/>
            <a:ahLst/>
            <a:cxnLst/>
            <a:rect l="l" t="t" r="r" b="b"/>
            <a:pathLst>
              <a:path w="5079" h="1735454">
                <a:moveTo>
                  <a:pt x="0" y="0"/>
                </a:moveTo>
                <a:lnTo>
                  <a:pt x="4457" y="1735074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89106" y="3568997"/>
            <a:ext cx="171450" cy="172085"/>
          </a:xfrm>
          <a:custGeom>
            <a:avLst/>
            <a:gdLst/>
            <a:ahLst/>
            <a:cxnLst/>
            <a:rect l="l" t="t" r="r" b="b"/>
            <a:pathLst>
              <a:path w="171450" h="172085">
                <a:moveTo>
                  <a:pt x="171450" y="0"/>
                </a:moveTo>
                <a:lnTo>
                  <a:pt x="0" y="431"/>
                </a:lnTo>
                <a:lnTo>
                  <a:pt x="86156" y="171665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50565" y="2781680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 h="0">
                <a:moveTo>
                  <a:pt x="627468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07684" y="2695948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171450" y="0"/>
                </a:moveTo>
                <a:lnTo>
                  <a:pt x="0" y="85737"/>
                </a:lnTo>
                <a:lnTo>
                  <a:pt x="171462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9391" y="1994916"/>
            <a:ext cx="3137154" cy="1536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782" y="2066544"/>
            <a:ext cx="461009" cy="344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8961" y="2066544"/>
            <a:ext cx="1293113" cy="344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4907" y="2100122"/>
            <a:ext cx="1408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Not implanted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(62):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7877" y="2263139"/>
            <a:ext cx="2484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3232" y="2249423"/>
            <a:ext cx="2088641" cy="344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7877" y="2446020"/>
            <a:ext cx="2484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3231" y="2432304"/>
            <a:ext cx="1759458" cy="3444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7877" y="2628900"/>
            <a:ext cx="2484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3231" y="2615183"/>
            <a:ext cx="2019299" cy="3444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7877" y="2811779"/>
            <a:ext cx="2484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3231" y="2798064"/>
            <a:ext cx="1750314" cy="3444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7877" y="2994660"/>
            <a:ext cx="2484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3231" y="2980944"/>
            <a:ext cx="1394459" cy="3444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7877" y="3177539"/>
            <a:ext cx="2484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3231" y="3163823"/>
            <a:ext cx="1741931" cy="344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24907" y="2283002"/>
            <a:ext cx="20783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Anatomical exclusion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(43)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Enrollment closed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(8)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Procedure not started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(4)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Withdrew consent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(3)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Not specified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(2)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Medical exclusion (2)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25968" y="2209800"/>
            <a:ext cx="3483100" cy="9349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67878" y="2250948"/>
            <a:ext cx="1590293" cy="3444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251180" y="2284934"/>
            <a:ext cx="1408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Not implanted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(89):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74735" y="2448305"/>
            <a:ext cx="248411" cy="3215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39328" y="2433828"/>
            <a:ext cx="1868423" cy="3444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00488" y="2433828"/>
            <a:ext cx="376427" cy="3444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169652" y="2433828"/>
            <a:ext cx="258317" cy="3444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74735" y="2631185"/>
            <a:ext cx="248411" cy="3215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39328" y="2616707"/>
            <a:ext cx="2725673" cy="3444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174735" y="2814066"/>
            <a:ext cx="248411" cy="3215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339328" y="2799588"/>
            <a:ext cx="928115" cy="3444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251180" y="2467814"/>
            <a:ext cx="27146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Anatomical exclusion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</a:t>
            </a:r>
            <a:r>
              <a:rPr dirty="0" sz="1200" spc="-5" b="1">
                <a:solidFill>
                  <a:srgbClr val="002D4A"/>
                </a:solidFill>
                <a:latin typeface="Arial"/>
                <a:cs typeface="Arial"/>
              </a:rPr>
              <a:t>56</a:t>
            </a:r>
            <a:r>
              <a:rPr dirty="0" sz="1200" spc="-5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Received commercial treatment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(2)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 spc="-5" b="1">
                <a:latin typeface="Arial"/>
                <a:cs typeface="Arial"/>
              </a:rPr>
              <a:t>Other (31)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60826" y="3724656"/>
            <a:ext cx="1655063" cy="5684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23538" y="3725417"/>
            <a:ext cx="950975" cy="5669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069223" y="3787820"/>
            <a:ext cx="6388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Arial"/>
                <a:cs typeface="Arial"/>
              </a:rPr>
              <a:t>N=7</a:t>
            </a:r>
            <a:r>
              <a:rPr dirty="0" sz="2000" spc="-5" b="1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47104" y="3724655"/>
            <a:ext cx="1655063" cy="5684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09816" y="3725417"/>
            <a:ext cx="950975" cy="5669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7055554" y="3787820"/>
            <a:ext cx="6388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Arial"/>
                <a:cs typeface="Arial"/>
              </a:rPr>
              <a:t>N=9</a:t>
            </a:r>
            <a:r>
              <a:rPr dirty="0" sz="2000" spc="-5" b="1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631043" y="5025009"/>
            <a:ext cx="26670" cy="729615"/>
          </a:xfrm>
          <a:custGeom>
            <a:avLst/>
            <a:gdLst/>
            <a:ahLst/>
            <a:cxnLst/>
            <a:rect l="l" t="t" r="r" b="b"/>
            <a:pathLst>
              <a:path w="26670" h="729614">
                <a:moveTo>
                  <a:pt x="13258" y="-28574"/>
                </a:moveTo>
                <a:lnTo>
                  <a:pt x="13258" y="758088"/>
                </a:lnTo>
              </a:path>
            </a:pathLst>
          </a:custGeom>
          <a:ln w="83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570866" y="5722858"/>
            <a:ext cx="171450" cy="174625"/>
          </a:xfrm>
          <a:custGeom>
            <a:avLst/>
            <a:gdLst/>
            <a:ahLst/>
            <a:cxnLst/>
            <a:rect l="l" t="t" r="r" b="b"/>
            <a:pathLst>
              <a:path w="171450" h="174625">
                <a:moveTo>
                  <a:pt x="171335" y="0"/>
                </a:moveTo>
                <a:lnTo>
                  <a:pt x="0" y="6223"/>
                </a:lnTo>
                <a:lnTo>
                  <a:pt x="91884" y="174447"/>
                </a:lnTo>
                <a:lnTo>
                  <a:pt x="17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297161" y="4723638"/>
            <a:ext cx="2727197" cy="7033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893857" y="4750808"/>
            <a:ext cx="15347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9255" marR="5080" indent="-37719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P3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Tricuspid 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N=496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92548" y="4215765"/>
            <a:ext cx="6350" cy="349885"/>
          </a:xfrm>
          <a:custGeom>
            <a:avLst/>
            <a:gdLst/>
            <a:ahLst/>
            <a:cxnLst/>
            <a:rect l="l" t="t" r="r" b="b"/>
            <a:pathLst>
              <a:path w="6350" h="349885">
                <a:moveTo>
                  <a:pt x="2921" y="-28575"/>
                </a:moveTo>
                <a:lnTo>
                  <a:pt x="2921" y="377901"/>
                </a:lnTo>
              </a:path>
            </a:pathLst>
          </a:custGeom>
          <a:ln w="629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12210" y="4535086"/>
            <a:ext cx="171450" cy="173355"/>
          </a:xfrm>
          <a:custGeom>
            <a:avLst/>
            <a:gdLst/>
            <a:ahLst/>
            <a:cxnLst/>
            <a:rect l="l" t="t" r="r" b="b"/>
            <a:pathLst>
              <a:path w="171450" h="173354">
                <a:moveTo>
                  <a:pt x="171424" y="0"/>
                </a:moveTo>
                <a:lnTo>
                  <a:pt x="0" y="2857"/>
                </a:lnTo>
                <a:lnTo>
                  <a:pt x="88569" y="172859"/>
                </a:lnTo>
                <a:lnTo>
                  <a:pt x="171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370444" y="418376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0834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284727" y="4536006"/>
            <a:ext cx="171450" cy="172085"/>
          </a:xfrm>
          <a:custGeom>
            <a:avLst/>
            <a:gdLst/>
            <a:ahLst/>
            <a:cxnLst/>
            <a:rect l="l" t="t" r="r" b="b"/>
            <a:pathLst>
              <a:path w="171450" h="172085">
                <a:moveTo>
                  <a:pt x="0" y="0"/>
                </a:moveTo>
                <a:lnTo>
                  <a:pt x="85712" y="171462"/>
                </a:lnTo>
                <a:lnTo>
                  <a:pt x="17145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378201" y="4662678"/>
            <a:ext cx="6603491" cy="9524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466844" y="4680203"/>
            <a:ext cx="2447543" cy="5669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145023" y="4985003"/>
            <a:ext cx="1091945" cy="5669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612420" y="4742705"/>
            <a:ext cx="21355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0245" marR="5080" indent="-67818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P3 Bicuspid 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N=169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79092" y="5852921"/>
            <a:ext cx="10204703" cy="7238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5860661" y="6019965"/>
            <a:ext cx="224155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002D4A"/>
                </a:solidFill>
                <a:latin typeface="Arial"/>
                <a:cs typeface="Arial"/>
              </a:rPr>
              <a:t>148 Matched</a:t>
            </a:r>
            <a:r>
              <a:rPr dirty="0" sz="2000" spc="-65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2D4A"/>
                </a:solidFill>
                <a:latin typeface="Arial"/>
                <a:cs typeface="Arial"/>
              </a:rPr>
              <a:t>Pairs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69304" y="5404484"/>
            <a:ext cx="6350" cy="349885"/>
          </a:xfrm>
          <a:custGeom>
            <a:avLst/>
            <a:gdLst/>
            <a:ahLst/>
            <a:cxnLst/>
            <a:rect l="l" t="t" r="r" b="b"/>
            <a:pathLst>
              <a:path w="6350" h="349885">
                <a:moveTo>
                  <a:pt x="2921" y="-28575"/>
                </a:moveTo>
                <a:lnTo>
                  <a:pt x="2921" y="377901"/>
                </a:lnTo>
              </a:path>
            </a:pathLst>
          </a:custGeom>
          <a:ln w="629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788966" y="5723806"/>
            <a:ext cx="171450" cy="173355"/>
          </a:xfrm>
          <a:custGeom>
            <a:avLst/>
            <a:gdLst/>
            <a:ahLst/>
            <a:cxnLst/>
            <a:rect l="l" t="t" r="r" b="b"/>
            <a:pathLst>
              <a:path w="171450" h="173354">
                <a:moveTo>
                  <a:pt x="171424" y="0"/>
                </a:moveTo>
                <a:lnTo>
                  <a:pt x="0" y="2857"/>
                </a:lnTo>
                <a:lnTo>
                  <a:pt x="88569" y="172859"/>
                </a:lnTo>
                <a:lnTo>
                  <a:pt x="171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526345" y="3752899"/>
            <a:ext cx="1105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Valve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8285" y="4528539"/>
            <a:ext cx="12071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Before  P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ty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8285" y="5605245"/>
            <a:ext cx="12071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After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ty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768" y="84518"/>
            <a:ext cx="51809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Anatomical</a:t>
            </a:r>
            <a:r>
              <a:rPr dirty="0" spc="-55"/>
              <a:t> </a:t>
            </a:r>
            <a:r>
              <a:rPr dirty="0" spc="-5"/>
              <a:t>Exclusions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207" y="1583902"/>
          <a:ext cx="11880215" cy="4005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0570"/>
                <a:gridCol w="2668270"/>
                <a:gridCol w="2092325"/>
              </a:tblGrid>
              <a:tr h="762000">
                <a:tc>
                  <a:txBody>
                    <a:bodyPr/>
                    <a:lstStyle/>
                    <a:p>
                      <a:pPr marL="85725" marR="56546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Reason(s)  </a:t>
                      </a:r>
                      <a:r>
                        <a:rPr dirty="0" sz="22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2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3765" marR="125730" indent="-7581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Bicuspid Registry  (N=43)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7380" marR="100330" indent="-4946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Bicuspid</a:t>
                      </a:r>
                      <a:r>
                        <a:rPr dirty="0" sz="2200" spc="-6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CAP  (N=56)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1144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Severe calcification of aortic valvar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(11.6)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(55.4)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</a:tr>
              <a:tr h="44954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Tricuspid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aortic</a:t>
                      </a:r>
                      <a:r>
                        <a:rPr dirty="0" sz="22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valve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(34.9)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039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Annulus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and/or ascending aorta diameter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too</a:t>
                      </a:r>
                      <a:r>
                        <a:rPr dirty="0" sz="220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(25.6)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(25.0)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1120154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severe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calcification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372110" marR="2693670">
                        <a:lnSpc>
                          <a:spcPct val="100000"/>
                        </a:lnSpc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aortic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stenosis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calcific 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risk of coronary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obstruction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22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(7.0)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2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2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(12.5)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 marL="24130">
                        <a:lnSpc>
                          <a:spcPct val="100000"/>
                        </a:lnSpc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 marL="24130">
                        <a:lnSpc>
                          <a:spcPct val="100000"/>
                        </a:lnSpc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of coronary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obstruction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(5.4)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190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6EBCED"/>
                      </a:solidFill>
                      <a:prstDash val="solid"/>
                    </a:lnL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(14.0)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6EBCED"/>
                      </a:solidFill>
                      <a:prstDash val="solid"/>
                    </a:lnR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9407" y="2208563"/>
          <a:ext cx="11808460" cy="3395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210"/>
                <a:gridCol w="1503044"/>
                <a:gridCol w="1595120"/>
                <a:gridCol w="3056890"/>
                <a:gridCol w="1449070"/>
                <a:gridCol w="1487170"/>
              </a:tblGrid>
              <a:tr h="8229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200" spc="-2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(median or</a:t>
                      </a:r>
                      <a:r>
                        <a:rPr dirty="0" sz="1800" spc="-25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79C9FB"/>
                      </a:solidFill>
                      <a:prstDash val="solid"/>
                    </a:lnL>
                    <a:lnT w="12700">
                      <a:solidFill>
                        <a:srgbClr val="79C9FB"/>
                      </a:solidFill>
                      <a:prstDash val="solid"/>
                    </a:lnT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36854" marR="159385" indent="-819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Bicusp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T w="12700">
                      <a:solidFill>
                        <a:srgbClr val="79C9FB"/>
                      </a:solidFill>
                      <a:prstDash val="solid"/>
                    </a:lnT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176530" indent="-1130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200" spc="-1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ric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R w="12700">
                      <a:solidFill>
                        <a:srgbClr val="25ABFF"/>
                      </a:solidFill>
                      <a:prstDash val="solid"/>
                    </a:lnR>
                    <a:lnT w="12700">
                      <a:solidFill>
                        <a:srgbClr val="79C9FB"/>
                      </a:solidFill>
                      <a:prstDash val="solid"/>
                    </a:lnT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2200" spc="-2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(median or</a:t>
                      </a:r>
                      <a:r>
                        <a:rPr dirty="0" sz="1800" spc="-25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25ABFF"/>
                      </a:solidFill>
                      <a:prstDash val="solid"/>
                    </a:lnL>
                    <a:lnT w="12700">
                      <a:solidFill>
                        <a:srgbClr val="79C9FB"/>
                      </a:solidFill>
                      <a:prstDash val="solid"/>
                    </a:lnT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20979" marR="121285" indent="-819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Bicusp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T w="12700">
                      <a:solidFill>
                        <a:srgbClr val="79C9FB"/>
                      </a:solidFill>
                      <a:prstDash val="solid"/>
                    </a:lnT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41935" marR="106680" indent="-1130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200" spc="-1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ric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79C9FB"/>
                      </a:solidFill>
                      <a:prstDash val="solid"/>
                    </a:lnT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334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79C9FB"/>
                      </a:solidFill>
                      <a:prstDash val="solid"/>
                    </a:lnL>
                    <a:lnT w="12700">
                      <a:solidFill>
                        <a:srgbClr val="79C9FB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71.0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T w="12700">
                      <a:solidFill>
                        <a:srgbClr val="79C9FB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R w="12700">
                      <a:solidFill>
                        <a:srgbClr val="25ABFF"/>
                      </a:solidFill>
                      <a:prstDash val="solid"/>
                    </a:lnR>
                    <a:lnT w="12700">
                      <a:solidFill>
                        <a:srgbClr val="79C9FB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25ABFF"/>
                      </a:solidFill>
                      <a:prstDash val="solid"/>
                    </a:lnL>
                    <a:lnT w="12700">
                      <a:solidFill>
                        <a:srgbClr val="79C9FB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T w="12700">
                      <a:solidFill>
                        <a:srgbClr val="79C9FB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18.2%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79C9FB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</a:tr>
              <a:tr h="42665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79C9FB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58.1%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60.1%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 gradient,</a:t>
                      </a:r>
                      <a:r>
                        <a:rPr dirty="0" sz="2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50.1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BMI,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4904" sz="2175" spc="-7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4904" sz="2175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79C9FB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27.6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Aortic valve area,</a:t>
                      </a:r>
                      <a:r>
                        <a:rPr dirty="0" sz="2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4904" sz="21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4904" sz="2175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2665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STS Score,</a:t>
                      </a:r>
                      <a:r>
                        <a:rPr dirty="0" sz="2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79C9FB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</a:t>
                      </a:r>
                      <a:r>
                        <a:rPr dirty="0" sz="2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≥moderate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3.5%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NYHA class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200" spc="-1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79C9FB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2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≥moderate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2.1%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42010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KCCQ-OS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79C9FB"/>
                      </a:solidFill>
                      <a:prstDash val="solid"/>
                    </a:lnL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72.7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72.9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25ABFF"/>
                      </a:solidFill>
                      <a:prstDash val="solid"/>
                    </a:lnR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History of</a:t>
                      </a:r>
                      <a:r>
                        <a:rPr dirty="0" sz="22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AFib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5ABFF"/>
                      </a:solidFill>
                      <a:prstDash val="solid"/>
                    </a:lnL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12700">
                      <a:solidFill>
                        <a:srgbClr val="6EBCED"/>
                      </a:solidFill>
                      <a:prstDash val="solid"/>
                    </a:lnR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94497" y="6515592"/>
            <a:ext cx="4811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significant differences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among any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variables.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3561" y="166057"/>
            <a:ext cx="7303770" cy="11690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980"/>
              </a:lnSpc>
              <a:spcBef>
                <a:spcPts val="95"/>
              </a:spcBef>
            </a:pPr>
            <a:r>
              <a:rPr dirty="0" spc="-5"/>
              <a:t>Baseline Patient</a:t>
            </a:r>
            <a:r>
              <a:rPr dirty="0" spc="-55"/>
              <a:t> </a:t>
            </a:r>
            <a:r>
              <a:rPr dirty="0" spc="-5"/>
              <a:t>Characteristics</a:t>
            </a:r>
          </a:p>
          <a:p>
            <a:pPr algn="ctr" marR="243204">
              <a:lnSpc>
                <a:spcPts val="4020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4764" y="179577"/>
            <a:ext cx="495173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Baseline</a:t>
            </a:r>
            <a:r>
              <a:rPr dirty="0" spc="-90"/>
              <a:t> </a:t>
            </a:r>
            <a:r>
              <a:rPr dirty="0" spc="-5"/>
              <a:t>Morphology</a:t>
            </a:r>
          </a:p>
        </p:txBody>
      </p:sp>
      <p:sp>
        <p:nvSpPr>
          <p:cNvPr id="3" name="object 3"/>
          <p:cNvSpPr/>
          <p:nvPr/>
        </p:nvSpPr>
        <p:spPr>
          <a:xfrm>
            <a:off x="3170123" y="2610789"/>
            <a:ext cx="2771775" cy="2625725"/>
          </a:xfrm>
          <a:custGeom>
            <a:avLst/>
            <a:gdLst/>
            <a:ahLst/>
            <a:cxnLst/>
            <a:rect l="l" t="t" r="r" b="b"/>
            <a:pathLst>
              <a:path w="2771775" h="2625725">
                <a:moveTo>
                  <a:pt x="0" y="0"/>
                </a:moveTo>
                <a:lnTo>
                  <a:pt x="2771546" y="0"/>
                </a:lnTo>
                <a:lnTo>
                  <a:pt x="2771546" y="2625547"/>
                </a:lnTo>
                <a:lnTo>
                  <a:pt x="0" y="262554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41682" y="2610789"/>
            <a:ext cx="2771775" cy="2625725"/>
          </a:xfrm>
          <a:custGeom>
            <a:avLst/>
            <a:gdLst/>
            <a:ahLst/>
            <a:cxnLst/>
            <a:rect l="l" t="t" r="r" b="b"/>
            <a:pathLst>
              <a:path w="2771775" h="2625725">
                <a:moveTo>
                  <a:pt x="0" y="0"/>
                </a:moveTo>
                <a:lnTo>
                  <a:pt x="2771546" y="0"/>
                </a:lnTo>
                <a:lnTo>
                  <a:pt x="2771546" y="2625547"/>
                </a:lnTo>
                <a:lnTo>
                  <a:pt x="0" y="262554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13228" y="2610789"/>
            <a:ext cx="2771775" cy="2625725"/>
          </a:xfrm>
          <a:custGeom>
            <a:avLst/>
            <a:gdLst/>
            <a:ahLst/>
            <a:cxnLst/>
            <a:rect l="l" t="t" r="r" b="b"/>
            <a:pathLst>
              <a:path w="2771775" h="2625725">
                <a:moveTo>
                  <a:pt x="0" y="0"/>
                </a:moveTo>
                <a:lnTo>
                  <a:pt x="2771546" y="0"/>
                </a:lnTo>
                <a:lnTo>
                  <a:pt x="2771546" y="2625547"/>
                </a:lnTo>
                <a:lnTo>
                  <a:pt x="0" y="2625547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7068" y="1707596"/>
          <a:ext cx="1090041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5445"/>
                <a:gridCol w="2477770"/>
                <a:gridCol w="2658744"/>
                <a:gridCol w="2821304"/>
              </a:tblGrid>
              <a:tr h="8968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dirty="0" sz="32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Bicuspid Sievers</a:t>
                      </a:r>
                      <a:r>
                        <a:rPr dirty="0" sz="3200" spc="-2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Classification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193675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AFEF"/>
                      </a:solidFill>
                      <a:prstDash val="solid"/>
                    </a:lnL>
                    <a:lnT w="12700">
                      <a:solidFill>
                        <a:srgbClr val="00AFEF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52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5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2800" spc="-1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 marR="415290">
                        <a:lnSpc>
                          <a:spcPct val="100000"/>
                        </a:lnSpc>
                      </a:pPr>
                      <a:r>
                        <a:rPr dirty="0" sz="2800" spc="-5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(No</a:t>
                      </a:r>
                      <a:r>
                        <a:rPr dirty="0" sz="2800" spc="-3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raphe)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T w="12700">
                      <a:solidFill>
                        <a:srgbClr val="00AFE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02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5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28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598170">
                        <a:lnSpc>
                          <a:spcPct val="100000"/>
                        </a:lnSpc>
                      </a:pPr>
                      <a:r>
                        <a:rPr dirty="0" sz="2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dirty="0" sz="2800" spc="-15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raphe)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T w="12700">
                      <a:solidFill>
                        <a:srgbClr val="00AFE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5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28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 marL="49530">
                        <a:lnSpc>
                          <a:spcPct val="100000"/>
                        </a:lnSpc>
                      </a:pPr>
                      <a:r>
                        <a:rPr dirty="0" sz="2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(2</a:t>
                      </a:r>
                      <a:r>
                        <a:rPr dirty="0" sz="2800" spc="-15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raphae)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</a:tcPr>
                </a:tc>
              </a:tr>
              <a:tr h="165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85725" marR="5873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92810" algn="l"/>
                        </a:tabLst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(N=71)  CAP	(N=98)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AFEF"/>
                      </a:solidFill>
                      <a:prstDash val="solid"/>
                    </a:lnL>
                    <a:lnB w="12700">
                      <a:solidFill>
                        <a:srgbClr val="00AFE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594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14.1%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94995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13.3%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algn="ctr" marR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84.5%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R="8255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86.7%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algn="ctr"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1.4%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47625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AFEF"/>
                      </a:solidFill>
                      <a:prstDash val="solid"/>
                    </a:lnR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3012" y="1371532"/>
            <a:ext cx="1347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0FD00"/>
                </a:solidFill>
                <a:latin typeface="Arial"/>
                <a:cs typeface="Arial"/>
              </a:rPr>
              <a:t>% of</a:t>
            </a:r>
            <a:r>
              <a:rPr dirty="0" sz="1800" spc="-75">
                <a:solidFill>
                  <a:srgbClr val="F0FD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0FD00"/>
                </a:solidFill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7" y="6607991"/>
            <a:ext cx="5850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Figures adapted from Mylotte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Am Coll Cardiol. 2014 Dec, 64 (22)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2330-2339.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9126" y="3658361"/>
            <a:ext cx="1478451" cy="1596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10878" y="3726179"/>
            <a:ext cx="1464614" cy="1528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37959" y="3726179"/>
            <a:ext cx="1493520" cy="1528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6030" y="1476549"/>
          <a:ext cx="11523345" cy="507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3310"/>
                <a:gridCol w="3288030"/>
                <a:gridCol w="3194684"/>
                <a:gridCol w="1398270"/>
              </a:tblGrid>
              <a:tr h="7010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1135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198245" marR="1084580" indent="-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20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cusp</a:t>
                      </a:r>
                      <a:r>
                        <a:rPr dirty="0" sz="20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167765" marR="993140" indent="-102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14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0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cusp</a:t>
                      </a:r>
                      <a:r>
                        <a:rPr dirty="0" sz="200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639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40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0201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Conscious</a:t>
                      </a:r>
                      <a:r>
                        <a:rPr dirty="0" sz="20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sedation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68.9%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6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</a:tr>
              <a:tr h="396731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 duration</a:t>
                      </a:r>
                      <a:r>
                        <a:rPr dirty="0" sz="2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(min)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64.0 (46.0,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89.5)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50.0 (36.0,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65.0)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63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&lt;0.01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681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Fluoroscopy duration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(min)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13.3 (10.0,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19.8)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12.0 (9.0,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16.0)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63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&lt;0.01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719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Annulus area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(mm</a:t>
                      </a:r>
                      <a:r>
                        <a:rPr dirty="0" baseline="25641" sz="19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486.0 (406.2,</a:t>
                      </a:r>
                      <a:r>
                        <a:rPr dirty="0" sz="2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541.6)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457.1 (390.3,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516.3)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57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Implanted valve</a:t>
                      </a:r>
                      <a:r>
                        <a:rPr dirty="0" sz="2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57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 or 23</a:t>
                      </a:r>
                      <a:r>
                        <a:rPr dirty="0" sz="2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33.1%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597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 or 29</a:t>
                      </a:r>
                      <a:r>
                        <a:rPr dirty="0" sz="2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66.9%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58.8%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673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Oversizing 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5.7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8.37</a:t>
                      </a:r>
                      <a:r>
                        <a:rPr dirty="0" sz="2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(N=147)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8.0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8.82</a:t>
                      </a:r>
                      <a:r>
                        <a:rPr dirty="0" sz="2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(N=144)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5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 aborted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5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Conversion to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5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&gt;0.99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38950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success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6EBCED"/>
                      </a:solidFill>
                      <a:prstDash val="solid"/>
                    </a:lnL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99.3%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5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&gt;0.99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6EBCED"/>
                      </a:solidFill>
                      <a:prstDash val="solid"/>
                    </a:lnR>
                    <a:lnB w="12700">
                      <a:solidFill>
                        <a:srgbClr val="79C9FB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75724" y="1140490"/>
            <a:ext cx="32626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0FD00"/>
                </a:solidFill>
                <a:latin typeface="Arial"/>
                <a:cs typeface="Arial"/>
              </a:rPr>
              <a:t>mean ± </a:t>
            </a:r>
            <a:r>
              <a:rPr dirty="0" sz="1800" spc="-5">
                <a:solidFill>
                  <a:srgbClr val="F0FD00"/>
                </a:solidFill>
                <a:latin typeface="Arial"/>
                <a:cs typeface="Arial"/>
              </a:rPr>
              <a:t>SD, </a:t>
            </a:r>
            <a:r>
              <a:rPr dirty="0" sz="1800">
                <a:solidFill>
                  <a:srgbClr val="F0FD00"/>
                </a:solidFill>
                <a:latin typeface="Arial"/>
                <a:cs typeface="Arial"/>
              </a:rPr>
              <a:t>median </a:t>
            </a:r>
            <a:r>
              <a:rPr dirty="0" sz="1800" spc="-5">
                <a:solidFill>
                  <a:srgbClr val="F0FD00"/>
                </a:solidFill>
                <a:latin typeface="Arial"/>
                <a:cs typeface="Arial"/>
              </a:rPr>
              <a:t>(IQR), </a:t>
            </a:r>
            <a:r>
              <a:rPr dirty="0" sz="1800">
                <a:solidFill>
                  <a:srgbClr val="F0FD00"/>
                </a:solidFill>
                <a:latin typeface="Arial"/>
                <a:cs typeface="Arial"/>
              </a:rPr>
              <a:t>or</a:t>
            </a:r>
            <a:r>
              <a:rPr dirty="0" sz="1800" spc="-90">
                <a:solidFill>
                  <a:srgbClr val="F0FD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0FD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8166" y="160227"/>
            <a:ext cx="5038090" cy="1168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980"/>
              </a:lnSpc>
              <a:spcBef>
                <a:spcPts val="95"/>
              </a:spcBef>
            </a:pPr>
            <a:r>
              <a:rPr dirty="0" spc="-5"/>
              <a:t>Procedural</a:t>
            </a:r>
            <a:r>
              <a:rPr dirty="0" spc="-70"/>
              <a:t> </a:t>
            </a:r>
            <a:r>
              <a:rPr dirty="0" spc="-5"/>
              <a:t>Outcomes</a:t>
            </a:r>
          </a:p>
          <a:p>
            <a:pPr algn="ctr" marR="307975">
              <a:lnSpc>
                <a:spcPts val="4020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542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04947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806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118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4301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419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1298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4416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47534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065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73770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917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229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80099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1823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0705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0815" y="5161055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2758" y="5161055"/>
            <a:ext cx="3224530" cy="666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285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76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Months After</a:t>
            </a:r>
            <a:r>
              <a:rPr dirty="0" sz="2400" spc="-19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73476" y="189090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73476" y="154419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34433" y="1273996"/>
            <a:ext cx="366395" cy="40233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Death, Stroke, or Rehosp</a:t>
            </a:r>
            <a:r>
              <a:rPr dirty="0" sz="2400" spc="-2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6945" y="4896704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4627" y="3002744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1339" y="50272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 h="0">
                <a:moveTo>
                  <a:pt x="4191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22195" y="31619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22195" y="13529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44669" y="1196287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18969" y="3043808"/>
            <a:ext cx="6768465" cy="2000250"/>
          </a:xfrm>
          <a:custGeom>
            <a:avLst/>
            <a:gdLst/>
            <a:ahLst/>
            <a:cxnLst/>
            <a:rect l="l" t="t" r="r" b="b"/>
            <a:pathLst>
              <a:path w="6768465" h="2000250">
                <a:moveTo>
                  <a:pt x="0" y="2000250"/>
                </a:moveTo>
                <a:lnTo>
                  <a:pt x="0" y="1888236"/>
                </a:lnTo>
                <a:lnTo>
                  <a:pt x="13754" y="1888236"/>
                </a:lnTo>
                <a:lnTo>
                  <a:pt x="13754" y="1760220"/>
                </a:lnTo>
                <a:lnTo>
                  <a:pt x="27508" y="1760220"/>
                </a:lnTo>
                <a:lnTo>
                  <a:pt x="27508" y="1632204"/>
                </a:lnTo>
                <a:lnTo>
                  <a:pt x="68783" y="1632204"/>
                </a:lnTo>
                <a:lnTo>
                  <a:pt x="68783" y="1504188"/>
                </a:lnTo>
                <a:lnTo>
                  <a:pt x="96291" y="1504188"/>
                </a:lnTo>
                <a:lnTo>
                  <a:pt x="96291" y="1392174"/>
                </a:lnTo>
                <a:lnTo>
                  <a:pt x="110045" y="1392174"/>
                </a:lnTo>
                <a:lnTo>
                  <a:pt x="110045" y="1136142"/>
                </a:lnTo>
                <a:lnTo>
                  <a:pt x="247611" y="1136142"/>
                </a:lnTo>
                <a:lnTo>
                  <a:pt x="247611" y="1008126"/>
                </a:lnTo>
                <a:lnTo>
                  <a:pt x="371424" y="1008126"/>
                </a:lnTo>
                <a:lnTo>
                  <a:pt x="371424" y="896112"/>
                </a:lnTo>
                <a:lnTo>
                  <a:pt x="536498" y="896112"/>
                </a:lnTo>
                <a:lnTo>
                  <a:pt x="536498" y="768096"/>
                </a:lnTo>
                <a:lnTo>
                  <a:pt x="564007" y="768096"/>
                </a:lnTo>
                <a:lnTo>
                  <a:pt x="715327" y="768096"/>
                </a:lnTo>
                <a:lnTo>
                  <a:pt x="715327" y="640080"/>
                </a:lnTo>
                <a:lnTo>
                  <a:pt x="2737497" y="640080"/>
                </a:lnTo>
                <a:lnTo>
                  <a:pt x="2737497" y="512064"/>
                </a:lnTo>
                <a:lnTo>
                  <a:pt x="2792526" y="512064"/>
                </a:lnTo>
                <a:lnTo>
                  <a:pt x="2792526" y="384048"/>
                </a:lnTo>
                <a:lnTo>
                  <a:pt x="4993525" y="384048"/>
                </a:lnTo>
                <a:lnTo>
                  <a:pt x="4993525" y="256032"/>
                </a:lnTo>
                <a:lnTo>
                  <a:pt x="6437934" y="256032"/>
                </a:lnTo>
                <a:lnTo>
                  <a:pt x="6437934" y="128016"/>
                </a:lnTo>
                <a:lnTo>
                  <a:pt x="6547980" y="128016"/>
                </a:lnTo>
                <a:lnTo>
                  <a:pt x="6547980" y="0"/>
                </a:lnTo>
                <a:lnTo>
                  <a:pt x="6768083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23541" y="3194685"/>
            <a:ext cx="6768465" cy="1857375"/>
          </a:xfrm>
          <a:custGeom>
            <a:avLst/>
            <a:gdLst/>
            <a:ahLst/>
            <a:cxnLst/>
            <a:rect l="l" t="t" r="r" b="b"/>
            <a:pathLst>
              <a:path w="6768465" h="1857375">
                <a:moveTo>
                  <a:pt x="0" y="1856994"/>
                </a:moveTo>
                <a:lnTo>
                  <a:pt x="68783" y="1856994"/>
                </a:lnTo>
                <a:lnTo>
                  <a:pt x="68783" y="1744929"/>
                </a:lnTo>
                <a:lnTo>
                  <a:pt x="96291" y="1744929"/>
                </a:lnTo>
                <a:lnTo>
                  <a:pt x="96291" y="1616862"/>
                </a:lnTo>
                <a:lnTo>
                  <a:pt x="110045" y="1616862"/>
                </a:lnTo>
                <a:lnTo>
                  <a:pt x="110045" y="1488795"/>
                </a:lnTo>
                <a:lnTo>
                  <a:pt x="151320" y="1488795"/>
                </a:lnTo>
                <a:lnTo>
                  <a:pt x="151320" y="1248664"/>
                </a:lnTo>
                <a:lnTo>
                  <a:pt x="330149" y="1248664"/>
                </a:lnTo>
                <a:lnTo>
                  <a:pt x="330149" y="1120597"/>
                </a:lnTo>
                <a:lnTo>
                  <a:pt x="453961" y="1120597"/>
                </a:lnTo>
                <a:lnTo>
                  <a:pt x="453961" y="992530"/>
                </a:lnTo>
                <a:lnTo>
                  <a:pt x="564007" y="992530"/>
                </a:lnTo>
                <a:lnTo>
                  <a:pt x="591515" y="992530"/>
                </a:lnTo>
                <a:lnTo>
                  <a:pt x="591515" y="864463"/>
                </a:lnTo>
                <a:lnTo>
                  <a:pt x="674052" y="864463"/>
                </a:lnTo>
                <a:lnTo>
                  <a:pt x="674052" y="752398"/>
                </a:lnTo>
                <a:lnTo>
                  <a:pt x="2200998" y="752398"/>
                </a:lnTo>
                <a:lnTo>
                  <a:pt x="2200998" y="624332"/>
                </a:lnTo>
                <a:lnTo>
                  <a:pt x="4374489" y="624332"/>
                </a:lnTo>
                <a:lnTo>
                  <a:pt x="4374489" y="496265"/>
                </a:lnTo>
                <a:lnTo>
                  <a:pt x="4484547" y="496265"/>
                </a:lnTo>
                <a:lnTo>
                  <a:pt x="4484547" y="368198"/>
                </a:lnTo>
                <a:lnTo>
                  <a:pt x="4539564" y="368198"/>
                </a:lnTo>
                <a:lnTo>
                  <a:pt x="4539564" y="240131"/>
                </a:lnTo>
                <a:lnTo>
                  <a:pt x="5296166" y="240131"/>
                </a:lnTo>
                <a:lnTo>
                  <a:pt x="5296166" y="128066"/>
                </a:lnTo>
                <a:lnTo>
                  <a:pt x="6245352" y="128066"/>
                </a:lnTo>
                <a:lnTo>
                  <a:pt x="6245352" y="0"/>
                </a:lnTo>
                <a:lnTo>
                  <a:pt x="6768083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382392" y="1340882"/>
            <a:ext cx="7783195" cy="205295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716280" marR="5824220" indent="10160">
              <a:lnSpc>
                <a:spcPts val="2730"/>
              </a:lnSpc>
              <a:spcBef>
                <a:spcPts val="315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ricu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pid  Bicuspid</a:t>
            </a:r>
            <a:endParaRPr sz="2400">
              <a:latin typeface="Arial"/>
              <a:cs typeface="Arial"/>
            </a:endParaRPr>
          </a:p>
          <a:p>
            <a:pPr marL="4749800">
              <a:lnSpc>
                <a:spcPct val="100000"/>
              </a:lnSpc>
              <a:spcBef>
                <a:spcPts val="869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Log Rank P =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6946900">
              <a:lnSpc>
                <a:spcPts val="2100"/>
              </a:lnSpc>
              <a:spcBef>
                <a:spcPts val="5"/>
              </a:spcBef>
            </a:pPr>
            <a:r>
              <a:rPr dirty="0" sz="2000" spc="-5">
                <a:solidFill>
                  <a:srgbClr val="85F5E9"/>
                </a:solidFill>
                <a:latin typeface="Arial"/>
                <a:cs typeface="Arial"/>
              </a:rPr>
              <a:t>10.9%</a:t>
            </a:r>
            <a:endParaRPr sz="2000">
              <a:latin typeface="Arial"/>
              <a:cs typeface="Arial"/>
            </a:endParaRPr>
          </a:p>
          <a:p>
            <a:pPr marL="6955155">
              <a:lnSpc>
                <a:spcPts val="2100"/>
              </a:lnSpc>
            </a:pP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10.2%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99493" y="5804180"/>
            <a:ext cx="1732914" cy="8705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270"/>
              </a:spcBef>
            </a:pP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Number </a:t>
            </a:r>
            <a:r>
              <a:rPr dirty="0" sz="1800" b="1" i="1">
                <a:solidFill>
                  <a:srgbClr val="85F4E9"/>
                </a:solidFill>
                <a:latin typeface="Arial"/>
                <a:cs typeface="Arial"/>
              </a:rPr>
              <a:t>at</a:t>
            </a:r>
            <a:r>
              <a:rPr dirty="0" sz="1800" spc="-60" b="1" i="1">
                <a:solidFill>
                  <a:srgbClr val="85F4E9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risk: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  <a:spcBef>
                <a:spcPts val="17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075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07910" y="6104103"/>
            <a:ext cx="40767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127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4695"/>
              </a:lnSpc>
              <a:spcBef>
                <a:spcPts val="95"/>
              </a:spcBef>
            </a:pPr>
            <a:r>
              <a:rPr dirty="0" spc="-5"/>
              <a:t>Primary</a:t>
            </a:r>
            <a:r>
              <a:rPr dirty="0" spc="-70"/>
              <a:t> </a:t>
            </a:r>
            <a:r>
              <a:rPr dirty="0" spc="-5"/>
              <a:t>Endpoint</a:t>
            </a:r>
          </a:p>
          <a:p>
            <a:pPr algn="ctr" marL="635" marR="53340">
              <a:lnSpc>
                <a:spcPts val="3735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5285" y="1407036"/>
          <a:ext cx="11808460" cy="5424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6860"/>
                <a:gridCol w="1664969"/>
                <a:gridCol w="1602739"/>
                <a:gridCol w="1303019"/>
                <a:gridCol w="1587500"/>
                <a:gridCol w="1552575"/>
                <a:gridCol w="1260475"/>
              </a:tblGrid>
              <a:tr h="70103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200" spc="-5" b="1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(KM </a:t>
                      </a:r>
                      <a:r>
                        <a:rPr dirty="0" sz="1800" spc="-5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estimate </a:t>
                      </a:r>
                      <a:r>
                        <a:rPr dirty="0" sz="1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800" spc="-25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0FD0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2200" spc="-1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200" spc="-5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900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01650" marR="149860" indent="-17462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Bicusp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N=148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07314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157480" indent="-20637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200" spc="-1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ric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N=148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07314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200" spc="-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R w="12700">
                      <a:solidFill>
                        <a:srgbClr val="25ABFF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165100" indent="-1746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Bicusp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N=148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25ABFF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28270" indent="-2063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200" spc="-1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ric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usp</a:t>
                      </a: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N=148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R="15875">
                        <a:lnSpc>
                          <a:spcPct val="100000"/>
                        </a:lnSpc>
                      </a:pPr>
                      <a:r>
                        <a:rPr dirty="0" sz="2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200" spc="-3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lnB w="12700">
                      <a:solidFill>
                        <a:srgbClr val="6EBCED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853884">
                <a:tc>
                  <a:txBody>
                    <a:bodyPr/>
                    <a:lstStyle/>
                    <a:p>
                      <a:pPr marL="86360" marR="5911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Death, Stroke, or  Rehospitalization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6EBCED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16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6.8%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0.44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R w="12700">
                      <a:solidFill>
                        <a:srgbClr val="25ABFF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10.9%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L w="12700">
                      <a:solidFill>
                        <a:srgbClr val="25ABFF"/>
                      </a:solidFill>
                      <a:prstDash val="solid"/>
                    </a:lnL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10.2%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R w="12700">
                      <a:solidFill>
                        <a:srgbClr val="6EBCED"/>
                      </a:solidFill>
                      <a:prstDash val="solid"/>
                    </a:lnR>
                    <a:lnT w="12700">
                      <a:solidFill>
                        <a:srgbClr val="6EBCED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16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100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0.99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2.1%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0.99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Rehospitalization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2700">
                      <a:solidFill>
                        <a:srgbClr val="6EBCED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100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4.1%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R w="12700">
                      <a:solidFill>
                        <a:srgbClr val="25ABFF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9.6%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2700">
                      <a:solidFill>
                        <a:srgbClr val="25ABFF"/>
                      </a:solidFill>
                      <a:prstDash val="solid"/>
                    </a:lnL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9.5%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0.96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R w="12700">
                      <a:solidFill>
                        <a:srgbClr val="6EBCED"/>
                      </a:solidFill>
                      <a:prstDash val="solid"/>
                    </a:lnR>
                    <a:solidFill>
                      <a:srgbClr val="001F5F"/>
                    </a:solidFill>
                  </a:tcPr>
                </a:tc>
              </a:tr>
              <a:tr h="75370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2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pacemaker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2700">
                      <a:solidFill>
                        <a:srgbClr val="6EBCED"/>
                      </a:solidFill>
                      <a:prstDash val="solid"/>
                    </a:lnL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037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6.1%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6.8%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R w="12700">
                      <a:solidFill>
                        <a:srgbClr val="25ABFF"/>
                      </a:solidFill>
                      <a:prstDash val="solid"/>
                    </a:lnR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6.8%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L w="12700">
                      <a:solidFill>
                        <a:srgbClr val="25ABFF"/>
                      </a:solidFill>
                      <a:prstDash val="solid"/>
                    </a:lnL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dirty="0" sz="2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98120">
                    <a:lnR w="12700">
                      <a:solidFill>
                        <a:srgbClr val="6EBCED"/>
                      </a:solidFill>
                      <a:prstDash val="solid"/>
                    </a:lnR>
                    <a:lnB w="12700">
                      <a:solidFill>
                        <a:srgbClr val="25AB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60350">
              <a:lnSpc>
                <a:spcPts val="5055"/>
              </a:lnSpc>
              <a:spcBef>
                <a:spcPts val="95"/>
              </a:spcBef>
            </a:pPr>
            <a:r>
              <a:rPr dirty="0" spc="-5"/>
              <a:t>Clinical</a:t>
            </a:r>
            <a:r>
              <a:rPr dirty="0" spc="-95"/>
              <a:t> </a:t>
            </a:r>
            <a:r>
              <a:rPr dirty="0" spc="-5"/>
              <a:t>Outcomes</a:t>
            </a:r>
          </a:p>
          <a:p>
            <a:pPr algn="ctr" marL="307340">
              <a:lnSpc>
                <a:spcPts val="4095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2768726"/>
            <a:ext cx="10972800" cy="3176905"/>
          </a:xfrm>
          <a:custGeom>
            <a:avLst/>
            <a:gdLst/>
            <a:ahLst/>
            <a:cxnLst/>
            <a:rect l="l" t="t" r="r" b="b"/>
            <a:pathLst>
              <a:path w="10972800" h="3176904">
                <a:moveTo>
                  <a:pt x="0" y="0"/>
                </a:moveTo>
                <a:lnTo>
                  <a:pt x="10972800" y="0"/>
                </a:lnTo>
                <a:lnTo>
                  <a:pt x="10972800" y="3176778"/>
                </a:lnTo>
                <a:lnTo>
                  <a:pt x="0" y="317677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2768726"/>
            <a:ext cx="10972800" cy="3176905"/>
          </a:xfrm>
          <a:custGeom>
            <a:avLst/>
            <a:gdLst/>
            <a:ahLst/>
            <a:cxnLst/>
            <a:rect l="l" t="t" r="r" b="b"/>
            <a:pathLst>
              <a:path w="10972800" h="3176904">
                <a:moveTo>
                  <a:pt x="0" y="0"/>
                </a:moveTo>
                <a:lnTo>
                  <a:pt x="10972800" y="0"/>
                </a:lnTo>
                <a:lnTo>
                  <a:pt x="10972800" y="3176778"/>
                </a:lnTo>
                <a:lnTo>
                  <a:pt x="0" y="317677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0789" y="167990"/>
            <a:ext cx="83623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Disclosures – </a:t>
            </a:r>
            <a:r>
              <a:rPr dirty="0" spc="-10"/>
              <a:t>Mathew </a:t>
            </a:r>
            <a:r>
              <a:rPr dirty="0" spc="-5"/>
              <a:t>Williams,</a:t>
            </a:r>
            <a:r>
              <a:rPr dirty="0" spc="-25"/>
              <a:t> </a:t>
            </a:r>
            <a:r>
              <a:rPr dirty="0" spc="-10"/>
              <a:t>MD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4775" y="845408"/>
            <a:ext cx="40157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i="1">
                <a:solidFill>
                  <a:srgbClr val="85F5E9"/>
                </a:solidFill>
                <a:latin typeface="Calibri"/>
                <a:cs typeface="Calibri"/>
              </a:rPr>
              <a:t>TVT: July 20-22,</a:t>
            </a:r>
            <a:r>
              <a:rPr dirty="0" sz="3600" spc="-65" b="1" i="1">
                <a:solidFill>
                  <a:srgbClr val="85F5E9"/>
                </a:solidFill>
                <a:latin typeface="Calibri"/>
                <a:cs typeface="Calibri"/>
              </a:rPr>
              <a:t> </a:t>
            </a:r>
            <a:r>
              <a:rPr dirty="0" sz="3600" b="1" i="1">
                <a:solidFill>
                  <a:srgbClr val="85F5E9"/>
                </a:solidFill>
                <a:latin typeface="Calibri"/>
                <a:cs typeface="Calibri"/>
              </a:rPr>
              <a:t>2021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8427" y="1699260"/>
            <a:ext cx="10027157" cy="67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0338" y="2065020"/>
            <a:ext cx="9855707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14830" y="1775170"/>
            <a:ext cx="95599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975" marR="5080" indent="-4191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Within the past 36 months,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 my spouse/partner have had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financial  interest/arrangement or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affiliation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with the organization(s) listed</a:t>
            </a:r>
            <a:r>
              <a:rPr dirty="0" sz="2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below: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90915" y="2768726"/>
          <a:ext cx="994981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4565"/>
                <a:gridCol w="5175250"/>
              </a:tblGrid>
              <a:tr h="78065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800" spc="-5" b="1">
                          <a:solidFill>
                            <a:srgbClr val="FFCC00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sz="2800" spc="-10" b="1">
                          <a:solidFill>
                            <a:srgbClr val="FF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CC00"/>
                          </a:solidFill>
                          <a:latin typeface="Arial"/>
                          <a:cs typeface="Arial"/>
                        </a:rPr>
                        <a:t>Relationship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7058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800" spc="-5" b="1">
                          <a:solidFill>
                            <a:srgbClr val="FFCC00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solidFill>
                      <a:srgbClr val="001F5F"/>
                    </a:solidFill>
                  </a:tcPr>
                </a:tc>
              </a:tr>
              <a:tr h="961192">
                <a:tc>
                  <a:txBody>
                    <a:bodyPr/>
                    <a:lstStyle/>
                    <a:p>
                      <a:pPr marL="474345" indent="-347980">
                        <a:lnSpc>
                          <a:spcPct val="100000"/>
                        </a:lnSpc>
                        <a:spcBef>
                          <a:spcPts val="1115"/>
                        </a:spcBef>
                        <a:buClr>
                          <a:srgbClr val="FCE15E"/>
                        </a:buClr>
                        <a:buSzPct val="110416"/>
                        <a:buChar char="•"/>
                        <a:tabLst>
                          <a:tab pos="474345" algn="l"/>
                          <a:tab pos="474980" algn="l"/>
                        </a:tabLst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240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41605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Edwards, Medtronic, </a:t>
                      </a:r>
                      <a:r>
                        <a:rPr dirty="0" sz="24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HLT,</a:t>
                      </a:r>
                      <a:r>
                        <a:rPr dirty="0" sz="2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BSC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41605">
                    <a:solidFill>
                      <a:srgbClr val="001F5F"/>
                    </a:solidFill>
                  </a:tcPr>
                </a:tc>
              </a:tr>
              <a:tr h="818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474345" indent="-347980">
                        <a:lnSpc>
                          <a:spcPts val="2860"/>
                        </a:lnSpc>
                        <a:buClr>
                          <a:srgbClr val="FCE15E"/>
                        </a:buClr>
                        <a:buSzPct val="110416"/>
                        <a:buChar char="•"/>
                        <a:tabLst>
                          <a:tab pos="474345" algn="l"/>
                          <a:tab pos="474980" algn="l"/>
                        </a:tabLst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869950">
                        <a:lnSpc>
                          <a:spcPts val="2860"/>
                        </a:lnSpc>
                      </a:pPr>
                      <a:r>
                        <a:rPr dirty="0" sz="2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Thubrikar,</a:t>
                      </a:r>
                      <a:r>
                        <a:rPr dirty="0" sz="24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4581" y="1405508"/>
            <a:ext cx="0" cy="3731260"/>
          </a:xfrm>
          <a:custGeom>
            <a:avLst/>
            <a:gdLst/>
            <a:ahLst/>
            <a:cxnLst/>
            <a:rect l="l" t="t" r="r" b="b"/>
            <a:pathLst>
              <a:path w="0" h="3731260">
                <a:moveTo>
                  <a:pt x="0" y="3730752"/>
                </a:moveTo>
                <a:lnTo>
                  <a:pt x="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44581" y="513626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44581" y="420357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44581" y="327088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44581" y="233819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44581" y="140550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3175" y="1405508"/>
            <a:ext cx="0" cy="3731260"/>
          </a:xfrm>
          <a:custGeom>
            <a:avLst/>
            <a:gdLst/>
            <a:ahLst/>
            <a:cxnLst/>
            <a:rect l="l" t="t" r="r" b="b"/>
            <a:pathLst>
              <a:path w="0" h="3731260">
                <a:moveTo>
                  <a:pt x="0" y="3730752"/>
                </a:moveTo>
                <a:lnTo>
                  <a:pt x="0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66213" y="513626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696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66213" y="389267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696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66213" y="264909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696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66213" y="140550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696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43175" y="5136260"/>
            <a:ext cx="8201659" cy="0"/>
          </a:xfrm>
          <a:custGeom>
            <a:avLst/>
            <a:gdLst/>
            <a:ahLst/>
            <a:cxnLst/>
            <a:rect l="l" t="t" r="r" b="b"/>
            <a:pathLst>
              <a:path w="8201659" h="0">
                <a:moveTo>
                  <a:pt x="0" y="0"/>
                </a:moveTo>
                <a:lnTo>
                  <a:pt x="8201406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29152" y="2114930"/>
            <a:ext cx="7029450" cy="2244090"/>
          </a:xfrm>
          <a:custGeom>
            <a:avLst/>
            <a:gdLst/>
            <a:ahLst/>
            <a:cxnLst/>
            <a:rect l="l" t="t" r="r" b="b"/>
            <a:pathLst>
              <a:path w="7029450" h="2244090">
                <a:moveTo>
                  <a:pt x="0" y="0"/>
                </a:moveTo>
                <a:lnTo>
                  <a:pt x="1171194" y="2244090"/>
                </a:lnTo>
                <a:lnTo>
                  <a:pt x="7029450" y="2219706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59010" y="20442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5" y="0"/>
                </a:lnTo>
                <a:lnTo>
                  <a:pt x="139445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9010" y="20442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5" y="0"/>
                </a:lnTo>
                <a:lnTo>
                  <a:pt x="139445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0966" y="4335589"/>
            <a:ext cx="139700" cy="93345"/>
          </a:xfrm>
          <a:custGeom>
            <a:avLst/>
            <a:gdLst/>
            <a:ahLst/>
            <a:cxnLst/>
            <a:rect l="l" t="t" r="r" b="b"/>
            <a:pathLst>
              <a:path w="139700" h="93345">
                <a:moveTo>
                  <a:pt x="0" y="92963"/>
                </a:moveTo>
                <a:lnTo>
                  <a:pt x="139446" y="92963"/>
                </a:lnTo>
                <a:lnTo>
                  <a:pt x="139446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30966" y="428910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5"/>
                </a:lnTo>
                <a:lnTo>
                  <a:pt x="0" y="1394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88460" y="4285297"/>
            <a:ext cx="139700" cy="118110"/>
          </a:xfrm>
          <a:custGeom>
            <a:avLst/>
            <a:gdLst/>
            <a:ahLst/>
            <a:cxnLst/>
            <a:rect l="l" t="t" r="r" b="b"/>
            <a:pathLst>
              <a:path w="139700" h="118110">
                <a:moveTo>
                  <a:pt x="0" y="118110"/>
                </a:moveTo>
                <a:lnTo>
                  <a:pt x="139446" y="118110"/>
                </a:lnTo>
                <a:lnTo>
                  <a:pt x="139446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9152" y="1648586"/>
            <a:ext cx="7029450" cy="2617470"/>
          </a:xfrm>
          <a:custGeom>
            <a:avLst/>
            <a:gdLst/>
            <a:ahLst/>
            <a:cxnLst/>
            <a:rect l="l" t="t" r="r" b="b"/>
            <a:pathLst>
              <a:path w="7029450" h="2617470">
                <a:moveTo>
                  <a:pt x="0" y="0"/>
                </a:moveTo>
                <a:lnTo>
                  <a:pt x="1171194" y="2617470"/>
                </a:lnTo>
                <a:lnTo>
                  <a:pt x="7029450" y="256794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59010" y="1577911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5" y="0"/>
                </a:lnTo>
                <a:lnTo>
                  <a:pt x="139445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59010" y="1577911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5" y="0"/>
                </a:lnTo>
                <a:lnTo>
                  <a:pt x="139445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30966" y="4196143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30966" y="4196143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88460" y="4145851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5"/>
                </a:lnTo>
                <a:lnTo>
                  <a:pt x="0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88460" y="4145851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5"/>
                </a:lnTo>
                <a:lnTo>
                  <a:pt x="0" y="1394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29152" y="2064639"/>
            <a:ext cx="7029450" cy="2276475"/>
          </a:xfrm>
          <a:custGeom>
            <a:avLst/>
            <a:gdLst/>
            <a:ahLst/>
            <a:cxnLst/>
            <a:rect l="l" t="t" r="r" b="b"/>
            <a:pathLst>
              <a:path w="7029450" h="2276475">
                <a:moveTo>
                  <a:pt x="0" y="0"/>
                </a:moveTo>
                <a:lnTo>
                  <a:pt x="1171194" y="2276094"/>
                </a:lnTo>
                <a:lnTo>
                  <a:pt x="7029450" y="2220468"/>
                </a:lnTo>
              </a:path>
            </a:pathLst>
          </a:custGeom>
          <a:ln w="57150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39201" y="1974918"/>
            <a:ext cx="179832" cy="17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11156" y="4251012"/>
            <a:ext cx="179831" cy="17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68650" y="4194624"/>
            <a:ext cx="179832" cy="179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29152" y="1778889"/>
            <a:ext cx="7029450" cy="2052320"/>
          </a:xfrm>
          <a:custGeom>
            <a:avLst/>
            <a:gdLst/>
            <a:ahLst/>
            <a:cxnLst/>
            <a:rect l="l" t="t" r="r" b="b"/>
            <a:pathLst>
              <a:path w="7029450" h="2052320">
                <a:moveTo>
                  <a:pt x="0" y="2052066"/>
                </a:moveTo>
                <a:lnTo>
                  <a:pt x="1171194" y="0"/>
                </a:lnTo>
                <a:lnTo>
                  <a:pt x="7029450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58667" y="376047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5" y="0"/>
                </a:lnTo>
                <a:lnTo>
                  <a:pt x="139445" y="139445"/>
                </a:lnTo>
                <a:lnTo>
                  <a:pt x="0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58667" y="376047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5" y="0"/>
                </a:lnTo>
                <a:lnTo>
                  <a:pt x="139445" y="139445"/>
                </a:lnTo>
                <a:lnTo>
                  <a:pt x="0" y="1394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29861" y="170840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29861" y="170840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088118" y="170840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88118" y="170840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446" y="0"/>
                </a:lnTo>
                <a:lnTo>
                  <a:pt x="139446" y="139446"/>
                </a:lnTo>
                <a:lnTo>
                  <a:pt x="0" y="1394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29152" y="1965579"/>
            <a:ext cx="7029450" cy="1678939"/>
          </a:xfrm>
          <a:custGeom>
            <a:avLst/>
            <a:gdLst/>
            <a:ahLst/>
            <a:cxnLst/>
            <a:rect l="l" t="t" r="r" b="b"/>
            <a:pathLst>
              <a:path w="7029450" h="1678939">
                <a:moveTo>
                  <a:pt x="0" y="1678686"/>
                </a:moveTo>
                <a:lnTo>
                  <a:pt x="1171194" y="0"/>
                </a:lnTo>
                <a:lnTo>
                  <a:pt x="7029450" y="0"/>
                </a:lnTo>
              </a:path>
            </a:pathLst>
          </a:custGeom>
          <a:ln w="57150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58251" y="3573593"/>
            <a:ext cx="141732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30206" y="1894146"/>
            <a:ext cx="141731" cy="14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087700" y="1894146"/>
            <a:ext cx="141732" cy="14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0950079" y="4950970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50079" y="4018200"/>
            <a:ext cx="37846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50079" y="3085430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50079" y="2152659"/>
            <a:ext cx="37846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.5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950079" y="1219889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70721" y="4950716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29385" y="3707107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29385" y="2463498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29385" y="1219889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955791" y="322821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293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770245" y="322821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292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828538" y="3164585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0" y="0"/>
                </a:moveTo>
                <a:lnTo>
                  <a:pt x="127253" y="0"/>
                </a:lnTo>
                <a:lnTo>
                  <a:pt x="127253" y="127253"/>
                </a:lnTo>
                <a:lnTo>
                  <a:pt x="0" y="127253"/>
                </a:lnTo>
                <a:lnTo>
                  <a:pt x="0" y="0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955791" y="353453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293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770245" y="353453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292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28538" y="347090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0" y="0"/>
                </a:moveTo>
                <a:lnTo>
                  <a:pt x="127253" y="0"/>
                </a:lnTo>
                <a:lnTo>
                  <a:pt x="127253" y="127253"/>
                </a:lnTo>
                <a:lnTo>
                  <a:pt x="0" y="127253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828538" y="347090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0" y="0"/>
                </a:moveTo>
                <a:lnTo>
                  <a:pt x="127253" y="0"/>
                </a:lnTo>
                <a:lnTo>
                  <a:pt x="127253" y="127253"/>
                </a:lnTo>
                <a:lnTo>
                  <a:pt x="0" y="1272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770245" y="3776471"/>
            <a:ext cx="243839" cy="129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026922" y="3027007"/>
            <a:ext cx="3748404" cy="94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Bicuspid CAP (site-reported)  Bicuspid Registry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(core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lab-reported)  Tricuspid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(core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lab-reported)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86057" y="1650740"/>
            <a:ext cx="366395" cy="32264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Mean Gradient</a:t>
            </a:r>
            <a:r>
              <a:rPr dirty="0" sz="2400" spc="-5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(mmHg)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03412" y="5360595"/>
            <a:ext cx="903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5F5E9"/>
                </a:solidFill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93173" y="5360595"/>
            <a:ext cx="8648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5F5E9"/>
                </a:solidFill>
                <a:latin typeface="Arial"/>
                <a:cs typeface="Arial"/>
              </a:rPr>
              <a:t>30</a:t>
            </a:r>
            <a:r>
              <a:rPr dirty="0" sz="1800" spc="-7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85F5E9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849219" y="5360595"/>
            <a:ext cx="674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5F5E9"/>
                </a:solidFill>
                <a:latin typeface="Arial"/>
                <a:cs typeface="Arial"/>
              </a:rPr>
              <a:t>1</a:t>
            </a:r>
            <a:r>
              <a:rPr dirty="0" sz="1800" spc="-11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85F5E9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423803" y="1495567"/>
            <a:ext cx="366395" cy="367157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>
                <a:solidFill>
                  <a:srgbClr val="85F5E9"/>
                </a:solidFill>
                <a:latin typeface="Arial"/>
                <a:cs typeface="Arial"/>
              </a:rPr>
              <a:t>Effective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Orifice Area</a:t>
            </a:r>
            <a:r>
              <a:rPr dirty="0" sz="2400" spc="-17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(cm</a:t>
            </a:r>
            <a:r>
              <a:rPr dirty="0" baseline="24305" sz="2400" spc="-7">
                <a:solidFill>
                  <a:srgbClr val="85F5E9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87784" y="5839933"/>
            <a:ext cx="754380" cy="734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">
              <a:lnSpc>
                <a:spcPts val="1875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97|NA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3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71|65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75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484|459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52861" y="5839933"/>
            <a:ext cx="754380" cy="734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">
              <a:lnSpc>
                <a:spcPts val="1875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95|NA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3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70|61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75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491|471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824648" y="5839933"/>
            <a:ext cx="754380" cy="734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">
              <a:lnSpc>
                <a:spcPts val="1875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74|NA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3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68|65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75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470|447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1524" y="5358765"/>
            <a:ext cx="159321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marR="351790" indent="-114935">
              <a:lnSpc>
                <a:spcPct val="100000"/>
              </a:lnSpc>
              <a:spcBef>
                <a:spcPts val="100"/>
              </a:spcBef>
            </a:pPr>
            <a:r>
              <a:rPr dirty="0" sz="1600" spc="-5" b="1" i="1">
                <a:solidFill>
                  <a:srgbClr val="85F5E9"/>
                </a:solidFill>
                <a:latin typeface="Arial"/>
                <a:cs typeface="Arial"/>
              </a:rPr>
              <a:t>No. of</a:t>
            </a:r>
            <a:r>
              <a:rPr dirty="0" sz="1600" spc="-65" b="1" i="1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85F5E9"/>
                </a:solidFill>
                <a:latin typeface="Arial"/>
                <a:cs typeface="Arial"/>
              </a:rPr>
              <a:t>echos  </a:t>
            </a:r>
            <a:r>
              <a:rPr dirty="0" sz="1600" b="1" i="1">
                <a:solidFill>
                  <a:srgbClr val="85F5E9"/>
                </a:solidFill>
                <a:latin typeface="Arial"/>
                <a:cs typeface="Arial"/>
              </a:rPr>
              <a:t>(MG|EOA):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6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Bicuspid CAP  Bicuspid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Registry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ts val="5040"/>
              </a:lnSpc>
              <a:spcBef>
                <a:spcPts val="95"/>
              </a:spcBef>
            </a:pPr>
            <a:r>
              <a:rPr dirty="0" spc="-5"/>
              <a:t>Echocardiographic</a:t>
            </a:r>
            <a:r>
              <a:rPr dirty="0" spc="-45"/>
              <a:t> </a:t>
            </a:r>
            <a:r>
              <a:rPr dirty="0" spc="-5"/>
              <a:t>Findings</a:t>
            </a:r>
          </a:p>
          <a:p>
            <a:pPr algn="ctr" marL="64769">
              <a:lnSpc>
                <a:spcPts val="4079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Unmatched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1926" y="2067686"/>
            <a:ext cx="8636635" cy="3622675"/>
          </a:xfrm>
          <a:custGeom>
            <a:avLst/>
            <a:gdLst/>
            <a:ahLst/>
            <a:cxnLst/>
            <a:rect l="l" t="t" r="r" b="b"/>
            <a:pathLst>
              <a:path w="8636635" h="3622675">
                <a:moveTo>
                  <a:pt x="0" y="0"/>
                </a:moveTo>
                <a:lnTo>
                  <a:pt x="8636508" y="0"/>
                </a:lnTo>
                <a:lnTo>
                  <a:pt x="8636508" y="3622548"/>
                </a:lnTo>
                <a:lnTo>
                  <a:pt x="0" y="362254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88641" y="2067305"/>
            <a:ext cx="665226" cy="3630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28059" y="2067305"/>
            <a:ext cx="665225" cy="3630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06896" y="2852166"/>
            <a:ext cx="665225" cy="2846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67478" y="2067318"/>
            <a:ext cx="665226" cy="3630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46314" y="2067305"/>
            <a:ext cx="665225" cy="3630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85731" y="2067305"/>
            <a:ext cx="665226" cy="3630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13753" y="2177796"/>
            <a:ext cx="652271" cy="685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06895" y="2067305"/>
            <a:ext cx="665225" cy="120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01926" y="2067686"/>
            <a:ext cx="0" cy="3622675"/>
          </a:xfrm>
          <a:custGeom>
            <a:avLst/>
            <a:gdLst/>
            <a:ahLst/>
            <a:cxnLst/>
            <a:rect l="l" t="t" r="r" b="b"/>
            <a:pathLst>
              <a:path w="0" h="3622675">
                <a:moveTo>
                  <a:pt x="0" y="3622548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32585" y="569023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32585" y="496557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2585" y="424091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32585" y="351624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2585" y="279158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32585" y="206768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01926" y="5690234"/>
            <a:ext cx="8636635" cy="0"/>
          </a:xfrm>
          <a:custGeom>
            <a:avLst/>
            <a:gdLst/>
            <a:ahLst/>
            <a:cxnLst/>
            <a:rect l="l" t="t" r="r" b="b"/>
            <a:pathLst>
              <a:path w="8636635" h="0">
                <a:moveTo>
                  <a:pt x="0" y="0"/>
                </a:moveTo>
                <a:lnTo>
                  <a:pt x="8636508" y="0"/>
                </a:lnTo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85595" y="4267032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69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5089" y="4185422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74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4583" y="425423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70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04077" y="4116613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78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3571" y="4207139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73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83066" y="4263374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70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85823" y="2497439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27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25317" y="2399598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24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64812" y="2457663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28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04306" y="236165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18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43800" y="239617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26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83294" y="2464978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29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48688" y="1735744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9666" y="1733229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82871" y="1748089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55055" y="1761804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07297" y="1746260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38505" y="4797156"/>
            <a:ext cx="280670" cy="102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8505" y="4072722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8505" y="3348289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8505" y="2623855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1403" y="1899422"/>
            <a:ext cx="407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2089" y="3113263"/>
            <a:ext cx="366395" cy="18199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85F5E9"/>
                </a:solidFill>
                <a:latin typeface="Arial"/>
                <a:cs typeface="Arial"/>
              </a:rPr>
              <a:t>%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of</a:t>
            </a:r>
            <a:r>
              <a:rPr dirty="0" sz="2400" spc="-8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77111" y="5794309"/>
            <a:ext cx="889635" cy="8369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700" marR="5080">
              <a:lnSpc>
                <a:spcPct val="97900"/>
              </a:lnSpc>
              <a:spcBef>
                <a:spcPts val="1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CAP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N=70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24324" y="5794309"/>
            <a:ext cx="953135" cy="8369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57150" marR="5080" indent="-45085">
              <a:lnSpc>
                <a:spcPct val="97900"/>
              </a:lnSpc>
              <a:spcBef>
                <a:spcPts val="14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ricusp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Registry  N=488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990916" y="175661"/>
            <a:ext cx="621792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Paravalvular</a:t>
            </a:r>
            <a:r>
              <a:rPr dirty="0" spc="-15"/>
              <a:t> </a:t>
            </a:r>
            <a:r>
              <a:rPr dirty="0" spc="-5"/>
              <a:t>Regurgitation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106544" y="753997"/>
            <a:ext cx="22237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 i="1">
                <a:solidFill>
                  <a:srgbClr val="85F5E9"/>
                </a:solidFill>
                <a:latin typeface="Calibri"/>
                <a:cs typeface="Calibri"/>
              </a:rPr>
              <a:t>Unmatched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79444" y="5794309"/>
            <a:ext cx="927100" cy="105981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62230" marR="5080" indent="-13335">
              <a:lnSpc>
                <a:spcPct val="97900"/>
              </a:lnSpc>
              <a:spcBef>
                <a:spcPts val="1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Registry  N=86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ts val="175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789143" y="1975985"/>
            <a:ext cx="121221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699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≥Moderate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Mild  None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10266" y="2109978"/>
            <a:ext cx="202691" cy="206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510266" y="2449829"/>
            <a:ext cx="202691" cy="2065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504170" y="2783585"/>
            <a:ext cx="215645" cy="2194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142807" y="5794309"/>
            <a:ext cx="953135" cy="8369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57150" marR="5080" indent="-45085">
              <a:lnSpc>
                <a:spcPct val="97900"/>
              </a:lnSpc>
              <a:spcBef>
                <a:spcPts val="14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ricusp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Registry  N=467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95594" y="5794309"/>
            <a:ext cx="889635" cy="8369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>
              <a:lnSpc>
                <a:spcPct val="97900"/>
              </a:lnSpc>
              <a:spcBef>
                <a:spcPts val="1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CAP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N=67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35088" y="5794309"/>
            <a:ext cx="889635" cy="105981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>
              <a:lnSpc>
                <a:spcPct val="97900"/>
              </a:lnSpc>
              <a:spcBef>
                <a:spcPts val="1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ry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N=64</a:t>
            </a:r>
            <a:endParaRPr sz="1800">
              <a:latin typeface="Arial"/>
              <a:cs typeface="Arial"/>
            </a:endParaRPr>
          </a:p>
          <a:p>
            <a:pPr algn="ctr" marR="22860">
              <a:lnSpc>
                <a:spcPts val="175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380344" y="6266307"/>
            <a:ext cx="1721485" cy="523875"/>
          </a:xfrm>
          <a:custGeom>
            <a:avLst/>
            <a:gdLst/>
            <a:ahLst/>
            <a:cxnLst/>
            <a:rect l="l" t="t" r="r" b="b"/>
            <a:pathLst>
              <a:path w="1721484" h="523875">
                <a:moveTo>
                  <a:pt x="0" y="0"/>
                </a:moveTo>
                <a:lnTo>
                  <a:pt x="1721357" y="0"/>
                </a:lnTo>
                <a:lnTo>
                  <a:pt x="1721357" y="523494"/>
                </a:lnTo>
                <a:lnTo>
                  <a:pt x="0" y="52349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0458515" y="6294276"/>
            <a:ext cx="14770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Numbers reflect  all available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echos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1926" y="2067686"/>
            <a:ext cx="8636635" cy="3622675"/>
          </a:xfrm>
          <a:custGeom>
            <a:avLst/>
            <a:gdLst/>
            <a:ahLst/>
            <a:cxnLst/>
            <a:rect l="l" t="t" r="r" b="b"/>
            <a:pathLst>
              <a:path w="8636635" h="3622675">
                <a:moveTo>
                  <a:pt x="0" y="0"/>
                </a:moveTo>
                <a:lnTo>
                  <a:pt x="8636508" y="0"/>
                </a:lnTo>
                <a:lnTo>
                  <a:pt x="8636508" y="3622548"/>
                </a:lnTo>
                <a:lnTo>
                  <a:pt x="0" y="362254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88641" y="2067305"/>
            <a:ext cx="665226" cy="3630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28059" y="2067305"/>
            <a:ext cx="665225" cy="3630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06895" y="2067305"/>
            <a:ext cx="665225" cy="3630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67478" y="2067305"/>
            <a:ext cx="665225" cy="3630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46314" y="2067305"/>
            <a:ext cx="665225" cy="3630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85731" y="2067305"/>
            <a:ext cx="665226" cy="36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01926" y="2067686"/>
            <a:ext cx="0" cy="3622675"/>
          </a:xfrm>
          <a:custGeom>
            <a:avLst/>
            <a:gdLst/>
            <a:ahLst/>
            <a:cxnLst/>
            <a:rect l="l" t="t" r="r" b="b"/>
            <a:pathLst>
              <a:path w="0" h="3622675">
                <a:moveTo>
                  <a:pt x="0" y="3622548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32585" y="569023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32585" y="496557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32585" y="424091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32585" y="351624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2585" y="279158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32585" y="206768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01926" y="5690234"/>
            <a:ext cx="8636635" cy="0"/>
          </a:xfrm>
          <a:custGeom>
            <a:avLst/>
            <a:gdLst/>
            <a:ahLst/>
            <a:cxnLst/>
            <a:rect l="l" t="t" r="r" b="b"/>
            <a:pathLst>
              <a:path w="8636635" h="0">
                <a:moveTo>
                  <a:pt x="0" y="0"/>
                </a:moveTo>
                <a:lnTo>
                  <a:pt x="8636508" y="0"/>
                </a:lnTo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185595" y="4254355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70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5089" y="4219836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72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4583" y="436111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64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04077" y="4125653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77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43571" y="427950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69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83066" y="4288645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68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85823" y="249002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26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5317" y="243927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25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4812" y="2549685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35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04306" y="2345087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20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43800" y="2468303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30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83294" y="249002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30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8688" y="1740898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07069" y="1744098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38276" y="4796823"/>
            <a:ext cx="280670" cy="102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38276" y="4072389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8276" y="3347956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38276" y="2623522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1175" y="1899089"/>
            <a:ext cx="407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089" y="3113263"/>
            <a:ext cx="366395" cy="18199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85F5E9"/>
                </a:solidFill>
                <a:latin typeface="Arial"/>
                <a:cs typeface="Arial"/>
              </a:rPr>
              <a:t>%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of</a:t>
            </a:r>
            <a:r>
              <a:rPr dirty="0" sz="2400" spc="-8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76883" y="5793976"/>
            <a:ext cx="889635" cy="8375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700" marR="5080">
              <a:lnSpc>
                <a:spcPct val="98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CAP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N=78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24096" y="5793976"/>
            <a:ext cx="953135" cy="8375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57150" marR="5080" indent="-45085">
              <a:lnSpc>
                <a:spcPct val="98000"/>
              </a:lnSpc>
              <a:spcBef>
                <a:spcPts val="14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ricusp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Registry  N=147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990916" y="175661"/>
            <a:ext cx="621792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Paravalvular</a:t>
            </a:r>
            <a:r>
              <a:rPr dirty="0" spc="-15"/>
              <a:t> </a:t>
            </a:r>
            <a:r>
              <a:rPr dirty="0" spc="-5"/>
              <a:t>Regurgitation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379444" y="5793976"/>
            <a:ext cx="927100" cy="10604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62230" marR="5080" indent="-13335">
              <a:lnSpc>
                <a:spcPct val="98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Registry  N=58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ts val="175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89143" y="1975985"/>
            <a:ext cx="121221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699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≥Moderate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Mild  None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510266" y="2109978"/>
            <a:ext cx="202691" cy="2065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510266" y="2449829"/>
            <a:ext cx="202691" cy="2065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504170" y="2783585"/>
            <a:ext cx="215645" cy="2194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9142579" y="5793976"/>
            <a:ext cx="953135" cy="8375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57150" marR="5080" indent="-45085">
              <a:lnSpc>
                <a:spcPct val="98000"/>
              </a:lnSpc>
              <a:spcBef>
                <a:spcPts val="14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ricusp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Registry  N=140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95365" y="5793976"/>
            <a:ext cx="889635" cy="8375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065" marR="5080">
              <a:lnSpc>
                <a:spcPct val="98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CAP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N=58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34860" y="5793976"/>
            <a:ext cx="889635" cy="10604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065" marR="5080">
              <a:lnSpc>
                <a:spcPct val="98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Bicus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id  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ry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N=55</a:t>
            </a:r>
            <a:endParaRPr sz="1800">
              <a:latin typeface="Arial"/>
              <a:cs typeface="Arial"/>
            </a:endParaRPr>
          </a:p>
          <a:p>
            <a:pPr algn="ctr" marR="22225">
              <a:lnSpc>
                <a:spcPts val="175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69666" y="753997"/>
            <a:ext cx="5708650" cy="1284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49070">
              <a:lnSpc>
                <a:spcPct val="100000"/>
              </a:lnSpc>
              <a:spcBef>
                <a:spcPts val="100"/>
              </a:spcBef>
            </a:pPr>
            <a:r>
              <a:rPr dirty="0" sz="3600" spc="-10" b="1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  <a:p>
            <a:pPr marL="381635">
              <a:lnSpc>
                <a:spcPct val="100000"/>
              </a:lnSpc>
              <a:spcBef>
                <a:spcPts val="80"/>
              </a:spcBef>
              <a:tabLst>
                <a:tab pos="458914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0.119	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&gt;0.999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289750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1.7	1.7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17391" y="1596389"/>
            <a:ext cx="2082164" cy="334645"/>
          </a:xfrm>
          <a:custGeom>
            <a:avLst/>
            <a:gdLst/>
            <a:ahLst/>
            <a:cxnLst/>
            <a:rect l="l" t="t" r="r" b="b"/>
            <a:pathLst>
              <a:path w="2082164" h="334644">
                <a:moveTo>
                  <a:pt x="0" y="334517"/>
                </a:moveTo>
                <a:lnTo>
                  <a:pt x="0" y="269411"/>
                </a:lnTo>
                <a:lnTo>
                  <a:pt x="0" y="216246"/>
                </a:lnTo>
                <a:lnTo>
                  <a:pt x="0" y="180402"/>
                </a:lnTo>
                <a:lnTo>
                  <a:pt x="0" y="167258"/>
                </a:lnTo>
                <a:lnTo>
                  <a:pt x="1042225" y="167258"/>
                </a:lnTo>
                <a:lnTo>
                  <a:pt x="1042225" y="154115"/>
                </a:lnTo>
                <a:lnTo>
                  <a:pt x="1042225" y="118271"/>
                </a:lnTo>
                <a:lnTo>
                  <a:pt x="1042225" y="65106"/>
                </a:lnTo>
                <a:lnTo>
                  <a:pt x="1042225" y="0"/>
                </a:lnTo>
                <a:lnTo>
                  <a:pt x="1042225" y="65106"/>
                </a:lnTo>
                <a:lnTo>
                  <a:pt x="1042225" y="118271"/>
                </a:lnTo>
                <a:lnTo>
                  <a:pt x="1042225" y="154115"/>
                </a:lnTo>
                <a:lnTo>
                  <a:pt x="1042225" y="167258"/>
                </a:lnTo>
                <a:lnTo>
                  <a:pt x="2081783" y="167258"/>
                </a:lnTo>
                <a:lnTo>
                  <a:pt x="2081783" y="180404"/>
                </a:lnTo>
                <a:lnTo>
                  <a:pt x="2081783" y="216250"/>
                </a:lnTo>
                <a:lnTo>
                  <a:pt x="2081783" y="269416"/>
                </a:lnTo>
                <a:lnTo>
                  <a:pt x="2081783" y="33451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897368" y="1591817"/>
            <a:ext cx="2082164" cy="334010"/>
          </a:xfrm>
          <a:custGeom>
            <a:avLst/>
            <a:gdLst/>
            <a:ahLst/>
            <a:cxnLst/>
            <a:rect l="l" t="t" r="r" b="b"/>
            <a:pathLst>
              <a:path w="2082165" h="334010">
                <a:moveTo>
                  <a:pt x="0" y="333755"/>
                </a:moveTo>
                <a:lnTo>
                  <a:pt x="0" y="268799"/>
                </a:lnTo>
                <a:lnTo>
                  <a:pt x="0" y="215755"/>
                </a:lnTo>
                <a:lnTo>
                  <a:pt x="0" y="179992"/>
                </a:lnTo>
                <a:lnTo>
                  <a:pt x="0" y="166877"/>
                </a:lnTo>
                <a:lnTo>
                  <a:pt x="1042225" y="166877"/>
                </a:lnTo>
                <a:lnTo>
                  <a:pt x="1042225" y="153763"/>
                </a:lnTo>
                <a:lnTo>
                  <a:pt x="1042225" y="118000"/>
                </a:lnTo>
                <a:lnTo>
                  <a:pt x="1042225" y="64956"/>
                </a:lnTo>
                <a:lnTo>
                  <a:pt x="1042225" y="0"/>
                </a:lnTo>
                <a:lnTo>
                  <a:pt x="1042225" y="64956"/>
                </a:lnTo>
                <a:lnTo>
                  <a:pt x="1042225" y="118000"/>
                </a:lnTo>
                <a:lnTo>
                  <a:pt x="1042225" y="153763"/>
                </a:lnTo>
                <a:lnTo>
                  <a:pt x="1042225" y="166877"/>
                </a:lnTo>
                <a:lnTo>
                  <a:pt x="2081783" y="166877"/>
                </a:lnTo>
                <a:lnTo>
                  <a:pt x="2081783" y="179992"/>
                </a:lnTo>
                <a:lnTo>
                  <a:pt x="2081783" y="215755"/>
                </a:lnTo>
                <a:lnTo>
                  <a:pt x="2081783" y="268799"/>
                </a:lnTo>
                <a:lnTo>
                  <a:pt x="2081783" y="333755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367391" y="6266307"/>
            <a:ext cx="1721485" cy="523875"/>
          </a:xfrm>
          <a:custGeom>
            <a:avLst/>
            <a:gdLst/>
            <a:ahLst/>
            <a:cxnLst/>
            <a:rect l="l" t="t" r="r" b="b"/>
            <a:pathLst>
              <a:path w="1721484" h="523875">
                <a:moveTo>
                  <a:pt x="0" y="0"/>
                </a:moveTo>
                <a:lnTo>
                  <a:pt x="1721357" y="0"/>
                </a:lnTo>
                <a:lnTo>
                  <a:pt x="1721357" y="523494"/>
                </a:lnTo>
                <a:lnTo>
                  <a:pt x="0" y="52349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0445546" y="6294276"/>
            <a:ext cx="14770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Numbers reflect  all available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echos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7805" y="1779270"/>
            <a:ext cx="8898890" cy="3869690"/>
          </a:xfrm>
          <a:custGeom>
            <a:avLst/>
            <a:gdLst/>
            <a:ahLst/>
            <a:cxnLst/>
            <a:rect l="l" t="t" r="r" b="b"/>
            <a:pathLst>
              <a:path w="8898890" h="3869690">
                <a:moveTo>
                  <a:pt x="0" y="0"/>
                </a:moveTo>
                <a:lnTo>
                  <a:pt x="8898636" y="0"/>
                </a:lnTo>
                <a:lnTo>
                  <a:pt x="8898636" y="3869436"/>
                </a:lnTo>
                <a:lnTo>
                  <a:pt x="0" y="3869436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57425" y="1778889"/>
            <a:ext cx="8898890" cy="3870325"/>
          </a:xfrm>
          <a:custGeom>
            <a:avLst/>
            <a:gdLst/>
            <a:ahLst/>
            <a:cxnLst/>
            <a:rect l="l" t="t" r="r" b="b"/>
            <a:pathLst>
              <a:path w="8898890" h="3870325">
                <a:moveTo>
                  <a:pt x="0" y="0"/>
                </a:moveTo>
                <a:lnTo>
                  <a:pt x="8898636" y="0"/>
                </a:lnTo>
                <a:lnTo>
                  <a:pt x="8898636" y="3870198"/>
                </a:lnTo>
                <a:lnTo>
                  <a:pt x="0" y="387019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64180" y="2767583"/>
            <a:ext cx="784859" cy="2889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96350" y="5563361"/>
            <a:ext cx="784859" cy="93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32276" y="3086861"/>
            <a:ext cx="784859" cy="257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98742" y="5505450"/>
            <a:ext cx="784859" cy="151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65207" y="5573267"/>
            <a:ext cx="784859" cy="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57425" y="1778889"/>
            <a:ext cx="0" cy="3870325"/>
          </a:xfrm>
          <a:custGeom>
            <a:avLst/>
            <a:gdLst/>
            <a:ahLst/>
            <a:cxnLst/>
            <a:rect l="l" t="t" r="r" b="b"/>
            <a:pathLst>
              <a:path w="0" h="3870325">
                <a:moveTo>
                  <a:pt x="0" y="3870198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88845" y="564908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88845" y="468134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88845" y="371436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88845" y="274662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88845" y="177888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46144" y="530161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19371" y="5166055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1032" y="548015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3930" y="4512716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3930" y="3545281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3930" y="2577846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93930" y="1610410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60546" y="4782464"/>
            <a:ext cx="879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</a:t>
            </a: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1411" y="1919020"/>
            <a:ext cx="1239520" cy="11283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227965">
              <a:lnSpc>
                <a:spcPct val="100000"/>
              </a:lnSpc>
              <a:spcBef>
                <a:spcPts val="102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0.60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29.7</a:t>
            </a:r>
            <a:endParaRPr sz="1800">
              <a:latin typeface="Arial"/>
              <a:cs typeface="Arial"/>
            </a:endParaRPr>
          </a:p>
          <a:p>
            <a:pPr marL="781050">
              <a:lnSpc>
                <a:spcPct val="100000"/>
              </a:lnSpc>
              <a:spcBef>
                <a:spcPts val="35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26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17131" y="4769434"/>
            <a:ext cx="1111250" cy="764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&gt;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0.99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780415" algn="l"/>
              </a:tabLst>
            </a:pPr>
            <a:r>
              <a:rPr dirty="0" baseline="3086" sz="270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baseline="3086" sz="2700" spc="-7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baseline="3086" sz="2700">
                <a:solidFill>
                  <a:srgbClr val="FFFFFF"/>
                </a:solidFill>
                <a:latin typeface="Arial"/>
                <a:cs typeface="Arial"/>
              </a:rPr>
              <a:t>8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11768" y="2615945"/>
            <a:ext cx="198881" cy="200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11768" y="2370582"/>
            <a:ext cx="198880" cy="1996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071109" y="2295446"/>
            <a:ext cx="945515" cy="5461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3020" marR="5080" indent="-20955">
              <a:lnSpc>
                <a:spcPts val="1939"/>
              </a:lnSpc>
              <a:spcBef>
                <a:spcPts val="345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pid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2241" y="2760546"/>
            <a:ext cx="366395" cy="181863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85F5E9"/>
                </a:solidFill>
                <a:latin typeface="Arial"/>
                <a:cs typeface="Arial"/>
              </a:rPr>
              <a:t>%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of</a:t>
            </a:r>
            <a:r>
              <a:rPr dirty="0" sz="2400" spc="-9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04606" y="5616524"/>
            <a:ext cx="1574165" cy="62992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51435">
              <a:lnSpc>
                <a:spcPct val="100000"/>
              </a:lnSpc>
              <a:spcBef>
                <a:spcPts val="31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  <a:tabLst>
                <a:tab pos="86741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148	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32642" y="5680532"/>
            <a:ext cx="1541780" cy="56578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347345">
              <a:lnSpc>
                <a:spcPts val="2090"/>
              </a:lnSpc>
              <a:spcBef>
                <a:spcPts val="225"/>
              </a:spcBef>
              <a:tabLst>
                <a:tab pos="84836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Days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148	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27073" y="5684189"/>
            <a:ext cx="1600835" cy="561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350520">
              <a:lnSpc>
                <a:spcPts val="2060"/>
              </a:lnSpc>
              <a:spcBef>
                <a:spcPts val="250"/>
              </a:spcBef>
              <a:tabLst>
                <a:tab pos="90678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Year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144	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129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123023" y="187904"/>
            <a:ext cx="3945890" cy="11404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870"/>
              </a:lnSpc>
              <a:spcBef>
                <a:spcPts val="95"/>
              </a:spcBef>
            </a:pPr>
            <a:r>
              <a:rPr dirty="0" spc="-5"/>
              <a:t>NYHA Class</a:t>
            </a:r>
            <a:r>
              <a:rPr dirty="0" spc="-65"/>
              <a:t> </a:t>
            </a:r>
            <a:r>
              <a:rPr dirty="0" spc="-5"/>
              <a:t>III/IV</a:t>
            </a:r>
          </a:p>
          <a:p>
            <a:pPr marL="1209675">
              <a:lnSpc>
                <a:spcPts val="3910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9" y="1504188"/>
            <a:ext cx="8968740" cy="4006215"/>
          </a:xfrm>
          <a:custGeom>
            <a:avLst/>
            <a:gdLst/>
            <a:ahLst/>
            <a:cxnLst/>
            <a:rect l="l" t="t" r="r" b="b"/>
            <a:pathLst>
              <a:path w="8968740" h="4006215">
                <a:moveTo>
                  <a:pt x="0" y="0"/>
                </a:moveTo>
                <a:lnTo>
                  <a:pt x="8968740" y="0"/>
                </a:lnTo>
                <a:lnTo>
                  <a:pt x="8968740" y="4005834"/>
                </a:lnTo>
                <a:lnTo>
                  <a:pt x="0" y="4005834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0660" y="1504569"/>
            <a:ext cx="8968105" cy="4005579"/>
          </a:xfrm>
          <a:custGeom>
            <a:avLst/>
            <a:gdLst/>
            <a:ahLst/>
            <a:cxnLst/>
            <a:rect l="l" t="t" r="r" b="b"/>
            <a:pathLst>
              <a:path w="8968105" h="4005579">
                <a:moveTo>
                  <a:pt x="0" y="0"/>
                </a:moveTo>
                <a:lnTo>
                  <a:pt x="8967977" y="0"/>
                </a:lnTo>
                <a:lnTo>
                  <a:pt x="8967977" y="4005072"/>
                </a:lnTo>
                <a:lnTo>
                  <a:pt x="0" y="400507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40660" y="1504569"/>
            <a:ext cx="0" cy="4005579"/>
          </a:xfrm>
          <a:custGeom>
            <a:avLst/>
            <a:gdLst/>
            <a:ahLst/>
            <a:cxnLst/>
            <a:rect l="l" t="t" r="r" b="b"/>
            <a:pathLst>
              <a:path w="0" h="4005579">
                <a:moveTo>
                  <a:pt x="0" y="4005072"/>
                </a:moveTo>
                <a:lnTo>
                  <a:pt x="0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1319" y="550964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1319" y="470877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71319" y="390791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71319" y="310629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71319" y="230543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71319" y="1504569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905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40660" y="5509640"/>
            <a:ext cx="8968105" cy="0"/>
          </a:xfrm>
          <a:custGeom>
            <a:avLst/>
            <a:gdLst/>
            <a:ahLst/>
            <a:cxnLst/>
            <a:rect l="l" t="t" r="r" b="b"/>
            <a:pathLst>
              <a:path w="8968105" h="0">
                <a:moveTo>
                  <a:pt x="0" y="0"/>
                </a:moveTo>
                <a:lnTo>
                  <a:pt x="8967978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85847" y="414794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49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33369" y="22734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33369" y="211340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06303" y="20410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7149" y="0"/>
                </a:lnTo>
              </a:path>
            </a:pathLst>
          </a:custGeom>
          <a:ln w="9906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14041" y="2121026"/>
            <a:ext cx="8221345" cy="1946910"/>
          </a:xfrm>
          <a:custGeom>
            <a:avLst/>
            <a:gdLst/>
            <a:ahLst/>
            <a:cxnLst/>
            <a:rect l="l" t="t" r="r" b="b"/>
            <a:pathLst>
              <a:path w="8221345" h="1946910">
                <a:moveTo>
                  <a:pt x="0" y="1946910"/>
                </a:moveTo>
                <a:lnTo>
                  <a:pt x="747522" y="72390"/>
                </a:lnTo>
                <a:lnTo>
                  <a:pt x="8221218" y="0"/>
                </a:lnTo>
              </a:path>
            </a:pathLst>
          </a:custGeom>
          <a:ln w="57149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43632" y="4016438"/>
            <a:ext cx="139065" cy="120650"/>
          </a:xfrm>
          <a:custGeom>
            <a:avLst/>
            <a:gdLst/>
            <a:ahLst/>
            <a:cxnLst/>
            <a:rect l="l" t="t" r="r" b="b"/>
            <a:pathLst>
              <a:path w="139064" h="120650">
                <a:moveTo>
                  <a:pt x="0" y="120395"/>
                </a:moveTo>
                <a:lnTo>
                  <a:pt x="138683" y="120395"/>
                </a:lnTo>
                <a:lnTo>
                  <a:pt x="138683" y="0"/>
                </a:lnTo>
                <a:lnTo>
                  <a:pt x="0" y="0"/>
                </a:lnTo>
                <a:lnTo>
                  <a:pt x="0" y="120395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43632" y="3998150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3" y="0"/>
                </a:lnTo>
                <a:lnTo>
                  <a:pt x="138683" y="138683"/>
                </a:lnTo>
                <a:lnTo>
                  <a:pt x="0" y="138683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91154" y="2123630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4" y="0"/>
                </a:lnTo>
                <a:lnTo>
                  <a:pt x="138684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91154" y="2123630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4" y="0"/>
                </a:lnTo>
                <a:lnTo>
                  <a:pt x="138684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764837" y="2051240"/>
            <a:ext cx="139065" cy="56515"/>
          </a:xfrm>
          <a:custGeom>
            <a:avLst/>
            <a:gdLst/>
            <a:ahLst/>
            <a:cxnLst/>
            <a:rect l="l" t="t" r="r" b="b"/>
            <a:pathLst>
              <a:path w="139065" h="56514">
                <a:moveTo>
                  <a:pt x="0" y="56387"/>
                </a:moveTo>
                <a:lnTo>
                  <a:pt x="138683" y="56387"/>
                </a:lnTo>
                <a:lnTo>
                  <a:pt x="138683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85F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764837" y="2051240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0" y="0"/>
                </a:moveTo>
                <a:lnTo>
                  <a:pt x="138683" y="0"/>
                </a:lnTo>
                <a:lnTo>
                  <a:pt x="138683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14041" y="2177414"/>
            <a:ext cx="8221345" cy="1770380"/>
          </a:xfrm>
          <a:custGeom>
            <a:avLst/>
            <a:gdLst/>
            <a:ahLst/>
            <a:cxnLst/>
            <a:rect l="l" t="t" r="r" b="b"/>
            <a:pathLst>
              <a:path w="8221345" h="1770379">
                <a:moveTo>
                  <a:pt x="0" y="1770125"/>
                </a:moveTo>
                <a:lnTo>
                  <a:pt x="747522" y="256031"/>
                </a:lnTo>
                <a:lnTo>
                  <a:pt x="8221218" y="0"/>
                </a:lnTo>
              </a:path>
            </a:pathLst>
          </a:custGeom>
          <a:ln w="57149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43632" y="3877754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3" y="0"/>
                </a:lnTo>
                <a:lnTo>
                  <a:pt x="138683" y="138683"/>
                </a:lnTo>
                <a:lnTo>
                  <a:pt x="0" y="138683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43632" y="3877754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3" y="0"/>
                </a:lnTo>
                <a:lnTo>
                  <a:pt x="138683" y="138683"/>
                </a:lnTo>
                <a:lnTo>
                  <a:pt x="0" y="138683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91154" y="2363660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4" y="0"/>
                </a:lnTo>
                <a:lnTo>
                  <a:pt x="138684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91154" y="2363660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0"/>
                </a:moveTo>
                <a:lnTo>
                  <a:pt x="138684" y="0"/>
                </a:lnTo>
                <a:lnTo>
                  <a:pt x="138684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64837" y="2107628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0" y="0"/>
                </a:moveTo>
                <a:lnTo>
                  <a:pt x="138683" y="0"/>
                </a:lnTo>
                <a:lnTo>
                  <a:pt x="138683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solidFill>
            <a:srgbClr val="F0F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764837" y="2107628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0" y="0"/>
                </a:moveTo>
                <a:lnTo>
                  <a:pt x="138683" y="0"/>
                </a:lnTo>
                <a:lnTo>
                  <a:pt x="138683" y="138684"/>
                </a:lnTo>
                <a:lnTo>
                  <a:pt x="0" y="13868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101459" y="1746073"/>
            <a:ext cx="5194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91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.4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81486" y="3771981"/>
            <a:ext cx="5194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69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.5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76917" y="5341439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6917" y="4540425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6917" y="3739410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76917" y="2938396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6917" y="2137381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49816" y="1336367"/>
            <a:ext cx="407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01224" y="4055174"/>
            <a:ext cx="883919" cy="83185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3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68.0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0.54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85678" y="2511879"/>
            <a:ext cx="883919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735">
              <a:lnSpc>
                <a:spcPts val="237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88.4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7499" y="1777284"/>
            <a:ext cx="1301115" cy="1080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92.3</a:t>
            </a:r>
            <a:endParaRPr sz="2000">
              <a:latin typeface="Arial"/>
              <a:cs typeface="Arial"/>
            </a:endParaRPr>
          </a:p>
          <a:p>
            <a:pPr marL="794385">
              <a:lnSpc>
                <a:spcPts val="2335"/>
              </a:lnSpc>
              <a:spcBef>
                <a:spcPts val="148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91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.6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 =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211311" y="3592067"/>
            <a:ext cx="199643" cy="20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211311" y="3345941"/>
            <a:ext cx="199643" cy="200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470860" y="3271234"/>
            <a:ext cx="945515" cy="5461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3020" marR="5080" indent="-20955">
              <a:lnSpc>
                <a:spcPts val="1939"/>
              </a:lnSpc>
              <a:spcBef>
                <a:spcPts val="345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pid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9060" y="2504555"/>
            <a:ext cx="366395" cy="2310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85F5E9"/>
                </a:solidFill>
                <a:latin typeface="Arial"/>
                <a:cs typeface="Arial"/>
              </a:rPr>
              <a:t>KCCQ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OS</a:t>
            </a:r>
            <a:r>
              <a:rPr dirty="0" sz="2400" spc="-9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68537" y="5582385"/>
            <a:ext cx="1855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5F5E9"/>
                </a:solidFill>
                <a:latin typeface="Arial"/>
                <a:cs typeface="Arial"/>
              </a:rPr>
              <a:t>Baseline </a:t>
            </a:r>
            <a:r>
              <a:rPr dirty="0" sz="1800">
                <a:solidFill>
                  <a:srgbClr val="85F5E9"/>
                </a:solidFill>
                <a:latin typeface="Arial"/>
                <a:cs typeface="Arial"/>
              </a:rPr>
              <a:t>30</a:t>
            </a:r>
            <a:r>
              <a:rPr dirty="0" sz="1800" spc="-16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85F5E9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0243" y="5988365"/>
            <a:ext cx="945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Bicuspid 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34790" y="5988365"/>
            <a:ext cx="706120" cy="5727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147  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8844" y="5995222"/>
            <a:ext cx="707390" cy="56578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270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148  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491889" y="5443867"/>
            <a:ext cx="754380" cy="111696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57785" indent="-45720">
              <a:lnSpc>
                <a:spcPct val="100000"/>
              </a:lnSpc>
              <a:spcBef>
                <a:spcPts val="1190"/>
              </a:spcBef>
            </a:pPr>
            <a:r>
              <a:rPr dirty="0" sz="1800">
                <a:solidFill>
                  <a:srgbClr val="85F5E9"/>
                </a:solidFill>
                <a:latin typeface="Arial"/>
                <a:cs typeface="Arial"/>
              </a:rPr>
              <a:t>1</a:t>
            </a:r>
            <a:r>
              <a:rPr dirty="0" sz="1800" spc="-7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85F5E9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60325" marR="5080" indent="-3175">
              <a:lnSpc>
                <a:spcPts val="2090"/>
              </a:lnSpc>
              <a:spcBef>
                <a:spcPts val="122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144  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ts val="4945"/>
              </a:lnSpc>
              <a:spcBef>
                <a:spcPts val="95"/>
              </a:spcBef>
            </a:pPr>
            <a:r>
              <a:rPr dirty="0" spc="-5"/>
              <a:t>KCCQ Overall Summary</a:t>
            </a:r>
            <a:r>
              <a:rPr dirty="0" spc="-30"/>
              <a:t> </a:t>
            </a:r>
            <a:r>
              <a:rPr dirty="0" spc="-5"/>
              <a:t>Score</a:t>
            </a:r>
          </a:p>
          <a:p>
            <a:pPr algn="ctr" marL="162560">
              <a:lnSpc>
                <a:spcPts val="3985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298" y="108204"/>
            <a:ext cx="2294381" cy="1155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5953" y="174552"/>
            <a:ext cx="40633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Study</a:t>
            </a:r>
            <a:r>
              <a:rPr dirty="0" spc="-50"/>
              <a:t> </a:t>
            </a:r>
            <a:r>
              <a:rPr dirty="0" spc="-5"/>
              <a:t>Limitations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609980" y="1741551"/>
            <a:ext cx="10972800" cy="3858260"/>
          </a:xfrm>
          <a:custGeom>
            <a:avLst/>
            <a:gdLst/>
            <a:ahLst/>
            <a:cxnLst/>
            <a:rect l="l" t="t" r="r" b="b"/>
            <a:pathLst>
              <a:path w="10972800" h="3858260">
                <a:moveTo>
                  <a:pt x="0" y="0"/>
                </a:moveTo>
                <a:lnTo>
                  <a:pt x="10972800" y="0"/>
                </a:lnTo>
                <a:lnTo>
                  <a:pt x="10972800" y="3858005"/>
                </a:lnTo>
                <a:lnTo>
                  <a:pt x="0" y="3858005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980" y="1741551"/>
            <a:ext cx="10972800" cy="3858260"/>
          </a:xfrm>
          <a:custGeom>
            <a:avLst/>
            <a:gdLst/>
            <a:ahLst/>
            <a:cxnLst/>
            <a:rect l="l" t="t" r="r" b="b"/>
            <a:pathLst>
              <a:path w="10972800" h="3858260">
                <a:moveTo>
                  <a:pt x="0" y="0"/>
                </a:moveTo>
                <a:lnTo>
                  <a:pt x="10972800" y="0"/>
                </a:lnTo>
                <a:lnTo>
                  <a:pt x="10972800" y="3858005"/>
                </a:lnTo>
                <a:lnTo>
                  <a:pt x="0" y="3858005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6EB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9780" y="1901445"/>
            <a:ext cx="10214610" cy="3484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19642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Results reflect only 1-year outcomes; longer-term data for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P3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CAP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are not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CE15E"/>
              </a:buClr>
              <a:buSzPct val="119642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Results apply only to the enrolled population of highly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selected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800">
              <a:latin typeface="Arial"/>
              <a:cs typeface="Arial"/>
            </a:endParaRPr>
          </a:p>
          <a:p>
            <a:pPr marL="355600" marR="1476375" indent="-342900">
              <a:lnSpc>
                <a:spcPct val="100000"/>
              </a:lnSpc>
              <a:spcBef>
                <a:spcPts val="1200"/>
              </a:spcBef>
              <a:buClr>
                <a:srgbClr val="FCE15E"/>
              </a:buClr>
              <a:buSzPct val="119642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Conclusions from this limited sample size may not be  generalizable to all bicuspid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morphologies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CE15E"/>
              </a:buClr>
              <a:buSzPct val="119642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P3 CAP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30-day and 1-year echo data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298" y="108204"/>
            <a:ext cx="2294381" cy="1155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1004" y="173215"/>
            <a:ext cx="27736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</a:t>
            </a:r>
            <a:r>
              <a:rPr dirty="0" spc="-15"/>
              <a:t>n</a:t>
            </a:r>
            <a:r>
              <a:rPr dirty="0" spc="-5"/>
              <a:t>cl</a:t>
            </a:r>
            <a:r>
              <a:rPr dirty="0" spc="-10"/>
              <a:t>us</a:t>
            </a:r>
            <a:r>
              <a:rPr dirty="0" spc="-5"/>
              <a:t>i</a:t>
            </a:r>
            <a:r>
              <a:rPr dirty="0" spc="-10"/>
              <a:t>on</a:t>
            </a:r>
            <a:r>
              <a:rPr dirty="0" spc="-5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609980" y="1741551"/>
            <a:ext cx="10972800" cy="3858260"/>
          </a:xfrm>
          <a:custGeom>
            <a:avLst/>
            <a:gdLst/>
            <a:ahLst/>
            <a:cxnLst/>
            <a:rect l="l" t="t" r="r" b="b"/>
            <a:pathLst>
              <a:path w="10972800" h="3858260">
                <a:moveTo>
                  <a:pt x="0" y="0"/>
                </a:moveTo>
                <a:lnTo>
                  <a:pt x="10972800" y="0"/>
                </a:lnTo>
                <a:lnTo>
                  <a:pt x="10972800" y="3858005"/>
                </a:lnTo>
                <a:lnTo>
                  <a:pt x="0" y="3858005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980" y="1741551"/>
            <a:ext cx="10972800" cy="3858260"/>
          </a:xfrm>
          <a:custGeom>
            <a:avLst/>
            <a:gdLst/>
            <a:ahLst/>
            <a:cxnLst/>
            <a:rect l="l" t="t" r="r" b="b"/>
            <a:pathLst>
              <a:path w="10972800" h="3858260">
                <a:moveTo>
                  <a:pt x="0" y="0"/>
                </a:moveTo>
                <a:lnTo>
                  <a:pt x="10972800" y="0"/>
                </a:lnTo>
                <a:lnTo>
                  <a:pt x="10972800" y="3858005"/>
                </a:lnTo>
                <a:lnTo>
                  <a:pt x="0" y="3858005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6EB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9636" y="1901445"/>
            <a:ext cx="10594340" cy="3470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severe, symptomatic aortic stenosis, low surgical risk,  and favorable bicuspid anatomy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underwent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TAVR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demonstrated:</a:t>
            </a:r>
            <a:endParaRPr sz="2800">
              <a:latin typeface="Arial"/>
              <a:cs typeface="Arial"/>
            </a:endParaRPr>
          </a:p>
          <a:p>
            <a:pPr marL="355600" marR="170180" indent="-342900">
              <a:lnSpc>
                <a:spcPct val="100000"/>
              </a:lnSpc>
              <a:spcBef>
                <a:spcPts val="1200"/>
              </a:spcBef>
              <a:buClr>
                <a:srgbClr val="FCE15E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Hemodynamic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outcomes and adverse events that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were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comparable to a similar group of patients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anatomy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lr>
                <a:srgbClr val="FCE15E"/>
              </a:buClr>
              <a:buSzPct val="119642"/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Significant quality of life and symptomatic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Longer-term follow up is necessary to confirm these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0947" y="2863042"/>
            <a:ext cx="2190115" cy="5340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00" spc="20">
                <a:latin typeface="Arial"/>
                <a:cs typeface="Arial"/>
              </a:rPr>
              <a:t>Thank</a:t>
            </a:r>
            <a:r>
              <a:rPr dirty="0" sz="3300" spc="-95">
                <a:latin typeface="Arial"/>
                <a:cs typeface="Arial"/>
              </a:rPr>
              <a:t> </a:t>
            </a:r>
            <a:r>
              <a:rPr dirty="0" sz="3300" spc="20">
                <a:latin typeface="Arial"/>
                <a:cs typeface="Arial"/>
              </a:rPr>
              <a:t>You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1613" y="2863042"/>
            <a:ext cx="5249545" cy="5340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00" spc="15">
                <a:latin typeface="Arial"/>
                <a:cs typeface="Arial"/>
              </a:rPr>
              <a:t>Back-up </a:t>
            </a:r>
            <a:r>
              <a:rPr dirty="0" sz="3300" spc="10">
                <a:latin typeface="Arial"/>
                <a:cs typeface="Arial"/>
              </a:rPr>
              <a:t>/ </a:t>
            </a:r>
            <a:r>
              <a:rPr dirty="0" sz="3300" spc="15">
                <a:latin typeface="Arial"/>
                <a:cs typeface="Arial"/>
              </a:rPr>
              <a:t>Alternate</a:t>
            </a:r>
            <a:r>
              <a:rPr dirty="0" sz="3300" spc="-70">
                <a:latin typeface="Arial"/>
                <a:cs typeface="Arial"/>
              </a:rPr>
              <a:t> </a:t>
            </a:r>
            <a:r>
              <a:rPr dirty="0" sz="3300" spc="10">
                <a:latin typeface="Arial"/>
                <a:cs typeface="Arial"/>
              </a:rPr>
              <a:t>Slides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542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04947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806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118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4301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419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1298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4416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47534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065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73770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917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229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80099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1823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2758" y="5161055"/>
            <a:ext cx="5175885" cy="666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1145">
              <a:lnSpc>
                <a:spcPts val="2285"/>
              </a:lnSpc>
              <a:spcBef>
                <a:spcPts val="95"/>
              </a:spcBef>
              <a:tabLst>
                <a:tab pos="3230245" algn="l"/>
                <a:tab pos="488061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Months After</a:t>
            </a:r>
            <a:r>
              <a:rPr dirty="0" sz="2400" spc="-13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73476" y="189090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73476" y="154419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34438" y="1632592"/>
            <a:ext cx="366395" cy="31445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All-Cause Mortality</a:t>
            </a:r>
            <a:r>
              <a:rPr dirty="0" sz="2400" spc="-1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6945" y="4896704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2365" y="2999192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31339" y="50272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 h="0">
                <a:moveTo>
                  <a:pt x="4191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22195" y="31619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22195" y="13529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944669" y="1196287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82392" y="1340882"/>
            <a:ext cx="7783195" cy="37471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716280" marR="5824220" indent="10160">
              <a:lnSpc>
                <a:spcPts val="2730"/>
              </a:lnSpc>
              <a:spcBef>
                <a:spcPts val="315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ricu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pid  Bicuspid</a:t>
            </a:r>
            <a:endParaRPr sz="2400">
              <a:latin typeface="Arial"/>
              <a:cs typeface="Arial"/>
            </a:endParaRPr>
          </a:p>
          <a:p>
            <a:pPr marL="4749800">
              <a:lnSpc>
                <a:spcPct val="100000"/>
              </a:lnSpc>
              <a:spcBef>
                <a:spcPts val="87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Log Rank P =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0.58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"/>
              <a:cs typeface="Arial"/>
            </a:endParaRPr>
          </a:p>
          <a:p>
            <a:pPr marL="6865620">
              <a:lnSpc>
                <a:spcPts val="2100"/>
              </a:lnSpc>
            </a:pPr>
            <a:r>
              <a:rPr dirty="0" sz="2000" spc="-5">
                <a:solidFill>
                  <a:srgbClr val="85F5E9"/>
                </a:solidFill>
                <a:latin typeface="Arial"/>
                <a:cs typeface="Arial"/>
              </a:rPr>
              <a:t>1.4%</a:t>
            </a:r>
            <a:endParaRPr sz="2000">
              <a:latin typeface="Arial"/>
              <a:cs typeface="Arial"/>
            </a:endParaRPr>
          </a:p>
          <a:p>
            <a:pPr marL="6873875">
              <a:lnSpc>
                <a:spcPts val="2100"/>
              </a:lnSpc>
            </a:pPr>
            <a:r>
              <a:rPr dirty="0" sz="2000" spc="-5">
                <a:solidFill>
                  <a:srgbClr val="F0FD00"/>
                </a:solidFill>
                <a:latin typeface="Arial"/>
                <a:cs typeface="Arial"/>
              </a:rPr>
              <a:t>0.7%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9493" y="5804180"/>
            <a:ext cx="1732914" cy="8705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270"/>
              </a:spcBef>
            </a:pP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Number </a:t>
            </a:r>
            <a:r>
              <a:rPr dirty="0" sz="1800" b="1" i="1">
                <a:solidFill>
                  <a:srgbClr val="85F4E9"/>
                </a:solidFill>
                <a:latin typeface="Arial"/>
                <a:cs typeface="Arial"/>
              </a:rPr>
              <a:t>at</a:t>
            </a:r>
            <a:r>
              <a:rPr dirty="0" sz="1800" spc="-60" b="1" i="1">
                <a:solidFill>
                  <a:srgbClr val="85F4E9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risk: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  <a:spcBef>
                <a:spcPts val="17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075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07910" y="6104103"/>
            <a:ext cx="40767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95347" y="4531233"/>
            <a:ext cx="6758940" cy="494030"/>
          </a:xfrm>
          <a:custGeom>
            <a:avLst/>
            <a:gdLst/>
            <a:ahLst/>
            <a:cxnLst/>
            <a:rect l="l" t="t" r="r" b="b"/>
            <a:pathLst>
              <a:path w="6758940" h="494029">
                <a:moveTo>
                  <a:pt x="0" y="493776"/>
                </a:moveTo>
                <a:lnTo>
                  <a:pt x="563245" y="493776"/>
                </a:lnTo>
                <a:lnTo>
                  <a:pt x="5962154" y="493776"/>
                </a:lnTo>
                <a:lnTo>
                  <a:pt x="5962154" y="263347"/>
                </a:lnTo>
                <a:lnTo>
                  <a:pt x="6264389" y="263347"/>
                </a:lnTo>
                <a:lnTo>
                  <a:pt x="6264389" y="0"/>
                </a:lnTo>
                <a:lnTo>
                  <a:pt x="6758940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95347" y="4699634"/>
            <a:ext cx="6758940" cy="329565"/>
          </a:xfrm>
          <a:custGeom>
            <a:avLst/>
            <a:gdLst/>
            <a:ahLst/>
            <a:cxnLst/>
            <a:rect l="l" t="t" r="r" b="b"/>
            <a:pathLst>
              <a:path w="6758940" h="329564">
                <a:moveTo>
                  <a:pt x="0" y="329183"/>
                </a:moveTo>
                <a:lnTo>
                  <a:pt x="563245" y="329183"/>
                </a:lnTo>
                <a:lnTo>
                  <a:pt x="5852248" y="329183"/>
                </a:lnTo>
                <a:lnTo>
                  <a:pt x="5852248" y="0"/>
                </a:lnTo>
                <a:lnTo>
                  <a:pt x="6758940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846512" y="153636"/>
            <a:ext cx="4499610" cy="10960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695"/>
              </a:lnSpc>
              <a:spcBef>
                <a:spcPts val="95"/>
              </a:spcBef>
            </a:pPr>
            <a:r>
              <a:rPr dirty="0" spc="-5"/>
              <a:t>All-Cause</a:t>
            </a:r>
            <a:r>
              <a:rPr dirty="0" spc="-55"/>
              <a:t> </a:t>
            </a:r>
            <a:r>
              <a:rPr dirty="0" spc="-5"/>
              <a:t>Mortality</a:t>
            </a:r>
          </a:p>
          <a:p>
            <a:pPr algn="ctr" marR="129539">
              <a:lnSpc>
                <a:spcPts val="3735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1374266"/>
            <a:ext cx="10972800" cy="5131435"/>
          </a:xfrm>
          <a:custGeom>
            <a:avLst/>
            <a:gdLst/>
            <a:ahLst/>
            <a:cxnLst/>
            <a:rect l="l" t="t" r="r" b="b"/>
            <a:pathLst>
              <a:path w="10972800" h="5131434">
                <a:moveTo>
                  <a:pt x="0" y="0"/>
                </a:moveTo>
                <a:lnTo>
                  <a:pt x="10972800" y="0"/>
                </a:lnTo>
                <a:lnTo>
                  <a:pt x="10972800" y="5131308"/>
                </a:lnTo>
                <a:lnTo>
                  <a:pt x="0" y="513130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1374266"/>
            <a:ext cx="10972800" cy="5131435"/>
          </a:xfrm>
          <a:custGeom>
            <a:avLst/>
            <a:gdLst/>
            <a:ahLst/>
            <a:cxnLst/>
            <a:rect l="l" t="t" r="r" b="b"/>
            <a:pathLst>
              <a:path w="10972800" h="5131434">
                <a:moveTo>
                  <a:pt x="0" y="0"/>
                </a:moveTo>
                <a:lnTo>
                  <a:pt x="10972800" y="0"/>
                </a:lnTo>
                <a:lnTo>
                  <a:pt x="10972800" y="5131308"/>
                </a:lnTo>
                <a:lnTo>
                  <a:pt x="0" y="513130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8340" y="1396211"/>
            <a:ext cx="10421620" cy="501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1137920" indent="-3429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10000"/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Bicuspi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 aortic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valve </a:t>
            </a:r>
            <a:r>
              <a:rPr dirty="0" sz="3000" spc="-50">
                <a:solidFill>
                  <a:srgbClr val="FFFFFF"/>
                </a:solidFill>
                <a:latin typeface="Arial"/>
                <a:cs typeface="Arial"/>
              </a:rPr>
              <a:t>(BAV)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morphology is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common  congenital cardiac </a:t>
            </a:r>
            <a:r>
              <a:rPr dirty="0" sz="3000" spc="-25">
                <a:solidFill>
                  <a:srgbClr val="FFFFFF"/>
                </a:solidFill>
                <a:latin typeface="Arial"/>
                <a:cs typeface="Arial"/>
              </a:rPr>
              <a:t>abnormality,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affecting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about 1% of  Americans</a:t>
            </a:r>
            <a:endParaRPr sz="3000">
              <a:latin typeface="Arial"/>
              <a:cs typeface="Arial"/>
            </a:endParaRPr>
          </a:p>
          <a:p>
            <a:pPr marL="355600" marR="367665" indent="-342900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Aortic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stenosis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(AS) is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frequent complication of bicuspid  anatomy</a:t>
            </a:r>
            <a:endParaRPr sz="3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Patients with bicuspid AS have historically been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excluded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studies,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however recent reports suggest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that the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use of SAPIEN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(S3) in high-risk patients is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000" spc="-80">
                <a:solidFill>
                  <a:srgbClr val="FFFFFF"/>
                </a:solidFill>
                <a:latin typeface="Arial"/>
                <a:cs typeface="Arial"/>
              </a:rPr>
              <a:t>BAV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patients at low surgical risk are</a:t>
            </a:r>
            <a:r>
              <a:rPr dirty="0" sz="30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3571" y="170537"/>
            <a:ext cx="27806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Background</a:t>
            </a:r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542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04947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806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118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4301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419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1298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4416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47534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065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73770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917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229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80099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1823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0705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0815" y="5161055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2758" y="5161055"/>
            <a:ext cx="3224530" cy="666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285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76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Months After</a:t>
            </a:r>
            <a:r>
              <a:rPr dirty="0" sz="2400" spc="-19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62580" y="1269111"/>
            <a:ext cx="7783195" cy="3793490"/>
          </a:xfrm>
          <a:custGeom>
            <a:avLst/>
            <a:gdLst/>
            <a:ahLst/>
            <a:cxnLst/>
            <a:rect l="l" t="t" r="r" b="b"/>
            <a:pathLst>
              <a:path w="7783195" h="3793490">
                <a:moveTo>
                  <a:pt x="0" y="0"/>
                </a:moveTo>
                <a:lnTo>
                  <a:pt x="7783068" y="0"/>
                </a:lnTo>
                <a:lnTo>
                  <a:pt x="7783068" y="3793236"/>
                </a:lnTo>
                <a:lnTo>
                  <a:pt x="0" y="3793236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62580" y="1269111"/>
            <a:ext cx="7783195" cy="3793490"/>
          </a:xfrm>
          <a:custGeom>
            <a:avLst/>
            <a:gdLst/>
            <a:ahLst/>
            <a:cxnLst/>
            <a:rect l="l" t="t" r="r" b="b"/>
            <a:pathLst>
              <a:path w="7783195" h="3793490">
                <a:moveTo>
                  <a:pt x="0" y="0"/>
                </a:moveTo>
                <a:lnTo>
                  <a:pt x="7783068" y="0"/>
                </a:lnTo>
                <a:lnTo>
                  <a:pt x="7783068" y="3793236"/>
                </a:lnTo>
                <a:lnTo>
                  <a:pt x="0" y="379323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86031" y="1340882"/>
            <a:ext cx="1259840" cy="73787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10160">
              <a:lnSpc>
                <a:spcPts val="2730"/>
              </a:lnSpc>
              <a:spcBef>
                <a:spcPts val="315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ricu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pid  Bicuspid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73476" y="189090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73476" y="154419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34437" y="2341158"/>
            <a:ext cx="366395" cy="188848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85F5E9"/>
                </a:solidFill>
                <a:latin typeface="Arial"/>
                <a:cs typeface="Arial"/>
              </a:rPr>
              <a:t>All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Stroke</a:t>
            </a:r>
            <a:r>
              <a:rPr dirty="0" sz="2400" spc="-7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6945" y="4896704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1339" y="50272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 h="0">
                <a:moveTo>
                  <a:pt x="4191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22195" y="31619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22195" y="13529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44669" y="1196287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55575" y="4466312"/>
            <a:ext cx="612775" cy="551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955">
              <a:lnSpc>
                <a:spcPts val="2070"/>
              </a:lnSpc>
              <a:spcBef>
                <a:spcPts val="95"/>
              </a:spcBef>
            </a:pPr>
            <a:r>
              <a:rPr dirty="0" sz="2000" spc="-10">
                <a:solidFill>
                  <a:srgbClr val="F0FD00"/>
                </a:solidFill>
                <a:latin typeface="Arial"/>
                <a:cs typeface="Arial"/>
              </a:rPr>
              <a:t>2</a:t>
            </a:r>
            <a:r>
              <a:rPr dirty="0" sz="2000" spc="-5">
                <a:solidFill>
                  <a:srgbClr val="F0FD00"/>
                </a:solidFill>
                <a:latin typeface="Arial"/>
                <a:cs typeface="Arial"/>
              </a:rPr>
              <a:t>.</a:t>
            </a:r>
            <a:r>
              <a:rPr dirty="0" sz="2000" spc="-10">
                <a:solidFill>
                  <a:srgbClr val="F0FD00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0FD00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dirty="0" sz="2000" spc="-5">
                <a:solidFill>
                  <a:srgbClr val="85F5E9"/>
                </a:solidFill>
                <a:latin typeface="Arial"/>
                <a:cs typeface="Arial"/>
              </a:rPr>
              <a:t>2.0%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19565" y="2172956"/>
            <a:ext cx="21291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Log Rank P =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0.99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99493" y="5804180"/>
            <a:ext cx="1732914" cy="8705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270"/>
              </a:spcBef>
            </a:pP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Number </a:t>
            </a:r>
            <a:r>
              <a:rPr dirty="0" sz="1800" b="1" i="1">
                <a:solidFill>
                  <a:srgbClr val="85F4E9"/>
                </a:solidFill>
                <a:latin typeface="Arial"/>
                <a:cs typeface="Arial"/>
              </a:rPr>
              <a:t>at</a:t>
            </a:r>
            <a:r>
              <a:rPr dirty="0" sz="1800" spc="-60" b="1" i="1">
                <a:solidFill>
                  <a:srgbClr val="85F4E9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risk: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  <a:spcBef>
                <a:spcPts val="17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075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07910" y="6104103"/>
            <a:ext cx="40767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139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0398" y="4403216"/>
            <a:ext cx="6732270" cy="622300"/>
          </a:xfrm>
          <a:custGeom>
            <a:avLst/>
            <a:gdLst/>
            <a:ahLst/>
            <a:cxnLst/>
            <a:rect l="l" t="t" r="r" b="b"/>
            <a:pathLst>
              <a:path w="6732270" h="622300">
                <a:moveTo>
                  <a:pt x="0" y="621792"/>
                </a:moveTo>
                <a:lnTo>
                  <a:pt x="95783" y="621792"/>
                </a:lnTo>
                <a:lnTo>
                  <a:pt x="95783" y="432549"/>
                </a:lnTo>
                <a:lnTo>
                  <a:pt x="109473" y="432549"/>
                </a:lnTo>
                <a:lnTo>
                  <a:pt x="109473" y="216281"/>
                </a:lnTo>
                <a:lnTo>
                  <a:pt x="561022" y="216281"/>
                </a:lnTo>
                <a:lnTo>
                  <a:pt x="4351350" y="216281"/>
                </a:lnTo>
                <a:lnTo>
                  <a:pt x="4351350" y="0"/>
                </a:lnTo>
                <a:lnTo>
                  <a:pt x="6732270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30398" y="4408551"/>
            <a:ext cx="6732270" cy="622300"/>
          </a:xfrm>
          <a:custGeom>
            <a:avLst/>
            <a:gdLst/>
            <a:ahLst/>
            <a:cxnLst/>
            <a:rect l="l" t="t" r="r" b="b"/>
            <a:pathLst>
              <a:path w="6732270" h="622300">
                <a:moveTo>
                  <a:pt x="0" y="621792"/>
                </a:moveTo>
                <a:lnTo>
                  <a:pt x="0" y="432549"/>
                </a:lnTo>
                <a:lnTo>
                  <a:pt x="13677" y="432549"/>
                </a:lnTo>
                <a:lnTo>
                  <a:pt x="13677" y="216281"/>
                </a:lnTo>
                <a:lnTo>
                  <a:pt x="561022" y="216281"/>
                </a:lnTo>
                <a:lnTo>
                  <a:pt x="6472288" y="216281"/>
                </a:lnTo>
                <a:lnTo>
                  <a:pt x="6472288" y="0"/>
                </a:lnTo>
                <a:lnTo>
                  <a:pt x="6732270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4695"/>
              </a:lnSpc>
              <a:spcBef>
                <a:spcPts val="95"/>
              </a:spcBef>
            </a:pPr>
            <a:r>
              <a:rPr dirty="0" spc="-5"/>
              <a:t>All</a:t>
            </a:r>
            <a:r>
              <a:rPr dirty="0" spc="-75"/>
              <a:t> </a:t>
            </a:r>
            <a:r>
              <a:rPr dirty="0" spc="-5"/>
              <a:t>Stroke</a:t>
            </a:r>
          </a:p>
          <a:p>
            <a:pPr algn="ctr" marL="635" marR="79375">
              <a:lnSpc>
                <a:spcPts val="3735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62438" y="2999181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542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04947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806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118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4301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419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1298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4416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47534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065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73770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917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229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80099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1823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0705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0815" y="5161055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2758" y="5161055"/>
            <a:ext cx="3224530" cy="666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285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76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Months After</a:t>
            </a:r>
            <a:r>
              <a:rPr dirty="0" sz="2400" spc="-19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73476" y="189090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73476" y="154419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34437" y="1725677"/>
            <a:ext cx="366395" cy="29095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Rehospitalization</a:t>
            </a:r>
            <a:r>
              <a:rPr dirty="0" sz="2400" spc="-2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6945" y="4896704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4627" y="3002744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1339" y="50272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 h="0">
                <a:moveTo>
                  <a:pt x="4191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22195" y="31619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22195" y="13529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44669" y="1196287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82392" y="1340882"/>
            <a:ext cx="7783195" cy="230187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716280" marR="5824220" indent="10160">
              <a:lnSpc>
                <a:spcPts val="2730"/>
              </a:lnSpc>
              <a:spcBef>
                <a:spcPts val="315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ricu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pid  Bicuspid</a:t>
            </a:r>
            <a:endParaRPr sz="2400">
              <a:latin typeface="Arial"/>
              <a:cs typeface="Arial"/>
            </a:endParaRPr>
          </a:p>
          <a:p>
            <a:pPr marL="4749800">
              <a:lnSpc>
                <a:spcPct val="100000"/>
              </a:lnSpc>
              <a:spcBef>
                <a:spcPts val="87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Log Rank P =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0.96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6927215">
              <a:lnSpc>
                <a:spcPts val="2340"/>
              </a:lnSpc>
              <a:spcBef>
                <a:spcPts val="1760"/>
              </a:spcBef>
            </a:pPr>
            <a:r>
              <a:rPr dirty="0" sz="2000" spc="-5">
                <a:solidFill>
                  <a:srgbClr val="F0FD00"/>
                </a:solidFill>
                <a:latin typeface="Arial"/>
                <a:cs typeface="Arial"/>
              </a:rPr>
              <a:t>9.6%</a:t>
            </a:r>
            <a:endParaRPr sz="2000">
              <a:latin typeface="Arial"/>
              <a:cs typeface="Arial"/>
            </a:endParaRPr>
          </a:p>
          <a:p>
            <a:pPr marL="6927215">
              <a:lnSpc>
                <a:spcPts val="2340"/>
              </a:lnSpc>
            </a:pPr>
            <a:r>
              <a:rPr dirty="0" sz="2000" spc="-5">
                <a:solidFill>
                  <a:srgbClr val="85F5E9"/>
                </a:solidFill>
                <a:latin typeface="Arial"/>
                <a:cs typeface="Arial"/>
              </a:rPr>
              <a:t>9.5%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9493" y="5804180"/>
            <a:ext cx="1732914" cy="8705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270"/>
              </a:spcBef>
            </a:pP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Number </a:t>
            </a:r>
            <a:r>
              <a:rPr dirty="0" sz="1800" b="1" i="1">
                <a:solidFill>
                  <a:srgbClr val="85F4E9"/>
                </a:solidFill>
                <a:latin typeface="Arial"/>
                <a:cs typeface="Arial"/>
              </a:rPr>
              <a:t>at</a:t>
            </a:r>
            <a:r>
              <a:rPr dirty="0" sz="1800" spc="-60" b="1" i="1">
                <a:solidFill>
                  <a:srgbClr val="85F4E9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risk: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  <a:spcBef>
                <a:spcPts val="17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075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07910" y="6104103"/>
            <a:ext cx="40767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127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03729" y="3274695"/>
            <a:ext cx="6758940" cy="1759585"/>
          </a:xfrm>
          <a:custGeom>
            <a:avLst/>
            <a:gdLst/>
            <a:ahLst/>
            <a:cxnLst/>
            <a:rect l="l" t="t" r="r" b="b"/>
            <a:pathLst>
              <a:path w="6758940" h="1759585">
                <a:moveTo>
                  <a:pt x="0" y="1759457"/>
                </a:moveTo>
                <a:lnTo>
                  <a:pt x="68694" y="1759457"/>
                </a:lnTo>
                <a:lnTo>
                  <a:pt x="68694" y="1645424"/>
                </a:lnTo>
                <a:lnTo>
                  <a:pt x="109905" y="1645424"/>
                </a:lnTo>
                <a:lnTo>
                  <a:pt x="109905" y="1515084"/>
                </a:lnTo>
                <a:lnTo>
                  <a:pt x="151117" y="1515084"/>
                </a:lnTo>
                <a:lnTo>
                  <a:pt x="151117" y="1254429"/>
                </a:lnTo>
                <a:lnTo>
                  <a:pt x="329704" y="1254429"/>
                </a:lnTo>
                <a:lnTo>
                  <a:pt x="329704" y="1140383"/>
                </a:lnTo>
                <a:lnTo>
                  <a:pt x="453339" y="1140383"/>
                </a:lnTo>
                <a:lnTo>
                  <a:pt x="453339" y="1010056"/>
                </a:lnTo>
                <a:lnTo>
                  <a:pt x="563245" y="1010056"/>
                </a:lnTo>
                <a:lnTo>
                  <a:pt x="590715" y="1010056"/>
                </a:lnTo>
                <a:lnTo>
                  <a:pt x="590715" y="879728"/>
                </a:lnTo>
                <a:lnTo>
                  <a:pt x="673150" y="879728"/>
                </a:lnTo>
                <a:lnTo>
                  <a:pt x="673150" y="749401"/>
                </a:lnTo>
                <a:lnTo>
                  <a:pt x="2198027" y="749401"/>
                </a:lnTo>
                <a:lnTo>
                  <a:pt x="2198027" y="635355"/>
                </a:lnTo>
                <a:lnTo>
                  <a:pt x="4368584" y="635355"/>
                </a:lnTo>
                <a:lnTo>
                  <a:pt x="4368584" y="505028"/>
                </a:lnTo>
                <a:lnTo>
                  <a:pt x="4478489" y="505028"/>
                </a:lnTo>
                <a:lnTo>
                  <a:pt x="4478489" y="374700"/>
                </a:lnTo>
                <a:lnTo>
                  <a:pt x="4533430" y="374700"/>
                </a:lnTo>
                <a:lnTo>
                  <a:pt x="4533430" y="244373"/>
                </a:lnTo>
                <a:lnTo>
                  <a:pt x="5289003" y="244373"/>
                </a:lnTo>
                <a:lnTo>
                  <a:pt x="5289003" y="114033"/>
                </a:lnTo>
                <a:lnTo>
                  <a:pt x="6236906" y="114033"/>
                </a:lnTo>
                <a:lnTo>
                  <a:pt x="6236906" y="0"/>
                </a:lnTo>
                <a:lnTo>
                  <a:pt x="6758940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03729" y="3241929"/>
            <a:ext cx="6758940" cy="1792605"/>
          </a:xfrm>
          <a:custGeom>
            <a:avLst/>
            <a:gdLst/>
            <a:ahLst/>
            <a:cxnLst/>
            <a:rect l="l" t="t" r="r" b="b"/>
            <a:pathLst>
              <a:path w="6758940" h="1792604">
                <a:moveTo>
                  <a:pt x="0" y="1792224"/>
                </a:moveTo>
                <a:lnTo>
                  <a:pt x="27470" y="1792224"/>
                </a:lnTo>
                <a:lnTo>
                  <a:pt x="27470" y="1678178"/>
                </a:lnTo>
                <a:lnTo>
                  <a:pt x="68694" y="1678178"/>
                </a:lnTo>
                <a:lnTo>
                  <a:pt x="68694" y="1547825"/>
                </a:lnTo>
                <a:lnTo>
                  <a:pt x="96164" y="1547825"/>
                </a:lnTo>
                <a:lnTo>
                  <a:pt x="96164" y="1417485"/>
                </a:lnTo>
                <a:lnTo>
                  <a:pt x="109905" y="1417485"/>
                </a:lnTo>
                <a:lnTo>
                  <a:pt x="109905" y="1173086"/>
                </a:lnTo>
                <a:lnTo>
                  <a:pt x="247281" y="1173086"/>
                </a:lnTo>
                <a:lnTo>
                  <a:pt x="247281" y="1042746"/>
                </a:lnTo>
                <a:lnTo>
                  <a:pt x="370916" y="1042746"/>
                </a:lnTo>
                <a:lnTo>
                  <a:pt x="370916" y="912406"/>
                </a:lnTo>
                <a:lnTo>
                  <a:pt x="535774" y="912406"/>
                </a:lnTo>
                <a:lnTo>
                  <a:pt x="535774" y="782066"/>
                </a:lnTo>
                <a:lnTo>
                  <a:pt x="563245" y="782066"/>
                </a:lnTo>
                <a:lnTo>
                  <a:pt x="714362" y="782066"/>
                </a:lnTo>
                <a:lnTo>
                  <a:pt x="714362" y="651713"/>
                </a:lnTo>
                <a:lnTo>
                  <a:pt x="2733802" y="651713"/>
                </a:lnTo>
                <a:lnTo>
                  <a:pt x="2733802" y="521373"/>
                </a:lnTo>
                <a:lnTo>
                  <a:pt x="2788754" y="521373"/>
                </a:lnTo>
                <a:lnTo>
                  <a:pt x="2788754" y="407327"/>
                </a:lnTo>
                <a:lnTo>
                  <a:pt x="4986782" y="407327"/>
                </a:lnTo>
                <a:lnTo>
                  <a:pt x="4986782" y="276974"/>
                </a:lnTo>
                <a:lnTo>
                  <a:pt x="6429235" y="276974"/>
                </a:lnTo>
                <a:lnTo>
                  <a:pt x="6429235" y="130340"/>
                </a:lnTo>
                <a:lnTo>
                  <a:pt x="6539141" y="130340"/>
                </a:lnTo>
                <a:lnTo>
                  <a:pt x="6539141" y="0"/>
                </a:lnTo>
                <a:lnTo>
                  <a:pt x="6758940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4695"/>
              </a:lnSpc>
              <a:spcBef>
                <a:spcPts val="95"/>
              </a:spcBef>
            </a:pPr>
            <a:r>
              <a:rPr dirty="0" spc="-5"/>
              <a:t>Rehospitalization</a:t>
            </a:r>
          </a:p>
          <a:p>
            <a:pPr algn="ctr" marR="90170">
              <a:lnSpc>
                <a:spcPts val="3735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542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04947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806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3118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4301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419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1298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4416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47534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065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73770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9175" y="5085969"/>
            <a:ext cx="0" cy="21590"/>
          </a:xfrm>
          <a:custGeom>
            <a:avLst/>
            <a:gdLst/>
            <a:ahLst/>
            <a:cxnLst/>
            <a:rect l="l" t="t" r="r" b="b"/>
            <a:pathLst>
              <a:path w="0" h="21589">
                <a:moveTo>
                  <a:pt x="-9525" y="10667"/>
                </a:moveTo>
                <a:lnTo>
                  <a:pt x="9525" y="10667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2293" y="5085969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80099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1823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0705" y="5161055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0815" y="5161055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2758" y="5161055"/>
            <a:ext cx="3224530" cy="666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285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76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Months After</a:t>
            </a:r>
            <a:r>
              <a:rPr dirty="0" sz="2400" spc="-19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82392" y="1275969"/>
            <a:ext cx="7783195" cy="3794125"/>
          </a:xfrm>
          <a:custGeom>
            <a:avLst/>
            <a:gdLst/>
            <a:ahLst/>
            <a:cxnLst/>
            <a:rect l="l" t="t" r="r" b="b"/>
            <a:pathLst>
              <a:path w="7783195" h="3794125">
                <a:moveTo>
                  <a:pt x="0" y="0"/>
                </a:moveTo>
                <a:lnTo>
                  <a:pt x="7783068" y="0"/>
                </a:lnTo>
                <a:lnTo>
                  <a:pt x="7783068" y="3793998"/>
                </a:lnTo>
                <a:lnTo>
                  <a:pt x="0" y="379399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73476" y="189090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73476" y="154419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 h="0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34443" y="2211233"/>
            <a:ext cx="366395" cy="193928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New </a:t>
            </a:r>
            <a:r>
              <a:rPr dirty="0" sz="2400">
                <a:solidFill>
                  <a:srgbClr val="85F5E9"/>
                </a:solidFill>
                <a:latin typeface="Arial"/>
                <a:cs typeface="Arial"/>
              </a:rPr>
              <a:t>PPM</a:t>
            </a:r>
            <a:r>
              <a:rPr dirty="0" sz="2400" spc="-75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85F5E9"/>
                </a:solidFill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6945" y="4896704"/>
            <a:ext cx="1670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4627" y="3002744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1339" y="50272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 h="0">
                <a:moveTo>
                  <a:pt x="4191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22195" y="31619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22195" y="13529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054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44669" y="1196287"/>
            <a:ext cx="3079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82392" y="1340882"/>
            <a:ext cx="7783195" cy="265430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716280" marR="5824220" indent="10160">
              <a:lnSpc>
                <a:spcPts val="2730"/>
              </a:lnSpc>
              <a:spcBef>
                <a:spcPts val="315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ricu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pid  Bicuspid</a:t>
            </a:r>
            <a:endParaRPr sz="2400">
              <a:latin typeface="Arial"/>
              <a:cs typeface="Arial"/>
            </a:endParaRPr>
          </a:p>
          <a:p>
            <a:pPr marL="4749800">
              <a:lnSpc>
                <a:spcPct val="100000"/>
              </a:lnSpc>
              <a:spcBef>
                <a:spcPts val="87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Log Rank P =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0.82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6959600">
              <a:lnSpc>
                <a:spcPct val="100000"/>
              </a:lnSpc>
              <a:spcBef>
                <a:spcPts val="1864"/>
              </a:spcBef>
            </a:pPr>
            <a:r>
              <a:rPr dirty="0" sz="2000" spc="-5">
                <a:solidFill>
                  <a:srgbClr val="F0FD00"/>
                </a:solidFill>
                <a:latin typeface="Arial"/>
                <a:cs typeface="Arial"/>
              </a:rPr>
              <a:t>7.4%</a:t>
            </a:r>
            <a:endParaRPr sz="2000">
              <a:latin typeface="Arial"/>
              <a:cs typeface="Arial"/>
            </a:endParaRPr>
          </a:p>
          <a:p>
            <a:pPr marL="6954520">
              <a:lnSpc>
                <a:spcPct val="100000"/>
              </a:lnSpc>
              <a:spcBef>
                <a:spcPts val="25"/>
              </a:spcBef>
            </a:pPr>
            <a:r>
              <a:rPr dirty="0" sz="2000" spc="-5">
                <a:solidFill>
                  <a:srgbClr val="85F5E9"/>
                </a:solidFill>
                <a:latin typeface="Arial"/>
                <a:cs typeface="Arial"/>
              </a:rPr>
              <a:t>6.8%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9493" y="5804180"/>
            <a:ext cx="1732914" cy="8705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270"/>
              </a:spcBef>
            </a:pP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Number </a:t>
            </a:r>
            <a:r>
              <a:rPr dirty="0" sz="1800" b="1" i="1">
                <a:solidFill>
                  <a:srgbClr val="85F4E9"/>
                </a:solidFill>
                <a:latin typeface="Arial"/>
                <a:cs typeface="Arial"/>
              </a:rPr>
              <a:t>at</a:t>
            </a:r>
            <a:r>
              <a:rPr dirty="0" sz="1800" spc="-60" b="1" i="1">
                <a:solidFill>
                  <a:srgbClr val="85F4E9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85F4E9"/>
                </a:solidFill>
                <a:latin typeface="Arial"/>
                <a:cs typeface="Arial"/>
              </a:rPr>
              <a:t>risk: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  <a:spcBef>
                <a:spcPts val="17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18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075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Bicuspid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07910" y="6104103"/>
            <a:ext cx="40767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130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37257" y="3685413"/>
            <a:ext cx="6766559" cy="1344295"/>
          </a:xfrm>
          <a:custGeom>
            <a:avLst/>
            <a:gdLst/>
            <a:ahLst/>
            <a:cxnLst/>
            <a:rect l="l" t="t" r="r" b="b"/>
            <a:pathLst>
              <a:path w="6766559" h="1344295">
                <a:moveTo>
                  <a:pt x="0" y="1344168"/>
                </a:moveTo>
                <a:lnTo>
                  <a:pt x="0" y="616737"/>
                </a:lnTo>
                <a:lnTo>
                  <a:pt x="13754" y="616737"/>
                </a:lnTo>
                <a:lnTo>
                  <a:pt x="13754" y="490220"/>
                </a:lnTo>
                <a:lnTo>
                  <a:pt x="110020" y="490220"/>
                </a:lnTo>
                <a:lnTo>
                  <a:pt x="110020" y="363715"/>
                </a:lnTo>
                <a:lnTo>
                  <a:pt x="151282" y="363715"/>
                </a:lnTo>
                <a:lnTo>
                  <a:pt x="151282" y="253022"/>
                </a:lnTo>
                <a:lnTo>
                  <a:pt x="453859" y="253022"/>
                </a:lnTo>
                <a:lnTo>
                  <a:pt x="453859" y="126504"/>
                </a:lnTo>
                <a:lnTo>
                  <a:pt x="563880" y="126504"/>
                </a:lnTo>
                <a:lnTo>
                  <a:pt x="632650" y="126504"/>
                </a:lnTo>
                <a:lnTo>
                  <a:pt x="632650" y="0"/>
                </a:lnTo>
                <a:lnTo>
                  <a:pt x="6766559" y="0"/>
                </a:lnTo>
              </a:path>
            </a:pathLst>
          </a:custGeom>
          <a:ln w="57150">
            <a:solidFill>
              <a:srgbClr val="F0F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37257" y="3761613"/>
            <a:ext cx="6766559" cy="1216660"/>
          </a:xfrm>
          <a:custGeom>
            <a:avLst/>
            <a:gdLst/>
            <a:ahLst/>
            <a:cxnLst/>
            <a:rect l="l" t="t" r="r" b="b"/>
            <a:pathLst>
              <a:path w="6766559" h="1216660">
                <a:moveTo>
                  <a:pt x="0" y="1216152"/>
                </a:moveTo>
                <a:lnTo>
                  <a:pt x="0" y="979233"/>
                </a:lnTo>
                <a:lnTo>
                  <a:pt x="13754" y="979233"/>
                </a:lnTo>
                <a:lnTo>
                  <a:pt x="13754" y="852881"/>
                </a:lnTo>
                <a:lnTo>
                  <a:pt x="27508" y="852881"/>
                </a:lnTo>
                <a:lnTo>
                  <a:pt x="27508" y="726528"/>
                </a:lnTo>
                <a:lnTo>
                  <a:pt x="55016" y="726528"/>
                </a:lnTo>
                <a:lnTo>
                  <a:pt x="55016" y="615975"/>
                </a:lnTo>
                <a:lnTo>
                  <a:pt x="68770" y="615975"/>
                </a:lnTo>
                <a:lnTo>
                  <a:pt x="68770" y="489623"/>
                </a:lnTo>
                <a:lnTo>
                  <a:pt x="96266" y="489623"/>
                </a:lnTo>
                <a:lnTo>
                  <a:pt x="96266" y="363270"/>
                </a:lnTo>
                <a:lnTo>
                  <a:pt x="110020" y="363270"/>
                </a:lnTo>
                <a:lnTo>
                  <a:pt x="110020" y="236918"/>
                </a:lnTo>
                <a:lnTo>
                  <a:pt x="371335" y="236918"/>
                </a:lnTo>
                <a:lnTo>
                  <a:pt x="371335" y="126352"/>
                </a:lnTo>
                <a:lnTo>
                  <a:pt x="563880" y="126352"/>
                </a:lnTo>
                <a:lnTo>
                  <a:pt x="715162" y="126352"/>
                </a:lnTo>
                <a:lnTo>
                  <a:pt x="715162" y="0"/>
                </a:lnTo>
                <a:lnTo>
                  <a:pt x="6766559" y="0"/>
                </a:lnTo>
              </a:path>
            </a:pathLst>
          </a:custGeom>
          <a:ln w="57150">
            <a:solidFill>
              <a:srgbClr val="85F5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849783" y="136189"/>
            <a:ext cx="6490335" cy="11131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65"/>
              </a:lnSpc>
              <a:spcBef>
                <a:spcPts val="95"/>
              </a:spcBef>
            </a:pPr>
            <a:r>
              <a:rPr dirty="0" spc="-5"/>
              <a:t>New </a:t>
            </a:r>
            <a:r>
              <a:rPr dirty="0" spc="-10"/>
              <a:t>Permanent</a:t>
            </a:r>
            <a:r>
              <a:rPr dirty="0" spc="5"/>
              <a:t> </a:t>
            </a:r>
            <a:r>
              <a:rPr dirty="0" spc="-10"/>
              <a:t>Pacemaker</a:t>
            </a:r>
          </a:p>
          <a:p>
            <a:pPr algn="ctr" marR="481965">
              <a:lnSpc>
                <a:spcPts val="3804"/>
              </a:lnSpc>
            </a:pPr>
            <a:r>
              <a:rPr dirty="0" sz="3600" spc="-10" i="1">
                <a:solidFill>
                  <a:srgbClr val="85F5E9"/>
                </a:solidFill>
                <a:latin typeface="Calibri"/>
                <a:cs typeface="Calibri"/>
              </a:rPr>
              <a:t>Matched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1520571"/>
            <a:ext cx="10972800" cy="3531870"/>
          </a:xfrm>
          <a:custGeom>
            <a:avLst/>
            <a:gdLst/>
            <a:ahLst/>
            <a:cxnLst/>
            <a:rect l="l" t="t" r="r" b="b"/>
            <a:pathLst>
              <a:path w="10972800" h="3531870">
                <a:moveTo>
                  <a:pt x="0" y="0"/>
                </a:moveTo>
                <a:lnTo>
                  <a:pt x="10972800" y="0"/>
                </a:lnTo>
                <a:lnTo>
                  <a:pt x="10972800" y="3531870"/>
                </a:lnTo>
                <a:lnTo>
                  <a:pt x="0" y="353187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1520571"/>
            <a:ext cx="10972800" cy="3531870"/>
          </a:xfrm>
          <a:custGeom>
            <a:avLst/>
            <a:gdLst/>
            <a:ahLst/>
            <a:cxnLst/>
            <a:rect l="l" t="t" r="r" b="b"/>
            <a:pathLst>
              <a:path w="10972800" h="3531870">
                <a:moveTo>
                  <a:pt x="0" y="0"/>
                </a:moveTo>
                <a:lnTo>
                  <a:pt x="10972800" y="0"/>
                </a:lnTo>
                <a:lnTo>
                  <a:pt x="10972800" y="3531870"/>
                </a:lnTo>
                <a:lnTo>
                  <a:pt x="0" y="353187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8340" y="1542541"/>
            <a:ext cx="10245090" cy="3362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1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7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000" spc="-17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prospectively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study 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1-year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safety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efficacy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SAPIEN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selected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patients with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severe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symptomatic AS and bicuspid anatomy who are at low  surgical</a:t>
            </a:r>
            <a:r>
              <a:rPr dirty="0" sz="3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3000">
              <a:latin typeface="Arial"/>
              <a:cs typeface="Arial"/>
            </a:endParaRPr>
          </a:p>
          <a:p>
            <a:pPr marL="355600" marR="170180" indent="-342900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17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compare results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to a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clinically similar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cohort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of patients  with tricuspid anatomy treated with SAPIEN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3000" spc="-45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 3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1022" y="170537"/>
            <a:ext cx="19240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Pu</a:t>
            </a:r>
            <a:r>
              <a:rPr dirty="0" spc="-5"/>
              <a:t>r</a:t>
            </a:r>
            <a:r>
              <a:rPr dirty="0" spc="-10"/>
              <a:t>pos</a:t>
            </a:r>
            <a:r>
              <a:rPr dirty="0" spc="-5"/>
              <a:t>e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6007" y="3538728"/>
            <a:ext cx="657860" cy="429259"/>
          </a:xfrm>
          <a:custGeom>
            <a:avLst/>
            <a:gdLst/>
            <a:ahLst/>
            <a:cxnLst/>
            <a:rect l="l" t="t" r="r" b="b"/>
            <a:pathLst>
              <a:path w="657860" h="429260">
                <a:moveTo>
                  <a:pt x="657301" y="0"/>
                </a:moveTo>
                <a:lnTo>
                  <a:pt x="0" y="0"/>
                </a:lnTo>
                <a:lnTo>
                  <a:pt x="0" y="42899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38855" y="39486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61709" y="3518153"/>
            <a:ext cx="660400" cy="429259"/>
          </a:xfrm>
          <a:custGeom>
            <a:avLst/>
            <a:gdLst/>
            <a:ahLst/>
            <a:cxnLst/>
            <a:rect l="l" t="t" r="r" b="b"/>
            <a:pathLst>
              <a:path w="660400" h="429260">
                <a:moveTo>
                  <a:pt x="0" y="0"/>
                </a:moveTo>
                <a:lnTo>
                  <a:pt x="660273" y="0"/>
                </a:lnTo>
                <a:lnTo>
                  <a:pt x="660273" y="42899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4826" y="392809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06140" y="3156204"/>
            <a:ext cx="2987801" cy="87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2182" y="3185160"/>
            <a:ext cx="2336291" cy="5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33850" y="3459479"/>
            <a:ext cx="813815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1352" y="3523488"/>
            <a:ext cx="934973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71428" y="3239316"/>
            <a:ext cx="2057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1:1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1000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8978" y="4043172"/>
            <a:ext cx="2385821" cy="8663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48578" y="4060697"/>
            <a:ext cx="1168907" cy="510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97652" y="4367021"/>
            <a:ext cx="1629154" cy="45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10400" y="4367021"/>
            <a:ext cx="387095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23176" y="4367021"/>
            <a:ext cx="669035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02652" y="4335018"/>
            <a:ext cx="380999" cy="510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12115" y="4115078"/>
            <a:ext cx="202183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Surgery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(bioprosthetic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valve</a:t>
            </a:r>
            <a:r>
              <a:rPr dirty="0" sz="1800" spc="-5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2013" y="1175766"/>
            <a:ext cx="11977115" cy="816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63567" y="1251966"/>
            <a:ext cx="3899153" cy="676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39444" y="1328187"/>
            <a:ext cx="3521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Symptomatic Severe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8110" y="4771644"/>
            <a:ext cx="7628381" cy="592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4726" y="4789932"/>
            <a:ext cx="1027175" cy="5105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7102" y="4789932"/>
            <a:ext cx="380999" cy="5105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73302" y="4789932"/>
            <a:ext cx="6137148" cy="5105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4006" y="4843811"/>
            <a:ext cx="6657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Follow-up: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days,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months, and annually through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8110" y="5282946"/>
            <a:ext cx="7628381" cy="11620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14422" y="5321808"/>
            <a:ext cx="2705099" cy="5105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1583" y="5596128"/>
            <a:ext cx="2082545" cy="5105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59329" y="5596128"/>
            <a:ext cx="380999" cy="5105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35529" y="5596128"/>
            <a:ext cx="5118353" cy="510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49068" y="5870447"/>
            <a:ext cx="1777745" cy="5105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22014" y="5870447"/>
            <a:ext cx="380999" cy="5105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98214" y="5870447"/>
            <a:ext cx="1422653" cy="5105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18166" y="5382661"/>
            <a:ext cx="66294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PRIMARY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ENDPOINT:</a:t>
            </a: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Composite of all-cause death, stroke, or </a:t>
            </a:r>
            <a:r>
              <a:rPr dirty="0" sz="1800" b="1">
                <a:latin typeface="Arial"/>
                <a:cs typeface="Arial"/>
              </a:rPr>
              <a:t>CV </a:t>
            </a:r>
            <a:r>
              <a:rPr dirty="0" sz="1800" spc="-5" b="1">
                <a:latin typeface="Arial"/>
                <a:cs typeface="Arial"/>
              </a:rPr>
              <a:t>rehospitalization  </a:t>
            </a:r>
            <a:r>
              <a:rPr dirty="0" sz="1800" b="1">
                <a:latin typeface="Arial"/>
                <a:cs typeface="Arial"/>
              </a:rPr>
              <a:t>at 1 year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post-procedure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5636" y="6326885"/>
            <a:ext cx="7613141" cy="1074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7164" y="6360795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 h="0">
                <a:moveTo>
                  <a:pt x="0" y="0"/>
                </a:moveTo>
                <a:lnTo>
                  <a:pt x="7517599" y="0"/>
                </a:lnTo>
              </a:path>
            </a:pathLst>
          </a:custGeom>
          <a:ln w="2514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2587" y="5221985"/>
            <a:ext cx="7613141" cy="1074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4117" y="5255895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 h="0">
                <a:moveTo>
                  <a:pt x="0" y="0"/>
                </a:moveTo>
                <a:lnTo>
                  <a:pt x="7517599" y="0"/>
                </a:lnTo>
              </a:path>
            </a:pathLst>
          </a:custGeom>
          <a:ln w="2514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01411" y="36576"/>
            <a:ext cx="4140708" cy="12268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224442" y="164133"/>
            <a:ext cx="575056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PARTNER </a:t>
            </a:r>
            <a:r>
              <a:rPr dirty="0" spc="-5"/>
              <a:t>3 Study</a:t>
            </a:r>
            <a:r>
              <a:rPr dirty="0" spc="-15"/>
              <a:t> </a:t>
            </a:r>
            <a:r>
              <a:rPr dirty="0" spc="-5"/>
              <a:t>Design</a:t>
            </a:r>
          </a:p>
        </p:txBody>
      </p:sp>
      <p:sp>
        <p:nvSpPr>
          <p:cNvPr id="41" name="object 41"/>
          <p:cNvSpPr/>
          <p:nvPr/>
        </p:nvSpPr>
        <p:spPr>
          <a:xfrm>
            <a:off x="150113" y="2120645"/>
            <a:ext cx="2230373" cy="84048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40030" y="2198370"/>
            <a:ext cx="2100071" cy="4556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9328" y="2442210"/>
            <a:ext cx="1085849" cy="4556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54423" y="2245598"/>
            <a:ext cx="17976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1490" marR="5080" indent="-479425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P3 TAVR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Bicuspid  Registry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17829" y="2508504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 h="0">
                <a:moveTo>
                  <a:pt x="1000137" y="0"/>
                </a:moveTo>
                <a:lnTo>
                  <a:pt x="0" y="0"/>
                </a:lnTo>
              </a:path>
            </a:pathLst>
          </a:custGeom>
          <a:ln w="4114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14953" y="244677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443" y="0"/>
                </a:moveTo>
                <a:lnTo>
                  <a:pt x="0" y="61722"/>
                </a:lnTo>
                <a:lnTo>
                  <a:pt x="123443" y="123444"/>
                </a:lnTo>
                <a:lnTo>
                  <a:pt x="123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270497" y="2508504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09" h="0">
                <a:moveTo>
                  <a:pt x="0" y="0"/>
                </a:moveTo>
                <a:lnTo>
                  <a:pt x="2797721" y="0"/>
                </a:lnTo>
              </a:path>
            </a:pathLst>
          </a:custGeom>
          <a:ln w="4114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047641" y="244677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0" y="123444"/>
                </a:lnTo>
                <a:lnTo>
                  <a:pt x="123444" y="617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148571" y="2165604"/>
            <a:ext cx="2206751" cy="84048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00209" y="2243328"/>
            <a:ext cx="1921001" cy="4556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492233" y="2487167"/>
            <a:ext cx="656842" cy="4556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876281" y="2487167"/>
            <a:ext cx="340613" cy="4556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944100" y="2487167"/>
            <a:ext cx="1085849" cy="4556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9414730" y="2290541"/>
            <a:ext cx="167449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P3 </a:t>
            </a:r>
            <a:r>
              <a:rPr dirty="0" sz="1600" spc="-5" b="1">
                <a:latin typeface="Arial"/>
                <a:cs typeface="Arial"/>
              </a:rPr>
              <a:t>Bicuspid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CAP  </a:t>
            </a:r>
            <a:r>
              <a:rPr dirty="0" sz="1600" spc="-5" b="1">
                <a:latin typeface="Arial"/>
                <a:cs typeface="Arial"/>
              </a:rPr>
              <a:t>TVT-Registry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60664" y="4771644"/>
            <a:ext cx="3721607" cy="5928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52866" y="4789932"/>
            <a:ext cx="1027175" cy="5105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175242" y="4789932"/>
            <a:ext cx="380998" cy="5105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251442" y="4789932"/>
            <a:ext cx="2758438" cy="5105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8582366" y="4843811"/>
            <a:ext cx="32785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Follow-up: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days and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356854" y="5282946"/>
            <a:ext cx="3797045" cy="116204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791194" y="5321808"/>
            <a:ext cx="596645" cy="51053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083040" y="5321808"/>
            <a:ext cx="380999" cy="51053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159240" y="5321808"/>
            <a:ext cx="2565653" cy="51053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404097" y="5596128"/>
            <a:ext cx="877061" cy="5105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976359" y="5596128"/>
            <a:ext cx="380999" cy="51053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052559" y="5596128"/>
            <a:ext cx="1054607" cy="5105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864852" y="5596128"/>
            <a:ext cx="2247899" cy="51053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305543" y="5870447"/>
            <a:ext cx="1840990" cy="51053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8540576" y="5382661"/>
            <a:ext cx="33655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671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All-cause death, stroke,  valve-related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rehospitalization,</a:t>
            </a:r>
            <a:endParaRPr sz="1800">
              <a:latin typeface="Arial"/>
              <a:cs typeface="Arial"/>
            </a:endParaRPr>
          </a:p>
          <a:p>
            <a:pPr marL="91376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and new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PPMI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65997" y="6326885"/>
            <a:ext cx="3730751" cy="10744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407527" y="6360795"/>
            <a:ext cx="3635375" cy="0"/>
          </a:xfrm>
          <a:custGeom>
            <a:avLst/>
            <a:gdLst/>
            <a:ahLst/>
            <a:cxnLst/>
            <a:rect l="l" t="t" r="r" b="b"/>
            <a:pathLst>
              <a:path w="3635375" h="0">
                <a:moveTo>
                  <a:pt x="0" y="0"/>
                </a:moveTo>
                <a:lnTo>
                  <a:pt x="3635260" y="0"/>
                </a:lnTo>
              </a:path>
            </a:pathLst>
          </a:custGeom>
          <a:ln w="2514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364473" y="5221985"/>
            <a:ext cx="3730751" cy="10744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406003" y="5255895"/>
            <a:ext cx="3635375" cy="0"/>
          </a:xfrm>
          <a:custGeom>
            <a:avLst/>
            <a:gdLst/>
            <a:ahLst/>
            <a:cxnLst/>
            <a:rect l="l" t="t" r="r" b="b"/>
            <a:pathLst>
              <a:path w="3635375" h="0">
                <a:moveTo>
                  <a:pt x="0" y="0"/>
                </a:moveTo>
                <a:lnTo>
                  <a:pt x="3635260" y="0"/>
                </a:lnTo>
              </a:path>
            </a:pathLst>
          </a:custGeom>
          <a:ln w="2514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375659" y="2009394"/>
            <a:ext cx="2936747" cy="107365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495294" y="2076450"/>
            <a:ext cx="2715767" cy="4556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024121" y="2320290"/>
            <a:ext cx="1658111" cy="45567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188714" y="2564129"/>
            <a:ext cx="1329689" cy="4556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3609619" y="2123678"/>
            <a:ext cx="24682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Low Risk/TF</a:t>
            </a:r>
            <a:r>
              <a:rPr dirty="0" sz="16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Assessment  by Heart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(STS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4%)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900421" y="2977133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30">
                <a:moveTo>
                  <a:pt x="0" y="0"/>
                </a:moveTo>
                <a:lnTo>
                  <a:pt x="0" y="125666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856993" y="3088317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867" y="0"/>
                </a:moveTo>
                <a:lnTo>
                  <a:pt x="0" y="0"/>
                </a:lnTo>
                <a:lnTo>
                  <a:pt x="43433" y="86868"/>
                </a:lnTo>
                <a:lnTo>
                  <a:pt x="86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239756" y="2983992"/>
            <a:ext cx="6985" cy="955675"/>
          </a:xfrm>
          <a:custGeom>
            <a:avLst/>
            <a:gdLst/>
            <a:ahLst/>
            <a:cxnLst/>
            <a:rect l="l" t="t" r="r" b="b"/>
            <a:pathLst>
              <a:path w="6984" h="955675">
                <a:moveTo>
                  <a:pt x="0" y="0"/>
                </a:moveTo>
                <a:lnTo>
                  <a:pt x="6591" y="955446"/>
                </a:lnTo>
              </a:path>
            </a:pathLst>
          </a:custGeom>
          <a:ln w="4114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184483" y="3918448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123444" y="0"/>
                </a:moveTo>
                <a:lnTo>
                  <a:pt x="0" y="850"/>
                </a:lnTo>
                <a:lnTo>
                  <a:pt x="62572" y="123863"/>
                </a:lnTo>
                <a:lnTo>
                  <a:pt x="123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218438" y="2916173"/>
            <a:ext cx="0" cy="1042035"/>
          </a:xfrm>
          <a:custGeom>
            <a:avLst/>
            <a:gdLst/>
            <a:ahLst/>
            <a:cxnLst/>
            <a:rect l="l" t="t" r="r" b="b"/>
            <a:pathLst>
              <a:path w="0" h="1042035">
                <a:moveTo>
                  <a:pt x="0" y="0"/>
                </a:moveTo>
                <a:lnTo>
                  <a:pt x="0" y="1041730"/>
                </a:lnTo>
              </a:path>
            </a:pathLst>
          </a:custGeom>
          <a:ln w="4114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156722" y="3937334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443" y="0"/>
                </a:moveTo>
                <a:lnTo>
                  <a:pt x="0" y="0"/>
                </a:lnTo>
                <a:lnTo>
                  <a:pt x="61721" y="123444"/>
                </a:lnTo>
                <a:lnTo>
                  <a:pt x="123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1722" y="4040885"/>
            <a:ext cx="2065019" cy="81838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57606" y="4059173"/>
            <a:ext cx="893825" cy="51053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04977" y="4340352"/>
            <a:ext cx="1796795" cy="4556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319364" y="4113254"/>
            <a:ext cx="1550035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Arial"/>
                <a:cs typeface="Arial"/>
              </a:rPr>
              <a:t>TAVR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(SAPIEN 3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THV)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368285" y="2537514"/>
            <a:ext cx="280543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Clr>
                <a:srgbClr val="85F5E9"/>
              </a:buClr>
              <a:buFont typeface="Wingdings"/>
              <a:buChar char=""/>
              <a:tabLst>
                <a:tab pos="130175" algn="l"/>
              </a:tabLst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Continued Access Protocol (CAP) for S3</a:t>
            </a:r>
            <a:r>
              <a:rPr dirty="0" sz="1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endParaRPr sz="10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buClr>
                <a:srgbClr val="85F5E9"/>
              </a:buClr>
              <a:buFont typeface="Wingdings"/>
              <a:buChar char=""/>
              <a:tabLst>
                <a:tab pos="130175" algn="l"/>
              </a:tabLst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Managed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TVT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registry</a:t>
            </a:r>
            <a:endParaRPr sz="1000">
              <a:latin typeface="Arial"/>
              <a:cs typeface="Arial"/>
            </a:endParaRPr>
          </a:p>
          <a:p>
            <a:pPr marL="129539" marR="5080" indent="-117475">
              <a:lnSpc>
                <a:spcPct val="100000"/>
              </a:lnSpc>
              <a:buClr>
                <a:srgbClr val="85F5E9"/>
              </a:buClr>
              <a:buFont typeface="Wingdings"/>
              <a:buChar char=""/>
              <a:tabLst>
                <a:tab pos="130175" algn="l"/>
              </a:tabLst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In addition to meeting all P3 Bicuspid eligibility  criteria, patients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covered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9289542" y="4019550"/>
            <a:ext cx="2065781" cy="8183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885426" y="4037838"/>
            <a:ext cx="893825" cy="51053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432798" y="4319015"/>
            <a:ext cx="1796795" cy="45567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9547392" y="4091656"/>
            <a:ext cx="1550035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Arial"/>
                <a:cs typeface="Arial"/>
              </a:rPr>
              <a:t>TAVR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(SAPIEN 3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THV)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273045" y="4032504"/>
            <a:ext cx="2065019" cy="8183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868167" y="4050791"/>
            <a:ext cx="893825" cy="51053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15539" y="4331970"/>
            <a:ext cx="1796795" cy="4556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2530240" y="4104628"/>
            <a:ext cx="1550035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Arial"/>
                <a:cs typeface="Arial"/>
              </a:rPr>
              <a:t>TAVR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(SAPIEN 3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THV)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1143380"/>
            <a:ext cx="10972800" cy="5410200"/>
          </a:xfrm>
          <a:custGeom>
            <a:avLst/>
            <a:gdLst/>
            <a:ahLst/>
            <a:cxnLst/>
            <a:rect l="l" t="t" r="r" b="b"/>
            <a:pathLst>
              <a:path w="10972800" h="5410200">
                <a:moveTo>
                  <a:pt x="0" y="0"/>
                </a:moveTo>
                <a:lnTo>
                  <a:pt x="10972800" y="0"/>
                </a:lnTo>
                <a:lnTo>
                  <a:pt x="10972800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1143380"/>
            <a:ext cx="10972800" cy="5410200"/>
          </a:xfrm>
          <a:custGeom>
            <a:avLst/>
            <a:gdLst/>
            <a:ahLst/>
            <a:cxnLst/>
            <a:rect l="l" t="t" r="r" b="b"/>
            <a:pathLst>
              <a:path w="10972800" h="5410200">
                <a:moveTo>
                  <a:pt x="0" y="0"/>
                </a:moveTo>
                <a:lnTo>
                  <a:pt x="10972800" y="0"/>
                </a:lnTo>
                <a:lnTo>
                  <a:pt x="10972800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0111" y="1140047"/>
            <a:ext cx="10046970" cy="542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National Principal</a:t>
            </a:r>
            <a:r>
              <a:rPr dirty="0" sz="1800" b="1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Investigators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Mathew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Williams,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NYU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Langone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Center,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York,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John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G. Webb,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St.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Paul’s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Hospital,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Vancouver,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BC,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Canada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Steering</a:t>
            </a:r>
            <a:r>
              <a:rPr dirty="0" sz="1800" spc="-10" b="1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marL="965200" marR="487680" indent="-342900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Howard Herrmann,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Samir Kapadia, Susheel Kodali, Martin B.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Leon,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Michael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Mack,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Raj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Makkar,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Craig R.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Smith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(chair),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Wilson Szeto, Vinod Thourani,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John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Webb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solidFill>
                  <a:srgbClr val="85F5E9"/>
                </a:solidFill>
                <a:latin typeface="Arial"/>
                <a:cs typeface="Arial"/>
              </a:rPr>
              <a:t>Data &amp;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Safety Monitoring</a:t>
            </a:r>
            <a:r>
              <a:rPr dirty="0" sz="1800" spc="-15" b="1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Board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Cardiovascular Research Foundation,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York, NY; Joseph Carrozza, Jr.,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Clinical Events Committee</a:t>
            </a:r>
            <a:endParaRPr sz="1800">
              <a:latin typeface="Arial"/>
              <a:cs typeface="Arial"/>
            </a:endParaRPr>
          </a:p>
          <a:p>
            <a:pPr marL="965200" marR="500380" indent="-342900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Cardiovascular Research Foundation,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York, NY; Ziad A. Ali, M.D.,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chair;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Steven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Marx,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M.D.,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co-chair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85F5E9"/>
                </a:solidFill>
                <a:latin typeface="Arial"/>
                <a:cs typeface="Arial"/>
              </a:rPr>
              <a:t>CT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Core</a:t>
            </a:r>
            <a:r>
              <a:rPr dirty="0" sz="1800" spc="-15" b="1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Laboratory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The University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British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Columbia;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Jonathon Leipsic,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MD, chair;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Philipp Blanke,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Echocardiographic Core</a:t>
            </a:r>
            <a:r>
              <a:rPr dirty="0" sz="1800" b="1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Laboratory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Quebec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Heart &amp; Lung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Institute (Laval University); Philippe Pibarot, DVM PhD,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Cardiovascular Research Foundation,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York, NY; Rebecca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Hahn, MD,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 b="1">
                <a:solidFill>
                  <a:srgbClr val="85F5E9"/>
                </a:solidFill>
                <a:latin typeface="Arial"/>
                <a:cs typeface="Arial"/>
              </a:rPr>
              <a:t>Sponsor</a:t>
            </a:r>
            <a:endParaRPr sz="1800">
              <a:latin typeface="Arial"/>
              <a:cs typeface="Arial"/>
            </a:endParaRPr>
          </a:p>
          <a:p>
            <a:pPr marL="965200" indent="-343535">
              <a:lnSpc>
                <a:spcPct val="100000"/>
              </a:lnSpc>
              <a:buClr>
                <a:srgbClr val="FCE15E"/>
              </a:buClr>
              <a:buChar char="•"/>
              <a:tabLst>
                <a:tab pos="965200" algn="l"/>
                <a:tab pos="9658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Edwards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Lifesciences, Irvine,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784" y="190019"/>
            <a:ext cx="40068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Study</a:t>
            </a:r>
            <a:r>
              <a:rPr dirty="0" spc="-55"/>
              <a:t> </a:t>
            </a:r>
            <a:r>
              <a:rPr dirty="0" spc="-5"/>
              <a:t>Leadership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1143380"/>
            <a:ext cx="10972800" cy="5410200"/>
          </a:xfrm>
          <a:custGeom>
            <a:avLst/>
            <a:gdLst/>
            <a:ahLst/>
            <a:cxnLst/>
            <a:rect l="l" t="t" r="r" b="b"/>
            <a:pathLst>
              <a:path w="10972800" h="5410200">
                <a:moveTo>
                  <a:pt x="0" y="0"/>
                </a:moveTo>
                <a:lnTo>
                  <a:pt x="10972800" y="0"/>
                </a:lnTo>
                <a:lnTo>
                  <a:pt x="10972800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1143380"/>
            <a:ext cx="10972800" cy="5410200"/>
          </a:xfrm>
          <a:custGeom>
            <a:avLst/>
            <a:gdLst/>
            <a:ahLst/>
            <a:cxnLst/>
            <a:rect l="l" t="t" r="r" b="b"/>
            <a:pathLst>
              <a:path w="10972800" h="5410200">
                <a:moveTo>
                  <a:pt x="0" y="0"/>
                </a:moveTo>
                <a:lnTo>
                  <a:pt x="10972800" y="0"/>
                </a:lnTo>
                <a:lnTo>
                  <a:pt x="10972800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4840" y="1166113"/>
            <a:ext cx="10652760" cy="5358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85F5E9"/>
                </a:solidFill>
                <a:latin typeface="Arial"/>
                <a:cs typeface="Arial"/>
              </a:rPr>
              <a:t>Severe Calcific</a:t>
            </a:r>
            <a:r>
              <a:rPr dirty="0" sz="2800" spc="-17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85F5E9"/>
                </a:solidFill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1028700" indent="-342900">
              <a:lnSpc>
                <a:spcPct val="100000"/>
              </a:lnSpc>
              <a:spcBef>
                <a:spcPts val="610"/>
              </a:spcBef>
              <a:buClr>
                <a:srgbClr val="FCE15E"/>
              </a:buClr>
              <a:buSzPct val="118750"/>
              <a:buChar char="•"/>
              <a:tabLst>
                <a:tab pos="1028065" algn="l"/>
                <a:tab pos="1028700" algn="l"/>
              </a:tabLst>
            </a:pP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AVA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1.0 cm</a:t>
            </a:r>
            <a:r>
              <a:rPr dirty="0" baseline="24305" sz="2400" spc="-7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AVA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index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0.6</a:t>
            </a:r>
            <a:r>
              <a:rPr dirty="0" sz="2400" spc="-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cm</a:t>
            </a:r>
            <a:r>
              <a:rPr dirty="0" baseline="24305" sz="2400" spc="-7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/m</a:t>
            </a:r>
            <a:r>
              <a:rPr dirty="0" baseline="24305" sz="2400" spc="-7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4305" sz="2400">
              <a:latin typeface="Arial"/>
              <a:cs typeface="Arial"/>
            </a:endParaRPr>
          </a:p>
          <a:p>
            <a:pPr marL="1028700" indent="-342900">
              <a:lnSpc>
                <a:spcPct val="100000"/>
              </a:lnSpc>
              <a:buClr>
                <a:srgbClr val="FCE15E"/>
              </a:buClr>
              <a:buSzPct val="118750"/>
              <a:buChar char="•"/>
              <a:tabLst>
                <a:tab pos="1028065" algn="l"/>
                <a:tab pos="10287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Jet velocity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≥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4.0 m/s or mean gradient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≥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40 mmHg,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lvl="1" marL="1428115" indent="-343535">
              <a:lnSpc>
                <a:spcPct val="100000"/>
              </a:lnSpc>
              <a:buClr>
                <a:srgbClr val="FCE15E"/>
              </a:buClr>
              <a:buFont typeface="Wingdings"/>
              <a:buChar char=""/>
              <a:tabLst>
                <a:tab pos="1428115" algn="l"/>
                <a:tab pos="142875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NYHA Functional Class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≥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lvl="1" marL="1428115" marR="55880" indent="-342900">
              <a:lnSpc>
                <a:spcPct val="100000"/>
              </a:lnSpc>
              <a:buClr>
                <a:srgbClr val="FCE15E"/>
              </a:buClr>
              <a:buFont typeface="Wingdings"/>
              <a:buChar char=""/>
              <a:tabLst>
                <a:tab pos="1428115" algn="l"/>
                <a:tab pos="142875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Abnormal exercise test with severe SOB, abnormal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BP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response, or  arrhythmia,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lvl="1" marL="1428115" indent="-343535">
              <a:lnSpc>
                <a:spcPct val="100000"/>
              </a:lnSpc>
              <a:buClr>
                <a:srgbClr val="FCE15E"/>
              </a:buClr>
              <a:buFont typeface="Wingdings"/>
              <a:buChar char=""/>
              <a:tabLst>
                <a:tab pos="1428115" algn="l"/>
                <a:tab pos="142875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Asymptomatic with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LVEF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2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</a:pPr>
            <a:r>
              <a:rPr dirty="0" sz="2800">
                <a:solidFill>
                  <a:srgbClr val="85F5E9"/>
                </a:solidFill>
                <a:latin typeface="Arial"/>
                <a:cs typeface="Arial"/>
              </a:rPr>
              <a:t>Low Surgical</a:t>
            </a:r>
            <a:r>
              <a:rPr dirty="0" sz="2800" spc="-5">
                <a:solidFill>
                  <a:srgbClr val="85F5E9"/>
                </a:solidFill>
                <a:latin typeface="Arial"/>
                <a:cs typeface="Arial"/>
              </a:rPr>
              <a:t> Risk</a:t>
            </a:r>
            <a:endParaRPr sz="2800">
              <a:latin typeface="Arial"/>
              <a:cs typeface="Arial"/>
            </a:endParaRPr>
          </a:p>
          <a:p>
            <a:pPr marL="1028700" indent="-342900">
              <a:lnSpc>
                <a:spcPct val="100000"/>
              </a:lnSpc>
              <a:spcBef>
                <a:spcPts val="610"/>
              </a:spcBef>
              <a:buClr>
                <a:srgbClr val="FCE15E"/>
              </a:buClr>
              <a:buSzPct val="118750"/>
              <a:buChar char="•"/>
              <a:tabLst>
                <a:tab pos="1028065" algn="l"/>
                <a:tab pos="10287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STS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4% or judgement of local heart team and national case</a:t>
            </a:r>
            <a:r>
              <a:rPr dirty="0" sz="2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2400">
              <a:latin typeface="Arial"/>
              <a:cs typeface="Arial"/>
            </a:endParaRPr>
          </a:p>
          <a:p>
            <a:pPr marL="1028065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  <a:p>
            <a:pPr marL="1028700" indent="-342900">
              <a:lnSpc>
                <a:spcPct val="100000"/>
              </a:lnSpc>
              <a:buClr>
                <a:srgbClr val="FCE15E"/>
              </a:buClr>
              <a:buSzPct val="118750"/>
              <a:buChar char="•"/>
              <a:tabLst>
                <a:tab pos="1028065" algn="l"/>
                <a:tab pos="10287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Adjudicated by case review</a:t>
            </a:r>
            <a:r>
              <a:rPr dirty="0" sz="2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</a:pPr>
            <a:r>
              <a:rPr dirty="0" sz="2800">
                <a:solidFill>
                  <a:srgbClr val="85F5E9"/>
                </a:solidFill>
                <a:latin typeface="Arial"/>
                <a:cs typeface="Arial"/>
              </a:rPr>
              <a:t>Bicuspid Aortic </a:t>
            </a:r>
            <a:r>
              <a:rPr dirty="0" sz="2800" spc="-45">
                <a:solidFill>
                  <a:srgbClr val="85F5E9"/>
                </a:solidFill>
                <a:latin typeface="Arial"/>
                <a:cs typeface="Arial"/>
              </a:rPr>
              <a:t>Valve</a:t>
            </a:r>
            <a:r>
              <a:rPr dirty="0" sz="2800" spc="-330">
                <a:solidFill>
                  <a:srgbClr val="85F5E9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85F5E9"/>
                </a:solidFill>
                <a:latin typeface="Arial"/>
                <a:cs typeface="Arial"/>
              </a:rPr>
              <a:t>Anatomy</a:t>
            </a:r>
            <a:endParaRPr sz="2800">
              <a:latin typeface="Arial"/>
              <a:cs typeface="Arial"/>
            </a:endParaRPr>
          </a:p>
          <a:p>
            <a:pPr marL="1028700" indent="-342900">
              <a:lnSpc>
                <a:spcPct val="100000"/>
              </a:lnSpc>
              <a:spcBef>
                <a:spcPts val="610"/>
              </a:spcBef>
              <a:buClr>
                <a:srgbClr val="FCE15E"/>
              </a:buClr>
              <a:buSzPct val="118750"/>
              <a:buChar char="•"/>
              <a:tabLst>
                <a:tab pos="1028065" algn="l"/>
                <a:tab pos="10287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Bicuspid valve as determined by the CT core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35067" y="37338"/>
            <a:ext cx="2353817" cy="1226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9154" y="164651"/>
            <a:ext cx="492823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Key Inclusion</a:t>
            </a:r>
            <a:r>
              <a:rPr dirty="0" spc="-45"/>
              <a:t> </a:t>
            </a:r>
            <a:r>
              <a:rPr dirty="0" spc="-5"/>
              <a:t>Criteria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1143380"/>
            <a:ext cx="10972800" cy="5410200"/>
          </a:xfrm>
          <a:custGeom>
            <a:avLst/>
            <a:gdLst/>
            <a:ahLst/>
            <a:cxnLst/>
            <a:rect l="l" t="t" r="r" b="b"/>
            <a:pathLst>
              <a:path w="10972800" h="5410200">
                <a:moveTo>
                  <a:pt x="0" y="0"/>
                </a:moveTo>
                <a:lnTo>
                  <a:pt x="10972800" y="0"/>
                </a:lnTo>
                <a:lnTo>
                  <a:pt x="10972800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1143380"/>
            <a:ext cx="10972800" cy="5410200"/>
          </a:xfrm>
          <a:custGeom>
            <a:avLst/>
            <a:gdLst/>
            <a:ahLst/>
            <a:cxnLst/>
            <a:rect l="l" t="t" r="r" b="b"/>
            <a:pathLst>
              <a:path w="10972800" h="5410200">
                <a:moveTo>
                  <a:pt x="0" y="0"/>
                </a:moveTo>
                <a:lnTo>
                  <a:pt x="10972800" y="0"/>
                </a:lnTo>
                <a:lnTo>
                  <a:pt x="10972800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3876" y="1188008"/>
            <a:ext cx="9454515" cy="5171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" b="1">
                <a:solidFill>
                  <a:srgbClr val="85F5E9"/>
                </a:solidFill>
                <a:latin typeface="Arial"/>
                <a:cs typeface="Arial"/>
              </a:rPr>
              <a:t>Anatomic:</a:t>
            </a:r>
            <a:endParaRPr sz="26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14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Aortic annulus diameter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16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mm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28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mm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(3D</a:t>
            </a:r>
            <a:r>
              <a:rPr dirty="0" sz="2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imaging)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(&gt; 3+) or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(&gt;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3+)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0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LV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dysfunction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(LVEF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2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30%)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9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Severe calcification of aortic valvar complex (esp. 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LVOT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raphe)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anatomy not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suitable for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safe femoral</a:t>
            </a:r>
            <a:r>
              <a:rPr dirty="0" sz="2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0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Complex CAD: ULM, Syntax score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32, or not amenable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9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Low coronary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takeoff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(high risk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obstruction)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2600" spc="-5" b="1">
                <a:solidFill>
                  <a:srgbClr val="85F5E9"/>
                </a:solidFill>
                <a:latin typeface="Arial"/>
                <a:cs typeface="Arial"/>
              </a:rPr>
              <a:t>Clinical:</a:t>
            </a:r>
            <a:endParaRPr sz="26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1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MI within 1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9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Stroke or TIA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dirty="0" sz="2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Renal insufficiency (eGFR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ml/min)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and/or renal replacement</a:t>
            </a:r>
            <a:r>
              <a:rPr dirty="0" sz="2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Rx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10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Hemodynamic or respiratory</a:t>
            </a:r>
            <a:r>
              <a:rPr dirty="0" sz="2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instability</a:t>
            </a:r>
            <a:endParaRPr sz="2200">
              <a:latin typeface="Arial"/>
              <a:cs typeface="Arial"/>
            </a:endParaRPr>
          </a:p>
          <a:p>
            <a:pPr marL="963294" indent="-343535">
              <a:lnSpc>
                <a:spcPct val="100000"/>
              </a:lnSpc>
              <a:spcBef>
                <a:spcPts val="95"/>
              </a:spcBef>
              <a:buClr>
                <a:srgbClr val="FCE15E"/>
              </a:buClr>
              <a:buSzPct val="120454"/>
              <a:buChar char="•"/>
              <a:tabLst>
                <a:tab pos="963294" algn="l"/>
                <a:tab pos="96393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Frailty (objective assessment;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2/4+ metrics)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8800" y="164651"/>
            <a:ext cx="50095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Key Exclusion</a:t>
            </a:r>
            <a:r>
              <a:rPr dirty="0" spc="-35"/>
              <a:t> </a:t>
            </a:r>
            <a:r>
              <a:rPr dirty="0" spc="-5"/>
              <a:t>Criteria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80" y="1622678"/>
            <a:ext cx="10972800" cy="4304665"/>
          </a:xfrm>
          <a:custGeom>
            <a:avLst/>
            <a:gdLst/>
            <a:ahLst/>
            <a:cxnLst/>
            <a:rect l="l" t="t" r="r" b="b"/>
            <a:pathLst>
              <a:path w="10972800" h="4304665">
                <a:moveTo>
                  <a:pt x="0" y="0"/>
                </a:moveTo>
                <a:lnTo>
                  <a:pt x="10972800" y="0"/>
                </a:lnTo>
                <a:lnTo>
                  <a:pt x="10972800" y="4304538"/>
                </a:lnTo>
                <a:lnTo>
                  <a:pt x="0" y="4304538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980" y="1622678"/>
            <a:ext cx="10972800" cy="4304665"/>
          </a:xfrm>
          <a:custGeom>
            <a:avLst/>
            <a:gdLst/>
            <a:ahLst/>
            <a:cxnLst/>
            <a:rect l="l" t="t" r="r" b="b"/>
            <a:pathLst>
              <a:path w="10972800" h="4304665">
                <a:moveTo>
                  <a:pt x="0" y="0"/>
                </a:moveTo>
                <a:lnTo>
                  <a:pt x="10972800" y="0"/>
                </a:lnTo>
                <a:lnTo>
                  <a:pt x="10972800" y="4304538"/>
                </a:lnTo>
                <a:lnTo>
                  <a:pt x="0" y="430453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3876" y="1714003"/>
            <a:ext cx="10491470" cy="412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ach patient reviewed (including imaging studies) by multidisciplinary heart  team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case review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  <a:p>
            <a:pPr marL="355600" marR="431165" indent="-342900">
              <a:lnSpc>
                <a:spcPct val="100000"/>
              </a:lnSpc>
              <a:spcBef>
                <a:spcPts val="600"/>
              </a:spcBef>
              <a:buClr>
                <a:srgbClr val="FCE15E"/>
              </a:buClr>
              <a:buSzPct val="118750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Baseline and 30-day neuro assessment in all patients; serial neurologist  examinations and neuro-imaging for suspected neuro</a:t>
            </a:r>
            <a:r>
              <a:rPr dirty="0" sz="2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CE15E"/>
              </a:buClr>
              <a:buSzPct val="118750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Baseline 3D cardiac imaging by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TEE</a:t>
            </a:r>
            <a:endParaRPr sz="2400">
              <a:latin typeface="Arial"/>
              <a:cs typeface="Arial"/>
            </a:endParaRPr>
          </a:p>
          <a:p>
            <a:pPr lvl="1" marL="985519" indent="-457834">
              <a:lnSpc>
                <a:spcPct val="100000"/>
              </a:lnSpc>
              <a:spcBef>
                <a:spcPts val="605"/>
              </a:spcBef>
              <a:buClr>
                <a:srgbClr val="FCE15E"/>
              </a:buClr>
              <a:buFont typeface="Wingdings"/>
              <a:buChar char=""/>
              <a:tabLst>
                <a:tab pos="985519" algn="l"/>
                <a:tab pos="98615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Bicuspid anatomy determined by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CT core</a:t>
            </a:r>
            <a:r>
              <a:rPr dirty="0" sz="2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2200">
              <a:latin typeface="Arial"/>
              <a:cs typeface="Arial"/>
            </a:endParaRPr>
          </a:p>
          <a:p>
            <a:pPr marL="528955" marR="90805" indent="-457200">
              <a:lnSpc>
                <a:spcPct val="100000"/>
              </a:lnSpc>
              <a:spcBef>
                <a:spcPts val="595"/>
              </a:spcBef>
              <a:buClr>
                <a:srgbClr val="FCE15E"/>
              </a:buClr>
              <a:buSzPct val="118750"/>
              <a:buChar char="•"/>
              <a:tabLst>
                <a:tab pos="528955" algn="l"/>
                <a:tab pos="52959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100% adjudication of all major endpoint events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(VARC-2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definitions when  applicable)</a:t>
            </a:r>
            <a:endParaRPr sz="2400">
              <a:latin typeface="Arial"/>
              <a:cs typeface="Arial"/>
            </a:endParaRPr>
          </a:p>
          <a:p>
            <a:pPr lvl="1" marL="985519" indent="-457834">
              <a:lnSpc>
                <a:spcPct val="100000"/>
              </a:lnSpc>
              <a:spcBef>
                <a:spcPts val="600"/>
              </a:spcBef>
              <a:buClr>
                <a:srgbClr val="FCE15E"/>
              </a:buClr>
              <a:buSzPct val="118750"/>
              <a:buFont typeface="Wingdings"/>
              <a:buChar char=""/>
              <a:tabLst>
                <a:tab pos="985519" algn="l"/>
                <a:tab pos="98615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CEC for Bicuspid Registry and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Tricuspid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2400">
              <a:latin typeface="Arial"/>
              <a:cs typeface="Arial"/>
            </a:endParaRPr>
          </a:p>
          <a:p>
            <a:pPr lvl="1" marL="985519" indent="-457834">
              <a:lnSpc>
                <a:spcPct val="100000"/>
              </a:lnSpc>
              <a:spcBef>
                <a:spcPts val="600"/>
              </a:spcBef>
              <a:buClr>
                <a:srgbClr val="FCE15E"/>
              </a:buClr>
              <a:buSzPct val="118750"/>
              <a:buFont typeface="Wingdings"/>
              <a:buChar char=""/>
              <a:tabLst>
                <a:tab pos="985519" algn="l"/>
                <a:tab pos="98615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Independent medical reviewer for Bicuspid</a:t>
            </a:r>
            <a:r>
              <a:rPr dirty="0" sz="2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1460" y="164651"/>
            <a:ext cx="460502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Study</a:t>
            </a:r>
            <a:r>
              <a:rPr dirty="0" spc="-65"/>
              <a:t> </a:t>
            </a:r>
            <a:r>
              <a:rPr dirty="0" spc="-5"/>
              <a:t>Methodology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Vinny Podichetty</dc:creator>
  <dc:title>The PARTNER 3 Trial  Bi-Weekly National PI Conference Call</dc:title>
  <dcterms:created xsi:type="dcterms:W3CDTF">2021-07-21T15:06:47Z</dcterms:created>
  <dcterms:modified xsi:type="dcterms:W3CDTF">2021-07-21T15:06:47Z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2021-07-19T00:00:00Z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2021-07-21T00:00:00Z</vt:filetime>
  </property>
</Properties>
</file>