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-12700" y="337184"/>
            <a:ext cx="9169400" cy="730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 u="heavy">
                <a:solidFill>
                  <a:srgbClr val="1B3742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 u="heavy">
                <a:solidFill>
                  <a:srgbClr val="1B3742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B3742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 u="heavy">
                <a:solidFill>
                  <a:srgbClr val="1B3742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 u="heavy">
                <a:solidFill>
                  <a:srgbClr val="1B3742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1089660"/>
            <a:ext cx="9144000" cy="457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056119" y="0"/>
            <a:ext cx="2087879" cy="8382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12700" y="337184"/>
            <a:ext cx="9169400" cy="730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 u="heavy">
                <a:solidFill>
                  <a:srgbClr val="1B3742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0237" y="1433512"/>
            <a:ext cx="7879080" cy="1641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1B3742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815339"/>
            <a:ext cx="9136380" cy="60426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0684" y="1357249"/>
            <a:ext cx="8301990" cy="167386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5"/>
              </a:spcBef>
            </a:pPr>
            <a:r>
              <a:rPr dirty="0" u="none" sz="3600" spc="-50">
                <a:solidFill>
                  <a:srgbClr val="FFFFFF"/>
                </a:solidFill>
                <a:latin typeface="Arial"/>
                <a:cs typeface="Arial"/>
              </a:rPr>
              <a:t>Vein </a:t>
            </a:r>
            <a:r>
              <a:rPr dirty="0" u="none" sz="3600" spc="-3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u="none" sz="3600" spc="90">
                <a:solidFill>
                  <a:srgbClr val="FFFFFF"/>
                </a:solidFill>
                <a:latin typeface="Arial"/>
                <a:cs typeface="Arial"/>
              </a:rPr>
              <a:t>Marshall </a:t>
            </a:r>
            <a:r>
              <a:rPr dirty="0" u="none" sz="3600" spc="5">
                <a:solidFill>
                  <a:srgbClr val="FFFFFF"/>
                </a:solidFill>
                <a:latin typeface="Arial"/>
                <a:cs typeface="Arial"/>
              </a:rPr>
              <a:t>Ethanol </a:t>
            </a:r>
            <a:r>
              <a:rPr dirty="0" u="none" sz="3600" spc="10">
                <a:solidFill>
                  <a:srgbClr val="FFFFFF"/>
                </a:solidFill>
                <a:latin typeface="Arial"/>
                <a:cs typeface="Arial"/>
              </a:rPr>
              <a:t>Infusion </a:t>
            </a:r>
            <a:r>
              <a:rPr dirty="0" u="none" sz="3600" spc="-125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dirty="0" u="none" sz="3600" spc="45">
                <a:solidFill>
                  <a:srgbClr val="FFFFFF"/>
                </a:solidFill>
                <a:latin typeface="Arial"/>
                <a:cs typeface="Arial"/>
              </a:rPr>
              <a:t>Persistent </a:t>
            </a:r>
            <a:r>
              <a:rPr dirty="0" u="none" sz="3600" spc="70">
                <a:solidFill>
                  <a:srgbClr val="FFFFFF"/>
                </a:solidFill>
                <a:latin typeface="Arial"/>
                <a:cs typeface="Arial"/>
              </a:rPr>
              <a:t>Atrial</a:t>
            </a:r>
            <a:r>
              <a:rPr dirty="0" u="none" sz="3600" spc="1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3600" spc="70">
                <a:solidFill>
                  <a:srgbClr val="FFFFFF"/>
                </a:solidFill>
                <a:latin typeface="Arial"/>
                <a:cs typeface="Arial"/>
              </a:rPr>
              <a:t>Fibrillation:</a:t>
            </a:r>
            <a:endParaRPr sz="3600">
              <a:latin typeface="Arial"/>
              <a:cs typeface="Arial"/>
            </a:endParaRPr>
          </a:p>
          <a:p>
            <a:pPr algn="ctr" marR="210185">
              <a:lnSpc>
                <a:spcPct val="100000"/>
              </a:lnSpc>
              <a:spcBef>
                <a:spcPts val="10"/>
              </a:spcBef>
            </a:pPr>
            <a:r>
              <a:rPr dirty="0" u="none" sz="3600" spc="1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u="none" sz="3600" spc="-90">
                <a:solidFill>
                  <a:srgbClr val="FFFFFF"/>
                </a:solidFill>
                <a:latin typeface="Arial"/>
                <a:cs typeface="Arial"/>
              </a:rPr>
              <a:t>Venus</a:t>
            </a:r>
            <a:r>
              <a:rPr dirty="0" u="none" sz="3600" spc="1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3600" spc="55">
                <a:solidFill>
                  <a:srgbClr val="FFFFFF"/>
                </a:solidFill>
                <a:latin typeface="Arial"/>
                <a:cs typeface="Arial"/>
              </a:rPr>
              <a:t>Trial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114800"/>
            <a:ext cx="9128760" cy="457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39457" y="3409632"/>
            <a:ext cx="7647305" cy="1983739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algn="ctr" marL="20320" marR="17780">
              <a:lnSpc>
                <a:spcPts val="1620"/>
              </a:lnSpc>
              <a:spcBef>
                <a:spcPts val="305"/>
              </a:spcBef>
            </a:pPr>
            <a:r>
              <a:rPr dirty="0" sz="1500" spc="-15">
                <a:solidFill>
                  <a:srgbClr val="FFFFFF"/>
                </a:solidFill>
                <a:latin typeface="Lucida Sans"/>
                <a:cs typeface="Lucida Sans"/>
              </a:rPr>
              <a:t>Miguel </a:t>
            </a:r>
            <a:r>
              <a:rPr dirty="0" sz="1500" spc="-40">
                <a:solidFill>
                  <a:srgbClr val="FFFFFF"/>
                </a:solidFill>
                <a:latin typeface="Lucida Sans"/>
                <a:cs typeface="Lucida Sans"/>
              </a:rPr>
              <a:t>Valderrábano, </a:t>
            </a:r>
            <a:r>
              <a:rPr dirty="0" sz="1500">
                <a:solidFill>
                  <a:srgbClr val="FFFFFF"/>
                </a:solidFill>
                <a:latin typeface="Lucida Sans"/>
                <a:cs typeface="Lucida Sans"/>
              </a:rPr>
              <a:t>Leif </a:t>
            </a:r>
            <a:r>
              <a:rPr dirty="0" sz="1500" spc="70">
                <a:solidFill>
                  <a:srgbClr val="FFFFFF"/>
                </a:solidFill>
                <a:latin typeface="Lucida Sans"/>
                <a:cs typeface="Lucida Sans"/>
              </a:rPr>
              <a:t>E. </a:t>
            </a:r>
            <a:r>
              <a:rPr dirty="0" sz="1500" spc="-25">
                <a:solidFill>
                  <a:srgbClr val="FFFFFF"/>
                </a:solidFill>
                <a:latin typeface="Lucida Sans"/>
                <a:cs typeface="Lucida Sans"/>
              </a:rPr>
              <a:t>Peterson, </a:t>
            </a:r>
            <a:r>
              <a:rPr dirty="0" sz="1500" spc="-45">
                <a:solidFill>
                  <a:srgbClr val="FFFFFF"/>
                </a:solidFill>
                <a:latin typeface="Lucida Sans"/>
                <a:cs typeface="Lucida Sans"/>
              </a:rPr>
              <a:t>Vijay </a:t>
            </a:r>
            <a:r>
              <a:rPr dirty="0" sz="1500" spc="-5">
                <a:solidFill>
                  <a:srgbClr val="FFFFFF"/>
                </a:solidFill>
                <a:latin typeface="Lucida Sans"/>
                <a:cs typeface="Lucida Sans"/>
              </a:rPr>
              <a:t>Swarup, </a:t>
            </a:r>
            <a:r>
              <a:rPr dirty="0" sz="1500" spc="20">
                <a:solidFill>
                  <a:srgbClr val="FFFFFF"/>
                </a:solidFill>
                <a:latin typeface="Lucida Sans"/>
                <a:cs typeface="Lucida Sans"/>
              </a:rPr>
              <a:t>Paul </a:t>
            </a:r>
            <a:r>
              <a:rPr dirty="0" sz="1500" spc="10">
                <a:solidFill>
                  <a:srgbClr val="FFFFFF"/>
                </a:solidFill>
                <a:latin typeface="Lucida Sans"/>
                <a:cs typeface="Lucida Sans"/>
              </a:rPr>
              <a:t>Schurmann, </a:t>
            </a:r>
            <a:r>
              <a:rPr dirty="0" sz="1500" spc="-5">
                <a:solidFill>
                  <a:srgbClr val="FFFFFF"/>
                </a:solidFill>
                <a:latin typeface="Lucida Sans"/>
                <a:cs typeface="Lucida Sans"/>
              </a:rPr>
              <a:t>Rahul </a:t>
            </a:r>
            <a:r>
              <a:rPr dirty="0" sz="1500" spc="-20">
                <a:solidFill>
                  <a:srgbClr val="FFFFFF"/>
                </a:solidFill>
                <a:latin typeface="Lucida Sans"/>
                <a:cs typeface="Lucida Sans"/>
              </a:rPr>
              <a:t>Doshi,  </a:t>
            </a:r>
            <a:r>
              <a:rPr dirty="0" sz="1500" spc="-40">
                <a:solidFill>
                  <a:srgbClr val="FFFFFF"/>
                </a:solidFill>
                <a:latin typeface="Lucida Sans"/>
                <a:cs typeface="Lucida Sans"/>
              </a:rPr>
              <a:t>David </a:t>
            </a:r>
            <a:r>
              <a:rPr dirty="0" sz="1500" spc="-30">
                <a:solidFill>
                  <a:srgbClr val="FFFFFF"/>
                </a:solidFill>
                <a:latin typeface="Lucida Sans"/>
                <a:cs typeface="Lucida Sans"/>
              </a:rPr>
              <a:t>DeLurgio, </a:t>
            </a:r>
            <a:r>
              <a:rPr dirty="0" sz="1500" spc="-20">
                <a:solidFill>
                  <a:srgbClr val="FFFFFF"/>
                </a:solidFill>
                <a:latin typeface="Lucida Sans"/>
                <a:cs typeface="Lucida Sans"/>
              </a:rPr>
              <a:t>Charles Athill, </a:t>
            </a:r>
            <a:r>
              <a:rPr dirty="0" sz="1500" spc="-40">
                <a:solidFill>
                  <a:srgbClr val="FFFFFF"/>
                </a:solidFill>
                <a:latin typeface="Lucida Sans"/>
                <a:cs typeface="Lucida Sans"/>
              </a:rPr>
              <a:t>Kenneth </a:t>
            </a:r>
            <a:r>
              <a:rPr dirty="0" sz="1500" spc="-30">
                <a:solidFill>
                  <a:srgbClr val="FFFFFF"/>
                </a:solidFill>
                <a:latin typeface="Lucida Sans"/>
                <a:cs typeface="Lucida Sans"/>
              </a:rPr>
              <a:t>Ellenbogen, </a:t>
            </a:r>
            <a:r>
              <a:rPr dirty="0" sz="1500" spc="-40">
                <a:solidFill>
                  <a:srgbClr val="FFFFFF"/>
                </a:solidFill>
                <a:latin typeface="Lucida Sans"/>
                <a:cs typeface="Lucida Sans"/>
              </a:rPr>
              <a:t>Andrea </a:t>
            </a:r>
            <a:r>
              <a:rPr dirty="0" sz="1500" spc="-10">
                <a:solidFill>
                  <a:srgbClr val="FFFFFF"/>
                </a:solidFill>
                <a:latin typeface="Lucida Sans"/>
                <a:cs typeface="Lucida Sans"/>
              </a:rPr>
              <a:t>Natale, Irakli  </a:t>
            </a:r>
            <a:r>
              <a:rPr dirty="0" sz="1500" spc="-45">
                <a:solidFill>
                  <a:srgbClr val="FFFFFF"/>
                </a:solidFill>
                <a:latin typeface="Lucida Sans"/>
                <a:cs typeface="Lucida Sans"/>
              </a:rPr>
              <a:t>Giorgberidze, </a:t>
            </a:r>
            <a:r>
              <a:rPr dirty="0" sz="1500" spc="-5">
                <a:solidFill>
                  <a:srgbClr val="FFFFFF"/>
                </a:solidFill>
                <a:latin typeface="Lucida Sans"/>
                <a:cs typeface="Lucida Sans"/>
              </a:rPr>
              <a:t>Amish </a:t>
            </a:r>
            <a:r>
              <a:rPr dirty="0" sz="1500" spc="-70">
                <a:solidFill>
                  <a:srgbClr val="FFFFFF"/>
                </a:solidFill>
                <a:latin typeface="Lucida Sans"/>
                <a:cs typeface="Lucida Sans"/>
              </a:rPr>
              <a:t>Dave, </a:t>
            </a:r>
            <a:r>
              <a:rPr dirty="0" sz="1500" spc="-10">
                <a:solidFill>
                  <a:srgbClr val="FFFFFF"/>
                </a:solidFill>
                <a:latin typeface="Lucida Sans"/>
                <a:cs typeface="Lucida Sans"/>
              </a:rPr>
              <a:t>Raquel </a:t>
            </a:r>
            <a:r>
              <a:rPr dirty="0" sz="1500" spc="-15">
                <a:solidFill>
                  <a:srgbClr val="FFFFFF"/>
                </a:solidFill>
                <a:latin typeface="Lucida Sans"/>
                <a:cs typeface="Lucida Sans"/>
              </a:rPr>
              <a:t>Bunge, </a:t>
            </a:r>
            <a:r>
              <a:rPr dirty="0" sz="1500">
                <a:solidFill>
                  <a:srgbClr val="FFFFFF"/>
                </a:solidFill>
                <a:latin typeface="Lucida Sans"/>
                <a:cs typeface="Lucida Sans"/>
              </a:rPr>
              <a:t>Michelle </a:t>
            </a:r>
            <a:r>
              <a:rPr dirty="0" sz="1500" spc="45">
                <a:solidFill>
                  <a:srgbClr val="FFFFFF"/>
                </a:solidFill>
                <a:latin typeface="Lucida Sans"/>
                <a:cs typeface="Lucida Sans"/>
              </a:rPr>
              <a:t>L. </a:t>
            </a:r>
            <a:r>
              <a:rPr dirty="0" sz="1500" spc="-25">
                <a:solidFill>
                  <a:srgbClr val="FFFFFF"/>
                </a:solidFill>
                <a:latin typeface="Lucida Sans"/>
                <a:cs typeface="Lucida Sans"/>
              </a:rPr>
              <a:t>Guthrie, </a:t>
            </a:r>
            <a:r>
              <a:rPr dirty="0" sz="1500" spc="10">
                <a:solidFill>
                  <a:srgbClr val="FFFFFF"/>
                </a:solidFill>
                <a:latin typeface="Lucida Sans"/>
                <a:cs typeface="Lucida Sans"/>
              </a:rPr>
              <a:t>Neal</a:t>
            </a:r>
            <a:r>
              <a:rPr dirty="0" sz="1500" spc="-27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dirty="0" sz="1500">
                <a:solidFill>
                  <a:srgbClr val="FFFFFF"/>
                </a:solidFill>
                <a:latin typeface="Lucida Sans"/>
                <a:cs typeface="Lucida Sans"/>
              </a:rPr>
              <a:t>Kleiman</a:t>
            </a:r>
            <a:endParaRPr sz="15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18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Lucida Sans"/>
              <a:cs typeface="Lucida Sans"/>
            </a:endParaRPr>
          </a:p>
          <a:p>
            <a:pPr algn="ctr" marL="12700" marR="5080" indent="15240">
              <a:lnSpc>
                <a:spcPct val="90900"/>
              </a:lnSpc>
            </a:pPr>
            <a:r>
              <a:rPr dirty="0" sz="1900" spc="-35">
                <a:solidFill>
                  <a:srgbClr val="FFFFFF"/>
                </a:solidFill>
                <a:latin typeface="Lucida Sans"/>
                <a:cs typeface="Lucida Sans"/>
              </a:rPr>
              <a:t>Division </a:t>
            </a:r>
            <a:r>
              <a:rPr dirty="0" sz="1900" spc="-85">
                <a:solidFill>
                  <a:srgbClr val="FFFFFF"/>
                </a:solidFill>
                <a:latin typeface="Lucida Sans"/>
                <a:cs typeface="Lucida Sans"/>
              </a:rPr>
              <a:t>of </a:t>
            </a:r>
            <a:r>
              <a:rPr dirty="0" sz="1900" spc="5">
                <a:solidFill>
                  <a:srgbClr val="FFFFFF"/>
                </a:solidFill>
                <a:latin typeface="Lucida Sans"/>
                <a:cs typeface="Lucida Sans"/>
              </a:rPr>
              <a:t>Cardiac </a:t>
            </a:r>
            <a:r>
              <a:rPr dirty="0" sz="1900" spc="-30">
                <a:solidFill>
                  <a:srgbClr val="FFFFFF"/>
                </a:solidFill>
                <a:latin typeface="Lucida Sans"/>
                <a:cs typeface="Lucida Sans"/>
              </a:rPr>
              <a:t>Electrophysiology, </a:t>
            </a:r>
            <a:r>
              <a:rPr dirty="0" sz="1900" spc="-5">
                <a:solidFill>
                  <a:srgbClr val="FFFFFF"/>
                </a:solidFill>
                <a:latin typeface="Lucida Sans"/>
                <a:cs typeface="Lucida Sans"/>
              </a:rPr>
              <a:t>Department </a:t>
            </a:r>
            <a:r>
              <a:rPr dirty="0" sz="1900" spc="-85">
                <a:solidFill>
                  <a:srgbClr val="FFFFFF"/>
                </a:solidFill>
                <a:latin typeface="Lucida Sans"/>
                <a:cs typeface="Lucida Sans"/>
              </a:rPr>
              <a:t>of </a:t>
            </a:r>
            <a:r>
              <a:rPr dirty="0" sz="1900" spc="-45">
                <a:solidFill>
                  <a:srgbClr val="FFFFFF"/>
                </a:solidFill>
                <a:latin typeface="Lucida Sans"/>
                <a:cs typeface="Lucida Sans"/>
              </a:rPr>
              <a:t>Cardiology,  </a:t>
            </a:r>
            <a:r>
              <a:rPr dirty="0" sz="1900" spc="-25">
                <a:solidFill>
                  <a:srgbClr val="FFFFFF"/>
                </a:solidFill>
                <a:latin typeface="Lucida Sans"/>
                <a:cs typeface="Lucida Sans"/>
              </a:rPr>
              <a:t>Methodist </a:t>
            </a:r>
            <a:r>
              <a:rPr dirty="0" sz="1900" spc="5">
                <a:solidFill>
                  <a:srgbClr val="FFFFFF"/>
                </a:solidFill>
                <a:latin typeface="Lucida Sans"/>
                <a:cs typeface="Lucida Sans"/>
              </a:rPr>
              <a:t>DeBakey </a:t>
            </a:r>
            <a:r>
              <a:rPr dirty="0" sz="1900" spc="15">
                <a:solidFill>
                  <a:srgbClr val="FFFFFF"/>
                </a:solidFill>
                <a:latin typeface="Lucida Sans"/>
                <a:cs typeface="Lucida Sans"/>
              </a:rPr>
              <a:t>Heart </a:t>
            </a:r>
            <a:r>
              <a:rPr dirty="0" sz="1900" spc="-10">
                <a:solidFill>
                  <a:srgbClr val="FFFFFF"/>
                </a:solidFill>
                <a:latin typeface="Lucida Sans"/>
                <a:cs typeface="Lucida Sans"/>
              </a:rPr>
              <a:t>and </a:t>
            </a:r>
            <a:r>
              <a:rPr dirty="0" sz="1900" spc="-15">
                <a:solidFill>
                  <a:srgbClr val="FFFFFF"/>
                </a:solidFill>
                <a:latin typeface="Lucida Sans"/>
                <a:cs typeface="Lucida Sans"/>
              </a:rPr>
              <a:t>Vascular </a:t>
            </a:r>
            <a:r>
              <a:rPr dirty="0" sz="1900" spc="-50">
                <a:solidFill>
                  <a:srgbClr val="FFFFFF"/>
                </a:solidFill>
                <a:latin typeface="Lucida Sans"/>
                <a:cs typeface="Lucida Sans"/>
              </a:rPr>
              <a:t>Center, </a:t>
            </a:r>
            <a:r>
              <a:rPr dirty="0" sz="1900" spc="-40">
                <a:solidFill>
                  <a:srgbClr val="FFFFFF"/>
                </a:solidFill>
                <a:latin typeface="Lucida Sans"/>
                <a:cs typeface="Lucida Sans"/>
              </a:rPr>
              <a:t>Houston </a:t>
            </a:r>
            <a:r>
              <a:rPr dirty="0" sz="1900" spc="-25">
                <a:solidFill>
                  <a:srgbClr val="FFFFFF"/>
                </a:solidFill>
                <a:latin typeface="Lucida Sans"/>
                <a:cs typeface="Lucida Sans"/>
              </a:rPr>
              <a:t>Methodist  </a:t>
            </a:r>
            <a:r>
              <a:rPr dirty="0" sz="1900" spc="-15">
                <a:solidFill>
                  <a:srgbClr val="FFFFFF"/>
                </a:solidFill>
                <a:latin typeface="Lucida Sans"/>
                <a:cs typeface="Lucida Sans"/>
              </a:rPr>
              <a:t>Hospital, </a:t>
            </a:r>
            <a:r>
              <a:rPr dirty="0" sz="1900" spc="-40">
                <a:solidFill>
                  <a:srgbClr val="FFFFFF"/>
                </a:solidFill>
                <a:latin typeface="Lucida Sans"/>
                <a:cs typeface="Lucida Sans"/>
              </a:rPr>
              <a:t>Houston,</a:t>
            </a:r>
            <a:r>
              <a:rPr dirty="0" sz="190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dirty="0" sz="1900" spc="10">
                <a:solidFill>
                  <a:srgbClr val="FFFFFF"/>
                </a:solidFill>
                <a:latin typeface="Lucida Sans"/>
                <a:cs typeface="Lucida Sans"/>
              </a:rPr>
              <a:t>TX</a:t>
            </a:r>
            <a:endParaRPr sz="19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79751" y="6305550"/>
            <a:ext cx="41567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FFFFFF"/>
                </a:solidFill>
                <a:latin typeface="Lucida Sans"/>
                <a:cs typeface="Lucida Sans"/>
              </a:rPr>
              <a:t>Funded </a:t>
            </a:r>
            <a:r>
              <a:rPr dirty="0" sz="1800" spc="-70">
                <a:solidFill>
                  <a:srgbClr val="FFFFFF"/>
                </a:solidFill>
                <a:latin typeface="Lucida Sans"/>
                <a:cs typeface="Lucida Sans"/>
              </a:rPr>
              <a:t>by </a:t>
            </a:r>
            <a:r>
              <a:rPr dirty="0" sz="1800" spc="50">
                <a:solidFill>
                  <a:srgbClr val="FFFFFF"/>
                </a:solidFill>
                <a:latin typeface="Lucida Sans"/>
                <a:cs typeface="Lucida Sans"/>
              </a:rPr>
              <a:t>NIH/NHLBI</a:t>
            </a:r>
            <a:r>
              <a:rPr dirty="0" sz="1800" spc="135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dirty="0" sz="1800" spc="5">
                <a:solidFill>
                  <a:srgbClr val="FFFFFF"/>
                </a:solidFill>
                <a:latin typeface="Lucida Sans"/>
                <a:cs typeface="Lucida Sans"/>
              </a:rPr>
              <a:t>R01HL115003</a:t>
            </a:r>
            <a:endParaRPr sz="18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156065" algn="l"/>
              </a:tabLst>
            </a:pPr>
            <a:r>
              <a:rPr dirty="0" spc="-330"/>
              <a:t> </a:t>
            </a:r>
            <a:r>
              <a:rPr dirty="0" spc="15"/>
              <a:t>Procedural</a:t>
            </a:r>
            <a:r>
              <a:rPr dirty="0" spc="-275"/>
              <a:t> </a:t>
            </a:r>
            <a:r>
              <a:rPr dirty="0" spc="10"/>
              <a:t>parameters	</a:t>
            </a:r>
          </a:p>
        </p:txBody>
      </p:sp>
      <p:sp>
        <p:nvSpPr>
          <p:cNvPr id="3" name="object 3"/>
          <p:cNvSpPr/>
          <p:nvPr/>
        </p:nvSpPr>
        <p:spPr>
          <a:xfrm>
            <a:off x="139700" y="1231912"/>
            <a:ext cx="4052570" cy="250190"/>
          </a:xfrm>
          <a:custGeom>
            <a:avLst/>
            <a:gdLst/>
            <a:ahLst/>
            <a:cxnLst/>
            <a:rect l="l" t="t" r="r" b="b"/>
            <a:pathLst>
              <a:path w="4052570" h="250190">
                <a:moveTo>
                  <a:pt x="0" y="250050"/>
                </a:moveTo>
                <a:lnTo>
                  <a:pt x="4052570" y="250050"/>
                </a:lnTo>
                <a:lnTo>
                  <a:pt x="4052570" y="0"/>
                </a:lnTo>
                <a:lnTo>
                  <a:pt x="0" y="0"/>
                </a:lnTo>
                <a:lnTo>
                  <a:pt x="0" y="25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192270" y="1231912"/>
            <a:ext cx="1680210" cy="250190"/>
          </a:xfrm>
          <a:custGeom>
            <a:avLst/>
            <a:gdLst/>
            <a:ahLst/>
            <a:cxnLst/>
            <a:rect l="l" t="t" r="r" b="b"/>
            <a:pathLst>
              <a:path w="1680210" h="250190">
                <a:moveTo>
                  <a:pt x="0" y="250050"/>
                </a:moveTo>
                <a:lnTo>
                  <a:pt x="1679955" y="250050"/>
                </a:lnTo>
                <a:lnTo>
                  <a:pt x="1679955" y="0"/>
                </a:lnTo>
                <a:lnTo>
                  <a:pt x="0" y="0"/>
                </a:lnTo>
                <a:lnTo>
                  <a:pt x="0" y="25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872098" y="1231912"/>
            <a:ext cx="1788795" cy="250190"/>
          </a:xfrm>
          <a:custGeom>
            <a:avLst/>
            <a:gdLst/>
            <a:ahLst/>
            <a:cxnLst/>
            <a:rect l="l" t="t" r="r" b="b"/>
            <a:pathLst>
              <a:path w="1788795" h="250190">
                <a:moveTo>
                  <a:pt x="0" y="250050"/>
                </a:moveTo>
                <a:lnTo>
                  <a:pt x="1788668" y="250050"/>
                </a:lnTo>
                <a:lnTo>
                  <a:pt x="1788668" y="0"/>
                </a:lnTo>
                <a:lnTo>
                  <a:pt x="0" y="0"/>
                </a:lnTo>
                <a:lnTo>
                  <a:pt x="0" y="25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660767" y="1231912"/>
            <a:ext cx="1299210" cy="250190"/>
          </a:xfrm>
          <a:custGeom>
            <a:avLst/>
            <a:gdLst/>
            <a:ahLst/>
            <a:cxnLst/>
            <a:rect l="l" t="t" r="r" b="b"/>
            <a:pathLst>
              <a:path w="1299209" h="250190">
                <a:moveTo>
                  <a:pt x="0" y="250050"/>
                </a:moveTo>
                <a:lnTo>
                  <a:pt x="1298828" y="250050"/>
                </a:lnTo>
                <a:lnTo>
                  <a:pt x="1298828" y="0"/>
                </a:lnTo>
                <a:lnTo>
                  <a:pt x="0" y="0"/>
                </a:lnTo>
                <a:lnTo>
                  <a:pt x="0" y="25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9700" y="1481975"/>
            <a:ext cx="4052570" cy="250190"/>
          </a:xfrm>
          <a:custGeom>
            <a:avLst/>
            <a:gdLst/>
            <a:ahLst/>
            <a:cxnLst/>
            <a:rect l="l" t="t" r="r" b="b"/>
            <a:pathLst>
              <a:path w="4052570" h="250189">
                <a:moveTo>
                  <a:pt x="0" y="250050"/>
                </a:moveTo>
                <a:lnTo>
                  <a:pt x="4052570" y="250050"/>
                </a:lnTo>
                <a:lnTo>
                  <a:pt x="4052570" y="0"/>
                </a:lnTo>
                <a:lnTo>
                  <a:pt x="0" y="0"/>
                </a:lnTo>
                <a:lnTo>
                  <a:pt x="0" y="25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92270" y="1481975"/>
            <a:ext cx="1680210" cy="250190"/>
          </a:xfrm>
          <a:custGeom>
            <a:avLst/>
            <a:gdLst/>
            <a:ahLst/>
            <a:cxnLst/>
            <a:rect l="l" t="t" r="r" b="b"/>
            <a:pathLst>
              <a:path w="1680210" h="250189">
                <a:moveTo>
                  <a:pt x="0" y="250050"/>
                </a:moveTo>
                <a:lnTo>
                  <a:pt x="1679955" y="250050"/>
                </a:lnTo>
                <a:lnTo>
                  <a:pt x="1679955" y="0"/>
                </a:lnTo>
                <a:lnTo>
                  <a:pt x="0" y="0"/>
                </a:lnTo>
                <a:lnTo>
                  <a:pt x="0" y="25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872098" y="1481975"/>
            <a:ext cx="1788795" cy="250190"/>
          </a:xfrm>
          <a:custGeom>
            <a:avLst/>
            <a:gdLst/>
            <a:ahLst/>
            <a:cxnLst/>
            <a:rect l="l" t="t" r="r" b="b"/>
            <a:pathLst>
              <a:path w="1788795" h="250189">
                <a:moveTo>
                  <a:pt x="0" y="250050"/>
                </a:moveTo>
                <a:lnTo>
                  <a:pt x="1788668" y="250050"/>
                </a:lnTo>
                <a:lnTo>
                  <a:pt x="1788668" y="0"/>
                </a:lnTo>
                <a:lnTo>
                  <a:pt x="0" y="0"/>
                </a:lnTo>
                <a:lnTo>
                  <a:pt x="0" y="25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660767" y="1481975"/>
            <a:ext cx="1299210" cy="250190"/>
          </a:xfrm>
          <a:custGeom>
            <a:avLst/>
            <a:gdLst/>
            <a:ahLst/>
            <a:cxnLst/>
            <a:rect l="l" t="t" r="r" b="b"/>
            <a:pathLst>
              <a:path w="1299209" h="250189">
                <a:moveTo>
                  <a:pt x="0" y="250050"/>
                </a:moveTo>
                <a:lnTo>
                  <a:pt x="1298828" y="250050"/>
                </a:lnTo>
                <a:lnTo>
                  <a:pt x="1298828" y="0"/>
                </a:lnTo>
                <a:lnTo>
                  <a:pt x="0" y="0"/>
                </a:lnTo>
                <a:lnTo>
                  <a:pt x="0" y="2500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9700" y="1731949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4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92270" y="1731949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4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72098" y="1731949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4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660767" y="1731949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4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9700" y="1939213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4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92270" y="1939213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4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872098" y="1939213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4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660767" y="1939213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4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9700" y="2146477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4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92270" y="2146477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4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872098" y="2146477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4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660767" y="2146477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4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9700" y="2353614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4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92270" y="2353614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4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872098" y="2353614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4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660767" y="2353614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4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9700" y="2560878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4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92270" y="2560878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4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872098" y="2560878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4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660767" y="2560878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4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39700" y="2768015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4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192270" y="2768015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4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872098" y="2768015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4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660767" y="2768015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4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9700" y="2975267"/>
            <a:ext cx="4052570" cy="203200"/>
          </a:xfrm>
          <a:custGeom>
            <a:avLst/>
            <a:gdLst/>
            <a:ahLst/>
            <a:cxnLst/>
            <a:rect l="l" t="t" r="r" b="b"/>
            <a:pathLst>
              <a:path w="4052570" h="203200">
                <a:moveTo>
                  <a:pt x="0" y="203034"/>
                </a:moveTo>
                <a:lnTo>
                  <a:pt x="4052570" y="203034"/>
                </a:lnTo>
                <a:lnTo>
                  <a:pt x="4052570" y="0"/>
                </a:lnTo>
                <a:lnTo>
                  <a:pt x="0" y="0"/>
                </a:lnTo>
                <a:lnTo>
                  <a:pt x="0" y="2030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92270" y="2975267"/>
            <a:ext cx="1680210" cy="203200"/>
          </a:xfrm>
          <a:custGeom>
            <a:avLst/>
            <a:gdLst/>
            <a:ahLst/>
            <a:cxnLst/>
            <a:rect l="l" t="t" r="r" b="b"/>
            <a:pathLst>
              <a:path w="1680210" h="203200">
                <a:moveTo>
                  <a:pt x="0" y="203034"/>
                </a:moveTo>
                <a:lnTo>
                  <a:pt x="1679955" y="203034"/>
                </a:lnTo>
                <a:lnTo>
                  <a:pt x="1679955" y="0"/>
                </a:lnTo>
                <a:lnTo>
                  <a:pt x="0" y="0"/>
                </a:lnTo>
                <a:lnTo>
                  <a:pt x="0" y="2030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872098" y="2975267"/>
            <a:ext cx="1788795" cy="203200"/>
          </a:xfrm>
          <a:custGeom>
            <a:avLst/>
            <a:gdLst/>
            <a:ahLst/>
            <a:cxnLst/>
            <a:rect l="l" t="t" r="r" b="b"/>
            <a:pathLst>
              <a:path w="1788795" h="203200">
                <a:moveTo>
                  <a:pt x="0" y="203034"/>
                </a:moveTo>
                <a:lnTo>
                  <a:pt x="1788668" y="203034"/>
                </a:lnTo>
                <a:lnTo>
                  <a:pt x="1788668" y="0"/>
                </a:lnTo>
                <a:lnTo>
                  <a:pt x="0" y="0"/>
                </a:lnTo>
                <a:lnTo>
                  <a:pt x="0" y="2030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660767" y="2975267"/>
            <a:ext cx="1299210" cy="203200"/>
          </a:xfrm>
          <a:custGeom>
            <a:avLst/>
            <a:gdLst/>
            <a:ahLst/>
            <a:cxnLst/>
            <a:rect l="l" t="t" r="r" b="b"/>
            <a:pathLst>
              <a:path w="1299209" h="203200">
                <a:moveTo>
                  <a:pt x="0" y="203034"/>
                </a:moveTo>
                <a:lnTo>
                  <a:pt x="1298828" y="203034"/>
                </a:lnTo>
                <a:lnTo>
                  <a:pt x="1298828" y="0"/>
                </a:lnTo>
                <a:lnTo>
                  <a:pt x="0" y="0"/>
                </a:lnTo>
                <a:lnTo>
                  <a:pt x="0" y="2030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39700" y="3178340"/>
            <a:ext cx="4052570" cy="203200"/>
          </a:xfrm>
          <a:custGeom>
            <a:avLst/>
            <a:gdLst/>
            <a:ahLst/>
            <a:cxnLst/>
            <a:rect l="l" t="t" r="r" b="b"/>
            <a:pathLst>
              <a:path w="4052570" h="203200">
                <a:moveTo>
                  <a:pt x="0" y="203034"/>
                </a:moveTo>
                <a:lnTo>
                  <a:pt x="4052570" y="203034"/>
                </a:lnTo>
                <a:lnTo>
                  <a:pt x="4052570" y="0"/>
                </a:lnTo>
                <a:lnTo>
                  <a:pt x="0" y="0"/>
                </a:lnTo>
                <a:lnTo>
                  <a:pt x="0" y="2030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192270" y="3178340"/>
            <a:ext cx="1680210" cy="203200"/>
          </a:xfrm>
          <a:custGeom>
            <a:avLst/>
            <a:gdLst/>
            <a:ahLst/>
            <a:cxnLst/>
            <a:rect l="l" t="t" r="r" b="b"/>
            <a:pathLst>
              <a:path w="1680210" h="203200">
                <a:moveTo>
                  <a:pt x="0" y="203034"/>
                </a:moveTo>
                <a:lnTo>
                  <a:pt x="1679955" y="203034"/>
                </a:lnTo>
                <a:lnTo>
                  <a:pt x="1679955" y="0"/>
                </a:lnTo>
                <a:lnTo>
                  <a:pt x="0" y="0"/>
                </a:lnTo>
                <a:lnTo>
                  <a:pt x="0" y="2030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872098" y="3178340"/>
            <a:ext cx="1788795" cy="203200"/>
          </a:xfrm>
          <a:custGeom>
            <a:avLst/>
            <a:gdLst/>
            <a:ahLst/>
            <a:cxnLst/>
            <a:rect l="l" t="t" r="r" b="b"/>
            <a:pathLst>
              <a:path w="1788795" h="203200">
                <a:moveTo>
                  <a:pt x="0" y="203034"/>
                </a:moveTo>
                <a:lnTo>
                  <a:pt x="1788668" y="203034"/>
                </a:lnTo>
                <a:lnTo>
                  <a:pt x="1788668" y="0"/>
                </a:lnTo>
                <a:lnTo>
                  <a:pt x="0" y="0"/>
                </a:lnTo>
                <a:lnTo>
                  <a:pt x="0" y="2030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660767" y="3178340"/>
            <a:ext cx="1299210" cy="203200"/>
          </a:xfrm>
          <a:custGeom>
            <a:avLst/>
            <a:gdLst/>
            <a:ahLst/>
            <a:cxnLst/>
            <a:rect l="l" t="t" r="r" b="b"/>
            <a:pathLst>
              <a:path w="1299209" h="203200">
                <a:moveTo>
                  <a:pt x="0" y="203034"/>
                </a:moveTo>
                <a:lnTo>
                  <a:pt x="1298828" y="203034"/>
                </a:lnTo>
                <a:lnTo>
                  <a:pt x="1298828" y="0"/>
                </a:lnTo>
                <a:lnTo>
                  <a:pt x="0" y="0"/>
                </a:lnTo>
                <a:lnTo>
                  <a:pt x="0" y="2030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39700" y="3381298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5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192270" y="3381298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5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872098" y="3381298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5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660767" y="3381298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5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39700" y="3588562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5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192270" y="3588562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5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872098" y="3588562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5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660767" y="3588562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5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39700" y="3795738"/>
            <a:ext cx="4052570" cy="254000"/>
          </a:xfrm>
          <a:custGeom>
            <a:avLst/>
            <a:gdLst/>
            <a:ahLst/>
            <a:cxnLst/>
            <a:rect l="l" t="t" r="r" b="b"/>
            <a:pathLst>
              <a:path w="4052570" h="254000">
                <a:moveTo>
                  <a:pt x="0" y="253403"/>
                </a:moveTo>
                <a:lnTo>
                  <a:pt x="4052570" y="253403"/>
                </a:lnTo>
                <a:lnTo>
                  <a:pt x="4052570" y="0"/>
                </a:lnTo>
                <a:lnTo>
                  <a:pt x="0" y="0"/>
                </a:lnTo>
                <a:lnTo>
                  <a:pt x="0" y="2534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192270" y="3795738"/>
            <a:ext cx="1680210" cy="254000"/>
          </a:xfrm>
          <a:custGeom>
            <a:avLst/>
            <a:gdLst/>
            <a:ahLst/>
            <a:cxnLst/>
            <a:rect l="l" t="t" r="r" b="b"/>
            <a:pathLst>
              <a:path w="1680210" h="254000">
                <a:moveTo>
                  <a:pt x="0" y="253403"/>
                </a:moveTo>
                <a:lnTo>
                  <a:pt x="1679955" y="253403"/>
                </a:lnTo>
                <a:lnTo>
                  <a:pt x="1679955" y="0"/>
                </a:lnTo>
                <a:lnTo>
                  <a:pt x="0" y="0"/>
                </a:lnTo>
                <a:lnTo>
                  <a:pt x="0" y="2534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872098" y="3795738"/>
            <a:ext cx="1788795" cy="254000"/>
          </a:xfrm>
          <a:custGeom>
            <a:avLst/>
            <a:gdLst/>
            <a:ahLst/>
            <a:cxnLst/>
            <a:rect l="l" t="t" r="r" b="b"/>
            <a:pathLst>
              <a:path w="1788795" h="254000">
                <a:moveTo>
                  <a:pt x="0" y="253403"/>
                </a:moveTo>
                <a:lnTo>
                  <a:pt x="1788668" y="253403"/>
                </a:lnTo>
                <a:lnTo>
                  <a:pt x="1788668" y="0"/>
                </a:lnTo>
                <a:lnTo>
                  <a:pt x="0" y="0"/>
                </a:lnTo>
                <a:lnTo>
                  <a:pt x="0" y="2534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660767" y="3795738"/>
            <a:ext cx="1299210" cy="254000"/>
          </a:xfrm>
          <a:custGeom>
            <a:avLst/>
            <a:gdLst/>
            <a:ahLst/>
            <a:cxnLst/>
            <a:rect l="l" t="t" r="r" b="b"/>
            <a:pathLst>
              <a:path w="1299209" h="254000">
                <a:moveTo>
                  <a:pt x="0" y="253403"/>
                </a:moveTo>
                <a:lnTo>
                  <a:pt x="1298828" y="253403"/>
                </a:lnTo>
                <a:lnTo>
                  <a:pt x="1298828" y="0"/>
                </a:lnTo>
                <a:lnTo>
                  <a:pt x="0" y="0"/>
                </a:lnTo>
                <a:lnTo>
                  <a:pt x="0" y="2534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39700" y="4049191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5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192270" y="4049191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5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872098" y="4049191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5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660767" y="4049191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5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39700" y="4256328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5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192270" y="4256328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5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872098" y="4256328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5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660767" y="4256328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5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39700" y="4463592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5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192270" y="4463592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5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872098" y="4463592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5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660767" y="4463592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5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39700" y="4670729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5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192270" y="4670729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5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872098" y="4670729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5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7660767" y="4670729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5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39700" y="4878031"/>
            <a:ext cx="4052570" cy="254000"/>
          </a:xfrm>
          <a:custGeom>
            <a:avLst/>
            <a:gdLst/>
            <a:ahLst/>
            <a:cxnLst/>
            <a:rect l="l" t="t" r="r" b="b"/>
            <a:pathLst>
              <a:path w="4052570" h="254000">
                <a:moveTo>
                  <a:pt x="0" y="253403"/>
                </a:moveTo>
                <a:lnTo>
                  <a:pt x="4052570" y="253403"/>
                </a:lnTo>
                <a:lnTo>
                  <a:pt x="4052570" y="0"/>
                </a:lnTo>
                <a:lnTo>
                  <a:pt x="0" y="0"/>
                </a:lnTo>
                <a:lnTo>
                  <a:pt x="0" y="2534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192270" y="4878031"/>
            <a:ext cx="1680210" cy="254000"/>
          </a:xfrm>
          <a:custGeom>
            <a:avLst/>
            <a:gdLst/>
            <a:ahLst/>
            <a:cxnLst/>
            <a:rect l="l" t="t" r="r" b="b"/>
            <a:pathLst>
              <a:path w="1680210" h="254000">
                <a:moveTo>
                  <a:pt x="0" y="253403"/>
                </a:moveTo>
                <a:lnTo>
                  <a:pt x="1679955" y="253403"/>
                </a:lnTo>
                <a:lnTo>
                  <a:pt x="1679955" y="0"/>
                </a:lnTo>
                <a:lnTo>
                  <a:pt x="0" y="0"/>
                </a:lnTo>
                <a:lnTo>
                  <a:pt x="0" y="2534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872098" y="4878031"/>
            <a:ext cx="1788795" cy="254000"/>
          </a:xfrm>
          <a:custGeom>
            <a:avLst/>
            <a:gdLst/>
            <a:ahLst/>
            <a:cxnLst/>
            <a:rect l="l" t="t" r="r" b="b"/>
            <a:pathLst>
              <a:path w="1788795" h="254000">
                <a:moveTo>
                  <a:pt x="0" y="253403"/>
                </a:moveTo>
                <a:lnTo>
                  <a:pt x="1788668" y="253403"/>
                </a:lnTo>
                <a:lnTo>
                  <a:pt x="1788668" y="0"/>
                </a:lnTo>
                <a:lnTo>
                  <a:pt x="0" y="0"/>
                </a:lnTo>
                <a:lnTo>
                  <a:pt x="0" y="2534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7660767" y="4878031"/>
            <a:ext cx="1299210" cy="254000"/>
          </a:xfrm>
          <a:custGeom>
            <a:avLst/>
            <a:gdLst/>
            <a:ahLst/>
            <a:cxnLst/>
            <a:rect l="l" t="t" r="r" b="b"/>
            <a:pathLst>
              <a:path w="1299209" h="254000">
                <a:moveTo>
                  <a:pt x="0" y="253403"/>
                </a:moveTo>
                <a:lnTo>
                  <a:pt x="1298828" y="253403"/>
                </a:lnTo>
                <a:lnTo>
                  <a:pt x="1298828" y="0"/>
                </a:lnTo>
                <a:lnTo>
                  <a:pt x="0" y="0"/>
                </a:lnTo>
                <a:lnTo>
                  <a:pt x="0" y="2534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39700" y="5131358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5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192270" y="5131358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5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872098" y="5131358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5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7660767" y="5131358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5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39700" y="5338622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5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192270" y="5338622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5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872098" y="5338622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5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7660767" y="5338622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5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39700" y="5545810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5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192270" y="5545810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5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872098" y="5545810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5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7660767" y="5545810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5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39700" y="5753023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5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192270" y="5753023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5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872098" y="5753023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5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7660767" y="5753023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5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39700" y="5960236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5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192270" y="5960236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5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872098" y="5960236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5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7660767" y="5960236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5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39700" y="6167450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5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192270" y="6167450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5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872098" y="6167450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5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7660767" y="6167450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5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139700" y="6374650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5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192270" y="6374650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5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872098" y="6374650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5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7660767" y="6374650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5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39700" y="6581866"/>
            <a:ext cx="4052570" cy="207645"/>
          </a:xfrm>
          <a:custGeom>
            <a:avLst/>
            <a:gdLst/>
            <a:ahLst/>
            <a:cxnLst/>
            <a:rect l="l" t="t" r="r" b="b"/>
            <a:pathLst>
              <a:path w="4052570" h="207645">
                <a:moveTo>
                  <a:pt x="0" y="207213"/>
                </a:moveTo>
                <a:lnTo>
                  <a:pt x="4052570" y="207213"/>
                </a:lnTo>
                <a:lnTo>
                  <a:pt x="4052570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192270" y="6581866"/>
            <a:ext cx="1680210" cy="207645"/>
          </a:xfrm>
          <a:custGeom>
            <a:avLst/>
            <a:gdLst/>
            <a:ahLst/>
            <a:cxnLst/>
            <a:rect l="l" t="t" r="r" b="b"/>
            <a:pathLst>
              <a:path w="1680210" h="207645">
                <a:moveTo>
                  <a:pt x="0" y="207213"/>
                </a:moveTo>
                <a:lnTo>
                  <a:pt x="1679955" y="207213"/>
                </a:lnTo>
                <a:lnTo>
                  <a:pt x="1679955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872098" y="6581866"/>
            <a:ext cx="1788795" cy="207645"/>
          </a:xfrm>
          <a:custGeom>
            <a:avLst/>
            <a:gdLst/>
            <a:ahLst/>
            <a:cxnLst/>
            <a:rect l="l" t="t" r="r" b="b"/>
            <a:pathLst>
              <a:path w="1788795" h="207645">
                <a:moveTo>
                  <a:pt x="0" y="207213"/>
                </a:moveTo>
                <a:lnTo>
                  <a:pt x="1788668" y="207213"/>
                </a:lnTo>
                <a:lnTo>
                  <a:pt x="178866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7660767" y="6581866"/>
            <a:ext cx="1299210" cy="207645"/>
          </a:xfrm>
          <a:custGeom>
            <a:avLst/>
            <a:gdLst/>
            <a:ahLst/>
            <a:cxnLst/>
            <a:rect l="l" t="t" r="r" b="b"/>
            <a:pathLst>
              <a:path w="1299209" h="207645">
                <a:moveTo>
                  <a:pt x="0" y="207213"/>
                </a:moveTo>
                <a:lnTo>
                  <a:pt x="1298828" y="207213"/>
                </a:lnTo>
                <a:lnTo>
                  <a:pt x="1298828" y="0"/>
                </a:lnTo>
                <a:lnTo>
                  <a:pt x="0" y="0"/>
                </a:lnTo>
                <a:lnTo>
                  <a:pt x="0" y="207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07" name="object 107"/>
          <p:cNvGraphicFramePr>
            <a:graphicFrameLocks noGrp="1"/>
          </p:cNvGraphicFramePr>
          <p:nvPr/>
        </p:nvGraphicFramePr>
        <p:xfrm>
          <a:off x="133350" y="1231912"/>
          <a:ext cx="8871585" cy="5563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70"/>
                <a:gridCol w="4243070"/>
                <a:gridCol w="1372870"/>
                <a:gridCol w="2232660"/>
                <a:gridCol w="965200"/>
              </a:tblGrid>
              <a:tr h="2551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314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 spc="-10" b="1">
                          <a:latin typeface="Arial"/>
                          <a:cs typeface="Arial"/>
                        </a:rPr>
                        <a:t>Catheter</a:t>
                      </a:r>
                      <a:r>
                        <a:rPr dirty="0" sz="12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Ablation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73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VOM+Catheter</a:t>
                      </a:r>
                      <a:r>
                        <a:rPr dirty="0" sz="12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Ablation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52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value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solidFill>
                      <a:srgbClr val="FFFFFF"/>
                    </a:solidFill>
                  </a:tcPr>
                </a:tc>
              </a:tr>
              <a:tr h="2449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339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50" spc="20">
                          <a:latin typeface="Arial"/>
                          <a:cs typeface="Arial"/>
                        </a:rPr>
                        <a:t>N=158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86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50" spc="20">
                          <a:latin typeface="Arial"/>
                          <a:cs typeface="Arial"/>
                        </a:rPr>
                        <a:t>N=185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160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 spc="20" b="1">
                          <a:latin typeface="Arial"/>
                          <a:cs typeface="Arial"/>
                        </a:rPr>
                        <a:t>Procedure</a:t>
                      </a:r>
                      <a:r>
                        <a:rPr dirty="0" sz="1050" spc="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35" b="1">
                          <a:latin typeface="Arial"/>
                          <a:cs typeface="Arial"/>
                        </a:rPr>
                        <a:t>Times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</a:tr>
              <a:tr h="206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6854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Fluoroscopy</a:t>
                      </a:r>
                      <a:r>
                        <a:rPr dirty="0" sz="105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105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catheter</a:t>
                      </a:r>
                      <a:r>
                        <a:rPr dirty="0" sz="105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ablation</a:t>
                      </a:r>
                      <a:r>
                        <a:rPr dirty="0" sz="105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(min)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4097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11.9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50" spc="-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21.2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559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10.9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5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19.5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0.6531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</a:tr>
              <a:tr h="223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25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Procedure</a:t>
                      </a:r>
                      <a:r>
                        <a:rPr dirty="0" sz="105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 of</a:t>
                      </a:r>
                      <a:r>
                        <a:rPr dirty="0" sz="105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catheter</a:t>
                      </a:r>
                      <a:r>
                        <a:rPr dirty="0" sz="105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ablation</a:t>
                      </a:r>
                      <a:r>
                        <a:rPr dirty="0" sz="105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(min)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416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190.2 ±</a:t>
                      </a:r>
                      <a:r>
                        <a:rPr dirty="0" sz="105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63.5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762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166.6 ±</a:t>
                      </a:r>
                      <a:r>
                        <a:rPr dirty="0" sz="105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74.5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683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0.002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191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24447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50" spc="20"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105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fluoroscopy</a:t>
                      </a:r>
                      <a:r>
                        <a:rPr dirty="0" sz="105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105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(VOM</a:t>
                      </a:r>
                      <a:r>
                        <a:rPr dirty="0" sz="105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ethanol</a:t>
                      </a:r>
                      <a:r>
                        <a:rPr dirty="0" sz="105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plus</a:t>
                      </a:r>
                      <a:r>
                        <a:rPr dirty="0" sz="105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catheter</a:t>
                      </a:r>
                      <a:r>
                        <a:rPr dirty="0" sz="1050" spc="-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ablation,</a:t>
                      </a:r>
                      <a:r>
                        <a:rPr dirty="0" sz="105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min)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14097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11.9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50" spc="-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21.2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27559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23.0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5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23.7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52069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050" spc="25"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0.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</a:tr>
              <a:tr h="2123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2438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20"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105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procedure</a:t>
                      </a:r>
                      <a:r>
                        <a:rPr dirty="0" sz="105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105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(VOM</a:t>
                      </a:r>
                      <a:r>
                        <a:rPr dirty="0" sz="105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ethanol</a:t>
                      </a:r>
                      <a:r>
                        <a:rPr dirty="0" sz="105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plus</a:t>
                      </a:r>
                      <a:r>
                        <a:rPr dirty="0" sz="105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catheter</a:t>
                      </a:r>
                      <a:r>
                        <a:rPr dirty="0" sz="105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ablation,</a:t>
                      </a:r>
                      <a:r>
                        <a:rPr dirty="0" sz="1050" spc="-10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min)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416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190.3 ±</a:t>
                      </a:r>
                      <a:r>
                        <a:rPr dirty="0" sz="105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63.5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762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215.9 ±</a:t>
                      </a:r>
                      <a:r>
                        <a:rPr dirty="0" sz="105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77.7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01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0.0011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lnR w="12700">
                      <a:solidFill>
                        <a:srgbClr val="FF0000"/>
                      </a:solidFill>
                      <a:prstDash val="solid"/>
                    </a:lnR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01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93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LA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instrumentation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1050" spc="-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(min)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14160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149.6 ±</a:t>
                      </a:r>
                      <a:r>
                        <a:rPr dirty="0" sz="105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48.8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27622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193.0 ±</a:t>
                      </a:r>
                      <a:r>
                        <a:rPr dirty="0" sz="105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60.8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065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0.0007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</a:tr>
              <a:tr h="204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193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Radiofrequency</a:t>
                      </a:r>
                      <a:r>
                        <a:rPr dirty="0" sz="105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ablation</a:t>
                      </a:r>
                      <a:r>
                        <a:rPr dirty="0" sz="105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time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(min)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4097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79.8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37.7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559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65.9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5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29.8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87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0.0002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solidFill>
                      <a:srgbClr val="FFFFFF"/>
                    </a:solidFill>
                  </a:tcPr>
                </a:tc>
              </a:tr>
              <a:tr h="2116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050" spc="10" b="1"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10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 b="1">
                          <a:latin typeface="Arial"/>
                          <a:cs typeface="Arial"/>
                        </a:rPr>
                        <a:t>ablated</a:t>
                      </a:r>
                      <a:r>
                        <a:rPr dirty="0" sz="10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5" b="1">
                          <a:latin typeface="Arial"/>
                          <a:cs typeface="Arial"/>
                        </a:rPr>
                        <a:t>area</a:t>
                      </a:r>
                      <a:r>
                        <a:rPr dirty="0" sz="10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30" b="1">
                          <a:latin typeface="Arial"/>
                          <a:cs typeface="Arial"/>
                        </a:rPr>
                        <a:t>(cm</a:t>
                      </a:r>
                      <a:r>
                        <a:rPr dirty="0" baseline="23809" sz="1050" spc="44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50" spc="30" b="1">
                          <a:latin typeface="Arial"/>
                          <a:cs typeface="Arial"/>
                        </a:rPr>
                        <a:t>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271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62.0±50.27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6797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62.6±50.6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4604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71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0.91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651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50" spc="10" b="1">
                          <a:latin typeface="Arial"/>
                          <a:cs typeface="Arial"/>
                        </a:rPr>
                        <a:t>Mitral</a:t>
                      </a:r>
                      <a:r>
                        <a:rPr dirty="0" sz="10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 b="1">
                          <a:latin typeface="Arial"/>
                          <a:cs typeface="Arial"/>
                        </a:rPr>
                        <a:t>isthmus</a:t>
                      </a:r>
                      <a:r>
                        <a:rPr dirty="0" sz="10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ablation</a:t>
                      </a:r>
                      <a:r>
                        <a:rPr dirty="0" sz="10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performed-</a:t>
                      </a:r>
                      <a:r>
                        <a:rPr dirty="0" sz="1050" spc="-1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no.</a:t>
                      </a:r>
                      <a:r>
                        <a:rPr dirty="0" sz="10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35" b="1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33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114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(72.2)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679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158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(85.4)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890"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0.0025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1976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935">
                        <a:lnSpc>
                          <a:spcPts val="1225"/>
                        </a:lnSpc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Mitral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Isthmus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ablation</a:t>
                      </a:r>
                      <a:r>
                        <a:rPr dirty="0" sz="1050" spc="-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time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(min)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141605">
                        <a:lnSpc>
                          <a:spcPts val="1225"/>
                        </a:lnSpc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12.7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5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15.5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267970">
                        <a:lnSpc>
                          <a:spcPts val="1225"/>
                        </a:lnSpc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8.1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±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9.1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4925">
                        <a:lnSpc>
                          <a:spcPts val="124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0.0028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</a:tr>
              <a:tr h="221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9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50" spc="5">
                          <a:latin typeface="Arial"/>
                          <a:cs typeface="Arial"/>
                        </a:rPr>
                        <a:t>Peri-mitral</a:t>
                      </a:r>
                      <a:r>
                        <a:rPr dirty="0" sz="105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block-</a:t>
                      </a:r>
                      <a:r>
                        <a:rPr dirty="0" sz="105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no.</a:t>
                      </a:r>
                      <a:r>
                        <a:rPr dirty="0" sz="10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19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 spc="5">
                          <a:latin typeface="Arial"/>
                          <a:cs typeface="Arial"/>
                        </a:rPr>
                        <a:t>Bidirectional</a:t>
                      </a:r>
                      <a:r>
                        <a:rPr dirty="0" sz="1050" spc="-1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block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39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81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(51.3)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679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137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(74.0)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1050" spc="25"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0.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735"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145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066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iled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13335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33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(20.9)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2679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21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(11.4)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0.0157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</a:tr>
              <a:tr h="2073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13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05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attempted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339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44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(27.8)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86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27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(14.6)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0.0025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solidFill>
                      <a:srgbClr val="FFFFFF"/>
                    </a:solidFill>
                  </a:tcPr>
                </a:tc>
              </a:tr>
              <a:tr h="218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25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Requiring</a:t>
                      </a:r>
                      <a:r>
                        <a:rPr dirty="0" sz="105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coronary</a:t>
                      </a:r>
                      <a:r>
                        <a:rPr dirty="0" sz="105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sinus</a:t>
                      </a:r>
                      <a:r>
                        <a:rPr dirty="0" sz="105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ablation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339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74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(46.8)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86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55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(29.7)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0.0011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solidFill>
                      <a:srgbClr val="FFFFFF"/>
                    </a:solidFill>
                  </a:tcPr>
                </a:tc>
              </a:tr>
              <a:tr h="2356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50" spc="25" b="1"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0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ablation</a:t>
                      </a:r>
                      <a:r>
                        <a:rPr dirty="0" sz="10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 b="1">
                          <a:latin typeface="Arial"/>
                          <a:cs typeface="Arial"/>
                        </a:rPr>
                        <a:t>sites-</a:t>
                      </a:r>
                      <a:r>
                        <a:rPr dirty="0" sz="10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no.</a:t>
                      </a:r>
                      <a:r>
                        <a:rPr dirty="0" sz="10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35" b="1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298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Any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lesion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beyond</a:t>
                      </a:r>
                      <a:r>
                        <a:rPr dirty="0" sz="1050" spc="-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5">
                          <a:latin typeface="Arial"/>
                          <a:cs typeface="Arial"/>
                        </a:rPr>
                        <a:t>PVAI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33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151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(95.6)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679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177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(95.7)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0.9618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006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9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LA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posterior</a:t>
                      </a:r>
                      <a:r>
                        <a:rPr dirty="0" sz="1050" spc="-229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wall isolation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1339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118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(74.7)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2679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123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(66.5)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0.0978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</a:tr>
              <a:tr h="207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0029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LAA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isolation</a:t>
                      </a:r>
                      <a:r>
                        <a:rPr dirty="0" sz="1050" spc="-1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339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16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(10.1)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86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(7.6)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0.4031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solidFill>
                      <a:srgbClr val="FFFFFF"/>
                    </a:solidFill>
                  </a:tcPr>
                </a:tc>
              </a:tr>
              <a:tr h="2077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 b="1">
                          <a:latin typeface="Arial"/>
                          <a:cs typeface="Arial"/>
                        </a:rPr>
                        <a:t>Ablation</a:t>
                      </a:r>
                      <a:r>
                        <a:rPr dirty="0" sz="10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5" b="1">
                          <a:latin typeface="Arial"/>
                          <a:cs typeface="Arial"/>
                        </a:rPr>
                        <a:t>complex</a:t>
                      </a:r>
                      <a:r>
                        <a:rPr dirty="0" sz="10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 b="1">
                          <a:latin typeface="Arial"/>
                          <a:cs typeface="Arial"/>
                        </a:rPr>
                        <a:t>potentials-</a:t>
                      </a:r>
                      <a:r>
                        <a:rPr dirty="0" sz="10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no.</a:t>
                      </a:r>
                      <a:r>
                        <a:rPr dirty="0" sz="10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35" b="1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333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151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(95.6)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79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167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(90.3)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0.0598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solidFill>
                      <a:srgbClr val="FFFFFF"/>
                    </a:solidFill>
                  </a:tcPr>
                </a:tc>
              </a:tr>
              <a:tr h="207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13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LA</a:t>
                      </a:r>
                      <a:r>
                        <a:rPr dirty="0" sz="1050" spc="-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roof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339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134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(84.8)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797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146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(78.9)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0.1602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solidFill>
                      <a:srgbClr val="FFFFFF"/>
                    </a:solidFill>
                  </a:tcPr>
                </a:tc>
              </a:tr>
              <a:tr h="2072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413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Mitral</a:t>
                      </a:r>
                      <a:r>
                        <a:rPr dirty="0" sz="105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annulus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339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37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(23.4)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860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35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(18.9)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0.3078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8415">
                    <a:solidFill>
                      <a:srgbClr val="FFFFFF"/>
                    </a:solidFill>
                  </a:tcPr>
                </a:tc>
              </a:tr>
              <a:tr h="1813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33679">
                        <a:lnSpc>
                          <a:spcPts val="1135"/>
                        </a:lnSpc>
                        <a:spcBef>
                          <a:spcPts val="13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pt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m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3350">
                        <a:lnSpc>
                          <a:spcPts val="1135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62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(39.2)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75590">
                        <a:lnSpc>
                          <a:spcPts val="1135"/>
                        </a:lnSpc>
                        <a:spcBef>
                          <a:spcPts val="13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61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(33)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ts val="1120"/>
                        </a:lnSpc>
                        <a:spcBef>
                          <a:spcPts val="150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0.1848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207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413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/S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398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93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(58.9)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68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83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(44.9)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ts val="1255"/>
                        </a:lnSpc>
                        <a:spcBef>
                          <a:spcPts val="409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0.0097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8" name="object 108"/>
          <p:cNvSpPr/>
          <p:nvPr/>
        </p:nvSpPr>
        <p:spPr>
          <a:xfrm>
            <a:off x="45719" y="3337559"/>
            <a:ext cx="9071610" cy="384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5719" y="3977640"/>
            <a:ext cx="9071610" cy="384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5719" y="5074920"/>
            <a:ext cx="9071610" cy="384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5719" y="6499859"/>
            <a:ext cx="9071610" cy="3581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3339" y="2316479"/>
            <a:ext cx="9079230" cy="5676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156065" algn="l"/>
              </a:tabLst>
            </a:pPr>
            <a:r>
              <a:rPr dirty="0" spc="-330"/>
              <a:t> </a:t>
            </a:r>
            <a:r>
              <a:rPr dirty="0" spc="15"/>
              <a:t>Primary</a:t>
            </a:r>
            <a:r>
              <a:rPr dirty="0" spc="-245"/>
              <a:t> </a:t>
            </a:r>
            <a:r>
              <a:rPr dirty="0" spc="15"/>
              <a:t>end-point	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0500" y="1933448"/>
          <a:ext cx="8701405" cy="3632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5314"/>
                <a:gridCol w="920114"/>
                <a:gridCol w="1533525"/>
                <a:gridCol w="948689"/>
                <a:gridCol w="960755"/>
                <a:gridCol w="1539240"/>
                <a:gridCol w="914400"/>
              </a:tblGrid>
              <a:tr h="592581">
                <a:tc gridSpan="7">
                  <a:txBody>
                    <a:bodyPr/>
                    <a:lstStyle/>
                    <a:p>
                      <a:pPr marL="111760">
                        <a:lnSpc>
                          <a:spcPts val="3245"/>
                        </a:lnSpc>
                      </a:pPr>
                      <a:r>
                        <a:rPr dirty="0" sz="3150">
                          <a:latin typeface="Arial Narrow"/>
                          <a:cs typeface="Arial Narrow"/>
                        </a:rPr>
                        <a:t>after 3-months, </a:t>
                      </a:r>
                      <a:r>
                        <a:rPr dirty="0" sz="3150" spc="15">
                          <a:latin typeface="Arial Narrow"/>
                          <a:cs typeface="Arial Narrow"/>
                        </a:rPr>
                        <a:t>a </a:t>
                      </a:r>
                      <a:r>
                        <a:rPr dirty="0" sz="3150" spc="10">
                          <a:latin typeface="Arial Narrow"/>
                          <a:cs typeface="Arial Narrow"/>
                        </a:rPr>
                        <a:t>single </a:t>
                      </a:r>
                      <a:r>
                        <a:rPr dirty="0" sz="3150" spc="-5">
                          <a:latin typeface="Arial Narrow"/>
                          <a:cs typeface="Arial Narrow"/>
                        </a:rPr>
                        <a:t>procedure, </a:t>
                      </a:r>
                      <a:r>
                        <a:rPr dirty="0" sz="3150" spc="-20">
                          <a:latin typeface="Arial Narrow"/>
                          <a:cs typeface="Arial Narrow"/>
                        </a:rPr>
                        <a:t>off</a:t>
                      </a:r>
                      <a:r>
                        <a:rPr dirty="0" sz="3150" spc="-18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3150">
                          <a:latin typeface="Arial Narrow"/>
                          <a:cs typeface="Arial Narrow"/>
                        </a:rPr>
                        <a:t>antiarrhythmics.*</a:t>
                      </a:r>
                      <a:endParaRPr sz="31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205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89584">
                        <a:lnSpc>
                          <a:spcPts val="2075"/>
                        </a:lnSpc>
                        <a:spcBef>
                          <a:spcPts val="1195"/>
                        </a:spcBef>
                      </a:pPr>
                      <a:r>
                        <a:rPr dirty="0" sz="1800" spc="-20" b="1">
                          <a:latin typeface="Arial"/>
                          <a:cs typeface="Arial"/>
                        </a:rPr>
                        <a:t>INTENTION-TO-TREAT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751840">
                        <a:lnSpc>
                          <a:spcPts val="2075"/>
                        </a:lnSpc>
                        <a:spcBef>
                          <a:spcPts val="1195"/>
                        </a:spcBef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18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0" b="1">
                          <a:latin typeface="Arial"/>
                          <a:cs typeface="Arial"/>
                        </a:rPr>
                        <a:t>TREATMENT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15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15" b="1">
                          <a:latin typeface="Arial"/>
                          <a:cs typeface="Arial"/>
                        </a:rPr>
                        <a:t>Catheter</a:t>
                      </a:r>
                      <a:r>
                        <a:rPr dirty="0" sz="1600" spc="-2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15" b="1">
                          <a:latin typeface="Arial"/>
                          <a:cs typeface="Arial"/>
                        </a:rPr>
                        <a:t>Ablation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R="6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spc="5">
                          <a:latin typeface="Arial"/>
                          <a:cs typeface="Arial"/>
                        </a:rPr>
                        <a:t>N=158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>
                        <a:alpha val="47058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600" spc="5" b="1">
                          <a:latin typeface="Arial"/>
                          <a:cs typeface="Arial"/>
                        </a:rPr>
                        <a:t>VOM-Catheter</a:t>
                      </a:r>
                      <a:r>
                        <a:rPr dirty="0" sz="1600" spc="-1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15" b="1">
                          <a:latin typeface="Arial"/>
                          <a:cs typeface="Arial"/>
                        </a:rPr>
                        <a:t>Ablation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spc="5">
                          <a:latin typeface="Arial"/>
                          <a:cs typeface="Arial"/>
                        </a:rPr>
                        <a:t>N=185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>
                        <a:alpha val="4705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1600" spc="5" b="1">
                          <a:latin typeface="Arial"/>
                          <a:cs typeface="Arial"/>
                        </a:rPr>
                        <a:t>VOM-Catheter</a:t>
                      </a:r>
                      <a:r>
                        <a:rPr dirty="0" sz="1600" spc="-1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20" b="1">
                          <a:latin typeface="Arial"/>
                          <a:cs typeface="Arial"/>
                        </a:rPr>
                        <a:t>Ablation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spc="5">
                          <a:latin typeface="Arial"/>
                          <a:cs typeface="Arial"/>
                        </a:rPr>
                        <a:t>N=155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>
                        <a:alpha val="4705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045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350" spc="20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50" spc="-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10" i="1">
                          <a:latin typeface="Arial"/>
                          <a:cs typeface="Arial"/>
                        </a:rPr>
                        <a:t>(%)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 marR="2540">
                        <a:lnSpc>
                          <a:spcPct val="100000"/>
                        </a:lnSpc>
                      </a:pPr>
                      <a:r>
                        <a:rPr dirty="0" sz="1350" spc="20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50" spc="-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10" i="1">
                          <a:latin typeface="Arial"/>
                          <a:cs typeface="Arial"/>
                        </a:rPr>
                        <a:t>(%)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02260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350" spc="-10">
                          <a:latin typeface="Arial"/>
                          <a:cs typeface="Arial"/>
                        </a:rPr>
                        <a:t>Odds</a:t>
                      </a:r>
                      <a:r>
                        <a:rPr dirty="0" sz="135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10">
                          <a:latin typeface="Arial"/>
                          <a:cs typeface="Arial"/>
                        </a:rPr>
                        <a:t>Ratio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3937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350" spc="25">
                          <a:latin typeface="Arial"/>
                          <a:cs typeface="Arial"/>
                        </a:rPr>
                        <a:t>(95%</a:t>
                      </a:r>
                      <a:r>
                        <a:rPr dirty="0" sz="13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10">
                          <a:latin typeface="Arial"/>
                          <a:cs typeface="Arial"/>
                        </a:rPr>
                        <a:t>CI)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13716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 marR="3937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"/>
                          <a:cs typeface="Arial"/>
                        </a:rPr>
                        <a:t>P-value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350" spc="20" i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50" spc="-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10" i="1">
                          <a:latin typeface="Arial"/>
                          <a:cs typeface="Arial"/>
                        </a:rPr>
                        <a:t>(%)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6230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dirty="0" sz="1350" spc="-10">
                          <a:latin typeface="Arial"/>
                          <a:cs typeface="Arial"/>
                        </a:rPr>
                        <a:t>Odds</a:t>
                      </a:r>
                      <a:r>
                        <a:rPr dirty="0" sz="1350" spc="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10">
                          <a:latin typeface="Arial"/>
                          <a:cs typeface="Arial"/>
                        </a:rPr>
                        <a:t>Ratio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4076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350" spc="25">
                          <a:latin typeface="Arial"/>
                          <a:cs typeface="Arial"/>
                        </a:rPr>
                        <a:t>(95%</a:t>
                      </a:r>
                      <a:r>
                        <a:rPr dirty="0" sz="13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10">
                          <a:latin typeface="Arial"/>
                          <a:cs typeface="Arial"/>
                        </a:rPr>
                        <a:t>CI)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13716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algn="ctr" marR="2032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"/>
                          <a:cs typeface="Arial"/>
                        </a:rPr>
                        <a:t>P-value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</a:tr>
              <a:tr h="7927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20"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13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20">
                          <a:latin typeface="Arial"/>
                          <a:cs typeface="Arial"/>
                        </a:rPr>
                        <a:t>(38)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20">
                          <a:latin typeface="Arial"/>
                          <a:cs typeface="Arial"/>
                        </a:rPr>
                        <a:t>91</a:t>
                      </a:r>
                      <a:r>
                        <a:rPr dirty="0" sz="13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15">
                          <a:latin typeface="Arial"/>
                          <a:cs typeface="Arial"/>
                        </a:rPr>
                        <a:t>(49.2)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085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0.63</a:t>
                      </a:r>
                      <a:r>
                        <a:rPr dirty="0" sz="1350" spc="3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1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(0.41-0.97)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R="298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15">
                          <a:latin typeface="Arial"/>
                          <a:cs typeface="Arial"/>
                        </a:rPr>
                        <a:t>0.037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20">
                          <a:latin typeface="Arial"/>
                          <a:cs typeface="Arial"/>
                        </a:rPr>
                        <a:t>80</a:t>
                      </a:r>
                      <a:r>
                        <a:rPr dirty="0" sz="13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15">
                          <a:latin typeface="Arial"/>
                          <a:cs typeface="Arial"/>
                        </a:rPr>
                        <a:t>(51.6)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225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10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0.57</a:t>
                      </a:r>
                      <a:r>
                        <a:rPr dirty="0" sz="1350" spc="3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15" b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(0.37-0.90)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R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15">
                          <a:latin typeface="Arial"/>
                          <a:cs typeface="Arial"/>
                        </a:rPr>
                        <a:t>0.015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49580" y="1360487"/>
            <a:ext cx="7901305" cy="5105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150" spc="10">
                <a:latin typeface="Arial Narrow"/>
                <a:cs typeface="Arial Narrow"/>
              </a:rPr>
              <a:t>Ablation </a:t>
            </a:r>
            <a:r>
              <a:rPr dirty="0" sz="3150" spc="15">
                <a:latin typeface="Arial Narrow"/>
                <a:cs typeface="Arial Narrow"/>
              </a:rPr>
              <a:t>success: </a:t>
            </a:r>
            <a:r>
              <a:rPr dirty="0" sz="3150" spc="5">
                <a:latin typeface="Arial Narrow"/>
                <a:cs typeface="Arial Narrow"/>
              </a:rPr>
              <a:t>Freedom </a:t>
            </a:r>
            <a:r>
              <a:rPr dirty="0" sz="3150">
                <a:latin typeface="Arial Narrow"/>
                <a:cs typeface="Arial Narrow"/>
              </a:rPr>
              <a:t>from </a:t>
            </a:r>
            <a:r>
              <a:rPr dirty="0" sz="3150" spc="-20">
                <a:latin typeface="Arial Narrow"/>
                <a:cs typeface="Arial Narrow"/>
              </a:rPr>
              <a:t>AF/AT </a:t>
            </a:r>
            <a:r>
              <a:rPr dirty="0" sz="3150" spc="15">
                <a:latin typeface="Arial Narrow"/>
                <a:cs typeface="Arial Narrow"/>
              </a:rPr>
              <a:t>≥ </a:t>
            </a:r>
            <a:r>
              <a:rPr dirty="0" sz="3150" spc="10">
                <a:latin typeface="Arial Narrow"/>
                <a:cs typeface="Arial Narrow"/>
              </a:rPr>
              <a:t>30</a:t>
            </a:r>
            <a:r>
              <a:rPr dirty="0" sz="3150" spc="90">
                <a:latin typeface="Arial Narrow"/>
                <a:cs typeface="Arial Narrow"/>
              </a:rPr>
              <a:t> </a:t>
            </a:r>
            <a:r>
              <a:rPr dirty="0" sz="3150" spc="5">
                <a:latin typeface="Arial Narrow"/>
                <a:cs typeface="Arial Narrow"/>
              </a:rPr>
              <a:t>seconds</a:t>
            </a:r>
            <a:endParaRPr sz="315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03804" y="6521132"/>
            <a:ext cx="4097654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 Narrow"/>
                <a:cs typeface="Arial Narrow"/>
              </a:rPr>
              <a:t>* </a:t>
            </a:r>
            <a:r>
              <a:rPr dirty="0" sz="1800" spc="10">
                <a:latin typeface="Arial Narrow"/>
                <a:cs typeface="Arial Narrow"/>
              </a:rPr>
              <a:t>Deaths and </a:t>
            </a:r>
            <a:r>
              <a:rPr dirty="0" sz="1800" spc="-20">
                <a:latin typeface="Arial Narrow"/>
                <a:cs typeface="Arial Narrow"/>
              </a:rPr>
              <a:t>missing </a:t>
            </a:r>
            <a:r>
              <a:rPr dirty="0" sz="1800" spc="5">
                <a:latin typeface="Arial Narrow"/>
                <a:cs typeface="Arial Narrow"/>
              </a:rPr>
              <a:t>data </a:t>
            </a:r>
            <a:r>
              <a:rPr dirty="0" sz="1800">
                <a:latin typeface="Arial Narrow"/>
                <a:cs typeface="Arial Narrow"/>
              </a:rPr>
              <a:t>considered </a:t>
            </a:r>
            <a:r>
              <a:rPr dirty="0" sz="1800" spc="5">
                <a:latin typeface="Arial Narrow"/>
                <a:cs typeface="Arial Narrow"/>
              </a:rPr>
              <a:t>as</a:t>
            </a:r>
            <a:r>
              <a:rPr dirty="0" sz="1800" spc="-80">
                <a:latin typeface="Arial Narrow"/>
                <a:cs typeface="Arial Narrow"/>
              </a:rPr>
              <a:t> </a:t>
            </a:r>
            <a:r>
              <a:rPr dirty="0" sz="1800" spc="-5">
                <a:latin typeface="Arial Narrow"/>
                <a:cs typeface="Arial Narrow"/>
              </a:rPr>
              <a:t>failures</a:t>
            </a:r>
            <a:endParaRPr sz="18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0500" y="1238516"/>
          <a:ext cx="8780145" cy="3757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0030"/>
                <a:gridCol w="1035049"/>
                <a:gridCol w="1684654"/>
                <a:gridCol w="1013459"/>
                <a:gridCol w="1256029"/>
                <a:gridCol w="1012825"/>
              </a:tblGrid>
              <a:tr h="1088885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3956050">
                        <a:lnSpc>
                          <a:spcPts val="2085"/>
                        </a:lnSpc>
                        <a:spcBef>
                          <a:spcPts val="1789"/>
                        </a:spcBef>
                      </a:pPr>
                      <a:r>
                        <a:rPr dirty="0" sz="1800" spc="-20" b="1">
                          <a:latin typeface="Arial"/>
                          <a:cs typeface="Arial"/>
                        </a:rPr>
                        <a:t>INTENTION-TO-TREAT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80975">
                        <a:lnSpc>
                          <a:spcPts val="2085"/>
                        </a:lnSpc>
                        <a:spcBef>
                          <a:spcPts val="1789"/>
                        </a:spcBef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18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20" b="1">
                          <a:latin typeface="Arial"/>
                          <a:cs typeface="Arial"/>
                        </a:rPr>
                        <a:t>TREATMENT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88898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algn="just" marL="2890520" marR="186055">
                        <a:lnSpc>
                          <a:spcPct val="111300"/>
                        </a:lnSpc>
                      </a:pPr>
                      <a:r>
                        <a:rPr dirty="0" sz="1350" spc="20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350" spc="5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350" spc="1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350" spc="50" b="1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350" spc="5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350" spc="1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350" spc="5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350" b="1">
                          <a:latin typeface="Arial"/>
                          <a:cs typeface="Arial"/>
                        </a:rPr>
                        <a:t>r  </a:t>
                      </a:r>
                      <a:r>
                        <a:rPr dirty="0" sz="1350" spc="25" b="1">
                          <a:latin typeface="Arial"/>
                          <a:cs typeface="Arial"/>
                        </a:rPr>
                        <a:t>Ablation  </a:t>
                      </a:r>
                      <a:r>
                        <a:rPr dirty="0" sz="1350" spc="15" b="1">
                          <a:latin typeface="Arial"/>
                          <a:cs typeface="Arial"/>
                        </a:rPr>
                        <a:t>N=158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25" b="1">
                          <a:latin typeface="Arial"/>
                          <a:cs typeface="Arial"/>
                        </a:rPr>
                        <a:t>VOM-Catheter</a:t>
                      </a:r>
                      <a:r>
                        <a:rPr dirty="0" sz="135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30" b="1">
                          <a:latin typeface="Arial"/>
                          <a:cs typeface="Arial"/>
                        </a:rPr>
                        <a:t>Ablation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350" spc="15" b="1">
                          <a:latin typeface="Arial"/>
                          <a:cs typeface="Arial"/>
                        </a:rPr>
                        <a:t>N=185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25" b="1">
                          <a:latin typeface="Arial"/>
                          <a:cs typeface="Arial"/>
                        </a:rPr>
                        <a:t>VOM-Catheter</a:t>
                      </a:r>
                      <a:r>
                        <a:rPr dirty="0" sz="135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25" b="1">
                          <a:latin typeface="Arial"/>
                          <a:cs typeface="Arial"/>
                        </a:rPr>
                        <a:t>Ablation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algn="ctr" marL="63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350" spc="15" b="1">
                          <a:latin typeface="Arial"/>
                          <a:cs typeface="Arial"/>
                        </a:rPr>
                        <a:t>N=155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012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377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2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5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2546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2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R="1409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2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5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value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2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 spc="2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5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value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</a:tr>
              <a:tr h="474442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050" spc="15" b="1">
                          <a:latin typeface="Arial"/>
                          <a:cs typeface="Arial"/>
                        </a:rPr>
                        <a:t>AF/AT</a:t>
                      </a:r>
                      <a:r>
                        <a:rPr dirty="0" sz="1050" spc="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5" b="1">
                          <a:latin typeface="Arial"/>
                          <a:cs typeface="Arial"/>
                        </a:rPr>
                        <a:t>recurrence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050" spc="25" b="1">
                          <a:latin typeface="Arial"/>
                          <a:cs typeface="Arial"/>
                        </a:rPr>
                        <a:t>(excluding deaths 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050" spc="20" b="1">
                          <a:latin typeface="Arial"/>
                          <a:cs typeface="Arial"/>
                        </a:rPr>
                        <a:t>missing</a:t>
                      </a:r>
                      <a:r>
                        <a:rPr dirty="0" sz="10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data)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82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(51.9)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589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8445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77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(41.6)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589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17907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200" spc="2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02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589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541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62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(40)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589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0.018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589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>
                        <a:alpha val="47058"/>
                      </a:srgbClr>
                    </a:solidFill>
                  </a:tcPr>
                </a:tc>
              </a:tr>
              <a:tr h="320558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050" spc="10" b="1">
                          <a:latin typeface="Arial"/>
                          <a:cs typeface="Arial"/>
                        </a:rPr>
                        <a:t>Clinical 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AF/AT</a:t>
                      </a:r>
                      <a:r>
                        <a:rPr dirty="0" sz="1050" spc="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5" b="1">
                          <a:latin typeface="Arial"/>
                          <a:cs typeface="Arial"/>
                        </a:rPr>
                        <a:t>recurrence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5565"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59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(37.3)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84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58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(31.3)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17907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200" spc="25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24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47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45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(29)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200" spc="-15">
                          <a:latin typeface="Arial"/>
                          <a:cs typeface="Arial"/>
                        </a:rPr>
                        <a:t>0.119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solidFill>
                      <a:srgbClr val="FFFFFF">
                        <a:alpha val="47058"/>
                      </a:srgbClr>
                    </a:solidFill>
                  </a:tcPr>
                </a:tc>
              </a:tr>
              <a:tr h="322471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050" spc="15" b="1">
                          <a:latin typeface="Arial"/>
                          <a:cs typeface="Arial"/>
                        </a:rPr>
                        <a:t>Monitoring AF/AT </a:t>
                      </a:r>
                      <a:r>
                        <a:rPr dirty="0" sz="1050" spc="20" b="1">
                          <a:latin typeface="Arial"/>
                          <a:cs typeface="Arial"/>
                        </a:rPr>
                        <a:t>recurrence 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(≥</a:t>
                      </a:r>
                      <a:r>
                        <a:rPr dirty="0" sz="1050" spc="-1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 b="1">
                          <a:latin typeface="Arial"/>
                          <a:cs typeface="Arial"/>
                        </a:rPr>
                        <a:t>30sec)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3820"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23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(14.6)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R w="12700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844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(10.3)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17907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200" spc="2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22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R w="12700">
                      <a:solidFill>
                        <a:srgbClr val="000000"/>
                      </a:solidFill>
                      <a:prstDash val="solid"/>
                    </a:lnR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779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17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(11)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7084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0.342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4705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156065" algn="l"/>
              </a:tabLst>
            </a:pPr>
            <a:r>
              <a:rPr dirty="0" spc="-330"/>
              <a:t> </a:t>
            </a:r>
            <a:r>
              <a:rPr dirty="0" spc="15"/>
              <a:t>Primary end-point</a:t>
            </a:r>
            <a:r>
              <a:rPr dirty="0" spc="-390"/>
              <a:t> </a:t>
            </a:r>
            <a:r>
              <a:rPr dirty="0" spc="10"/>
              <a:t>components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9140" y="2270760"/>
            <a:ext cx="0" cy="2461260"/>
          </a:xfrm>
          <a:custGeom>
            <a:avLst/>
            <a:gdLst/>
            <a:ahLst/>
            <a:cxnLst/>
            <a:rect l="l" t="t" r="r" b="b"/>
            <a:pathLst>
              <a:path w="0" h="2461260">
                <a:moveTo>
                  <a:pt x="0" y="246126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93419" y="4732020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93419" y="4488179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93419" y="4244340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3419" y="3992879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93419" y="3749040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93419" y="3505200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93419" y="3253740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93419" y="3009900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93419" y="2758439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93419" y="2514600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93419" y="2270760"/>
            <a:ext cx="91440" cy="0"/>
          </a:xfrm>
          <a:custGeom>
            <a:avLst/>
            <a:gdLst/>
            <a:ahLst/>
            <a:cxnLst/>
            <a:rect l="l" t="t" r="r" b="b"/>
            <a:pathLst>
              <a:path w="91440" h="0">
                <a:moveTo>
                  <a:pt x="0" y="0"/>
                </a:moveTo>
                <a:lnTo>
                  <a:pt x="914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39140" y="4732020"/>
            <a:ext cx="3703320" cy="0"/>
          </a:xfrm>
          <a:custGeom>
            <a:avLst/>
            <a:gdLst/>
            <a:ahLst/>
            <a:cxnLst/>
            <a:rect l="l" t="t" r="r" b="b"/>
            <a:pathLst>
              <a:path w="3703320" h="0">
                <a:moveTo>
                  <a:pt x="0" y="0"/>
                </a:moveTo>
                <a:lnTo>
                  <a:pt x="37033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39140" y="4693920"/>
            <a:ext cx="0" cy="83820"/>
          </a:xfrm>
          <a:custGeom>
            <a:avLst/>
            <a:gdLst/>
            <a:ahLst/>
            <a:cxnLst/>
            <a:rect l="l" t="t" r="r" b="b"/>
            <a:pathLst>
              <a:path w="0" h="83820">
                <a:moveTo>
                  <a:pt x="0" y="0"/>
                </a:moveTo>
                <a:lnTo>
                  <a:pt x="0" y="8381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68779" y="4693920"/>
            <a:ext cx="0" cy="83820"/>
          </a:xfrm>
          <a:custGeom>
            <a:avLst/>
            <a:gdLst/>
            <a:ahLst/>
            <a:cxnLst/>
            <a:rect l="l" t="t" r="r" b="b"/>
            <a:pathLst>
              <a:path w="0" h="83820">
                <a:moveTo>
                  <a:pt x="0" y="0"/>
                </a:moveTo>
                <a:lnTo>
                  <a:pt x="0" y="8381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590800" y="4693920"/>
            <a:ext cx="0" cy="83820"/>
          </a:xfrm>
          <a:custGeom>
            <a:avLst/>
            <a:gdLst/>
            <a:ahLst/>
            <a:cxnLst/>
            <a:rect l="l" t="t" r="r" b="b"/>
            <a:pathLst>
              <a:path w="0" h="83820">
                <a:moveTo>
                  <a:pt x="0" y="0"/>
                </a:moveTo>
                <a:lnTo>
                  <a:pt x="0" y="8381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20440" y="4693920"/>
            <a:ext cx="0" cy="83820"/>
          </a:xfrm>
          <a:custGeom>
            <a:avLst/>
            <a:gdLst/>
            <a:ahLst/>
            <a:cxnLst/>
            <a:rect l="l" t="t" r="r" b="b"/>
            <a:pathLst>
              <a:path w="0" h="83820">
                <a:moveTo>
                  <a:pt x="0" y="0"/>
                </a:moveTo>
                <a:lnTo>
                  <a:pt x="0" y="8381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442459" y="4693920"/>
            <a:ext cx="0" cy="83820"/>
          </a:xfrm>
          <a:custGeom>
            <a:avLst/>
            <a:gdLst/>
            <a:ahLst/>
            <a:cxnLst/>
            <a:rect l="l" t="t" r="r" b="b"/>
            <a:pathLst>
              <a:path w="0" h="83820">
                <a:moveTo>
                  <a:pt x="0" y="0"/>
                </a:moveTo>
                <a:lnTo>
                  <a:pt x="0" y="8381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42950" y="2266950"/>
            <a:ext cx="3375660" cy="1493520"/>
          </a:xfrm>
          <a:custGeom>
            <a:avLst/>
            <a:gdLst/>
            <a:ahLst/>
            <a:cxnLst/>
            <a:rect l="l" t="t" r="r" b="b"/>
            <a:pathLst>
              <a:path w="3375660" h="1493520">
                <a:moveTo>
                  <a:pt x="0" y="0"/>
                </a:moveTo>
                <a:lnTo>
                  <a:pt x="0" y="0"/>
                </a:lnTo>
                <a:lnTo>
                  <a:pt x="838200" y="0"/>
                </a:lnTo>
                <a:lnTo>
                  <a:pt x="838200" y="30479"/>
                </a:lnTo>
                <a:lnTo>
                  <a:pt x="876300" y="30479"/>
                </a:lnTo>
                <a:lnTo>
                  <a:pt x="876300" y="53339"/>
                </a:lnTo>
                <a:lnTo>
                  <a:pt x="899160" y="53339"/>
                </a:lnTo>
                <a:lnTo>
                  <a:pt x="899160" y="68579"/>
                </a:lnTo>
                <a:lnTo>
                  <a:pt x="906780" y="68579"/>
                </a:lnTo>
                <a:lnTo>
                  <a:pt x="906780" y="83820"/>
                </a:lnTo>
                <a:lnTo>
                  <a:pt x="922019" y="83820"/>
                </a:lnTo>
                <a:lnTo>
                  <a:pt x="922019" y="99060"/>
                </a:lnTo>
                <a:lnTo>
                  <a:pt x="1028700" y="99060"/>
                </a:lnTo>
                <a:lnTo>
                  <a:pt x="1028700" y="129539"/>
                </a:lnTo>
                <a:lnTo>
                  <a:pt x="1043939" y="129539"/>
                </a:lnTo>
                <a:lnTo>
                  <a:pt x="1043939" y="144779"/>
                </a:lnTo>
                <a:lnTo>
                  <a:pt x="1059180" y="144779"/>
                </a:lnTo>
                <a:lnTo>
                  <a:pt x="1059180" y="198120"/>
                </a:lnTo>
                <a:lnTo>
                  <a:pt x="1082039" y="198120"/>
                </a:lnTo>
                <a:lnTo>
                  <a:pt x="1082039" y="213360"/>
                </a:lnTo>
                <a:lnTo>
                  <a:pt x="1127760" y="213360"/>
                </a:lnTo>
                <a:lnTo>
                  <a:pt x="1127760" y="228600"/>
                </a:lnTo>
                <a:lnTo>
                  <a:pt x="1173480" y="228600"/>
                </a:lnTo>
                <a:lnTo>
                  <a:pt x="1173480" y="243839"/>
                </a:lnTo>
                <a:lnTo>
                  <a:pt x="1211580" y="243839"/>
                </a:lnTo>
                <a:lnTo>
                  <a:pt x="1211580" y="259079"/>
                </a:lnTo>
                <a:lnTo>
                  <a:pt x="1295400" y="259079"/>
                </a:lnTo>
                <a:lnTo>
                  <a:pt x="1295400" y="274320"/>
                </a:lnTo>
                <a:lnTo>
                  <a:pt x="1303020" y="274320"/>
                </a:lnTo>
                <a:lnTo>
                  <a:pt x="1303020" y="289560"/>
                </a:lnTo>
                <a:lnTo>
                  <a:pt x="1356360" y="289560"/>
                </a:lnTo>
                <a:lnTo>
                  <a:pt x="1356360" y="312420"/>
                </a:lnTo>
                <a:lnTo>
                  <a:pt x="1363980" y="312420"/>
                </a:lnTo>
                <a:lnTo>
                  <a:pt x="1363980" y="327660"/>
                </a:lnTo>
                <a:lnTo>
                  <a:pt x="1386839" y="327660"/>
                </a:lnTo>
                <a:lnTo>
                  <a:pt x="1386839" y="342900"/>
                </a:lnTo>
                <a:lnTo>
                  <a:pt x="1394460" y="342900"/>
                </a:lnTo>
                <a:lnTo>
                  <a:pt x="1402080" y="342900"/>
                </a:lnTo>
                <a:lnTo>
                  <a:pt x="1417320" y="342900"/>
                </a:lnTo>
                <a:lnTo>
                  <a:pt x="1417320" y="358139"/>
                </a:lnTo>
                <a:lnTo>
                  <a:pt x="1478280" y="358139"/>
                </a:lnTo>
                <a:lnTo>
                  <a:pt x="1478280" y="373379"/>
                </a:lnTo>
                <a:lnTo>
                  <a:pt x="1554480" y="373379"/>
                </a:lnTo>
                <a:lnTo>
                  <a:pt x="1554480" y="388620"/>
                </a:lnTo>
                <a:lnTo>
                  <a:pt x="1569720" y="388620"/>
                </a:lnTo>
                <a:lnTo>
                  <a:pt x="1569720" y="403860"/>
                </a:lnTo>
                <a:lnTo>
                  <a:pt x="1600200" y="403860"/>
                </a:lnTo>
                <a:lnTo>
                  <a:pt x="1600200" y="426720"/>
                </a:lnTo>
                <a:lnTo>
                  <a:pt x="1607820" y="426720"/>
                </a:lnTo>
                <a:lnTo>
                  <a:pt x="1607820" y="441960"/>
                </a:lnTo>
                <a:lnTo>
                  <a:pt x="1638300" y="441960"/>
                </a:lnTo>
                <a:lnTo>
                  <a:pt x="1638300" y="457200"/>
                </a:lnTo>
                <a:lnTo>
                  <a:pt x="1645920" y="457200"/>
                </a:lnTo>
                <a:lnTo>
                  <a:pt x="1645920" y="472439"/>
                </a:lnTo>
                <a:lnTo>
                  <a:pt x="1722120" y="472439"/>
                </a:lnTo>
                <a:lnTo>
                  <a:pt x="1722120" y="487679"/>
                </a:lnTo>
                <a:lnTo>
                  <a:pt x="1729739" y="487679"/>
                </a:lnTo>
                <a:lnTo>
                  <a:pt x="1729739" y="525779"/>
                </a:lnTo>
                <a:lnTo>
                  <a:pt x="1744980" y="525779"/>
                </a:lnTo>
                <a:lnTo>
                  <a:pt x="1744980" y="541020"/>
                </a:lnTo>
                <a:lnTo>
                  <a:pt x="1767839" y="541020"/>
                </a:lnTo>
                <a:lnTo>
                  <a:pt x="1767839" y="556260"/>
                </a:lnTo>
                <a:lnTo>
                  <a:pt x="1775460" y="556260"/>
                </a:lnTo>
                <a:lnTo>
                  <a:pt x="1775460" y="571500"/>
                </a:lnTo>
                <a:lnTo>
                  <a:pt x="1790700" y="571500"/>
                </a:lnTo>
                <a:lnTo>
                  <a:pt x="1790700" y="586739"/>
                </a:lnTo>
                <a:lnTo>
                  <a:pt x="1805939" y="586739"/>
                </a:lnTo>
                <a:lnTo>
                  <a:pt x="1805939" y="640079"/>
                </a:lnTo>
                <a:lnTo>
                  <a:pt x="1851660" y="640079"/>
                </a:lnTo>
                <a:lnTo>
                  <a:pt x="1851660" y="670560"/>
                </a:lnTo>
                <a:lnTo>
                  <a:pt x="1874520" y="670560"/>
                </a:lnTo>
                <a:lnTo>
                  <a:pt x="1874520" y="685800"/>
                </a:lnTo>
                <a:lnTo>
                  <a:pt x="1882139" y="685800"/>
                </a:lnTo>
                <a:lnTo>
                  <a:pt x="1882139" y="708660"/>
                </a:lnTo>
                <a:lnTo>
                  <a:pt x="1920239" y="708660"/>
                </a:lnTo>
                <a:lnTo>
                  <a:pt x="1920239" y="723900"/>
                </a:lnTo>
                <a:lnTo>
                  <a:pt x="1935480" y="723900"/>
                </a:lnTo>
                <a:lnTo>
                  <a:pt x="1935480" y="739139"/>
                </a:lnTo>
                <a:lnTo>
                  <a:pt x="2004060" y="739139"/>
                </a:lnTo>
                <a:lnTo>
                  <a:pt x="2004060" y="754379"/>
                </a:lnTo>
                <a:lnTo>
                  <a:pt x="2026920" y="754379"/>
                </a:lnTo>
                <a:lnTo>
                  <a:pt x="2049780" y="754379"/>
                </a:lnTo>
                <a:lnTo>
                  <a:pt x="2049780" y="769620"/>
                </a:lnTo>
                <a:lnTo>
                  <a:pt x="2065020" y="769620"/>
                </a:lnTo>
                <a:lnTo>
                  <a:pt x="2065020" y="807720"/>
                </a:lnTo>
                <a:lnTo>
                  <a:pt x="2156460" y="807720"/>
                </a:lnTo>
                <a:lnTo>
                  <a:pt x="2156460" y="822960"/>
                </a:lnTo>
                <a:lnTo>
                  <a:pt x="2171700" y="822960"/>
                </a:lnTo>
                <a:lnTo>
                  <a:pt x="2171700" y="838200"/>
                </a:lnTo>
                <a:lnTo>
                  <a:pt x="2247900" y="838200"/>
                </a:lnTo>
                <a:lnTo>
                  <a:pt x="2247900" y="853439"/>
                </a:lnTo>
                <a:lnTo>
                  <a:pt x="2286000" y="853439"/>
                </a:lnTo>
                <a:lnTo>
                  <a:pt x="2286000" y="876300"/>
                </a:lnTo>
                <a:lnTo>
                  <a:pt x="2354580" y="876300"/>
                </a:lnTo>
                <a:lnTo>
                  <a:pt x="2354580" y="891539"/>
                </a:lnTo>
                <a:lnTo>
                  <a:pt x="2377440" y="891539"/>
                </a:lnTo>
                <a:lnTo>
                  <a:pt x="2438400" y="891539"/>
                </a:lnTo>
                <a:lnTo>
                  <a:pt x="2438400" y="906779"/>
                </a:lnTo>
                <a:lnTo>
                  <a:pt x="2484120" y="906779"/>
                </a:lnTo>
                <a:lnTo>
                  <a:pt x="2484120" y="922020"/>
                </a:lnTo>
                <a:lnTo>
                  <a:pt x="2506980" y="922020"/>
                </a:lnTo>
                <a:lnTo>
                  <a:pt x="2506980" y="937260"/>
                </a:lnTo>
                <a:lnTo>
                  <a:pt x="2567940" y="937260"/>
                </a:lnTo>
                <a:lnTo>
                  <a:pt x="2567940" y="960120"/>
                </a:lnTo>
                <a:lnTo>
                  <a:pt x="2590800" y="960120"/>
                </a:lnTo>
                <a:lnTo>
                  <a:pt x="2590800" y="975360"/>
                </a:lnTo>
                <a:lnTo>
                  <a:pt x="2644140" y="975360"/>
                </a:lnTo>
                <a:lnTo>
                  <a:pt x="2644140" y="990600"/>
                </a:lnTo>
                <a:lnTo>
                  <a:pt x="2651760" y="990600"/>
                </a:lnTo>
                <a:lnTo>
                  <a:pt x="2651760" y="1005839"/>
                </a:lnTo>
                <a:lnTo>
                  <a:pt x="2781300" y="1005839"/>
                </a:lnTo>
                <a:lnTo>
                  <a:pt x="2781300" y="1028700"/>
                </a:lnTo>
                <a:lnTo>
                  <a:pt x="2933700" y="1028700"/>
                </a:lnTo>
                <a:lnTo>
                  <a:pt x="2933700" y="1043939"/>
                </a:lnTo>
                <a:lnTo>
                  <a:pt x="2971800" y="1043939"/>
                </a:lnTo>
                <a:lnTo>
                  <a:pt x="3040379" y="1043939"/>
                </a:lnTo>
                <a:lnTo>
                  <a:pt x="3040379" y="1059179"/>
                </a:lnTo>
                <a:lnTo>
                  <a:pt x="3048000" y="1059179"/>
                </a:lnTo>
                <a:lnTo>
                  <a:pt x="3048000" y="1074420"/>
                </a:lnTo>
                <a:lnTo>
                  <a:pt x="3101340" y="1074420"/>
                </a:lnTo>
                <a:lnTo>
                  <a:pt x="3154679" y="1074420"/>
                </a:lnTo>
                <a:lnTo>
                  <a:pt x="3177540" y="1074420"/>
                </a:lnTo>
                <a:lnTo>
                  <a:pt x="3200400" y="1074420"/>
                </a:lnTo>
                <a:lnTo>
                  <a:pt x="3200400" y="1097279"/>
                </a:lnTo>
                <a:lnTo>
                  <a:pt x="3322320" y="1097279"/>
                </a:lnTo>
                <a:lnTo>
                  <a:pt x="3322320" y="1120139"/>
                </a:lnTo>
                <a:lnTo>
                  <a:pt x="3329940" y="1120139"/>
                </a:lnTo>
                <a:lnTo>
                  <a:pt x="3329940" y="1143000"/>
                </a:lnTo>
                <a:lnTo>
                  <a:pt x="3345179" y="1143000"/>
                </a:lnTo>
                <a:lnTo>
                  <a:pt x="3345179" y="1165860"/>
                </a:lnTo>
                <a:lnTo>
                  <a:pt x="3360420" y="1165860"/>
                </a:lnTo>
                <a:lnTo>
                  <a:pt x="3360420" y="1188720"/>
                </a:lnTo>
                <a:lnTo>
                  <a:pt x="3375660" y="1188720"/>
                </a:lnTo>
                <a:lnTo>
                  <a:pt x="3375660" y="1493520"/>
                </a:lnTo>
              </a:path>
            </a:pathLst>
          </a:custGeom>
          <a:ln w="19050">
            <a:solidFill>
              <a:srgbClr val="FF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42950" y="2266950"/>
            <a:ext cx="3375660" cy="1082040"/>
          </a:xfrm>
          <a:custGeom>
            <a:avLst/>
            <a:gdLst/>
            <a:ahLst/>
            <a:cxnLst/>
            <a:rect l="l" t="t" r="r" b="b"/>
            <a:pathLst>
              <a:path w="3375660" h="1082039">
                <a:moveTo>
                  <a:pt x="0" y="0"/>
                </a:moveTo>
                <a:lnTo>
                  <a:pt x="0" y="0"/>
                </a:lnTo>
                <a:lnTo>
                  <a:pt x="899160" y="0"/>
                </a:lnTo>
                <a:lnTo>
                  <a:pt x="899160" y="15239"/>
                </a:lnTo>
                <a:lnTo>
                  <a:pt x="906780" y="15239"/>
                </a:lnTo>
                <a:lnTo>
                  <a:pt x="906780" y="38100"/>
                </a:lnTo>
                <a:lnTo>
                  <a:pt x="952500" y="38100"/>
                </a:lnTo>
                <a:lnTo>
                  <a:pt x="952500" y="53339"/>
                </a:lnTo>
                <a:lnTo>
                  <a:pt x="967739" y="53339"/>
                </a:lnTo>
                <a:lnTo>
                  <a:pt x="967739" y="68579"/>
                </a:lnTo>
                <a:lnTo>
                  <a:pt x="975360" y="68579"/>
                </a:lnTo>
                <a:lnTo>
                  <a:pt x="975360" y="83820"/>
                </a:lnTo>
                <a:lnTo>
                  <a:pt x="1005839" y="83820"/>
                </a:lnTo>
                <a:lnTo>
                  <a:pt x="1005839" y="99060"/>
                </a:lnTo>
                <a:lnTo>
                  <a:pt x="1013460" y="99060"/>
                </a:lnTo>
                <a:lnTo>
                  <a:pt x="1082039" y="99060"/>
                </a:lnTo>
                <a:lnTo>
                  <a:pt x="1097280" y="99060"/>
                </a:lnTo>
                <a:lnTo>
                  <a:pt x="1097280" y="152400"/>
                </a:lnTo>
                <a:lnTo>
                  <a:pt x="1120139" y="152400"/>
                </a:lnTo>
                <a:lnTo>
                  <a:pt x="1120139" y="167639"/>
                </a:lnTo>
                <a:lnTo>
                  <a:pt x="1234439" y="167639"/>
                </a:lnTo>
                <a:lnTo>
                  <a:pt x="1234439" y="190500"/>
                </a:lnTo>
                <a:lnTo>
                  <a:pt x="1295400" y="190500"/>
                </a:lnTo>
                <a:lnTo>
                  <a:pt x="1295400" y="243839"/>
                </a:lnTo>
                <a:lnTo>
                  <a:pt x="1363980" y="243839"/>
                </a:lnTo>
                <a:lnTo>
                  <a:pt x="1363980" y="259079"/>
                </a:lnTo>
                <a:lnTo>
                  <a:pt x="1417320" y="259079"/>
                </a:lnTo>
                <a:lnTo>
                  <a:pt x="1417320" y="274320"/>
                </a:lnTo>
                <a:lnTo>
                  <a:pt x="1424939" y="274320"/>
                </a:lnTo>
                <a:lnTo>
                  <a:pt x="1424939" y="312420"/>
                </a:lnTo>
                <a:lnTo>
                  <a:pt x="1485900" y="312420"/>
                </a:lnTo>
                <a:lnTo>
                  <a:pt x="1485900" y="327660"/>
                </a:lnTo>
                <a:lnTo>
                  <a:pt x="1508760" y="327660"/>
                </a:lnTo>
                <a:lnTo>
                  <a:pt x="1607820" y="327660"/>
                </a:lnTo>
                <a:lnTo>
                  <a:pt x="1607820" y="358139"/>
                </a:lnTo>
                <a:lnTo>
                  <a:pt x="1684020" y="358139"/>
                </a:lnTo>
                <a:lnTo>
                  <a:pt x="1684020" y="381000"/>
                </a:lnTo>
                <a:lnTo>
                  <a:pt x="1706880" y="381000"/>
                </a:lnTo>
                <a:lnTo>
                  <a:pt x="1706880" y="396239"/>
                </a:lnTo>
                <a:lnTo>
                  <a:pt x="1752600" y="396239"/>
                </a:lnTo>
                <a:lnTo>
                  <a:pt x="1752600" y="411479"/>
                </a:lnTo>
                <a:lnTo>
                  <a:pt x="1767839" y="411479"/>
                </a:lnTo>
                <a:lnTo>
                  <a:pt x="1767839" y="434339"/>
                </a:lnTo>
                <a:lnTo>
                  <a:pt x="1790700" y="434339"/>
                </a:lnTo>
                <a:lnTo>
                  <a:pt x="1790700" y="449579"/>
                </a:lnTo>
                <a:lnTo>
                  <a:pt x="1805939" y="449579"/>
                </a:lnTo>
                <a:lnTo>
                  <a:pt x="1805939" y="464820"/>
                </a:lnTo>
                <a:lnTo>
                  <a:pt x="1813560" y="464820"/>
                </a:lnTo>
                <a:lnTo>
                  <a:pt x="1813560" y="502920"/>
                </a:lnTo>
                <a:lnTo>
                  <a:pt x="1859280" y="502920"/>
                </a:lnTo>
                <a:lnTo>
                  <a:pt x="1859280" y="518160"/>
                </a:lnTo>
                <a:lnTo>
                  <a:pt x="1874520" y="518160"/>
                </a:lnTo>
                <a:lnTo>
                  <a:pt x="1874520" y="533400"/>
                </a:lnTo>
                <a:lnTo>
                  <a:pt x="1905000" y="533400"/>
                </a:lnTo>
                <a:lnTo>
                  <a:pt x="1905000" y="556260"/>
                </a:lnTo>
                <a:lnTo>
                  <a:pt x="1996439" y="556260"/>
                </a:lnTo>
                <a:lnTo>
                  <a:pt x="1996439" y="571500"/>
                </a:lnTo>
                <a:lnTo>
                  <a:pt x="2087880" y="571500"/>
                </a:lnTo>
                <a:lnTo>
                  <a:pt x="2087880" y="586739"/>
                </a:lnTo>
                <a:lnTo>
                  <a:pt x="2118360" y="586739"/>
                </a:lnTo>
                <a:lnTo>
                  <a:pt x="2118360" y="609600"/>
                </a:lnTo>
                <a:lnTo>
                  <a:pt x="2141220" y="609600"/>
                </a:lnTo>
                <a:lnTo>
                  <a:pt x="2141220" y="640079"/>
                </a:lnTo>
                <a:lnTo>
                  <a:pt x="2194560" y="640079"/>
                </a:lnTo>
                <a:lnTo>
                  <a:pt x="2194560" y="662939"/>
                </a:lnTo>
                <a:lnTo>
                  <a:pt x="2202180" y="662939"/>
                </a:lnTo>
                <a:lnTo>
                  <a:pt x="2202180" y="678179"/>
                </a:lnTo>
                <a:lnTo>
                  <a:pt x="2209800" y="678179"/>
                </a:lnTo>
                <a:lnTo>
                  <a:pt x="2209800" y="693420"/>
                </a:lnTo>
                <a:lnTo>
                  <a:pt x="2293620" y="693420"/>
                </a:lnTo>
                <a:lnTo>
                  <a:pt x="2293620" y="716279"/>
                </a:lnTo>
                <a:lnTo>
                  <a:pt x="2377440" y="716279"/>
                </a:lnTo>
                <a:lnTo>
                  <a:pt x="2377440" y="731520"/>
                </a:lnTo>
                <a:lnTo>
                  <a:pt x="2545079" y="731520"/>
                </a:lnTo>
                <a:lnTo>
                  <a:pt x="2644140" y="731520"/>
                </a:lnTo>
                <a:lnTo>
                  <a:pt x="2644140" y="746760"/>
                </a:lnTo>
                <a:lnTo>
                  <a:pt x="2712720" y="746760"/>
                </a:lnTo>
                <a:lnTo>
                  <a:pt x="2712720" y="769620"/>
                </a:lnTo>
                <a:lnTo>
                  <a:pt x="2773679" y="769620"/>
                </a:lnTo>
                <a:lnTo>
                  <a:pt x="2773679" y="784860"/>
                </a:lnTo>
                <a:lnTo>
                  <a:pt x="2781300" y="784860"/>
                </a:lnTo>
                <a:lnTo>
                  <a:pt x="2781300" y="800100"/>
                </a:lnTo>
                <a:lnTo>
                  <a:pt x="2895600" y="800100"/>
                </a:lnTo>
                <a:lnTo>
                  <a:pt x="2910840" y="800100"/>
                </a:lnTo>
                <a:lnTo>
                  <a:pt x="2910840" y="822960"/>
                </a:lnTo>
                <a:lnTo>
                  <a:pt x="2979420" y="822960"/>
                </a:lnTo>
                <a:lnTo>
                  <a:pt x="2979420" y="838200"/>
                </a:lnTo>
                <a:lnTo>
                  <a:pt x="3048000" y="838200"/>
                </a:lnTo>
                <a:lnTo>
                  <a:pt x="3192779" y="838200"/>
                </a:lnTo>
                <a:lnTo>
                  <a:pt x="3192779" y="861060"/>
                </a:lnTo>
                <a:lnTo>
                  <a:pt x="3375660" y="861060"/>
                </a:lnTo>
                <a:lnTo>
                  <a:pt x="3375660" y="1082039"/>
                </a:lnTo>
              </a:path>
            </a:pathLst>
          </a:custGeom>
          <a:ln w="19050">
            <a:solidFill>
              <a:srgbClr val="003BE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96240" y="2081276"/>
            <a:ext cx="236220" cy="2741930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775"/>
              </a:spcBef>
            </a:pPr>
            <a:r>
              <a:rPr dirty="0" sz="1050" spc="10">
                <a:latin typeface="Lucida Sans"/>
                <a:cs typeface="Lucida Sans"/>
              </a:rPr>
              <a:t>1</a:t>
            </a:r>
            <a:endParaRPr sz="1050">
              <a:latin typeface="Lucida Sans"/>
              <a:cs typeface="Lucida Sans"/>
            </a:endParaRPr>
          </a:p>
          <a:p>
            <a:pPr algn="r" marR="7620">
              <a:lnSpc>
                <a:spcPct val="100000"/>
              </a:lnSpc>
              <a:spcBef>
                <a:spcPts val="685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9</a:t>
            </a:r>
            <a:endParaRPr sz="1050">
              <a:latin typeface="Lucida Sans"/>
              <a:cs typeface="Lucida Sans"/>
            </a:endParaRPr>
          </a:p>
          <a:p>
            <a:pPr algn="r" marR="7620">
              <a:lnSpc>
                <a:spcPct val="100000"/>
              </a:lnSpc>
              <a:spcBef>
                <a:spcPts val="685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8</a:t>
            </a:r>
            <a:endParaRPr sz="1050">
              <a:latin typeface="Lucida Sans"/>
              <a:cs typeface="Lucida Sans"/>
            </a:endParaRPr>
          </a:p>
          <a:p>
            <a:pPr algn="r" marR="7620">
              <a:lnSpc>
                <a:spcPct val="100000"/>
              </a:lnSpc>
              <a:spcBef>
                <a:spcPts val="685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7</a:t>
            </a:r>
            <a:endParaRPr sz="1050">
              <a:latin typeface="Lucida Sans"/>
              <a:cs typeface="Lucida Sans"/>
            </a:endParaRPr>
          </a:p>
          <a:p>
            <a:pPr algn="r" marR="7620">
              <a:lnSpc>
                <a:spcPct val="100000"/>
              </a:lnSpc>
              <a:spcBef>
                <a:spcPts val="685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6</a:t>
            </a:r>
            <a:endParaRPr sz="1050">
              <a:latin typeface="Lucida Sans"/>
              <a:cs typeface="Lucida Sans"/>
            </a:endParaRPr>
          </a:p>
          <a:p>
            <a:pPr algn="r" marR="7620">
              <a:lnSpc>
                <a:spcPct val="100000"/>
              </a:lnSpc>
              <a:spcBef>
                <a:spcPts val="685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5</a:t>
            </a:r>
            <a:endParaRPr sz="1050">
              <a:latin typeface="Lucida Sans"/>
              <a:cs typeface="Lucida Sans"/>
            </a:endParaRPr>
          </a:p>
          <a:p>
            <a:pPr algn="r" marR="7620">
              <a:lnSpc>
                <a:spcPct val="100000"/>
              </a:lnSpc>
              <a:spcBef>
                <a:spcPts val="685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4</a:t>
            </a:r>
            <a:endParaRPr sz="1050">
              <a:latin typeface="Lucida Sans"/>
              <a:cs typeface="Lucida Sans"/>
            </a:endParaRPr>
          </a:p>
          <a:p>
            <a:pPr algn="r" marR="7620">
              <a:lnSpc>
                <a:spcPct val="100000"/>
              </a:lnSpc>
              <a:spcBef>
                <a:spcPts val="680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3</a:t>
            </a:r>
            <a:endParaRPr sz="1050">
              <a:latin typeface="Lucida Sans"/>
              <a:cs typeface="Lucida Sans"/>
            </a:endParaRPr>
          </a:p>
          <a:p>
            <a:pPr algn="r" marR="7620">
              <a:lnSpc>
                <a:spcPct val="100000"/>
              </a:lnSpc>
              <a:spcBef>
                <a:spcPts val="690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2</a:t>
            </a:r>
            <a:endParaRPr sz="1050">
              <a:latin typeface="Lucida Sans"/>
              <a:cs typeface="Lucida Sans"/>
            </a:endParaRPr>
          </a:p>
          <a:p>
            <a:pPr algn="r" marR="7620">
              <a:lnSpc>
                <a:spcPct val="100000"/>
              </a:lnSpc>
              <a:spcBef>
                <a:spcPts val="680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1</a:t>
            </a:r>
            <a:endParaRPr sz="1050">
              <a:latin typeface="Lucida Sans"/>
              <a:cs typeface="Lucida Sans"/>
            </a:endParaRPr>
          </a:p>
          <a:p>
            <a:pPr algn="r" marR="5080">
              <a:lnSpc>
                <a:spcPct val="100000"/>
              </a:lnSpc>
              <a:spcBef>
                <a:spcPts val="685"/>
              </a:spcBef>
            </a:pPr>
            <a:r>
              <a:rPr dirty="0" sz="1050" spc="10">
                <a:latin typeface="Lucida Sans"/>
                <a:cs typeface="Lucida Sans"/>
              </a:rPr>
              <a:t>0</a:t>
            </a:r>
            <a:endParaRPr sz="1050">
              <a:latin typeface="Lucida Sans"/>
              <a:cs typeface="Lucida San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32610" y="4149090"/>
            <a:ext cx="1676400" cy="21336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17780" rIns="0" bIns="0" rtlCol="0" vert="horz">
            <a:spAutoFit/>
          </a:bodyPr>
          <a:lstStyle/>
          <a:p>
            <a:pPr marL="114300">
              <a:lnSpc>
                <a:spcPct val="100000"/>
              </a:lnSpc>
              <a:spcBef>
                <a:spcPts val="140"/>
              </a:spcBef>
              <a:tabLst>
                <a:tab pos="471170" algn="l"/>
                <a:tab pos="1109345" algn="l"/>
              </a:tabLst>
            </a:pPr>
            <a:r>
              <a:rPr dirty="0" u="heavy" sz="1050" spc="5">
                <a:uFill>
                  <a:solidFill>
                    <a:srgbClr val="FF0000"/>
                  </a:solidFill>
                </a:uFill>
                <a:latin typeface="Lucida Sans"/>
                <a:cs typeface="Lucida Sans"/>
              </a:rPr>
              <a:t> </a:t>
            </a:r>
            <a:r>
              <a:rPr dirty="0" u="heavy" sz="1050" spc="5">
                <a:uFill>
                  <a:solidFill>
                    <a:srgbClr val="FF0000"/>
                  </a:solidFill>
                </a:uFill>
                <a:latin typeface="Lucida Sans"/>
                <a:cs typeface="Lucida Sans"/>
              </a:rPr>
              <a:t>	</a:t>
            </a:r>
            <a:r>
              <a:rPr dirty="0" sz="1050" spc="-25">
                <a:latin typeface="Lucida Sans"/>
                <a:cs typeface="Lucida Sans"/>
              </a:rPr>
              <a:t>CA</a:t>
            </a:r>
            <a:r>
              <a:rPr dirty="0" u="heavy" sz="1050" spc="-25">
                <a:uFill>
                  <a:solidFill>
                    <a:srgbClr val="003BE6"/>
                  </a:solidFill>
                </a:uFill>
                <a:latin typeface="Lucida Sans"/>
                <a:cs typeface="Lucida Sans"/>
              </a:rPr>
              <a:t> 	</a:t>
            </a:r>
            <a:r>
              <a:rPr dirty="0" sz="1050" spc="15">
                <a:latin typeface="Lucida Sans"/>
                <a:cs typeface="Lucida Sans"/>
              </a:rPr>
              <a:t>VOM-PT</a:t>
            </a:r>
            <a:endParaRPr sz="1050">
              <a:latin typeface="Lucida Sans"/>
              <a:cs typeface="Lucida 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55955" y="1571307"/>
            <a:ext cx="3853179" cy="45021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47980" marR="5080" indent="-335280">
              <a:lnSpc>
                <a:spcPct val="103800"/>
              </a:lnSpc>
              <a:spcBef>
                <a:spcPts val="70"/>
              </a:spcBef>
            </a:pPr>
            <a:r>
              <a:rPr dirty="0" sz="1350" spc="15" b="1">
                <a:latin typeface="Arial"/>
                <a:cs typeface="Arial"/>
              </a:rPr>
              <a:t>Freedom </a:t>
            </a:r>
            <a:r>
              <a:rPr dirty="0" sz="1350" spc="20" b="1">
                <a:latin typeface="Arial"/>
                <a:cs typeface="Arial"/>
              </a:rPr>
              <a:t>from atrial </a:t>
            </a:r>
            <a:r>
              <a:rPr dirty="0" sz="1350" spc="25" b="1">
                <a:latin typeface="Arial"/>
                <a:cs typeface="Arial"/>
              </a:rPr>
              <a:t>fibrillation </a:t>
            </a:r>
            <a:r>
              <a:rPr dirty="0" sz="1350" spc="10" b="1">
                <a:latin typeface="Arial"/>
                <a:cs typeface="Arial"/>
              </a:rPr>
              <a:t>or</a:t>
            </a:r>
            <a:r>
              <a:rPr dirty="0" sz="1350" spc="-114" b="1">
                <a:latin typeface="Arial"/>
                <a:cs typeface="Arial"/>
              </a:rPr>
              <a:t> </a:t>
            </a:r>
            <a:r>
              <a:rPr dirty="0" sz="1350" spc="15" b="1">
                <a:latin typeface="Arial"/>
                <a:cs typeface="Arial"/>
              </a:rPr>
              <a:t>tachycardia  </a:t>
            </a:r>
            <a:r>
              <a:rPr dirty="0" sz="1350" spc="25" b="1">
                <a:latin typeface="Arial"/>
                <a:cs typeface="Arial"/>
              </a:rPr>
              <a:t>after </a:t>
            </a:r>
            <a:r>
              <a:rPr dirty="0" sz="1350" spc="35" b="1">
                <a:latin typeface="Arial"/>
                <a:cs typeface="Arial"/>
              </a:rPr>
              <a:t>single </a:t>
            </a:r>
            <a:r>
              <a:rPr dirty="0" sz="1350" spc="25" b="1">
                <a:latin typeface="Arial"/>
                <a:cs typeface="Arial"/>
              </a:rPr>
              <a:t>procedure </a:t>
            </a:r>
            <a:r>
              <a:rPr dirty="0" sz="1350" spc="15" b="1">
                <a:latin typeface="Arial"/>
                <a:cs typeface="Arial"/>
              </a:rPr>
              <a:t>– </a:t>
            </a:r>
            <a:r>
              <a:rPr dirty="0" sz="1350" spc="10" b="1">
                <a:latin typeface="Arial"/>
                <a:cs typeface="Arial"/>
              </a:rPr>
              <a:t>Per</a:t>
            </a:r>
            <a:r>
              <a:rPr dirty="0" sz="1350" spc="-190" b="1">
                <a:latin typeface="Arial"/>
                <a:cs typeface="Arial"/>
              </a:rPr>
              <a:t> </a:t>
            </a:r>
            <a:r>
              <a:rPr dirty="0" sz="1350" spc="15" b="1">
                <a:latin typeface="Arial"/>
                <a:cs typeface="Arial"/>
              </a:rPr>
              <a:t>treatment</a:t>
            </a:r>
            <a:endParaRPr sz="13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15047" y="3228086"/>
            <a:ext cx="1092835" cy="5105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0"/>
              </a:spcBef>
            </a:pPr>
            <a:r>
              <a:rPr dirty="0" sz="1050" spc="10">
                <a:latin typeface="Arial"/>
                <a:cs typeface="Arial"/>
              </a:rPr>
              <a:t>Log-rank</a:t>
            </a:r>
            <a:r>
              <a:rPr dirty="0" sz="1050" spc="-155">
                <a:latin typeface="Arial"/>
                <a:cs typeface="Arial"/>
              </a:rPr>
              <a:t> </a:t>
            </a:r>
            <a:r>
              <a:rPr dirty="0" sz="1050" spc="15">
                <a:latin typeface="Arial"/>
                <a:cs typeface="Arial"/>
              </a:rPr>
              <a:t>p=0.017  </a:t>
            </a:r>
            <a:r>
              <a:rPr dirty="0" sz="1050" spc="20">
                <a:latin typeface="Arial"/>
                <a:cs typeface="Arial"/>
              </a:rPr>
              <a:t>HR=0.669  </a:t>
            </a:r>
            <a:r>
              <a:rPr dirty="0" sz="1050" spc="5">
                <a:latin typeface="Arial"/>
                <a:cs typeface="Arial"/>
              </a:rPr>
              <a:t>CI=0.48-0.94</a:t>
            </a:r>
            <a:endParaRPr sz="10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7343" y="2731674"/>
            <a:ext cx="196215" cy="14884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z="1200" spc="-10">
                <a:latin typeface="Arial"/>
                <a:cs typeface="Arial"/>
              </a:rPr>
              <a:t>Probability </a:t>
            </a:r>
            <a:r>
              <a:rPr dirty="0" sz="1200" spc="-5">
                <a:latin typeface="Arial"/>
                <a:cs typeface="Arial"/>
              </a:rPr>
              <a:t>of</a:t>
            </a:r>
            <a:r>
              <a:rPr dirty="0" sz="1200" spc="2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success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288279" y="2263139"/>
            <a:ext cx="0" cy="2461260"/>
          </a:xfrm>
          <a:custGeom>
            <a:avLst/>
            <a:gdLst/>
            <a:ahLst/>
            <a:cxnLst/>
            <a:rect l="l" t="t" r="r" b="b"/>
            <a:pathLst>
              <a:path w="0" h="2461260">
                <a:moveTo>
                  <a:pt x="0" y="246126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156065" algn="l"/>
              </a:tabLst>
            </a:pPr>
            <a:r>
              <a:rPr dirty="0" spc="-330"/>
              <a:t> </a:t>
            </a:r>
            <a:r>
              <a:rPr dirty="0"/>
              <a:t>Time-to-Recurrence	</a:t>
            </a:r>
          </a:p>
        </p:txBody>
      </p:sp>
      <p:sp>
        <p:nvSpPr>
          <p:cNvPr id="29" name="object 29"/>
          <p:cNvSpPr/>
          <p:nvPr/>
        </p:nvSpPr>
        <p:spPr>
          <a:xfrm>
            <a:off x="5250179" y="472440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250179" y="448055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250179" y="42367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250179" y="398525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250179" y="37414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250179" y="34975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250179" y="32461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250179" y="30022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250179" y="2750820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250179" y="250697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250179" y="2263139"/>
            <a:ext cx="83820" cy="0"/>
          </a:xfrm>
          <a:custGeom>
            <a:avLst/>
            <a:gdLst/>
            <a:ahLst/>
            <a:cxnLst/>
            <a:rect l="l" t="t" r="r" b="b"/>
            <a:pathLst>
              <a:path w="83820" h="0">
                <a:moveTo>
                  <a:pt x="0" y="0"/>
                </a:moveTo>
                <a:lnTo>
                  <a:pt x="838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288279" y="4724400"/>
            <a:ext cx="3589020" cy="0"/>
          </a:xfrm>
          <a:custGeom>
            <a:avLst/>
            <a:gdLst/>
            <a:ahLst/>
            <a:cxnLst/>
            <a:rect l="l" t="t" r="r" b="b"/>
            <a:pathLst>
              <a:path w="3589020" h="0">
                <a:moveTo>
                  <a:pt x="0" y="0"/>
                </a:moveTo>
                <a:lnTo>
                  <a:pt x="358902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288279" y="4686300"/>
            <a:ext cx="0" cy="83820"/>
          </a:xfrm>
          <a:custGeom>
            <a:avLst/>
            <a:gdLst/>
            <a:ahLst/>
            <a:cxnLst/>
            <a:rect l="l" t="t" r="r" b="b"/>
            <a:pathLst>
              <a:path w="0" h="83820">
                <a:moveTo>
                  <a:pt x="0" y="0"/>
                </a:moveTo>
                <a:lnTo>
                  <a:pt x="0" y="8381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187440" y="4686300"/>
            <a:ext cx="0" cy="83820"/>
          </a:xfrm>
          <a:custGeom>
            <a:avLst/>
            <a:gdLst/>
            <a:ahLst/>
            <a:cxnLst/>
            <a:rect l="l" t="t" r="r" b="b"/>
            <a:pathLst>
              <a:path w="0" h="83820">
                <a:moveTo>
                  <a:pt x="0" y="0"/>
                </a:moveTo>
                <a:lnTo>
                  <a:pt x="0" y="8381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086600" y="4686300"/>
            <a:ext cx="0" cy="83820"/>
          </a:xfrm>
          <a:custGeom>
            <a:avLst/>
            <a:gdLst/>
            <a:ahLst/>
            <a:cxnLst/>
            <a:rect l="l" t="t" r="r" b="b"/>
            <a:pathLst>
              <a:path w="0" h="83820">
                <a:moveTo>
                  <a:pt x="0" y="0"/>
                </a:moveTo>
                <a:lnTo>
                  <a:pt x="0" y="8381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985759" y="4686300"/>
            <a:ext cx="0" cy="83820"/>
          </a:xfrm>
          <a:custGeom>
            <a:avLst/>
            <a:gdLst/>
            <a:ahLst/>
            <a:cxnLst/>
            <a:rect l="l" t="t" r="r" b="b"/>
            <a:pathLst>
              <a:path w="0" h="83820">
                <a:moveTo>
                  <a:pt x="0" y="0"/>
                </a:moveTo>
                <a:lnTo>
                  <a:pt x="0" y="8381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877300" y="4686300"/>
            <a:ext cx="0" cy="83820"/>
          </a:xfrm>
          <a:custGeom>
            <a:avLst/>
            <a:gdLst/>
            <a:ahLst/>
            <a:cxnLst/>
            <a:rect l="l" t="t" r="r" b="b"/>
            <a:pathLst>
              <a:path w="0" h="83820">
                <a:moveTo>
                  <a:pt x="0" y="0"/>
                </a:moveTo>
                <a:lnTo>
                  <a:pt x="0" y="8381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292090" y="2259329"/>
            <a:ext cx="3276600" cy="1493520"/>
          </a:xfrm>
          <a:custGeom>
            <a:avLst/>
            <a:gdLst/>
            <a:ahLst/>
            <a:cxnLst/>
            <a:rect l="l" t="t" r="r" b="b"/>
            <a:pathLst>
              <a:path w="3276600" h="1493520">
                <a:moveTo>
                  <a:pt x="0" y="0"/>
                </a:moveTo>
                <a:lnTo>
                  <a:pt x="0" y="0"/>
                </a:lnTo>
                <a:lnTo>
                  <a:pt x="815339" y="0"/>
                </a:lnTo>
                <a:lnTo>
                  <a:pt x="815339" y="30480"/>
                </a:lnTo>
                <a:lnTo>
                  <a:pt x="853439" y="30480"/>
                </a:lnTo>
                <a:lnTo>
                  <a:pt x="853439" y="53340"/>
                </a:lnTo>
                <a:lnTo>
                  <a:pt x="868680" y="53340"/>
                </a:lnTo>
                <a:lnTo>
                  <a:pt x="868680" y="68580"/>
                </a:lnTo>
                <a:lnTo>
                  <a:pt x="876300" y="68580"/>
                </a:lnTo>
                <a:lnTo>
                  <a:pt x="876300" y="83820"/>
                </a:lnTo>
                <a:lnTo>
                  <a:pt x="899160" y="83820"/>
                </a:lnTo>
                <a:lnTo>
                  <a:pt x="899160" y="99060"/>
                </a:lnTo>
                <a:lnTo>
                  <a:pt x="998220" y="99060"/>
                </a:lnTo>
                <a:lnTo>
                  <a:pt x="998220" y="129540"/>
                </a:lnTo>
                <a:lnTo>
                  <a:pt x="1013460" y="129540"/>
                </a:lnTo>
                <a:lnTo>
                  <a:pt x="1013460" y="144780"/>
                </a:lnTo>
                <a:lnTo>
                  <a:pt x="1028700" y="144780"/>
                </a:lnTo>
                <a:lnTo>
                  <a:pt x="1028700" y="198120"/>
                </a:lnTo>
                <a:lnTo>
                  <a:pt x="1051560" y="198120"/>
                </a:lnTo>
                <a:lnTo>
                  <a:pt x="1051560" y="213360"/>
                </a:lnTo>
                <a:lnTo>
                  <a:pt x="1097280" y="213360"/>
                </a:lnTo>
                <a:lnTo>
                  <a:pt x="1097280" y="228600"/>
                </a:lnTo>
                <a:lnTo>
                  <a:pt x="1135380" y="228600"/>
                </a:lnTo>
                <a:lnTo>
                  <a:pt x="1135380" y="243840"/>
                </a:lnTo>
                <a:lnTo>
                  <a:pt x="1173480" y="243840"/>
                </a:lnTo>
                <a:lnTo>
                  <a:pt x="1173480" y="259080"/>
                </a:lnTo>
                <a:lnTo>
                  <a:pt x="1257300" y="259080"/>
                </a:lnTo>
                <a:lnTo>
                  <a:pt x="1257300" y="274320"/>
                </a:lnTo>
                <a:lnTo>
                  <a:pt x="1264919" y="274320"/>
                </a:lnTo>
                <a:lnTo>
                  <a:pt x="1264919" y="289560"/>
                </a:lnTo>
                <a:lnTo>
                  <a:pt x="1318260" y="289560"/>
                </a:lnTo>
                <a:lnTo>
                  <a:pt x="1318260" y="312420"/>
                </a:lnTo>
                <a:lnTo>
                  <a:pt x="1325880" y="312420"/>
                </a:lnTo>
                <a:lnTo>
                  <a:pt x="1325880" y="327660"/>
                </a:lnTo>
                <a:lnTo>
                  <a:pt x="1348739" y="327660"/>
                </a:lnTo>
                <a:lnTo>
                  <a:pt x="1348739" y="342900"/>
                </a:lnTo>
                <a:lnTo>
                  <a:pt x="1356360" y="342900"/>
                </a:lnTo>
                <a:lnTo>
                  <a:pt x="1363980" y="342900"/>
                </a:lnTo>
                <a:lnTo>
                  <a:pt x="1371600" y="342900"/>
                </a:lnTo>
                <a:lnTo>
                  <a:pt x="1371600" y="358140"/>
                </a:lnTo>
                <a:lnTo>
                  <a:pt x="1432560" y="358140"/>
                </a:lnTo>
                <a:lnTo>
                  <a:pt x="1432560" y="373380"/>
                </a:lnTo>
                <a:lnTo>
                  <a:pt x="1508760" y="373380"/>
                </a:lnTo>
                <a:lnTo>
                  <a:pt x="1508760" y="388620"/>
                </a:lnTo>
                <a:lnTo>
                  <a:pt x="1524000" y="388620"/>
                </a:lnTo>
                <a:lnTo>
                  <a:pt x="1524000" y="403860"/>
                </a:lnTo>
                <a:lnTo>
                  <a:pt x="1554480" y="403860"/>
                </a:lnTo>
                <a:lnTo>
                  <a:pt x="1554480" y="426720"/>
                </a:lnTo>
                <a:lnTo>
                  <a:pt x="1562100" y="426720"/>
                </a:lnTo>
                <a:lnTo>
                  <a:pt x="1562100" y="441960"/>
                </a:lnTo>
                <a:lnTo>
                  <a:pt x="1584960" y="441960"/>
                </a:lnTo>
                <a:lnTo>
                  <a:pt x="1584960" y="457200"/>
                </a:lnTo>
                <a:lnTo>
                  <a:pt x="1592580" y="457200"/>
                </a:lnTo>
                <a:lnTo>
                  <a:pt x="1592580" y="472440"/>
                </a:lnTo>
                <a:lnTo>
                  <a:pt x="1668780" y="472440"/>
                </a:lnTo>
                <a:lnTo>
                  <a:pt x="1668780" y="487680"/>
                </a:lnTo>
                <a:lnTo>
                  <a:pt x="1676400" y="487680"/>
                </a:lnTo>
                <a:lnTo>
                  <a:pt x="1676400" y="525780"/>
                </a:lnTo>
                <a:lnTo>
                  <a:pt x="1691639" y="525780"/>
                </a:lnTo>
                <a:lnTo>
                  <a:pt x="1691639" y="541020"/>
                </a:lnTo>
                <a:lnTo>
                  <a:pt x="1714500" y="541020"/>
                </a:lnTo>
                <a:lnTo>
                  <a:pt x="1714500" y="556260"/>
                </a:lnTo>
                <a:lnTo>
                  <a:pt x="1722119" y="556260"/>
                </a:lnTo>
                <a:lnTo>
                  <a:pt x="1722119" y="571500"/>
                </a:lnTo>
                <a:lnTo>
                  <a:pt x="1737360" y="571500"/>
                </a:lnTo>
                <a:lnTo>
                  <a:pt x="1737360" y="586740"/>
                </a:lnTo>
                <a:lnTo>
                  <a:pt x="1744980" y="586740"/>
                </a:lnTo>
                <a:lnTo>
                  <a:pt x="1744980" y="640080"/>
                </a:lnTo>
                <a:lnTo>
                  <a:pt x="1790700" y="640080"/>
                </a:lnTo>
                <a:lnTo>
                  <a:pt x="1790700" y="670560"/>
                </a:lnTo>
                <a:lnTo>
                  <a:pt x="1821180" y="670560"/>
                </a:lnTo>
                <a:lnTo>
                  <a:pt x="1821180" y="685800"/>
                </a:lnTo>
                <a:lnTo>
                  <a:pt x="1828800" y="685800"/>
                </a:lnTo>
                <a:lnTo>
                  <a:pt x="1828800" y="708660"/>
                </a:lnTo>
                <a:lnTo>
                  <a:pt x="1866900" y="708660"/>
                </a:lnTo>
                <a:lnTo>
                  <a:pt x="1866900" y="723900"/>
                </a:lnTo>
                <a:lnTo>
                  <a:pt x="1874519" y="723900"/>
                </a:lnTo>
                <a:lnTo>
                  <a:pt x="1874519" y="739140"/>
                </a:lnTo>
                <a:lnTo>
                  <a:pt x="1943100" y="739140"/>
                </a:lnTo>
                <a:lnTo>
                  <a:pt x="1943100" y="754380"/>
                </a:lnTo>
                <a:lnTo>
                  <a:pt x="1965960" y="754380"/>
                </a:lnTo>
                <a:lnTo>
                  <a:pt x="1988819" y="754380"/>
                </a:lnTo>
                <a:lnTo>
                  <a:pt x="1988819" y="769620"/>
                </a:lnTo>
                <a:lnTo>
                  <a:pt x="1996439" y="769620"/>
                </a:lnTo>
                <a:lnTo>
                  <a:pt x="1996439" y="807720"/>
                </a:lnTo>
                <a:lnTo>
                  <a:pt x="2087880" y="807720"/>
                </a:lnTo>
                <a:lnTo>
                  <a:pt x="2087880" y="822960"/>
                </a:lnTo>
                <a:lnTo>
                  <a:pt x="2110740" y="822960"/>
                </a:lnTo>
                <a:lnTo>
                  <a:pt x="2110740" y="838200"/>
                </a:lnTo>
                <a:lnTo>
                  <a:pt x="2179319" y="838200"/>
                </a:lnTo>
                <a:lnTo>
                  <a:pt x="2179319" y="853440"/>
                </a:lnTo>
                <a:lnTo>
                  <a:pt x="2217419" y="853440"/>
                </a:lnTo>
                <a:lnTo>
                  <a:pt x="2217419" y="876300"/>
                </a:lnTo>
                <a:lnTo>
                  <a:pt x="2286000" y="876300"/>
                </a:lnTo>
                <a:lnTo>
                  <a:pt x="2286000" y="891540"/>
                </a:lnTo>
                <a:lnTo>
                  <a:pt x="2301240" y="891540"/>
                </a:lnTo>
                <a:lnTo>
                  <a:pt x="2369819" y="891540"/>
                </a:lnTo>
                <a:lnTo>
                  <a:pt x="2369819" y="906780"/>
                </a:lnTo>
                <a:lnTo>
                  <a:pt x="2415540" y="906780"/>
                </a:lnTo>
                <a:lnTo>
                  <a:pt x="2415540" y="922020"/>
                </a:lnTo>
                <a:lnTo>
                  <a:pt x="2430780" y="922020"/>
                </a:lnTo>
                <a:lnTo>
                  <a:pt x="2430780" y="937260"/>
                </a:lnTo>
                <a:lnTo>
                  <a:pt x="2491740" y="937260"/>
                </a:lnTo>
                <a:lnTo>
                  <a:pt x="2491740" y="960120"/>
                </a:lnTo>
                <a:lnTo>
                  <a:pt x="2514600" y="960120"/>
                </a:lnTo>
                <a:lnTo>
                  <a:pt x="2514600" y="975360"/>
                </a:lnTo>
                <a:lnTo>
                  <a:pt x="2567940" y="975360"/>
                </a:lnTo>
                <a:lnTo>
                  <a:pt x="2567940" y="990600"/>
                </a:lnTo>
                <a:lnTo>
                  <a:pt x="2575560" y="990600"/>
                </a:lnTo>
                <a:lnTo>
                  <a:pt x="2575560" y="1005840"/>
                </a:lnTo>
                <a:lnTo>
                  <a:pt x="2697480" y="1005840"/>
                </a:lnTo>
                <a:lnTo>
                  <a:pt x="2697480" y="1028700"/>
                </a:lnTo>
                <a:lnTo>
                  <a:pt x="2842260" y="1028700"/>
                </a:lnTo>
                <a:lnTo>
                  <a:pt x="2842260" y="1043940"/>
                </a:lnTo>
                <a:lnTo>
                  <a:pt x="2880360" y="1043940"/>
                </a:lnTo>
                <a:lnTo>
                  <a:pt x="2948940" y="1043940"/>
                </a:lnTo>
                <a:lnTo>
                  <a:pt x="2948940" y="1059180"/>
                </a:lnTo>
                <a:lnTo>
                  <a:pt x="2956560" y="1059180"/>
                </a:lnTo>
                <a:lnTo>
                  <a:pt x="2956560" y="1074420"/>
                </a:lnTo>
                <a:lnTo>
                  <a:pt x="3002280" y="1074420"/>
                </a:lnTo>
                <a:lnTo>
                  <a:pt x="3055619" y="1074420"/>
                </a:lnTo>
                <a:lnTo>
                  <a:pt x="3086100" y="1074420"/>
                </a:lnTo>
                <a:lnTo>
                  <a:pt x="3101340" y="1074420"/>
                </a:lnTo>
                <a:lnTo>
                  <a:pt x="3101340" y="1097280"/>
                </a:lnTo>
                <a:lnTo>
                  <a:pt x="3223260" y="1097280"/>
                </a:lnTo>
                <a:lnTo>
                  <a:pt x="3223260" y="1120140"/>
                </a:lnTo>
                <a:lnTo>
                  <a:pt x="3230880" y="1120140"/>
                </a:lnTo>
                <a:lnTo>
                  <a:pt x="3230880" y="1143000"/>
                </a:lnTo>
                <a:lnTo>
                  <a:pt x="3246119" y="1143000"/>
                </a:lnTo>
                <a:lnTo>
                  <a:pt x="3246119" y="1165860"/>
                </a:lnTo>
                <a:lnTo>
                  <a:pt x="3253740" y="1165860"/>
                </a:lnTo>
                <a:lnTo>
                  <a:pt x="3253740" y="1188720"/>
                </a:lnTo>
                <a:lnTo>
                  <a:pt x="3276600" y="1188720"/>
                </a:lnTo>
                <a:lnTo>
                  <a:pt x="3276600" y="1493520"/>
                </a:lnTo>
              </a:path>
            </a:pathLst>
          </a:custGeom>
          <a:ln w="19049">
            <a:solidFill>
              <a:srgbClr val="FF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292090" y="2259329"/>
            <a:ext cx="3276600" cy="1150620"/>
          </a:xfrm>
          <a:custGeom>
            <a:avLst/>
            <a:gdLst/>
            <a:ahLst/>
            <a:cxnLst/>
            <a:rect l="l" t="t" r="r" b="b"/>
            <a:pathLst>
              <a:path w="3276600" h="1150620">
                <a:moveTo>
                  <a:pt x="0" y="0"/>
                </a:moveTo>
                <a:lnTo>
                  <a:pt x="0" y="0"/>
                </a:lnTo>
                <a:lnTo>
                  <a:pt x="815339" y="0"/>
                </a:lnTo>
                <a:lnTo>
                  <a:pt x="815339" y="15240"/>
                </a:lnTo>
                <a:lnTo>
                  <a:pt x="868680" y="15240"/>
                </a:lnTo>
                <a:lnTo>
                  <a:pt x="868680" y="30480"/>
                </a:lnTo>
                <a:lnTo>
                  <a:pt x="876300" y="30480"/>
                </a:lnTo>
                <a:lnTo>
                  <a:pt x="876300" y="45720"/>
                </a:lnTo>
                <a:lnTo>
                  <a:pt x="922020" y="45720"/>
                </a:lnTo>
                <a:lnTo>
                  <a:pt x="922020" y="60960"/>
                </a:lnTo>
                <a:lnTo>
                  <a:pt x="944880" y="60960"/>
                </a:lnTo>
                <a:lnTo>
                  <a:pt x="944880" y="68580"/>
                </a:lnTo>
                <a:lnTo>
                  <a:pt x="952500" y="68580"/>
                </a:lnTo>
                <a:lnTo>
                  <a:pt x="952500" y="83820"/>
                </a:lnTo>
                <a:lnTo>
                  <a:pt x="975360" y="83820"/>
                </a:lnTo>
                <a:lnTo>
                  <a:pt x="975360" y="99060"/>
                </a:lnTo>
                <a:lnTo>
                  <a:pt x="982980" y="99060"/>
                </a:lnTo>
                <a:lnTo>
                  <a:pt x="1051560" y="99060"/>
                </a:lnTo>
                <a:lnTo>
                  <a:pt x="1066800" y="99060"/>
                </a:lnTo>
                <a:lnTo>
                  <a:pt x="1066800" y="144780"/>
                </a:lnTo>
                <a:lnTo>
                  <a:pt x="1082039" y="144780"/>
                </a:lnTo>
                <a:lnTo>
                  <a:pt x="1082039" y="160020"/>
                </a:lnTo>
                <a:lnTo>
                  <a:pt x="1104900" y="160020"/>
                </a:lnTo>
                <a:lnTo>
                  <a:pt x="1173480" y="160020"/>
                </a:lnTo>
                <a:lnTo>
                  <a:pt x="1173480" y="167640"/>
                </a:lnTo>
                <a:lnTo>
                  <a:pt x="1203960" y="167640"/>
                </a:lnTo>
                <a:lnTo>
                  <a:pt x="1203960" y="182880"/>
                </a:lnTo>
                <a:lnTo>
                  <a:pt x="1257300" y="182880"/>
                </a:lnTo>
                <a:lnTo>
                  <a:pt x="1257300" y="228600"/>
                </a:lnTo>
                <a:lnTo>
                  <a:pt x="1303019" y="228600"/>
                </a:lnTo>
                <a:lnTo>
                  <a:pt x="1303019" y="243840"/>
                </a:lnTo>
                <a:lnTo>
                  <a:pt x="1318260" y="243840"/>
                </a:lnTo>
                <a:lnTo>
                  <a:pt x="1318260" y="259080"/>
                </a:lnTo>
                <a:lnTo>
                  <a:pt x="1325880" y="259080"/>
                </a:lnTo>
                <a:lnTo>
                  <a:pt x="1325880" y="274320"/>
                </a:lnTo>
                <a:lnTo>
                  <a:pt x="1363980" y="274320"/>
                </a:lnTo>
                <a:lnTo>
                  <a:pt x="1363980" y="289560"/>
                </a:lnTo>
                <a:lnTo>
                  <a:pt x="1371600" y="289560"/>
                </a:lnTo>
                <a:lnTo>
                  <a:pt x="1371600" y="304800"/>
                </a:lnTo>
                <a:lnTo>
                  <a:pt x="1379219" y="304800"/>
                </a:lnTo>
                <a:lnTo>
                  <a:pt x="1379219" y="327660"/>
                </a:lnTo>
                <a:lnTo>
                  <a:pt x="1440180" y="327660"/>
                </a:lnTo>
                <a:lnTo>
                  <a:pt x="1440180" y="342900"/>
                </a:lnTo>
                <a:lnTo>
                  <a:pt x="1463039" y="342900"/>
                </a:lnTo>
                <a:lnTo>
                  <a:pt x="1470660" y="342900"/>
                </a:lnTo>
                <a:lnTo>
                  <a:pt x="1470660" y="358140"/>
                </a:lnTo>
                <a:lnTo>
                  <a:pt x="1539239" y="358140"/>
                </a:lnTo>
                <a:lnTo>
                  <a:pt x="1539239" y="388620"/>
                </a:lnTo>
                <a:lnTo>
                  <a:pt x="1562100" y="388620"/>
                </a:lnTo>
                <a:lnTo>
                  <a:pt x="1562100" y="434340"/>
                </a:lnTo>
                <a:lnTo>
                  <a:pt x="1623060" y="434340"/>
                </a:lnTo>
                <a:lnTo>
                  <a:pt x="1623060" y="449580"/>
                </a:lnTo>
                <a:lnTo>
                  <a:pt x="1630680" y="449580"/>
                </a:lnTo>
                <a:lnTo>
                  <a:pt x="1630680" y="464820"/>
                </a:lnTo>
                <a:lnTo>
                  <a:pt x="1661160" y="464820"/>
                </a:lnTo>
                <a:lnTo>
                  <a:pt x="1661160" y="472440"/>
                </a:lnTo>
                <a:lnTo>
                  <a:pt x="1706880" y="472440"/>
                </a:lnTo>
                <a:lnTo>
                  <a:pt x="1706880" y="487680"/>
                </a:lnTo>
                <a:lnTo>
                  <a:pt x="1714500" y="487680"/>
                </a:lnTo>
                <a:lnTo>
                  <a:pt x="1714500" y="502920"/>
                </a:lnTo>
                <a:lnTo>
                  <a:pt x="1737360" y="502920"/>
                </a:lnTo>
                <a:lnTo>
                  <a:pt x="1737360" y="518160"/>
                </a:lnTo>
                <a:lnTo>
                  <a:pt x="1744980" y="518160"/>
                </a:lnTo>
                <a:lnTo>
                  <a:pt x="1744980" y="533400"/>
                </a:lnTo>
                <a:lnTo>
                  <a:pt x="1760219" y="533400"/>
                </a:lnTo>
                <a:lnTo>
                  <a:pt x="1760219" y="563880"/>
                </a:lnTo>
                <a:lnTo>
                  <a:pt x="1805939" y="563880"/>
                </a:lnTo>
                <a:lnTo>
                  <a:pt x="1805939" y="579120"/>
                </a:lnTo>
                <a:lnTo>
                  <a:pt x="1821180" y="579120"/>
                </a:lnTo>
                <a:lnTo>
                  <a:pt x="1821180" y="594360"/>
                </a:lnTo>
                <a:lnTo>
                  <a:pt x="1844039" y="594360"/>
                </a:lnTo>
                <a:lnTo>
                  <a:pt x="1844039" y="609600"/>
                </a:lnTo>
                <a:lnTo>
                  <a:pt x="1935480" y="609600"/>
                </a:lnTo>
                <a:lnTo>
                  <a:pt x="1935480" y="624840"/>
                </a:lnTo>
                <a:lnTo>
                  <a:pt x="1996439" y="624840"/>
                </a:lnTo>
                <a:lnTo>
                  <a:pt x="1996439" y="640080"/>
                </a:lnTo>
                <a:lnTo>
                  <a:pt x="2026919" y="640080"/>
                </a:lnTo>
                <a:lnTo>
                  <a:pt x="2026919" y="670560"/>
                </a:lnTo>
                <a:lnTo>
                  <a:pt x="2049780" y="670560"/>
                </a:lnTo>
                <a:lnTo>
                  <a:pt x="2049780" y="678180"/>
                </a:lnTo>
                <a:lnTo>
                  <a:pt x="2080260" y="678180"/>
                </a:lnTo>
                <a:lnTo>
                  <a:pt x="2080260" y="708660"/>
                </a:lnTo>
                <a:lnTo>
                  <a:pt x="2125980" y="708660"/>
                </a:lnTo>
                <a:lnTo>
                  <a:pt x="2125980" y="723900"/>
                </a:lnTo>
                <a:lnTo>
                  <a:pt x="2133600" y="723900"/>
                </a:lnTo>
                <a:lnTo>
                  <a:pt x="2133600" y="739140"/>
                </a:lnTo>
                <a:lnTo>
                  <a:pt x="2141219" y="739140"/>
                </a:lnTo>
                <a:lnTo>
                  <a:pt x="2141219" y="754380"/>
                </a:lnTo>
                <a:lnTo>
                  <a:pt x="2225040" y="754380"/>
                </a:lnTo>
                <a:lnTo>
                  <a:pt x="2225040" y="769620"/>
                </a:lnTo>
                <a:lnTo>
                  <a:pt x="2301240" y="769620"/>
                </a:lnTo>
                <a:lnTo>
                  <a:pt x="2301240" y="784860"/>
                </a:lnTo>
                <a:lnTo>
                  <a:pt x="2400300" y="784860"/>
                </a:lnTo>
                <a:lnTo>
                  <a:pt x="2400300" y="800100"/>
                </a:lnTo>
                <a:lnTo>
                  <a:pt x="2468880" y="800100"/>
                </a:lnTo>
                <a:lnTo>
                  <a:pt x="2476500" y="800100"/>
                </a:lnTo>
                <a:lnTo>
                  <a:pt x="2476500" y="815340"/>
                </a:lnTo>
                <a:lnTo>
                  <a:pt x="2567940" y="815340"/>
                </a:lnTo>
                <a:lnTo>
                  <a:pt x="2567940" y="830580"/>
                </a:lnTo>
                <a:lnTo>
                  <a:pt x="2583180" y="830580"/>
                </a:lnTo>
                <a:lnTo>
                  <a:pt x="2628900" y="830580"/>
                </a:lnTo>
                <a:lnTo>
                  <a:pt x="2628900" y="845820"/>
                </a:lnTo>
                <a:lnTo>
                  <a:pt x="2689860" y="845820"/>
                </a:lnTo>
                <a:lnTo>
                  <a:pt x="2689860" y="861060"/>
                </a:lnTo>
                <a:lnTo>
                  <a:pt x="2697480" y="861060"/>
                </a:lnTo>
                <a:lnTo>
                  <a:pt x="2697480" y="876300"/>
                </a:lnTo>
                <a:lnTo>
                  <a:pt x="2804160" y="876300"/>
                </a:lnTo>
                <a:lnTo>
                  <a:pt x="2827019" y="876300"/>
                </a:lnTo>
                <a:lnTo>
                  <a:pt x="2827019" y="891540"/>
                </a:lnTo>
                <a:lnTo>
                  <a:pt x="2887980" y="891540"/>
                </a:lnTo>
                <a:lnTo>
                  <a:pt x="2887980" y="906780"/>
                </a:lnTo>
                <a:lnTo>
                  <a:pt x="2956560" y="906780"/>
                </a:lnTo>
                <a:lnTo>
                  <a:pt x="2971800" y="906780"/>
                </a:lnTo>
                <a:lnTo>
                  <a:pt x="3093719" y="906780"/>
                </a:lnTo>
                <a:lnTo>
                  <a:pt x="3093719" y="922020"/>
                </a:lnTo>
                <a:lnTo>
                  <a:pt x="3276600" y="922020"/>
                </a:lnTo>
                <a:lnTo>
                  <a:pt x="3276600" y="1150620"/>
                </a:lnTo>
              </a:path>
            </a:pathLst>
          </a:custGeom>
          <a:ln w="19050">
            <a:solidFill>
              <a:srgbClr val="003BE6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8" name="object 48"/>
          <p:cNvGraphicFramePr>
            <a:graphicFrameLocks noGrp="1"/>
          </p:cNvGraphicFramePr>
          <p:nvPr/>
        </p:nvGraphicFramePr>
        <p:xfrm>
          <a:off x="-40005" y="4783547"/>
          <a:ext cx="9084945" cy="745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7705"/>
                <a:gridCol w="286385"/>
                <a:gridCol w="476884"/>
                <a:gridCol w="476885"/>
                <a:gridCol w="425450"/>
                <a:gridCol w="471805"/>
                <a:gridCol w="514984"/>
                <a:gridCol w="421639"/>
                <a:gridCol w="308610"/>
                <a:gridCol w="265429"/>
                <a:gridCol w="285114"/>
                <a:gridCol w="643889"/>
                <a:gridCol w="273050"/>
                <a:gridCol w="428625"/>
                <a:gridCol w="480060"/>
                <a:gridCol w="476885"/>
                <a:gridCol w="457200"/>
                <a:gridCol w="441325"/>
                <a:gridCol w="898525"/>
                <a:gridCol w="370840"/>
              </a:tblGrid>
              <a:tr h="2051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200"/>
                        </a:lnSpc>
                        <a:spcBef>
                          <a:spcPts val="315"/>
                        </a:spcBef>
                      </a:pPr>
                      <a:r>
                        <a:rPr dirty="0" sz="1050">
                          <a:latin typeface="Lucida Sans"/>
                          <a:cs typeface="Lucida Sans"/>
                        </a:rPr>
                        <a:t>0</a:t>
                      </a:r>
                      <a:endParaRPr sz="1050">
                        <a:latin typeface="Lucida Sans"/>
                        <a:cs typeface="Lucida Sans"/>
                      </a:endParaRPr>
                    </a:p>
                  </a:txBody>
                  <a:tcPr marL="0" marR="0" marB="0" marT="40005"/>
                </a:tc>
                <a:tc gridSpan="2">
                  <a:txBody>
                    <a:bodyPr/>
                    <a:lstStyle/>
                    <a:p>
                      <a:pPr marL="607695">
                        <a:lnSpc>
                          <a:spcPts val="1200"/>
                        </a:lnSpc>
                        <a:spcBef>
                          <a:spcPts val="315"/>
                        </a:spcBef>
                      </a:pPr>
                      <a:r>
                        <a:rPr dirty="0" sz="1050" spc="-5">
                          <a:latin typeface="Lucida Sans"/>
                          <a:cs typeface="Lucida Sans"/>
                        </a:rPr>
                        <a:t>100</a:t>
                      </a:r>
                      <a:endParaRPr sz="1050">
                        <a:latin typeface="Lucida Sans"/>
                        <a:cs typeface="Lucida Sans"/>
                      </a:endParaRPr>
                    </a:p>
                  </a:txBody>
                  <a:tcPr marL="0" marR="0" marB="0" marT="4000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15"/>
                        </a:spcBef>
                      </a:pPr>
                      <a:r>
                        <a:rPr dirty="0" sz="1050" spc="-5">
                          <a:latin typeface="Lucida Sans"/>
                          <a:cs typeface="Lucida Sans"/>
                        </a:rPr>
                        <a:t>200</a:t>
                      </a:r>
                      <a:endParaRPr sz="1050">
                        <a:latin typeface="Lucida Sans"/>
                        <a:cs typeface="Lucida Sans"/>
                      </a:endParaRPr>
                    </a:p>
                  </a:txBody>
                  <a:tcPr marL="0" marR="0" marB="0" marT="4000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ts val="1200"/>
                        </a:lnSpc>
                        <a:spcBef>
                          <a:spcPts val="315"/>
                        </a:spcBef>
                      </a:pPr>
                      <a:r>
                        <a:rPr dirty="0" sz="1050" spc="-5">
                          <a:latin typeface="Lucida Sans"/>
                          <a:cs typeface="Lucida Sans"/>
                        </a:rPr>
                        <a:t>300</a:t>
                      </a:r>
                      <a:endParaRPr sz="1050">
                        <a:latin typeface="Lucida Sans"/>
                        <a:cs typeface="Lucida Sans"/>
                      </a:endParaRPr>
                    </a:p>
                  </a:txBody>
                  <a:tcPr marL="0" marR="0" marB="0" marT="40005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Bef>
                          <a:spcPts val="315"/>
                        </a:spcBef>
                      </a:pPr>
                      <a:r>
                        <a:rPr dirty="0" sz="1050" spc="-15">
                          <a:latin typeface="Lucida Sans"/>
                          <a:cs typeface="Lucida Sans"/>
                        </a:rPr>
                        <a:t>400</a:t>
                      </a:r>
                      <a:endParaRPr sz="1050">
                        <a:latin typeface="Lucida Sans"/>
                        <a:cs typeface="Lucida Sans"/>
                      </a:endParaRPr>
                    </a:p>
                  </a:txBody>
                  <a:tcPr marL="0" marR="0" marB="0" marT="4000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0480">
                        <a:lnSpc>
                          <a:spcPts val="1260"/>
                        </a:lnSpc>
                        <a:spcBef>
                          <a:spcPts val="254"/>
                        </a:spcBef>
                      </a:pPr>
                      <a:r>
                        <a:rPr dirty="0" sz="1050">
                          <a:latin typeface="Lucida Sans"/>
                          <a:cs typeface="Lucida Sans"/>
                        </a:rPr>
                        <a:t>0</a:t>
                      </a:r>
                      <a:endParaRPr sz="1050">
                        <a:latin typeface="Lucida Sans"/>
                        <a:cs typeface="Lucida Sans"/>
                      </a:endParaRPr>
                    </a:p>
                  </a:txBody>
                  <a:tcPr marL="0" marR="0" marB="0" marT="32384"/>
                </a:tc>
                <a:tc gridSpan="2">
                  <a:txBody>
                    <a:bodyPr/>
                    <a:lstStyle/>
                    <a:p>
                      <a:pPr marL="572135">
                        <a:lnSpc>
                          <a:spcPts val="1260"/>
                        </a:lnSpc>
                        <a:spcBef>
                          <a:spcPts val="254"/>
                        </a:spcBef>
                      </a:pPr>
                      <a:r>
                        <a:rPr dirty="0" sz="1050" spc="-5">
                          <a:latin typeface="Lucida Sans"/>
                          <a:cs typeface="Lucida Sans"/>
                        </a:rPr>
                        <a:t>100</a:t>
                      </a:r>
                      <a:endParaRPr sz="1050">
                        <a:latin typeface="Lucida Sans"/>
                        <a:cs typeface="Lucida Sans"/>
                      </a:endParaRPr>
                    </a:p>
                  </a:txBody>
                  <a:tcPr marL="0" marR="0" marB="0" marT="32384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L="3175">
                        <a:lnSpc>
                          <a:spcPts val="1260"/>
                        </a:lnSpc>
                        <a:spcBef>
                          <a:spcPts val="254"/>
                        </a:spcBef>
                      </a:pPr>
                      <a:r>
                        <a:rPr dirty="0" sz="1050" spc="-5">
                          <a:latin typeface="Lucida Sans"/>
                          <a:cs typeface="Lucida Sans"/>
                        </a:rPr>
                        <a:t>200</a:t>
                      </a:r>
                      <a:endParaRPr sz="1050">
                        <a:latin typeface="Lucida Sans"/>
                        <a:cs typeface="Lucida Sans"/>
                      </a:endParaRPr>
                    </a:p>
                  </a:txBody>
                  <a:tcPr marL="0" marR="0" marB="0" marT="32384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60"/>
                        </a:lnSpc>
                        <a:spcBef>
                          <a:spcPts val="254"/>
                        </a:spcBef>
                      </a:pPr>
                      <a:r>
                        <a:rPr dirty="0" sz="1050" spc="-5">
                          <a:latin typeface="Lucida Sans"/>
                          <a:cs typeface="Lucida Sans"/>
                        </a:rPr>
                        <a:t>300</a:t>
                      </a:r>
                      <a:endParaRPr sz="1050">
                        <a:latin typeface="Lucida Sans"/>
                        <a:cs typeface="Lucida Sans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260"/>
                        </a:lnSpc>
                        <a:spcBef>
                          <a:spcPts val="254"/>
                        </a:spcBef>
                      </a:pPr>
                      <a:r>
                        <a:rPr dirty="0" sz="1050" spc="-5">
                          <a:latin typeface="Lucida Sans"/>
                          <a:cs typeface="Lucida Sans"/>
                        </a:rPr>
                        <a:t>400</a:t>
                      </a:r>
                      <a:endParaRPr sz="1050">
                        <a:latin typeface="Lucida Sans"/>
                        <a:cs typeface="Lucida Sans"/>
                      </a:endParaRPr>
                    </a:p>
                  </a:txBody>
                  <a:tcPr marL="0" marR="0" marB="0" marT="32384"/>
                </a:tc>
              </a:tr>
              <a:tr h="234599">
                <a:tc>
                  <a:txBody>
                    <a:bodyPr/>
                    <a:lstStyle/>
                    <a:p>
                      <a:pPr marL="2286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No.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0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Risk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82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113664">
                        <a:lnSpc>
                          <a:spcPts val="1220"/>
                        </a:lnSpc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Days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since</a:t>
                      </a:r>
                      <a:r>
                        <a:rPr dirty="0" sz="1050" spc="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ablation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No.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latin typeface="Arial"/>
                          <a:cs typeface="Arial"/>
                        </a:rPr>
                        <a:t>Risk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4508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81280">
                        <a:lnSpc>
                          <a:spcPts val="1195"/>
                        </a:lnSpc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Days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since</a:t>
                      </a:r>
                      <a:r>
                        <a:rPr dirty="0" sz="1050" spc="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ablation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22919">
                <a:tc gridSpan="2">
                  <a:txBody>
                    <a:bodyPr/>
                    <a:lstStyle/>
                    <a:p>
                      <a:pPr marL="22860">
                        <a:lnSpc>
                          <a:spcPts val="869"/>
                        </a:lnSpc>
                      </a:pPr>
                      <a:r>
                        <a:rPr dirty="0" sz="1000" spc="-20">
                          <a:latin typeface="Arial"/>
                          <a:cs typeface="Arial"/>
                        </a:rPr>
                        <a:t>VOM-PT</a:t>
                      </a:r>
                      <a:r>
                        <a:rPr dirty="0" sz="1000" spc="1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155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869"/>
                        </a:lnSpc>
                      </a:pPr>
                      <a:r>
                        <a:rPr dirty="0" sz="1000" spc="-20">
                          <a:latin typeface="Arial"/>
                          <a:cs typeface="Arial"/>
                        </a:rPr>
                        <a:t>151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8585">
                        <a:lnSpc>
                          <a:spcPts val="869"/>
                        </a:lnSpc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869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129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ts val="869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111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869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100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ts val="869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95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1120">
                        <a:lnSpc>
                          <a:spcPts val="869"/>
                        </a:lnSpc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7145">
                        <a:lnSpc>
                          <a:spcPts val="869"/>
                        </a:lnSpc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322580">
                        <a:lnSpc>
                          <a:spcPts val="869"/>
                        </a:lnSpc>
                      </a:pPr>
                      <a:r>
                        <a:rPr dirty="0" sz="1000" spc="-20">
                          <a:latin typeface="Arial"/>
                          <a:cs typeface="Arial"/>
                        </a:rPr>
                        <a:t>VOM-ITT</a:t>
                      </a:r>
                      <a:r>
                        <a:rPr dirty="0" sz="10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185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ts val="869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180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869"/>
                        </a:lnSpc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17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6205">
                        <a:lnSpc>
                          <a:spcPts val="869"/>
                        </a:lnSpc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6205">
                        <a:lnSpc>
                          <a:spcPts val="869"/>
                        </a:lnSpc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0330">
                        <a:lnSpc>
                          <a:spcPts val="869"/>
                        </a:lnSpc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31445">
                        <a:lnSpc>
                          <a:spcPts val="869"/>
                        </a:lnSpc>
                        <a:tabLst>
                          <a:tab pos="471805" algn="l"/>
                        </a:tabLst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108	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89</a:t>
                      </a:r>
                      <a:r>
                        <a:rPr dirty="0" sz="1000" spc="2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68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261">
                <a:tc gridSpan="2">
                  <a:txBody>
                    <a:bodyPr/>
                    <a:lstStyle/>
                    <a:p>
                      <a:pPr marL="305435">
                        <a:lnSpc>
                          <a:spcPts val="1170"/>
                        </a:lnSpc>
                        <a:tabLst>
                          <a:tab pos="617220" algn="l"/>
                        </a:tabLst>
                      </a:pPr>
                      <a:r>
                        <a:rPr dirty="0" sz="1000">
                          <a:latin typeface="Arial"/>
                          <a:cs typeface="Arial"/>
                        </a:rPr>
                        <a:t>CA	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158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170"/>
                        </a:lnSpc>
                      </a:pPr>
                      <a:r>
                        <a:rPr dirty="0" sz="1000" spc="-20">
                          <a:latin typeface="Arial"/>
                          <a:cs typeface="Arial"/>
                        </a:rPr>
                        <a:t>157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9220">
                        <a:lnSpc>
                          <a:spcPts val="1170"/>
                        </a:lnSpc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117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132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ts val="117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110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5895">
                        <a:lnSpc>
                          <a:spcPts val="117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95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1170"/>
                        </a:lnSpc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86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170"/>
                        </a:lnSpc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8100">
                        <a:lnSpc>
                          <a:spcPts val="1170"/>
                        </a:lnSpc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711200">
                        <a:lnSpc>
                          <a:spcPts val="1140"/>
                        </a:lnSpc>
                      </a:pPr>
                      <a:r>
                        <a:rPr dirty="0" sz="1000" spc="5">
                          <a:latin typeface="Arial"/>
                          <a:cs typeface="Arial"/>
                        </a:rPr>
                        <a:t>CA</a:t>
                      </a:r>
                      <a:r>
                        <a:rPr dirty="0" sz="10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>
                          <a:latin typeface="Arial"/>
                          <a:cs typeface="Arial"/>
                        </a:rPr>
                        <a:t>158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40"/>
                        </a:lnSpc>
                      </a:pPr>
                      <a:r>
                        <a:rPr dirty="0" sz="1000" spc="-10">
                          <a:latin typeface="Arial"/>
                          <a:cs typeface="Arial"/>
                        </a:rPr>
                        <a:t>157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140"/>
                        </a:lnSpc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140"/>
                        </a:lnSpc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140"/>
                        </a:lnSpc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9695">
                        <a:lnSpc>
                          <a:spcPts val="1140"/>
                        </a:lnSpc>
                      </a:pPr>
                      <a:r>
                        <a:rPr dirty="0" sz="1000" spc="-3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000"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00025">
                        <a:lnSpc>
                          <a:spcPts val="1140"/>
                        </a:lnSpc>
                        <a:tabLst>
                          <a:tab pos="481330" algn="l"/>
                        </a:tabLst>
                      </a:pPr>
                      <a:r>
                        <a:rPr dirty="0" sz="1000" spc="-5">
                          <a:latin typeface="Arial"/>
                          <a:cs typeface="Arial"/>
                        </a:rPr>
                        <a:t>86	69</a:t>
                      </a:r>
                      <a:r>
                        <a:rPr dirty="0" sz="1000" spc="2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>
                          <a:latin typeface="Arial"/>
                          <a:cs typeface="Arial"/>
                        </a:rPr>
                        <a:t>54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9" name="object 49"/>
          <p:cNvSpPr txBox="1"/>
          <p:nvPr/>
        </p:nvSpPr>
        <p:spPr>
          <a:xfrm>
            <a:off x="4951476" y="2073465"/>
            <a:ext cx="236854" cy="2742565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780"/>
              </a:spcBef>
            </a:pPr>
            <a:r>
              <a:rPr dirty="0" sz="1050" spc="10">
                <a:latin typeface="Lucida Sans"/>
                <a:cs typeface="Lucida Sans"/>
              </a:rPr>
              <a:t>1</a:t>
            </a:r>
            <a:endParaRPr sz="1050">
              <a:latin typeface="Lucida Sans"/>
              <a:cs typeface="Lucida Sans"/>
            </a:endParaRPr>
          </a:p>
          <a:p>
            <a:pPr algn="r" marR="8255">
              <a:lnSpc>
                <a:spcPct val="100000"/>
              </a:lnSpc>
              <a:spcBef>
                <a:spcPts val="685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9</a:t>
            </a:r>
            <a:endParaRPr sz="1050">
              <a:latin typeface="Lucida Sans"/>
              <a:cs typeface="Lucida Sans"/>
            </a:endParaRPr>
          </a:p>
          <a:p>
            <a:pPr algn="r" marR="8255">
              <a:lnSpc>
                <a:spcPct val="100000"/>
              </a:lnSpc>
              <a:spcBef>
                <a:spcPts val="685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8</a:t>
            </a:r>
            <a:endParaRPr sz="1050">
              <a:latin typeface="Lucida Sans"/>
              <a:cs typeface="Lucida Sans"/>
            </a:endParaRPr>
          </a:p>
          <a:p>
            <a:pPr algn="r" marR="8255">
              <a:lnSpc>
                <a:spcPct val="100000"/>
              </a:lnSpc>
              <a:spcBef>
                <a:spcPts val="685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7</a:t>
            </a:r>
            <a:endParaRPr sz="1050">
              <a:latin typeface="Lucida Sans"/>
              <a:cs typeface="Lucida Sans"/>
            </a:endParaRPr>
          </a:p>
          <a:p>
            <a:pPr algn="r" marR="7620">
              <a:lnSpc>
                <a:spcPct val="100000"/>
              </a:lnSpc>
              <a:spcBef>
                <a:spcPts val="680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6</a:t>
            </a:r>
            <a:endParaRPr sz="1050">
              <a:latin typeface="Lucida Sans"/>
              <a:cs typeface="Lucida Sans"/>
            </a:endParaRPr>
          </a:p>
          <a:p>
            <a:pPr algn="r" marR="7620">
              <a:lnSpc>
                <a:spcPct val="100000"/>
              </a:lnSpc>
              <a:spcBef>
                <a:spcPts val="685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5</a:t>
            </a:r>
            <a:endParaRPr sz="1050">
              <a:latin typeface="Lucida Sans"/>
              <a:cs typeface="Lucida Sans"/>
            </a:endParaRPr>
          </a:p>
          <a:p>
            <a:pPr algn="r" marR="8255">
              <a:lnSpc>
                <a:spcPct val="100000"/>
              </a:lnSpc>
              <a:spcBef>
                <a:spcPts val="685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4</a:t>
            </a:r>
            <a:endParaRPr sz="1050">
              <a:latin typeface="Lucida Sans"/>
              <a:cs typeface="Lucida Sans"/>
            </a:endParaRPr>
          </a:p>
          <a:p>
            <a:pPr algn="r" marR="8255">
              <a:lnSpc>
                <a:spcPct val="100000"/>
              </a:lnSpc>
              <a:spcBef>
                <a:spcPts val="685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3</a:t>
            </a:r>
            <a:endParaRPr sz="1050">
              <a:latin typeface="Lucida Sans"/>
              <a:cs typeface="Lucida Sans"/>
            </a:endParaRPr>
          </a:p>
          <a:p>
            <a:pPr algn="r" marR="7620">
              <a:lnSpc>
                <a:spcPct val="100000"/>
              </a:lnSpc>
              <a:spcBef>
                <a:spcPts val="685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2</a:t>
            </a:r>
            <a:endParaRPr sz="1050">
              <a:latin typeface="Lucida Sans"/>
              <a:cs typeface="Lucida Sans"/>
            </a:endParaRPr>
          </a:p>
          <a:p>
            <a:pPr algn="r" marR="7620">
              <a:lnSpc>
                <a:spcPct val="100000"/>
              </a:lnSpc>
              <a:spcBef>
                <a:spcPts val="685"/>
              </a:spcBef>
            </a:pPr>
            <a:r>
              <a:rPr dirty="0" sz="1050" spc="-10">
                <a:latin typeface="Lucida Sans"/>
                <a:cs typeface="Lucida Sans"/>
              </a:rPr>
              <a:t>0</a:t>
            </a:r>
            <a:r>
              <a:rPr dirty="0" sz="1050" spc="-35">
                <a:latin typeface="Lucida Sans"/>
                <a:cs typeface="Lucida Sans"/>
              </a:rPr>
              <a:t>.</a:t>
            </a:r>
            <a:r>
              <a:rPr dirty="0" sz="1050" spc="10">
                <a:latin typeface="Lucida Sans"/>
                <a:cs typeface="Lucida Sans"/>
              </a:rPr>
              <a:t>1</a:t>
            </a:r>
            <a:endParaRPr sz="1050">
              <a:latin typeface="Lucida Sans"/>
              <a:cs typeface="Lucida Sans"/>
            </a:endParaRPr>
          </a:p>
          <a:p>
            <a:pPr algn="r" marR="5080">
              <a:lnSpc>
                <a:spcPct val="100000"/>
              </a:lnSpc>
              <a:spcBef>
                <a:spcPts val="685"/>
              </a:spcBef>
            </a:pPr>
            <a:r>
              <a:rPr dirty="0" sz="1050" spc="10">
                <a:latin typeface="Lucida Sans"/>
                <a:cs typeface="Lucida Sans"/>
              </a:rPr>
              <a:t>0</a:t>
            </a:r>
            <a:endParaRPr sz="1050">
              <a:latin typeface="Lucida Sans"/>
              <a:cs typeface="Lucida San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404609" y="4141470"/>
            <a:ext cx="1661160" cy="213360"/>
          </a:xfrm>
          <a:prstGeom prst="rect">
            <a:avLst/>
          </a:prstGeom>
          <a:ln w="6350">
            <a:solidFill>
              <a:srgbClr val="000000"/>
            </a:solidFill>
          </a:ln>
        </p:spPr>
        <p:txBody>
          <a:bodyPr wrap="square" lIns="0" tIns="17780" rIns="0" bIns="0" rtlCol="0" vert="horz">
            <a:spAutoFit/>
          </a:bodyPr>
          <a:lstStyle/>
          <a:p>
            <a:pPr marL="99060">
              <a:lnSpc>
                <a:spcPct val="100000"/>
              </a:lnSpc>
              <a:spcBef>
                <a:spcPts val="140"/>
              </a:spcBef>
              <a:tabLst>
                <a:tab pos="456565" algn="l"/>
                <a:tab pos="1075055" algn="l"/>
              </a:tabLst>
            </a:pPr>
            <a:r>
              <a:rPr dirty="0" u="heavy" sz="1050" spc="5">
                <a:uFill>
                  <a:solidFill>
                    <a:srgbClr val="FF0000"/>
                  </a:solidFill>
                </a:uFill>
                <a:latin typeface="Lucida Sans"/>
                <a:cs typeface="Lucida Sans"/>
              </a:rPr>
              <a:t> </a:t>
            </a:r>
            <a:r>
              <a:rPr dirty="0" u="heavy" sz="1050" spc="5">
                <a:uFill>
                  <a:solidFill>
                    <a:srgbClr val="FF0000"/>
                  </a:solidFill>
                </a:uFill>
                <a:latin typeface="Lucida Sans"/>
                <a:cs typeface="Lucida Sans"/>
              </a:rPr>
              <a:t>	</a:t>
            </a:r>
            <a:r>
              <a:rPr dirty="0" sz="1050" spc="-25">
                <a:latin typeface="Lucida Sans"/>
                <a:cs typeface="Lucida Sans"/>
              </a:rPr>
              <a:t>CA</a:t>
            </a:r>
            <a:r>
              <a:rPr dirty="0" u="heavy" sz="1050" spc="-25">
                <a:uFill>
                  <a:solidFill>
                    <a:srgbClr val="003BE6"/>
                  </a:solidFill>
                </a:uFill>
                <a:latin typeface="Lucida Sans"/>
                <a:cs typeface="Lucida Sans"/>
              </a:rPr>
              <a:t> 	</a:t>
            </a:r>
            <a:r>
              <a:rPr dirty="0" sz="1050" spc="-10">
                <a:latin typeface="Lucida Sans"/>
                <a:cs typeface="Lucida Sans"/>
              </a:rPr>
              <a:t>VOM-ITT</a:t>
            </a:r>
            <a:endParaRPr sz="1050">
              <a:latin typeface="Lucida Sans"/>
              <a:cs typeface="Lucida San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527675" y="3228086"/>
            <a:ext cx="1169035" cy="5105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0"/>
              </a:spcBef>
            </a:pPr>
            <a:r>
              <a:rPr dirty="0" sz="1050" spc="10">
                <a:latin typeface="Arial"/>
                <a:cs typeface="Arial"/>
              </a:rPr>
              <a:t>Log-rank</a:t>
            </a:r>
            <a:r>
              <a:rPr dirty="0" sz="1050" spc="-150">
                <a:latin typeface="Arial"/>
                <a:cs typeface="Arial"/>
              </a:rPr>
              <a:t> </a:t>
            </a:r>
            <a:r>
              <a:rPr dirty="0" sz="1050" spc="15">
                <a:latin typeface="Arial"/>
                <a:cs typeface="Arial"/>
              </a:rPr>
              <a:t>p=0.0487  </a:t>
            </a:r>
            <a:r>
              <a:rPr dirty="0" sz="1050" spc="20">
                <a:latin typeface="Arial"/>
                <a:cs typeface="Arial"/>
              </a:rPr>
              <a:t>HR=0.733  </a:t>
            </a:r>
            <a:r>
              <a:rPr dirty="0" sz="1050" spc="10">
                <a:latin typeface="Arial"/>
                <a:cs typeface="Arial"/>
              </a:rPr>
              <a:t>CI=0.54-0.999</a:t>
            </a:r>
            <a:endParaRPr sz="10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130546" y="1571307"/>
            <a:ext cx="3853179" cy="45021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218440" marR="5080" indent="-206375">
              <a:lnSpc>
                <a:spcPct val="103800"/>
              </a:lnSpc>
              <a:spcBef>
                <a:spcPts val="70"/>
              </a:spcBef>
            </a:pPr>
            <a:r>
              <a:rPr dirty="0" sz="1350" spc="15" b="1">
                <a:latin typeface="Arial"/>
                <a:cs typeface="Arial"/>
              </a:rPr>
              <a:t>Freedom </a:t>
            </a:r>
            <a:r>
              <a:rPr dirty="0" sz="1350" spc="20" b="1">
                <a:latin typeface="Arial"/>
                <a:cs typeface="Arial"/>
              </a:rPr>
              <a:t>from atrial </a:t>
            </a:r>
            <a:r>
              <a:rPr dirty="0" sz="1350" spc="25" b="1">
                <a:latin typeface="Arial"/>
                <a:cs typeface="Arial"/>
              </a:rPr>
              <a:t>fibrillation </a:t>
            </a:r>
            <a:r>
              <a:rPr dirty="0" sz="1350" spc="10" b="1">
                <a:latin typeface="Arial"/>
                <a:cs typeface="Arial"/>
              </a:rPr>
              <a:t>or</a:t>
            </a:r>
            <a:r>
              <a:rPr dirty="0" sz="1350" spc="-114" b="1">
                <a:latin typeface="Arial"/>
                <a:cs typeface="Arial"/>
              </a:rPr>
              <a:t> </a:t>
            </a:r>
            <a:r>
              <a:rPr dirty="0" sz="1350" spc="15" b="1">
                <a:latin typeface="Arial"/>
                <a:cs typeface="Arial"/>
              </a:rPr>
              <a:t>tachycardia  </a:t>
            </a:r>
            <a:r>
              <a:rPr dirty="0" sz="1350" spc="20" b="1">
                <a:latin typeface="Arial"/>
                <a:cs typeface="Arial"/>
              </a:rPr>
              <a:t>after </a:t>
            </a:r>
            <a:r>
              <a:rPr dirty="0" sz="1350" spc="30" b="1">
                <a:latin typeface="Arial"/>
                <a:cs typeface="Arial"/>
              </a:rPr>
              <a:t>single </a:t>
            </a:r>
            <a:r>
              <a:rPr dirty="0" sz="1350" spc="20" b="1">
                <a:latin typeface="Arial"/>
                <a:cs typeface="Arial"/>
              </a:rPr>
              <a:t>procedure </a:t>
            </a:r>
            <a:r>
              <a:rPr dirty="0" sz="1350" spc="15" b="1">
                <a:latin typeface="Arial"/>
                <a:cs typeface="Arial"/>
              </a:rPr>
              <a:t>– </a:t>
            </a:r>
            <a:r>
              <a:rPr dirty="0" sz="1350" spc="20" b="1">
                <a:latin typeface="Arial"/>
                <a:cs typeface="Arial"/>
              </a:rPr>
              <a:t>Intention to</a:t>
            </a:r>
            <a:r>
              <a:rPr dirty="0" sz="1350" spc="-200" b="1">
                <a:latin typeface="Arial"/>
                <a:cs typeface="Arial"/>
              </a:rPr>
              <a:t> </a:t>
            </a:r>
            <a:r>
              <a:rPr dirty="0" sz="1350" spc="15" b="1">
                <a:latin typeface="Arial"/>
                <a:cs typeface="Arial"/>
              </a:rPr>
              <a:t>treat</a:t>
            </a:r>
            <a:endParaRPr sz="13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677241" y="2697073"/>
            <a:ext cx="196215" cy="14884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 spc="-15">
                <a:latin typeface="Arial"/>
                <a:cs typeface="Arial"/>
              </a:rPr>
              <a:t>Probability </a:t>
            </a:r>
            <a:r>
              <a:rPr dirty="0" sz="1200" spc="-5">
                <a:latin typeface="Arial"/>
                <a:cs typeface="Arial"/>
              </a:rPr>
              <a:t>of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success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156065" algn="l"/>
              </a:tabLst>
            </a:pPr>
            <a:r>
              <a:rPr dirty="0" spc="-330"/>
              <a:t> </a:t>
            </a:r>
            <a:r>
              <a:rPr dirty="0" spc="10"/>
              <a:t>Secondary</a:t>
            </a:r>
            <a:r>
              <a:rPr dirty="0" spc="-220"/>
              <a:t> </a:t>
            </a:r>
            <a:r>
              <a:rPr dirty="0" spc="15"/>
              <a:t>Endpoints	</a:t>
            </a:r>
          </a:p>
        </p:txBody>
      </p:sp>
      <p:sp>
        <p:nvSpPr>
          <p:cNvPr id="3" name="object 3"/>
          <p:cNvSpPr/>
          <p:nvPr/>
        </p:nvSpPr>
        <p:spPr>
          <a:xfrm>
            <a:off x="190500" y="2997707"/>
            <a:ext cx="8523605" cy="0"/>
          </a:xfrm>
          <a:custGeom>
            <a:avLst/>
            <a:gdLst/>
            <a:ahLst/>
            <a:cxnLst/>
            <a:rect l="l" t="t" r="r" b="b"/>
            <a:pathLst>
              <a:path w="8523605" h="0">
                <a:moveTo>
                  <a:pt x="0" y="0"/>
                </a:moveTo>
                <a:lnTo>
                  <a:pt x="85232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0500" y="1519555"/>
            <a:ext cx="8523605" cy="0"/>
          </a:xfrm>
          <a:custGeom>
            <a:avLst/>
            <a:gdLst/>
            <a:ahLst/>
            <a:cxnLst/>
            <a:rect l="l" t="t" r="r" b="b"/>
            <a:pathLst>
              <a:path w="8523605" h="0">
                <a:moveTo>
                  <a:pt x="0" y="0"/>
                </a:moveTo>
                <a:lnTo>
                  <a:pt x="85232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0500" y="4780407"/>
            <a:ext cx="8523605" cy="0"/>
          </a:xfrm>
          <a:custGeom>
            <a:avLst/>
            <a:gdLst/>
            <a:ahLst/>
            <a:cxnLst/>
            <a:rect l="l" t="t" r="r" b="b"/>
            <a:pathLst>
              <a:path w="8523605" h="0">
                <a:moveTo>
                  <a:pt x="0" y="0"/>
                </a:moveTo>
                <a:lnTo>
                  <a:pt x="85232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68979" y="2994660"/>
            <a:ext cx="5459730" cy="514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90500" y="1513205"/>
          <a:ext cx="8448040" cy="3272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5160"/>
                <a:gridCol w="1176655"/>
                <a:gridCol w="1238885"/>
                <a:gridCol w="774700"/>
                <a:gridCol w="1292224"/>
                <a:gridCol w="767079"/>
              </a:tblGrid>
              <a:tr h="976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271780" marR="296545" indent="-15875">
                        <a:lnSpc>
                          <a:spcPct val="108500"/>
                        </a:lnSpc>
                      </a:pPr>
                      <a:r>
                        <a:rPr dirty="0" sz="1200" spc="-30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200" spc="1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spc="1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 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Ablation 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N=158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186690" marR="179070">
                        <a:lnSpc>
                          <a:spcPct val="1085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VOM-Catheter</a:t>
                      </a:r>
                      <a:r>
                        <a:rPr dirty="0" sz="1200" spc="-1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Ablation 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Intention-to-treat  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N=185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257175" marR="154305">
                        <a:lnSpc>
                          <a:spcPct val="1085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VOM-Catheter</a:t>
                      </a:r>
                      <a:r>
                        <a:rPr dirty="0" sz="1200" spc="-1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Ablation  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1200" spc="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Treatment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L="10350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200" spc="-20">
                          <a:latin typeface="Arial"/>
                          <a:cs typeface="Arial"/>
                        </a:rPr>
                        <a:t>N=155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01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R="3873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(%)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R="1206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(%)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R="571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value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R="3048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5">
                          <a:latin typeface="Arial"/>
                          <a:cs typeface="Arial"/>
                        </a:rPr>
                        <a:t>(%)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64769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35">
                          <a:latin typeface="Arial"/>
                          <a:cs typeface="Arial"/>
                        </a:rPr>
                        <a:t>value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052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050" spc="25" b="1">
                          <a:latin typeface="Arial"/>
                          <a:cs typeface="Arial"/>
                        </a:rPr>
                        <a:t>Freedom</a:t>
                      </a:r>
                      <a:r>
                        <a:rPr dirty="0" sz="10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from</a:t>
                      </a:r>
                      <a:r>
                        <a:rPr dirty="0" sz="105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AF/AT</a:t>
                      </a:r>
                      <a:r>
                        <a:rPr dirty="0" sz="10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≥</a:t>
                      </a:r>
                      <a:r>
                        <a:rPr dirty="0" sz="105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 b="1">
                          <a:latin typeface="Arial"/>
                          <a:cs typeface="Arial"/>
                        </a:rPr>
                        <a:t>30sec</a:t>
                      </a:r>
                      <a:r>
                        <a:rPr dirty="0" sz="10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 b="1">
                          <a:latin typeface="Arial"/>
                          <a:cs typeface="Arial"/>
                        </a:rPr>
                        <a:t>after</a:t>
                      </a:r>
                      <a:r>
                        <a:rPr dirty="0" sz="10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 b="1">
                          <a:latin typeface="Arial"/>
                          <a:cs typeface="Arial"/>
                        </a:rPr>
                        <a:t>90-days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50165">
                        <a:lnSpc>
                          <a:spcPts val="1235"/>
                        </a:lnSpc>
                        <a:spcBef>
                          <a:spcPts val="60"/>
                        </a:spcBef>
                      </a:pPr>
                      <a:r>
                        <a:rPr dirty="0" sz="1050" spc="10" b="1">
                          <a:latin typeface="Arial"/>
                          <a:cs typeface="Arial"/>
                        </a:rPr>
                        <a:t>(including</a:t>
                      </a:r>
                      <a:r>
                        <a:rPr dirty="0" sz="10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 b="1">
                          <a:latin typeface="Arial"/>
                          <a:cs typeface="Arial"/>
                        </a:rPr>
                        <a:t>repeat</a:t>
                      </a:r>
                      <a:r>
                        <a:rPr dirty="0" sz="10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 b="1">
                          <a:latin typeface="Arial"/>
                          <a:cs typeface="Arial"/>
                        </a:rPr>
                        <a:t>procedures)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R w="12700">
                      <a:solidFill>
                        <a:srgbClr val="F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2984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84</a:t>
                      </a:r>
                      <a:r>
                        <a:rPr dirty="0" sz="12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(53.8)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382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200" spc="-25">
                          <a:latin typeface="Arial"/>
                          <a:cs typeface="Arial"/>
                        </a:rPr>
                        <a:t>115</a:t>
                      </a:r>
                      <a:r>
                        <a:rPr dirty="0" sz="12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(62.2)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382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0.092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382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048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200" spc="-10">
                          <a:latin typeface="Arial"/>
                          <a:cs typeface="Arial"/>
                        </a:rPr>
                        <a:t>101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(65.2)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382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4769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0.031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83820"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5333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9560">
                <a:tc>
                  <a:txBody>
                    <a:bodyPr/>
                    <a:lstStyle/>
                    <a:p>
                      <a:pPr marL="50165">
                        <a:lnSpc>
                          <a:spcPts val="1160"/>
                        </a:lnSpc>
                        <a:spcBef>
                          <a:spcPts val="1015"/>
                        </a:spcBef>
                      </a:pPr>
                      <a:r>
                        <a:rPr dirty="0" sz="1050" spc="15" b="1">
                          <a:latin typeface="Arial"/>
                          <a:cs typeface="Arial"/>
                        </a:rPr>
                        <a:t>Zero</a:t>
                      </a:r>
                      <a:r>
                        <a:rPr dirty="0" sz="105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AF/AT</a:t>
                      </a:r>
                      <a:r>
                        <a:rPr dirty="0" sz="10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 b="1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05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05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0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 b="1">
                          <a:latin typeface="Arial"/>
                          <a:cs typeface="Arial"/>
                        </a:rPr>
                        <a:t>12-month</a:t>
                      </a:r>
                      <a:r>
                        <a:rPr dirty="0" sz="1050" spc="-1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monitoring*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8905">
                    <a:lnR w="12700">
                      <a:solidFill>
                        <a:srgbClr val="F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39370">
                        <a:lnSpc>
                          <a:spcPts val="1285"/>
                        </a:lnSpc>
                        <a:spcBef>
                          <a:spcPts val="894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184/271</a:t>
                      </a:r>
                      <a:r>
                        <a:rPr dirty="0" sz="12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(67.8)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0">
                        <a:lnSpc>
                          <a:spcPts val="1285"/>
                        </a:lnSpc>
                        <a:spcBef>
                          <a:spcPts val="894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235/309</a:t>
                      </a:r>
                      <a:r>
                        <a:rPr dirty="0" sz="12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(76.1)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ts val="1285"/>
                        </a:lnSpc>
                        <a:spcBef>
                          <a:spcPts val="894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0.029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13664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115">
                        <a:lnSpc>
                          <a:spcPts val="1285"/>
                        </a:lnSpc>
                        <a:spcBef>
                          <a:spcPts val="894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206/263</a:t>
                      </a:r>
                      <a:r>
                        <a:rPr dirty="0" sz="12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(78.3)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13664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4769">
                        <a:lnSpc>
                          <a:spcPts val="1285"/>
                        </a:lnSpc>
                        <a:spcBef>
                          <a:spcPts val="894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0.008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13664"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4329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dirty="0" sz="1050" spc="20" b="1">
                          <a:latin typeface="Arial"/>
                          <a:cs typeface="Arial"/>
                        </a:rPr>
                        <a:t>Recurrence</a:t>
                      </a:r>
                      <a:r>
                        <a:rPr dirty="0" sz="10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0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atrial</a:t>
                      </a:r>
                      <a:r>
                        <a:rPr dirty="0" sz="10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fibrillation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R="2984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(31.6)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R="3175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47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(25.4)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0.18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R="22860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35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(22.6)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64769">
                        <a:lnSpc>
                          <a:spcPct val="10000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0.071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</a:tr>
              <a:tr h="313802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050" spc="20" b="1">
                          <a:latin typeface="Arial"/>
                          <a:cs typeface="Arial"/>
                        </a:rPr>
                        <a:t>Recurrence</a:t>
                      </a:r>
                      <a:r>
                        <a:rPr dirty="0" sz="1050" spc="-1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0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 b="1">
                          <a:latin typeface="Arial"/>
                          <a:cs typeface="Arial"/>
                        </a:rPr>
                        <a:t>atrial</a:t>
                      </a:r>
                      <a:r>
                        <a:rPr dirty="0" sz="105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20" b="1">
                          <a:latin typeface="Arial"/>
                          <a:cs typeface="Arial"/>
                        </a:rPr>
                        <a:t>tachycardia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1755"/>
                </a:tc>
                <a:tc>
                  <a:txBody>
                    <a:bodyPr/>
                    <a:lstStyle/>
                    <a:p>
                      <a:pPr algn="ctr" marR="2984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32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(20.3)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(16.2)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0.31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286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27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(17.4)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4769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0.522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56515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83273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050" spc="35" b="1">
                          <a:latin typeface="Arial"/>
                          <a:cs typeface="Arial"/>
                        </a:rPr>
                        <a:t>Repeat</a:t>
                      </a:r>
                      <a:r>
                        <a:rPr dirty="0" sz="1050" spc="-2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 b="1">
                          <a:latin typeface="Arial"/>
                          <a:cs typeface="Arial"/>
                        </a:rPr>
                        <a:t>ablation(s) </a:t>
                      </a:r>
                      <a:r>
                        <a:rPr dirty="0" sz="1050" spc="15" b="1">
                          <a:latin typeface="Arial"/>
                          <a:cs typeface="Arial"/>
                        </a:rPr>
                        <a:t>needed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9690">
                    <a:lnR w="12700">
                      <a:solidFill>
                        <a:srgbClr val="FF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302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40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(25.3)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FF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32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(17.3)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0.0443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286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27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 (17.4)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4769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0.055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3268979" y="3398520"/>
            <a:ext cx="5459730" cy="4533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68979" y="4434840"/>
            <a:ext cx="5459730" cy="4457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650745" y="6521132"/>
            <a:ext cx="555498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0">
                <a:latin typeface="Arial Narrow"/>
                <a:cs typeface="Arial Narrow"/>
              </a:rPr>
              <a:t>*per </a:t>
            </a:r>
            <a:r>
              <a:rPr dirty="0" sz="1800" spc="-5">
                <a:latin typeface="Arial Narrow"/>
                <a:cs typeface="Arial Narrow"/>
              </a:rPr>
              <a:t>monitoring </a:t>
            </a:r>
            <a:r>
              <a:rPr dirty="0" sz="1800" spc="-10">
                <a:latin typeface="Arial Narrow"/>
                <a:cs typeface="Arial Narrow"/>
              </a:rPr>
              <a:t>session </a:t>
            </a:r>
            <a:r>
              <a:rPr dirty="0" sz="1800">
                <a:latin typeface="Arial Narrow"/>
                <a:cs typeface="Arial Narrow"/>
              </a:rPr>
              <a:t>(continuous </a:t>
            </a:r>
            <a:r>
              <a:rPr dirty="0" sz="1800" spc="10">
                <a:latin typeface="Arial Narrow"/>
                <a:cs typeface="Arial Narrow"/>
              </a:rPr>
              <a:t>1-month </a:t>
            </a:r>
            <a:r>
              <a:rPr dirty="0" sz="1800" spc="5">
                <a:latin typeface="Arial Narrow"/>
                <a:cs typeface="Arial Narrow"/>
              </a:rPr>
              <a:t>at </a:t>
            </a:r>
            <a:r>
              <a:rPr dirty="0" sz="1800" spc="15">
                <a:latin typeface="Arial Narrow"/>
                <a:cs typeface="Arial Narrow"/>
              </a:rPr>
              <a:t>6- </a:t>
            </a:r>
            <a:r>
              <a:rPr dirty="0" sz="1800" spc="10">
                <a:latin typeface="Arial Narrow"/>
                <a:cs typeface="Arial Narrow"/>
              </a:rPr>
              <a:t>and</a:t>
            </a:r>
            <a:r>
              <a:rPr dirty="0" sz="1800" spc="-180">
                <a:latin typeface="Arial Narrow"/>
                <a:cs typeface="Arial Narrow"/>
              </a:rPr>
              <a:t> </a:t>
            </a:r>
            <a:r>
              <a:rPr dirty="0" sz="1800">
                <a:latin typeface="Arial Narrow"/>
                <a:cs typeface="Arial Narrow"/>
              </a:rPr>
              <a:t>12-months)</a:t>
            </a:r>
            <a:endParaRPr sz="18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428625"/>
            <a:ext cx="7195184" cy="63881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u="none" sz="4000"/>
              <a:t>Atrial fibrillation/tachycardia</a:t>
            </a:r>
            <a:r>
              <a:rPr dirty="0" u="none" sz="4000" spc="-180"/>
              <a:t> </a:t>
            </a:r>
            <a:r>
              <a:rPr dirty="0" u="none" sz="4000" spc="20"/>
              <a:t>burden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400300" y="3185160"/>
            <a:ext cx="434340" cy="2514600"/>
          </a:xfrm>
          <a:custGeom>
            <a:avLst/>
            <a:gdLst/>
            <a:ahLst/>
            <a:cxnLst/>
            <a:rect l="l" t="t" r="r" b="b"/>
            <a:pathLst>
              <a:path w="434339" h="2514600">
                <a:moveTo>
                  <a:pt x="434339" y="0"/>
                </a:moveTo>
                <a:lnTo>
                  <a:pt x="0" y="0"/>
                </a:lnTo>
                <a:lnTo>
                  <a:pt x="0" y="2514600"/>
                </a:lnTo>
                <a:lnTo>
                  <a:pt x="434339" y="2514600"/>
                </a:lnTo>
                <a:lnTo>
                  <a:pt x="43433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320540" y="4953000"/>
            <a:ext cx="426720" cy="746760"/>
          </a:xfrm>
          <a:custGeom>
            <a:avLst/>
            <a:gdLst/>
            <a:ahLst/>
            <a:cxnLst/>
            <a:rect l="l" t="t" r="r" b="b"/>
            <a:pathLst>
              <a:path w="426720" h="746760">
                <a:moveTo>
                  <a:pt x="426720" y="0"/>
                </a:moveTo>
                <a:lnTo>
                  <a:pt x="0" y="0"/>
                </a:lnTo>
                <a:lnTo>
                  <a:pt x="0" y="746760"/>
                </a:lnTo>
                <a:lnTo>
                  <a:pt x="426720" y="746760"/>
                </a:lnTo>
                <a:lnTo>
                  <a:pt x="42672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233159" y="5265420"/>
            <a:ext cx="434340" cy="434340"/>
          </a:xfrm>
          <a:custGeom>
            <a:avLst/>
            <a:gdLst/>
            <a:ahLst/>
            <a:cxnLst/>
            <a:rect l="l" t="t" r="r" b="b"/>
            <a:pathLst>
              <a:path w="434340" h="434339">
                <a:moveTo>
                  <a:pt x="434339" y="0"/>
                </a:moveTo>
                <a:lnTo>
                  <a:pt x="0" y="0"/>
                </a:lnTo>
                <a:lnTo>
                  <a:pt x="0" y="434339"/>
                </a:lnTo>
                <a:lnTo>
                  <a:pt x="434339" y="434339"/>
                </a:lnTo>
                <a:lnTo>
                  <a:pt x="43433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48939" y="2796539"/>
            <a:ext cx="426720" cy="2903220"/>
          </a:xfrm>
          <a:custGeom>
            <a:avLst/>
            <a:gdLst/>
            <a:ahLst/>
            <a:cxnLst/>
            <a:rect l="l" t="t" r="r" b="b"/>
            <a:pathLst>
              <a:path w="426720" h="2903220">
                <a:moveTo>
                  <a:pt x="426720" y="0"/>
                </a:moveTo>
                <a:lnTo>
                  <a:pt x="0" y="0"/>
                </a:lnTo>
                <a:lnTo>
                  <a:pt x="0" y="2903220"/>
                </a:lnTo>
                <a:lnTo>
                  <a:pt x="426720" y="2903220"/>
                </a:lnTo>
                <a:lnTo>
                  <a:pt x="426720" y="0"/>
                </a:lnTo>
                <a:close/>
              </a:path>
            </a:pathLst>
          </a:custGeom>
          <a:solidFill>
            <a:srgbClr val="008B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861559" y="5280659"/>
            <a:ext cx="434340" cy="419100"/>
          </a:xfrm>
          <a:custGeom>
            <a:avLst/>
            <a:gdLst/>
            <a:ahLst/>
            <a:cxnLst/>
            <a:rect l="l" t="t" r="r" b="b"/>
            <a:pathLst>
              <a:path w="434339" h="419100">
                <a:moveTo>
                  <a:pt x="434339" y="0"/>
                </a:moveTo>
                <a:lnTo>
                  <a:pt x="0" y="0"/>
                </a:lnTo>
                <a:lnTo>
                  <a:pt x="0" y="419099"/>
                </a:lnTo>
                <a:lnTo>
                  <a:pt x="434339" y="419099"/>
                </a:lnTo>
                <a:lnTo>
                  <a:pt x="434339" y="0"/>
                </a:lnTo>
                <a:close/>
              </a:path>
            </a:pathLst>
          </a:custGeom>
          <a:solidFill>
            <a:srgbClr val="008B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781800" y="5318759"/>
            <a:ext cx="426720" cy="381000"/>
          </a:xfrm>
          <a:custGeom>
            <a:avLst/>
            <a:gdLst/>
            <a:ahLst/>
            <a:cxnLst/>
            <a:rect l="l" t="t" r="r" b="b"/>
            <a:pathLst>
              <a:path w="426720" h="381000">
                <a:moveTo>
                  <a:pt x="426720" y="0"/>
                </a:moveTo>
                <a:lnTo>
                  <a:pt x="0" y="0"/>
                </a:lnTo>
                <a:lnTo>
                  <a:pt x="0" y="380999"/>
                </a:lnTo>
                <a:lnTo>
                  <a:pt x="426720" y="380999"/>
                </a:lnTo>
                <a:lnTo>
                  <a:pt x="426720" y="0"/>
                </a:lnTo>
                <a:close/>
              </a:path>
            </a:pathLst>
          </a:custGeom>
          <a:solidFill>
            <a:srgbClr val="008B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31670" y="2366010"/>
            <a:ext cx="0" cy="3337560"/>
          </a:xfrm>
          <a:custGeom>
            <a:avLst/>
            <a:gdLst/>
            <a:ahLst/>
            <a:cxnLst/>
            <a:rect l="l" t="t" r="r" b="b"/>
            <a:pathLst>
              <a:path w="0" h="3337560">
                <a:moveTo>
                  <a:pt x="0" y="3337559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93570" y="57035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93570" y="533019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93570" y="496442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93570" y="459105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93570" y="421767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93570" y="385190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93570" y="347852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93570" y="310515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93570" y="2739389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93570" y="236601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931670" y="5703570"/>
            <a:ext cx="5745480" cy="0"/>
          </a:xfrm>
          <a:custGeom>
            <a:avLst/>
            <a:gdLst/>
            <a:ahLst/>
            <a:cxnLst/>
            <a:rect l="l" t="t" r="r" b="b"/>
            <a:pathLst>
              <a:path w="5745480" h="0">
                <a:moveTo>
                  <a:pt x="0" y="0"/>
                </a:moveTo>
                <a:lnTo>
                  <a:pt x="574548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671701" y="5234622"/>
            <a:ext cx="168910" cy="5524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-20">
                <a:latin typeface="Arial"/>
                <a:cs typeface="Arial"/>
              </a:rPr>
              <a:t>10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 marL="83185">
              <a:lnSpc>
                <a:spcPct val="100000"/>
              </a:lnSpc>
            </a:pPr>
            <a:r>
              <a:rPr dirty="0" sz="1000" spc="10"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71701" y="4864100"/>
            <a:ext cx="162560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-20">
                <a:latin typeface="Arial"/>
                <a:cs typeface="Arial"/>
              </a:rPr>
              <a:t>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71701" y="4121467"/>
            <a:ext cx="162560" cy="5524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-20">
                <a:latin typeface="Arial"/>
                <a:cs typeface="Arial"/>
              </a:rPr>
              <a:t>40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spc="-20">
                <a:latin typeface="Arial"/>
                <a:cs typeface="Arial"/>
              </a:rPr>
              <a:t>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71701" y="3750945"/>
            <a:ext cx="162560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-20">
                <a:latin typeface="Arial"/>
                <a:cs typeface="Arial"/>
              </a:rPr>
              <a:t>50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71701" y="3379850"/>
            <a:ext cx="162560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-20">
                <a:latin typeface="Arial"/>
                <a:cs typeface="Arial"/>
              </a:rPr>
              <a:t>60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71701" y="3008312"/>
            <a:ext cx="162560" cy="1816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-20">
                <a:latin typeface="Arial"/>
                <a:cs typeface="Arial"/>
              </a:rPr>
              <a:t>70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71701" y="2637789"/>
            <a:ext cx="162560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-20">
                <a:latin typeface="Arial"/>
                <a:cs typeface="Arial"/>
              </a:rPr>
              <a:t>80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71701" y="2266569"/>
            <a:ext cx="162560" cy="18097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-20">
                <a:latin typeface="Arial"/>
                <a:cs typeface="Arial"/>
              </a:rPr>
              <a:t>90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88335" y="5788025"/>
            <a:ext cx="40703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latin typeface="Arial"/>
                <a:cs typeface="Arial"/>
              </a:rPr>
              <a:t>Z</a:t>
            </a:r>
            <a:r>
              <a:rPr dirty="0" sz="1350" spc="20" b="1">
                <a:latin typeface="Arial"/>
                <a:cs typeface="Arial"/>
              </a:rPr>
              <a:t>e</a:t>
            </a:r>
            <a:r>
              <a:rPr dirty="0" sz="1350" spc="15" b="1">
                <a:latin typeface="Arial"/>
                <a:cs typeface="Arial"/>
              </a:rPr>
              <a:t>ro</a:t>
            </a:r>
            <a:endParaRPr sz="13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09694" y="5788025"/>
            <a:ext cx="79946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latin typeface="Arial"/>
                <a:cs typeface="Arial"/>
              </a:rPr>
              <a:t>&gt; 0 </a:t>
            </a:r>
            <a:r>
              <a:rPr dirty="0" sz="1350" spc="-10" b="1">
                <a:latin typeface="Arial"/>
                <a:cs typeface="Arial"/>
              </a:rPr>
              <a:t>to</a:t>
            </a:r>
            <a:r>
              <a:rPr dirty="0" sz="1350" spc="5" b="1">
                <a:latin typeface="Arial"/>
                <a:cs typeface="Arial"/>
              </a:rPr>
              <a:t> </a:t>
            </a:r>
            <a:r>
              <a:rPr dirty="0" sz="1350" spc="25" b="1">
                <a:latin typeface="Arial"/>
                <a:cs typeface="Arial"/>
              </a:rPr>
              <a:t>5%</a:t>
            </a:r>
            <a:endParaRPr sz="13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509766" y="5788025"/>
            <a:ext cx="43370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15" b="1">
                <a:latin typeface="Arial"/>
                <a:cs typeface="Arial"/>
              </a:rPr>
              <a:t>&gt;</a:t>
            </a:r>
            <a:r>
              <a:rPr dirty="0" sz="1350" spc="-55" b="1">
                <a:latin typeface="Arial"/>
                <a:cs typeface="Arial"/>
              </a:rPr>
              <a:t> </a:t>
            </a:r>
            <a:r>
              <a:rPr dirty="0" sz="1350" spc="25" b="1">
                <a:latin typeface="Arial"/>
                <a:cs typeface="Arial"/>
              </a:rPr>
              <a:t>5%</a:t>
            </a:r>
            <a:endParaRPr sz="135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495800" y="3520440"/>
            <a:ext cx="99060" cy="106680"/>
          </a:xfrm>
          <a:custGeom>
            <a:avLst/>
            <a:gdLst/>
            <a:ahLst/>
            <a:cxnLst/>
            <a:rect l="l" t="t" r="r" b="b"/>
            <a:pathLst>
              <a:path w="99060" h="106679">
                <a:moveTo>
                  <a:pt x="0" y="106680"/>
                </a:moveTo>
                <a:lnTo>
                  <a:pt x="99060" y="106680"/>
                </a:lnTo>
                <a:lnTo>
                  <a:pt x="99060" y="0"/>
                </a:lnTo>
                <a:lnTo>
                  <a:pt x="0" y="0"/>
                </a:lnTo>
                <a:lnTo>
                  <a:pt x="0" y="1066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495800" y="3741420"/>
            <a:ext cx="99060" cy="99060"/>
          </a:xfrm>
          <a:custGeom>
            <a:avLst/>
            <a:gdLst/>
            <a:ahLst/>
            <a:cxnLst/>
            <a:rect l="l" t="t" r="r" b="b"/>
            <a:pathLst>
              <a:path w="99060" h="99060">
                <a:moveTo>
                  <a:pt x="0" y="99059"/>
                </a:moveTo>
                <a:lnTo>
                  <a:pt x="99060" y="99059"/>
                </a:lnTo>
                <a:lnTo>
                  <a:pt x="99060" y="0"/>
                </a:lnTo>
                <a:lnTo>
                  <a:pt x="0" y="0"/>
                </a:lnTo>
                <a:lnTo>
                  <a:pt x="0" y="99059"/>
                </a:lnTo>
                <a:close/>
              </a:path>
            </a:pathLst>
          </a:custGeom>
          <a:solidFill>
            <a:srgbClr val="008BE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632578" y="3423284"/>
            <a:ext cx="2109470" cy="49022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ts val="1814"/>
              </a:lnSpc>
              <a:spcBef>
                <a:spcPts val="120"/>
              </a:spcBef>
            </a:pPr>
            <a:r>
              <a:rPr dirty="0" sz="1600" spc="-5">
                <a:latin typeface="Arial"/>
                <a:cs typeface="Arial"/>
              </a:rPr>
              <a:t>Catheter</a:t>
            </a:r>
            <a:r>
              <a:rPr dirty="0" sz="1600" spc="2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ablation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814"/>
              </a:lnSpc>
            </a:pPr>
            <a:r>
              <a:rPr dirty="0" sz="1600">
                <a:latin typeface="Arial"/>
                <a:cs typeface="Arial"/>
              </a:rPr>
              <a:t>VOM-Catheter</a:t>
            </a:r>
            <a:r>
              <a:rPr dirty="0" sz="1600" spc="-95">
                <a:latin typeface="Arial"/>
                <a:cs typeface="Arial"/>
              </a:rPr>
              <a:t> </a:t>
            </a:r>
            <a:r>
              <a:rPr dirty="0" sz="1600" spc="5">
                <a:latin typeface="Arial"/>
                <a:cs typeface="Arial"/>
              </a:rPr>
              <a:t>ablation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94379" y="1655762"/>
            <a:ext cx="2896235" cy="988694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 indent="15240">
              <a:lnSpc>
                <a:spcPts val="2100"/>
              </a:lnSpc>
              <a:spcBef>
                <a:spcPts val="220"/>
              </a:spcBef>
            </a:pPr>
            <a:r>
              <a:rPr dirty="0" sz="1800" spc="-20">
                <a:latin typeface="Arial"/>
                <a:cs typeface="Arial"/>
              </a:rPr>
              <a:t>Atrial </a:t>
            </a:r>
            <a:r>
              <a:rPr dirty="0" sz="1800" spc="-5">
                <a:latin typeface="Arial"/>
                <a:cs typeface="Arial"/>
              </a:rPr>
              <a:t>fibrillation Burden </a:t>
            </a:r>
            <a:r>
              <a:rPr dirty="0" sz="1800" spc="5">
                <a:latin typeface="Arial"/>
                <a:cs typeface="Arial"/>
              </a:rPr>
              <a:t>(%)  </a:t>
            </a:r>
            <a:r>
              <a:rPr dirty="0" sz="1800" spc="10">
                <a:latin typeface="Arial"/>
                <a:cs typeface="Arial"/>
              </a:rPr>
              <a:t>6- </a:t>
            </a:r>
            <a:r>
              <a:rPr dirty="0" sz="1800" spc="-10">
                <a:latin typeface="Arial"/>
                <a:cs typeface="Arial"/>
              </a:rPr>
              <a:t>and </a:t>
            </a:r>
            <a:r>
              <a:rPr dirty="0" sz="1800" spc="10">
                <a:latin typeface="Arial"/>
                <a:cs typeface="Arial"/>
              </a:rPr>
              <a:t>12- </a:t>
            </a:r>
            <a:r>
              <a:rPr dirty="0" sz="1800" spc="-10">
                <a:latin typeface="Arial"/>
                <a:cs typeface="Arial"/>
              </a:rPr>
              <a:t>month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monitoring</a:t>
            </a:r>
            <a:endParaRPr sz="1800">
              <a:latin typeface="Arial"/>
              <a:cs typeface="Arial"/>
            </a:endParaRPr>
          </a:p>
          <a:p>
            <a:pPr marL="643890">
              <a:lnSpc>
                <a:spcPct val="100000"/>
              </a:lnSpc>
              <a:spcBef>
                <a:spcPts val="1340"/>
              </a:spcBef>
            </a:pPr>
            <a:r>
              <a:rPr dirty="0" sz="1600" spc="-15">
                <a:latin typeface="Arial"/>
                <a:cs typeface="Arial"/>
              </a:rPr>
              <a:t>P=0.011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404303" y="2893618"/>
            <a:ext cx="281305" cy="23075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 spc="-15">
                <a:latin typeface="Arial"/>
                <a:cs typeface="Arial"/>
              </a:rPr>
              <a:t>Percentage </a:t>
            </a:r>
            <a:r>
              <a:rPr dirty="0" sz="1800" spc="-20">
                <a:latin typeface="Arial"/>
                <a:cs typeface="Arial"/>
              </a:rPr>
              <a:t>of</a:t>
            </a:r>
            <a:r>
              <a:rPr dirty="0" sz="1800" spc="9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patients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882900" y="2541333"/>
            <a:ext cx="61277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10">
                <a:latin typeface="Arial"/>
                <a:cs typeface="Arial"/>
              </a:rPr>
              <a:t>78</a:t>
            </a:r>
            <a:r>
              <a:rPr dirty="0" sz="1600" spc="25">
                <a:latin typeface="Arial"/>
                <a:cs typeface="Arial"/>
              </a:rPr>
              <a:t>.</a:t>
            </a:r>
            <a:r>
              <a:rPr dirty="0" sz="1600" spc="15">
                <a:latin typeface="Arial"/>
                <a:cs typeface="Arial"/>
              </a:rPr>
              <a:t>3%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33879" y="2932747"/>
            <a:ext cx="612775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10">
                <a:latin typeface="Arial"/>
                <a:cs typeface="Arial"/>
              </a:rPr>
              <a:t>67</a:t>
            </a:r>
            <a:r>
              <a:rPr dirty="0" sz="1600" spc="25">
                <a:latin typeface="Arial"/>
                <a:cs typeface="Arial"/>
              </a:rPr>
              <a:t>.</a:t>
            </a:r>
            <a:r>
              <a:rPr dirty="0" sz="1600" spc="15">
                <a:latin typeface="Arial"/>
                <a:cs typeface="Arial"/>
              </a:rPr>
              <a:t>9%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280280" y="4678743"/>
            <a:ext cx="52387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20">
                <a:latin typeface="Arial"/>
                <a:cs typeface="Arial"/>
              </a:rPr>
              <a:t>20</a:t>
            </a:r>
            <a:r>
              <a:rPr dirty="0" sz="1350" spc="-20">
                <a:latin typeface="Arial"/>
                <a:cs typeface="Arial"/>
              </a:rPr>
              <a:t>.</a:t>
            </a:r>
            <a:r>
              <a:rPr dirty="0" sz="1350" spc="20">
                <a:latin typeface="Arial"/>
                <a:cs typeface="Arial"/>
              </a:rPr>
              <a:t>3</a:t>
            </a:r>
            <a:r>
              <a:rPr dirty="0" sz="1350" spc="25">
                <a:latin typeface="Arial"/>
                <a:cs typeface="Arial"/>
              </a:rPr>
              <a:t>%</a:t>
            </a:r>
            <a:endParaRPr sz="13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812410" y="5008879"/>
            <a:ext cx="508634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-95">
                <a:latin typeface="Arial"/>
                <a:cs typeface="Arial"/>
              </a:rPr>
              <a:t>1</a:t>
            </a:r>
            <a:r>
              <a:rPr dirty="0" sz="1350" spc="25">
                <a:latin typeface="Arial"/>
                <a:cs typeface="Arial"/>
              </a:rPr>
              <a:t>1</a:t>
            </a:r>
            <a:r>
              <a:rPr dirty="0" sz="1350" spc="-20">
                <a:latin typeface="Arial"/>
                <a:cs typeface="Arial"/>
              </a:rPr>
              <a:t>.</a:t>
            </a:r>
            <a:r>
              <a:rPr dirty="0" sz="1350" spc="25">
                <a:latin typeface="Arial"/>
                <a:cs typeface="Arial"/>
              </a:rPr>
              <a:t>4</a:t>
            </a:r>
            <a:r>
              <a:rPr dirty="0" sz="1350" spc="25">
                <a:latin typeface="Arial"/>
                <a:cs typeface="Arial"/>
              </a:rPr>
              <a:t>%</a:t>
            </a:r>
            <a:endParaRPr sz="13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162421" y="4999735"/>
            <a:ext cx="112077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1350" spc="-10">
                <a:latin typeface="Arial"/>
                <a:cs typeface="Arial"/>
              </a:rPr>
              <a:t>11.8%</a:t>
            </a:r>
            <a:r>
              <a:rPr dirty="0" sz="1350" spc="75">
                <a:latin typeface="Arial"/>
                <a:cs typeface="Arial"/>
              </a:rPr>
              <a:t> </a:t>
            </a:r>
            <a:r>
              <a:rPr dirty="0" baseline="-18518" sz="2025" spc="22">
                <a:latin typeface="Arial"/>
                <a:cs typeface="Arial"/>
              </a:rPr>
              <a:t>10.3%</a:t>
            </a:r>
            <a:endParaRPr baseline="-18518" sz="2025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05" y="1211707"/>
          <a:ext cx="8994775" cy="383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4775"/>
                <a:gridCol w="969010"/>
                <a:gridCol w="1630044"/>
                <a:gridCol w="1210309"/>
              </a:tblGrid>
              <a:tr h="6682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7005">
                        <a:lnSpc>
                          <a:spcPts val="1600"/>
                        </a:lnSpc>
                      </a:pPr>
                      <a:r>
                        <a:rPr dirty="0" sz="1350" spc="30" b="1">
                          <a:latin typeface="Arial"/>
                          <a:cs typeface="Arial"/>
                        </a:rPr>
                        <a:t>Catheter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algn="ctr" marR="1657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350" spc="25" b="1">
                          <a:latin typeface="Arial"/>
                          <a:cs typeface="Arial"/>
                        </a:rPr>
                        <a:t>Ablation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algn="ctr" marR="158750">
                        <a:lnSpc>
                          <a:spcPts val="1575"/>
                        </a:lnSpc>
                        <a:spcBef>
                          <a:spcPts val="180"/>
                        </a:spcBef>
                      </a:pPr>
                      <a:r>
                        <a:rPr dirty="0" sz="1350" spc="20" b="1">
                          <a:latin typeface="Arial"/>
                          <a:cs typeface="Arial"/>
                        </a:rPr>
                        <a:t>N=158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0320">
                        <a:lnSpc>
                          <a:spcPts val="1600"/>
                        </a:lnSpc>
                      </a:pPr>
                      <a:r>
                        <a:rPr dirty="0" sz="1350" spc="25" b="1">
                          <a:latin typeface="Arial"/>
                          <a:cs typeface="Arial"/>
                        </a:rPr>
                        <a:t>VOM-Catheter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algn="ctr" marR="1841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350" spc="25" b="1">
                          <a:latin typeface="Arial"/>
                          <a:cs typeface="Arial"/>
                        </a:rPr>
                        <a:t>Ablation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algn="ctr" marR="12700">
                        <a:lnSpc>
                          <a:spcPts val="1575"/>
                        </a:lnSpc>
                        <a:spcBef>
                          <a:spcPts val="180"/>
                        </a:spcBef>
                      </a:pPr>
                      <a:r>
                        <a:rPr dirty="0" sz="1350" spc="20" b="1">
                          <a:latin typeface="Arial"/>
                          <a:cs typeface="Arial"/>
                        </a:rPr>
                        <a:t>N=185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2710">
                        <a:lnSpc>
                          <a:spcPts val="1600"/>
                        </a:lnSpc>
                      </a:pPr>
                      <a:r>
                        <a:rPr dirty="0" sz="1350" spc="30" b="1">
                          <a:latin typeface="Arial"/>
                          <a:cs typeface="Arial"/>
                        </a:rPr>
                        <a:t>P-value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6391">
                <a:tc>
                  <a:txBody>
                    <a:bodyPr/>
                    <a:lstStyle/>
                    <a:p>
                      <a:pPr marL="66675">
                        <a:lnSpc>
                          <a:spcPts val="1605"/>
                        </a:lnSpc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Intraprocedural </a:t>
                      </a:r>
                      <a:r>
                        <a:rPr dirty="0" sz="1350" spc="5">
                          <a:latin typeface="Arial"/>
                          <a:cs typeface="Arial"/>
                        </a:rPr>
                        <a:t>pericardial</a:t>
                      </a:r>
                      <a:r>
                        <a:rPr dirty="0" sz="1350" spc="-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15">
                          <a:latin typeface="Arial"/>
                          <a:cs typeface="Arial"/>
                        </a:rPr>
                        <a:t>effusion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158750">
                        <a:lnSpc>
                          <a:spcPts val="1605"/>
                        </a:lnSpc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767715">
                        <a:lnSpc>
                          <a:spcPts val="1605"/>
                        </a:lnSpc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ts val="1605"/>
                        </a:lnSpc>
                      </a:pPr>
                      <a:r>
                        <a:rPr dirty="0" sz="1350" spc="10">
                          <a:latin typeface="Arial"/>
                          <a:cs typeface="Arial"/>
                        </a:rPr>
                        <a:t>1.000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7298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350" spc="-5">
                          <a:latin typeface="Arial"/>
                          <a:cs typeface="Arial"/>
                        </a:rPr>
                        <a:t>Subacute </a:t>
                      </a:r>
                      <a:r>
                        <a:rPr dirty="0" sz="1350" spc="5">
                          <a:latin typeface="Arial"/>
                          <a:cs typeface="Arial"/>
                        </a:rPr>
                        <a:t>pericardial </a:t>
                      </a:r>
                      <a:r>
                        <a:rPr dirty="0" sz="1350" spc="15">
                          <a:latin typeface="Arial"/>
                          <a:cs typeface="Arial"/>
                        </a:rPr>
                        <a:t>effusion </a:t>
                      </a:r>
                      <a:r>
                        <a:rPr dirty="0" sz="1350" spc="-5">
                          <a:latin typeface="Arial"/>
                          <a:cs typeface="Arial"/>
                        </a:rPr>
                        <a:t>requiring</a:t>
                      </a:r>
                      <a:r>
                        <a:rPr dirty="0" sz="135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-5">
                          <a:latin typeface="Arial"/>
                          <a:cs typeface="Arial"/>
                        </a:rPr>
                        <a:t>drainage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ctr" marR="1587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r" marR="7683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16510"/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350" spc="15">
                          <a:latin typeface="Arial"/>
                          <a:cs typeface="Arial"/>
                        </a:rPr>
                        <a:t>1.000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16510"/>
                </a:tc>
              </a:tr>
              <a:tr h="454516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350" spc="-5">
                          <a:latin typeface="Arial"/>
                          <a:cs typeface="Arial"/>
                        </a:rPr>
                        <a:t>Subacute </a:t>
                      </a:r>
                      <a:r>
                        <a:rPr dirty="0" sz="1350" spc="5">
                          <a:latin typeface="Arial"/>
                          <a:cs typeface="Arial"/>
                        </a:rPr>
                        <a:t>pericardial effusion/pericarditis </a:t>
                      </a:r>
                      <a:r>
                        <a:rPr dirty="0" sz="135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350" spc="-2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-5">
                          <a:latin typeface="Arial"/>
                          <a:cs typeface="Arial"/>
                        </a:rPr>
                        <a:t>requiring</a:t>
                      </a:r>
                      <a:endParaRPr sz="135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ts val="1605"/>
                        </a:lnSpc>
                        <a:spcBef>
                          <a:spcPts val="185"/>
                        </a:spcBef>
                      </a:pPr>
                      <a:r>
                        <a:rPr dirty="0" sz="1350" spc="-5">
                          <a:latin typeface="Arial"/>
                          <a:cs typeface="Arial"/>
                        </a:rPr>
                        <a:t>drainage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ctr" marR="1587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r" marR="7435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350" spc="-110">
                          <a:latin typeface="Arial"/>
                          <a:cs typeface="Arial"/>
                        </a:rPr>
                        <a:t>11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1350" spc="15">
                          <a:latin typeface="Arial"/>
                          <a:cs typeface="Arial"/>
                        </a:rPr>
                        <a:t>0.456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8890"/>
                </a:tc>
              </a:tr>
              <a:tr h="245207">
                <a:tc>
                  <a:txBody>
                    <a:bodyPr/>
                    <a:lstStyle/>
                    <a:p>
                      <a:pPr marL="66675">
                        <a:lnSpc>
                          <a:spcPts val="1585"/>
                        </a:lnSpc>
                      </a:pPr>
                      <a:r>
                        <a:rPr dirty="0" sz="1350" spc="-10">
                          <a:latin typeface="Arial"/>
                          <a:cs typeface="Arial"/>
                        </a:rPr>
                        <a:t>Vascular </a:t>
                      </a:r>
                      <a:r>
                        <a:rPr dirty="0" sz="1350" spc="30">
                          <a:latin typeface="Arial"/>
                          <a:cs typeface="Arial"/>
                        </a:rPr>
                        <a:t>access</a:t>
                      </a:r>
                      <a:r>
                        <a:rPr dirty="0" sz="135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-5">
                          <a:latin typeface="Arial"/>
                          <a:cs typeface="Arial"/>
                        </a:rPr>
                        <a:t>complications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80670">
                <a:tc>
                  <a:txBody>
                    <a:bodyPr/>
                    <a:lstStyle/>
                    <a:p>
                      <a:pPr algn="r" marR="3162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350" spc="2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350" spc="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350" spc="-7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350" spc="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350" spc="-2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350" spc="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350" spc="-75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350">
                          <a:latin typeface="Arial"/>
                          <a:cs typeface="Arial"/>
                        </a:rPr>
                        <a:t>a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R="15875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6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76771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3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350" spc="10">
                          <a:latin typeface="Arial"/>
                          <a:cs typeface="Arial"/>
                        </a:rPr>
                        <a:t>0.315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</a:tr>
              <a:tr h="353457">
                <a:tc>
                  <a:txBody>
                    <a:bodyPr/>
                    <a:lstStyle/>
                    <a:p>
                      <a:pPr algn="r" marR="306705">
                        <a:lnSpc>
                          <a:spcPts val="1605"/>
                        </a:lnSpc>
                        <a:spcBef>
                          <a:spcPts val="1075"/>
                        </a:spcBef>
                      </a:pPr>
                      <a:r>
                        <a:rPr dirty="0" sz="1350" spc="-25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350" spc="2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350" spc="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350" spc="-50">
                          <a:latin typeface="Arial"/>
                          <a:cs typeface="Arial"/>
                        </a:rPr>
                        <a:t>ud</a:t>
                      </a:r>
                      <a:r>
                        <a:rPr dirty="0" sz="1350" spc="5">
                          <a:latin typeface="Arial"/>
                          <a:cs typeface="Arial"/>
                        </a:rPr>
                        <a:t>oa</a:t>
                      </a:r>
                      <a:r>
                        <a:rPr dirty="0" sz="1350" spc="-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350" spc="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350" spc="-5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350" spc="1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350" spc="-35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350" spc="2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350">
                          <a:latin typeface="Arial"/>
                          <a:cs typeface="Arial"/>
                        </a:rPr>
                        <a:t>m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136525"/>
                </a:tc>
                <a:tc>
                  <a:txBody>
                    <a:bodyPr/>
                    <a:lstStyle/>
                    <a:p>
                      <a:pPr algn="ctr" marR="158750">
                        <a:lnSpc>
                          <a:spcPts val="1605"/>
                        </a:lnSpc>
                        <a:spcBef>
                          <a:spcPts val="107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136525"/>
                </a:tc>
                <a:tc>
                  <a:txBody>
                    <a:bodyPr/>
                    <a:lstStyle/>
                    <a:p>
                      <a:pPr algn="r" marR="767715">
                        <a:lnSpc>
                          <a:spcPts val="1605"/>
                        </a:lnSpc>
                        <a:spcBef>
                          <a:spcPts val="107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136525"/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350" spc="10">
                          <a:latin typeface="Arial"/>
                          <a:cs typeface="Arial"/>
                        </a:rPr>
                        <a:t>0.219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30480"/>
                </a:tc>
              </a:tr>
              <a:tr h="245186">
                <a:tc>
                  <a:txBody>
                    <a:bodyPr/>
                    <a:lstStyle/>
                    <a:p>
                      <a:pPr marL="66675">
                        <a:lnSpc>
                          <a:spcPts val="1585"/>
                        </a:lnSpc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Stroke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58750">
                        <a:lnSpc>
                          <a:spcPts val="1585"/>
                        </a:lnSpc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68350">
                        <a:lnSpc>
                          <a:spcPts val="1585"/>
                        </a:lnSpc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1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ts val="1585"/>
                        </a:lnSpc>
                      </a:pPr>
                      <a:r>
                        <a:rPr dirty="0" sz="1350" spc="15">
                          <a:latin typeface="Arial"/>
                          <a:cs typeface="Arial"/>
                        </a:rPr>
                        <a:t>0.602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46874">
                <a:tc>
                  <a:txBody>
                    <a:bodyPr/>
                    <a:lstStyle/>
                    <a:p>
                      <a:pPr marL="66675">
                        <a:lnSpc>
                          <a:spcPts val="1614"/>
                        </a:lnSpc>
                        <a:spcBef>
                          <a:spcPts val="22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Transient </a:t>
                      </a:r>
                      <a:r>
                        <a:rPr dirty="0" sz="1350" spc="5">
                          <a:latin typeface="Arial"/>
                          <a:cs typeface="Arial"/>
                        </a:rPr>
                        <a:t>ischemic</a:t>
                      </a:r>
                      <a:r>
                        <a:rPr dirty="0" sz="1350" spc="2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10">
                          <a:latin typeface="Arial"/>
                          <a:cs typeface="Arial"/>
                        </a:rPr>
                        <a:t>attack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R="158750">
                        <a:lnSpc>
                          <a:spcPts val="1614"/>
                        </a:lnSpc>
                        <a:spcBef>
                          <a:spcPts val="22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767715">
                        <a:lnSpc>
                          <a:spcPts val="1614"/>
                        </a:lnSpc>
                        <a:spcBef>
                          <a:spcPts val="225"/>
                        </a:spcBef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ts val="1614"/>
                        </a:lnSpc>
                        <a:spcBef>
                          <a:spcPts val="225"/>
                        </a:spcBef>
                      </a:pPr>
                      <a:r>
                        <a:rPr dirty="0" sz="1350" spc="10">
                          <a:latin typeface="Arial"/>
                          <a:cs typeface="Arial"/>
                        </a:rPr>
                        <a:t>1.000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28575"/>
                </a:tc>
              </a:tr>
              <a:tr h="220930">
                <a:tc>
                  <a:txBody>
                    <a:bodyPr/>
                    <a:lstStyle/>
                    <a:p>
                      <a:pPr marL="66675">
                        <a:lnSpc>
                          <a:spcPts val="1595"/>
                        </a:lnSpc>
                      </a:pPr>
                      <a:r>
                        <a:rPr dirty="0" sz="1350" spc="-15">
                          <a:latin typeface="Arial"/>
                          <a:cs typeface="Arial"/>
                        </a:rPr>
                        <a:t>Fluid</a:t>
                      </a:r>
                      <a:r>
                        <a:rPr dirty="0" sz="1350" spc="1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5">
                          <a:latin typeface="Arial"/>
                          <a:cs typeface="Arial"/>
                        </a:rPr>
                        <a:t>overload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58750">
                        <a:lnSpc>
                          <a:spcPts val="1595"/>
                        </a:lnSpc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2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20725">
                        <a:lnSpc>
                          <a:spcPts val="1595"/>
                        </a:lnSpc>
                      </a:pPr>
                      <a:r>
                        <a:rPr dirty="0" sz="1350" spc="10">
                          <a:latin typeface="Arial"/>
                          <a:cs typeface="Arial"/>
                        </a:rPr>
                        <a:t>14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ts val="1595"/>
                        </a:lnSpc>
                      </a:pPr>
                      <a:r>
                        <a:rPr dirty="0" sz="1350" spc="15">
                          <a:latin typeface="Arial"/>
                          <a:cs typeface="Arial"/>
                        </a:rPr>
                        <a:t>0.004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05073">
                <a:tc>
                  <a:txBody>
                    <a:bodyPr/>
                    <a:lstStyle/>
                    <a:p>
                      <a:pPr marL="66675">
                        <a:lnSpc>
                          <a:spcPts val="1515"/>
                        </a:lnSpc>
                      </a:pPr>
                      <a:r>
                        <a:rPr dirty="0" sz="1350" spc="-10">
                          <a:latin typeface="Arial"/>
                          <a:cs typeface="Arial"/>
                        </a:rPr>
                        <a:t>Pneumonia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58750">
                        <a:lnSpc>
                          <a:spcPts val="1515"/>
                        </a:lnSpc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4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67715">
                        <a:lnSpc>
                          <a:spcPts val="1515"/>
                        </a:lnSpc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3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ts val="1515"/>
                        </a:lnSpc>
                      </a:pPr>
                      <a:r>
                        <a:rPr dirty="0" sz="1350" spc="10">
                          <a:latin typeface="Arial"/>
                          <a:cs typeface="Arial"/>
                        </a:rPr>
                        <a:t>0.710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10325">
                <a:tc>
                  <a:txBody>
                    <a:bodyPr/>
                    <a:lstStyle/>
                    <a:p>
                      <a:pPr marL="66675">
                        <a:lnSpc>
                          <a:spcPts val="1555"/>
                        </a:lnSpc>
                      </a:pPr>
                      <a:r>
                        <a:rPr dirty="0" sz="1350" spc="5">
                          <a:latin typeface="Arial"/>
                          <a:cs typeface="Arial"/>
                        </a:rPr>
                        <a:t>Atrio-esophageal</a:t>
                      </a:r>
                      <a:r>
                        <a:rPr dirty="0" sz="1350" spc="1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350" spc="-5">
                          <a:latin typeface="Arial"/>
                          <a:cs typeface="Arial"/>
                        </a:rPr>
                        <a:t>fistula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58750">
                        <a:lnSpc>
                          <a:spcPts val="1555"/>
                        </a:lnSpc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67715">
                        <a:lnSpc>
                          <a:spcPts val="1555"/>
                        </a:lnSpc>
                      </a:pPr>
                      <a:r>
                        <a:rPr dirty="0" sz="1350">
                          <a:latin typeface="Arial"/>
                          <a:cs typeface="Arial"/>
                        </a:rPr>
                        <a:t>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ts val="1555"/>
                        </a:lnSpc>
                      </a:pPr>
                      <a:r>
                        <a:rPr dirty="0" sz="1350" spc="10">
                          <a:latin typeface="Arial"/>
                          <a:cs typeface="Arial"/>
                        </a:rPr>
                        <a:t>1.000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07985">
                <a:tc>
                  <a:txBody>
                    <a:bodyPr/>
                    <a:lstStyle/>
                    <a:p>
                      <a:pPr marL="66675">
                        <a:lnSpc>
                          <a:spcPts val="1540"/>
                        </a:lnSpc>
                      </a:pPr>
                      <a:r>
                        <a:rPr dirty="0" sz="1350" spc="15">
                          <a:latin typeface="Arial"/>
                          <a:cs typeface="Arial"/>
                        </a:rPr>
                        <a:t>Death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65735">
                        <a:lnSpc>
                          <a:spcPts val="1185"/>
                        </a:lnSpc>
                      </a:pPr>
                      <a:r>
                        <a:rPr dirty="0" baseline="-16460" sz="2025" spc="22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950" spc="15">
                          <a:latin typeface="Arial"/>
                          <a:cs typeface="Arial"/>
                        </a:rPr>
                        <a:t>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736600">
                        <a:lnSpc>
                          <a:spcPts val="1185"/>
                        </a:lnSpc>
                      </a:pPr>
                      <a:r>
                        <a:rPr dirty="0" baseline="-16460" sz="2025" spc="1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950"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3980">
                        <a:lnSpc>
                          <a:spcPts val="1540"/>
                        </a:lnSpc>
                      </a:pPr>
                      <a:r>
                        <a:rPr dirty="0" sz="1350" spc="10">
                          <a:latin typeface="Arial"/>
                          <a:cs typeface="Arial"/>
                        </a:rPr>
                        <a:t>0.689</a:t>
                      </a:r>
                      <a:endParaRPr sz="13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156065" algn="l"/>
              </a:tabLst>
            </a:pPr>
            <a:r>
              <a:rPr dirty="0" spc="-330"/>
              <a:t> </a:t>
            </a:r>
            <a:r>
              <a:rPr dirty="0" spc="10"/>
              <a:t>Adverse</a:t>
            </a:r>
            <a:r>
              <a:rPr dirty="0" spc="-155"/>
              <a:t> </a:t>
            </a:r>
            <a:r>
              <a:rPr dirty="0" spc="5"/>
              <a:t>events	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4091940"/>
            <a:ext cx="9124950" cy="453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240" y="4152900"/>
            <a:ext cx="8983980" cy="289560"/>
          </a:xfrm>
          <a:custGeom>
            <a:avLst/>
            <a:gdLst/>
            <a:ahLst/>
            <a:cxnLst/>
            <a:rect l="l" t="t" r="r" b="b"/>
            <a:pathLst>
              <a:path w="8983980" h="289560">
                <a:moveTo>
                  <a:pt x="0" y="289560"/>
                </a:moveTo>
                <a:lnTo>
                  <a:pt x="8983980" y="289560"/>
                </a:lnTo>
                <a:lnTo>
                  <a:pt x="8983980" y="0"/>
                </a:lnTo>
                <a:lnTo>
                  <a:pt x="0" y="0"/>
                </a:lnTo>
                <a:lnTo>
                  <a:pt x="0" y="289560"/>
                </a:lnTo>
                <a:close/>
              </a:path>
            </a:pathLst>
          </a:custGeom>
          <a:ln w="1269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-11429" y="5305488"/>
            <a:ext cx="8911590" cy="5168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44780" indent="-106680">
              <a:lnSpc>
                <a:spcPct val="100000"/>
              </a:lnSpc>
              <a:spcBef>
                <a:spcPts val="120"/>
              </a:spcBef>
              <a:buSzPct val="65625"/>
              <a:buAutoNum type="arabicPlain"/>
              <a:tabLst>
                <a:tab pos="144780" algn="l"/>
              </a:tabLst>
            </a:pPr>
            <a:r>
              <a:rPr dirty="0" sz="1600" spc="-5">
                <a:latin typeface="Arial Narrow"/>
                <a:cs typeface="Arial Narrow"/>
              </a:rPr>
              <a:t>Esophageal cancer </a:t>
            </a:r>
            <a:r>
              <a:rPr dirty="0" sz="1600" spc="-10">
                <a:latin typeface="Arial Narrow"/>
                <a:cs typeface="Arial Narrow"/>
              </a:rPr>
              <a:t>(n=1), pneumonia</a:t>
            </a:r>
            <a:r>
              <a:rPr dirty="0" sz="1600" spc="60">
                <a:latin typeface="Arial Narrow"/>
                <a:cs typeface="Arial Narrow"/>
              </a:rPr>
              <a:t> </a:t>
            </a:r>
            <a:r>
              <a:rPr dirty="0" sz="1600" spc="-5">
                <a:latin typeface="Arial Narrow"/>
                <a:cs typeface="Arial Narrow"/>
              </a:rPr>
              <a:t>(n=1)</a:t>
            </a:r>
            <a:endParaRPr sz="1600">
              <a:latin typeface="Arial Narrow"/>
              <a:cs typeface="Arial Narrow"/>
            </a:endParaRPr>
          </a:p>
          <a:p>
            <a:pPr marL="129539" indent="-91440">
              <a:lnSpc>
                <a:spcPct val="100000"/>
              </a:lnSpc>
              <a:spcBef>
                <a:spcPts val="5"/>
              </a:spcBef>
              <a:buSzPct val="65625"/>
              <a:buAutoNum type="arabicPlain"/>
              <a:tabLst>
                <a:tab pos="129539" algn="l"/>
              </a:tabLst>
            </a:pPr>
            <a:r>
              <a:rPr dirty="0" sz="1600" spc="-5">
                <a:latin typeface="Arial Narrow"/>
                <a:cs typeface="Arial Narrow"/>
              </a:rPr>
              <a:t>Pancreatic </a:t>
            </a:r>
            <a:r>
              <a:rPr dirty="0" sz="1600" spc="-10">
                <a:latin typeface="Arial Narrow"/>
                <a:cs typeface="Arial Narrow"/>
              </a:rPr>
              <a:t>cancer (n=1), </a:t>
            </a:r>
            <a:r>
              <a:rPr dirty="0" sz="1600" spc="-5">
                <a:latin typeface="Arial Narrow"/>
                <a:cs typeface="Arial Narrow"/>
              </a:rPr>
              <a:t>lung </a:t>
            </a:r>
            <a:r>
              <a:rPr dirty="0" sz="1600" spc="-10">
                <a:latin typeface="Arial Narrow"/>
                <a:cs typeface="Arial Narrow"/>
              </a:rPr>
              <a:t>transplant </a:t>
            </a:r>
            <a:r>
              <a:rPr dirty="0" sz="1600" spc="-5">
                <a:latin typeface="Arial Narrow"/>
                <a:cs typeface="Arial Narrow"/>
              </a:rPr>
              <a:t>failure </a:t>
            </a:r>
            <a:r>
              <a:rPr dirty="0" sz="1600" spc="-10">
                <a:latin typeface="Arial Narrow"/>
                <a:cs typeface="Arial Narrow"/>
              </a:rPr>
              <a:t>(n=1), </a:t>
            </a:r>
            <a:r>
              <a:rPr dirty="0" sz="1600" spc="-5">
                <a:latin typeface="Arial Narrow"/>
                <a:cs typeface="Arial Narrow"/>
              </a:rPr>
              <a:t>hypokalemic </a:t>
            </a:r>
            <a:r>
              <a:rPr dirty="0" sz="1600" spc="-10">
                <a:latin typeface="Arial Narrow"/>
                <a:cs typeface="Arial Narrow"/>
              </a:rPr>
              <a:t>cardiac arrest (n=1), </a:t>
            </a:r>
            <a:r>
              <a:rPr dirty="0" sz="1600" spc="-5">
                <a:latin typeface="Arial Narrow"/>
                <a:cs typeface="Arial Narrow"/>
              </a:rPr>
              <a:t>unknown (n=1, </a:t>
            </a:r>
            <a:r>
              <a:rPr dirty="0" sz="1600" spc="10">
                <a:latin typeface="Arial Narrow"/>
                <a:cs typeface="Arial Narrow"/>
              </a:rPr>
              <a:t>VOM </a:t>
            </a:r>
            <a:r>
              <a:rPr dirty="0" sz="1600" spc="-10">
                <a:latin typeface="Arial Narrow"/>
                <a:cs typeface="Arial Narrow"/>
              </a:rPr>
              <a:t>not</a:t>
            </a:r>
            <a:r>
              <a:rPr dirty="0" sz="1600" spc="260">
                <a:latin typeface="Arial Narrow"/>
                <a:cs typeface="Arial Narrow"/>
              </a:rPr>
              <a:t> </a:t>
            </a:r>
            <a:r>
              <a:rPr dirty="0" sz="1600" spc="-10">
                <a:latin typeface="Arial Narrow"/>
                <a:cs typeface="Arial Narrow"/>
              </a:rPr>
              <a:t>done)</a:t>
            </a:r>
            <a:endParaRPr sz="16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156065" algn="l"/>
              </a:tabLst>
            </a:pPr>
            <a:r>
              <a:rPr dirty="0" spc="-330"/>
              <a:t> </a:t>
            </a:r>
            <a:r>
              <a:rPr dirty="0" spc="10"/>
              <a:t>Conclusions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937" y="1471612"/>
            <a:ext cx="7946390" cy="37776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63220" marR="5080" indent="-351155">
              <a:lnSpc>
                <a:spcPct val="100000"/>
              </a:lnSpc>
              <a:spcBef>
                <a:spcPts val="120"/>
              </a:spcBef>
              <a:buSzPct val="108928"/>
              <a:buFont typeface="Wingdings 2"/>
              <a:buChar char=""/>
              <a:tabLst>
                <a:tab pos="363855" algn="l"/>
              </a:tabLst>
            </a:pPr>
            <a:r>
              <a:rPr dirty="0" sz="2800" spc="10">
                <a:solidFill>
                  <a:srgbClr val="1B3742"/>
                </a:solidFill>
                <a:latin typeface="Arial Narrow"/>
                <a:cs typeface="Arial Narrow"/>
              </a:rPr>
              <a:t>In </a:t>
            </a:r>
            <a:r>
              <a:rPr dirty="0" sz="2800" spc="-5">
                <a:solidFill>
                  <a:srgbClr val="1B3742"/>
                </a:solidFill>
                <a:latin typeface="Arial Narrow"/>
                <a:cs typeface="Arial Narrow"/>
              </a:rPr>
              <a:t>persistent </a:t>
            </a:r>
            <a:r>
              <a:rPr dirty="0" sz="2800" spc="-60">
                <a:solidFill>
                  <a:srgbClr val="1B3742"/>
                </a:solidFill>
                <a:latin typeface="Arial Narrow"/>
                <a:cs typeface="Arial Narrow"/>
              </a:rPr>
              <a:t>AF, </a:t>
            </a:r>
            <a:r>
              <a:rPr dirty="0" sz="2800">
                <a:solidFill>
                  <a:srgbClr val="1B3742"/>
                </a:solidFill>
                <a:latin typeface="Arial Narrow"/>
                <a:cs typeface="Arial Narrow"/>
              </a:rPr>
              <a:t>vein </a:t>
            </a:r>
            <a:r>
              <a:rPr dirty="0" sz="2800" spc="-10">
                <a:solidFill>
                  <a:srgbClr val="1B3742"/>
                </a:solidFill>
                <a:latin typeface="Arial Narrow"/>
                <a:cs typeface="Arial Narrow"/>
              </a:rPr>
              <a:t>of </a:t>
            </a:r>
            <a:r>
              <a:rPr dirty="0" sz="2800" spc="-5">
                <a:solidFill>
                  <a:srgbClr val="1B3742"/>
                </a:solidFill>
                <a:latin typeface="Arial Narrow"/>
                <a:cs typeface="Arial Narrow"/>
              </a:rPr>
              <a:t>Marshall </a:t>
            </a:r>
            <a:r>
              <a:rPr dirty="0" sz="2800" spc="-15">
                <a:solidFill>
                  <a:srgbClr val="1B3742"/>
                </a:solidFill>
                <a:latin typeface="Arial Narrow"/>
                <a:cs typeface="Arial Narrow"/>
              </a:rPr>
              <a:t>ethanol added </a:t>
            </a:r>
            <a:r>
              <a:rPr dirty="0" sz="2800" spc="10">
                <a:solidFill>
                  <a:srgbClr val="1B3742"/>
                </a:solidFill>
                <a:latin typeface="Arial Narrow"/>
                <a:cs typeface="Arial Narrow"/>
              </a:rPr>
              <a:t>to</a:t>
            </a:r>
            <a:r>
              <a:rPr dirty="0" sz="2800" spc="-125">
                <a:solidFill>
                  <a:srgbClr val="1B3742"/>
                </a:solidFill>
                <a:latin typeface="Arial Narrow"/>
                <a:cs typeface="Arial Narrow"/>
              </a:rPr>
              <a:t> </a:t>
            </a:r>
            <a:r>
              <a:rPr dirty="0" sz="2800" spc="-10">
                <a:solidFill>
                  <a:srgbClr val="1B3742"/>
                </a:solidFill>
                <a:latin typeface="Arial Narrow"/>
                <a:cs typeface="Arial Narrow"/>
              </a:rPr>
              <a:t>catheter  </a:t>
            </a:r>
            <a:r>
              <a:rPr dirty="0" sz="2800" spc="-5">
                <a:solidFill>
                  <a:srgbClr val="1B3742"/>
                </a:solidFill>
                <a:latin typeface="Arial Narrow"/>
                <a:cs typeface="Arial Narrow"/>
              </a:rPr>
              <a:t>ablation:</a:t>
            </a:r>
            <a:endParaRPr sz="2800">
              <a:latin typeface="Arial Narrow"/>
              <a:cs typeface="Arial Narrow"/>
            </a:endParaRPr>
          </a:p>
          <a:p>
            <a:pPr lvl="1" marL="699135" indent="-335915">
              <a:lnSpc>
                <a:spcPct val="100000"/>
              </a:lnSpc>
              <a:spcBef>
                <a:spcPts val="590"/>
              </a:spcBef>
              <a:buClr>
                <a:srgbClr val="205D77"/>
              </a:buClr>
              <a:buSzPct val="110416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400" spc="-10">
                <a:solidFill>
                  <a:srgbClr val="585858"/>
                </a:solidFill>
                <a:latin typeface="Arial Narrow"/>
                <a:cs typeface="Arial Narrow"/>
              </a:rPr>
              <a:t>Reduces recurrence of</a:t>
            </a:r>
            <a:r>
              <a:rPr dirty="0" sz="2400" spc="12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400" spc="-25">
                <a:solidFill>
                  <a:srgbClr val="585858"/>
                </a:solidFill>
                <a:latin typeface="Arial Narrow"/>
                <a:cs typeface="Arial Narrow"/>
              </a:rPr>
              <a:t>AF/AT</a:t>
            </a:r>
            <a:endParaRPr sz="2400">
              <a:latin typeface="Arial Narrow"/>
              <a:cs typeface="Arial Narrow"/>
            </a:endParaRPr>
          </a:p>
          <a:p>
            <a:pPr lvl="1" marL="699135" indent="-335915">
              <a:lnSpc>
                <a:spcPct val="100000"/>
              </a:lnSpc>
              <a:spcBef>
                <a:spcPts val="605"/>
              </a:spcBef>
              <a:buClr>
                <a:srgbClr val="205D77"/>
              </a:buClr>
              <a:buSzPct val="110416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400" spc="-10">
                <a:solidFill>
                  <a:srgbClr val="585858"/>
                </a:solidFill>
                <a:latin typeface="Arial Narrow"/>
                <a:cs typeface="Arial Narrow"/>
              </a:rPr>
              <a:t>Reduces </a:t>
            </a:r>
            <a:r>
              <a:rPr dirty="0" sz="2400">
                <a:solidFill>
                  <a:srgbClr val="585858"/>
                </a:solidFill>
                <a:latin typeface="Arial Narrow"/>
                <a:cs typeface="Arial Narrow"/>
              </a:rPr>
              <a:t>AF</a:t>
            </a:r>
            <a:r>
              <a:rPr dirty="0" sz="2400" spc="-3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400" spc="-15">
                <a:solidFill>
                  <a:srgbClr val="585858"/>
                </a:solidFill>
                <a:latin typeface="Arial Narrow"/>
                <a:cs typeface="Arial Narrow"/>
              </a:rPr>
              <a:t>burden</a:t>
            </a:r>
            <a:endParaRPr sz="2400">
              <a:latin typeface="Arial Narrow"/>
              <a:cs typeface="Arial Narrow"/>
            </a:endParaRPr>
          </a:p>
          <a:p>
            <a:pPr lvl="1" marL="699135" indent="-335915">
              <a:lnSpc>
                <a:spcPct val="100000"/>
              </a:lnSpc>
              <a:spcBef>
                <a:spcPts val="600"/>
              </a:spcBef>
              <a:buClr>
                <a:srgbClr val="205D77"/>
              </a:buClr>
              <a:buSzPct val="110416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400" spc="-15">
                <a:solidFill>
                  <a:srgbClr val="585858"/>
                </a:solidFill>
                <a:latin typeface="Arial Narrow"/>
                <a:cs typeface="Arial Narrow"/>
              </a:rPr>
              <a:t>May reduce need </a:t>
            </a:r>
            <a:r>
              <a:rPr dirty="0" sz="2400" spc="-10">
                <a:solidFill>
                  <a:srgbClr val="585858"/>
                </a:solidFill>
                <a:latin typeface="Arial Narrow"/>
                <a:cs typeface="Arial Narrow"/>
              </a:rPr>
              <a:t>for repeat</a:t>
            </a:r>
            <a:r>
              <a:rPr dirty="0" sz="2400" spc="37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400" spc="-15">
                <a:solidFill>
                  <a:srgbClr val="585858"/>
                </a:solidFill>
                <a:latin typeface="Arial Narrow"/>
                <a:cs typeface="Arial Narrow"/>
              </a:rPr>
              <a:t>procedures</a:t>
            </a:r>
            <a:endParaRPr sz="2400">
              <a:latin typeface="Arial Narrow"/>
              <a:cs typeface="Arial Narrow"/>
            </a:endParaRPr>
          </a:p>
          <a:p>
            <a:pPr marL="363220" indent="-351155">
              <a:lnSpc>
                <a:spcPct val="100000"/>
              </a:lnSpc>
              <a:spcBef>
                <a:spcPts val="2010"/>
              </a:spcBef>
              <a:buSzPct val="108928"/>
              <a:buFont typeface="Wingdings 2"/>
              <a:buChar char=""/>
              <a:tabLst>
                <a:tab pos="363855" algn="l"/>
              </a:tabLst>
            </a:pPr>
            <a:r>
              <a:rPr dirty="0" sz="2800">
                <a:solidFill>
                  <a:srgbClr val="1B3742"/>
                </a:solidFill>
                <a:latin typeface="Arial Narrow"/>
                <a:cs typeface="Arial Narrow"/>
              </a:rPr>
              <a:t>Limitations:</a:t>
            </a:r>
            <a:endParaRPr sz="2800">
              <a:latin typeface="Arial Narrow"/>
              <a:cs typeface="Arial Narrow"/>
            </a:endParaRPr>
          </a:p>
          <a:p>
            <a:pPr lvl="1" marL="699135" indent="-335915">
              <a:lnSpc>
                <a:spcPct val="100000"/>
              </a:lnSpc>
              <a:spcBef>
                <a:spcPts val="580"/>
              </a:spcBef>
              <a:buClr>
                <a:srgbClr val="205D77"/>
              </a:buClr>
              <a:buSzPct val="110416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400" spc="10">
                <a:solidFill>
                  <a:srgbClr val="1B3742"/>
                </a:solidFill>
                <a:latin typeface="Arial Narrow"/>
                <a:cs typeface="Arial Narrow"/>
              </a:rPr>
              <a:t>VOM </a:t>
            </a: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ethanol infusion completed </a:t>
            </a:r>
            <a:r>
              <a:rPr dirty="0" sz="2400" spc="-10">
                <a:solidFill>
                  <a:srgbClr val="1B3742"/>
                </a:solidFill>
                <a:latin typeface="Arial Narrow"/>
                <a:cs typeface="Arial Narrow"/>
              </a:rPr>
              <a:t>in 83.8% of </a:t>
            </a: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patients</a:t>
            </a:r>
            <a:endParaRPr sz="2400">
              <a:latin typeface="Arial Narrow"/>
              <a:cs typeface="Arial Narrow"/>
            </a:endParaRPr>
          </a:p>
          <a:p>
            <a:pPr lvl="1" marL="699135" indent="-335915">
              <a:lnSpc>
                <a:spcPct val="100000"/>
              </a:lnSpc>
              <a:spcBef>
                <a:spcPts val="605"/>
              </a:spcBef>
              <a:buClr>
                <a:srgbClr val="205D77"/>
              </a:buClr>
              <a:buSzPct val="110416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400" spc="10">
                <a:solidFill>
                  <a:srgbClr val="1B3742"/>
                </a:solidFill>
                <a:latin typeface="Arial Narrow"/>
                <a:cs typeface="Arial Narrow"/>
              </a:rPr>
              <a:t>VOM </a:t>
            </a: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ethanol infusion increased </a:t>
            </a:r>
            <a:r>
              <a:rPr dirty="0" sz="2400" spc="-10">
                <a:solidFill>
                  <a:srgbClr val="1B3742"/>
                </a:solidFill>
                <a:latin typeface="Arial Narrow"/>
                <a:cs typeface="Arial Narrow"/>
              </a:rPr>
              <a:t>the risk of </a:t>
            </a: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fluid</a:t>
            </a:r>
            <a:r>
              <a:rPr dirty="0" sz="2400" spc="40">
                <a:solidFill>
                  <a:srgbClr val="1B3742"/>
                </a:solidFill>
                <a:latin typeface="Arial Narrow"/>
                <a:cs typeface="Arial Narrow"/>
              </a:rPr>
              <a:t> </a:t>
            </a: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overload</a:t>
            </a:r>
            <a:endParaRPr sz="2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156065" algn="l"/>
              </a:tabLst>
            </a:pPr>
            <a:r>
              <a:rPr dirty="0" spc="-330"/>
              <a:t> </a:t>
            </a:r>
            <a:r>
              <a:rPr dirty="0" spc="5"/>
              <a:t>Persistent </a:t>
            </a:r>
            <a:r>
              <a:rPr dirty="0" spc="20"/>
              <a:t>AF: </a:t>
            </a:r>
            <a:r>
              <a:rPr dirty="0" spc="10"/>
              <a:t>A</a:t>
            </a:r>
            <a:r>
              <a:rPr dirty="0" spc="-680"/>
              <a:t> </a:t>
            </a:r>
            <a:r>
              <a:rPr dirty="0" spc="15"/>
              <a:t>Challenge	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6990" rIns="0" bIns="0" rtlCol="0" vert="horz">
            <a:spAutoFit/>
          </a:bodyPr>
          <a:lstStyle/>
          <a:p>
            <a:pPr marL="363220" marR="5080" indent="-351155">
              <a:lnSpc>
                <a:spcPct val="90700"/>
              </a:lnSpc>
              <a:spcBef>
                <a:spcPts val="370"/>
              </a:spcBef>
              <a:buSzPct val="110416"/>
              <a:buFont typeface="Wingdings 2"/>
              <a:buChar char=""/>
              <a:tabLst>
                <a:tab pos="363220" algn="l"/>
                <a:tab pos="363855" algn="l"/>
              </a:tabLst>
            </a:pPr>
            <a:r>
              <a:rPr dirty="0" spc="-10"/>
              <a:t>Catheter </a:t>
            </a:r>
            <a:r>
              <a:rPr dirty="0" spc="-15"/>
              <a:t>ablation </a:t>
            </a:r>
            <a:r>
              <a:rPr dirty="0" spc="-10"/>
              <a:t>of </a:t>
            </a:r>
            <a:r>
              <a:rPr dirty="0" spc="-15"/>
              <a:t>persistent </a:t>
            </a:r>
            <a:r>
              <a:rPr dirty="0" spc="-10"/>
              <a:t>atrial </a:t>
            </a:r>
            <a:r>
              <a:rPr dirty="0" spc="-15"/>
              <a:t>fibrillation </a:t>
            </a:r>
            <a:r>
              <a:rPr dirty="0"/>
              <a:t>(AF) </a:t>
            </a:r>
            <a:r>
              <a:rPr dirty="0" spc="-10"/>
              <a:t>has </a:t>
            </a:r>
            <a:r>
              <a:rPr dirty="0" spc="-15"/>
              <a:t>suboptimal  </a:t>
            </a:r>
            <a:r>
              <a:rPr dirty="0" spc="-20"/>
              <a:t>outcomes, </a:t>
            </a:r>
            <a:r>
              <a:rPr dirty="0" spc="-5"/>
              <a:t>with </a:t>
            </a:r>
            <a:r>
              <a:rPr dirty="0" spc="-15"/>
              <a:t>low single-procedure </a:t>
            </a:r>
            <a:r>
              <a:rPr dirty="0" spc="-20"/>
              <a:t>success </a:t>
            </a:r>
            <a:r>
              <a:rPr dirty="0" spc="-10"/>
              <a:t>and frequent </a:t>
            </a:r>
            <a:r>
              <a:rPr dirty="0" spc="-15"/>
              <a:t>need </a:t>
            </a:r>
            <a:r>
              <a:rPr dirty="0" spc="-10"/>
              <a:t>for  repeat</a:t>
            </a:r>
            <a:r>
              <a:rPr dirty="0" spc="35"/>
              <a:t> </a:t>
            </a:r>
            <a:r>
              <a:rPr dirty="0" spc="-15"/>
              <a:t>procedures.</a:t>
            </a:r>
          </a:p>
          <a:p>
            <a:pPr marL="363220" indent="-351155">
              <a:lnSpc>
                <a:spcPct val="100000"/>
              </a:lnSpc>
              <a:spcBef>
                <a:spcPts val="1685"/>
              </a:spcBef>
              <a:buSzPct val="110416"/>
              <a:buFont typeface="Wingdings 2"/>
              <a:buChar char=""/>
              <a:tabLst>
                <a:tab pos="363220" algn="l"/>
                <a:tab pos="363855" algn="l"/>
              </a:tabLst>
            </a:pPr>
            <a:r>
              <a:rPr dirty="0" spc="-10"/>
              <a:t>The </a:t>
            </a:r>
            <a:r>
              <a:rPr dirty="0" spc="-15"/>
              <a:t>vein </a:t>
            </a:r>
            <a:r>
              <a:rPr dirty="0" spc="-10"/>
              <a:t>of </a:t>
            </a:r>
            <a:r>
              <a:rPr dirty="0" spc="-15"/>
              <a:t>Marshall </a:t>
            </a:r>
            <a:r>
              <a:rPr dirty="0"/>
              <a:t>(VOM) </a:t>
            </a:r>
            <a:r>
              <a:rPr dirty="0" spc="-15"/>
              <a:t>is </a:t>
            </a:r>
            <a:r>
              <a:rPr dirty="0" spc="-10"/>
              <a:t>an </a:t>
            </a:r>
            <a:r>
              <a:rPr dirty="0" spc="-15"/>
              <a:t>attractive </a:t>
            </a:r>
            <a:r>
              <a:rPr dirty="0" spc="-10"/>
              <a:t>target </a:t>
            </a:r>
            <a:r>
              <a:rPr dirty="0" spc="-5"/>
              <a:t>to</a:t>
            </a:r>
            <a:r>
              <a:rPr dirty="0" spc="530"/>
              <a:t> </a:t>
            </a:r>
            <a:r>
              <a:rPr dirty="0" spc="-15"/>
              <a:t>improve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81075" y="3004756"/>
            <a:ext cx="368681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ablation results, </a:t>
            </a:r>
            <a:r>
              <a:rPr dirty="0" sz="2400" spc="-20">
                <a:solidFill>
                  <a:srgbClr val="1B3742"/>
                </a:solidFill>
                <a:latin typeface="Arial Narrow"/>
                <a:cs typeface="Arial Narrow"/>
              </a:rPr>
              <a:t>since </a:t>
            </a:r>
            <a:r>
              <a:rPr dirty="0" sz="2400" spc="-10">
                <a:solidFill>
                  <a:srgbClr val="1B3742"/>
                </a:solidFill>
                <a:latin typeface="Arial Narrow"/>
                <a:cs typeface="Arial Narrow"/>
              </a:rPr>
              <a:t>it</a:t>
            </a:r>
            <a:r>
              <a:rPr dirty="0" sz="2400" spc="345">
                <a:solidFill>
                  <a:srgbClr val="1B3742"/>
                </a:solidFill>
                <a:latin typeface="Arial Narrow"/>
                <a:cs typeface="Arial Narrow"/>
              </a:rPr>
              <a:t> </a:t>
            </a: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contains: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83921" y="3328530"/>
            <a:ext cx="3194383" cy="2470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0237" y="3796296"/>
            <a:ext cx="7209155" cy="2527935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144905" indent="-336550">
              <a:lnSpc>
                <a:spcPct val="100000"/>
              </a:lnSpc>
              <a:spcBef>
                <a:spcPts val="484"/>
              </a:spcBef>
              <a:buClr>
                <a:srgbClr val="205D77"/>
              </a:buClr>
              <a:buSzPct val="109090"/>
              <a:buFont typeface="Wingdings 2"/>
              <a:buChar char=""/>
              <a:tabLst>
                <a:tab pos="1144905" algn="l"/>
                <a:tab pos="1145540" algn="l"/>
              </a:tabLst>
            </a:pP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Pro-fibrillatory</a:t>
            </a:r>
            <a:r>
              <a:rPr dirty="0" sz="2200" spc="-16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innervation</a:t>
            </a:r>
            <a:endParaRPr sz="2200">
              <a:latin typeface="Arial Narrow"/>
              <a:cs typeface="Arial Narrow"/>
            </a:endParaRPr>
          </a:p>
          <a:p>
            <a:pPr marL="1144905" indent="-336550">
              <a:lnSpc>
                <a:spcPct val="100000"/>
              </a:lnSpc>
              <a:spcBef>
                <a:spcPts val="605"/>
              </a:spcBef>
              <a:buClr>
                <a:srgbClr val="205D77"/>
              </a:buClr>
              <a:buSzPct val="109090"/>
              <a:buFont typeface="Wingdings 2"/>
              <a:buChar char=""/>
              <a:tabLst>
                <a:tab pos="1144905" algn="l"/>
                <a:tab pos="1145540" algn="l"/>
              </a:tabLst>
            </a:pP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AF</a:t>
            </a:r>
            <a:r>
              <a:rPr dirty="0" sz="2200" spc="-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triggers</a:t>
            </a:r>
            <a:endParaRPr sz="2200">
              <a:latin typeface="Arial Narrow"/>
              <a:cs typeface="Arial Narrow"/>
            </a:endParaRPr>
          </a:p>
          <a:p>
            <a:pPr marL="1144905" marR="3440429" indent="-335915">
              <a:lnSpc>
                <a:spcPct val="100000"/>
              </a:lnSpc>
              <a:spcBef>
                <a:spcPts val="605"/>
              </a:spcBef>
              <a:buClr>
                <a:srgbClr val="205D77"/>
              </a:buClr>
              <a:buSzPct val="109090"/>
              <a:buFont typeface="Wingdings 2"/>
              <a:buChar char=""/>
              <a:tabLst>
                <a:tab pos="1144905" algn="l"/>
                <a:tab pos="1145540" algn="l"/>
              </a:tabLst>
            </a:pPr>
            <a:r>
              <a:rPr dirty="0" sz="2200" spc="-5">
                <a:solidFill>
                  <a:srgbClr val="585858"/>
                </a:solidFill>
                <a:latin typeface="Arial Narrow"/>
                <a:cs typeface="Arial Narrow"/>
              </a:rPr>
              <a:t>Sits </a:t>
            </a:r>
            <a:r>
              <a:rPr dirty="0" sz="2200" spc="10">
                <a:solidFill>
                  <a:srgbClr val="585858"/>
                </a:solidFill>
                <a:latin typeface="Arial Narrow"/>
                <a:cs typeface="Arial Narrow"/>
              </a:rPr>
              <a:t>in </a:t>
            </a:r>
            <a:r>
              <a:rPr dirty="0" sz="2200" spc="-5">
                <a:solidFill>
                  <a:srgbClr val="585858"/>
                </a:solidFill>
                <a:latin typeface="Arial Narrow"/>
                <a:cs typeface="Arial Narrow"/>
              </a:rPr>
              <a:t>the mitral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isthmus,  </a:t>
            </a:r>
            <a:r>
              <a:rPr dirty="0" sz="2200" spc="-5">
                <a:solidFill>
                  <a:srgbClr val="585858"/>
                </a:solidFill>
                <a:latin typeface="Arial Narrow"/>
                <a:cs typeface="Arial Narrow"/>
              </a:rPr>
              <a:t>critical for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perimitral</a:t>
            </a:r>
            <a:r>
              <a:rPr dirty="0" sz="2200" spc="-12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-10">
                <a:solidFill>
                  <a:srgbClr val="585858"/>
                </a:solidFill>
                <a:latin typeface="Arial Narrow"/>
                <a:cs typeface="Arial Narrow"/>
              </a:rPr>
              <a:t>flutter</a:t>
            </a:r>
            <a:endParaRPr sz="22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2500">
              <a:latin typeface="Arial Narrow"/>
              <a:cs typeface="Arial Narrow"/>
            </a:endParaRPr>
          </a:p>
          <a:p>
            <a:pPr marL="363220" indent="-351155">
              <a:lnSpc>
                <a:spcPct val="100000"/>
              </a:lnSpc>
              <a:spcBef>
                <a:spcPts val="1750"/>
              </a:spcBef>
              <a:buSzPct val="110416"/>
              <a:buFont typeface="Wingdings 2"/>
              <a:buChar char=""/>
              <a:tabLst>
                <a:tab pos="363220" algn="l"/>
                <a:tab pos="363855" algn="l"/>
              </a:tabLst>
            </a:pPr>
            <a:r>
              <a:rPr dirty="0" sz="2400" spc="-5">
                <a:solidFill>
                  <a:srgbClr val="1B3742"/>
                </a:solidFill>
                <a:latin typeface="Arial Narrow"/>
                <a:cs typeface="Arial Narrow"/>
              </a:rPr>
              <a:t>All </a:t>
            </a:r>
            <a:r>
              <a:rPr dirty="0" sz="2400" spc="-10">
                <a:solidFill>
                  <a:srgbClr val="1B3742"/>
                </a:solidFill>
                <a:latin typeface="Arial Narrow"/>
                <a:cs typeface="Arial Narrow"/>
              </a:rPr>
              <a:t>of </a:t>
            </a: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these </a:t>
            </a:r>
            <a:r>
              <a:rPr dirty="0" sz="2400" spc="-20">
                <a:solidFill>
                  <a:srgbClr val="1B3742"/>
                </a:solidFill>
                <a:latin typeface="Arial Narrow"/>
                <a:cs typeface="Arial Narrow"/>
              </a:rPr>
              <a:t>mechanisms </a:t>
            </a:r>
            <a:r>
              <a:rPr dirty="0" sz="2400" spc="-5">
                <a:solidFill>
                  <a:srgbClr val="1B3742"/>
                </a:solidFill>
                <a:latin typeface="Arial Narrow"/>
                <a:cs typeface="Arial Narrow"/>
              </a:rPr>
              <a:t>are </a:t>
            </a: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ablated </a:t>
            </a:r>
            <a:r>
              <a:rPr dirty="0" sz="2400" spc="-10">
                <a:solidFill>
                  <a:srgbClr val="1B3742"/>
                </a:solidFill>
                <a:latin typeface="Arial Narrow"/>
                <a:cs typeface="Arial Narrow"/>
              </a:rPr>
              <a:t>by </a:t>
            </a:r>
            <a:r>
              <a:rPr dirty="0" sz="2400" spc="10">
                <a:solidFill>
                  <a:srgbClr val="1B3742"/>
                </a:solidFill>
                <a:latin typeface="Arial Narrow"/>
                <a:cs typeface="Arial Narrow"/>
              </a:rPr>
              <a:t>VOM </a:t>
            </a: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ethanol</a:t>
            </a:r>
            <a:r>
              <a:rPr dirty="0" sz="2400" spc="100">
                <a:solidFill>
                  <a:srgbClr val="1B3742"/>
                </a:solidFill>
                <a:latin typeface="Arial Narrow"/>
                <a:cs typeface="Arial Narrow"/>
              </a:rPr>
              <a:t> </a:t>
            </a: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infusion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18479" y="3082671"/>
            <a:ext cx="30988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5" i="1">
                <a:latin typeface="Arial Narrow"/>
                <a:cs typeface="Arial Narrow"/>
              </a:rPr>
              <a:t>Heart </a:t>
            </a:r>
            <a:r>
              <a:rPr dirty="0" sz="1800" spc="-5" i="1">
                <a:latin typeface="Arial Narrow"/>
                <a:cs typeface="Arial Narrow"/>
              </a:rPr>
              <a:t>Rhythm. </a:t>
            </a:r>
            <a:r>
              <a:rPr dirty="0" sz="1800" spc="10">
                <a:latin typeface="Arial Narrow"/>
                <a:cs typeface="Arial Narrow"/>
              </a:rPr>
              <a:t>2018</a:t>
            </a:r>
            <a:r>
              <a:rPr dirty="0" sz="1800" spc="-135">
                <a:latin typeface="Arial Narrow"/>
                <a:cs typeface="Arial Narrow"/>
              </a:rPr>
              <a:t> </a:t>
            </a:r>
            <a:r>
              <a:rPr dirty="0" sz="1800" spc="5">
                <a:latin typeface="Arial Narrow"/>
                <a:cs typeface="Arial Narrow"/>
              </a:rPr>
              <a:t>Jan;15(1):25-27</a:t>
            </a:r>
            <a:endParaRPr sz="18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156065" algn="l"/>
              </a:tabLst>
            </a:pPr>
            <a:r>
              <a:rPr dirty="0" spc="-330"/>
              <a:t> </a:t>
            </a:r>
            <a:r>
              <a:rPr dirty="0" spc="15"/>
              <a:t>Hypothesis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3732" y="1471294"/>
            <a:ext cx="7827009" cy="16738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8255">
              <a:lnSpc>
                <a:spcPct val="100000"/>
              </a:lnSpc>
              <a:spcBef>
                <a:spcPts val="105"/>
              </a:spcBef>
            </a:pPr>
            <a:r>
              <a:rPr dirty="0" sz="3600" spc="-10">
                <a:solidFill>
                  <a:srgbClr val="1B3742"/>
                </a:solidFill>
                <a:latin typeface="Arial Narrow"/>
                <a:cs typeface="Arial Narrow"/>
              </a:rPr>
              <a:t>Adding </a:t>
            </a:r>
            <a:r>
              <a:rPr dirty="0" sz="3600">
                <a:solidFill>
                  <a:srgbClr val="1B3742"/>
                </a:solidFill>
                <a:latin typeface="Arial Narrow"/>
                <a:cs typeface="Arial Narrow"/>
              </a:rPr>
              <a:t>VOM </a:t>
            </a:r>
            <a:r>
              <a:rPr dirty="0" sz="3600" spc="-15">
                <a:solidFill>
                  <a:srgbClr val="1B3742"/>
                </a:solidFill>
                <a:latin typeface="Arial Narrow"/>
                <a:cs typeface="Arial Narrow"/>
              </a:rPr>
              <a:t>ethanol </a:t>
            </a:r>
            <a:r>
              <a:rPr dirty="0" sz="3600" spc="-5">
                <a:solidFill>
                  <a:srgbClr val="1B3742"/>
                </a:solidFill>
                <a:latin typeface="Arial Narrow"/>
                <a:cs typeface="Arial Narrow"/>
              </a:rPr>
              <a:t>infusion </a:t>
            </a:r>
            <a:r>
              <a:rPr dirty="0" sz="3600" spc="5">
                <a:solidFill>
                  <a:srgbClr val="1B3742"/>
                </a:solidFill>
                <a:latin typeface="Arial Narrow"/>
                <a:cs typeface="Arial Narrow"/>
              </a:rPr>
              <a:t>to </a:t>
            </a:r>
            <a:r>
              <a:rPr dirty="0" sz="3600" spc="-15" i="1">
                <a:solidFill>
                  <a:srgbClr val="1B3742"/>
                </a:solidFill>
                <a:latin typeface="Arial Narrow"/>
                <a:cs typeface="Arial Narrow"/>
              </a:rPr>
              <a:t>de </a:t>
            </a:r>
            <a:r>
              <a:rPr dirty="0" sz="3600" spc="-10" i="1">
                <a:solidFill>
                  <a:srgbClr val="1B3742"/>
                </a:solidFill>
                <a:latin typeface="Arial Narrow"/>
                <a:cs typeface="Arial Narrow"/>
              </a:rPr>
              <a:t>novo  </a:t>
            </a:r>
            <a:r>
              <a:rPr dirty="0" sz="3600" spc="-10">
                <a:solidFill>
                  <a:srgbClr val="1B3742"/>
                </a:solidFill>
                <a:latin typeface="Arial Narrow"/>
                <a:cs typeface="Arial Narrow"/>
              </a:rPr>
              <a:t>catheter </a:t>
            </a:r>
            <a:r>
              <a:rPr dirty="0" sz="3600" spc="-15">
                <a:solidFill>
                  <a:srgbClr val="1B3742"/>
                </a:solidFill>
                <a:latin typeface="Arial Narrow"/>
                <a:cs typeface="Arial Narrow"/>
              </a:rPr>
              <a:t>ablation of </a:t>
            </a:r>
            <a:r>
              <a:rPr dirty="0" sz="3600" spc="-10">
                <a:solidFill>
                  <a:srgbClr val="1B3742"/>
                </a:solidFill>
                <a:latin typeface="Arial Narrow"/>
                <a:cs typeface="Arial Narrow"/>
              </a:rPr>
              <a:t>persistent </a:t>
            </a:r>
            <a:r>
              <a:rPr dirty="0" sz="3600">
                <a:solidFill>
                  <a:srgbClr val="1B3742"/>
                </a:solidFill>
                <a:latin typeface="Arial Narrow"/>
                <a:cs typeface="Arial Narrow"/>
              </a:rPr>
              <a:t>AF </a:t>
            </a:r>
            <a:r>
              <a:rPr dirty="0" sz="3600" spc="-15">
                <a:solidFill>
                  <a:srgbClr val="1B3742"/>
                </a:solidFill>
                <a:latin typeface="Arial Narrow"/>
                <a:cs typeface="Arial Narrow"/>
              </a:rPr>
              <a:t>increases </a:t>
            </a:r>
            <a:r>
              <a:rPr dirty="0" sz="3600" spc="-5">
                <a:solidFill>
                  <a:srgbClr val="1B3742"/>
                </a:solidFill>
                <a:latin typeface="Arial Narrow"/>
                <a:cs typeface="Arial Narrow"/>
              </a:rPr>
              <a:t>the  </a:t>
            </a:r>
            <a:r>
              <a:rPr dirty="0" sz="3600" spc="-15">
                <a:solidFill>
                  <a:srgbClr val="1B3742"/>
                </a:solidFill>
                <a:latin typeface="Arial Narrow"/>
                <a:cs typeface="Arial Narrow"/>
              </a:rPr>
              <a:t>chances of maintaining </a:t>
            </a:r>
            <a:r>
              <a:rPr dirty="0" sz="3600" spc="-20">
                <a:solidFill>
                  <a:srgbClr val="1B3742"/>
                </a:solidFill>
                <a:latin typeface="Arial Narrow"/>
                <a:cs typeface="Arial Narrow"/>
              </a:rPr>
              <a:t>normal</a:t>
            </a:r>
            <a:r>
              <a:rPr dirty="0" sz="3600" spc="165">
                <a:solidFill>
                  <a:srgbClr val="1B3742"/>
                </a:solidFill>
                <a:latin typeface="Arial Narrow"/>
                <a:cs typeface="Arial Narrow"/>
              </a:rPr>
              <a:t> </a:t>
            </a:r>
            <a:r>
              <a:rPr dirty="0" sz="3600" spc="-10">
                <a:solidFill>
                  <a:srgbClr val="1B3742"/>
                </a:solidFill>
                <a:latin typeface="Arial Narrow"/>
                <a:cs typeface="Arial Narrow"/>
              </a:rPr>
              <a:t>rhythm.</a:t>
            </a:r>
            <a:endParaRPr sz="36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156065" algn="l"/>
              </a:tabLst>
            </a:pPr>
            <a:r>
              <a:rPr dirty="0" spc="-330"/>
              <a:t> </a:t>
            </a:r>
            <a:r>
              <a:rPr dirty="0" spc="15"/>
              <a:t>VENUS Clinical </a:t>
            </a:r>
            <a:r>
              <a:rPr dirty="0" spc="-20"/>
              <a:t>Trial</a:t>
            </a:r>
            <a:r>
              <a:rPr dirty="0" spc="-484"/>
              <a:t> </a:t>
            </a:r>
            <a:r>
              <a:rPr dirty="0" spc="15"/>
              <a:t>Endpoints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0237" y="1227137"/>
            <a:ext cx="7654925" cy="5594350"/>
          </a:xfrm>
          <a:prstGeom prst="rect">
            <a:avLst/>
          </a:prstGeom>
        </p:spPr>
        <p:txBody>
          <a:bodyPr wrap="square" lIns="0" tIns="66675" rIns="0" bIns="0" rtlCol="0" vert="horz">
            <a:spAutoFit/>
          </a:bodyPr>
          <a:lstStyle/>
          <a:p>
            <a:pPr marL="363220" indent="-351155">
              <a:lnSpc>
                <a:spcPct val="100000"/>
              </a:lnSpc>
              <a:spcBef>
                <a:spcPts val="525"/>
              </a:spcBef>
              <a:buSzPct val="110416"/>
              <a:buFont typeface="Wingdings 2"/>
              <a:buChar char=""/>
              <a:tabLst>
                <a:tab pos="363220" algn="l"/>
                <a:tab pos="363855" algn="l"/>
              </a:tabLst>
            </a:pPr>
            <a:r>
              <a:rPr dirty="0" sz="2400" spc="-5" b="1">
                <a:solidFill>
                  <a:srgbClr val="1B3742"/>
                </a:solidFill>
                <a:latin typeface="Arial Narrow"/>
                <a:cs typeface="Arial Narrow"/>
              </a:rPr>
              <a:t>Primary</a:t>
            </a:r>
            <a:r>
              <a:rPr dirty="0" sz="2400" spc="-30" b="1">
                <a:solidFill>
                  <a:srgbClr val="1B3742"/>
                </a:solidFill>
                <a:latin typeface="Arial Narrow"/>
                <a:cs typeface="Arial Narrow"/>
              </a:rPr>
              <a:t> </a:t>
            </a:r>
            <a:r>
              <a:rPr dirty="0" sz="2400" spc="-5" b="1">
                <a:solidFill>
                  <a:srgbClr val="1B3742"/>
                </a:solidFill>
                <a:latin typeface="Arial Narrow"/>
                <a:cs typeface="Arial Narrow"/>
              </a:rPr>
              <a:t>end-point:</a:t>
            </a:r>
            <a:endParaRPr sz="2400">
              <a:latin typeface="Arial Narrow"/>
              <a:cs typeface="Arial Narrow"/>
            </a:endParaRPr>
          </a:p>
          <a:p>
            <a:pPr lvl="1" marL="698500" marR="167640" indent="-335915">
              <a:lnSpc>
                <a:spcPct val="100000"/>
              </a:lnSpc>
              <a:spcBef>
                <a:spcPts val="625"/>
              </a:spcBef>
              <a:buClr>
                <a:srgbClr val="205D77"/>
              </a:buClr>
              <a:buSzPct val="109090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200" spc="10">
                <a:solidFill>
                  <a:srgbClr val="585858"/>
                </a:solidFill>
                <a:latin typeface="Arial Narrow"/>
                <a:cs typeface="Arial Narrow"/>
              </a:rPr>
              <a:t>Freedom </a:t>
            </a:r>
            <a:r>
              <a:rPr dirty="0" sz="2200" spc="-5">
                <a:solidFill>
                  <a:srgbClr val="585858"/>
                </a:solidFill>
                <a:latin typeface="Arial Narrow"/>
                <a:cs typeface="Arial Narrow"/>
              </a:rPr>
              <a:t>from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AF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or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atrial tachycardia </a:t>
            </a:r>
            <a:r>
              <a:rPr dirty="0" sz="2200" spc="-25">
                <a:solidFill>
                  <a:srgbClr val="585858"/>
                </a:solidFill>
                <a:latin typeface="Arial Narrow"/>
                <a:cs typeface="Arial Narrow"/>
              </a:rPr>
              <a:t>(AT)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of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greater than </a:t>
            </a:r>
            <a:r>
              <a:rPr dirty="0" sz="2200" spc="10">
                <a:solidFill>
                  <a:srgbClr val="585858"/>
                </a:solidFill>
                <a:latin typeface="Arial Narrow"/>
                <a:cs typeface="Arial Narrow"/>
              </a:rPr>
              <a:t>30s 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duration,</a:t>
            </a:r>
            <a:r>
              <a:rPr dirty="0" sz="2200" spc="-11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-10">
                <a:solidFill>
                  <a:srgbClr val="585858"/>
                </a:solidFill>
                <a:latin typeface="Arial Narrow"/>
                <a:cs typeface="Arial Narrow"/>
              </a:rPr>
              <a:t>after</a:t>
            </a:r>
            <a:r>
              <a:rPr dirty="0" sz="2200" spc="-2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10">
                <a:solidFill>
                  <a:srgbClr val="585858"/>
                </a:solidFill>
                <a:latin typeface="Arial Narrow"/>
                <a:cs typeface="Arial Narrow"/>
              </a:rPr>
              <a:t>a</a:t>
            </a:r>
            <a:r>
              <a:rPr dirty="0" sz="2200" spc="-2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single</a:t>
            </a:r>
            <a:r>
              <a:rPr dirty="0" sz="2200" spc="-8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procedure,</a:t>
            </a:r>
            <a:r>
              <a:rPr dirty="0" sz="2200" spc="-10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without</a:t>
            </a:r>
            <a:r>
              <a:rPr dirty="0" sz="2200" spc="-10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-5">
                <a:solidFill>
                  <a:srgbClr val="585858"/>
                </a:solidFill>
                <a:latin typeface="Arial Narrow"/>
                <a:cs typeface="Arial Narrow"/>
              </a:rPr>
              <a:t>the</a:t>
            </a:r>
            <a:r>
              <a:rPr dirty="0" sz="2200" spc="-1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use</a:t>
            </a:r>
            <a:r>
              <a:rPr dirty="0" sz="2200" spc="-2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of</a:t>
            </a:r>
            <a:r>
              <a:rPr dirty="0" sz="2200" spc="-4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antiarrhythmic 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medications</a:t>
            </a:r>
            <a:r>
              <a:rPr dirty="0" sz="2200" spc="-15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10">
                <a:solidFill>
                  <a:srgbClr val="585858"/>
                </a:solidFill>
                <a:latin typeface="Arial Narrow"/>
                <a:cs typeface="Arial Narrow"/>
              </a:rPr>
              <a:t>and</a:t>
            </a:r>
            <a:r>
              <a:rPr dirty="0" sz="2200" spc="-2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occurring</a:t>
            </a:r>
            <a:r>
              <a:rPr dirty="0" sz="2200" spc="-13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-10">
                <a:solidFill>
                  <a:srgbClr val="585858"/>
                </a:solidFill>
                <a:latin typeface="Arial Narrow"/>
                <a:cs typeface="Arial Narrow"/>
              </a:rPr>
              <a:t>after</a:t>
            </a:r>
            <a:r>
              <a:rPr dirty="0" sz="2200" spc="3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3-month</a:t>
            </a:r>
            <a:r>
              <a:rPr dirty="0" sz="2200" spc="-7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blanking</a:t>
            </a:r>
            <a:r>
              <a:rPr dirty="0" sz="2200" spc="-13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period*</a:t>
            </a:r>
            <a:endParaRPr sz="2200">
              <a:latin typeface="Arial Narrow"/>
              <a:cs typeface="Arial Narrow"/>
            </a:endParaRPr>
          </a:p>
          <a:p>
            <a:pPr marL="363220" indent="-351155">
              <a:lnSpc>
                <a:spcPct val="100000"/>
              </a:lnSpc>
              <a:spcBef>
                <a:spcPts val="2030"/>
              </a:spcBef>
              <a:buSzPct val="110416"/>
              <a:buFont typeface="Wingdings 2"/>
              <a:buChar char=""/>
              <a:tabLst>
                <a:tab pos="363220" algn="l"/>
                <a:tab pos="363855" algn="l"/>
              </a:tabLst>
            </a:pPr>
            <a:r>
              <a:rPr dirty="0" sz="2400" spc="-5" b="1">
                <a:solidFill>
                  <a:srgbClr val="1B3742"/>
                </a:solidFill>
                <a:latin typeface="Arial Narrow"/>
                <a:cs typeface="Arial Narrow"/>
              </a:rPr>
              <a:t>Secondary</a:t>
            </a:r>
            <a:r>
              <a:rPr dirty="0" sz="2400" spc="30" b="1">
                <a:solidFill>
                  <a:srgbClr val="1B3742"/>
                </a:solidFill>
                <a:latin typeface="Arial Narrow"/>
                <a:cs typeface="Arial Narrow"/>
              </a:rPr>
              <a:t> </a:t>
            </a:r>
            <a:r>
              <a:rPr dirty="0" sz="2400" spc="-5" b="1">
                <a:solidFill>
                  <a:srgbClr val="1B3742"/>
                </a:solidFill>
                <a:latin typeface="Arial Narrow"/>
                <a:cs typeface="Arial Narrow"/>
              </a:rPr>
              <a:t>end-points:</a:t>
            </a:r>
            <a:endParaRPr sz="2400">
              <a:latin typeface="Arial Narrow"/>
              <a:cs typeface="Arial Narrow"/>
            </a:endParaRPr>
          </a:p>
          <a:p>
            <a:pPr lvl="1" marL="698500" marR="231140" indent="-335915">
              <a:lnSpc>
                <a:spcPct val="100000"/>
              </a:lnSpc>
              <a:spcBef>
                <a:spcPts val="565"/>
              </a:spcBef>
              <a:buClr>
                <a:srgbClr val="205D77"/>
              </a:buClr>
              <a:buSzPct val="109090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200" spc="10">
                <a:solidFill>
                  <a:srgbClr val="585858"/>
                </a:solidFill>
                <a:latin typeface="Arial Narrow"/>
                <a:cs typeface="Arial Narrow"/>
              </a:rPr>
              <a:t>Freedom</a:t>
            </a:r>
            <a:r>
              <a:rPr dirty="0" sz="2200" spc="-16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-5">
                <a:solidFill>
                  <a:srgbClr val="585858"/>
                </a:solidFill>
                <a:latin typeface="Arial Narrow"/>
                <a:cs typeface="Arial Narrow"/>
              </a:rPr>
              <a:t>from</a:t>
            </a:r>
            <a:r>
              <a:rPr dirty="0" sz="2200" spc="-9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-25">
                <a:solidFill>
                  <a:srgbClr val="585858"/>
                </a:solidFill>
                <a:latin typeface="Arial Narrow"/>
                <a:cs typeface="Arial Narrow"/>
              </a:rPr>
              <a:t>AF/AT</a:t>
            </a:r>
            <a:r>
              <a:rPr dirty="0" sz="2200" spc="-5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-10">
                <a:solidFill>
                  <a:srgbClr val="585858"/>
                </a:solidFill>
                <a:latin typeface="Arial Narrow"/>
                <a:cs typeface="Arial Narrow"/>
              </a:rPr>
              <a:t>after</a:t>
            </a:r>
            <a:r>
              <a:rPr dirty="0" sz="2200" spc="-2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15">
                <a:solidFill>
                  <a:srgbClr val="585858"/>
                </a:solidFill>
                <a:latin typeface="Arial Narrow"/>
                <a:cs typeface="Arial Narrow"/>
              </a:rPr>
              <a:t>&gt;1</a:t>
            </a:r>
            <a:r>
              <a:rPr dirty="0" sz="2200" spc="-8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procedure,</a:t>
            </a:r>
            <a:r>
              <a:rPr dirty="0" sz="2200" spc="-10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or</a:t>
            </a:r>
            <a:r>
              <a:rPr dirty="0" sz="2200" spc="-2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on</a:t>
            </a:r>
            <a:r>
              <a:rPr dirty="0" sz="2200" spc="-1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antiarrhythmic</a:t>
            </a:r>
            <a:r>
              <a:rPr dirty="0" sz="2200" spc="-15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drug  </a:t>
            </a:r>
            <a:r>
              <a:rPr dirty="0" sz="2200" spc="-5">
                <a:solidFill>
                  <a:srgbClr val="585858"/>
                </a:solidFill>
                <a:latin typeface="Arial Narrow"/>
                <a:cs typeface="Arial Narrow"/>
              </a:rPr>
              <a:t>treatment</a:t>
            </a:r>
            <a:endParaRPr sz="2200">
              <a:latin typeface="Arial Narrow"/>
              <a:cs typeface="Arial Narrow"/>
            </a:endParaRPr>
          </a:p>
          <a:p>
            <a:pPr lvl="1" marL="698500" indent="-335915">
              <a:lnSpc>
                <a:spcPct val="100000"/>
              </a:lnSpc>
              <a:spcBef>
                <a:spcPts val="605"/>
              </a:spcBef>
              <a:buClr>
                <a:srgbClr val="205D77"/>
              </a:buClr>
              <a:buSzPct val="109090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AF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burden (% </a:t>
            </a:r>
            <a:r>
              <a:rPr dirty="0" sz="2200" spc="-5">
                <a:solidFill>
                  <a:srgbClr val="585858"/>
                </a:solidFill>
                <a:latin typeface="Arial Narrow"/>
                <a:cs typeface="Arial Narrow"/>
              </a:rPr>
              <a:t>time)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on continuous</a:t>
            </a:r>
            <a:r>
              <a:rPr dirty="0" sz="2200" spc="-37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monitoring</a:t>
            </a:r>
            <a:endParaRPr sz="2200">
              <a:latin typeface="Arial Narrow"/>
              <a:cs typeface="Arial Narrow"/>
            </a:endParaRPr>
          </a:p>
          <a:p>
            <a:pPr lvl="1" marL="698500" marR="5080" indent="-335915">
              <a:lnSpc>
                <a:spcPct val="100000"/>
              </a:lnSpc>
              <a:spcBef>
                <a:spcPts val="605"/>
              </a:spcBef>
              <a:buClr>
                <a:srgbClr val="205D77"/>
              </a:buClr>
              <a:buSzPct val="109090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Procedural</a:t>
            </a:r>
            <a:r>
              <a:rPr dirty="0" sz="2200" spc="-12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parameters:</a:t>
            </a:r>
            <a:r>
              <a:rPr dirty="0" sz="2200" spc="-4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-10">
                <a:solidFill>
                  <a:srgbClr val="585858"/>
                </a:solidFill>
                <a:latin typeface="Arial Narrow"/>
                <a:cs typeface="Arial Narrow"/>
              </a:rPr>
              <a:t>total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procedure,</a:t>
            </a:r>
            <a:r>
              <a:rPr dirty="0" sz="2200" spc="-16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-10">
                <a:solidFill>
                  <a:srgbClr val="585858"/>
                </a:solidFill>
                <a:latin typeface="Arial Narrow"/>
                <a:cs typeface="Arial Narrow"/>
              </a:rPr>
              <a:t>fluoroscopy,</a:t>
            </a:r>
            <a:r>
              <a:rPr dirty="0" sz="2200" spc="-10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10">
                <a:solidFill>
                  <a:srgbClr val="585858"/>
                </a:solidFill>
                <a:latin typeface="Arial Narrow"/>
                <a:cs typeface="Arial Narrow"/>
              </a:rPr>
              <a:t>and</a:t>
            </a:r>
            <a:r>
              <a:rPr dirty="0" sz="2200" spc="-7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-10">
                <a:solidFill>
                  <a:srgbClr val="585858"/>
                </a:solidFill>
                <a:latin typeface="Arial Narrow"/>
                <a:cs typeface="Arial Narrow"/>
              </a:rPr>
              <a:t>total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 extent 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of </a:t>
            </a:r>
            <a:r>
              <a:rPr dirty="0" sz="2200" spc="-5">
                <a:solidFill>
                  <a:srgbClr val="585858"/>
                </a:solidFill>
                <a:latin typeface="Arial Narrow"/>
                <a:cs typeface="Arial Narrow"/>
              </a:rPr>
              <a:t>tissue</a:t>
            </a:r>
            <a:r>
              <a:rPr dirty="0" sz="2200" spc="-7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ablated</a:t>
            </a:r>
            <a:endParaRPr sz="2200">
              <a:latin typeface="Arial Narrow"/>
              <a:cs typeface="Arial Narrow"/>
            </a:endParaRPr>
          </a:p>
          <a:p>
            <a:pPr lvl="1" marL="698500" indent="-335915">
              <a:lnSpc>
                <a:spcPct val="100000"/>
              </a:lnSpc>
              <a:spcBef>
                <a:spcPts val="605"/>
              </a:spcBef>
              <a:buClr>
                <a:srgbClr val="205D77"/>
              </a:buClr>
              <a:buSzPct val="109090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200" spc="10">
                <a:solidFill>
                  <a:srgbClr val="585858"/>
                </a:solidFill>
                <a:latin typeface="Arial Narrow"/>
                <a:cs typeface="Arial Narrow"/>
              </a:rPr>
              <a:t>Need</a:t>
            </a:r>
            <a:r>
              <a:rPr dirty="0" sz="2200" spc="-8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-5">
                <a:solidFill>
                  <a:srgbClr val="585858"/>
                </a:solidFill>
                <a:latin typeface="Arial Narrow"/>
                <a:cs typeface="Arial Narrow"/>
              </a:rPr>
              <a:t>for</a:t>
            </a:r>
            <a:r>
              <a:rPr dirty="0" sz="2200" spc="-2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10">
                <a:solidFill>
                  <a:srgbClr val="585858"/>
                </a:solidFill>
                <a:latin typeface="Arial Narrow"/>
                <a:cs typeface="Arial Narrow"/>
              </a:rPr>
              <a:t>and</a:t>
            </a:r>
            <a:r>
              <a:rPr dirty="0" sz="2200" spc="-2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number</a:t>
            </a:r>
            <a:r>
              <a:rPr dirty="0" sz="2200" spc="-9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of</a:t>
            </a:r>
            <a:r>
              <a:rPr dirty="0" sz="2200" spc="-4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repeat</a:t>
            </a:r>
            <a:r>
              <a:rPr dirty="0" sz="2200" spc="-11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procedures</a:t>
            </a:r>
            <a:endParaRPr sz="2200">
              <a:latin typeface="Arial Narrow"/>
              <a:cs typeface="Arial Narrow"/>
            </a:endParaRPr>
          </a:p>
          <a:p>
            <a:pPr lvl="1" marL="698500" indent="-335915">
              <a:lnSpc>
                <a:spcPct val="100000"/>
              </a:lnSpc>
              <a:spcBef>
                <a:spcPts val="605"/>
              </a:spcBef>
              <a:buClr>
                <a:srgbClr val="205D77"/>
              </a:buClr>
              <a:buSzPct val="109090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Recurrence</a:t>
            </a:r>
            <a:r>
              <a:rPr dirty="0" sz="2200" spc="-14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as</a:t>
            </a:r>
            <a:r>
              <a:rPr dirty="0" sz="2200" spc="-9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AF</a:t>
            </a:r>
            <a:r>
              <a:rPr dirty="0" sz="2200" spc="-6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vs</a:t>
            </a:r>
            <a:r>
              <a:rPr dirty="0" sz="2200" spc="-9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-60">
                <a:solidFill>
                  <a:srgbClr val="585858"/>
                </a:solidFill>
                <a:latin typeface="Arial Narrow"/>
                <a:cs typeface="Arial Narrow"/>
              </a:rPr>
              <a:t>AT</a:t>
            </a:r>
            <a:endParaRPr sz="22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00">
              <a:latin typeface="Arial Narrow"/>
              <a:cs typeface="Arial Narrow"/>
            </a:endParaRPr>
          </a:p>
          <a:p>
            <a:pPr algn="ctr" marL="189865">
              <a:lnSpc>
                <a:spcPct val="100000"/>
              </a:lnSpc>
            </a:pPr>
            <a:r>
              <a:rPr dirty="0" sz="1800">
                <a:latin typeface="Arial Narrow"/>
                <a:cs typeface="Arial Narrow"/>
              </a:rPr>
              <a:t>* </a:t>
            </a:r>
            <a:r>
              <a:rPr dirty="0" sz="1800" spc="10">
                <a:latin typeface="Arial Narrow"/>
                <a:cs typeface="Arial Narrow"/>
              </a:rPr>
              <a:t>Deaths and </a:t>
            </a:r>
            <a:r>
              <a:rPr dirty="0" sz="1800" spc="-20">
                <a:latin typeface="Arial Narrow"/>
                <a:cs typeface="Arial Narrow"/>
              </a:rPr>
              <a:t>missing </a:t>
            </a:r>
            <a:r>
              <a:rPr dirty="0" sz="1800" spc="5">
                <a:latin typeface="Arial Narrow"/>
                <a:cs typeface="Arial Narrow"/>
              </a:rPr>
              <a:t>data </a:t>
            </a:r>
            <a:r>
              <a:rPr dirty="0" sz="1800">
                <a:latin typeface="Arial Narrow"/>
                <a:cs typeface="Arial Narrow"/>
              </a:rPr>
              <a:t>considered </a:t>
            </a:r>
            <a:r>
              <a:rPr dirty="0" sz="1800" spc="5">
                <a:latin typeface="Arial Narrow"/>
                <a:cs typeface="Arial Narrow"/>
              </a:rPr>
              <a:t>as</a:t>
            </a:r>
            <a:r>
              <a:rPr dirty="0" sz="1800" spc="-75">
                <a:latin typeface="Arial Narrow"/>
                <a:cs typeface="Arial Narrow"/>
              </a:rPr>
              <a:t> </a:t>
            </a:r>
            <a:r>
              <a:rPr dirty="0" sz="1800" spc="-5">
                <a:latin typeface="Arial Narrow"/>
                <a:cs typeface="Arial Narrow"/>
              </a:rPr>
              <a:t>failures</a:t>
            </a:r>
            <a:endParaRPr sz="18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2700" y="418465"/>
            <a:ext cx="9169400" cy="73025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156065" algn="l"/>
              </a:tabLst>
            </a:pPr>
            <a:r>
              <a:rPr dirty="0" spc="-330"/>
              <a:t> </a:t>
            </a:r>
            <a:r>
              <a:rPr dirty="0" spc="15"/>
              <a:t>VENUS</a:t>
            </a:r>
            <a:r>
              <a:rPr dirty="0" spc="-165"/>
              <a:t> </a:t>
            </a:r>
            <a:r>
              <a:rPr dirty="0" spc="-20"/>
              <a:t>Trial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0237" y="1617916"/>
            <a:ext cx="7764145" cy="4784090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363220" indent="-351155">
              <a:lnSpc>
                <a:spcPct val="100000"/>
              </a:lnSpc>
              <a:spcBef>
                <a:spcPts val="520"/>
              </a:spcBef>
              <a:buSzPct val="110416"/>
              <a:buFont typeface="Wingdings 2"/>
              <a:buChar char=""/>
              <a:tabLst>
                <a:tab pos="363220" algn="l"/>
                <a:tab pos="363855" algn="l"/>
              </a:tabLst>
            </a:pPr>
            <a:r>
              <a:rPr dirty="0" sz="2400" spc="-20">
                <a:solidFill>
                  <a:srgbClr val="1B3742"/>
                </a:solidFill>
                <a:latin typeface="Arial Narrow"/>
                <a:cs typeface="Arial Narrow"/>
              </a:rPr>
              <a:t>Inclusion</a:t>
            </a:r>
            <a:r>
              <a:rPr dirty="0" sz="2400" spc="150">
                <a:solidFill>
                  <a:srgbClr val="1B3742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1B3742"/>
                </a:solidFill>
                <a:latin typeface="Arial Narrow"/>
                <a:cs typeface="Arial Narrow"/>
              </a:rPr>
              <a:t>criteria:</a:t>
            </a:r>
            <a:endParaRPr sz="2400">
              <a:latin typeface="Arial Narrow"/>
              <a:cs typeface="Arial Narrow"/>
            </a:endParaRPr>
          </a:p>
          <a:p>
            <a:pPr lvl="1" marL="698500" indent="-335915">
              <a:lnSpc>
                <a:spcPct val="100000"/>
              </a:lnSpc>
              <a:spcBef>
                <a:spcPts val="625"/>
              </a:spcBef>
              <a:buClr>
                <a:srgbClr val="205D77"/>
              </a:buClr>
              <a:buSzPct val="109090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Patients</a:t>
            </a:r>
            <a:r>
              <a:rPr dirty="0" sz="2200" spc="-4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between</a:t>
            </a:r>
            <a:r>
              <a:rPr dirty="0" sz="2200" spc="-13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18</a:t>
            </a:r>
            <a:r>
              <a:rPr dirty="0" sz="2200" spc="-1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10">
                <a:solidFill>
                  <a:srgbClr val="585858"/>
                </a:solidFill>
                <a:latin typeface="Arial Narrow"/>
                <a:cs typeface="Arial Narrow"/>
              </a:rPr>
              <a:t>and</a:t>
            </a:r>
            <a:r>
              <a:rPr dirty="0" sz="2200" spc="-8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85</a:t>
            </a:r>
            <a:r>
              <a:rPr dirty="0" sz="2200" spc="-2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years</a:t>
            </a:r>
            <a:r>
              <a:rPr dirty="0" sz="2200" spc="-3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of</a:t>
            </a:r>
            <a:r>
              <a:rPr dirty="0" sz="2200" spc="-4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10">
                <a:solidFill>
                  <a:srgbClr val="585858"/>
                </a:solidFill>
                <a:latin typeface="Arial Narrow"/>
                <a:cs typeface="Arial Narrow"/>
              </a:rPr>
              <a:t>age</a:t>
            </a:r>
            <a:endParaRPr sz="2200">
              <a:latin typeface="Arial Narrow"/>
              <a:cs typeface="Arial Narrow"/>
            </a:endParaRPr>
          </a:p>
          <a:p>
            <a:pPr lvl="1" marL="698500" indent="-335915">
              <a:lnSpc>
                <a:spcPct val="100000"/>
              </a:lnSpc>
              <a:spcBef>
                <a:spcPts val="600"/>
              </a:spcBef>
              <a:buClr>
                <a:srgbClr val="205D77"/>
              </a:buClr>
              <a:buSzPct val="109090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200" spc="-5">
                <a:solidFill>
                  <a:srgbClr val="585858"/>
                </a:solidFill>
                <a:latin typeface="Arial Narrow"/>
                <a:cs typeface="Arial Narrow"/>
              </a:rPr>
              <a:t>Symptomatic</a:t>
            </a:r>
            <a:r>
              <a:rPr dirty="0" sz="2200" spc="-3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persistent</a:t>
            </a:r>
            <a:r>
              <a:rPr dirty="0" sz="2200" spc="-229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AF (sustained,</a:t>
            </a:r>
            <a:r>
              <a:rPr dirty="0" sz="2200" spc="-10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lasting</a:t>
            </a:r>
            <a:r>
              <a:rPr dirty="0" sz="2200" spc="-7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10">
                <a:solidFill>
                  <a:srgbClr val="585858"/>
                </a:solidFill>
                <a:latin typeface="Arial Narrow"/>
                <a:cs typeface="Arial Narrow"/>
              </a:rPr>
              <a:t>&gt;</a:t>
            </a:r>
            <a:r>
              <a:rPr dirty="0" sz="2200" spc="-1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10">
                <a:solidFill>
                  <a:srgbClr val="585858"/>
                </a:solidFill>
                <a:latin typeface="Arial Narrow"/>
                <a:cs typeface="Arial Narrow"/>
              </a:rPr>
              <a:t>7</a:t>
            </a:r>
            <a:r>
              <a:rPr dirty="0" sz="2200" spc="-2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days)</a:t>
            </a:r>
            <a:endParaRPr sz="2200">
              <a:latin typeface="Arial Narrow"/>
              <a:cs typeface="Arial Narrow"/>
            </a:endParaRPr>
          </a:p>
          <a:p>
            <a:pPr lvl="1" marL="698500" indent="-335915">
              <a:lnSpc>
                <a:spcPct val="100000"/>
              </a:lnSpc>
              <a:spcBef>
                <a:spcPts val="605"/>
              </a:spcBef>
              <a:buClr>
                <a:srgbClr val="205D77"/>
              </a:buClr>
              <a:buSzPct val="109090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200" spc="-5">
                <a:solidFill>
                  <a:srgbClr val="585858"/>
                </a:solidFill>
                <a:latin typeface="Arial Narrow"/>
                <a:cs typeface="Arial Narrow"/>
              </a:rPr>
              <a:t>Refractory </a:t>
            </a:r>
            <a:r>
              <a:rPr dirty="0" sz="2200" spc="-10">
                <a:solidFill>
                  <a:srgbClr val="585858"/>
                </a:solidFill>
                <a:latin typeface="Arial Narrow"/>
                <a:cs typeface="Arial Narrow"/>
              </a:rPr>
              <a:t>to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at least </a:t>
            </a:r>
            <a:r>
              <a:rPr dirty="0" sz="2200" spc="10">
                <a:solidFill>
                  <a:srgbClr val="585858"/>
                </a:solidFill>
                <a:latin typeface="Arial Narrow"/>
                <a:cs typeface="Arial Narrow"/>
              </a:rPr>
              <a:t>one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antiarrhythmic</a:t>
            </a:r>
            <a:r>
              <a:rPr dirty="0" sz="2200" spc="-33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10">
                <a:solidFill>
                  <a:srgbClr val="585858"/>
                </a:solidFill>
                <a:latin typeface="Arial Narrow"/>
                <a:cs typeface="Arial Narrow"/>
              </a:rPr>
              <a:t>agent</a:t>
            </a:r>
            <a:endParaRPr sz="2200">
              <a:latin typeface="Arial Narrow"/>
              <a:cs typeface="Arial Narrow"/>
            </a:endParaRPr>
          </a:p>
          <a:p>
            <a:pPr marL="363220" indent="-351155">
              <a:lnSpc>
                <a:spcPct val="100000"/>
              </a:lnSpc>
              <a:spcBef>
                <a:spcPts val="1964"/>
              </a:spcBef>
              <a:buSzPct val="110416"/>
              <a:buFont typeface="Wingdings 2"/>
              <a:buChar char=""/>
              <a:tabLst>
                <a:tab pos="363220" algn="l"/>
                <a:tab pos="363855" algn="l"/>
              </a:tabLst>
            </a:pPr>
            <a:r>
              <a:rPr dirty="0" sz="2400" spc="-5">
                <a:solidFill>
                  <a:srgbClr val="1B3742"/>
                </a:solidFill>
                <a:latin typeface="Arial Narrow"/>
                <a:cs typeface="Arial Narrow"/>
              </a:rPr>
              <a:t>Key </a:t>
            </a:r>
            <a:r>
              <a:rPr dirty="0" sz="2400" spc="-20">
                <a:solidFill>
                  <a:srgbClr val="1B3742"/>
                </a:solidFill>
                <a:latin typeface="Arial Narrow"/>
                <a:cs typeface="Arial Narrow"/>
              </a:rPr>
              <a:t>exclusion</a:t>
            </a:r>
            <a:r>
              <a:rPr dirty="0" sz="2400" spc="180">
                <a:solidFill>
                  <a:srgbClr val="1B3742"/>
                </a:solidFill>
                <a:latin typeface="Arial Narrow"/>
                <a:cs typeface="Arial Narrow"/>
              </a:rPr>
              <a:t> </a:t>
            </a:r>
            <a:r>
              <a:rPr dirty="0" sz="2400" spc="-10">
                <a:solidFill>
                  <a:srgbClr val="1B3742"/>
                </a:solidFill>
                <a:latin typeface="Arial Narrow"/>
                <a:cs typeface="Arial Narrow"/>
              </a:rPr>
              <a:t>criteria:</a:t>
            </a:r>
            <a:endParaRPr sz="2400">
              <a:latin typeface="Arial Narrow"/>
              <a:cs typeface="Arial Narrow"/>
            </a:endParaRPr>
          </a:p>
          <a:p>
            <a:pPr lvl="1" marL="698500" indent="-335915">
              <a:lnSpc>
                <a:spcPct val="100000"/>
              </a:lnSpc>
              <a:spcBef>
                <a:spcPts val="625"/>
              </a:spcBef>
              <a:buClr>
                <a:srgbClr val="205D77"/>
              </a:buClr>
              <a:buSzPct val="109090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Previous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AF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ablation</a:t>
            </a:r>
            <a:r>
              <a:rPr dirty="0" sz="2200" spc="-36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-5">
                <a:solidFill>
                  <a:srgbClr val="585858"/>
                </a:solidFill>
                <a:latin typeface="Arial Narrow"/>
                <a:cs typeface="Arial Narrow"/>
              </a:rPr>
              <a:t>attempts</a:t>
            </a:r>
            <a:endParaRPr sz="2200">
              <a:latin typeface="Arial Narrow"/>
              <a:cs typeface="Arial Narrow"/>
            </a:endParaRPr>
          </a:p>
          <a:p>
            <a:pPr lvl="1" marL="698500" indent="-335915">
              <a:lnSpc>
                <a:spcPct val="100000"/>
              </a:lnSpc>
              <a:spcBef>
                <a:spcPts val="605"/>
              </a:spcBef>
              <a:buClr>
                <a:srgbClr val="205D77"/>
              </a:buClr>
              <a:buSzPct val="109090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Left</a:t>
            </a:r>
            <a:r>
              <a:rPr dirty="0" sz="2200" spc="-5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atrial</a:t>
            </a:r>
            <a:r>
              <a:rPr dirty="0" sz="2200" spc="-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diameter</a:t>
            </a:r>
            <a:r>
              <a:rPr dirty="0" sz="2200" spc="-8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or</a:t>
            </a:r>
            <a:r>
              <a:rPr dirty="0" sz="2200" spc="-2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volume</a:t>
            </a:r>
            <a:r>
              <a:rPr dirty="0" sz="2200" spc="-8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exceeding</a:t>
            </a:r>
            <a:r>
              <a:rPr dirty="0" sz="2200" spc="-13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65</a:t>
            </a:r>
            <a:r>
              <a:rPr dirty="0" sz="2200" spc="-7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mm</a:t>
            </a:r>
            <a:r>
              <a:rPr dirty="0" sz="2200" spc="1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5">
                <a:solidFill>
                  <a:srgbClr val="585858"/>
                </a:solidFill>
                <a:latin typeface="Arial Narrow"/>
                <a:cs typeface="Arial Narrow"/>
              </a:rPr>
              <a:t>or</a:t>
            </a:r>
            <a:r>
              <a:rPr dirty="0" sz="2200" spc="-3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 spc="10">
                <a:solidFill>
                  <a:srgbClr val="585858"/>
                </a:solidFill>
                <a:latin typeface="Arial Narrow"/>
                <a:cs typeface="Arial Narrow"/>
              </a:rPr>
              <a:t>200</a:t>
            </a:r>
            <a:r>
              <a:rPr dirty="0" sz="2200" spc="-8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mL</a:t>
            </a:r>
            <a:endParaRPr sz="2200">
              <a:latin typeface="Arial Narrow"/>
              <a:cs typeface="Arial Narrow"/>
            </a:endParaRPr>
          </a:p>
          <a:p>
            <a:pPr lvl="1" marL="698500" indent="-335915">
              <a:lnSpc>
                <a:spcPct val="100000"/>
              </a:lnSpc>
              <a:spcBef>
                <a:spcPts val="600"/>
              </a:spcBef>
              <a:buClr>
                <a:srgbClr val="205D77"/>
              </a:buClr>
              <a:buSzPct val="109090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Ejection </a:t>
            </a:r>
            <a:r>
              <a:rPr dirty="0" sz="2200" spc="-5">
                <a:solidFill>
                  <a:srgbClr val="585858"/>
                </a:solidFill>
                <a:latin typeface="Arial Narrow"/>
                <a:cs typeface="Arial Narrow"/>
              </a:rPr>
              <a:t>fraction</a:t>
            </a:r>
            <a:r>
              <a:rPr dirty="0" sz="2200" spc="-9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2200">
                <a:solidFill>
                  <a:srgbClr val="585858"/>
                </a:solidFill>
                <a:latin typeface="Arial Narrow"/>
                <a:cs typeface="Arial Narrow"/>
              </a:rPr>
              <a:t>&lt;30%</a:t>
            </a:r>
            <a:endParaRPr sz="2200">
              <a:latin typeface="Arial Narrow"/>
              <a:cs typeface="Arial Narrow"/>
            </a:endParaRPr>
          </a:p>
          <a:p>
            <a:pPr marL="363220" indent="-351155">
              <a:lnSpc>
                <a:spcPct val="100000"/>
              </a:lnSpc>
              <a:spcBef>
                <a:spcPts val="2025"/>
              </a:spcBef>
              <a:buSzPct val="110416"/>
              <a:buFont typeface="Wingdings 2"/>
              <a:buChar char=""/>
              <a:tabLst>
                <a:tab pos="363220" algn="l"/>
                <a:tab pos="363855" algn="l"/>
              </a:tabLst>
            </a:pPr>
            <a:r>
              <a:rPr dirty="0" sz="2400" spc="-10">
                <a:solidFill>
                  <a:srgbClr val="1B3742"/>
                </a:solidFill>
                <a:latin typeface="Arial Narrow"/>
                <a:cs typeface="Arial Narrow"/>
              </a:rPr>
              <a:t>Patients and </a:t>
            </a:r>
            <a:r>
              <a:rPr dirty="0" sz="2400">
                <a:solidFill>
                  <a:srgbClr val="1B3742"/>
                </a:solidFill>
                <a:latin typeface="Arial Narrow"/>
                <a:cs typeface="Arial Narrow"/>
              </a:rPr>
              <a:t>EKG </a:t>
            </a:r>
            <a:r>
              <a:rPr dirty="0" sz="2400" spc="-10">
                <a:solidFill>
                  <a:srgbClr val="1B3742"/>
                </a:solidFill>
                <a:latin typeface="Arial Narrow"/>
                <a:cs typeface="Arial Narrow"/>
              </a:rPr>
              <a:t>core </a:t>
            </a: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lab </a:t>
            </a:r>
            <a:r>
              <a:rPr dirty="0" sz="2400" spc="-5">
                <a:solidFill>
                  <a:srgbClr val="1B3742"/>
                </a:solidFill>
                <a:latin typeface="Arial Narrow"/>
                <a:cs typeface="Arial Narrow"/>
              </a:rPr>
              <a:t>were </a:t>
            </a: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blinded </a:t>
            </a:r>
            <a:r>
              <a:rPr dirty="0" sz="2400" spc="-5">
                <a:solidFill>
                  <a:srgbClr val="1B3742"/>
                </a:solidFill>
                <a:latin typeface="Arial Narrow"/>
                <a:cs typeface="Arial Narrow"/>
              </a:rPr>
              <a:t>to </a:t>
            </a: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randomization</a:t>
            </a:r>
            <a:r>
              <a:rPr dirty="0" sz="2400" spc="60">
                <a:solidFill>
                  <a:srgbClr val="1B3742"/>
                </a:solidFill>
                <a:latin typeface="Arial Narrow"/>
                <a:cs typeface="Arial Narrow"/>
              </a:rPr>
              <a:t> </a:t>
            </a: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outcome</a:t>
            </a:r>
            <a:endParaRPr sz="2400">
              <a:latin typeface="Arial Narrow"/>
              <a:cs typeface="Arial Narrow"/>
            </a:endParaRPr>
          </a:p>
          <a:p>
            <a:pPr marL="363220" indent="-351155">
              <a:lnSpc>
                <a:spcPct val="100000"/>
              </a:lnSpc>
              <a:spcBef>
                <a:spcPts val="1989"/>
              </a:spcBef>
              <a:buSzPct val="110416"/>
              <a:buFont typeface="Wingdings 2"/>
              <a:buChar char=""/>
              <a:tabLst>
                <a:tab pos="363220" algn="l"/>
                <a:tab pos="363855" algn="l"/>
              </a:tabLst>
            </a:pPr>
            <a:r>
              <a:rPr dirty="0" sz="2400" spc="-10">
                <a:solidFill>
                  <a:srgbClr val="1B3742"/>
                </a:solidFill>
                <a:latin typeface="Arial Narrow"/>
                <a:cs typeface="Arial Narrow"/>
              </a:rPr>
              <a:t>Funded by </a:t>
            </a:r>
            <a:r>
              <a:rPr dirty="0" sz="2400">
                <a:solidFill>
                  <a:srgbClr val="1B3742"/>
                </a:solidFill>
                <a:latin typeface="Arial Narrow"/>
                <a:cs typeface="Arial Narrow"/>
              </a:rPr>
              <a:t>NIH/NHLBI </a:t>
            </a:r>
            <a:r>
              <a:rPr dirty="0" sz="2400" spc="-20">
                <a:solidFill>
                  <a:srgbClr val="1B3742"/>
                </a:solidFill>
                <a:latin typeface="Arial Narrow"/>
                <a:cs typeface="Arial Narrow"/>
              </a:rPr>
              <a:t>R01HL115003. </a:t>
            </a:r>
            <a:r>
              <a:rPr dirty="0" sz="2400" spc="5">
                <a:solidFill>
                  <a:srgbClr val="1B3742"/>
                </a:solidFill>
                <a:latin typeface="Arial Narrow"/>
                <a:cs typeface="Arial Narrow"/>
              </a:rPr>
              <a:t>No </a:t>
            </a: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industry</a:t>
            </a:r>
            <a:r>
              <a:rPr dirty="0" sz="2400" spc="360">
                <a:solidFill>
                  <a:srgbClr val="1B3742"/>
                </a:solidFill>
                <a:latin typeface="Arial Narrow"/>
                <a:cs typeface="Arial Narrow"/>
              </a:rPr>
              <a:t> </a:t>
            </a:r>
            <a:r>
              <a:rPr dirty="0" sz="2400" spc="-15">
                <a:solidFill>
                  <a:srgbClr val="1B3742"/>
                </a:solidFill>
                <a:latin typeface="Arial Narrow"/>
                <a:cs typeface="Arial Narrow"/>
              </a:rPr>
              <a:t>funding.</a:t>
            </a:r>
            <a:endParaRPr sz="2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37184"/>
            <a:ext cx="6377305" cy="73025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u="none" spc="15"/>
              <a:t>VENUS Clinical </a:t>
            </a:r>
            <a:r>
              <a:rPr dirty="0" u="none" spc="-20"/>
              <a:t>Trial</a:t>
            </a:r>
            <a:r>
              <a:rPr dirty="0" u="none" spc="-484"/>
              <a:t> </a:t>
            </a:r>
            <a:r>
              <a:rPr dirty="0" u="none" spc="15"/>
              <a:t>Design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0909" y="1192530"/>
            <a:ext cx="2186940" cy="38862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500"/>
              </a:lnSpc>
            </a:pPr>
            <a:r>
              <a:rPr dirty="0" sz="1600" spc="10">
                <a:latin typeface="Arial Narrow"/>
                <a:cs typeface="Arial Narrow"/>
              </a:rPr>
              <a:t>RANDOMIZATION</a:t>
            </a:r>
            <a:endParaRPr sz="1600">
              <a:latin typeface="Arial Narrow"/>
              <a:cs typeface="Arial Narrow"/>
            </a:endParaRPr>
          </a:p>
          <a:p>
            <a:pPr algn="ctr">
              <a:lnSpc>
                <a:spcPts val="1560"/>
              </a:lnSpc>
            </a:pPr>
            <a:r>
              <a:rPr dirty="0" sz="1600" spc="-10">
                <a:latin typeface="Arial Narrow"/>
                <a:cs typeface="Arial Narrow"/>
              </a:rPr>
              <a:t>1:1.15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8210" y="4408170"/>
            <a:ext cx="2080260" cy="14782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Times New Roman"/>
              <a:cs typeface="Times New Roman"/>
            </a:endParaRPr>
          </a:p>
          <a:p>
            <a:pPr algn="ctr" marL="298450" marR="293370" indent="-7620">
              <a:lnSpc>
                <a:spcPct val="102699"/>
              </a:lnSpc>
            </a:pPr>
            <a:r>
              <a:rPr dirty="0" sz="1950" spc="30" b="1">
                <a:latin typeface="Arial Narrow"/>
                <a:cs typeface="Arial Narrow"/>
              </a:rPr>
              <a:t>CLINICAL  </a:t>
            </a:r>
            <a:r>
              <a:rPr dirty="0" sz="1950" spc="40" b="1">
                <a:latin typeface="Arial Narrow"/>
                <a:cs typeface="Arial Narrow"/>
              </a:rPr>
              <a:t>R</a:t>
            </a:r>
            <a:r>
              <a:rPr dirty="0" sz="1950" spc="15" b="1">
                <a:latin typeface="Arial Narrow"/>
                <a:cs typeface="Arial Narrow"/>
              </a:rPr>
              <a:t>E</a:t>
            </a:r>
            <a:r>
              <a:rPr dirty="0" sz="1950" spc="40" b="1">
                <a:latin typeface="Arial Narrow"/>
                <a:cs typeface="Arial Narrow"/>
              </a:rPr>
              <a:t>CURR</a:t>
            </a:r>
            <a:r>
              <a:rPr dirty="0" sz="1950" spc="15" b="1">
                <a:latin typeface="Arial Narrow"/>
                <a:cs typeface="Arial Narrow"/>
              </a:rPr>
              <a:t>E</a:t>
            </a:r>
            <a:r>
              <a:rPr dirty="0" sz="1950" spc="40" b="1">
                <a:latin typeface="Arial Narrow"/>
                <a:cs typeface="Arial Narrow"/>
              </a:rPr>
              <a:t>NC</a:t>
            </a:r>
            <a:r>
              <a:rPr dirty="0" sz="1950" spc="15" b="1">
                <a:latin typeface="Arial Narrow"/>
                <a:cs typeface="Arial Narrow"/>
              </a:rPr>
              <a:t>E</a:t>
            </a:r>
            <a:endParaRPr sz="1950">
              <a:latin typeface="Arial Narrow"/>
              <a:cs typeface="Arial Narrow"/>
            </a:endParaRPr>
          </a:p>
          <a:p>
            <a:pPr algn="ctr" marR="1905">
              <a:lnSpc>
                <a:spcPts val="2130"/>
              </a:lnSpc>
            </a:pPr>
            <a:r>
              <a:rPr dirty="0" sz="1800" spc="-10">
                <a:latin typeface="Arial Narrow"/>
                <a:cs typeface="Arial Narrow"/>
              </a:rPr>
              <a:t>(Symptomatic</a:t>
            </a:r>
            <a:r>
              <a:rPr dirty="0" sz="1800" spc="15">
                <a:latin typeface="Arial Narrow"/>
                <a:cs typeface="Arial Narrow"/>
              </a:rPr>
              <a:t> </a:t>
            </a:r>
            <a:r>
              <a:rPr dirty="0" sz="1800" spc="-5">
                <a:latin typeface="Arial Narrow"/>
                <a:cs typeface="Arial Narrow"/>
              </a:rPr>
              <a:t>AT/AF</a:t>
            </a:r>
            <a:r>
              <a:rPr dirty="0" baseline="25462" sz="1800" spc="-7">
                <a:latin typeface="Arial Narrow"/>
                <a:cs typeface="Arial Narrow"/>
              </a:rPr>
              <a:t>2</a:t>
            </a:r>
            <a:r>
              <a:rPr dirty="0" sz="1800" spc="-5">
                <a:latin typeface="Arial Narrow"/>
                <a:cs typeface="Arial Narrow"/>
              </a:rPr>
              <a:t>)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96389" y="1779270"/>
            <a:ext cx="2194560" cy="4495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810895" marR="450850" indent="-366395">
              <a:lnSpc>
                <a:spcPct val="72000"/>
              </a:lnSpc>
              <a:spcBef>
                <a:spcPts val="370"/>
              </a:spcBef>
            </a:pPr>
            <a:r>
              <a:rPr dirty="0" sz="1600" spc="-5">
                <a:latin typeface="Arial Narrow"/>
                <a:cs typeface="Arial Narrow"/>
              </a:rPr>
              <a:t>Catheter</a:t>
            </a:r>
            <a:r>
              <a:rPr dirty="0" sz="1600" spc="-50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Ablation  N=156</a:t>
            </a:r>
            <a:r>
              <a:rPr dirty="0" baseline="26455" sz="1575">
                <a:latin typeface="Arial Narrow"/>
                <a:cs typeface="Arial Narrow"/>
              </a:rPr>
              <a:t>1</a:t>
            </a:r>
            <a:endParaRPr baseline="26455" sz="1575">
              <a:latin typeface="Arial Narrow"/>
              <a:cs typeface="Arial Narrow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55570" y="1581150"/>
            <a:ext cx="1917064" cy="198120"/>
          </a:xfrm>
          <a:custGeom>
            <a:avLst/>
            <a:gdLst/>
            <a:ahLst/>
            <a:cxnLst/>
            <a:rect l="l" t="t" r="r" b="b"/>
            <a:pathLst>
              <a:path w="1917064" h="198119">
                <a:moveTo>
                  <a:pt x="31750" y="147192"/>
                </a:moveTo>
                <a:lnTo>
                  <a:pt x="0" y="147192"/>
                </a:lnTo>
                <a:lnTo>
                  <a:pt x="38100" y="197992"/>
                </a:lnTo>
                <a:lnTo>
                  <a:pt x="66675" y="159892"/>
                </a:lnTo>
                <a:lnTo>
                  <a:pt x="31750" y="159892"/>
                </a:lnTo>
                <a:lnTo>
                  <a:pt x="31750" y="147192"/>
                </a:lnTo>
                <a:close/>
              </a:path>
              <a:path w="1917064" h="198119">
                <a:moveTo>
                  <a:pt x="1903983" y="92583"/>
                </a:moveTo>
                <a:lnTo>
                  <a:pt x="34543" y="92583"/>
                </a:lnTo>
                <a:lnTo>
                  <a:pt x="31750" y="95503"/>
                </a:lnTo>
                <a:lnTo>
                  <a:pt x="31750" y="159892"/>
                </a:lnTo>
                <a:lnTo>
                  <a:pt x="44450" y="159892"/>
                </a:lnTo>
                <a:lnTo>
                  <a:pt x="44450" y="105283"/>
                </a:lnTo>
                <a:lnTo>
                  <a:pt x="38100" y="105283"/>
                </a:lnTo>
                <a:lnTo>
                  <a:pt x="44450" y="98933"/>
                </a:lnTo>
                <a:lnTo>
                  <a:pt x="1903983" y="98933"/>
                </a:lnTo>
                <a:lnTo>
                  <a:pt x="1903983" y="92583"/>
                </a:lnTo>
                <a:close/>
              </a:path>
              <a:path w="1917064" h="198119">
                <a:moveTo>
                  <a:pt x="76200" y="147192"/>
                </a:moveTo>
                <a:lnTo>
                  <a:pt x="44450" y="147192"/>
                </a:lnTo>
                <a:lnTo>
                  <a:pt x="44450" y="159892"/>
                </a:lnTo>
                <a:lnTo>
                  <a:pt x="66675" y="159892"/>
                </a:lnTo>
                <a:lnTo>
                  <a:pt x="76200" y="147192"/>
                </a:lnTo>
                <a:close/>
              </a:path>
              <a:path w="1917064" h="198119">
                <a:moveTo>
                  <a:pt x="44450" y="98933"/>
                </a:moveTo>
                <a:lnTo>
                  <a:pt x="38100" y="105283"/>
                </a:lnTo>
                <a:lnTo>
                  <a:pt x="44450" y="105283"/>
                </a:lnTo>
                <a:lnTo>
                  <a:pt x="44450" y="98933"/>
                </a:lnTo>
                <a:close/>
              </a:path>
              <a:path w="1917064" h="198119">
                <a:moveTo>
                  <a:pt x="1916683" y="92583"/>
                </a:moveTo>
                <a:lnTo>
                  <a:pt x="1910333" y="92583"/>
                </a:lnTo>
                <a:lnTo>
                  <a:pt x="1903983" y="98933"/>
                </a:lnTo>
                <a:lnTo>
                  <a:pt x="44450" y="98933"/>
                </a:lnTo>
                <a:lnTo>
                  <a:pt x="44450" y="105283"/>
                </a:lnTo>
                <a:lnTo>
                  <a:pt x="1913763" y="105283"/>
                </a:lnTo>
                <a:lnTo>
                  <a:pt x="1916683" y="102488"/>
                </a:lnTo>
                <a:lnTo>
                  <a:pt x="1916683" y="92583"/>
                </a:lnTo>
                <a:close/>
              </a:path>
              <a:path w="1917064" h="198119">
                <a:moveTo>
                  <a:pt x="1916683" y="0"/>
                </a:moveTo>
                <a:lnTo>
                  <a:pt x="1903983" y="0"/>
                </a:lnTo>
                <a:lnTo>
                  <a:pt x="1903983" y="98933"/>
                </a:lnTo>
                <a:lnTo>
                  <a:pt x="1910333" y="92583"/>
                </a:lnTo>
                <a:lnTo>
                  <a:pt x="1916683" y="92583"/>
                </a:lnTo>
                <a:lnTo>
                  <a:pt x="19166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61840" y="1581150"/>
            <a:ext cx="1939925" cy="198120"/>
          </a:xfrm>
          <a:custGeom>
            <a:avLst/>
            <a:gdLst/>
            <a:ahLst/>
            <a:cxnLst/>
            <a:rect l="l" t="t" r="r" b="b"/>
            <a:pathLst>
              <a:path w="1939925" h="198119">
                <a:moveTo>
                  <a:pt x="1894967" y="147192"/>
                </a:moveTo>
                <a:lnTo>
                  <a:pt x="1863217" y="147192"/>
                </a:lnTo>
                <a:lnTo>
                  <a:pt x="1901317" y="197992"/>
                </a:lnTo>
                <a:lnTo>
                  <a:pt x="1929892" y="159892"/>
                </a:lnTo>
                <a:lnTo>
                  <a:pt x="1894967" y="159892"/>
                </a:lnTo>
                <a:lnTo>
                  <a:pt x="1894967" y="147192"/>
                </a:lnTo>
                <a:close/>
              </a:path>
              <a:path w="1939925" h="198119">
                <a:moveTo>
                  <a:pt x="1894967" y="98933"/>
                </a:moveTo>
                <a:lnTo>
                  <a:pt x="1894967" y="159892"/>
                </a:lnTo>
                <a:lnTo>
                  <a:pt x="1907667" y="159892"/>
                </a:lnTo>
                <a:lnTo>
                  <a:pt x="1907667" y="105283"/>
                </a:lnTo>
                <a:lnTo>
                  <a:pt x="1901317" y="105283"/>
                </a:lnTo>
                <a:lnTo>
                  <a:pt x="1894967" y="98933"/>
                </a:lnTo>
                <a:close/>
              </a:path>
              <a:path w="1939925" h="198119">
                <a:moveTo>
                  <a:pt x="1939417" y="147192"/>
                </a:moveTo>
                <a:lnTo>
                  <a:pt x="1907667" y="147192"/>
                </a:lnTo>
                <a:lnTo>
                  <a:pt x="1907667" y="159892"/>
                </a:lnTo>
                <a:lnTo>
                  <a:pt x="1929892" y="159892"/>
                </a:lnTo>
                <a:lnTo>
                  <a:pt x="1939417" y="147192"/>
                </a:lnTo>
                <a:close/>
              </a:path>
              <a:path w="1939925" h="198119">
                <a:moveTo>
                  <a:pt x="12700" y="0"/>
                </a:moveTo>
                <a:lnTo>
                  <a:pt x="0" y="0"/>
                </a:lnTo>
                <a:lnTo>
                  <a:pt x="0" y="102488"/>
                </a:lnTo>
                <a:lnTo>
                  <a:pt x="2794" y="105283"/>
                </a:lnTo>
                <a:lnTo>
                  <a:pt x="1894967" y="105283"/>
                </a:lnTo>
                <a:lnTo>
                  <a:pt x="1894967" y="98933"/>
                </a:lnTo>
                <a:lnTo>
                  <a:pt x="12700" y="98933"/>
                </a:lnTo>
                <a:lnTo>
                  <a:pt x="6350" y="92583"/>
                </a:lnTo>
                <a:lnTo>
                  <a:pt x="12700" y="92583"/>
                </a:lnTo>
                <a:lnTo>
                  <a:pt x="12700" y="0"/>
                </a:lnTo>
                <a:close/>
              </a:path>
              <a:path w="1939925" h="198119">
                <a:moveTo>
                  <a:pt x="1904873" y="92583"/>
                </a:moveTo>
                <a:lnTo>
                  <a:pt x="12700" y="92583"/>
                </a:lnTo>
                <a:lnTo>
                  <a:pt x="12700" y="98933"/>
                </a:lnTo>
                <a:lnTo>
                  <a:pt x="1894967" y="98933"/>
                </a:lnTo>
                <a:lnTo>
                  <a:pt x="1901317" y="105283"/>
                </a:lnTo>
                <a:lnTo>
                  <a:pt x="1907667" y="105283"/>
                </a:lnTo>
                <a:lnTo>
                  <a:pt x="1907667" y="95503"/>
                </a:lnTo>
                <a:lnTo>
                  <a:pt x="1904873" y="92583"/>
                </a:lnTo>
                <a:close/>
              </a:path>
              <a:path w="1939925" h="198119">
                <a:moveTo>
                  <a:pt x="12700" y="92583"/>
                </a:moveTo>
                <a:lnTo>
                  <a:pt x="6350" y="92583"/>
                </a:lnTo>
                <a:lnTo>
                  <a:pt x="12700" y="98933"/>
                </a:lnTo>
                <a:lnTo>
                  <a:pt x="12700" y="925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470909" y="3074670"/>
            <a:ext cx="2217420" cy="38862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730"/>
              </a:lnSpc>
            </a:pPr>
            <a:r>
              <a:rPr dirty="0" sz="1600" spc="10">
                <a:latin typeface="Arial Narrow"/>
                <a:cs typeface="Arial Narrow"/>
              </a:rPr>
              <a:t>1</a:t>
            </a:r>
            <a:r>
              <a:rPr dirty="0" sz="1600" spc="-30">
                <a:latin typeface="Arial Narrow"/>
                <a:cs typeface="Arial Narrow"/>
              </a:rPr>
              <a:t> </a:t>
            </a:r>
            <a:r>
              <a:rPr dirty="0" sz="1600" spc="-10">
                <a:latin typeface="Arial Narrow"/>
                <a:cs typeface="Arial Narrow"/>
              </a:rPr>
              <a:t>month:</a:t>
            </a:r>
            <a:endParaRPr sz="1600">
              <a:latin typeface="Arial Narrow"/>
              <a:cs typeface="Arial Narrow"/>
            </a:endParaRPr>
          </a:p>
          <a:p>
            <a:pPr algn="ctr" marR="635">
              <a:lnSpc>
                <a:spcPts val="1330"/>
              </a:lnSpc>
            </a:pPr>
            <a:r>
              <a:rPr dirty="0" sz="1200">
                <a:latin typeface="Arial Narrow"/>
                <a:cs typeface="Arial Narrow"/>
              </a:rPr>
              <a:t>EKG,</a:t>
            </a:r>
            <a:r>
              <a:rPr dirty="0" sz="1200" spc="-15">
                <a:latin typeface="Arial Narrow"/>
                <a:cs typeface="Arial Narrow"/>
              </a:rPr>
              <a:t> </a:t>
            </a:r>
            <a:r>
              <a:rPr dirty="0" sz="1200" spc="-10">
                <a:latin typeface="Arial Narrow"/>
                <a:cs typeface="Arial Narrow"/>
              </a:rPr>
              <a:t>visit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45329" y="2891789"/>
            <a:ext cx="76200" cy="183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70909" y="3646170"/>
            <a:ext cx="2217420" cy="579120"/>
          </a:xfrm>
          <a:custGeom>
            <a:avLst/>
            <a:gdLst/>
            <a:ahLst/>
            <a:cxnLst/>
            <a:rect l="l" t="t" r="r" b="b"/>
            <a:pathLst>
              <a:path w="2217420" h="579120">
                <a:moveTo>
                  <a:pt x="0" y="579119"/>
                </a:moveTo>
                <a:lnTo>
                  <a:pt x="2217419" y="579119"/>
                </a:lnTo>
                <a:lnTo>
                  <a:pt x="2217419" y="0"/>
                </a:lnTo>
                <a:lnTo>
                  <a:pt x="0" y="0"/>
                </a:lnTo>
                <a:lnTo>
                  <a:pt x="0" y="57911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475672" y="3607371"/>
            <a:ext cx="2207895" cy="5753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algn="ctr" marL="4445">
              <a:lnSpc>
                <a:spcPts val="1789"/>
              </a:lnSpc>
              <a:spcBef>
                <a:spcPts val="120"/>
              </a:spcBef>
            </a:pPr>
            <a:r>
              <a:rPr dirty="0" sz="1600" spc="10">
                <a:latin typeface="Arial Narrow"/>
                <a:cs typeface="Arial Narrow"/>
              </a:rPr>
              <a:t>3</a:t>
            </a:r>
            <a:r>
              <a:rPr dirty="0" sz="1600" spc="-30">
                <a:latin typeface="Arial Narrow"/>
                <a:cs typeface="Arial Narrow"/>
              </a:rPr>
              <a:t> </a:t>
            </a:r>
            <a:r>
              <a:rPr dirty="0" sz="1600" spc="-10">
                <a:latin typeface="Arial Narrow"/>
                <a:cs typeface="Arial Narrow"/>
              </a:rPr>
              <a:t>months:</a:t>
            </a:r>
            <a:endParaRPr sz="1600">
              <a:latin typeface="Arial Narrow"/>
              <a:cs typeface="Arial Narrow"/>
            </a:endParaRPr>
          </a:p>
          <a:p>
            <a:pPr algn="ctr" marL="635">
              <a:lnSpc>
                <a:spcPts val="1190"/>
              </a:lnSpc>
            </a:pPr>
            <a:r>
              <a:rPr dirty="0" sz="1200">
                <a:latin typeface="Arial Narrow"/>
                <a:cs typeface="Arial Narrow"/>
              </a:rPr>
              <a:t>EKG, </a:t>
            </a:r>
            <a:r>
              <a:rPr dirty="0" sz="1200" spc="-5">
                <a:latin typeface="Arial Narrow"/>
                <a:cs typeface="Arial Narrow"/>
              </a:rPr>
              <a:t>visit, </a:t>
            </a:r>
            <a:r>
              <a:rPr dirty="0" sz="1200" spc="-15">
                <a:latin typeface="Arial Narrow"/>
                <a:cs typeface="Arial Narrow"/>
              </a:rPr>
              <a:t>cardioversion </a:t>
            </a:r>
            <a:r>
              <a:rPr dirty="0" sz="1200" spc="-20">
                <a:latin typeface="Arial Narrow"/>
                <a:cs typeface="Arial Narrow"/>
              </a:rPr>
              <a:t>if </a:t>
            </a:r>
            <a:r>
              <a:rPr dirty="0" sz="1200">
                <a:latin typeface="Arial Narrow"/>
                <a:cs typeface="Arial Narrow"/>
              </a:rPr>
              <a:t>AF,</a:t>
            </a:r>
            <a:r>
              <a:rPr dirty="0" sz="1200" spc="-105">
                <a:latin typeface="Arial Narrow"/>
                <a:cs typeface="Arial Narrow"/>
              </a:rPr>
              <a:t> </a:t>
            </a:r>
            <a:r>
              <a:rPr dirty="0" sz="1200">
                <a:latin typeface="Arial Narrow"/>
                <a:cs typeface="Arial Narrow"/>
              </a:rPr>
              <a:t>stop</a:t>
            </a:r>
            <a:endParaRPr sz="1200">
              <a:latin typeface="Arial Narrow"/>
              <a:cs typeface="Arial Narrow"/>
            </a:endParaRPr>
          </a:p>
          <a:p>
            <a:pPr algn="ctr" marL="2540">
              <a:lnSpc>
                <a:spcPts val="1320"/>
              </a:lnSpc>
            </a:pPr>
            <a:r>
              <a:rPr dirty="0" sz="1200" spc="-5">
                <a:latin typeface="Arial Narrow"/>
                <a:cs typeface="Arial Narrow"/>
              </a:rPr>
              <a:t>antiarrhythmic</a:t>
            </a:r>
            <a:r>
              <a:rPr dirty="0" sz="1200" spc="-55">
                <a:latin typeface="Arial Narrow"/>
                <a:cs typeface="Arial Narrow"/>
              </a:rPr>
              <a:t> </a:t>
            </a:r>
            <a:r>
              <a:rPr dirty="0" sz="1200" spc="-15">
                <a:latin typeface="Arial Narrow"/>
                <a:cs typeface="Arial Narrow"/>
              </a:rPr>
              <a:t>drug</a:t>
            </a:r>
            <a:endParaRPr sz="1200">
              <a:latin typeface="Arial Narrow"/>
              <a:cs typeface="Arial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45329" y="3463290"/>
            <a:ext cx="76200" cy="183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45329" y="4225290"/>
            <a:ext cx="76200" cy="183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360670" y="1779270"/>
            <a:ext cx="2194560" cy="4495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290830" marR="269875" indent="-15240">
              <a:lnSpc>
                <a:spcPct val="72000"/>
              </a:lnSpc>
              <a:spcBef>
                <a:spcPts val="370"/>
              </a:spcBef>
            </a:pPr>
            <a:r>
              <a:rPr dirty="0" sz="1600" spc="-5">
                <a:latin typeface="Arial Narrow"/>
                <a:cs typeface="Arial Narrow"/>
              </a:rPr>
              <a:t>Catheter AbIation</a:t>
            </a:r>
            <a:r>
              <a:rPr dirty="0" sz="1600" spc="-90">
                <a:latin typeface="Arial Narrow"/>
                <a:cs typeface="Arial Narrow"/>
              </a:rPr>
              <a:t> </a:t>
            </a:r>
            <a:r>
              <a:rPr dirty="0" sz="1600" spc="-5">
                <a:latin typeface="Arial Narrow"/>
                <a:cs typeface="Arial Narrow"/>
              </a:rPr>
              <a:t>plus  </a:t>
            </a:r>
            <a:r>
              <a:rPr dirty="0" sz="1600" spc="10">
                <a:latin typeface="Arial Narrow"/>
                <a:cs typeface="Arial Narrow"/>
              </a:rPr>
              <a:t>VOM </a:t>
            </a:r>
            <a:r>
              <a:rPr dirty="0" sz="1600" spc="-10">
                <a:latin typeface="Arial Narrow"/>
                <a:cs typeface="Arial Narrow"/>
              </a:rPr>
              <a:t>ethanol,</a:t>
            </a:r>
            <a:r>
              <a:rPr dirty="0" sz="1600" spc="-100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N=180</a:t>
            </a:r>
            <a:r>
              <a:rPr dirty="0" baseline="26455" sz="1575">
                <a:latin typeface="Arial Narrow"/>
                <a:cs typeface="Arial Narrow"/>
              </a:rPr>
              <a:t>1</a:t>
            </a:r>
            <a:endParaRPr baseline="26455" sz="1575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70909" y="4408170"/>
            <a:ext cx="2217420" cy="4495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51155">
              <a:lnSpc>
                <a:spcPts val="1485"/>
              </a:lnSpc>
            </a:pPr>
            <a:r>
              <a:rPr dirty="0" sz="1600" spc="10">
                <a:latin typeface="Arial Narrow"/>
                <a:cs typeface="Arial Narrow"/>
              </a:rPr>
              <a:t>6 </a:t>
            </a:r>
            <a:r>
              <a:rPr dirty="0" sz="1600" spc="-10">
                <a:latin typeface="Arial Narrow"/>
                <a:cs typeface="Arial Narrow"/>
              </a:rPr>
              <a:t>months: </a:t>
            </a:r>
            <a:r>
              <a:rPr dirty="0" sz="1600" spc="10">
                <a:latin typeface="Arial Narrow"/>
                <a:cs typeface="Arial Narrow"/>
              </a:rPr>
              <a:t>EKG,</a:t>
            </a:r>
            <a:r>
              <a:rPr dirty="0" sz="1600" spc="-80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visit</a:t>
            </a:r>
            <a:endParaRPr sz="1600">
              <a:latin typeface="Arial Narrow"/>
              <a:cs typeface="Arial Narrow"/>
            </a:endParaRPr>
          </a:p>
          <a:p>
            <a:pPr marL="435609">
              <a:lnSpc>
                <a:spcPts val="1650"/>
              </a:lnSpc>
            </a:pPr>
            <a:r>
              <a:rPr dirty="0" sz="1600" spc="5" b="1">
                <a:latin typeface="Arial Narrow"/>
                <a:cs typeface="Arial Narrow"/>
              </a:rPr>
              <a:t>1-month</a:t>
            </a:r>
            <a:r>
              <a:rPr dirty="0" sz="1600" spc="-105" b="1">
                <a:latin typeface="Arial Narrow"/>
                <a:cs typeface="Arial Narrow"/>
              </a:rPr>
              <a:t> </a:t>
            </a:r>
            <a:r>
              <a:rPr dirty="0" sz="1600" spc="15" b="1">
                <a:latin typeface="Arial Narrow"/>
                <a:cs typeface="Arial Narrow"/>
              </a:rPr>
              <a:t>monitor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70909" y="5452109"/>
            <a:ext cx="2217420" cy="4572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520"/>
              </a:lnSpc>
            </a:pPr>
            <a:r>
              <a:rPr dirty="0" sz="1600" spc="-5">
                <a:latin typeface="Arial Narrow"/>
                <a:cs typeface="Arial Narrow"/>
              </a:rPr>
              <a:t>12 </a:t>
            </a:r>
            <a:r>
              <a:rPr dirty="0" sz="1600" spc="-10">
                <a:latin typeface="Arial Narrow"/>
                <a:cs typeface="Arial Narrow"/>
              </a:rPr>
              <a:t>months: </a:t>
            </a:r>
            <a:r>
              <a:rPr dirty="0" sz="1600" spc="10">
                <a:latin typeface="Arial Narrow"/>
                <a:cs typeface="Arial Narrow"/>
              </a:rPr>
              <a:t>EKG,</a:t>
            </a:r>
            <a:r>
              <a:rPr dirty="0" sz="1600" spc="-45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visit</a:t>
            </a:r>
            <a:endParaRPr sz="1600">
              <a:latin typeface="Arial Narrow"/>
              <a:cs typeface="Arial Narrow"/>
            </a:endParaRPr>
          </a:p>
          <a:p>
            <a:pPr algn="ctr" marR="635">
              <a:lnSpc>
                <a:spcPts val="1650"/>
              </a:lnSpc>
            </a:pPr>
            <a:r>
              <a:rPr dirty="0" sz="1600" spc="5" b="1">
                <a:latin typeface="Arial Narrow"/>
                <a:cs typeface="Arial Narrow"/>
              </a:rPr>
              <a:t>1-month</a:t>
            </a:r>
            <a:r>
              <a:rPr dirty="0" sz="1600" spc="-105" b="1">
                <a:latin typeface="Arial Narrow"/>
                <a:cs typeface="Arial Narrow"/>
              </a:rPr>
              <a:t> </a:t>
            </a:r>
            <a:r>
              <a:rPr dirty="0" sz="1600" spc="15" b="1">
                <a:latin typeface="Arial Narrow"/>
                <a:cs typeface="Arial Narrow"/>
              </a:rPr>
              <a:t>monitor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45329" y="5269229"/>
            <a:ext cx="76200" cy="183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470909" y="5040629"/>
            <a:ext cx="2217420" cy="2286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51155">
              <a:lnSpc>
                <a:spcPts val="1780"/>
              </a:lnSpc>
            </a:pPr>
            <a:r>
              <a:rPr dirty="0" sz="1600" spc="10">
                <a:latin typeface="Arial Narrow"/>
                <a:cs typeface="Arial Narrow"/>
              </a:rPr>
              <a:t>9 </a:t>
            </a:r>
            <a:r>
              <a:rPr dirty="0" sz="1600" spc="-10">
                <a:latin typeface="Arial Narrow"/>
                <a:cs typeface="Arial Narrow"/>
              </a:rPr>
              <a:t>months: </a:t>
            </a:r>
            <a:r>
              <a:rPr dirty="0" sz="1600" spc="10">
                <a:latin typeface="Arial Narrow"/>
                <a:cs typeface="Arial Narrow"/>
              </a:rPr>
              <a:t>EKG,</a:t>
            </a:r>
            <a:r>
              <a:rPr dirty="0" sz="1600" spc="-80">
                <a:latin typeface="Arial Narrow"/>
                <a:cs typeface="Arial Narrow"/>
              </a:rPr>
              <a:t> </a:t>
            </a:r>
            <a:r>
              <a:rPr dirty="0" sz="1600">
                <a:latin typeface="Arial Narrow"/>
                <a:cs typeface="Arial Narrow"/>
              </a:rPr>
              <a:t>visit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45329" y="4857750"/>
            <a:ext cx="76200" cy="183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87320" y="2228850"/>
            <a:ext cx="1934210" cy="843915"/>
          </a:xfrm>
          <a:custGeom>
            <a:avLst/>
            <a:gdLst/>
            <a:ahLst/>
            <a:cxnLst/>
            <a:rect l="l" t="t" r="r" b="b"/>
            <a:pathLst>
              <a:path w="1934210" h="843914">
                <a:moveTo>
                  <a:pt x="1889379" y="792607"/>
                </a:moveTo>
                <a:lnTo>
                  <a:pt x="1857629" y="792607"/>
                </a:lnTo>
                <a:lnTo>
                  <a:pt x="1895729" y="843407"/>
                </a:lnTo>
                <a:lnTo>
                  <a:pt x="1924304" y="805307"/>
                </a:lnTo>
                <a:lnTo>
                  <a:pt x="1889379" y="805307"/>
                </a:lnTo>
                <a:lnTo>
                  <a:pt x="1889379" y="792607"/>
                </a:lnTo>
                <a:close/>
              </a:path>
              <a:path w="1934210" h="843914">
                <a:moveTo>
                  <a:pt x="1889379" y="659511"/>
                </a:moveTo>
                <a:lnTo>
                  <a:pt x="1889379" y="805307"/>
                </a:lnTo>
                <a:lnTo>
                  <a:pt x="1902079" y="805307"/>
                </a:lnTo>
                <a:lnTo>
                  <a:pt x="1902079" y="665861"/>
                </a:lnTo>
                <a:lnTo>
                  <a:pt x="1895729" y="665861"/>
                </a:lnTo>
                <a:lnTo>
                  <a:pt x="1889379" y="659511"/>
                </a:lnTo>
                <a:close/>
              </a:path>
              <a:path w="1934210" h="843914">
                <a:moveTo>
                  <a:pt x="1933829" y="792607"/>
                </a:moveTo>
                <a:lnTo>
                  <a:pt x="1902079" y="792607"/>
                </a:lnTo>
                <a:lnTo>
                  <a:pt x="1902079" y="805307"/>
                </a:lnTo>
                <a:lnTo>
                  <a:pt x="1924304" y="805307"/>
                </a:lnTo>
                <a:lnTo>
                  <a:pt x="1933829" y="792607"/>
                </a:lnTo>
                <a:close/>
              </a:path>
              <a:path w="1934210" h="843914">
                <a:moveTo>
                  <a:pt x="12700" y="0"/>
                </a:moveTo>
                <a:lnTo>
                  <a:pt x="0" y="0"/>
                </a:lnTo>
                <a:lnTo>
                  <a:pt x="0" y="662939"/>
                </a:lnTo>
                <a:lnTo>
                  <a:pt x="2793" y="665861"/>
                </a:lnTo>
                <a:lnTo>
                  <a:pt x="1889379" y="665861"/>
                </a:lnTo>
                <a:lnTo>
                  <a:pt x="1889379" y="659511"/>
                </a:lnTo>
                <a:lnTo>
                  <a:pt x="12700" y="659511"/>
                </a:lnTo>
                <a:lnTo>
                  <a:pt x="6350" y="653161"/>
                </a:lnTo>
                <a:lnTo>
                  <a:pt x="12700" y="653161"/>
                </a:lnTo>
                <a:lnTo>
                  <a:pt x="12700" y="0"/>
                </a:lnTo>
                <a:close/>
              </a:path>
              <a:path w="1934210" h="843914">
                <a:moveTo>
                  <a:pt x="1899158" y="653161"/>
                </a:moveTo>
                <a:lnTo>
                  <a:pt x="12700" y="653161"/>
                </a:lnTo>
                <a:lnTo>
                  <a:pt x="12700" y="659511"/>
                </a:lnTo>
                <a:lnTo>
                  <a:pt x="1889379" y="659511"/>
                </a:lnTo>
                <a:lnTo>
                  <a:pt x="1895729" y="665861"/>
                </a:lnTo>
                <a:lnTo>
                  <a:pt x="1902079" y="665861"/>
                </a:lnTo>
                <a:lnTo>
                  <a:pt x="1902079" y="655954"/>
                </a:lnTo>
                <a:lnTo>
                  <a:pt x="1899158" y="653161"/>
                </a:lnTo>
                <a:close/>
              </a:path>
              <a:path w="1934210" h="843914">
                <a:moveTo>
                  <a:pt x="12700" y="653161"/>
                </a:moveTo>
                <a:lnTo>
                  <a:pt x="6350" y="653161"/>
                </a:lnTo>
                <a:lnTo>
                  <a:pt x="12700" y="659511"/>
                </a:lnTo>
                <a:lnTo>
                  <a:pt x="12700" y="6531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926329" y="2228850"/>
            <a:ext cx="1538605" cy="118110"/>
          </a:xfrm>
          <a:custGeom>
            <a:avLst/>
            <a:gdLst/>
            <a:ahLst/>
            <a:cxnLst/>
            <a:rect l="l" t="t" r="r" b="b"/>
            <a:pathLst>
              <a:path w="1538604" h="118110">
                <a:moveTo>
                  <a:pt x="31750" y="66801"/>
                </a:moveTo>
                <a:lnTo>
                  <a:pt x="0" y="66801"/>
                </a:lnTo>
                <a:lnTo>
                  <a:pt x="38100" y="117601"/>
                </a:lnTo>
                <a:lnTo>
                  <a:pt x="66675" y="79501"/>
                </a:lnTo>
                <a:lnTo>
                  <a:pt x="31750" y="79501"/>
                </a:lnTo>
                <a:lnTo>
                  <a:pt x="31750" y="66801"/>
                </a:lnTo>
                <a:close/>
              </a:path>
              <a:path w="1538604" h="118110">
                <a:moveTo>
                  <a:pt x="1525651" y="52450"/>
                </a:moveTo>
                <a:lnTo>
                  <a:pt x="34544" y="52450"/>
                </a:lnTo>
                <a:lnTo>
                  <a:pt x="31750" y="55245"/>
                </a:lnTo>
                <a:lnTo>
                  <a:pt x="31750" y="79501"/>
                </a:lnTo>
                <a:lnTo>
                  <a:pt x="44450" y="79501"/>
                </a:lnTo>
                <a:lnTo>
                  <a:pt x="44450" y="65150"/>
                </a:lnTo>
                <a:lnTo>
                  <a:pt x="38100" y="65150"/>
                </a:lnTo>
                <a:lnTo>
                  <a:pt x="44450" y="58800"/>
                </a:lnTo>
                <a:lnTo>
                  <a:pt x="1525651" y="58800"/>
                </a:lnTo>
                <a:lnTo>
                  <a:pt x="1525651" y="52450"/>
                </a:lnTo>
                <a:close/>
              </a:path>
              <a:path w="1538604" h="118110">
                <a:moveTo>
                  <a:pt x="76200" y="66801"/>
                </a:moveTo>
                <a:lnTo>
                  <a:pt x="44450" y="66801"/>
                </a:lnTo>
                <a:lnTo>
                  <a:pt x="44450" y="79501"/>
                </a:lnTo>
                <a:lnTo>
                  <a:pt x="66675" y="79501"/>
                </a:lnTo>
                <a:lnTo>
                  <a:pt x="76200" y="66801"/>
                </a:lnTo>
                <a:close/>
              </a:path>
              <a:path w="1538604" h="118110">
                <a:moveTo>
                  <a:pt x="44450" y="58800"/>
                </a:moveTo>
                <a:lnTo>
                  <a:pt x="38100" y="65150"/>
                </a:lnTo>
                <a:lnTo>
                  <a:pt x="44450" y="65150"/>
                </a:lnTo>
                <a:lnTo>
                  <a:pt x="44450" y="58800"/>
                </a:lnTo>
                <a:close/>
              </a:path>
              <a:path w="1538604" h="118110">
                <a:moveTo>
                  <a:pt x="1538351" y="52450"/>
                </a:moveTo>
                <a:lnTo>
                  <a:pt x="1532001" y="52450"/>
                </a:lnTo>
                <a:lnTo>
                  <a:pt x="1525651" y="58800"/>
                </a:lnTo>
                <a:lnTo>
                  <a:pt x="44450" y="58800"/>
                </a:lnTo>
                <a:lnTo>
                  <a:pt x="44450" y="65150"/>
                </a:lnTo>
                <a:lnTo>
                  <a:pt x="1535557" y="65150"/>
                </a:lnTo>
                <a:lnTo>
                  <a:pt x="1538351" y="62357"/>
                </a:lnTo>
                <a:lnTo>
                  <a:pt x="1538351" y="52450"/>
                </a:lnTo>
                <a:close/>
              </a:path>
              <a:path w="1538604" h="118110">
                <a:moveTo>
                  <a:pt x="1538351" y="0"/>
                </a:moveTo>
                <a:lnTo>
                  <a:pt x="1525651" y="0"/>
                </a:lnTo>
                <a:lnTo>
                  <a:pt x="1525651" y="58800"/>
                </a:lnTo>
                <a:lnTo>
                  <a:pt x="1532001" y="52450"/>
                </a:lnTo>
                <a:lnTo>
                  <a:pt x="1538351" y="52450"/>
                </a:lnTo>
                <a:lnTo>
                  <a:pt x="15383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297929" y="4431029"/>
            <a:ext cx="2080260" cy="147828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2100">
              <a:latin typeface="Times New Roman"/>
              <a:cs typeface="Times New Roman"/>
            </a:endParaRPr>
          </a:p>
          <a:p>
            <a:pPr algn="just" marL="380365" marR="364490" indent="45720">
              <a:lnSpc>
                <a:spcPct val="100000"/>
              </a:lnSpc>
            </a:pPr>
            <a:r>
              <a:rPr dirty="0" sz="1800" b="1">
                <a:latin typeface="Arial Narrow"/>
                <a:cs typeface="Arial Narrow"/>
              </a:rPr>
              <a:t>MONITORING  </a:t>
            </a:r>
            <a:r>
              <a:rPr dirty="0" sz="1800" spc="10" b="1">
                <a:latin typeface="Arial Narrow"/>
                <a:cs typeface="Arial Narrow"/>
              </a:rPr>
              <a:t>R</a:t>
            </a:r>
            <a:r>
              <a:rPr dirty="0" sz="1800" spc="-25" b="1">
                <a:latin typeface="Arial Narrow"/>
                <a:cs typeface="Arial Narrow"/>
              </a:rPr>
              <a:t>E</a:t>
            </a:r>
            <a:r>
              <a:rPr dirty="0" sz="1800" spc="10" b="1">
                <a:latin typeface="Arial Narrow"/>
                <a:cs typeface="Arial Narrow"/>
              </a:rPr>
              <a:t>CURR</a:t>
            </a:r>
            <a:r>
              <a:rPr dirty="0" sz="1800" spc="-25" b="1">
                <a:latin typeface="Arial Narrow"/>
                <a:cs typeface="Arial Narrow"/>
              </a:rPr>
              <a:t>E</a:t>
            </a:r>
            <a:r>
              <a:rPr dirty="0" sz="1800" spc="10" b="1">
                <a:latin typeface="Arial Narrow"/>
                <a:cs typeface="Arial Narrow"/>
              </a:rPr>
              <a:t>NC</a:t>
            </a:r>
            <a:r>
              <a:rPr dirty="0" sz="1800" b="1">
                <a:latin typeface="Arial Narrow"/>
                <a:cs typeface="Arial Narrow"/>
              </a:rPr>
              <a:t>E  </a:t>
            </a:r>
            <a:r>
              <a:rPr dirty="0" sz="1800" spc="-10">
                <a:latin typeface="Arial Narrow"/>
                <a:cs typeface="Arial Narrow"/>
              </a:rPr>
              <a:t>(AT/AF </a:t>
            </a:r>
            <a:r>
              <a:rPr dirty="0" sz="1800">
                <a:latin typeface="Arial Narrow"/>
                <a:cs typeface="Arial Narrow"/>
              </a:rPr>
              <a:t>≥</a:t>
            </a:r>
            <a:r>
              <a:rPr dirty="0" sz="1800" spc="10">
                <a:latin typeface="Arial Narrow"/>
                <a:cs typeface="Arial Narrow"/>
              </a:rPr>
              <a:t> </a:t>
            </a:r>
            <a:r>
              <a:rPr dirty="0" sz="1800">
                <a:latin typeface="Arial Narrow"/>
                <a:cs typeface="Arial Narrow"/>
              </a:rPr>
              <a:t>30s)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67150" y="2350770"/>
            <a:ext cx="2194560" cy="4495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05104">
              <a:lnSpc>
                <a:spcPts val="1480"/>
              </a:lnSpc>
            </a:pPr>
            <a:r>
              <a:rPr dirty="0" sz="1600" spc="10">
                <a:latin typeface="Arial Narrow"/>
                <a:cs typeface="Arial Narrow"/>
              </a:rPr>
              <a:t>VOM </a:t>
            </a:r>
            <a:r>
              <a:rPr dirty="0" sz="1600" spc="-10">
                <a:latin typeface="Arial Narrow"/>
                <a:cs typeface="Arial Narrow"/>
              </a:rPr>
              <a:t>ethanol </a:t>
            </a:r>
            <a:r>
              <a:rPr dirty="0" sz="1600" spc="-5">
                <a:latin typeface="Arial Narrow"/>
                <a:cs typeface="Arial Narrow"/>
              </a:rPr>
              <a:t>not</a:t>
            </a:r>
            <a:r>
              <a:rPr dirty="0" sz="1600" spc="-75">
                <a:latin typeface="Arial Narrow"/>
                <a:cs typeface="Arial Narrow"/>
              </a:rPr>
              <a:t> </a:t>
            </a:r>
            <a:r>
              <a:rPr dirty="0" sz="1600" spc="-10">
                <a:latin typeface="Arial Narrow"/>
                <a:cs typeface="Arial Narrow"/>
              </a:rPr>
              <a:t>doable</a:t>
            </a:r>
            <a:endParaRPr sz="1600">
              <a:latin typeface="Arial Narrow"/>
              <a:cs typeface="Arial Narrow"/>
            </a:endParaRPr>
          </a:p>
          <a:p>
            <a:pPr marL="236220">
              <a:lnSpc>
                <a:spcPts val="1650"/>
              </a:lnSpc>
            </a:pPr>
            <a:r>
              <a:rPr dirty="0" sz="1600" spc="-5">
                <a:latin typeface="Arial Narrow"/>
                <a:cs typeface="Arial Narrow"/>
              </a:rPr>
              <a:t>(15%): intention </a:t>
            </a:r>
            <a:r>
              <a:rPr dirty="0" sz="1600">
                <a:latin typeface="Arial Narrow"/>
                <a:cs typeface="Arial Narrow"/>
              </a:rPr>
              <a:t>to</a:t>
            </a:r>
            <a:r>
              <a:rPr dirty="0" sz="1600" spc="-80">
                <a:latin typeface="Arial Narrow"/>
                <a:cs typeface="Arial Narrow"/>
              </a:rPr>
              <a:t> </a:t>
            </a:r>
            <a:r>
              <a:rPr dirty="0" sz="1600" spc="-10">
                <a:latin typeface="Arial Narrow"/>
                <a:cs typeface="Arial Narrow"/>
              </a:rPr>
              <a:t>treat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97929" y="2350770"/>
            <a:ext cx="2194560" cy="4495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480"/>
              </a:lnSpc>
            </a:pPr>
            <a:r>
              <a:rPr dirty="0" sz="1600" spc="10">
                <a:latin typeface="Arial Narrow"/>
                <a:cs typeface="Arial Narrow"/>
              </a:rPr>
              <a:t>VOM </a:t>
            </a:r>
            <a:r>
              <a:rPr dirty="0" sz="1600" spc="-10">
                <a:latin typeface="Arial Narrow"/>
                <a:cs typeface="Arial Narrow"/>
              </a:rPr>
              <a:t>ethanol</a:t>
            </a:r>
            <a:r>
              <a:rPr dirty="0" sz="1600" spc="-75">
                <a:latin typeface="Arial Narrow"/>
                <a:cs typeface="Arial Narrow"/>
              </a:rPr>
              <a:t> </a:t>
            </a:r>
            <a:r>
              <a:rPr dirty="0" sz="1600" spc="-5">
                <a:latin typeface="Arial Narrow"/>
                <a:cs typeface="Arial Narrow"/>
              </a:rPr>
              <a:t>completed</a:t>
            </a:r>
            <a:endParaRPr sz="1600">
              <a:latin typeface="Arial Narrow"/>
              <a:cs typeface="Arial Narrow"/>
            </a:endParaRPr>
          </a:p>
          <a:p>
            <a:pPr algn="ctr">
              <a:lnSpc>
                <a:spcPts val="1650"/>
              </a:lnSpc>
            </a:pPr>
            <a:r>
              <a:rPr dirty="0" sz="1600" spc="-5">
                <a:latin typeface="Arial Narrow"/>
                <a:cs typeface="Arial Narrow"/>
              </a:rPr>
              <a:t>(85%): </a:t>
            </a:r>
            <a:r>
              <a:rPr dirty="0" sz="1600" spc="-10">
                <a:latin typeface="Arial Narrow"/>
                <a:cs typeface="Arial Narrow"/>
              </a:rPr>
              <a:t>per</a:t>
            </a:r>
            <a:r>
              <a:rPr dirty="0" sz="1600" spc="10">
                <a:latin typeface="Arial Narrow"/>
                <a:cs typeface="Arial Narrow"/>
              </a:rPr>
              <a:t> </a:t>
            </a:r>
            <a:r>
              <a:rPr dirty="0" sz="1600" spc="-10">
                <a:latin typeface="Arial Narrow"/>
                <a:cs typeface="Arial Narrow"/>
              </a:rPr>
              <a:t>treatment</a:t>
            </a:r>
            <a:endParaRPr sz="1600">
              <a:latin typeface="Arial Narrow"/>
              <a:cs typeface="Arial Narrow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545329" y="2800350"/>
            <a:ext cx="428625" cy="273685"/>
          </a:xfrm>
          <a:custGeom>
            <a:avLst/>
            <a:gdLst/>
            <a:ahLst/>
            <a:cxnLst/>
            <a:rect l="l" t="t" r="r" b="b"/>
            <a:pathLst>
              <a:path w="428625" h="273685">
                <a:moveTo>
                  <a:pt x="31750" y="222885"/>
                </a:moveTo>
                <a:lnTo>
                  <a:pt x="0" y="222885"/>
                </a:lnTo>
                <a:lnTo>
                  <a:pt x="38100" y="273685"/>
                </a:lnTo>
                <a:lnTo>
                  <a:pt x="66675" y="235585"/>
                </a:lnTo>
                <a:lnTo>
                  <a:pt x="31750" y="235585"/>
                </a:lnTo>
                <a:lnTo>
                  <a:pt x="31750" y="222885"/>
                </a:lnTo>
                <a:close/>
              </a:path>
              <a:path w="428625" h="273685">
                <a:moveTo>
                  <a:pt x="415671" y="84709"/>
                </a:moveTo>
                <a:lnTo>
                  <a:pt x="34544" y="84709"/>
                </a:lnTo>
                <a:lnTo>
                  <a:pt x="31750" y="87629"/>
                </a:lnTo>
                <a:lnTo>
                  <a:pt x="31750" y="235585"/>
                </a:lnTo>
                <a:lnTo>
                  <a:pt x="44450" y="235585"/>
                </a:lnTo>
                <a:lnTo>
                  <a:pt x="44450" y="97409"/>
                </a:lnTo>
                <a:lnTo>
                  <a:pt x="38100" y="97409"/>
                </a:lnTo>
                <a:lnTo>
                  <a:pt x="44450" y="91059"/>
                </a:lnTo>
                <a:lnTo>
                  <a:pt x="415671" y="91059"/>
                </a:lnTo>
                <a:lnTo>
                  <a:pt x="415671" y="84709"/>
                </a:lnTo>
                <a:close/>
              </a:path>
              <a:path w="428625" h="273685">
                <a:moveTo>
                  <a:pt x="76200" y="222885"/>
                </a:moveTo>
                <a:lnTo>
                  <a:pt x="44450" y="222885"/>
                </a:lnTo>
                <a:lnTo>
                  <a:pt x="44450" y="235585"/>
                </a:lnTo>
                <a:lnTo>
                  <a:pt x="66675" y="235585"/>
                </a:lnTo>
                <a:lnTo>
                  <a:pt x="76200" y="222885"/>
                </a:lnTo>
                <a:close/>
              </a:path>
              <a:path w="428625" h="273685">
                <a:moveTo>
                  <a:pt x="44450" y="91059"/>
                </a:moveTo>
                <a:lnTo>
                  <a:pt x="38100" y="97409"/>
                </a:lnTo>
                <a:lnTo>
                  <a:pt x="44450" y="97409"/>
                </a:lnTo>
                <a:lnTo>
                  <a:pt x="44450" y="91059"/>
                </a:lnTo>
                <a:close/>
              </a:path>
              <a:path w="428625" h="273685">
                <a:moveTo>
                  <a:pt x="428371" y="84709"/>
                </a:moveTo>
                <a:lnTo>
                  <a:pt x="422021" y="84709"/>
                </a:lnTo>
                <a:lnTo>
                  <a:pt x="415671" y="91059"/>
                </a:lnTo>
                <a:lnTo>
                  <a:pt x="44450" y="91059"/>
                </a:lnTo>
                <a:lnTo>
                  <a:pt x="44450" y="97409"/>
                </a:lnTo>
                <a:lnTo>
                  <a:pt x="425577" y="97409"/>
                </a:lnTo>
                <a:lnTo>
                  <a:pt x="428371" y="94614"/>
                </a:lnTo>
                <a:lnTo>
                  <a:pt x="428371" y="84709"/>
                </a:lnTo>
                <a:close/>
              </a:path>
              <a:path w="428625" h="273685">
                <a:moveTo>
                  <a:pt x="428371" y="0"/>
                </a:moveTo>
                <a:lnTo>
                  <a:pt x="415671" y="0"/>
                </a:lnTo>
                <a:lnTo>
                  <a:pt x="415671" y="91059"/>
                </a:lnTo>
                <a:lnTo>
                  <a:pt x="422021" y="84709"/>
                </a:lnTo>
                <a:lnTo>
                  <a:pt x="428371" y="84709"/>
                </a:lnTo>
                <a:lnTo>
                  <a:pt x="4283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545329" y="2800350"/>
            <a:ext cx="2856230" cy="273685"/>
          </a:xfrm>
          <a:custGeom>
            <a:avLst/>
            <a:gdLst/>
            <a:ahLst/>
            <a:cxnLst/>
            <a:rect l="l" t="t" r="r" b="b"/>
            <a:pathLst>
              <a:path w="2856229" h="273685">
                <a:moveTo>
                  <a:pt x="31750" y="222885"/>
                </a:moveTo>
                <a:lnTo>
                  <a:pt x="0" y="222885"/>
                </a:lnTo>
                <a:lnTo>
                  <a:pt x="38100" y="273685"/>
                </a:lnTo>
                <a:lnTo>
                  <a:pt x="66675" y="235585"/>
                </a:lnTo>
                <a:lnTo>
                  <a:pt x="31750" y="235585"/>
                </a:lnTo>
                <a:lnTo>
                  <a:pt x="31750" y="222885"/>
                </a:lnTo>
                <a:close/>
              </a:path>
              <a:path w="2856229" h="273685">
                <a:moveTo>
                  <a:pt x="2843276" y="84709"/>
                </a:moveTo>
                <a:lnTo>
                  <a:pt x="34544" y="84709"/>
                </a:lnTo>
                <a:lnTo>
                  <a:pt x="31750" y="87629"/>
                </a:lnTo>
                <a:lnTo>
                  <a:pt x="31750" y="235585"/>
                </a:lnTo>
                <a:lnTo>
                  <a:pt x="44450" y="235585"/>
                </a:lnTo>
                <a:lnTo>
                  <a:pt x="44450" y="97409"/>
                </a:lnTo>
                <a:lnTo>
                  <a:pt x="38100" y="97409"/>
                </a:lnTo>
                <a:lnTo>
                  <a:pt x="44450" y="91059"/>
                </a:lnTo>
                <a:lnTo>
                  <a:pt x="2843276" y="91059"/>
                </a:lnTo>
                <a:lnTo>
                  <a:pt x="2843276" y="84709"/>
                </a:lnTo>
                <a:close/>
              </a:path>
              <a:path w="2856229" h="273685">
                <a:moveTo>
                  <a:pt x="76200" y="222885"/>
                </a:moveTo>
                <a:lnTo>
                  <a:pt x="44450" y="222885"/>
                </a:lnTo>
                <a:lnTo>
                  <a:pt x="44450" y="235585"/>
                </a:lnTo>
                <a:lnTo>
                  <a:pt x="66675" y="235585"/>
                </a:lnTo>
                <a:lnTo>
                  <a:pt x="76200" y="222885"/>
                </a:lnTo>
                <a:close/>
              </a:path>
              <a:path w="2856229" h="273685">
                <a:moveTo>
                  <a:pt x="44450" y="91059"/>
                </a:moveTo>
                <a:lnTo>
                  <a:pt x="38100" y="97409"/>
                </a:lnTo>
                <a:lnTo>
                  <a:pt x="44450" y="97409"/>
                </a:lnTo>
                <a:lnTo>
                  <a:pt x="44450" y="91059"/>
                </a:lnTo>
                <a:close/>
              </a:path>
              <a:path w="2856229" h="273685">
                <a:moveTo>
                  <a:pt x="2855976" y="84709"/>
                </a:moveTo>
                <a:lnTo>
                  <a:pt x="2849626" y="84709"/>
                </a:lnTo>
                <a:lnTo>
                  <a:pt x="2843276" y="91059"/>
                </a:lnTo>
                <a:lnTo>
                  <a:pt x="44450" y="91059"/>
                </a:lnTo>
                <a:lnTo>
                  <a:pt x="44450" y="97409"/>
                </a:lnTo>
                <a:lnTo>
                  <a:pt x="2853181" y="97409"/>
                </a:lnTo>
                <a:lnTo>
                  <a:pt x="2855976" y="94614"/>
                </a:lnTo>
                <a:lnTo>
                  <a:pt x="2855976" y="84709"/>
                </a:lnTo>
                <a:close/>
              </a:path>
              <a:path w="2856229" h="273685">
                <a:moveTo>
                  <a:pt x="2855976" y="0"/>
                </a:moveTo>
                <a:lnTo>
                  <a:pt x="2843276" y="0"/>
                </a:lnTo>
                <a:lnTo>
                  <a:pt x="2843276" y="91059"/>
                </a:lnTo>
                <a:lnTo>
                  <a:pt x="2849626" y="84709"/>
                </a:lnTo>
                <a:lnTo>
                  <a:pt x="2855976" y="84709"/>
                </a:lnTo>
                <a:lnTo>
                  <a:pt x="28559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451600" y="2228850"/>
            <a:ext cx="978535" cy="118110"/>
          </a:xfrm>
          <a:custGeom>
            <a:avLst/>
            <a:gdLst/>
            <a:ahLst/>
            <a:cxnLst/>
            <a:rect l="l" t="t" r="r" b="b"/>
            <a:pathLst>
              <a:path w="978534" h="118110">
                <a:moveTo>
                  <a:pt x="933703" y="66801"/>
                </a:moveTo>
                <a:lnTo>
                  <a:pt x="901953" y="66801"/>
                </a:lnTo>
                <a:lnTo>
                  <a:pt x="940053" y="117601"/>
                </a:lnTo>
                <a:lnTo>
                  <a:pt x="968628" y="79501"/>
                </a:lnTo>
                <a:lnTo>
                  <a:pt x="933703" y="79501"/>
                </a:lnTo>
                <a:lnTo>
                  <a:pt x="933703" y="66801"/>
                </a:lnTo>
                <a:close/>
              </a:path>
              <a:path w="978534" h="118110">
                <a:moveTo>
                  <a:pt x="933703" y="58800"/>
                </a:moveTo>
                <a:lnTo>
                  <a:pt x="933703" y="79501"/>
                </a:lnTo>
                <a:lnTo>
                  <a:pt x="946403" y="79501"/>
                </a:lnTo>
                <a:lnTo>
                  <a:pt x="946403" y="65150"/>
                </a:lnTo>
                <a:lnTo>
                  <a:pt x="940053" y="65150"/>
                </a:lnTo>
                <a:lnTo>
                  <a:pt x="933703" y="58800"/>
                </a:lnTo>
                <a:close/>
              </a:path>
              <a:path w="978534" h="118110">
                <a:moveTo>
                  <a:pt x="978153" y="66801"/>
                </a:moveTo>
                <a:lnTo>
                  <a:pt x="946403" y="66801"/>
                </a:lnTo>
                <a:lnTo>
                  <a:pt x="946403" y="79501"/>
                </a:lnTo>
                <a:lnTo>
                  <a:pt x="968628" y="79501"/>
                </a:lnTo>
                <a:lnTo>
                  <a:pt x="978153" y="66801"/>
                </a:lnTo>
                <a:close/>
              </a:path>
              <a:path w="978534" h="118110">
                <a:moveTo>
                  <a:pt x="12700" y="0"/>
                </a:moveTo>
                <a:lnTo>
                  <a:pt x="0" y="0"/>
                </a:lnTo>
                <a:lnTo>
                  <a:pt x="0" y="62357"/>
                </a:lnTo>
                <a:lnTo>
                  <a:pt x="2794" y="65150"/>
                </a:lnTo>
                <a:lnTo>
                  <a:pt x="933703" y="65150"/>
                </a:lnTo>
                <a:lnTo>
                  <a:pt x="933703" y="58800"/>
                </a:lnTo>
                <a:lnTo>
                  <a:pt x="12700" y="58800"/>
                </a:lnTo>
                <a:lnTo>
                  <a:pt x="6350" y="52450"/>
                </a:lnTo>
                <a:lnTo>
                  <a:pt x="12700" y="52450"/>
                </a:lnTo>
                <a:lnTo>
                  <a:pt x="12700" y="0"/>
                </a:lnTo>
                <a:close/>
              </a:path>
              <a:path w="978534" h="118110">
                <a:moveTo>
                  <a:pt x="943609" y="52450"/>
                </a:moveTo>
                <a:lnTo>
                  <a:pt x="12700" y="52450"/>
                </a:lnTo>
                <a:lnTo>
                  <a:pt x="12700" y="58800"/>
                </a:lnTo>
                <a:lnTo>
                  <a:pt x="933703" y="58800"/>
                </a:lnTo>
                <a:lnTo>
                  <a:pt x="940053" y="65150"/>
                </a:lnTo>
                <a:lnTo>
                  <a:pt x="946403" y="65150"/>
                </a:lnTo>
                <a:lnTo>
                  <a:pt x="946403" y="55245"/>
                </a:lnTo>
                <a:lnTo>
                  <a:pt x="943609" y="52450"/>
                </a:lnTo>
                <a:close/>
              </a:path>
              <a:path w="978534" h="118110">
                <a:moveTo>
                  <a:pt x="12700" y="52450"/>
                </a:moveTo>
                <a:lnTo>
                  <a:pt x="6350" y="52450"/>
                </a:lnTo>
                <a:lnTo>
                  <a:pt x="12700" y="58800"/>
                </a:lnTo>
                <a:lnTo>
                  <a:pt x="12700" y="52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68630" y="4227829"/>
            <a:ext cx="8564880" cy="0"/>
          </a:xfrm>
          <a:custGeom>
            <a:avLst/>
            <a:gdLst/>
            <a:ahLst/>
            <a:cxnLst/>
            <a:rect l="l" t="t" r="r" b="b"/>
            <a:pathLst>
              <a:path w="8564880" h="0">
                <a:moveTo>
                  <a:pt x="0" y="0"/>
                </a:moveTo>
                <a:lnTo>
                  <a:pt x="85643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68630" y="4253229"/>
            <a:ext cx="8564880" cy="0"/>
          </a:xfrm>
          <a:custGeom>
            <a:avLst/>
            <a:gdLst/>
            <a:ahLst/>
            <a:cxnLst/>
            <a:rect l="l" t="t" r="r" b="b"/>
            <a:pathLst>
              <a:path w="8564880" h="0">
                <a:moveTo>
                  <a:pt x="0" y="0"/>
                </a:moveTo>
                <a:lnTo>
                  <a:pt x="856437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210300" y="4366259"/>
            <a:ext cx="2251709" cy="16421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200273" y="5951537"/>
            <a:ext cx="17780" cy="12700"/>
          </a:xfrm>
          <a:custGeom>
            <a:avLst/>
            <a:gdLst/>
            <a:ahLst/>
            <a:cxnLst/>
            <a:rect l="l" t="t" r="r" b="b"/>
            <a:pathLst>
              <a:path w="17780" h="12700">
                <a:moveTo>
                  <a:pt x="8254" y="0"/>
                </a:moveTo>
                <a:lnTo>
                  <a:pt x="0" y="0"/>
                </a:lnTo>
                <a:lnTo>
                  <a:pt x="8127" y="12700"/>
                </a:lnTo>
                <a:lnTo>
                  <a:pt x="17525" y="12700"/>
                </a:lnTo>
                <a:lnTo>
                  <a:pt x="82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208782" y="5951537"/>
            <a:ext cx="19685" cy="12700"/>
          </a:xfrm>
          <a:custGeom>
            <a:avLst/>
            <a:gdLst/>
            <a:ahLst/>
            <a:cxnLst/>
            <a:rect l="l" t="t" r="r" b="b"/>
            <a:pathLst>
              <a:path w="19685" h="12700">
                <a:moveTo>
                  <a:pt x="9398" y="0"/>
                </a:moveTo>
                <a:lnTo>
                  <a:pt x="0" y="0"/>
                </a:lnTo>
                <a:lnTo>
                  <a:pt x="9270" y="12700"/>
                </a:lnTo>
                <a:lnTo>
                  <a:pt x="19685" y="12700"/>
                </a:lnTo>
                <a:lnTo>
                  <a:pt x="93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180481" y="5151120"/>
            <a:ext cx="0" cy="800100"/>
          </a:xfrm>
          <a:custGeom>
            <a:avLst/>
            <a:gdLst/>
            <a:ahLst/>
            <a:cxnLst/>
            <a:rect l="l" t="t" r="r" b="b"/>
            <a:pathLst>
              <a:path w="0" h="800100">
                <a:moveTo>
                  <a:pt x="0" y="0"/>
                </a:moveTo>
                <a:lnTo>
                  <a:pt x="0" y="80009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183763" y="5151437"/>
            <a:ext cx="0" cy="800100"/>
          </a:xfrm>
          <a:custGeom>
            <a:avLst/>
            <a:gdLst/>
            <a:ahLst/>
            <a:cxnLst/>
            <a:rect l="l" t="t" r="r" b="b"/>
            <a:pathLst>
              <a:path w="0" h="800100">
                <a:moveTo>
                  <a:pt x="0" y="0"/>
                </a:moveTo>
                <a:lnTo>
                  <a:pt x="0" y="800100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168142" y="5138737"/>
            <a:ext cx="5715" cy="12700"/>
          </a:xfrm>
          <a:custGeom>
            <a:avLst/>
            <a:gdLst/>
            <a:ahLst/>
            <a:cxnLst/>
            <a:rect l="l" t="t" r="r" b="b"/>
            <a:pathLst>
              <a:path w="5714" h="12700">
                <a:moveTo>
                  <a:pt x="381" y="0"/>
                </a:moveTo>
                <a:lnTo>
                  <a:pt x="0" y="0"/>
                </a:lnTo>
                <a:lnTo>
                  <a:pt x="5080" y="12700"/>
                </a:lnTo>
                <a:lnTo>
                  <a:pt x="5714" y="12700"/>
                </a:lnTo>
                <a:lnTo>
                  <a:pt x="3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169030" y="5138737"/>
            <a:ext cx="10160" cy="12700"/>
          </a:xfrm>
          <a:custGeom>
            <a:avLst/>
            <a:gdLst/>
            <a:ahLst/>
            <a:cxnLst/>
            <a:rect l="l" t="t" r="r" b="b"/>
            <a:pathLst>
              <a:path w="10160" h="12700">
                <a:moveTo>
                  <a:pt x="5968" y="0"/>
                </a:moveTo>
                <a:lnTo>
                  <a:pt x="0" y="0"/>
                </a:lnTo>
                <a:lnTo>
                  <a:pt x="5333" y="12700"/>
                </a:lnTo>
                <a:lnTo>
                  <a:pt x="9906" y="12700"/>
                </a:lnTo>
                <a:lnTo>
                  <a:pt x="59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097402" y="5126037"/>
            <a:ext cx="26034" cy="12700"/>
          </a:xfrm>
          <a:custGeom>
            <a:avLst/>
            <a:gdLst/>
            <a:ahLst/>
            <a:cxnLst/>
            <a:rect l="l" t="t" r="r" b="b"/>
            <a:pathLst>
              <a:path w="26035" h="12700">
                <a:moveTo>
                  <a:pt x="13335" y="0"/>
                </a:moveTo>
                <a:lnTo>
                  <a:pt x="0" y="0"/>
                </a:lnTo>
                <a:lnTo>
                  <a:pt x="13208" y="12700"/>
                </a:lnTo>
                <a:lnTo>
                  <a:pt x="25654" y="12700"/>
                </a:lnTo>
                <a:lnTo>
                  <a:pt x="13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110864" y="5126037"/>
            <a:ext cx="24130" cy="12700"/>
          </a:xfrm>
          <a:custGeom>
            <a:avLst/>
            <a:gdLst/>
            <a:ahLst/>
            <a:cxnLst/>
            <a:rect l="l" t="t" r="r" b="b"/>
            <a:pathLst>
              <a:path w="24130" h="12700">
                <a:moveTo>
                  <a:pt x="12573" y="0"/>
                </a:moveTo>
                <a:lnTo>
                  <a:pt x="0" y="0"/>
                </a:lnTo>
                <a:lnTo>
                  <a:pt x="12318" y="12700"/>
                </a:lnTo>
                <a:lnTo>
                  <a:pt x="23876" y="12700"/>
                </a:lnTo>
                <a:lnTo>
                  <a:pt x="1257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110610" y="5113337"/>
            <a:ext cx="24130" cy="12700"/>
          </a:xfrm>
          <a:custGeom>
            <a:avLst/>
            <a:gdLst/>
            <a:ahLst/>
            <a:cxnLst/>
            <a:rect l="l" t="t" r="r" b="b"/>
            <a:pathLst>
              <a:path w="24130" h="12700">
                <a:moveTo>
                  <a:pt x="23749" y="0"/>
                </a:moveTo>
                <a:lnTo>
                  <a:pt x="12318" y="0"/>
                </a:lnTo>
                <a:lnTo>
                  <a:pt x="0" y="12700"/>
                </a:lnTo>
                <a:lnTo>
                  <a:pt x="12445" y="12700"/>
                </a:lnTo>
                <a:lnTo>
                  <a:pt x="237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134614" y="5113337"/>
            <a:ext cx="10795" cy="12700"/>
          </a:xfrm>
          <a:custGeom>
            <a:avLst/>
            <a:gdLst/>
            <a:ahLst/>
            <a:cxnLst/>
            <a:rect l="l" t="t" r="r" b="b"/>
            <a:pathLst>
              <a:path w="10794" h="12700">
                <a:moveTo>
                  <a:pt x="10413" y="0"/>
                </a:moveTo>
                <a:lnTo>
                  <a:pt x="0" y="12700"/>
                </a:lnTo>
                <a:lnTo>
                  <a:pt x="127" y="12700"/>
                </a:lnTo>
                <a:lnTo>
                  <a:pt x="104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168269" y="5100637"/>
            <a:ext cx="9525" cy="12700"/>
          </a:xfrm>
          <a:custGeom>
            <a:avLst/>
            <a:gdLst/>
            <a:ahLst/>
            <a:cxnLst/>
            <a:rect l="l" t="t" r="r" b="b"/>
            <a:pathLst>
              <a:path w="9525" h="12700">
                <a:moveTo>
                  <a:pt x="9525" y="0"/>
                </a:moveTo>
                <a:lnTo>
                  <a:pt x="5206" y="0"/>
                </a:lnTo>
                <a:lnTo>
                  <a:pt x="0" y="12700"/>
                </a:lnTo>
                <a:lnTo>
                  <a:pt x="5587" y="12700"/>
                </a:lnTo>
                <a:lnTo>
                  <a:pt x="9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174364" y="5100637"/>
            <a:ext cx="7620" cy="12700"/>
          </a:xfrm>
          <a:custGeom>
            <a:avLst/>
            <a:gdLst/>
            <a:ahLst/>
            <a:cxnLst/>
            <a:rect l="l" t="t" r="r" b="b"/>
            <a:pathLst>
              <a:path w="7619" h="12700">
                <a:moveTo>
                  <a:pt x="7493" y="0"/>
                </a:moveTo>
                <a:lnTo>
                  <a:pt x="4064" y="0"/>
                </a:lnTo>
                <a:lnTo>
                  <a:pt x="0" y="12700"/>
                </a:lnTo>
                <a:lnTo>
                  <a:pt x="4699" y="12700"/>
                </a:lnTo>
                <a:lnTo>
                  <a:pt x="74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182366" y="4300537"/>
            <a:ext cx="0" cy="800100"/>
          </a:xfrm>
          <a:custGeom>
            <a:avLst/>
            <a:gdLst/>
            <a:ahLst/>
            <a:cxnLst/>
            <a:rect l="l" t="t" r="r" b="b"/>
            <a:pathLst>
              <a:path w="0" h="800100">
                <a:moveTo>
                  <a:pt x="0" y="0"/>
                </a:moveTo>
                <a:lnTo>
                  <a:pt x="0" y="8001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182620" y="4300537"/>
            <a:ext cx="6985" cy="12700"/>
          </a:xfrm>
          <a:custGeom>
            <a:avLst/>
            <a:gdLst/>
            <a:ahLst/>
            <a:cxnLst/>
            <a:rect l="l" t="t" r="r" b="b"/>
            <a:pathLst>
              <a:path w="6985" h="12700">
                <a:moveTo>
                  <a:pt x="6857" y="0"/>
                </a:moveTo>
                <a:lnTo>
                  <a:pt x="2286" y="0"/>
                </a:lnTo>
                <a:lnTo>
                  <a:pt x="0" y="12700"/>
                </a:lnTo>
                <a:lnTo>
                  <a:pt x="3048" y="12700"/>
                </a:lnTo>
                <a:lnTo>
                  <a:pt x="68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208273" y="4287837"/>
            <a:ext cx="9525" cy="12700"/>
          </a:xfrm>
          <a:custGeom>
            <a:avLst/>
            <a:gdLst/>
            <a:ahLst/>
            <a:cxnLst/>
            <a:rect l="l" t="t" r="r" b="b"/>
            <a:pathLst>
              <a:path w="9525" h="12700">
                <a:moveTo>
                  <a:pt x="9525" y="0"/>
                </a:moveTo>
                <a:lnTo>
                  <a:pt x="9270" y="0"/>
                </a:lnTo>
                <a:lnTo>
                  <a:pt x="0" y="12700"/>
                </a:lnTo>
                <a:lnTo>
                  <a:pt x="253" y="12700"/>
                </a:lnTo>
                <a:lnTo>
                  <a:pt x="9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218052" y="4287837"/>
            <a:ext cx="22225" cy="12700"/>
          </a:xfrm>
          <a:custGeom>
            <a:avLst/>
            <a:gdLst/>
            <a:ahLst/>
            <a:cxnLst/>
            <a:rect l="l" t="t" r="r" b="b"/>
            <a:pathLst>
              <a:path w="22225" h="12700">
                <a:moveTo>
                  <a:pt x="21844" y="0"/>
                </a:moveTo>
                <a:lnTo>
                  <a:pt x="10287" y="0"/>
                </a:lnTo>
                <a:lnTo>
                  <a:pt x="0" y="12700"/>
                </a:lnTo>
                <a:lnTo>
                  <a:pt x="10414" y="12700"/>
                </a:lnTo>
                <a:lnTo>
                  <a:pt x="218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30580" y="4343400"/>
            <a:ext cx="2251710" cy="16421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519112" y="6405879"/>
            <a:ext cx="8434070" cy="4495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baseline="23391" sz="1425" spc="7">
                <a:latin typeface="Arial Narrow"/>
                <a:cs typeface="Arial Narrow"/>
              </a:rPr>
              <a:t>1</a:t>
            </a:r>
            <a:r>
              <a:rPr dirty="0" sz="1350" spc="5">
                <a:latin typeface="Arial Narrow"/>
                <a:cs typeface="Arial Narrow"/>
              </a:rPr>
              <a:t>Power </a:t>
            </a:r>
            <a:r>
              <a:rPr dirty="0" sz="1350" spc="-5">
                <a:latin typeface="Arial Narrow"/>
                <a:cs typeface="Arial Narrow"/>
              </a:rPr>
              <a:t>of 91% </a:t>
            </a:r>
            <a:r>
              <a:rPr dirty="0" sz="1350">
                <a:latin typeface="Arial Narrow"/>
                <a:cs typeface="Arial Narrow"/>
              </a:rPr>
              <a:t>power to </a:t>
            </a:r>
            <a:r>
              <a:rPr dirty="0" sz="1350" spc="-15">
                <a:latin typeface="Arial Narrow"/>
                <a:cs typeface="Arial Narrow"/>
              </a:rPr>
              <a:t>detect </a:t>
            </a:r>
            <a:r>
              <a:rPr dirty="0" sz="1350" spc="10">
                <a:latin typeface="Arial Narrow"/>
                <a:cs typeface="Arial Narrow"/>
              </a:rPr>
              <a:t>a </a:t>
            </a:r>
            <a:r>
              <a:rPr dirty="0" sz="1350" spc="-15">
                <a:latin typeface="Arial Narrow"/>
                <a:cs typeface="Arial Narrow"/>
              </a:rPr>
              <a:t>difference </a:t>
            </a:r>
            <a:r>
              <a:rPr dirty="0" sz="1350" spc="-5">
                <a:latin typeface="Arial Narrow"/>
                <a:cs typeface="Arial Narrow"/>
              </a:rPr>
              <a:t>of 18% between </a:t>
            </a:r>
            <a:r>
              <a:rPr dirty="0" sz="1350" spc="-15">
                <a:latin typeface="Arial Narrow"/>
                <a:cs typeface="Arial Narrow"/>
              </a:rPr>
              <a:t>groups </a:t>
            </a:r>
            <a:r>
              <a:rPr dirty="0" sz="1350" spc="-10">
                <a:latin typeface="Arial Narrow"/>
                <a:cs typeface="Arial Narrow"/>
              </a:rPr>
              <a:t>using </a:t>
            </a:r>
            <a:r>
              <a:rPr dirty="0" sz="1350" spc="10">
                <a:latin typeface="Arial Narrow"/>
                <a:cs typeface="Arial Narrow"/>
              </a:rPr>
              <a:t>a </a:t>
            </a:r>
            <a:r>
              <a:rPr dirty="0" sz="1350" spc="-15">
                <a:latin typeface="Arial Narrow"/>
                <a:cs typeface="Arial Narrow"/>
              </a:rPr>
              <a:t>two-tailed Z-Test </a:t>
            </a:r>
            <a:r>
              <a:rPr dirty="0" sz="1350" spc="-5">
                <a:latin typeface="Arial Narrow"/>
                <a:cs typeface="Arial Narrow"/>
              </a:rPr>
              <a:t>at </a:t>
            </a:r>
            <a:r>
              <a:rPr dirty="0" sz="1350" spc="-10">
                <a:latin typeface="Arial Narrow"/>
                <a:cs typeface="Arial Narrow"/>
              </a:rPr>
              <a:t>the 0.05 significance </a:t>
            </a:r>
            <a:r>
              <a:rPr dirty="0" sz="1350" spc="-15">
                <a:latin typeface="Arial Narrow"/>
                <a:cs typeface="Arial Narrow"/>
              </a:rPr>
              <a:t>level</a:t>
            </a:r>
            <a:r>
              <a:rPr dirty="0" sz="1350" spc="-60">
                <a:latin typeface="Arial Narrow"/>
                <a:cs typeface="Arial Narrow"/>
              </a:rPr>
              <a:t> </a:t>
            </a:r>
            <a:r>
              <a:rPr dirty="0" sz="1350" spc="-15">
                <a:latin typeface="Arial Narrow"/>
                <a:cs typeface="Arial Narrow"/>
              </a:rPr>
              <a:t>(alpha)</a:t>
            </a:r>
            <a:endParaRPr sz="1350">
              <a:latin typeface="Arial Narrow"/>
              <a:cs typeface="Arial Narrow"/>
            </a:endParaRPr>
          </a:p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dirty="0" baseline="23391" sz="1425" spc="-7">
                <a:latin typeface="Arial Narrow"/>
                <a:cs typeface="Arial Narrow"/>
              </a:rPr>
              <a:t>2</a:t>
            </a:r>
            <a:r>
              <a:rPr dirty="0" sz="1350" spc="-5">
                <a:latin typeface="Arial Narrow"/>
                <a:cs typeface="Arial Narrow"/>
              </a:rPr>
              <a:t>Repeat </a:t>
            </a:r>
            <a:r>
              <a:rPr dirty="0" sz="1350" spc="-15">
                <a:latin typeface="Arial Narrow"/>
                <a:cs typeface="Arial Narrow"/>
              </a:rPr>
              <a:t>catheter ablation </a:t>
            </a:r>
            <a:r>
              <a:rPr dirty="0" sz="1350" spc="-5">
                <a:latin typeface="Arial Narrow"/>
                <a:cs typeface="Arial Narrow"/>
              </a:rPr>
              <a:t>allowed </a:t>
            </a:r>
            <a:r>
              <a:rPr dirty="0" sz="1350" spc="-10">
                <a:latin typeface="Arial Narrow"/>
                <a:cs typeface="Arial Narrow"/>
              </a:rPr>
              <a:t>per clinician’s</a:t>
            </a:r>
            <a:r>
              <a:rPr dirty="0" sz="1350">
                <a:latin typeface="Arial Narrow"/>
                <a:cs typeface="Arial Narrow"/>
              </a:rPr>
              <a:t> </a:t>
            </a:r>
            <a:r>
              <a:rPr dirty="0" sz="1350" spc="-15">
                <a:latin typeface="Arial Narrow"/>
                <a:cs typeface="Arial Narrow"/>
              </a:rPr>
              <a:t>discretion.</a:t>
            </a:r>
            <a:endParaRPr sz="1350">
              <a:latin typeface="Arial Narrow"/>
              <a:cs typeface="Arial Narrow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688329" y="4591050"/>
            <a:ext cx="603885" cy="76200"/>
          </a:xfrm>
          <a:custGeom>
            <a:avLst/>
            <a:gdLst/>
            <a:ahLst/>
            <a:cxnLst/>
            <a:rect l="l" t="t" r="r" b="b"/>
            <a:pathLst>
              <a:path w="603885" h="76200">
                <a:moveTo>
                  <a:pt x="553085" y="0"/>
                </a:moveTo>
                <a:lnTo>
                  <a:pt x="553085" y="76200"/>
                </a:lnTo>
                <a:lnTo>
                  <a:pt x="595418" y="44450"/>
                </a:lnTo>
                <a:lnTo>
                  <a:pt x="565785" y="44450"/>
                </a:lnTo>
                <a:lnTo>
                  <a:pt x="565785" y="31750"/>
                </a:lnTo>
                <a:lnTo>
                  <a:pt x="595418" y="31750"/>
                </a:lnTo>
                <a:lnTo>
                  <a:pt x="553085" y="0"/>
                </a:lnTo>
                <a:close/>
              </a:path>
              <a:path w="603885" h="76200">
                <a:moveTo>
                  <a:pt x="55308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53085" y="44450"/>
                </a:lnTo>
                <a:lnTo>
                  <a:pt x="553085" y="31750"/>
                </a:lnTo>
                <a:close/>
              </a:path>
              <a:path w="603885" h="76200">
                <a:moveTo>
                  <a:pt x="595418" y="31750"/>
                </a:moveTo>
                <a:lnTo>
                  <a:pt x="565785" y="31750"/>
                </a:lnTo>
                <a:lnTo>
                  <a:pt x="565785" y="44450"/>
                </a:lnTo>
                <a:lnTo>
                  <a:pt x="595418" y="44450"/>
                </a:lnTo>
                <a:lnTo>
                  <a:pt x="603885" y="38100"/>
                </a:lnTo>
                <a:lnTo>
                  <a:pt x="595418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688329" y="5642609"/>
            <a:ext cx="603885" cy="76200"/>
          </a:xfrm>
          <a:custGeom>
            <a:avLst/>
            <a:gdLst/>
            <a:ahLst/>
            <a:cxnLst/>
            <a:rect l="l" t="t" r="r" b="b"/>
            <a:pathLst>
              <a:path w="603885" h="76200">
                <a:moveTo>
                  <a:pt x="553085" y="0"/>
                </a:moveTo>
                <a:lnTo>
                  <a:pt x="553085" y="76199"/>
                </a:lnTo>
                <a:lnTo>
                  <a:pt x="595418" y="44449"/>
                </a:lnTo>
                <a:lnTo>
                  <a:pt x="565785" y="44449"/>
                </a:lnTo>
                <a:lnTo>
                  <a:pt x="565785" y="31749"/>
                </a:lnTo>
                <a:lnTo>
                  <a:pt x="595418" y="31749"/>
                </a:lnTo>
                <a:lnTo>
                  <a:pt x="553085" y="0"/>
                </a:lnTo>
                <a:close/>
              </a:path>
              <a:path w="603885" h="76200">
                <a:moveTo>
                  <a:pt x="553085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553085" y="44449"/>
                </a:lnTo>
                <a:lnTo>
                  <a:pt x="553085" y="31749"/>
                </a:lnTo>
                <a:close/>
              </a:path>
              <a:path w="603885" h="76200">
                <a:moveTo>
                  <a:pt x="595418" y="31749"/>
                </a:moveTo>
                <a:lnTo>
                  <a:pt x="565785" y="31749"/>
                </a:lnTo>
                <a:lnTo>
                  <a:pt x="565785" y="44449"/>
                </a:lnTo>
                <a:lnTo>
                  <a:pt x="595418" y="44449"/>
                </a:lnTo>
                <a:lnTo>
                  <a:pt x="603885" y="38099"/>
                </a:lnTo>
                <a:lnTo>
                  <a:pt x="595418" y="31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55079" y="3954778"/>
            <a:ext cx="2788919" cy="2887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70320" y="1135380"/>
            <a:ext cx="2758439" cy="28879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156065" algn="l"/>
              </a:tabLst>
            </a:pPr>
            <a:r>
              <a:rPr dirty="0" spc="-330"/>
              <a:t> </a:t>
            </a:r>
            <a:r>
              <a:rPr dirty="0" spc="15"/>
              <a:t>VENUS </a:t>
            </a:r>
            <a:r>
              <a:rPr dirty="0" spc="-20"/>
              <a:t>Trial</a:t>
            </a:r>
            <a:r>
              <a:rPr dirty="0" spc="-295"/>
              <a:t> </a:t>
            </a:r>
            <a:r>
              <a:rPr dirty="0" spc="10"/>
              <a:t>Procedures	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30237" y="1448752"/>
            <a:ext cx="5210810" cy="3276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63220" indent="-351155">
              <a:lnSpc>
                <a:spcPct val="100000"/>
              </a:lnSpc>
              <a:spcBef>
                <a:spcPts val="130"/>
              </a:spcBef>
              <a:buSzPct val="112820"/>
              <a:buFont typeface="Wingdings 2"/>
              <a:buChar char=""/>
              <a:tabLst>
                <a:tab pos="363220" algn="l"/>
                <a:tab pos="363855" algn="l"/>
              </a:tabLst>
            </a:pPr>
            <a:r>
              <a:rPr dirty="0" sz="1950" spc="15">
                <a:solidFill>
                  <a:srgbClr val="1B3742"/>
                </a:solidFill>
                <a:latin typeface="Arial Narrow"/>
                <a:cs typeface="Arial Narrow"/>
              </a:rPr>
              <a:t>VOM-randomized patients, </a:t>
            </a:r>
            <a:r>
              <a:rPr dirty="0" sz="1950" spc="5" i="1">
                <a:solidFill>
                  <a:srgbClr val="1B3742"/>
                </a:solidFill>
                <a:latin typeface="Arial Narrow"/>
                <a:cs typeface="Arial Narrow"/>
              </a:rPr>
              <a:t>prior </a:t>
            </a:r>
            <a:r>
              <a:rPr dirty="0" sz="1950" spc="20" i="1">
                <a:solidFill>
                  <a:srgbClr val="1B3742"/>
                </a:solidFill>
                <a:latin typeface="Arial Narrow"/>
                <a:cs typeface="Arial Narrow"/>
              </a:rPr>
              <a:t>to </a:t>
            </a:r>
            <a:r>
              <a:rPr dirty="0" sz="1950" spc="15">
                <a:solidFill>
                  <a:srgbClr val="1B3742"/>
                </a:solidFill>
                <a:latin typeface="Arial Narrow"/>
                <a:cs typeface="Arial Narrow"/>
              </a:rPr>
              <a:t>catheter</a:t>
            </a:r>
            <a:r>
              <a:rPr dirty="0" sz="1950" spc="25">
                <a:solidFill>
                  <a:srgbClr val="1B3742"/>
                </a:solidFill>
                <a:latin typeface="Arial Narrow"/>
                <a:cs typeface="Arial Narrow"/>
              </a:rPr>
              <a:t> </a:t>
            </a:r>
            <a:r>
              <a:rPr dirty="0" sz="1950" spc="5">
                <a:solidFill>
                  <a:srgbClr val="1B3742"/>
                </a:solidFill>
                <a:latin typeface="Arial Narrow"/>
                <a:cs typeface="Arial Narrow"/>
              </a:rPr>
              <a:t>ablation:</a:t>
            </a:r>
            <a:endParaRPr sz="195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6608" y="1799970"/>
            <a:ext cx="4759325" cy="137731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294640" marR="5080" indent="-281940">
              <a:lnSpc>
                <a:spcPts val="1860"/>
              </a:lnSpc>
              <a:spcBef>
                <a:spcPts val="290"/>
              </a:spcBef>
              <a:buClr>
                <a:srgbClr val="5BA1BB"/>
              </a:buClr>
              <a:buSzPct val="112121"/>
              <a:buFont typeface="Wingdings 2"/>
              <a:buChar char=""/>
              <a:tabLst>
                <a:tab pos="294005" algn="l"/>
                <a:tab pos="294640" algn="l"/>
              </a:tabLst>
            </a:pPr>
            <a:r>
              <a:rPr dirty="0" sz="1650" spc="20">
                <a:solidFill>
                  <a:srgbClr val="585858"/>
                </a:solidFill>
                <a:latin typeface="Arial Narrow"/>
                <a:cs typeface="Arial Narrow"/>
              </a:rPr>
              <a:t>Coronary </a:t>
            </a:r>
            <a:r>
              <a:rPr dirty="0" sz="1650" spc="-5">
                <a:solidFill>
                  <a:srgbClr val="585858"/>
                </a:solidFill>
                <a:latin typeface="Arial Narrow"/>
                <a:cs typeface="Arial Narrow"/>
              </a:rPr>
              <a:t>sinus </a:t>
            </a:r>
            <a:r>
              <a:rPr dirty="0" sz="1650" spc="-10">
                <a:solidFill>
                  <a:srgbClr val="585858"/>
                </a:solidFill>
                <a:latin typeface="Arial Narrow"/>
                <a:cs typeface="Arial Narrow"/>
              </a:rPr>
              <a:t>cannulation, </a:t>
            </a:r>
            <a:r>
              <a:rPr dirty="0" sz="1650" spc="10">
                <a:solidFill>
                  <a:srgbClr val="585858"/>
                </a:solidFill>
                <a:latin typeface="Arial Narrow"/>
                <a:cs typeface="Arial Narrow"/>
              </a:rPr>
              <a:t>VOM venogram, </a:t>
            </a:r>
            <a:r>
              <a:rPr dirty="0" sz="1650" spc="-5">
                <a:solidFill>
                  <a:srgbClr val="585858"/>
                </a:solidFill>
                <a:latin typeface="Arial Narrow"/>
                <a:cs typeface="Arial Narrow"/>
              </a:rPr>
              <a:t>angioplasty  </a:t>
            </a:r>
            <a:r>
              <a:rPr dirty="0" sz="1650" spc="5">
                <a:solidFill>
                  <a:srgbClr val="585858"/>
                </a:solidFill>
                <a:latin typeface="Arial Narrow"/>
                <a:cs typeface="Arial Narrow"/>
              </a:rPr>
              <a:t>wire </a:t>
            </a:r>
            <a:r>
              <a:rPr dirty="0" sz="1650">
                <a:solidFill>
                  <a:srgbClr val="585858"/>
                </a:solidFill>
                <a:latin typeface="Arial Narrow"/>
                <a:cs typeface="Arial Narrow"/>
              </a:rPr>
              <a:t>and </a:t>
            </a:r>
            <a:r>
              <a:rPr dirty="0" sz="1650" spc="-10">
                <a:solidFill>
                  <a:srgbClr val="585858"/>
                </a:solidFill>
                <a:latin typeface="Arial Narrow"/>
                <a:cs typeface="Arial Narrow"/>
              </a:rPr>
              <a:t>balloon</a:t>
            </a:r>
            <a:r>
              <a:rPr dirty="0" sz="1650" spc="33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1650" spc="-10">
                <a:solidFill>
                  <a:srgbClr val="585858"/>
                </a:solidFill>
                <a:latin typeface="Arial Narrow"/>
                <a:cs typeface="Arial Narrow"/>
              </a:rPr>
              <a:t>cannulation.</a:t>
            </a:r>
            <a:endParaRPr sz="1650">
              <a:latin typeface="Arial Narrow"/>
              <a:cs typeface="Arial Narrow"/>
            </a:endParaRPr>
          </a:p>
          <a:p>
            <a:pPr marL="294640" indent="-281940">
              <a:lnSpc>
                <a:spcPts val="1920"/>
              </a:lnSpc>
              <a:spcBef>
                <a:spcPts val="384"/>
              </a:spcBef>
              <a:buClr>
                <a:srgbClr val="5BA1BB"/>
              </a:buClr>
              <a:buSzPct val="112121"/>
              <a:buFont typeface="Wingdings 2"/>
              <a:buChar char=""/>
              <a:tabLst>
                <a:tab pos="294005" algn="l"/>
                <a:tab pos="294640" algn="l"/>
              </a:tabLst>
            </a:pPr>
            <a:r>
              <a:rPr dirty="0" sz="1650" spc="25">
                <a:solidFill>
                  <a:srgbClr val="585858"/>
                </a:solidFill>
                <a:latin typeface="Arial Narrow"/>
                <a:cs typeface="Arial Narrow"/>
              </a:rPr>
              <a:t>Up </a:t>
            </a:r>
            <a:r>
              <a:rPr dirty="0" sz="1650" spc="-5">
                <a:solidFill>
                  <a:srgbClr val="585858"/>
                </a:solidFill>
                <a:latin typeface="Arial Narrow"/>
                <a:cs typeface="Arial Narrow"/>
              </a:rPr>
              <a:t>to </a:t>
            </a:r>
            <a:r>
              <a:rPr dirty="0" sz="1650" spc="10">
                <a:solidFill>
                  <a:srgbClr val="585858"/>
                </a:solidFill>
                <a:latin typeface="Arial Narrow"/>
                <a:cs typeface="Arial Narrow"/>
              </a:rPr>
              <a:t>four </a:t>
            </a:r>
            <a:r>
              <a:rPr dirty="0" sz="1650" spc="-15">
                <a:solidFill>
                  <a:srgbClr val="585858"/>
                </a:solidFill>
                <a:latin typeface="Arial Narrow"/>
                <a:cs typeface="Arial Narrow"/>
              </a:rPr>
              <a:t>injections </a:t>
            </a:r>
            <a:r>
              <a:rPr dirty="0" sz="1650" spc="15">
                <a:solidFill>
                  <a:srgbClr val="585858"/>
                </a:solidFill>
                <a:latin typeface="Arial Narrow"/>
                <a:cs typeface="Arial Narrow"/>
              </a:rPr>
              <a:t>of </a:t>
            </a:r>
            <a:r>
              <a:rPr dirty="0" sz="1650" spc="10">
                <a:solidFill>
                  <a:srgbClr val="585858"/>
                </a:solidFill>
                <a:latin typeface="Arial Narrow"/>
                <a:cs typeface="Arial Narrow"/>
              </a:rPr>
              <a:t>1 </a:t>
            </a:r>
            <a:r>
              <a:rPr dirty="0" sz="1650" spc="-5">
                <a:solidFill>
                  <a:srgbClr val="585858"/>
                </a:solidFill>
                <a:latin typeface="Arial Narrow"/>
                <a:cs typeface="Arial Narrow"/>
              </a:rPr>
              <a:t>cc </a:t>
            </a:r>
            <a:r>
              <a:rPr dirty="0" sz="1650">
                <a:solidFill>
                  <a:srgbClr val="585858"/>
                </a:solidFill>
                <a:latin typeface="Arial Narrow"/>
                <a:cs typeface="Arial Narrow"/>
              </a:rPr>
              <a:t>ethanol, </a:t>
            </a:r>
            <a:r>
              <a:rPr dirty="0" sz="1650" spc="10">
                <a:solidFill>
                  <a:srgbClr val="585858"/>
                </a:solidFill>
                <a:latin typeface="Arial Narrow"/>
                <a:cs typeface="Arial Narrow"/>
              </a:rPr>
              <a:t>from </a:t>
            </a:r>
            <a:r>
              <a:rPr dirty="0" sz="1650" spc="-20">
                <a:solidFill>
                  <a:srgbClr val="585858"/>
                </a:solidFill>
                <a:latin typeface="Arial Narrow"/>
                <a:cs typeface="Arial Narrow"/>
              </a:rPr>
              <a:t>distal </a:t>
            </a:r>
            <a:r>
              <a:rPr dirty="0" sz="1650" spc="10">
                <a:solidFill>
                  <a:srgbClr val="585858"/>
                </a:solidFill>
                <a:latin typeface="Arial Narrow"/>
                <a:cs typeface="Arial Narrow"/>
              </a:rPr>
              <a:t>VOM</a:t>
            </a:r>
            <a:r>
              <a:rPr dirty="0" sz="1650" spc="-21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1650" spc="-5">
                <a:solidFill>
                  <a:srgbClr val="585858"/>
                </a:solidFill>
                <a:latin typeface="Arial Narrow"/>
                <a:cs typeface="Arial Narrow"/>
              </a:rPr>
              <a:t>to</a:t>
            </a:r>
            <a:endParaRPr sz="1650">
              <a:latin typeface="Arial Narrow"/>
              <a:cs typeface="Arial Narrow"/>
            </a:endParaRPr>
          </a:p>
          <a:p>
            <a:pPr marL="294640">
              <a:lnSpc>
                <a:spcPts val="1920"/>
              </a:lnSpc>
            </a:pPr>
            <a:r>
              <a:rPr dirty="0" sz="1650">
                <a:solidFill>
                  <a:srgbClr val="585858"/>
                </a:solidFill>
                <a:latin typeface="Arial Narrow"/>
                <a:cs typeface="Arial Narrow"/>
              </a:rPr>
              <a:t>proximal</a:t>
            </a:r>
            <a:endParaRPr sz="1650">
              <a:latin typeface="Arial Narrow"/>
              <a:cs typeface="Arial Narrow"/>
            </a:endParaRPr>
          </a:p>
          <a:p>
            <a:pPr marL="294640" indent="-281940">
              <a:lnSpc>
                <a:spcPct val="100000"/>
              </a:lnSpc>
              <a:spcBef>
                <a:spcPts val="484"/>
              </a:spcBef>
              <a:buClr>
                <a:srgbClr val="5BA1BB"/>
              </a:buClr>
              <a:buSzPct val="112121"/>
              <a:buFont typeface="Wingdings 2"/>
              <a:buChar char=""/>
              <a:tabLst>
                <a:tab pos="294005" algn="l"/>
                <a:tab pos="294640" algn="l"/>
              </a:tabLst>
            </a:pPr>
            <a:r>
              <a:rPr dirty="0" sz="1650" spc="10">
                <a:solidFill>
                  <a:srgbClr val="585858"/>
                </a:solidFill>
                <a:latin typeface="Arial Narrow"/>
                <a:cs typeface="Arial Narrow"/>
              </a:rPr>
              <a:t>Left </a:t>
            </a:r>
            <a:r>
              <a:rPr dirty="0" sz="1650" spc="-20">
                <a:solidFill>
                  <a:srgbClr val="585858"/>
                </a:solidFill>
                <a:latin typeface="Arial Narrow"/>
                <a:cs typeface="Arial Narrow"/>
              </a:rPr>
              <a:t>atrial voltage </a:t>
            </a:r>
            <a:r>
              <a:rPr dirty="0" sz="1650" spc="20">
                <a:solidFill>
                  <a:srgbClr val="585858"/>
                </a:solidFill>
                <a:latin typeface="Arial Narrow"/>
                <a:cs typeface="Arial Narrow"/>
              </a:rPr>
              <a:t>maps </a:t>
            </a:r>
            <a:r>
              <a:rPr dirty="0" sz="1650" spc="15">
                <a:solidFill>
                  <a:srgbClr val="585858"/>
                </a:solidFill>
                <a:latin typeface="Arial Narrow"/>
                <a:cs typeface="Arial Narrow"/>
              </a:rPr>
              <a:t>before </a:t>
            </a:r>
            <a:r>
              <a:rPr dirty="0" sz="1650">
                <a:solidFill>
                  <a:srgbClr val="585858"/>
                </a:solidFill>
                <a:latin typeface="Arial Narrow"/>
                <a:cs typeface="Arial Narrow"/>
              </a:rPr>
              <a:t>and </a:t>
            </a:r>
            <a:r>
              <a:rPr dirty="0" sz="1650" spc="-10">
                <a:solidFill>
                  <a:srgbClr val="585858"/>
                </a:solidFill>
                <a:latin typeface="Arial Narrow"/>
                <a:cs typeface="Arial Narrow"/>
              </a:rPr>
              <a:t>after</a:t>
            </a:r>
            <a:r>
              <a:rPr dirty="0" sz="1650" spc="-2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1650" spc="10">
                <a:solidFill>
                  <a:srgbClr val="585858"/>
                </a:solidFill>
                <a:latin typeface="Arial Narrow"/>
                <a:cs typeface="Arial Narrow"/>
              </a:rPr>
              <a:t>ethanol</a:t>
            </a:r>
            <a:endParaRPr sz="165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0237" y="3353093"/>
            <a:ext cx="3246755" cy="1028065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L="363220" indent="-351155">
              <a:lnSpc>
                <a:spcPct val="100000"/>
              </a:lnSpc>
              <a:spcBef>
                <a:spcPts val="270"/>
              </a:spcBef>
              <a:buSzPct val="112820"/>
              <a:buFont typeface="Wingdings 2"/>
              <a:buChar char=""/>
              <a:tabLst>
                <a:tab pos="363220" algn="l"/>
                <a:tab pos="363855" algn="l"/>
              </a:tabLst>
            </a:pPr>
            <a:r>
              <a:rPr dirty="0" sz="1950" spc="15">
                <a:solidFill>
                  <a:srgbClr val="1B3742"/>
                </a:solidFill>
                <a:latin typeface="Arial Narrow"/>
                <a:cs typeface="Arial Narrow"/>
              </a:rPr>
              <a:t>Catheter</a:t>
            </a:r>
            <a:r>
              <a:rPr dirty="0" sz="1950" spc="-40">
                <a:solidFill>
                  <a:srgbClr val="1B3742"/>
                </a:solidFill>
                <a:latin typeface="Arial Narrow"/>
                <a:cs typeface="Arial Narrow"/>
              </a:rPr>
              <a:t> </a:t>
            </a:r>
            <a:r>
              <a:rPr dirty="0" sz="1950" spc="5">
                <a:solidFill>
                  <a:srgbClr val="1B3742"/>
                </a:solidFill>
                <a:latin typeface="Arial Narrow"/>
                <a:cs typeface="Arial Narrow"/>
              </a:rPr>
              <a:t>ablation</a:t>
            </a:r>
            <a:endParaRPr sz="1950">
              <a:latin typeface="Arial Narrow"/>
              <a:cs typeface="Arial Narrow"/>
            </a:endParaRPr>
          </a:p>
          <a:p>
            <a:pPr lvl="1" marL="698500" indent="-335915">
              <a:lnSpc>
                <a:spcPct val="100000"/>
              </a:lnSpc>
              <a:spcBef>
                <a:spcPts val="355"/>
              </a:spcBef>
              <a:buClr>
                <a:srgbClr val="205D77"/>
              </a:buClr>
              <a:buSzPct val="110526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1900" spc="15">
                <a:solidFill>
                  <a:srgbClr val="585858"/>
                </a:solidFill>
                <a:latin typeface="Arial Narrow"/>
                <a:cs typeface="Arial Narrow"/>
              </a:rPr>
              <a:t>Pulmonary </a:t>
            </a:r>
            <a:r>
              <a:rPr dirty="0" sz="1900" spc="10">
                <a:solidFill>
                  <a:srgbClr val="585858"/>
                </a:solidFill>
                <a:latin typeface="Arial Narrow"/>
                <a:cs typeface="Arial Narrow"/>
              </a:rPr>
              <a:t>vein</a:t>
            </a:r>
            <a:r>
              <a:rPr dirty="0" sz="1900" spc="-29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1900" spc="10">
                <a:solidFill>
                  <a:srgbClr val="585858"/>
                </a:solidFill>
                <a:latin typeface="Arial Narrow"/>
                <a:cs typeface="Arial Narrow"/>
              </a:rPr>
              <a:t>isolation</a:t>
            </a:r>
            <a:endParaRPr sz="1900">
              <a:latin typeface="Arial Narrow"/>
              <a:cs typeface="Arial Narrow"/>
            </a:endParaRPr>
          </a:p>
          <a:p>
            <a:pPr lvl="1" marL="698500" indent="-335915">
              <a:lnSpc>
                <a:spcPct val="100000"/>
              </a:lnSpc>
              <a:spcBef>
                <a:spcPts val="425"/>
              </a:spcBef>
              <a:buClr>
                <a:srgbClr val="205D77"/>
              </a:buClr>
              <a:buSzPct val="110526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1900" spc="20">
                <a:solidFill>
                  <a:srgbClr val="585858"/>
                </a:solidFill>
                <a:latin typeface="Arial Narrow"/>
                <a:cs typeface="Arial Narrow"/>
              </a:rPr>
              <a:t>Per</a:t>
            </a:r>
            <a:r>
              <a:rPr dirty="0" sz="1900" spc="-13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1900" spc="5">
                <a:solidFill>
                  <a:srgbClr val="585858"/>
                </a:solidFill>
                <a:latin typeface="Arial Narrow"/>
                <a:cs typeface="Arial Narrow"/>
              </a:rPr>
              <a:t>the</a:t>
            </a:r>
            <a:r>
              <a:rPr dirty="0" sz="1900" spc="-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1900" spc="10">
                <a:solidFill>
                  <a:srgbClr val="585858"/>
                </a:solidFill>
                <a:latin typeface="Arial Narrow"/>
                <a:cs typeface="Arial Narrow"/>
              </a:rPr>
              <a:t>operators’</a:t>
            </a:r>
            <a:r>
              <a:rPr dirty="0" sz="1900" spc="-25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1900" spc="10">
                <a:solidFill>
                  <a:srgbClr val="585858"/>
                </a:solidFill>
                <a:latin typeface="Arial Narrow"/>
                <a:cs typeface="Arial Narrow"/>
              </a:rPr>
              <a:t>discretion:</a:t>
            </a:r>
            <a:endParaRPr sz="19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16608" y="4370580"/>
            <a:ext cx="4224655" cy="934719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294640" indent="-281940">
              <a:lnSpc>
                <a:spcPct val="100000"/>
              </a:lnSpc>
              <a:spcBef>
                <a:spcPts val="370"/>
              </a:spcBef>
              <a:buClr>
                <a:srgbClr val="5BA1BB"/>
              </a:buClr>
              <a:buSzPct val="112121"/>
              <a:buFont typeface="Wingdings 2"/>
              <a:buChar char=""/>
              <a:tabLst>
                <a:tab pos="294005" algn="l"/>
                <a:tab pos="294640" algn="l"/>
              </a:tabLst>
            </a:pPr>
            <a:r>
              <a:rPr dirty="0" sz="1650">
                <a:solidFill>
                  <a:srgbClr val="585858"/>
                </a:solidFill>
                <a:latin typeface="Arial Narrow"/>
                <a:cs typeface="Arial Narrow"/>
              </a:rPr>
              <a:t>Posterior </a:t>
            </a:r>
            <a:r>
              <a:rPr dirty="0" sz="1650" spc="-15">
                <a:solidFill>
                  <a:srgbClr val="585858"/>
                </a:solidFill>
                <a:latin typeface="Arial Narrow"/>
                <a:cs typeface="Arial Narrow"/>
              </a:rPr>
              <a:t>wall</a:t>
            </a:r>
            <a:r>
              <a:rPr dirty="0" sz="1650" spc="22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1650" spc="-25">
                <a:solidFill>
                  <a:srgbClr val="585858"/>
                </a:solidFill>
                <a:latin typeface="Arial Narrow"/>
                <a:cs typeface="Arial Narrow"/>
              </a:rPr>
              <a:t>isolation</a:t>
            </a:r>
            <a:endParaRPr sz="1650">
              <a:latin typeface="Arial Narrow"/>
              <a:cs typeface="Arial Narrow"/>
            </a:endParaRPr>
          </a:p>
          <a:p>
            <a:pPr marL="294640" indent="-281940">
              <a:lnSpc>
                <a:spcPct val="100000"/>
              </a:lnSpc>
              <a:spcBef>
                <a:spcPts val="480"/>
              </a:spcBef>
              <a:buClr>
                <a:srgbClr val="5BA1BB"/>
              </a:buClr>
              <a:buSzPct val="112121"/>
              <a:buFont typeface="Wingdings 2"/>
              <a:buChar char=""/>
              <a:tabLst>
                <a:tab pos="294005" algn="l"/>
                <a:tab pos="294640" algn="l"/>
              </a:tabLst>
            </a:pPr>
            <a:r>
              <a:rPr dirty="0" sz="1650" spc="-15">
                <a:solidFill>
                  <a:srgbClr val="585858"/>
                </a:solidFill>
                <a:latin typeface="Arial Narrow"/>
                <a:cs typeface="Arial Narrow"/>
              </a:rPr>
              <a:t>Mitral  </a:t>
            </a:r>
            <a:r>
              <a:rPr dirty="0" sz="1650" spc="5">
                <a:solidFill>
                  <a:srgbClr val="585858"/>
                </a:solidFill>
                <a:latin typeface="Arial Narrow"/>
                <a:cs typeface="Arial Narrow"/>
              </a:rPr>
              <a:t>isthmus</a:t>
            </a:r>
            <a:r>
              <a:rPr dirty="0" sz="1650" spc="-13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1650" spc="-20">
                <a:solidFill>
                  <a:srgbClr val="585858"/>
                </a:solidFill>
                <a:latin typeface="Arial Narrow"/>
                <a:cs typeface="Arial Narrow"/>
              </a:rPr>
              <a:t>ablation</a:t>
            </a:r>
            <a:endParaRPr sz="1650">
              <a:latin typeface="Arial Narrow"/>
              <a:cs typeface="Arial Narrow"/>
            </a:endParaRPr>
          </a:p>
          <a:p>
            <a:pPr marL="294640" indent="-281940">
              <a:lnSpc>
                <a:spcPct val="100000"/>
              </a:lnSpc>
              <a:spcBef>
                <a:spcPts val="425"/>
              </a:spcBef>
              <a:buClr>
                <a:srgbClr val="5BA1BB"/>
              </a:buClr>
              <a:buSzPct val="112121"/>
              <a:buFont typeface="Wingdings 2"/>
              <a:buChar char=""/>
              <a:tabLst>
                <a:tab pos="294005" algn="l"/>
                <a:tab pos="294640" algn="l"/>
              </a:tabLst>
            </a:pPr>
            <a:r>
              <a:rPr dirty="0" sz="1650" spc="-15">
                <a:solidFill>
                  <a:srgbClr val="585858"/>
                </a:solidFill>
                <a:latin typeface="Arial Narrow"/>
                <a:cs typeface="Arial Narrow"/>
              </a:rPr>
              <a:t>Ablation </a:t>
            </a:r>
            <a:r>
              <a:rPr dirty="0" sz="1650" spc="15">
                <a:solidFill>
                  <a:srgbClr val="585858"/>
                </a:solidFill>
                <a:latin typeface="Arial Narrow"/>
                <a:cs typeface="Arial Narrow"/>
              </a:rPr>
              <a:t>of </a:t>
            </a:r>
            <a:r>
              <a:rPr dirty="0" sz="1650" spc="10">
                <a:solidFill>
                  <a:srgbClr val="585858"/>
                </a:solidFill>
                <a:latin typeface="Arial Narrow"/>
                <a:cs typeface="Arial Narrow"/>
              </a:rPr>
              <a:t>complex </a:t>
            </a:r>
            <a:r>
              <a:rPr dirty="0" sz="1650">
                <a:solidFill>
                  <a:srgbClr val="585858"/>
                </a:solidFill>
                <a:latin typeface="Arial Narrow"/>
                <a:cs typeface="Arial Narrow"/>
              </a:rPr>
              <a:t>and </a:t>
            </a:r>
            <a:r>
              <a:rPr dirty="0" sz="1650" spc="-10">
                <a:solidFill>
                  <a:srgbClr val="585858"/>
                </a:solidFill>
                <a:latin typeface="Arial Narrow"/>
                <a:cs typeface="Arial Narrow"/>
              </a:rPr>
              <a:t>fractionated</a:t>
            </a:r>
            <a:r>
              <a:rPr dirty="0" sz="1650" spc="28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1650">
                <a:solidFill>
                  <a:srgbClr val="585858"/>
                </a:solidFill>
                <a:latin typeface="Arial Narrow"/>
                <a:cs typeface="Arial Narrow"/>
              </a:rPr>
              <a:t>electrograms</a:t>
            </a:r>
            <a:endParaRPr sz="165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0237" y="5475047"/>
            <a:ext cx="5060315" cy="69850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363220" indent="-351155">
              <a:lnSpc>
                <a:spcPct val="100000"/>
              </a:lnSpc>
              <a:spcBef>
                <a:spcPts val="325"/>
              </a:spcBef>
              <a:buSzPct val="112820"/>
              <a:buFont typeface="Wingdings 2"/>
              <a:buChar char=""/>
              <a:tabLst>
                <a:tab pos="363220" algn="l"/>
                <a:tab pos="363855" algn="l"/>
              </a:tabLst>
            </a:pPr>
            <a:r>
              <a:rPr dirty="0" sz="1950" spc="5">
                <a:solidFill>
                  <a:srgbClr val="1B3742"/>
                </a:solidFill>
                <a:latin typeface="Arial Narrow"/>
                <a:cs typeface="Arial Narrow"/>
              </a:rPr>
              <a:t>All </a:t>
            </a:r>
            <a:r>
              <a:rPr dirty="0" sz="1950" spc="10">
                <a:solidFill>
                  <a:srgbClr val="1B3742"/>
                </a:solidFill>
                <a:latin typeface="Arial Narrow"/>
                <a:cs typeface="Arial Narrow"/>
              </a:rPr>
              <a:t>patients underwent a final left atrial </a:t>
            </a:r>
            <a:r>
              <a:rPr dirty="0" sz="1950" spc="15">
                <a:solidFill>
                  <a:srgbClr val="1B3742"/>
                </a:solidFill>
                <a:latin typeface="Arial Narrow"/>
                <a:cs typeface="Arial Narrow"/>
              </a:rPr>
              <a:t>voltage</a:t>
            </a:r>
            <a:r>
              <a:rPr dirty="0" sz="1950" spc="-20">
                <a:solidFill>
                  <a:srgbClr val="1B3742"/>
                </a:solidFill>
                <a:latin typeface="Arial Narrow"/>
                <a:cs typeface="Arial Narrow"/>
              </a:rPr>
              <a:t> </a:t>
            </a:r>
            <a:r>
              <a:rPr dirty="0" sz="1950" spc="20">
                <a:solidFill>
                  <a:srgbClr val="1B3742"/>
                </a:solidFill>
                <a:latin typeface="Arial Narrow"/>
                <a:cs typeface="Arial Narrow"/>
              </a:rPr>
              <a:t>map</a:t>
            </a:r>
            <a:endParaRPr sz="1950">
              <a:latin typeface="Arial Narrow"/>
              <a:cs typeface="Arial Narrow"/>
            </a:endParaRPr>
          </a:p>
          <a:p>
            <a:pPr lvl="1" marL="698500" indent="-335915">
              <a:lnSpc>
                <a:spcPct val="100000"/>
              </a:lnSpc>
              <a:spcBef>
                <a:spcPts val="409"/>
              </a:spcBef>
              <a:buClr>
                <a:srgbClr val="205D77"/>
              </a:buClr>
              <a:buSzPct val="110526"/>
              <a:buFont typeface="Wingdings 2"/>
              <a:buChar char=""/>
              <a:tabLst>
                <a:tab pos="698500" algn="l"/>
                <a:tab pos="699135" algn="l"/>
              </a:tabLst>
            </a:pPr>
            <a:r>
              <a:rPr dirty="0" sz="1900" spc="15">
                <a:solidFill>
                  <a:srgbClr val="585858"/>
                </a:solidFill>
                <a:latin typeface="Arial Narrow"/>
                <a:cs typeface="Arial Narrow"/>
              </a:rPr>
              <a:t>Scar</a:t>
            </a:r>
            <a:r>
              <a:rPr dirty="0" sz="1900" spc="-12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1900" spc="20">
                <a:solidFill>
                  <a:srgbClr val="585858"/>
                </a:solidFill>
                <a:latin typeface="Arial Narrow"/>
                <a:cs typeface="Arial Narrow"/>
              </a:rPr>
              <a:t>(bipolar</a:t>
            </a:r>
            <a:r>
              <a:rPr dirty="0" sz="1900" spc="-18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1900" spc="10">
                <a:solidFill>
                  <a:srgbClr val="585858"/>
                </a:solidFill>
                <a:latin typeface="Arial Narrow"/>
                <a:cs typeface="Arial Narrow"/>
              </a:rPr>
              <a:t>voltage</a:t>
            </a:r>
            <a:r>
              <a:rPr dirty="0" sz="1900" spc="-120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1900">
                <a:solidFill>
                  <a:srgbClr val="585858"/>
                </a:solidFill>
                <a:latin typeface="Arial Narrow"/>
                <a:cs typeface="Arial Narrow"/>
              </a:rPr>
              <a:t>&lt;0.1</a:t>
            </a:r>
            <a:r>
              <a:rPr dirty="0" sz="1900" spc="-5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1900" spc="20">
                <a:solidFill>
                  <a:srgbClr val="585858"/>
                </a:solidFill>
                <a:latin typeface="Arial Narrow"/>
                <a:cs typeface="Arial Narrow"/>
              </a:rPr>
              <a:t>mV)</a:t>
            </a:r>
            <a:r>
              <a:rPr dirty="0" sz="1900" spc="-65">
                <a:solidFill>
                  <a:srgbClr val="585858"/>
                </a:solidFill>
                <a:latin typeface="Arial Narrow"/>
                <a:cs typeface="Arial Narrow"/>
              </a:rPr>
              <a:t> </a:t>
            </a:r>
            <a:r>
              <a:rPr dirty="0" sz="1900" spc="15">
                <a:solidFill>
                  <a:srgbClr val="585858"/>
                </a:solidFill>
                <a:latin typeface="Arial Narrow"/>
                <a:cs typeface="Arial Narrow"/>
              </a:rPr>
              <a:t>quantified</a:t>
            </a:r>
            <a:endParaRPr sz="19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02118" y="2137092"/>
            <a:ext cx="54483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634985" y="2468245"/>
            <a:ext cx="433705" cy="170815"/>
          </a:xfrm>
          <a:custGeom>
            <a:avLst/>
            <a:gdLst/>
            <a:ahLst/>
            <a:cxnLst/>
            <a:rect l="l" t="t" r="r" b="b"/>
            <a:pathLst>
              <a:path w="433704" h="170814">
                <a:moveTo>
                  <a:pt x="357560" y="146388"/>
                </a:moveTo>
                <a:lnTo>
                  <a:pt x="349377" y="170306"/>
                </a:lnTo>
                <a:lnTo>
                  <a:pt x="433705" y="159003"/>
                </a:lnTo>
                <a:lnTo>
                  <a:pt x="425338" y="150494"/>
                </a:lnTo>
                <a:lnTo>
                  <a:pt x="369570" y="150494"/>
                </a:lnTo>
                <a:lnTo>
                  <a:pt x="357560" y="146388"/>
                </a:lnTo>
                <a:close/>
              </a:path>
              <a:path w="433704" h="170814">
                <a:moveTo>
                  <a:pt x="365816" y="122260"/>
                </a:moveTo>
                <a:lnTo>
                  <a:pt x="357560" y="146388"/>
                </a:lnTo>
                <a:lnTo>
                  <a:pt x="369570" y="150494"/>
                </a:lnTo>
                <a:lnTo>
                  <a:pt x="377825" y="126364"/>
                </a:lnTo>
                <a:lnTo>
                  <a:pt x="365816" y="122260"/>
                </a:lnTo>
                <a:close/>
              </a:path>
              <a:path w="433704" h="170814">
                <a:moveTo>
                  <a:pt x="374015" y="98297"/>
                </a:moveTo>
                <a:lnTo>
                  <a:pt x="365816" y="122260"/>
                </a:lnTo>
                <a:lnTo>
                  <a:pt x="377825" y="126364"/>
                </a:lnTo>
                <a:lnTo>
                  <a:pt x="369570" y="150494"/>
                </a:lnTo>
                <a:lnTo>
                  <a:pt x="425338" y="150494"/>
                </a:lnTo>
                <a:lnTo>
                  <a:pt x="374015" y="98297"/>
                </a:lnTo>
                <a:close/>
              </a:path>
              <a:path w="433704" h="170814">
                <a:moveTo>
                  <a:pt x="8128" y="0"/>
                </a:moveTo>
                <a:lnTo>
                  <a:pt x="0" y="24129"/>
                </a:lnTo>
                <a:lnTo>
                  <a:pt x="357560" y="146388"/>
                </a:lnTo>
                <a:lnTo>
                  <a:pt x="365816" y="122260"/>
                </a:lnTo>
                <a:lnTo>
                  <a:pt x="81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7225665" y="5050091"/>
            <a:ext cx="54419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dirty="0" sz="1800" spc="-30" b="1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528179" y="5356352"/>
            <a:ext cx="352425" cy="145415"/>
          </a:xfrm>
          <a:custGeom>
            <a:avLst/>
            <a:gdLst/>
            <a:ahLst/>
            <a:cxnLst/>
            <a:rect l="l" t="t" r="r" b="b"/>
            <a:pathLst>
              <a:path w="352425" h="145414">
                <a:moveTo>
                  <a:pt x="275784" y="120875"/>
                </a:moveTo>
                <a:lnTo>
                  <a:pt x="267335" y="144907"/>
                </a:lnTo>
                <a:lnTo>
                  <a:pt x="351917" y="134239"/>
                </a:lnTo>
                <a:lnTo>
                  <a:pt x="343057" y="125095"/>
                </a:lnTo>
                <a:lnTo>
                  <a:pt x="287781" y="125095"/>
                </a:lnTo>
                <a:lnTo>
                  <a:pt x="275784" y="120875"/>
                </a:lnTo>
                <a:close/>
              </a:path>
              <a:path w="352425" h="145414">
                <a:moveTo>
                  <a:pt x="284177" y="97003"/>
                </a:moveTo>
                <a:lnTo>
                  <a:pt x="275784" y="120875"/>
                </a:lnTo>
                <a:lnTo>
                  <a:pt x="287781" y="125095"/>
                </a:lnTo>
                <a:lnTo>
                  <a:pt x="296164" y="101219"/>
                </a:lnTo>
                <a:lnTo>
                  <a:pt x="284177" y="97003"/>
                </a:lnTo>
                <a:close/>
              </a:path>
              <a:path w="352425" h="145414">
                <a:moveTo>
                  <a:pt x="292607" y="73025"/>
                </a:moveTo>
                <a:lnTo>
                  <a:pt x="284177" y="97003"/>
                </a:lnTo>
                <a:lnTo>
                  <a:pt x="296164" y="101219"/>
                </a:lnTo>
                <a:lnTo>
                  <a:pt x="287781" y="125095"/>
                </a:lnTo>
                <a:lnTo>
                  <a:pt x="343057" y="125095"/>
                </a:lnTo>
                <a:lnTo>
                  <a:pt x="292607" y="73025"/>
                </a:lnTo>
                <a:close/>
              </a:path>
              <a:path w="352425" h="145414">
                <a:moveTo>
                  <a:pt x="8381" y="0"/>
                </a:moveTo>
                <a:lnTo>
                  <a:pt x="0" y="23876"/>
                </a:lnTo>
                <a:lnTo>
                  <a:pt x="275784" y="120875"/>
                </a:lnTo>
                <a:lnTo>
                  <a:pt x="284177" y="97003"/>
                </a:lnTo>
                <a:lnTo>
                  <a:pt x="83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125714" y="6095047"/>
            <a:ext cx="77597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25" b="1">
                <a:solidFill>
                  <a:srgbClr val="FFFFFF"/>
                </a:solidFill>
                <a:latin typeface="Arial"/>
                <a:cs typeface="Arial"/>
              </a:rPr>
              <a:t>balloon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020050" y="5855970"/>
            <a:ext cx="359410" cy="288290"/>
          </a:xfrm>
          <a:custGeom>
            <a:avLst/>
            <a:gdLst/>
            <a:ahLst/>
            <a:cxnLst/>
            <a:rect l="l" t="t" r="r" b="b"/>
            <a:pathLst>
              <a:path w="359409" h="288289">
                <a:moveTo>
                  <a:pt x="67631" y="37359"/>
                </a:moveTo>
                <a:lnTo>
                  <a:pt x="51857" y="57252"/>
                </a:lnTo>
                <a:lnTo>
                  <a:pt x="343153" y="287870"/>
                </a:lnTo>
                <a:lnTo>
                  <a:pt x="358901" y="267957"/>
                </a:lnTo>
                <a:lnTo>
                  <a:pt x="67631" y="37359"/>
                </a:lnTo>
                <a:close/>
              </a:path>
              <a:path w="359409" h="288289">
                <a:moveTo>
                  <a:pt x="0" y="0"/>
                </a:moveTo>
                <a:lnTo>
                  <a:pt x="36068" y="77165"/>
                </a:lnTo>
                <a:lnTo>
                  <a:pt x="51857" y="57252"/>
                </a:lnTo>
                <a:lnTo>
                  <a:pt x="41909" y="49377"/>
                </a:lnTo>
                <a:lnTo>
                  <a:pt x="57657" y="29463"/>
                </a:lnTo>
                <a:lnTo>
                  <a:pt x="73892" y="29463"/>
                </a:lnTo>
                <a:lnTo>
                  <a:pt x="83439" y="17424"/>
                </a:lnTo>
                <a:lnTo>
                  <a:pt x="0" y="0"/>
                </a:lnTo>
                <a:close/>
              </a:path>
              <a:path w="359409" h="288289">
                <a:moveTo>
                  <a:pt x="57657" y="29463"/>
                </a:moveTo>
                <a:lnTo>
                  <a:pt x="41909" y="49377"/>
                </a:lnTo>
                <a:lnTo>
                  <a:pt x="51857" y="57252"/>
                </a:lnTo>
                <a:lnTo>
                  <a:pt x="67631" y="37359"/>
                </a:lnTo>
                <a:lnTo>
                  <a:pt x="57657" y="29463"/>
                </a:lnTo>
                <a:close/>
              </a:path>
              <a:path w="359409" h="288289">
                <a:moveTo>
                  <a:pt x="73892" y="29463"/>
                </a:moveTo>
                <a:lnTo>
                  <a:pt x="57657" y="29463"/>
                </a:lnTo>
                <a:lnTo>
                  <a:pt x="67631" y="37359"/>
                </a:lnTo>
                <a:lnTo>
                  <a:pt x="73892" y="294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9156065" algn="l"/>
              </a:tabLst>
            </a:pPr>
            <a:r>
              <a:rPr dirty="0" spc="-330"/>
              <a:t> </a:t>
            </a:r>
            <a:r>
              <a:rPr dirty="0" spc="15"/>
              <a:t>VENUS clinical </a:t>
            </a:r>
            <a:r>
              <a:rPr dirty="0" spc="10"/>
              <a:t>trial</a:t>
            </a:r>
            <a:r>
              <a:rPr dirty="0" spc="-440"/>
              <a:t> </a:t>
            </a:r>
            <a:r>
              <a:rPr dirty="0" spc="15"/>
              <a:t>conduct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5747" y="1240218"/>
            <a:ext cx="1124585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70">
                <a:solidFill>
                  <a:srgbClr val="FFFFFF"/>
                </a:solidFill>
                <a:latin typeface="Arial Narrow"/>
                <a:cs typeface="Arial Narrow"/>
              </a:rPr>
              <a:t>VOM </a:t>
            </a:r>
            <a:r>
              <a:rPr dirty="0" sz="1350" spc="50">
                <a:solidFill>
                  <a:srgbClr val="FFFFFF"/>
                </a:solidFill>
                <a:latin typeface="Arial Narrow"/>
                <a:cs typeface="Arial Narrow"/>
              </a:rPr>
              <a:t>procedure</a:t>
            </a:r>
            <a:endParaRPr sz="135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85950" y="1276350"/>
            <a:ext cx="2567940" cy="525780"/>
          </a:xfrm>
          <a:prstGeom prst="rect">
            <a:avLst/>
          </a:prstGeom>
          <a:solidFill>
            <a:srgbClr val="CFD9DC">
              <a:alpha val="52156"/>
            </a:srgbClr>
          </a:solidFill>
          <a:ln w="19050">
            <a:solidFill>
              <a:srgbClr val="000000"/>
            </a:solidFill>
          </a:ln>
        </p:spPr>
        <p:txBody>
          <a:bodyPr wrap="square" lIns="0" tIns="49530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390"/>
              </a:spcBef>
            </a:pPr>
            <a:r>
              <a:rPr dirty="0" sz="1350" spc="-10">
                <a:latin typeface="Arial Narrow"/>
                <a:cs typeface="Arial Narrow"/>
              </a:rPr>
              <a:t>350 </a:t>
            </a:r>
            <a:r>
              <a:rPr dirty="0" sz="1350" spc="-15">
                <a:latin typeface="Arial Narrow"/>
                <a:cs typeface="Arial Narrow"/>
              </a:rPr>
              <a:t>patients screened </a:t>
            </a:r>
            <a:r>
              <a:rPr dirty="0" sz="1350">
                <a:latin typeface="Arial Narrow"/>
                <a:cs typeface="Arial Narrow"/>
              </a:rPr>
              <a:t>in </a:t>
            </a:r>
            <a:r>
              <a:rPr dirty="0" sz="1350" spc="-5">
                <a:latin typeface="Arial Narrow"/>
                <a:cs typeface="Arial Narrow"/>
              </a:rPr>
              <a:t>12</a:t>
            </a:r>
            <a:r>
              <a:rPr dirty="0" sz="1350" spc="130">
                <a:latin typeface="Arial Narrow"/>
                <a:cs typeface="Arial Narrow"/>
              </a:rPr>
              <a:t> </a:t>
            </a:r>
            <a:r>
              <a:rPr dirty="0" sz="1350" spc="25">
                <a:latin typeface="Arial Narrow"/>
                <a:cs typeface="Arial Narrow"/>
              </a:rPr>
              <a:t>US</a:t>
            </a:r>
            <a:endParaRPr sz="1350">
              <a:latin typeface="Arial Narrow"/>
              <a:cs typeface="Arial Narrow"/>
            </a:endParaRPr>
          </a:p>
          <a:p>
            <a:pPr marL="89535">
              <a:lnSpc>
                <a:spcPct val="100000"/>
              </a:lnSpc>
              <a:spcBef>
                <a:spcPts val="65"/>
              </a:spcBef>
            </a:pPr>
            <a:r>
              <a:rPr dirty="0" sz="1350" spc="-15">
                <a:latin typeface="Arial Narrow"/>
                <a:cs typeface="Arial Narrow"/>
              </a:rPr>
              <a:t>centers</a:t>
            </a:r>
            <a:endParaRPr sz="1350">
              <a:latin typeface="Arial Narrow"/>
              <a:cs typeface="Arial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76425" y="2120010"/>
            <a:ext cx="2586863" cy="476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621914" y="2238374"/>
            <a:ext cx="1096010" cy="2362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350" spc="-10">
                <a:latin typeface="Arial Narrow"/>
                <a:cs typeface="Arial Narrow"/>
              </a:rPr>
              <a:t>343</a:t>
            </a:r>
            <a:r>
              <a:rPr dirty="0" sz="1350" spc="30">
                <a:latin typeface="Arial Narrow"/>
                <a:cs typeface="Arial Narrow"/>
              </a:rPr>
              <a:t> </a:t>
            </a:r>
            <a:r>
              <a:rPr dirty="0" sz="1350" spc="-5">
                <a:latin typeface="Arial Narrow"/>
                <a:cs typeface="Arial Narrow"/>
              </a:rPr>
              <a:t>Randomized</a:t>
            </a:r>
            <a:endParaRPr sz="135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5769" y="3059429"/>
            <a:ext cx="2567940" cy="518159"/>
          </a:xfrm>
          <a:prstGeom prst="rect">
            <a:avLst/>
          </a:prstGeom>
          <a:solidFill>
            <a:srgbClr val="CFD9DC">
              <a:alpha val="52156"/>
            </a:srgbClr>
          </a:solidFill>
          <a:ln w="19050">
            <a:solidFill>
              <a:srgbClr val="00000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87630">
              <a:lnSpc>
                <a:spcPct val="100000"/>
              </a:lnSpc>
              <a:spcBef>
                <a:spcPts val="360"/>
              </a:spcBef>
            </a:pPr>
            <a:r>
              <a:rPr dirty="0" sz="1350" spc="-10">
                <a:latin typeface="Arial Narrow"/>
                <a:cs typeface="Arial Narrow"/>
              </a:rPr>
              <a:t>158 </a:t>
            </a:r>
            <a:r>
              <a:rPr dirty="0" sz="1350" spc="-15">
                <a:latin typeface="Arial Narrow"/>
                <a:cs typeface="Arial Narrow"/>
              </a:rPr>
              <a:t>patients </a:t>
            </a:r>
            <a:r>
              <a:rPr dirty="0" sz="1350" spc="-10">
                <a:latin typeface="Arial Narrow"/>
                <a:cs typeface="Arial Narrow"/>
              </a:rPr>
              <a:t>randomized </a:t>
            </a:r>
            <a:r>
              <a:rPr dirty="0" sz="1350">
                <a:latin typeface="Arial Narrow"/>
                <a:cs typeface="Arial Narrow"/>
              </a:rPr>
              <a:t>to</a:t>
            </a:r>
            <a:r>
              <a:rPr dirty="0" sz="1350" spc="-170">
                <a:latin typeface="Arial Narrow"/>
                <a:cs typeface="Arial Narrow"/>
              </a:rPr>
              <a:t> </a:t>
            </a:r>
            <a:r>
              <a:rPr dirty="0" sz="1350" spc="-10">
                <a:latin typeface="Arial Narrow"/>
                <a:cs typeface="Arial Narrow"/>
              </a:rPr>
              <a:t>Catheter</a:t>
            </a:r>
            <a:endParaRPr sz="1350">
              <a:latin typeface="Arial Narrow"/>
              <a:cs typeface="Arial Narrow"/>
            </a:endParaRPr>
          </a:p>
          <a:p>
            <a:pPr marL="87630">
              <a:lnSpc>
                <a:spcPct val="100000"/>
              </a:lnSpc>
              <a:spcBef>
                <a:spcPts val="60"/>
              </a:spcBef>
            </a:pPr>
            <a:r>
              <a:rPr dirty="0" sz="1350" spc="-5">
                <a:latin typeface="Arial Narrow"/>
                <a:cs typeface="Arial Narrow"/>
              </a:rPr>
              <a:t>Ablation</a:t>
            </a:r>
            <a:r>
              <a:rPr dirty="0" sz="1350" spc="135">
                <a:latin typeface="Arial Narrow"/>
                <a:cs typeface="Arial Narrow"/>
              </a:rPr>
              <a:t> </a:t>
            </a:r>
            <a:r>
              <a:rPr dirty="0" sz="1350" spc="-10">
                <a:latin typeface="Arial Narrow"/>
                <a:cs typeface="Arial Narrow"/>
              </a:rPr>
              <a:t>only</a:t>
            </a:r>
            <a:endParaRPr sz="135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48990" y="3044189"/>
            <a:ext cx="2567940" cy="739140"/>
          </a:xfrm>
          <a:prstGeom prst="rect">
            <a:avLst/>
          </a:prstGeom>
          <a:solidFill>
            <a:srgbClr val="CFD9DC">
              <a:alpha val="52156"/>
            </a:srgbClr>
          </a:solidFill>
          <a:ln w="19050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88265" marR="181610">
              <a:lnSpc>
                <a:spcPct val="103800"/>
              </a:lnSpc>
              <a:spcBef>
                <a:spcPts val="350"/>
              </a:spcBef>
            </a:pPr>
            <a:r>
              <a:rPr dirty="0" sz="1350" spc="-10">
                <a:latin typeface="Arial Narrow"/>
                <a:cs typeface="Arial Narrow"/>
              </a:rPr>
              <a:t>185 </a:t>
            </a:r>
            <a:r>
              <a:rPr dirty="0" sz="1350" spc="-15">
                <a:latin typeface="Arial Narrow"/>
                <a:cs typeface="Arial Narrow"/>
              </a:rPr>
              <a:t>patients </a:t>
            </a:r>
            <a:r>
              <a:rPr dirty="0" sz="1350" spc="-10">
                <a:latin typeface="Arial Narrow"/>
                <a:cs typeface="Arial Narrow"/>
              </a:rPr>
              <a:t>randomized </a:t>
            </a:r>
            <a:r>
              <a:rPr dirty="0" sz="1350">
                <a:latin typeface="Arial Narrow"/>
                <a:cs typeface="Arial Narrow"/>
              </a:rPr>
              <a:t>to </a:t>
            </a:r>
            <a:r>
              <a:rPr dirty="0" sz="1350" spc="-15">
                <a:latin typeface="Arial Narrow"/>
                <a:cs typeface="Arial Narrow"/>
              </a:rPr>
              <a:t>Vein-of-  </a:t>
            </a:r>
            <a:r>
              <a:rPr dirty="0" sz="1350">
                <a:latin typeface="Arial Narrow"/>
                <a:cs typeface="Arial Narrow"/>
              </a:rPr>
              <a:t>Marshall </a:t>
            </a:r>
            <a:r>
              <a:rPr dirty="0" sz="1350" spc="-10">
                <a:latin typeface="Arial Narrow"/>
                <a:cs typeface="Arial Narrow"/>
              </a:rPr>
              <a:t>Ethanol </a:t>
            </a:r>
            <a:r>
              <a:rPr dirty="0" sz="1350" spc="-20">
                <a:latin typeface="Arial Narrow"/>
                <a:cs typeface="Arial Narrow"/>
              </a:rPr>
              <a:t>Infusion </a:t>
            </a:r>
            <a:r>
              <a:rPr dirty="0" sz="1350" spc="-10">
                <a:latin typeface="Arial Narrow"/>
                <a:cs typeface="Arial Narrow"/>
              </a:rPr>
              <a:t>plus  Catheter</a:t>
            </a:r>
            <a:r>
              <a:rPr dirty="0" sz="1350" spc="145">
                <a:latin typeface="Arial Narrow"/>
                <a:cs typeface="Arial Narrow"/>
              </a:rPr>
              <a:t> </a:t>
            </a:r>
            <a:r>
              <a:rPr dirty="0" sz="1350" spc="-5">
                <a:latin typeface="Arial Narrow"/>
                <a:cs typeface="Arial Narrow"/>
              </a:rPr>
              <a:t>Ablation</a:t>
            </a:r>
            <a:endParaRPr sz="135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5769" y="5093970"/>
            <a:ext cx="2567940" cy="518159"/>
          </a:xfrm>
          <a:prstGeom prst="rect">
            <a:avLst/>
          </a:prstGeom>
          <a:solidFill>
            <a:srgbClr val="CFD9DC">
              <a:alpha val="52156"/>
            </a:srgbClr>
          </a:solidFill>
          <a:ln w="19050">
            <a:solidFill>
              <a:srgbClr val="000000"/>
            </a:solidFill>
          </a:ln>
        </p:spPr>
        <p:txBody>
          <a:bodyPr wrap="square" lIns="0" tIns="48260" rIns="0" bIns="0" rtlCol="0" vert="horz">
            <a:spAutoFit/>
          </a:bodyPr>
          <a:lstStyle/>
          <a:p>
            <a:pPr marL="87630">
              <a:lnSpc>
                <a:spcPct val="100000"/>
              </a:lnSpc>
              <a:spcBef>
                <a:spcPts val="380"/>
              </a:spcBef>
            </a:pPr>
            <a:r>
              <a:rPr dirty="0" sz="1350" spc="10">
                <a:latin typeface="Arial Narrow"/>
                <a:cs typeface="Arial Narrow"/>
              </a:rPr>
              <a:t>2 </a:t>
            </a:r>
            <a:r>
              <a:rPr dirty="0" sz="1350" spc="-10">
                <a:latin typeface="Arial Narrow"/>
                <a:cs typeface="Arial Narrow"/>
              </a:rPr>
              <a:t>died</a:t>
            </a:r>
            <a:endParaRPr sz="1350">
              <a:latin typeface="Arial Narrow"/>
              <a:cs typeface="Arial Narrow"/>
            </a:endParaRPr>
          </a:p>
          <a:p>
            <a:pPr marL="87630">
              <a:lnSpc>
                <a:spcPct val="100000"/>
              </a:lnSpc>
              <a:spcBef>
                <a:spcPts val="60"/>
              </a:spcBef>
            </a:pPr>
            <a:r>
              <a:rPr dirty="0" sz="1350" spc="-5">
                <a:latin typeface="Arial Narrow"/>
                <a:cs typeface="Arial Narrow"/>
              </a:rPr>
              <a:t>14 missing </a:t>
            </a:r>
            <a:r>
              <a:rPr dirty="0" sz="1350">
                <a:latin typeface="Arial Narrow"/>
                <a:cs typeface="Arial Narrow"/>
              </a:rPr>
              <a:t>follow-up/monitoring</a:t>
            </a:r>
            <a:r>
              <a:rPr dirty="0" sz="1350" spc="204">
                <a:latin typeface="Arial Narrow"/>
                <a:cs typeface="Arial Narrow"/>
              </a:rPr>
              <a:t> </a:t>
            </a:r>
            <a:r>
              <a:rPr dirty="0" sz="1350" spc="-10">
                <a:latin typeface="Arial Narrow"/>
                <a:cs typeface="Arial Narrow"/>
              </a:rPr>
              <a:t>data</a:t>
            </a:r>
            <a:endParaRPr sz="135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48990" y="5093970"/>
            <a:ext cx="2567940" cy="518159"/>
          </a:xfrm>
          <a:prstGeom prst="rect">
            <a:avLst/>
          </a:prstGeom>
          <a:solidFill>
            <a:srgbClr val="CFD9DC">
              <a:alpha val="52156"/>
            </a:srgbClr>
          </a:solidFill>
          <a:ln w="19050">
            <a:solidFill>
              <a:srgbClr val="000000"/>
            </a:solidFill>
          </a:ln>
        </p:spPr>
        <p:txBody>
          <a:bodyPr wrap="square" lIns="0" tIns="4826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380"/>
              </a:spcBef>
            </a:pPr>
            <a:r>
              <a:rPr dirty="0" sz="1350" spc="10">
                <a:latin typeface="Arial Narrow"/>
                <a:cs typeface="Arial Narrow"/>
              </a:rPr>
              <a:t>4 </a:t>
            </a:r>
            <a:r>
              <a:rPr dirty="0" sz="1350" spc="-10">
                <a:latin typeface="Arial Narrow"/>
                <a:cs typeface="Arial Narrow"/>
              </a:rPr>
              <a:t>died</a:t>
            </a:r>
            <a:endParaRPr sz="1350">
              <a:latin typeface="Arial Narrow"/>
              <a:cs typeface="Arial Narrow"/>
            </a:endParaRPr>
          </a:p>
          <a:p>
            <a:pPr marL="88265">
              <a:lnSpc>
                <a:spcPct val="100000"/>
              </a:lnSpc>
              <a:spcBef>
                <a:spcPts val="60"/>
              </a:spcBef>
            </a:pPr>
            <a:r>
              <a:rPr dirty="0" sz="1350" spc="-5">
                <a:latin typeface="Arial Narrow"/>
                <a:cs typeface="Arial Narrow"/>
              </a:rPr>
              <a:t>13 missing </a:t>
            </a:r>
            <a:r>
              <a:rPr dirty="0" sz="1350">
                <a:latin typeface="Arial Narrow"/>
                <a:cs typeface="Arial Narrow"/>
              </a:rPr>
              <a:t>follow-up/monitoring</a:t>
            </a:r>
            <a:r>
              <a:rPr dirty="0" sz="1350" spc="204">
                <a:latin typeface="Arial Narrow"/>
                <a:cs typeface="Arial Narrow"/>
              </a:rPr>
              <a:t> </a:t>
            </a:r>
            <a:r>
              <a:rPr dirty="0" sz="1350" spc="-10">
                <a:latin typeface="Arial Narrow"/>
                <a:cs typeface="Arial Narrow"/>
              </a:rPr>
              <a:t>data</a:t>
            </a:r>
            <a:endParaRPr sz="1350">
              <a:latin typeface="Arial Narrow"/>
              <a:cs typeface="Arial Narro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33550" y="2586989"/>
            <a:ext cx="1440815" cy="467995"/>
          </a:xfrm>
          <a:custGeom>
            <a:avLst/>
            <a:gdLst/>
            <a:ahLst/>
            <a:cxnLst/>
            <a:rect l="l" t="t" r="r" b="b"/>
            <a:pathLst>
              <a:path w="1440814" h="467994">
                <a:moveTo>
                  <a:pt x="1440561" y="0"/>
                </a:moveTo>
                <a:lnTo>
                  <a:pt x="0" y="46761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73729" y="2586989"/>
            <a:ext cx="1461135" cy="459740"/>
          </a:xfrm>
          <a:custGeom>
            <a:avLst/>
            <a:gdLst/>
            <a:ahLst/>
            <a:cxnLst/>
            <a:rect l="l" t="t" r="r" b="b"/>
            <a:pathLst>
              <a:path w="1461135" h="459739">
                <a:moveTo>
                  <a:pt x="0" y="0"/>
                </a:moveTo>
                <a:lnTo>
                  <a:pt x="1460881" y="459232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73729" y="1802129"/>
            <a:ext cx="0" cy="327660"/>
          </a:xfrm>
          <a:custGeom>
            <a:avLst/>
            <a:gdLst/>
            <a:ahLst/>
            <a:cxnLst/>
            <a:rect l="l" t="t" r="r" b="b"/>
            <a:pathLst>
              <a:path w="0" h="327660">
                <a:moveTo>
                  <a:pt x="0" y="0"/>
                </a:moveTo>
                <a:lnTo>
                  <a:pt x="0" y="327152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73729" y="1931670"/>
            <a:ext cx="1919605" cy="76200"/>
          </a:xfrm>
          <a:custGeom>
            <a:avLst/>
            <a:gdLst/>
            <a:ahLst/>
            <a:cxnLst/>
            <a:rect l="l" t="t" r="r" b="b"/>
            <a:pathLst>
              <a:path w="1919604" h="76200">
                <a:moveTo>
                  <a:pt x="1843278" y="0"/>
                </a:moveTo>
                <a:lnTo>
                  <a:pt x="1843278" y="76200"/>
                </a:lnTo>
                <a:lnTo>
                  <a:pt x="1900428" y="47625"/>
                </a:lnTo>
                <a:lnTo>
                  <a:pt x="1855978" y="47625"/>
                </a:lnTo>
                <a:lnTo>
                  <a:pt x="1855978" y="28575"/>
                </a:lnTo>
                <a:lnTo>
                  <a:pt x="1900428" y="28575"/>
                </a:lnTo>
                <a:lnTo>
                  <a:pt x="1843278" y="0"/>
                </a:lnTo>
                <a:close/>
              </a:path>
              <a:path w="1919604" h="76200">
                <a:moveTo>
                  <a:pt x="1843278" y="28575"/>
                </a:moveTo>
                <a:lnTo>
                  <a:pt x="0" y="28575"/>
                </a:lnTo>
                <a:lnTo>
                  <a:pt x="0" y="47625"/>
                </a:lnTo>
                <a:lnTo>
                  <a:pt x="1843278" y="47625"/>
                </a:lnTo>
                <a:lnTo>
                  <a:pt x="1843278" y="28575"/>
                </a:lnTo>
                <a:close/>
              </a:path>
              <a:path w="1919604" h="76200">
                <a:moveTo>
                  <a:pt x="1900428" y="28575"/>
                </a:moveTo>
                <a:lnTo>
                  <a:pt x="1855978" y="28575"/>
                </a:lnTo>
                <a:lnTo>
                  <a:pt x="1855978" y="47625"/>
                </a:lnTo>
                <a:lnTo>
                  <a:pt x="1900428" y="47625"/>
                </a:lnTo>
                <a:lnTo>
                  <a:pt x="1919478" y="38100"/>
                </a:lnTo>
                <a:lnTo>
                  <a:pt x="1900428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093970" y="1733550"/>
            <a:ext cx="2567940" cy="525780"/>
          </a:xfrm>
          <a:prstGeom prst="rect">
            <a:avLst/>
          </a:prstGeom>
          <a:solidFill>
            <a:srgbClr val="CFD9DC">
              <a:alpha val="52156"/>
            </a:srgbClr>
          </a:solidFill>
          <a:ln w="19050">
            <a:solidFill>
              <a:srgbClr val="000000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88265" marR="328295">
              <a:lnSpc>
                <a:spcPct val="103800"/>
              </a:lnSpc>
              <a:spcBef>
                <a:spcPts val="340"/>
              </a:spcBef>
            </a:pPr>
            <a:r>
              <a:rPr dirty="0" sz="1350" spc="10">
                <a:latin typeface="Arial Narrow"/>
                <a:cs typeface="Arial Narrow"/>
              </a:rPr>
              <a:t>7 </a:t>
            </a:r>
            <a:r>
              <a:rPr dirty="0" sz="1350" spc="-5">
                <a:latin typeface="Arial Narrow"/>
                <a:cs typeface="Arial Narrow"/>
              </a:rPr>
              <a:t>did </a:t>
            </a:r>
            <a:r>
              <a:rPr dirty="0" sz="1350" spc="-10">
                <a:latin typeface="Arial Narrow"/>
                <a:cs typeface="Arial Narrow"/>
              </a:rPr>
              <a:t>not </a:t>
            </a:r>
            <a:r>
              <a:rPr dirty="0" sz="1350">
                <a:latin typeface="Arial Narrow"/>
                <a:cs typeface="Arial Narrow"/>
              </a:rPr>
              <a:t>meet </a:t>
            </a:r>
            <a:r>
              <a:rPr dirty="0" sz="1350" spc="-5">
                <a:latin typeface="Arial Narrow"/>
                <a:cs typeface="Arial Narrow"/>
              </a:rPr>
              <a:t>inclusion/exclusion  </a:t>
            </a:r>
            <a:r>
              <a:rPr dirty="0" sz="1350" spc="-10">
                <a:latin typeface="Arial Narrow"/>
                <a:cs typeface="Arial Narrow"/>
              </a:rPr>
              <a:t>criteria</a:t>
            </a:r>
            <a:endParaRPr sz="1350">
              <a:latin typeface="Arial Narrow"/>
              <a:cs typeface="Arial Narro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95450" y="3577590"/>
            <a:ext cx="76200" cy="1511935"/>
          </a:xfrm>
          <a:custGeom>
            <a:avLst/>
            <a:gdLst/>
            <a:ahLst/>
            <a:cxnLst/>
            <a:rect l="l" t="t" r="r" b="b"/>
            <a:pathLst>
              <a:path w="76200" h="1511935">
                <a:moveTo>
                  <a:pt x="28575" y="1435354"/>
                </a:moveTo>
                <a:lnTo>
                  <a:pt x="0" y="1435354"/>
                </a:lnTo>
                <a:lnTo>
                  <a:pt x="38100" y="1511554"/>
                </a:lnTo>
                <a:lnTo>
                  <a:pt x="69850" y="1448054"/>
                </a:lnTo>
                <a:lnTo>
                  <a:pt x="28575" y="1448054"/>
                </a:lnTo>
                <a:lnTo>
                  <a:pt x="28575" y="1435354"/>
                </a:lnTo>
                <a:close/>
              </a:path>
              <a:path w="76200" h="1511935">
                <a:moveTo>
                  <a:pt x="47625" y="0"/>
                </a:moveTo>
                <a:lnTo>
                  <a:pt x="28575" y="0"/>
                </a:lnTo>
                <a:lnTo>
                  <a:pt x="28575" y="1448054"/>
                </a:lnTo>
                <a:lnTo>
                  <a:pt x="47625" y="1448054"/>
                </a:lnTo>
                <a:lnTo>
                  <a:pt x="47625" y="0"/>
                </a:lnTo>
                <a:close/>
              </a:path>
              <a:path w="76200" h="1511935">
                <a:moveTo>
                  <a:pt x="76200" y="1435354"/>
                </a:moveTo>
                <a:lnTo>
                  <a:pt x="47625" y="1435354"/>
                </a:lnTo>
                <a:lnTo>
                  <a:pt x="47625" y="1448054"/>
                </a:lnTo>
                <a:lnTo>
                  <a:pt x="69850" y="1448054"/>
                </a:lnTo>
                <a:lnTo>
                  <a:pt x="76200" y="14353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591050" y="3783329"/>
            <a:ext cx="76200" cy="391160"/>
          </a:xfrm>
          <a:custGeom>
            <a:avLst/>
            <a:gdLst/>
            <a:ahLst/>
            <a:cxnLst/>
            <a:rect l="l" t="t" r="r" b="b"/>
            <a:pathLst>
              <a:path w="76200" h="391160">
                <a:moveTo>
                  <a:pt x="28575" y="314452"/>
                </a:moveTo>
                <a:lnTo>
                  <a:pt x="0" y="314452"/>
                </a:lnTo>
                <a:lnTo>
                  <a:pt x="38100" y="390652"/>
                </a:lnTo>
                <a:lnTo>
                  <a:pt x="69850" y="327152"/>
                </a:lnTo>
                <a:lnTo>
                  <a:pt x="28575" y="327152"/>
                </a:lnTo>
                <a:lnTo>
                  <a:pt x="28575" y="314452"/>
                </a:lnTo>
                <a:close/>
              </a:path>
              <a:path w="76200" h="391160">
                <a:moveTo>
                  <a:pt x="47625" y="0"/>
                </a:moveTo>
                <a:lnTo>
                  <a:pt x="28575" y="0"/>
                </a:lnTo>
                <a:lnTo>
                  <a:pt x="28575" y="327152"/>
                </a:lnTo>
                <a:lnTo>
                  <a:pt x="47625" y="327152"/>
                </a:lnTo>
                <a:lnTo>
                  <a:pt x="47625" y="0"/>
                </a:lnTo>
                <a:close/>
              </a:path>
              <a:path w="76200" h="391160">
                <a:moveTo>
                  <a:pt x="76200" y="314452"/>
                </a:moveTo>
                <a:lnTo>
                  <a:pt x="47625" y="314452"/>
                </a:lnTo>
                <a:lnTo>
                  <a:pt x="47625" y="327152"/>
                </a:lnTo>
                <a:lnTo>
                  <a:pt x="69850" y="327152"/>
                </a:lnTo>
                <a:lnTo>
                  <a:pt x="76200" y="3144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6244590" y="4065270"/>
            <a:ext cx="2575560" cy="739140"/>
          </a:xfrm>
          <a:prstGeom prst="rect">
            <a:avLst/>
          </a:prstGeom>
          <a:solidFill>
            <a:srgbClr val="CFD9DC">
              <a:alpha val="52156"/>
            </a:srgbClr>
          </a:solidFill>
          <a:ln w="19050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96520" marR="394335">
              <a:lnSpc>
                <a:spcPct val="103899"/>
              </a:lnSpc>
              <a:spcBef>
                <a:spcPts val="350"/>
              </a:spcBef>
            </a:pPr>
            <a:r>
              <a:rPr dirty="0" sz="1350" spc="-10">
                <a:latin typeface="Arial Narrow"/>
                <a:cs typeface="Arial Narrow"/>
              </a:rPr>
              <a:t>155 </a:t>
            </a:r>
            <a:r>
              <a:rPr dirty="0" sz="1350" spc="-15">
                <a:latin typeface="Arial Narrow"/>
                <a:cs typeface="Arial Narrow"/>
              </a:rPr>
              <a:t>patients received </a:t>
            </a:r>
            <a:r>
              <a:rPr dirty="0" sz="1350">
                <a:latin typeface="Arial Narrow"/>
                <a:cs typeface="Arial Narrow"/>
              </a:rPr>
              <a:t>to </a:t>
            </a:r>
            <a:r>
              <a:rPr dirty="0" sz="1350" spc="-15">
                <a:latin typeface="Arial Narrow"/>
                <a:cs typeface="Arial Narrow"/>
              </a:rPr>
              <a:t>Vein-of-  </a:t>
            </a:r>
            <a:r>
              <a:rPr dirty="0" sz="1350">
                <a:latin typeface="Arial Narrow"/>
                <a:cs typeface="Arial Narrow"/>
              </a:rPr>
              <a:t>Marshall </a:t>
            </a:r>
            <a:r>
              <a:rPr dirty="0" sz="1350" spc="-10">
                <a:latin typeface="Arial Narrow"/>
                <a:cs typeface="Arial Narrow"/>
              </a:rPr>
              <a:t>Ethanol </a:t>
            </a:r>
            <a:r>
              <a:rPr dirty="0" sz="1350" spc="-20">
                <a:latin typeface="Arial Narrow"/>
                <a:cs typeface="Arial Narrow"/>
              </a:rPr>
              <a:t>Infusion </a:t>
            </a:r>
            <a:r>
              <a:rPr dirty="0" sz="1350" spc="-10">
                <a:latin typeface="Arial Narrow"/>
                <a:cs typeface="Arial Narrow"/>
              </a:rPr>
              <a:t>plus  Catheter</a:t>
            </a:r>
            <a:r>
              <a:rPr dirty="0" sz="1350" spc="145">
                <a:latin typeface="Arial Narrow"/>
                <a:cs typeface="Arial Narrow"/>
              </a:rPr>
              <a:t> </a:t>
            </a:r>
            <a:r>
              <a:rPr dirty="0" sz="1350" spc="-5">
                <a:latin typeface="Arial Narrow"/>
                <a:cs typeface="Arial Narrow"/>
              </a:rPr>
              <a:t>Ablation</a:t>
            </a:r>
            <a:endParaRPr sz="1350">
              <a:latin typeface="Arial Narrow"/>
              <a:cs typeface="Arial Narrow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60570" y="5612129"/>
            <a:ext cx="76200" cy="393700"/>
          </a:xfrm>
          <a:custGeom>
            <a:avLst/>
            <a:gdLst/>
            <a:ahLst/>
            <a:cxnLst/>
            <a:rect l="l" t="t" r="r" b="b"/>
            <a:pathLst>
              <a:path w="76200" h="393700">
                <a:moveTo>
                  <a:pt x="28575" y="316941"/>
                </a:moveTo>
                <a:lnTo>
                  <a:pt x="0" y="316941"/>
                </a:lnTo>
                <a:lnTo>
                  <a:pt x="38100" y="393141"/>
                </a:lnTo>
                <a:lnTo>
                  <a:pt x="69850" y="329641"/>
                </a:lnTo>
                <a:lnTo>
                  <a:pt x="28575" y="329641"/>
                </a:lnTo>
                <a:lnTo>
                  <a:pt x="28575" y="316941"/>
                </a:lnTo>
                <a:close/>
              </a:path>
              <a:path w="76200" h="393700">
                <a:moveTo>
                  <a:pt x="47625" y="0"/>
                </a:moveTo>
                <a:lnTo>
                  <a:pt x="28575" y="0"/>
                </a:lnTo>
                <a:lnTo>
                  <a:pt x="28575" y="329641"/>
                </a:lnTo>
                <a:lnTo>
                  <a:pt x="47625" y="329641"/>
                </a:lnTo>
                <a:lnTo>
                  <a:pt x="47625" y="0"/>
                </a:lnTo>
                <a:close/>
              </a:path>
              <a:path w="76200" h="393700">
                <a:moveTo>
                  <a:pt x="76200" y="316941"/>
                </a:moveTo>
                <a:lnTo>
                  <a:pt x="47625" y="316941"/>
                </a:lnTo>
                <a:lnTo>
                  <a:pt x="47625" y="329641"/>
                </a:lnTo>
                <a:lnTo>
                  <a:pt x="69850" y="329641"/>
                </a:lnTo>
                <a:lnTo>
                  <a:pt x="76200" y="3169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348990" y="6008370"/>
            <a:ext cx="2567940" cy="518159"/>
          </a:xfrm>
          <a:prstGeom prst="rect">
            <a:avLst/>
          </a:prstGeom>
          <a:solidFill>
            <a:srgbClr val="CFD9DC">
              <a:alpha val="52156"/>
            </a:srgbClr>
          </a:solidFill>
          <a:ln w="19050">
            <a:solidFill>
              <a:srgbClr val="000000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88265" marR="410845">
              <a:lnSpc>
                <a:spcPct val="103899"/>
              </a:lnSpc>
              <a:spcBef>
                <a:spcPts val="320"/>
              </a:spcBef>
            </a:pPr>
            <a:r>
              <a:rPr dirty="0" sz="1350" spc="-10">
                <a:latin typeface="Arial Narrow"/>
                <a:cs typeface="Arial Narrow"/>
              </a:rPr>
              <a:t>168 </a:t>
            </a:r>
            <a:r>
              <a:rPr dirty="0" sz="1350" spc="-15">
                <a:latin typeface="Arial Narrow"/>
                <a:cs typeface="Arial Narrow"/>
              </a:rPr>
              <a:t>included </a:t>
            </a:r>
            <a:r>
              <a:rPr dirty="0" sz="1350">
                <a:latin typeface="Arial Narrow"/>
                <a:cs typeface="Arial Narrow"/>
              </a:rPr>
              <a:t>in Intention-to-treat  </a:t>
            </a:r>
            <a:r>
              <a:rPr dirty="0" sz="1350" spc="-15">
                <a:latin typeface="Arial Narrow"/>
                <a:cs typeface="Arial Narrow"/>
              </a:rPr>
              <a:t>analysis</a:t>
            </a:r>
            <a:endParaRPr sz="1350">
              <a:latin typeface="Arial Narrow"/>
              <a:cs typeface="Arial Narrow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494269" y="5612129"/>
            <a:ext cx="76200" cy="391160"/>
          </a:xfrm>
          <a:custGeom>
            <a:avLst/>
            <a:gdLst/>
            <a:ahLst/>
            <a:cxnLst/>
            <a:rect l="l" t="t" r="r" b="b"/>
            <a:pathLst>
              <a:path w="76200" h="391160">
                <a:moveTo>
                  <a:pt x="28575" y="314452"/>
                </a:moveTo>
                <a:lnTo>
                  <a:pt x="0" y="314452"/>
                </a:lnTo>
                <a:lnTo>
                  <a:pt x="38100" y="390652"/>
                </a:lnTo>
                <a:lnTo>
                  <a:pt x="69850" y="327152"/>
                </a:lnTo>
                <a:lnTo>
                  <a:pt x="28575" y="327152"/>
                </a:lnTo>
                <a:lnTo>
                  <a:pt x="28575" y="314452"/>
                </a:lnTo>
                <a:close/>
              </a:path>
              <a:path w="76200" h="391160">
                <a:moveTo>
                  <a:pt x="47625" y="0"/>
                </a:moveTo>
                <a:lnTo>
                  <a:pt x="28575" y="0"/>
                </a:lnTo>
                <a:lnTo>
                  <a:pt x="28575" y="327152"/>
                </a:lnTo>
                <a:lnTo>
                  <a:pt x="47625" y="327152"/>
                </a:lnTo>
                <a:lnTo>
                  <a:pt x="47625" y="0"/>
                </a:lnTo>
                <a:close/>
              </a:path>
              <a:path w="76200" h="391160">
                <a:moveTo>
                  <a:pt x="76200" y="314452"/>
                </a:moveTo>
                <a:lnTo>
                  <a:pt x="47625" y="314452"/>
                </a:lnTo>
                <a:lnTo>
                  <a:pt x="47625" y="327152"/>
                </a:lnTo>
                <a:lnTo>
                  <a:pt x="69850" y="327152"/>
                </a:lnTo>
                <a:lnTo>
                  <a:pt x="76200" y="3144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244590" y="6008370"/>
            <a:ext cx="2575560" cy="518159"/>
          </a:xfrm>
          <a:prstGeom prst="rect">
            <a:avLst/>
          </a:prstGeom>
          <a:solidFill>
            <a:srgbClr val="CFD9DC">
              <a:alpha val="52156"/>
            </a:srgbClr>
          </a:solidFill>
          <a:ln w="19050">
            <a:solidFill>
              <a:srgbClr val="000000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96520" marR="594995">
              <a:lnSpc>
                <a:spcPct val="103899"/>
              </a:lnSpc>
              <a:spcBef>
                <a:spcPts val="320"/>
              </a:spcBef>
            </a:pPr>
            <a:r>
              <a:rPr dirty="0" sz="1350" spc="-10">
                <a:latin typeface="Arial Narrow"/>
                <a:cs typeface="Arial Narrow"/>
              </a:rPr>
              <a:t>142 </a:t>
            </a:r>
            <a:r>
              <a:rPr dirty="0" sz="1350" spc="-15">
                <a:latin typeface="Arial Narrow"/>
                <a:cs typeface="Arial Narrow"/>
              </a:rPr>
              <a:t>included </a:t>
            </a:r>
            <a:r>
              <a:rPr dirty="0" sz="1350">
                <a:latin typeface="Arial Narrow"/>
                <a:cs typeface="Arial Narrow"/>
              </a:rPr>
              <a:t>in </a:t>
            </a:r>
            <a:r>
              <a:rPr dirty="0" sz="1350" spc="5">
                <a:latin typeface="Arial Narrow"/>
                <a:cs typeface="Arial Narrow"/>
              </a:rPr>
              <a:t>Per </a:t>
            </a:r>
            <a:r>
              <a:rPr dirty="0" sz="1350" spc="-10">
                <a:latin typeface="Arial Narrow"/>
                <a:cs typeface="Arial Narrow"/>
              </a:rPr>
              <a:t>treatment  </a:t>
            </a:r>
            <a:r>
              <a:rPr dirty="0" sz="1350" spc="-15">
                <a:latin typeface="Arial Narrow"/>
                <a:cs typeface="Arial Narrow"/>
              </a:rPr>
              <a:t>analysis</a:t>
            </a:r>
            <a:endParaRPr sz="1350">
              <a:latin typeface="Arial Narrow"/>
              <a:cs typeface="Arial Narro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244590" y="5093970"/>
            <a:ext cx="2575560" cy="518159"/>
          </a:xfrm>
          <a:prstGeom prst="rect">
            <a:avLst/>
          </a:prstGeom>
          <a:solidFill>
            <a:srgbClr val="CFD9DC">
              <a:alpha val="52156"/>
            </a:srgbClr>
          </a:solidFill>
          <a:ln w="19050">
            <a:solidFill>
              <a:srgbClr val="000000"/>
            </a:solidFill>
          </a:ln>
        </p:spPr>
        <p:txBody>
          <a:bodyPr wrap="square" lIns="0" tIns="48260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380"/>
              </a:spcBef>
            </a:pPr>
            <a:r>
              <a:rPr dirty="0" sz="1350" spc="10">
                <a:latin typeface="Arial Narrow"/>
                <a:cs typeface="Arial Narrow"/>
              </a:rPr>
              <a:t>3 </a:t>
            </a:r>
            <a:r>
              <a:rPr dirty="0" sz="1350" spc="-10">
                <a:latin typeface="Arial Narrow"/>
                <a:cs typeface="Arial Narrow"/>
              </a:rPr>
              <a:t>died</a:t>
            </a:r>
            <a:endParaRPr sz="1350">
              <a:latin typeface="Arial Narrow"/>
              <a:cs typeface="Arial Narrow"/>
            </a:endParaRPr>
          </a:p>
          <a:p>
            <a:pPr marL="96520">
              <a:lnSpc>
                <a:spcPct val="100000"/>
              </a:lnSpc>
              <a:spcBef>
                <a:spcPts val="60"/>
              </a:spcBef>
            </a:pPr>
            <a:r>
              <a:rPr dirty="0" sz="1350" spc="-5">
                <a:latin typeface="Arial Narrow"/>
                <a:cs typeface="Arial Narrow"/>
              </a:rPr>
              <a:t>10 missing </a:t>
            </a:r>
            <a:r>
              <a:rPr dirty="0" sz="1350">
                <a:latin typeface="Arial Narrow"/>
                <a:cs typeface="Arial Narrow"/>
              </a:rPr>
              <a:t>follow-up/monitoring</a:t>
            </a:r>
            <a:r>
              <a:rPr dirty="0" sz="1350" spc="204">
                <a:latin typeface="Arial Narrow"/>
                <a:cs typeface="Arial Narrow"/>
              </a:rPr>
              <a:t> </a:t>
            </a:r>
            <a:r>
              <a:rPr dirty="0" sz="1350" spc="-10">
                <a:latin typeface="Arial Narrow"/>
                <a:cs typeface="Arial Narrow"/>
              </a:rPr>
              <a:t>data</a:t>
            </a:r>
            <a:endParaRPr sz="1350">
              <a:latin typeface="Arial Narrow"/>
              <a:cs typeface="Arial Narrow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695450" y="5612129"/>
            <a:ext cx="76200" cy="391160"/>
          </a:xfrm>
          <a:custGeom>
            <a:avLst/>
            <a:gdLst/>
            <a:ahLst/>
            <a:cxnLst/>
            <a:rect l="l" t="t" r="r" b="b"/>
            <a:pathLst>
              <a:path w="76200" h="391160">
                <a:moveTo>
                  <a:pt x="28575" y="314452"/>
                </a:moveTo>
                <a:lnTo>
                  <a:pt x="0" y="314452"/>
                </a:lnTo>
                <a:lnTo>
                  <a:pt x="38100" y="390652"/>
                </a:lnTo>
                <a:lnTo>
                  <a:pt x="69850" y="327152"/>
                </a:lnTo>
                <a:lnTo>
                  <a:pt x="28575" y="327152"/>
                </a:lnTo>
                <a:lnTo>
                  <a:pt x="28575" y="314452"/>
                </a:lnTo>
                <a:close/>
              </a:path>
              <a:path w="76200" h="391160">
                <a:moveTo>
                  <a:pt x="47625" y="0"/>
                </a:moveTo>
                <a:lnTo>
                  <a:pt x="28575" y="0"/>
                </a:lnTo>
                <a:lnTo>
                  <a:pt x="28575" y="327152"/>
                </a:lnTo>
                <a:lnTo>
                  <a:pt x="47625" y="327152"/>
                </a:lnTo>
                <a:lnTo>
                  <a:pt x="47625" y="0"/>
                </a:lnTo>
                <a:close/>
              </a:path>
              <a:path w="76200" h="391160">
                <a:moveTo>
                  <a:pt x="76200" y="314452"/>
                </a:moveTo>
                <a:lnTo>
                  <a:pt x="47625" y="314452"/>
                </a:lnTo>
                <a:lnTo>
                  <a:pt x="47625" y="327152"/>
                </a:lnTo>
                <a:lnTo>
                  <a:pt x="69850" y="327152"/>
                </a:lnTo>
                <a:lnTo>
                  <a:pt x="76200" y="3144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45769" y="6008370"/>
            <a:ext cx="2567940" cy="304800"/>
          </a:xfrm>
          <a:prstGeom prst="rect">
            <a:avLst/>
          </a:prstGeom>
          <a:solidFill>
            <a:srgbClr val="CFD9DC">
              <a:alpha val="52156"/>
            </a:srgbClr>
          </a:solidFill>
          <a:ln w="19050">
            <a:solidFill>
              <a:srgbClr val="000000"/>
            </a:solidFill>
          </a:ln>
        </p:spPr>
        <p:txBody>
          <a:bodyPr wrap="square" lIns="0" tIns="48895" rIns="0" bIns="0" rtlCol="0" vert="horz">
            <a:spAutoFit/>
          </a:bodyPr>
          <a:lstStyle/>
          <a:p>
            <a:pPr marL="87630">
              <a:lnSpc>
                <a:spcPct val="100000"/>
              </a:lnSpc>
              <a:spcBef>
                <a:spcPts val="385"/>
              </a:spcBef>
            </a:pPr>
            <a:r>
              <a:rPr dirty="0" sz="1350" spc="-10">
                <a:latin typeface="Arial Narrow"/>
                <a:cs typeface="Arial Narrow"/>
              </a:rPr>
              <a:t>142 </a:t>
            </a:r>
            <a:r>
              <a:rPr dirty="0" sz="1350" spc="-15">
                <a:latin typeface="Arial Narrow"/>
                <a:cs typeface="Arial Narrow"/>
              </a:rPr>
              <a:t>included </a:t>
            </a:r>
            <a:r>
              <a:rPr dirty="0" sz="1350">
                <a:latin typeface="Arial Narrow"/>
                <a:cs typeface="Arial Narrow"/>
              </a:rPr>
              <a:t>in </a:t>
            </a:r>
            <a:r>
              <a:rPr dirty="0" sz="1350" spc="-5">
                <a:latin typeface="Arial Narrow"/>
                <a:cs typeface="Arial Narrow"/>
              </a:rPr>
              <a:t>primary</a:t>
            </a:r>
            <a:r>
              <a:rPr dirty="0" sz="1350" spc="-75">
                <a:latin typeface="Arial Narrow"/>
                <a:cs typeface="Arial Narrow"/>
              </a:rPr>
              <a:t> </a:t>
            </a:r>
            <a:r>
              <a:rPr dirty="0" sz="1350" spc="-15">
                <a:latin typeface="Arial Narrow"/>
                <a:cs typeface="Arial Narrow"/>
              </a:rPr>
              <a:t>analysis</a:t>
            </a:r>
            <a:endParaRPr sz="135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48990" y="4179570"/>
            <a:ext cx="2567940" cy="518159"/>
          </a:xfrm>
          <a:prstGeom prst="rect">
            <a:avLst/>
          </a:prstGeom>
          <a:solidFill>
            <a:srgbClr val="CFD9DC">
              <a:alpha val="52156"/>
            </a:srgbClr>
          </a:solidFill>
          <a:ln w="19050">
            <a:solidFill>
              <a:srgbClr val="000000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88265" marR="365760">
              <a:lnSpc>
                <a:spcPct val="103899"/>
              </a:lnSpc>
              <a:spcBef>
                <a:spcPts val="310"/>
              </a:spcBef>
            </a:pPr>
            <a:r>
              <a:rPr dirty="0" sz="1350" spc="-5">
                <a:latin typeface="Arial Narrow"/>
                <a:cs typeface="Arial Narrow"/>
              </a:rPr>
              <a:t>30 </a:t>
            </a:r>
            <a:r>
              <a:rPr dirty="0" sz="1350" spc="-10">
                <a:latin typeface="Arial Narrow"/>
                <a:cs typeface="Arial Narrow"/>
              </a:rPr>
              <a:t>unsuccessful Vein-of-Marshall  </a:t>
            </a:r>
            <a:r>
              <a:rPr dirty="0" sz="1350" spc="-15">
                <a:latin typeface="Arial Narrow"/>
                <a:cs typeface="Arial Narrow"/>
              </a:rPr>
              <a:t>ethanol</a:t>
            </a:r>
            <a:r>
              <a:rPr dirty="0" sz="1350" spc="215">
                <a:latin typeface="Arial Narrow"/>
                <a:cs typeface="Arial Narrow"/>
              </a:rPr>
              <a:t> </a:t>
            </a:r>
            <a:r>
              <a:rPr dirty="0" sz="1350" spc="-15">
                <a:latin typeface="Arial Narrow"/>
                <a:cs typeface="Arial Narrow"/>
              </a:rPr>
              <a:t>infusion</a:t>
            </a:r>
            <a:endParaRPr sz="1350">
              <a:latin typeface="Arial Narrow"/>
              <a:cs typeface="Arial Narrow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591050" y="4697729"/>
            <a:ext cx="76200" cy="391160"/>
          </a:xfrm>
          <a:custGeom>
            <a:avLst/>
            <a:gdLst/>
            <a:ahLst/>
            <a:cxnLst/>
            <a:rect l="l" t="t" r="r" b="b"/>
            <a:pathLst>
              <a:path w="76200" h="391160">
                <a:moveTo>
                  <a:pt x="28575" y="314452"/>
                </a:moveTo>
                <a:lnTo>
                  <a:pt x="0" y="314452"/>
                </a:lnTo>
                <a:lnTo>
                  <a:pt x="38100" y="390652"/>
                </a:lnTo>
                <a:lnTo>
                  <a:pt x="69850" y="327152"/>
                </a:lnTo>
                <a:lnTo>
                  <a:pt x="28575" y="327152"/>
                </a:lnTo>
                <a:lnTo>
                  <a:pt x="28575" y="314452"/>
                </a:lnTo>
                <a:close/>
              </a:path>
              <a:path w="76200" h="391160">
                <a:moveTo>
                  <a:pt x="47625" y="0"/>
                </a:moveTo>
                <a:lnTo>
                  <a:pt x="28575" y="0"/>
                </a:lnTo>
                <a:lnTo>
                  <a:pt x="28575" y="327152"/>
                </a:lnTo>
                <a:lnTo>
                  <a:pt x="47625" y="327152"/>
                </a:lnTo>
                <a:lnTo>
                  <a:pt x="47625" y="0"/>
                </a:lnTo>
                <a:close/>
              </a:path>
              <a:path w="76200" h="391160">
                <a:moveTo>
                  <a:pt x="76200" y="314452"/>
                </a:moveTo>
                <a:lnTo>
                  <a:pt x="47625" y="314452"/>
                </a:lnTo>
                <a:lnTo>
                  <a:pt x="47625" y="327152"/>
                </a:lnTo>
                <a:lnTo>
                  <a:pt x="69850" y="327152"/>
                </a:lnTo>
                <a:lnTo>
                  <a:pt x="76200" y="3144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494269" y="4789170"/>
            <a:ext cx="76200" cy="299085"/>
          </a:xfrm>
          <a:custGeom>
            <a:avLst/>
            <a:gdLst/>
            <a:ahLst/>
            <a:cxnLst/>
            <a:rect l="l" t="t" r="r" b="b"/>
            <a:pathLst>
              <a:path w="76200" h="299085">
                <a:moveTo>
                  <a:pt x="28575" y="222757"/>
                </a:moveTo>
                <a:lnTo>
                  <a:pt x="0" y="222757"/>
                </a:lnTo>
                <a:lnTo>
                  <a:pt x="38100" y="298957"/>
                </a:lnTo>
                <a:lnTo>
                  <a:pt x="69850" y="235457"/>
                </a:lnTo>
                <a:lnTo>
                  <a:pt x="28575" y="235457"/>
                </a:lnTo>
                <a:lnTo>
                  <a:pt x="28575" y="222757"/>
                </a:lnTo>
                <a:close/>
              </a:path>
              <a:path w="76200" h="299085">
                <a:moveTo>
                  <a:pt x="47625" y="0"/>
                </a:moveTo>
                <a:lnTo>
                  <a:pt x="28575" y="0"/>
                </a:lnTo>
                <a:lnTo>
                  <a:pt x="28575" y="235457"/>
                </a:lnTo>
                <a:lnTo>
                  <a:pt x="47625" y="235457"/>
                </a:lnTo>
                <a:lnTo>
                  <a:pt x="47625" y="0"/>
                </a:lnTo>
                <a:close/>
              </a:path>
              <a:path w="76200" h="299085">
                <a:moveTo>
                  <a:pt x="76200" y="222757"/>
                </a:moveTo>
                <a:lnTo>
                  <a:pt x="47625" y="222757"/>
                </a:lnTo>
                <a:lnTo>
                  <a:pt x="47625" y="235457"/>
                </a:lnTo>
                <a:lnTo>
                  <a:pt x="69850" y="235457"/>
                </a:lnTo>
                <a:lnTo>
                  <a:pt x="76200" y="2227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916929" y="3408045"/>
            <a:ext cx="1654810" cy="660400"/>
          </a:xfrm>
          <a:custGeom>
            <a:avLst/>
            <a:gdLst/>
            <a:ahLst/>
            <a:cxnLst/>
            <a:rect l="l" t="t" r="r" b="b"/>
            <a:pathLst>
              <a:path w="1654809" h="660400">
                <a:moveTo>
                  <a:pt x="1607058" y="583945"/>
                </a:moveTo>
                <a:lnTo>
                  <a:pt x="1578483" y="583945"/>
                </a:lnTo>
                <a:lnTo>
                  <a:pt x="1616583" y="660145"/>
                </a:lnTo>
                <a:lnTo>
                  <a:pt x="1648333" y="596645"/>
                </a:lnTo>
                <a:lnTo>
                  <a:pt x="1607058" y="596645"/>
                </a:lnTo>
                <a:lnTo>
                  <a:pt x="1607058" y="583945"/>
                </a:lnTo>
                <a:close/>
              </a:path>
              <a:path w="1654809" h="660400">
                <a:moveTo>
                  <a:pt x="1607058" y="9525"/>
                </a:moveTo>
                <a:lnTo>
                  <a:pt x="1607058" y="596645"/>
                </a:lnTo>
                <a:lnTo>
                  <a:pt x="1626108" y="596645"/>
                </a:lnTo>
                <a:lnTo>
                  <a:pt x="1626108" y="19050"/>
                </a:lnTo>
                <a:lnTo>
                  <a:pt x="1616583" y="19050"/>
                </a:lnTo>
                <a:lnTo>
                  <a:pt x="1607058" y="9525"/>
                </a:lnTo>
                <a:close/>
              </a:path>
              <a:path w="1654809" h="660400">
                <a:moveTo>
                  <a:pt x="1654683" y="583945"/>
                </a:moveTo>
                <a:lnTo>
                  <a:pt x="1626108" y="583945"/>
                </a:lnTo>
                <a:lnTo>
                  <a:pt x="1626108" y="596645"/>
                </a:lnTo>
                <a:lnTo>
                  <a:pt x="1648333" y="596645"/>
                </a:lnTo>
                <a:lnTo>
                  <a:pt x="1654683" y="583945"/>
                </a:lnTo>
                <a:close/>
              </a:path>
              <a:path w="1654809" h="660400">
                <a:moveTo>
                  <a:pt x="1621917" y="0"/>
                </a:moveTo>
                <a:lnTo>
                  <a:pt x="0" y="0"/>
                </a:lnTo>
                <a:lnTo>
                  <a:pt x="0" y="19050"/>
                </a:lnTo>
                <a:lnTo>
                  <a:pt x="1607058" y="19050"/>
                </a:lnTo>
                <a:lnTo>
                  <a:pt x="1607058" y="9525"/>
                </a:lnTo>
                <a:lnTo>
                  <a:pt x="1626108" y="9525"/>
                </a:lnTo>
                <a:lnTo>
                  <a:pt x="1626108" y="4317"/>
                </a:lnTo>
                <a:lnTo>
                  <a:pt x="1621917" y="0"/>
                </a:lnTo>
                <a:close/>
              </a:path>
              <a:path w="1654809" h="660400">
                <a:moveTo>
                  <a:pt x="1626108" y="9525"/>
                </a:moveTo>
                <a:lnTo>
                  <a:pt x="1607058" y="9525"/>
                </a:lnTo>
                <a:lnTo>
                  <a:pt x="1616583" y="19050"/>
                </a:lnTo>
                <a:lnTo>
                  <a:pt x="1626108" y="19050"/>
                </a:lnTo>
                <a:lnTo>
                  <a:pt x="1626108" y="95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37184"/>
            <a:ext cx="7239000" cy="730250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u="none" spc="15"/>
              <a:t>Baseline </a:t>
            </a:r>
            <a:r>
              <a:rPr dirty="0" u="none" spc="10"/>
              <a:t>patient</a:t>
            </a:r>
            <a:r>
              <a:rPr dirty="0" u="none" spc="-305"/>
              <a:t> </a:t>
            </a:r>
            <a:r>
              <a:rPr dirty="0" u="none" spc="5"/>
              <a:t>characteristics</a:t>
            </a:r>
          </a:p>
        </p:txBody>
      </p:sp>
      <p:sp>
        <p:nvSpPr>
          <p:cNvPr id="3" name="object 3"/>
          <p:cNvSpPr/>
          <p:nvPr/>
        </p:nvSpPr>
        <p:spPr>
          <a:xfrm>
            <a:off x="155447" y="2323363"/>
            <a:ext cx="3030855" cy="225425"/>
          </a:xfrm>
          <a:custGeom>
            <a:avLst/>
            <a:gdLst/>
            <a:ahLst/>
            <a:cxnLst/>
            <a:rect l="l" t="t" r="r" b="b"/>
            <a:pathLst>
              <a:path w="3030855" h="225425">
                <a:moveTo>
                  <a:pt x="0" y="225399"/>
                </a:moveTo>
                <a:lnTo>
                  <a:pt x="3030728" y="225399"/>
                </a:lnTo>
                <a:lnTo>
                  <a:pt x="3030728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86176" y="2323363"/>
            <a:ext cx="1022350" cy="225425"/>
          </a:xfrm>
          <a:custGeom>
            <a:avLst/>
            <a:gdLst/>
            <a:ahLst/>
            <a:cxnLst/>
            <a:rect l="l" t="t" r="r" b="b"/>
            <a:pathLst>
              <a:path w="1022350" h="225425">
                <a:moveTo>
                  <a:pt x="0" y="225399"/>
                </a:moveTo>
                <a:lnTo>
                  <a:pt x="1021791" y="225399"/>
                </a:lnTo>
                <a:lnTo>
                  <a:pt x="1021791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208017" y="2323363"/>
            <a:ext cx="1680210" cy="225425"/>
          </a:xfrm>
          <a:custGeom>
            <a:avLst/>
            <a:gdLst/>
            <a:ahLst/>
            <a:cxnLst/>
            <a:rect l="l" t="t" r="r" b="b"/>
            <a:pathLst>
              <a:path w="1680210" h="225425">
                <a:moveTo>
                  <a:pt x="0" y="225399"/>
                </a:moveTo>
                <a:lnTo>
                  <a:pt x="1679829" y="225399"/>
                </a:lnTo>
                <a:lnTo>
                  <a:pt x="1679829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887846" y="2323363"/>
            <a:ext cx="1788795" cy="225425"/>
          </a:xfrm>
          <a:custGeom>
            <a:avLst/>
            <a:gdLst/>
            <a:ahLst/>
            <a:cxnLst/>
            <a:rect l="l" t="t" r="r" b="b"/>
            <a:pathLst>
              <a:path w="1788795" h="225425">
                <a:moveTo>
                  <a:pt x="0" y="225399"/>
                </a:moveTo>
                <a:lnTo>
                  <a:pt x="1788668" y="225399"/>
                </a:lnTo>
                <a:lnTo>
                  <a:pt x="1788668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676515" y="2323363"/>
            <a:ext cx="1299210" cy="225425"/>
          </a:xfrm>
          <a:custGeom>
            <a:avLst/>
            <a:gdLst/>
            <a:ahLst/>
            <a:cxnLst/>
            <a:rect l="l" t="t" r="r" b="b"/>
            <a:pathLst>
              <a:path w="1299209" h="225425">
                <a:moveTo>
                  <a:pt x="0" y="225399"/>
                </a:moveTo>
                <a:lnTo>
                  <a:pt x="1298828" y="225399"/>
                </a:lnTo>
                <a:lnTo>
                  <a:pt x="1298828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5447" y="2548750"/>
            <a:ext cx="4052570" cy="174625"/>
          </a:xfrm>
          <a:custGeom>
            <a:avLst/>
            <a:gdLst/>
            <a:ahLst/>
            <a:cxnLst/>
            <a:rect l="l" t="t" r="r" b="b"/>
            <a:pathLst>
              <a:path w="4052570" h="174625">
                <a:moveTo>
                  <a:pt x="0" y="174129"/>
                </a:moveTo>
                <a:lnTo>
                  <a:pt x="4052570" y="174129"/>
                </a:lnTo>
                <a:lnTo>
                  <a:pt x="4052570" y="0"/>
                </a:lnTo>
                <a:lnTo>
                  <a:pt x="0" y="0"/>
                </a:lnTo>
                <a:lnTo>
                  <a:pt x="0" y="1741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208017" y="2548750"/>
            <a:ext cx="1680210" cy="174625"/>
          </a:xfrm>
          <a:custGeom>
            <a:avLst/>
            <a:gdLst/>
            <a:ahLst/>
            <a:cxnLst/>
            <a:rect l="l" t="t" r="r" b="b"/>
            <a:pathLst>
              <a:path w="1680210" h="174625">
                <a:moveTo>
                  <a:pt x="0" y="174129"/>
                </a:moveTo>
                <a:lnTo>
                  <a:pt x="1679829" y="174129"/>
                </a:lnTo>
                <a:lnTo>
                  <a:pt x="1679829" y="0"/>
                </a:lnTo>
                <a:lnTo>
                  <a:pt x="0" y="0"/>
                </a:lnTo>
                <a:lnTo>
                  <a:pt x="0" y="1741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887846" y="2548750"/>
            <a:ext cx="1788795" cy="174625"/>
          </a:xfrm>
          <a:custGeom>
            <a:avLst/>
            <a:gdLst/>
            <a:ahLst/>
            <a:cxnLst/>
            <a:rect l="l" t="t" r="r" b="b"/>
            <a:pathLst>
              <a:path w="1788795" h="174625">
                <a:moveTo>
                  <a:pt x="0" y="174129"/>
                </a:moveTo>
                <a:lnTo>
                  <a:pt x="1788668" y="174129"/>
                </a:lnTo>
                <a:lnTo>
                  <a:pt x="1788668" y="0"/>
                </a:lnTo>
                <a:lnTo>
                  <a:pt x="0" y="0"/>
                </a:lnTo>
                <a:lnTo>
                  <a:pt x="0" y="1741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676515" y="2548750"/>
            <a:ext cx="1299210" cy="174625"/>
          </a:xfrm>
          <a:custGeom>
            <a:avLst/>
            <a:gdLst/>
            <a:ahLst/>
            <a:cxnLst/>
            <a:rect l="l" t="t" r="r" b="b"/>
            <a:pathLst>
              <a:path w="1299209" h="174625">
                <a:moveTo>
                  <a:pt x="0" y="174129"/>
                </a:moveTo>
                <a:lnTo>
                  <a:pt x="1298828" y="174129"/>
                </a:lnTo>
                <a:lnTo>
                  <a:pt x="1298828" y="0"/>
                </a:lnTo>
                <a:lnTo>
                  <a:pt x="0" y="0"/>
                </a:lnTo>
                <a:lnTo>
                  <a:pt x="0" y="1741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5447" y="2722905"/>
            <a:ext cx="3030855" cy="225425"/>
          </a:xfrm>
          <a:custGeom>
            <a:avLst/>
            <a:gdLst/>
            <a:ahLst/>
            <a:cxnLst/>
            <a:rect l="l" t="t" r="r" b="b"/>
            <a:pathLst>
              <a:path w="3030855" h="225425">
                <a:moveTo>
                  <a:pt x="0" y="225399"/>
                </a:moveTo>
                <a:lnTo>
                  <a:pt x="3030728" y="225399"/>
                </a:lnTo>
                <a:lnTo>
                  <a:pt x="3030728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86176" y="2722905"/>
            <a:ext cx="1022350" cy="225425"/>
          </a:xfrm>
          <a:custGeom>
            <a:avLst/>
            <a:gdLst/>
            <a:ahLst/>
            <a:cxnLst/>
            <a:rect l="l" t="t" r="r" b="b"/>
            <a:pathLst>
              <a:path w="1022350" h="225425">
                <a:moveTo>
                  <a:pt x="0" y="225399"/>
                </a:moveTo>
                <a:lnTo>
                  <a:pt x="1021791" y="225399"/>
                </a:lnTo>
                <a:lnTo>
                  <a:pt x="1021791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208017" y="2722905"/>
            <a:ext cx="1680210" cy="225425"/>
          </a:xfrm>
          <a:custGeom>
            <a:avLst/>
            <a:gdLst/>
            <a:ahLst/>
            <a:cxnLst/>
            <a:rect l="l" t="t" r="r" b="b"/>
            <a:pathLst>
              <a:path w="1680210" h="225425">
                <a:moveTo>
                  <a:pt x="0" y="225399"/>
                </a:moveTo>
                <a:lnTo>
                  <a:pt x="1679829" y="225399"/>
                </a:lnTo>
                <a:lnTo>
                  <a:pt x="1679829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87846" y="2722905"/>
            <a:ext cx="1788795" cy="225425"/>
          </a:xfrm>
          <a:custGeom>
            <a:avLst/>
            <a:gdLst/>
            <a:ahLst/>
            <a:cxnLst/>
            <a:rect l="l" t="t" r="r" b="b"/>
            <a:pathLst>
              <a:path w="1788795" h="225425">
                <a:moveTo>
                  <a:pt x="0" y="225399"/>
                </a:moveTo>
                <a:lnTo>
                  <a:pt x="1788668" y="225399"/>
                </a:lnTo>
                <a:lnTo>
                  <a:pt x="1788668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676515" y="2722905"/>
            <a:ext cx="1299210" cy="225425"/>
          </a:xfrm>
          <a:custGeom>
            <a:avLst/>
            <a:gdLst/>
            <a:ahLst/>
            <a:cxnLst/>
            <a:rect l="l" t="t" r="r" b="b"/>
            <a:pathLst>
              <a:path w="1299209" h="225425">
                <a:moveTo>
                  <a:pt x="0" y="225399"/>
                </a:moveTo>
                <a:lnTo>
                  <a:pt x="1298828" y="225399"/>
                </a:lnTo>
                <a:lnTo>
                  <a:pt x="1298828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5447" y="4199242"/>
            <a:ext cx="8820150" cy="158115"/>
          </a:xfrm>
          <a:custGeom>
            <a:avLst/>
            <a:gdLst/>
            <a:ahLst/>
            <a:cxnLst/>
            <a:rect l="l" t="t" r="r" b="b"/>
            <a:pathLst>
              <a:path w="8820150" h="158114">
                <a:moveTo>
                  <a:pt x="0" y="157873"/>
                </a:moveTo>
                <a:lnTo>
                  <a:pt x="8820023" y="157873"/>
                </a:lnTo>
                <a:lnTo>
                  <a:pt x="8820023" y="0"/>
                </a:lnTo>
                <a:lnTo>
                  <a:pt x="0" y="0"/>
                </a:lnTo>
                <a:lnTo>
                  <a:pt x="0" y="1578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5447" y="4357141"/>
            <a:ext cx="1853564" cy="225425"/>
          </a:xfrm>
          <a:custGeom>
            <a:avLst/>
            <a:gdLst/>
            <a:ahLst/>
            <a:cxnLst/>
            <a:rect l="l" t="t" r="r" b="b"/>
            <a:pathLst>
              <a:path w="1853564" h="225425">
                <a:moveTo>
                  <a:pt x="0" y="225399"/>
                </a:moveTo>
                <a:lnTo>
                  <a:pt x="1853057" y="225399"/>
                </a:lnTo>
                <a:lnTo>
                  <a:pt x="1853057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08504" y="4357141"/>
            <a:ext cx="2199640" cy="225425"/>
          </a:xfrm>
          <a:custGeom>
            <a:avLst/>
            <a:gdLst/>
            <a:ahLst/>
            <a:cxnLst/>
            <a:rect l="l" t="t" r="r" b="b"/>
            <a:pathLst>
              <a:path w="2199640" h="225425">
                <a:moveTo>
                  <a:pt x="0" y="225399"/>
                </a:moveTo>
                <a:lnTo>
                  <a:pt x="2199386" y="225399"/>
                </a:lnTo>
                <a:lnTo>
                  <a:pt x="2199386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208017" y="4357141"/>
            <a:ext cx="1680210" cy="225425"/>
          </a:xfrm>
          <a:custGeom>
            <a:avLst/>
            <a:gdLst/>
            <a:ahLst/>
            <a:cxnLst/>
            <a:rect l="l" t="t" r="r" b="b"/>
            <a:pathLst>
              <a:path w="1680210" h="225425">
                <a:moveTo>
                  <a:pt x="0" y="225399"/>
                </a:moveTo>
                <a:lnTo>
                  <a:pt x="1679829" y="225399"/>
                </a:lnTo>
                <a:lnTo>
                  <a:pt x="1679829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887846" y="4357141"/>
            <a:ext cx="1788795" cy="225425"/>
          </a:xfrm>
          <a:custGeom>
            <a:avLst/>
            <a:gdLst/>
            <a:ahLst/>
            <a:cxnLst/>
            <a:rect l="l" t="t" r="r" b="b"/>
            <a:pathLst>
              <a:path w="1788795" h="225425">
                <a:moveTo>
                  <a:pt x="0" y="225399"/>
                </a:moveTo>
                <a:lnTo>
                  <a:pt x="1788668" y="225399"/>
                </a:lnTo>
                <a:lnTo>
                  <a:pt x="1788668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676515" y="4357141"/>
            <a:ext cx="1299210" cy="225425"/>
          </a:xfrm>
          <a:custGeom>
            <a:avLst/>
            <a:gdLst/>
            <a:ahLst/>
            <a:cxnLst/>
            <a:rect l="l" t="t" r="r" b="b"/>
            <a:pathLst>
              <a:path w="1299209" h="225425">
                <a:moveTo>
                  <a:pt x="0" y="225399"/>
                </a:moveTo>
                <a:lnTo>
                  <a:pt x="1298828" y="225399"/>
                </a:lnTo>
                <a:lnTo>
                  <a:pt x="1298828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5447" y="4582566"/>
            <a:ext cx="1853564" cy="225425"/>
          </a:xfrm>
          <a:custGeom>
            <a:avLst/>
            <a:gdLst/>
            <a:ahLst/>
            <a:cxnLst/>
            <a:rect l="l" t="t" r="r" b="b"/>
            <a:pathLst>
              <a:path w="1853564" h="225425">
                <a:moveTo>
                  <a:pt x="0" y="225399"/>
                </a:moveTo>
                <a:lnTo>
                  <a:pt x="1853057" y="225399"/>
                </a:lnTo>
                <a:lnTo>
                  <a:pt x="1853057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08504" y="4582566"/>
            <a:ext cx="2199640" cy="225425"/>
          </a:xfrm>
          <a:custGeom>
            <a:avLst/>
            <a:gdLst/>
            <a:ahLst/>
            <a:cxnLst/>
            <a:rect l="l" t="t" r="r" b="b"/>
            <a:pathLst>
              <a:path w="2199640" h="225425">
                <a:moveTo>
                  <a:pt x="0" y="225399"/>
                </a:moveTo>
                <a:lnTo>
                  <a:pt x="2199386" y="225399"/>
                </a:lnTo>
                <a:lnTo>
                  <a:pt x="2199386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208017" y="4582566"/>
            <a:ext cx="1680210" cy="225425"/>
          </a:xfrm>
          <a:custGeom>
            <a:avLst/>
            <a:gdLst/>
            <a:ahLst/>
            <a:cxnLst/>
            <a:rect l="l" t="t" r="r" b="b"/>
            <a:pathLst>
              <a:path w="1680210" h="225425">
                <a:moveTo>
                  <a:pt x="0" y="225399"/>
                </a:moveTo>
                <a:lnTo>
                  <a:pt x="1679829" y="225399"/>
                </a:lnTo>
                <a:lnTo>
                  <a:pt x="1679829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887846" y="4582566"/>
            <a:ext cx="1788795" cy="225425"/>
          </a:xfrm>
          <a:custGeom>
            <a:avLst/>
            <a:gdLst/>
            <a:ahLst/>
            <a:cxnLst/>
            <a:rect l="l" t="t" r="r" b="b"/>
            <a:pathLst>
              <a:path w="1788795" h="225425">
                <a:moveTo>
                  <a:pt x="0" y="225399"/>
                </a:moveTo>
                <a:lnTo>
                  <a:pt x="1788668" y="225399"/>
                </a:lnTo>
                <a:lnTo>
                  <a:pt x="1788668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676515" y="4582566"/>
            <a:ext cx="1299210" cy="225425"/>
          </a:xfrm>
          <a:custGeom>
            <a:avLst/>
            <a:gdLst/>
            <a:ahLst/>
            <a:cxnLst/>
            <a:rect l="l" t="t" r="r" b="b"/>
            <a:pathLst>
              <a:path w="1299209" h="225425">
                <a:moveTo>
                  <a:pt x="0" y="225399"/>
                </a:moveTo>
                <a:lnTo>
                  <a:pt x="1298828" y="225399"/>
                </a:lnTo>
                <a:lnTo>
                  <a:pt x="1298828" y="0"/>
                </a:lnTo>
                <a:lnTo>
                  <a:pt x="0" y="0"/>
                </a:lnTo>
                <a:lnTo>
                  <a:pt x="0" y="225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55447" y="6335686"/>
            <a:ext cx="1853564" cy="227329"/>
          </a:xfrm>
          <a:custGeom>
            <a:avLst/>
            <a:gdLst/>
            <a:ahLst/>
            <a:cxnLst/>
            <a:rect l="l" t="t" r="r" b="b"/>
            <a:pathLst>
              <a:path w="1853564" h="227329">
                <a:moveTo>
                  <a:pt x="0" y="226910"/>
                </a:moveTo>
                <a:lnTo>
                  <a:pt x="1853057" y="226910"/>
                </a:lnTo>
                <a:lnTo>
                  <a:pt x="1853057" y="0"/>
                </a:lnTo>
                <a:lnTo>
                  <a:pt x="0" y="0"/>
                </a:lnTo>
                <a:lnTo>
                  <a:pt x="0" y="2269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008504" y="6335686"/>
            <a:ext cx="2199640" cy="227329"/>
          </a:xfrm>
          <a:custGeom>
            <a:avLst/>
            <a:gdLst/>
            <a:ahLst/>
            <a:cxnLst/>
            <a:rect l="l" t="t" r="r" b="b"/>
            <a:pathLst>
              <a:path w="2199640" h="227329">
                <a:moveTo>
                  <a:pt x="0" y="226910"/>
                </a:moveTo>
                <a:lnTo>
                  <a:pt x="2199386" y="226910"/>
                </a:lnTo>
                <a:lnTo>
                  <a:pt x="2199386" y="0"/>
                </a:lnTo>
                <a:lnTo>
                  <a:pt x="0" y="0"/>
                </a:lnTo>
                <a:lnTo>
                  <a:pt x="0" y="2269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208017" y="6335686"/>
            <a:ext cx="1680210" cy="227329"/>
          </a:xfrm>
          <a:custGeom>
            <a:avLst/>
            <a:gdLst/>
            <a:ahLst/>
            <a:cxnLst/>
            <a:rect l="l" t="t" r="r" b="b"/>
            <a:pathLst>
              <a:path w="1680210" h="227329">
                <a:moveTo>
                  <a:pt x="0" y="226910"/>
                </a:moveTo>
                <a:lnTo>
                  <a:pt x="1679829" y="226910"/>
                </a:lnTo>
                <a:lnTo>
                  <a:pt x="1679829" y="0"/>
                </a:lnTo>
                <a:lnTo>
                  <a:pt x="0" y="0"/>
                </a:lnTo>
                <a:lnTo>
                  <a:pt x="0" y="2269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887846" y="6335686"/>
            <a:ext cx="1788795" cy="227329"/>
          </a:xfrm>
          <a:custGeom>
            <a:avLst/>
            <a:gdLst/>
            <a:ahLst/>
            <a:cxnLst/>
            <a:rect l="l" t="t" r="r" b="b"/>
            <a:pathLst>
              <a:path w="1788795" h="227329">
                <a:moveTo>
                  <a:pt x="0" y="226910"/>
                </a:moveTo>
                <a:lnTo>
                  <a:pt x="1788668" y="226910"/>
                </a:lnTo>
                <a:lnTo>
                  <a:pt x="1788668" y="0"/>
                </a:lnTo>
                <a:lnTo>
                  <a:pt x="0" y="0"/>
                </a:lnTo>
                <a:lnTo>
                  <a:pt x="0" y="2269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676515" y="6335686"/>
            <a:ext cx="1299210" cy="227329"/>
          </a:xfrm>
          <a:custGeom>
            <a:avLst/>
            <a:gdLst/>
            <a:ahLst/>
            <a:cxnLst/>
            <a:rect l="l" t="t" r="r" b="b"/>
            <a:pathLst>
              <a:path w="1299209" h="227329">
                <a:moveTo>
                  <a:pt x="0" y="226910"/>
                </a:moveTo>
                <a:lnTo>
                  <a:pt x="1298828" y="226910"/>
                </a:lnTo>
                <a:lnTo>
                  <a:pt x="1298828" y="0"/>
                </a:lnTo>
                <a:lnTo>
                  <a:pt x="0" y="0"/>
                </a:lnTo>
                <a:lnTo>
                  <a:pt x="0" y="2269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5447" y="6562597"/>
            <a:ext cx="4052570" cy="175260"/>
          </a:xfrm>
          <a:custGeom>
            <a:avLst/>
            <a:gdLst/>
            <a:ahLst/>
            <a:cxnLst/>
            <a:rect l="l" t="t" r="r" b="b"/>
            <a:pathLst>
              <a:path w="4052570" h="175259">
                <a:moveTo>
                  <a:pt x="0" y="174726"/>
                </a:moveTo>
                <a:lnTo>
                  <a:pt x="4052570" y="174726"/>
                </a:lnTo>
                <a:lnTo>
                  <a:pt x="4052570" y="0"/>
                </a:lnTo>
                <a:lnTo>
                  <a:pt x="0" y="0"/>
                </a:lnTo>
                <a:lnTo>
                  <a:pt x="0" y="1747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208017" y="6562597"/>
            <a:ext cx="1680210" cy="175260"/>
          </a:xfrm>
          <a:custGeom>
            <a:avLst/>
            <a:gdLst/>
            <a:ahLst/>
            <a:cxnLst/>
            <a:rect l="l" t="t" r="r" b="b"/>
            <a:pathLst>
              <a:path w="1680210" h="175259">
                <a:moveTo>
                  <a:pt x="0" y="174726"/>
                </a:moveTo>
                <a:lnTo>
                  <a:pt x="1679829" y="174726"/>
                </a:lnTo>
                <a:lnTo>
                  <a:pt x="1679829" y="0"/>
                </a:lnTo>
                <a:lnTo>
                  <a:pt x="0" y="0"/>
                </a:lnTo>
                <a:lnTo>
                  <a:pt x="0" y="1747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887846" y="6562597"/>
            <a:ext cx="1788795" cy="175260"/>
          </a:xfrm>
          <a:custGeom>
            <a:avLst/>
            <a:gdLst/>
            <a:ahLst/>
            <a:cxnLst/>
            <a:rect l="l" t="t" r="r" b="b"/>
            <a:pathLst>
              <a:path w="1788795" h="175259">
                <a:moveTo>
                  <a:pt x="0" y="174726"/>
                </a:moveTo>
                <a:lnTo>
                  <a:pt x="1788668" y="174726"/>
                </a:lnTo>
                <a:lnTo>
                  <a:pt x="1788668" y="0"/>
                </a:lnTo>
                <a:lnTo>
                  <a:pt x="0" y="0"/>
                </a:lnTo>
                <a:lnTo>
                  <a:pt x="0" y="1747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676515" y="6562597"/>
            <a:ext cx="1299210" cy="175260"/>
          </a:xfrm>
          <a:custGeom>
            <a:avLst/>
            <a:gdLst/>
            <a:ahLst/>
            <a:cxnLst/>
            <a:rect l="l" t="t" r="r" b="b"/>
            <a:pathLst>
              <a:path w="1299209" h="175259">
                <a:moveTo>
                  <a:pt x="0" y="174726"/>
                </a:moveTo>
                <a:lnTo>
                  <a:pt x="1298828" y="174726"/>
                </a:lnTo>
                <a:lnTo>
                  <a:pt x="1298828" y="0"/>
                </a:lnTo>
                <a:lnTo>
                  <a:pt x="0" y="0"/>
                </a:lnTo>
                <a:lnTo>
                  <a:pt x="0" y="1747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37" name="object 37"/>
          <p:cNvGraphicFramePr>
            <a:graphicFrameLocks noGrp="1"/>
          </p:cNvGraphicFramePr>
          <p:nvPr/>
        </p:nvGraphicFramePr>
        <p:xfrm>
          <a:off x="161289" y="1193330"/>
          <a:ext cx="8843010" cy="5550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5775"/>
                <a:gridCol w="1348739"/>
                <a:gridCol w="2230755"/>
                <a:gridCol w="949325"/>
              </a:tblGrid>
              <a:tr h="231935">
                <a:tc gridSpan="2">
                  <a:txBody>
                    <a:bodyPr/>
                    <a:lstStyle/>
                    <a:p>
                      <a:pPr algn="r" marR="129539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Catheter</a:t>
                      </a:r>
                      <a:r>
                        <a:rPr dirty="0" sz="1200" spc="-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Ablation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692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VOM+Catheter</a:t>
                      </a:r>
                      <a:r>
                        <a:rPr dirty="0" sz="1200" spc="-8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latin typeface="Arial"/>
                          <a:cs typeface="Arial"/>
                        </a:rPr>
                        <a:t>Ablation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200" spc="-9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5" b="1">
                          <a:latin typeface="Arial"/>
                          <a:cs typeface="Arial"/>
                        </a:rPr>
                        <a:t>value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solidFill>
                      <a:srgbClr val="FFFFFF"/>
                    </a:solidFill>
                  </a:tcPr>
                </a:tc>
              </a:tr>
              <a:tr h="2219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354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050" spc="20">
                          <a:latin typeface="Arial"/>
                          <a:cs typeface="Arial"/>
                        </a:rPr>
                        <a:t>N=158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051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050" spc="20">
                          <a:latin typeface="Arial"/>
                          <a:cs typeface="Arial"/>
                        </a:rPr>
                        <a:t>N=185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032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27421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Age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(years)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2258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66.4±9.9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4765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05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66.6±9.6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0.8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540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</a:tr>
              <a:tr h="225581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Male sex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- no.</a:t>
                      </a:r>
                      <a:r>
                        <a:rPr dirty="0" sz="1050" spc="-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68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124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(78%)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051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137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(74%)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0.34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FFFFFF"/>
                    </a:solidFill>
                  </a:tcPr>
                </a:tc>
              </a:tr>
              <a:tr h="22594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White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race- no.</a:t>
                      </a:r>
                      <a:r>
                        <a:rPr dirty="0" sz="1050" spc="-1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68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150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(95%)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0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169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(91%)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0.194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FFFFFF"/>
                    </a:solidFill>
                  </a:tcPr>
                </a:tc>
              </a:tr>
              <a:tr h="180837">
                <a:tc>
                  <a:txBody>
                    <a:bodyPr/>
                    <a:lstStyle/>
                    <a:p>
                      <a:pPr marL="36195">
                        <a:lnSpc>
                          <a:spcPts val="1140"/>
                        </a:lnSpc>
                        <a:spcBef>
                          <a:spcPts val="180"/>
                        </a:spcBef>
                      </a:pPr>
                      <a:r>
                        <a:rPr dirty="0" sz="1050" spc="5">
                          <a:latin typeface="Arial"/>
                          <a:cs typeface="Arial"/>
                        </a:rPr>
                        <a:t>Ejection fraction</a:t>
                      </a:r>
                      <a:r>
                        <a:rPr dirty="0" sz="105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2580">
                        <a:lnSpc>
                          <a:spcPts val="1140"/>
                        </a:lnSpc>
                        <a:spcBef>
                          <a:spcPts val="180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53.4±9.4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70510">
                        <a:lnSpc>
                          <a:spcPts val="1080"/>
                        </a:lnSpc>
                        <a:spcBef>
                          <a:spcPts val="240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52.1±10.1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ts val="1140"/>
                        </a:lnSpc>
                        <a:spcBef>
                          <a:spcPts val="18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0.2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Left atrial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diameter</a:t>
                      </a:r>
                      <a:r>
                        <a:rPr dirty="0" sz="1050" spc="-1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5">
                          <a:latin typeface="Arial"/>
                          <a:cs typeface="Arial"/>
                        </a:rPr>
                        <a:t>(mm)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FF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258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47.0±7.5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77495">
                        <a:lnSpc>
                          <a:spcPts val="1245"/>
                        </a:lnSpc>
                        <a:spcBef>
                          <a:spcPts val="390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44.8.1±7.9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0.0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2544"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1081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Left atrial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volume</a:t>
                      </a:r>
                      <a:r>
                        <a:rPr dirty="0" sz="1050" spc="-1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(ml)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46379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113.9±46.3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0955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27686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110.9.2±46.8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8575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0.5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</a:tr>
              <a:tr h="18677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Left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atrial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volume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index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(ml/m</a:t>
                      </a:r>
                      <a:r>
                        <a:rPr dirty="0" baseline="19841" sz="105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44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52.8±24.5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0510">
                        <a:lnSpc>
                          <a:spcPts val="1230"/>
                        </a:lnSpc>
                        <a:spcBef>
                          <a:spcPts val="140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52.9±21.1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0.93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solidFill>
                      <a:srgbClr val="FFFFFF"/>
                    </a:solidFill>
                  </a:tcPr>
                </a:tc>
              </a:tr>
              <a:tr h="182228">
                <a:tc>
                  <a:txBody>
                    <a:bodyPr/>
                    <a:lstStyle/>
                    <a:p>
                      <a:pPr marL="36195">
                        <a:lnSpc>
                          <a:spcPts val="1235"/>
                        </a:lnSpc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Left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atrial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volume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index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category</a:t>
                      </a:r>
                      <a:r>
                        <a:rPr dirty="0" sz="105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(ml/m</a:t>
                      </a:r>
                      <a:r>
                        <a:rPr dirty="0" baseline="19841" sz="105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  <a:tr h="216678">
                <a:tc>
                  <a:txBody>
                    <a:bodyPr/>
                    <a:lstStyle/>
                    <a:p>
                      <a:pPr algn="r" marR="249554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050" spc="25"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75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686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131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(83%)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051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155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(84%)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159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0.97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solidFill>
                      <a:srgbClr val="FFFFFF"/>
                    </a:solidFill>
                  </a:tcPr>
                </a:tc>
              </a:tr>
              <a:tr h="226614">
                <a:tc>
                  <a:txBody>
                    <a:bodyPr/>
                    <a:lstStyle/>
                    <a:p>
                      <a:pPr algn="r" marR="24955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76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89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(9%)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86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17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(19%)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  <a:tr h="226665">
                <a:tc>
                  <a:txBody>
                    <a:bodyPr/>
                    <a:lstStyle/>
                    <a:p>
                      <a:pPr algn="r" marR="24955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50" spc="25">
                          <a:latin typeface="Arial"/>
                          <a:cs typeface="Arial"/>
                        </a:rPr>
                        <a:t>&gt;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90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306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12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(8%)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92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13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(7%)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  <a:tr h="209533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Body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mass Index</a:t>
                      </a:r>
                      <a:r>
                        <a:rPr dirty="0" sz="1050" spc="-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(kg/m</a:t>
                      </a:r>
                      <a:r>
                        <a:rPr dirty="0" baseline="19841" sz="1050" spc="7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225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31.9±6.5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05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31.2±6.6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solidFill>
                      <a:srgbClr val="FFFFFF"/>
                    </a:solidFill>
                  </a:tcPr>
                </a:tc>
              </a:tr>
              <a:tr h="140895">
                <a:tc>
                  <a:txBody>
                    <a:bodyPr/>
                    <a:lstStyle/>
                    <a:p>
                      <a:pPr marL="36195">
                        <a:lnSpc>
                          <a:spcPts val="960"/>
                        </a:lnSpc>
                        <a:spcBef>
                          <a:spcPts val="50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Medical</a:t>
                      </a:r>
                      <a:r>
                        <a:rPr dirty="0" sz="105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history</a:t>
                      </a:r>
                      <a:r>
                        <a:rPr dirty="0" sz="105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no.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r" marR="246379">
                        <a:lnSpc>
                          <a:spcPts val="1190"/>
                        </a:lnSpc>
                        <a:spcBef>
                          <a:spcPts val="45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Hyperte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sion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L w="12700">
                      <a:solidFill>
                        <a:srgbClr val="FF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6860">
                        <a:lnSpc>
                          <a:spcPts val="1190"/>
                        </a:lnSpc>
                        <a:spcBef>
                          <a:spcPts val="45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104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(66%)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70510">
                        <a:lnSpc>
                          <a:spcPts val="1130"/>
                        </a:lnSpc>
                        <a:spcBef>
                          <a:spcPts val="509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144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(77%)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70">
                        <a:lnSpc>
                          <a:spcPts val="1190"/>
                        </a:lnSpc>
                        <a:spcBef>
                          <a:spcPts val="450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0.025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7150"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64154">
                <a:tc>
                  <a:txBody>
                    <a:bodyPr/>
                    <a:lstStyle/>
                    <a:p>
                      <a:pPr algn="r" marR="24574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Di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tes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31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(20%)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26860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52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(28%)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9215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0.07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1594"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</a:tr>
              <a:tr h="225665">
                <a:tc>
                  <a:txBody>
                    <a:bodyPr/>
                    <a:lstStyle/>
                    <a:p>
                      <a:pPr algn="r" marR="24637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Coronary</a:t>
                      </a:r>
                      <a:r>
                        <a:rPr dirty="0" sz="1050" spc="-1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disease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41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(26%)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86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52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(28%)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0.6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FFFFFF"/>
                    </a:solidFill>
                  </a:tcPr>
                </a:tc>
              </a:tr>
              <a:tr h="225662">
                <a:tc>
                  <a:txBody>
                    <a:bodyPr/>
                    <a:lstStyle/>
                    <a:p>
                      <a:pPr algn="r" marR="2387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Strok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e-</a:t>
                      </a:r>
                      <a:r>
                        <a:rPr dirty="0" sz="1050" spc="5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(12%)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86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(10%)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0.9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FFFFFF"/>
                    </a:solidFill>
                  </a:tcPr>
                </a:tc>
              </a:tr>
              <a:tr h="225550">
                <a:tc>
                  <a:txBody>
                    <a:bodyPr/>
                    <a:lstStyle/>
                    <a:p>
                      <a:pPr algn="r" marR="2457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Heart</a:t>
                      </a:r>
                      <a:r>
                        <a:rPr dirty="0" sz="105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failure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49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42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(27%)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86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48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(26%)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114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0.66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FFFFFF"/>
                    </a:solidFill>
                  </a:tcPr>
                </a:tc>
              </a:tr>
              <a:tr h="212534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CHADS-VASC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Score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68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2.6±1.6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705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2.9±1.6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0.23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FFFFFF"/>
                    </a:solidFill>
                  </a:tcPr>
                </a:tc>
              </a:tr>
              <a:tr h="195613"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Time from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first</a:t>
                      </a:r>
                      <a:r>
                        <a:rPr dirty="0" sz="1050" spc="-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5">
                          <a:latin typeface="Arial"/>
                          <a:cs typeface="Arial"/>
                        </a:rPr>
                        <a:t>AF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diagnosis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16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  <a:tr h="217597">
                <a:tc>
                  <a:txBody>
                    <a:bodyPr/>
                    <a:lstStyle/>
                    <a:p>
                      <a:pPr algn="r" marR="2451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050" spc="30">
                          <a:latin typeface="Arial"/>
                          <a:cs typeface="Arial"/>
                        </a:rPr>
                        <a:t>&lt;6</a:t>
                      </a:r>
                      <a:r>
                        <a:rPr dirty="0" sz="105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months-</a:t>
                      </a:r>
                      <a:r>
                        <a:rPr dirty="0" sz="105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no.</a:t>
                      </a:r>
                      <a:r>
                        <a:rPr dirty="0" sz="105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536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(6%)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924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(8%)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22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2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050" spc="-5">
                          <a:latin typeface="Arial"/>
                          <a:cs typeface="Arial"/>
                        </a:rPr>
                        <a:t>0.81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solidFill>
                      <a:srgbClr val="FFFFFF"/>
                    </a:solidFill>
                  </a:tcPr>
                </a:tc>
              </a:tr>
              <a:tr h="226902">
                <a:tc>
                  <a:txBody>
                    <a:bodyPr/>
                    <a:lstStyle/>
                    <a:p>
                      <a:pPr algn="r" marR="2457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months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years</a:t>
                      </a:r>
                      <a:r>
                        <a:rPr dirty="0" sz="1050" spc="-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no.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55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65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(41%)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349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2686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76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(41)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11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</a:tr>
              <a:tr h="172279">
                <a:tc>
                  <a:txBody>
                    <a:bodyPr/>
                    <a:lstStyle/>
                    <a:p>
                      <a:pPr algn="r" marR="245110">
                        <a:lnSpc>
                          <a:spcPts val="1065"/>
                        </a:lnSpc>
                        <a:spcBef>
                          <a:spcPts val="190"/>
                        </a:spcBef>
                      </a:pPr>
                      <a:r>
                        <a:rPr dirty="0" sz="1050" spc="30">
                          <a:latin typeface="Arial"/>
                          <a:cs typeface="Arial"/>
                        </a:rPr>
                        <a:t>&gt;2</a:t>
                      </a:r>
                      <a:r>
                        <a:rPr dirty="0" sz="105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years-</a:t>
                      </a:r>
                      <a:r>
                        <a:rPr dirty="0" sz="105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no.</a:t>
                      </a:r>
                      <a:r>
                        <a:rPr dirty="0" sz="105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5595">
                        <a:lnSpc>
                          <a:spcPts val="1065"/>
                        </a:lnSpc>
                        <a:spcBef>
                          <a:spcPts val="19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83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(52%)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69240">
                        <a:lnSpc>
                          <a:spcPts val="1005"/>
                        </a:lnSpc>
                        <a:spcBef>
                          <a:spcPts val="250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94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(51%)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175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21602">
                <a:tc>
                  <a:txBody>
                    <a:bodyPr/>
                    <a:lstStyle/>
                    <a:p>
                      <a:pPr marL="36830">
                        <a:lnSpc>
                          <a:spcPts val="1225"/>
                        </a:lnSpc>
                        <a:spcBef>
                          <a:spcPts val="415"/>
                        </a:spcBef>
                      </a:pPr>
                      <a:r>
                        <a:rPr dirty="0" sz="1050" spc="10">
                          <a:latin typeface="Arial"/>
                          <a:cs typeface="Arial"/>
                        </a:rPr>
                        <a:t>Longstanding</a:t>
                      </a:r>
                      <a:r>
                        <a:rPr dirty="0" sz="105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Persistent</a:t>
                      </a:r>
                      <a:r>
                        <a:rPr dirty="0" sz="105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atrial</a:t>
                      </a:r>
                      <a:r>
                        <a:rPr dirty="0" sz="1050" spc="-11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fibrillation</a:t>
                      </a:r>
                      <a:r>
                        <a:rPr dirty="0" sz="105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0">
                          <a:latin typeface="Arial"/>
                          <a:cs typeface="Arial"/>
                        </a:rPr>
                        <a:t>- no.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L w="12700">
                      <a:solidFill>
                        <a:srgbClr val="FF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  <a:lnB w="1905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5595">
                        <a:lnSpc>
                          <a:spcPts val="1225"/>
                        </a:lnSpc>
                        <a:spcBef>
                          <a:spcPts val="41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82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(52%)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T w="12700">
                      <a:solidFill>
                        <a:srgbClr val="FF0000"/>
                      </a:solidFill>
                      <a:prstDash val="solid"/>
                    </a:lnT>
                    <a:lnB w="1905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69240">
                        <a:lnSpc>
                          <a:spcPts val="1165"/>
                        </a:lnSpc>
                        <a:spcBef>
                          <a:spcPts val="475"/>
                        </a:spcBef>
                      </a:pPr>
                      <a:r>
                        <a:rPr dirty="0" sz="1050" spc="15">
                          <a:latin typeface="Arial"/>
                          <a:cs typeface="Arial"/>
                        </a:rPr>
                        <a:t>99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15">
                          <a:latin typeface="Arial"/>
                          <a:cs typeface="Arial"/>
                        </a:rPr>
                        <a:t>(54%)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0325">
                    <a:lnT w="12700">
                      <a:solidFill>
                        <a:srgbClr val="FF0000"/>
                      </a:solidFill>
                      <a:prstDash val="solid"/>
                    </a:lnT>
                    <a:lnB w="19050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35">
                        <a:lnSpc>
                          <a:spcPts val="1225"/>
                        </a:lnSpc>
                        <a:spcBef>
                          <a:spcPts val="41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0.7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2705">
                    <a:lnR w="12700">
                      <a:solidFill>
                        <a:srgbClr val="FF0000"/>
                      </a:solidFill>
                      <a:prstDash val="solid"/>
                    </a:lnR>
                    <a:lnT w="12700">
                      <a:solidFill>
                        <a:srgbClr val="FF0000"/>
                      </a:solidFill>
                      <a:prstDash val="solid"/>
                    </a:lnT>
                    <a:lnB w="1905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8" name="object 38"/>
          <p:cNvSpPr/>
          <p:nvPr/>
        </p:nvSpPr>
        <p:spPr>
          <a:xfrm>
            <a:off x="38100" y="2446020"/>
            <a:ext cx="9079230" cy="384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8100" y="4267200"/>
            <a:ext cx="9079230" cy="384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8100" y="6454140"/>
            <a:ext cx="9079230" cy="384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Miguel Valderrabano</dc:creator>
  <dc:title>Slide 1</dc:title>
  <dcterms:created xsi:type="dcterms:W3CDTF">2020-03-29T17:50:10Z</dcterms:created>
  <dcterms:modified xsi:type="dcterms:W3CDTF">2020-03-29T17:50:10Z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2020-03-26T00:00:00Z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2020-03-29T00:00:00Z</vt:filetime>
  </property>
</Properties>
</file>