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48475"/>
          </a:xfrm>
          <a:custGeom>
            <a:avLst/>
            <a:gdLst/>
            <a:ahLst/>
            <a:cxnLst/>
            <a:rect l="l" t="t" r="r" b="b"/>
            <a:pathLst>
              <a:path w="12192000" h="6848475">
                <a:moveTo>
                  <a:pt x="0" y="6848474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48474"/>
                </a:lnTo>
                <a:lnTo>
                  <a:pt x="0" y="6848474"/>
                </a:lnTo>
                <a:close/>
              </a:path>
            </a:pathLst>
          </a:custGeom>
          <a:solidFill>
            <a:srgbClr val="313B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219333" y="3520154"/>
            <a:ext cx="2532380" cy="0"/>
          </a:xfrm>
          <a:custGeom>
            <a:avLst/>
            <a:gdLst/>
            <a:ahLst/>
            <a:cxnLst/>
            <a:rect l="l" t="t" r="r" b="b"/>
            <a:pathLst>
              <a:path w="2532379" h="0">
                <a:moveTo>
                  <a:pt x="0" y="0"/>
                </a:moveTo>
                <a:lnTo>
                  <a:pt x="2532336" y="1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07816" y="1343659"/>
            <a:ext cx="7855584" cy="2061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13B9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07816" y="3745483"/>
            <a:ext cx="7691120" cy="845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7474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13B9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7474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13B9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13B9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9217" y="179323"/>
            <a:ext cx="8925562" cy="10587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13B9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6252" y="1584452"/>
            <a:ext cx="4943475" cy="354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7474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dlbhattmd@post.harvard.edu" TargetMode="External"/><Relationship Id="rId3" Type="http://schemas.openxmlformats.org/officeDocument/2006/relationships/image" Target="../media/image18.png"/><Relationship Id="rId4" Type="http://schemas.openxmlformats.org/officeDocument/2006/relationships/image" Target="../media/image1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10"/>
              </a:spcBef>
            </a:pPr>
            <a:r>
              <a:rPr dirty="0" spc="-10">
                <a:solidFill>
                  <a:srgbClr val="FFFFFF"/>
                </a:solidFill>
              </a:rPr>
              <a:t>DEEPAK</a:t>
            </a:r>
            <a:r>
              <a:rPr dirty="0" spc="-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L.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 spc="-45">
                <a:solidFill>
                  <a:srgbClr val="FFFFFF"/>
                </a:solidFill>
              </a:rPr>
              <a:t>BHATT,</a:t>
            </a:r>
            <a:r>
              <a:rPr dirty="0" spc="-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MD,</a:t>
            </a:r>
            <a:r>
              <a:rPr dirty="0" spc="-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MPH,</a:t>
            </a:r>
            <a:r>
              <a:rPr dirty="0" spc="-30">
                <a:solidFill>
                  <a:srgbClr val="FFFFFF"/>
                </a:solidFill>
              </a:rPr>
              <a:t> </a:t>
            </a:r>
            <a:r>
              <a:rPr dirty="0" spc="-20">
                <a:solidFill>
                  <a:srgbClr val="FFFFFF"/>
                </a:solidFill>
              </a:rPr>
              <a:t>YUAN-</a:t>
            </a:r>
            <a:r>
              <a:rPr dirty="0">
                <a:solidFill>
                  <a:srgbClr val="FFFFFF"/>
                </a:solidFill>
              </a:rPr>
              <a:t>DI</a:t>
            </a:r>
            <a:r>
              <a:rPr dirty="0" spc="-30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HALVORSEN,</a:t>
            </a:r>
            <a:r>
              <a:rPr dirty="0" spc="-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PHD,</a:t>
            </a:r>
            <a:r>
              <a:rPr dirty="0" spc="-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WILLIAM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MARSHALL,</a:t>
            </a:r>
            <a:r>
              <a:rPr dirty="0" spc="-25">
                <a:solidFill>
                  <a:srgbClr val="FFFFFF"/>
                </a:solidFill>
              </a:rPr>
              <a:t> MD, </a:t>
            </a:r>
            <a:r>
              <a:rPr dirty="0">
                <a:solidFill>
                  <a:srgbClr val="FFFFFF"/>
                </a:solidFill>
              </a:rPr>
              <a:t>DANIEL</a:t>
            </a:r>
            <a:r>
              <a:rPr dirty="0" spc="-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LADER,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BRIAN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SHEN,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MACKENZIE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 spc="-40">
                <a:solidFill>
                  <a:srgbClr val="FFFFFF"/>
                </a:solidFill>
              </a:rPr>
              <a:t>PATER,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PHD,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 spc="-20">
                <a:solidFill>
                  <a:srgbClr val="FFFFFF"/>
                </a:solidFill>
              </a:rPr>
              <a:t>AJAY</a:t>
            </a:r>
            <a:r>
              <a:rPr dirty="0" spc="-40">
                <a:solidFill>
                  <a:srgbClr val="FFFFFF"/>
                </a:solidFill>
              </a:rPr>
              <a:t> </a:t>
            </a:r>
            <a:r>
              <a:rPr dirty="0" spc="-35">
                <a:solidFill>
                  <a:srgbClr val="FFFFFF"/>
                </a:solidFill>
              </a:rPr>
              <a:t>SRIVASTAVA, </a:t>
            </a:r>
            <a:r>
              <a:rPr dirty="0" spc="-25">
                <a:solidFill>
                  <a:srgbClr val="FFFFFF"/>
                </a:solidFill>
              </a:rPr>
              <a:t>MD, </a:t>
            </a:r>
            <a:r>
              <a:rPr dirty="0">
                <a:solidFill>
                  <a:srgbClr val="FFFFFF"/>
                </a:solidFill>
              </a:rPr>
              <a:t>MORRIS</a:t>
            </a:r>
            <a:r>
              <a:rPr dirty="0" spc="-4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J.</a:t>
            </a:r>
            <a:r>
              <a:rPr dirty="0" spc="-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BROWN,</a:t>
            </a:r>
            <a:r>
              <a:rPr dirty="0" spc="-2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MD,</a:t>
            </a:r>
            <a:r>
              <a:rPr dirty="0" spc="-2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MASON</a:t>
            </a:r>
            <a:r>
              <a:rPr dirty="0" spc="-20">
                <a:solidFill>
                  <a:srgbClr val="FFFFFF"/>
                </a:solidFill>
              </a:rPr>
              <a:t> </a:t>
            </a:r>
            <a:r>
              <a:rPr dirty="0" spc="-90">
                <a:solidFill>
                  <a:srgbClr val="FFFFFF"/>
                </a:solidFill>
              </a:rPr>
              <a:t>W.</a:t>
            </a:r>
            <a:r>
              <a:rPr dirty="0" spc="-1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FREEMAN,</a:t>
            </a:r>
            <a:r>
              <a:rPr dirty="0" spc="-20">
                <a:solidFill>
                  <a:srgbClr val="FFFFFF"/>
                </a:solidFill>
              </a:rPr>
              <a:t> </a:t>
            </a:r>
            <a:r>
              <a:rPr dirty="0" spc="-25">
                <a:solidFill>
                  <a:srgbClr val="FFFFFF"/>
                </a:solidFill>
              </a:rPr>
              <a:t>MD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65404" rIns="0" bIns="0" rtlCol="0" vert="horz">
            <a:spAutoFit/>
          </a:bodyPr>
          <a:lstStyle/>
          <a:p>
            <a:pPr marL="12700" marR="5080">
              <a:lnSpc>
                <a:spcPct val="90400"/>
              </a:lnSpc>
              <a:spcBef>
                <a:spcPts val="515"/>
              </a:spcBef>
            </a:pPr>
            <a:r>
              <a:rPr dirty="0">
                <a:solidFill>
                  <a:srgbClr val="FFFFFF"/>
                </a:solidFill>
              </a:rPr>
              <a:t>HALO:</a:t>
            </a:r>
            <a:r>
              <a:rPr dirty="0" spc="-5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Results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From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a</a:t>
            </a:r>
            <a:r>
              <a:rPr dirty="0" spc="-4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Phase</a:t>
            </a:r>
            <a:r>
              <a:rPr dirty="0" spc="-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2,</a:t>
            </a:r>
            <a:r>
              <a:rPr dirty="0" spc="-35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Double- </a:t>
            </a:r>
            <a:r>
              <a:rPr dirty="0">
                <a:solidFill>
                  <a:srgbClr val="FFFFFF"/>
                </a:solidFill>
              </a:rPr>
              <a:t>Blind,</a:t>
            </a:r>
            <a:r>
              <a:rPr dirty="0" spc="-85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Placebo-</a:t>
            </a:r>
            <a:r>
              <a:rPr dirty="0">
                <a:solidFill>
                  <a:srgbClr val="FFFFFF"/>
                </a:solidFill>
              </a:rPr>
              <a:t>Controlled</a:t>
            </a:r>
            <a:r>
              <a:rPr dirty="0" spc="-7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Trial</a:t>
            </a:r>
            <a:r>
              <a:rPr dirty="0" spc="-65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Evaluating </a:t>
            </a:r>
            <a:r>
              <a:rPr dirty="0">
                <a:solidFill>
                  <a:srgbClr val="FFFFFF"/>
                </a:solidFill>
              </a:rPr>
              <a:t>the</a:t>
            </a:r>
            <a:r>
              <a:rPr dirty="0" spc="-8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Efficacy</a:t>
            </a:r>
            <a:r>
              <a:rPr dirty="0" spc="-8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and</a:t>
            </a:r>
            <a:r>
              <a:rPr dirty="0" spc="-7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Safety</a:t>
            </a:r>
            <a:r>
              <a:rPr dirty="0" spc="-8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</a:t>
            </a:r>
            <a:r>
              <a:rPr dirty="0" spc="-80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Baxdrostat</a:t>
            </a:r>
            <a:r>
              <a:rPr dirty="0" spc="-70">
                <a:solidFill>
                  <a:srgbClr val="FFFFFF"/>
                </a:solidFill>
              </a:rPr>
              <a:t> </a:t>
            </a:r>
            <a:r>
              <a:rPr dirty="0" spc="-25">
                <a:solidFill>
                  <a:srgbClr val="FFFFFF"/>
                </a:solidFill>
              </a:rPr>
              <a:t>in </a:t>
            </a:r>
            <a:r>
              <a:rPr dirty="0">
                <a:solidFill>
                  <a:srgbClr val="FFFFFF"/>
                </a:solidFill>
              </a:rPr>
              <a:t>Patients</a:t>
            </a:r>
            <a:r>
              <a:rPr dirty="0" spc="-9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With</a:t>
            </a:r>
            <a:r>
              <a:rPr dirty="0" spc="-7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Uncontrolled</a:t>
            </a:r>
            <a:r>
              <a:rPr dirty="0" spc="-70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Hypertension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176016" y="1624583"/>
            <a:ext cx="5858510" cy="4556760"/>
            <a:chOff x="3176016" y="1624583"/>
            <a:chExt cx="5858510" cy="455676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76016" y="1624583"/>
              <a:ext cx="5858256" cy="455676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3430134" y="1878757"/>
              <a:ext cx="5350510" cy="4048125"/>
            </a:xfrm>
            <a:custGeom>
              <a:avLst/>
              <a:gdLst/>
              <a:ahLst/>
              <a:cxnLst/>
              <a:rect l="l" t="t" r="r" b="b"/>
              <a:pathLst>
                <a:path w="5350509" h="4048125">
                  <a:moveTo>
                    <a:pt x="5284875" y="0"/>
                  </a:moveTo>
                  <a:lnTo>
                    <a:pt x="65049" y="0"/>
                  </a:lnTo>
                  <a:lnTo>
                    <a:pt x="39729" y="5111"/>
                  </a:lnTo>
                  <a:lnTo>
                    <a:pt x="19052" y="19052"/>
                  </a:lnTo>
                  <a:lnTo>
                    <a:pt x="5111" y="39728"/>
                  </a:lnTo>
                  <a:lnTo>
                    <a:pt x="0" y="65048"/>
                  </a:lnTo>
                  <a:lnTo>
                    <a:pt x="0" y="3982848"/>
                  </a:lnTo>
                  <a:lnTo>
                    <a:pt x="5111" y="4008168"/>
                  </a:lnTo>
                  <a:lnTo>
                    <a:pt x="19052" y="4028844"/>
                  </a:lnTo>
                  <a:lnTo>
                    <a:pt x="39729" y="4042785"/>
                  </a:lnTo>
                  <a:lnTo>
                    <a:pt x="65049" y="4047896"/>
                  </a:lnTo>
                  <a:lnTo>
                    <a:pt x="5284875" y="4047896"/>
                  </a:lnTo>
                  <a:lnTo>
                    <a:pt x="5310195" y="4042785"/>
                  </a:lnTo>
                  <a:lnTo>
                    <a:pt x="5330871" y="4028844"/>
                  </a:lnTo>
                  <a:lnTo>
                    <a:pt x="5344811" y="4008168"/>
                  </a:lnTo>
                  <a:lnTo>
                    <a:pt x="5349923" y="3982848"/>
                  </a:lnTo>
                  <a:lnTo>
                    <a:pt x="5349923" y="65048"/>
                  </a:lnTo>
                  <a:lnTo>
                    <a:pt x="5344811" y="39728"/>
                  </a:lnTo>
                  <a:lnTo>
                    <a:pt x="5330871" y="19052"/>
                  </a:lnTo>
                  <a:lnTo>
                    <a:pt x="5310195" y="5111"/>
                  </a:lnTo>
                  <a:lnTo>
                    <a:pt x="52848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3764" rIns="0" bIns="0" rtlCol="0" vert="horz">
            <a:spAutoFit/>
          </a:bodyPr>
          <a:lstStyle/>
          <a:p>
            <a:pPr marL="12700">
              <a:lnSpc>
                <a:spcPts val="4270"/>
              </a:lnSpc>
              <a:spcBef>
                <a:spcPts val="100"/>
              </a:spcBef>
            </a:pPr>
            <a:r>
              <a:rPr dirty="0"/>
              <a:t>Secondary</a:t>
            </a:r>
            <a:r>
              <a:rPr dirty="0" spc="-30"/>
              <a:t> </a:t>
            </a:r>
            <a:r>
              <a:rPr dirty="0" spc="-10"/>
              <a:t>Endpoint</a:t>
            </a:r>
          </a:p>
          <a:p>
            <a:pPr marL="13335">
              <a:lnSpc>
                <a:spcPts val="2830"/>
              </a:lnSpc>
            </a:pP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Percent</a:t>
            </a:r>
            <a:r>
              <a:rPr dirty="0" cap="small" sz="2400" spc="9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of</a:t>
            </a:r>
            <a:r>
              <a:rPr dirty="0" cap="small" sz="2400" spc="9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spc="-10" b="0">
                <a:solidFill>
                  <a:srgbClr val="F26F21"/>
                </a:solidFill>
                <a:latin typeface="Calibri"/>
                <a:cs typeface="Calibri"/>
              </a:rPr>
              <a:t>patients</a:t>
            </a:r>
            <a:r>
              <a:rPr dirty="0" cap="small" sz="2400" spc="9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achieving</a:t>
            </a:r>
            <a:r>
              <a:rPr dirty="0" cap="small" sz="2400" spc="9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a</a:t>
            </a:r>
            <a:r>
              <a:rPr dirty="0" cap="small" sz="2400" spc="9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seated</a:t>
            </a:r>
            <a:r>
              <a:rPr dirty="0" cap="small" sz="2400" spc="10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SBP</a:t>
            </a:r>
            <a:r>
              <a:rPr dirty="0" cap="small" sz="2400" spc="-3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response</a:t>
            </a:r>
            <a:r>
              <a:rPr dirty="0" cap="small" sz="2400" spc="8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&lt;130</a:t>
            </a:r>
            <a:r>
              <a:rPr dirty="0" cap="small" sz="2400" spc="-3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mmHg</a:t>
            </a:r>
            <a:r>
              <a:rPr dirty="0" cap="small" sz="2400" spc="9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at</a:t>
            </a:r>
            <a:r>
              <a:rPr dirty="0" cap="small" sz="2400" spc="8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8</a:t>
            </a:r>
            <a:r>
              <a:rPr dirty="0" cap="small" sz="2400" spc="-3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spc="-10" b="0">
                <a:solidFill>
                  <a:srgbClr val="F26F21"/>
                </a:solidFill>
                <a:latin typeface="Calibri"/>
                <a:cs typeface="Calibri"/>
              </a:rPr>
              <a:t>weeks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99217" y="6529323"/>
            <a:ext cx="22644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Abbreviations: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SBP,</a:t>
            </a:r>
            <a:r>
              <a:rPr dirty="0" sz="1000" spc="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systolic</a:t>
            </a:r>
            <a:r>
              <a:rPr dirty="0" sz="1000" spc="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blood</a:t>
            </a:r>
            <a:r>
              <a:rPr dirty="0" sz="1000" spc="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pressure.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4157255" y="4046094"/>
            <a:ext cx="528320" cy="1583690"/>
          </a:xfrm>
          <a:custGeom>
            <a:avLst/>
            <a:gdLst/>
            <a:ahLst/>
            <a:cxnLst/>
            <a:rect l="l" t="t" r="r" b="b"/>
            <a:pathLst>
              <a:path w="528320" h="1583689">
                <a:moveTo>
                  <a:pt x="527786" y="0"/>
                </a:moveTo>
                <a:lnTo>
                  <a:pt x="0" y="0"/>
                </a:lnTo>
                <a:lnTo>
                  <a:pt x="0" y="1583528"/>
                </a:lnTo>
                <a:lnTo>
                  <a:pt x="527786" y="1583528"/>
                </a:lnTo>
                <a:lnTo>
                  <a:pt x="527786" y="0"/>
                </a:lnTo>
                <a:close/>
              </a:path>
            </a:pathLst>
          </a:custGeom>
          <a:solidFill>
            <a:srgbClr val="AFA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376671" y="4023359"/>
            <a:ext cx="527685" cy="1606550"/>
          </a:xfrm>
          <a:custGeom>
            <a:avLst/>
            <a:gdLst/>
            <a:ahLst/>
            <a:cxnLst/>
            <a:rect l="l" t="t" r="r" b="b"/>
            <a:pathLst>
              <a:path w="527685" h="1606550">
                <a:moveTo>
                  <a:pt x="527303" y="0"/>
                </a:moveTo>
                <a:lnTo>
                  <a:pt x="0" y="0"/>
                </a:lnTo>
                <a:lnTo>
                  <a:pt x="0" y="1606262"/>
                </a:lnTo>
                <a:lnTo>
                  <a:pt x="527303" y="1606262"/>
                </a:lnTo>
                <a:lnTo>
                  <a:pt x="527303" y="0"/>
                </a:lnTo>
                <a:close/>
              </a:path>
            </a:pathLst>
          </a:custGeom>
          <a:solidFill>
            <a:srgbClr val="323B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6595871" y="4133088"/>
            <a:ext cx="527685" cy="1496695"/>
          </a:xfrm>
          <a:custGeom>
            <a:avLst/>
            <a:gdLst/>
            <a:ahLst/>
            <a:cxnLst/>
            <a:rect l="l" t="t" r="r" b="b"/>
            <a:pathLst>
              <a:path w="527684" h="1496695">
                <a:moveTo>
                  <a:pt x="527303" y="0"/>
                </a:moveTo>
                <a:lnTo>
                  <a:pt x="0" y="0"/>
                </a:lnTo>
                <a:lnTo>
                  <a:pt x="0" y="1496534"/>
                </a:lnTo>
                <a:lnTo>
                  <a:pt x="527303" y="1496534"/>
                </a:lnTo>
                <a:lnTo>
                  <a:pt x="527303" y="0"/>
                </a:lnTo>
                <a:close/>
              </a:path>
            </a:pathLst>
          </a:custGeom>
          <a:solidFill>
            <a:srgbClr val="323B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7815071" y="3611879"/>
            <a:ext cx="527685" cy="2018030"/>
          </a:xfrm>
          <a:custGeom>
            <a:avLst/>
            <a:gdLst/>
            <a:ahLst/>
            <a:cxnLst/>
            <a:rect l="l" t="t" r="r" b="b"/>
            <a:pathLst>
              <a:path w="527684" h="2018029">
                <a:moveTo>
                  <a:pt x="527303" y="0"/>
                </a:moveTo>
                <a:lnTo>
                  <a:pt x="0" y="0"/>
                </a:lnTo>
                <a:lnTo>
                  <a:pt x="0" y="2017742"/>
                </a:lnTo>
                <a:lnTo>
                  <a:pt x="527303" y="2017742"/>
                </a:lnTo>
                <a:lnTo>
                  <a:pt x="527303" y="0"/>
                </a:lnTo>
                <a:close/>
              </a:path>
            </a:pathLst>
          </a:custGeom>
          <a:solidFill>
            <a:srgbClr val="323B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3581520" y="3338612"/>
            <a:ext cx="227329" cy="1548130"/>
          </a:xfrm>
          <a:prstGeom prst="rect">
            <a:avLst/>
          </a:prstGeom>
        </p:spPr>
        <p:txBody>
          <a:bodyPr wrap="square" lIns="0" tIns="44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PERCENT</a:t>
            </a:r>
            <a:r>
              <a:rPr dirty="0" sz="1300" spc="6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OF</a:t>
            </a:r>
            <a:r>
              <a:rPr dirty="0" sz="1300" spc="70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 spc="-10">
                <a:solidFill>
                  <a:srgbClr val="3B3838"/>
                </a:solidFill>
                <a:latin typeface="Calibri"/>
                <a:cs typeface="Calibri"/>
              </a:rPr>
              <a:t>PATIENTS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5073280" y="2112759"/>
            <a:ext cx="3509010" cy="290195"/>
            <a:chOff x="5073280" y="2112759"/>
            <a:chExt cx="3509010" cy="290195"/>
          </a:xfrm>
        </p:grpSpPr>
        <p:sp>
          <p:nvSpPr>
            <p:cNvPr id="13" name="object 13" descr=""/>
            <p:cNvSpPr/>
            <p:nvPr/>
          </p:nvSpPr>
          <p:spPr>
            <a:xfrm>
              <a:off x="5079630" y="2119109"/>
              <a:ext cx="3496310" cy="277495"/>
            </a:xfrm>
            <a:custGeom>
              <a:avLst/>
              <a:gdLst/>
              <a:ahLst/>
              <a:cxnLst/>
              <a:rect l="l" t="t" r="r" b="b"/>
              <a:pathLst>
                <a:path w="3496309" h="277494">
                  <a:moveTo>
                    <a:pt x="3449546" y="0"/>
                  </a:moveTo>
                  <a:lnTo>
                    <a:pt x="46165" y="0"/>
                  </a:lnTo>
                  <a:lnTo>
                    <a:pt x="28196" y="3628"/>
                  </a:lnTo>
                  <a:lnTo>
                    <a:pt x="13521" y="13522"/>
                  </a:lnTo>
                  <a:lnTo>
                    <a:pt x="3627" y="28197"/>
                  </a:lnTo>
                  <a:lnTo>
                    <a:pt x="0" y="46167"/>
                  </a:lnTo>
                  <a:lnTo>
                    <a:pt x="0" y="276999"/>
                  </a:lnTo>
                  <a:lnTo>
                    <a:pt x="3495711" y="276999"/>
                  </a:lnTo>
                  <a:lnTo>
                    <a:pt x="3495711" y="46167"/>
                  </a:lnTo>
                  <a:lnTo>
                    <a:pt x="3492083" y="28197"/>
                  </a:lnTo>
                  <a:lnTo>
                    <a:pt x="3482190" y="13522"/>
                  </a:lnTo>
                  <a:lnTo>
                    <a:pt x="3467515" y="3628"/>
                  </a:lnTo>
                  <a:lnTo>
                    <a:pt x="3449546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079630" y="2119109"/>
              <a:ext cx="3496310" cy="277495"/>
            </a:xfrm>
            <a:custGeom>
              <a:avLst/>
              <a:gdLst/>
              <a:ahLst/>
              <a:cxnLst/>
              <a:rect l="l" t="t" r="r" b="b"/>
              <a:pathLst>
                <a:path w="3496309" h="277494">
                  <a:moveTo>
                    <a:pt x="46166" y="0"/>
                  </a:moveTo>
                  <a:lnTo>
                    <a:pt x="3449547" y="0"/>
                  </a:lnTo>
                  <a:lnTo>
                    <a:pt x="3467517" y="3627"/>
                  </a:lnTo>
                  <a:lnTo>
                    <a:pt x="3482191" y="13521"/>
                  </a:lnTo>
                  <a:lnTo>
                    <a:pt x="3492085" y="28196"/>
                  </a:lnTo>
                  <a:lnTo>
                    <a:pt x="3495713" y="46166"/>
                  </a:lnTo>
                  <a:lnTo>
                    <a:pt x="3495713" y="276999"/>
                  </a:lnTo>
                  <a:lnTo>
                    <a:pt x="0" y="276999"/>
                  </a:lnTo>
                  <a:lnTo>
                    <a:pt x="0" y="46166"/>
                  </a:lnTo>
                  <a:lnTo>
                    <a:pt x="3627" y="28196"/>
                  </a:lnTo>
                  <a:lnTo>
                    <a:pt x="13521" y="13521"/>
                  </a:lnTo>
                  <a:lnTo>
                    <a:pt x="28196" y="3627"/>
                  </a:lnTo>
                  <a:lnTo>
                    <a:pt x="46166" y="0"/>
                  </a:lnTo>
                  <a:close/>
                </a:path>
              </a:pathLst>
            </a:custGeom>
            <a:ln w="12700">
              <a:solidFill>
                <a:srgbClr val="DEEBF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6410385" y="2148332"/>
            <a:ext cx="8343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solidFill>
                  <a:srgbClr val="3B3838"/>
                </a:solidFill>
                <a:latin typeface="Calibri"/>
                <a:cs typeface="Calibri"/>
              </a:rPr>
              <a:t>BAXDROSTAT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061667" y="2507996"/>
            <a:ext cx="5956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3B3838"/>
                </a:solidFill>
                <a:latin typeface="Calibri"/>
                <a:cs typeface="Calibri"/>
              </a:rPr>
              <a:t>PLACEBO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361485" y="2507996"/>
            <a:ext cx="480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0.5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660298" y="2507996"/>
            <a:ext cx="3651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1</a:t>
            </a:r>
            <a:r>
              <a:rPr dirty="0" sz="1200" spc="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877352" y="2507996"/>
            <a:ext cx="3651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2</a:t>
            </a:r>
            <a:r>
              <a:rPr dirty="0" sz="1200" spc="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20" name="object 20" descr=""/>
          <p:cNvGraphicFramePr>
            <a:graphicFrameLocks noGrp="1"/>
          </p:cNvGraphicFramePr>
          <p:nvPr/>
        </p:nvGraphicFramePr>
        <p:xfrm>
          <a:off x="3811554" y="2670692"/>
          <a:ext cx="4953000" cy="2952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2530"/>
                <a:gridCol w="1246505"/>
                <a:gridCol w="1217294"/>
                <a:gridCol w="1221104"/>
              </a:tblGrid>
              <a:tr h="379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67171"/>
                      </a:solidFill>
                      <a:prstDash val="sysDot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R="3048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Odds</a:t>
                      </a:r>
                      <a:r>
                        <a:rPr dirty="0" sz="1200" spc="-4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ratio</a:t>
                      </a:r>
                      <a:r>
                        <a:rPr dirty="0" sz="1200" spc="-3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0.97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767171"/>
                      </a:solidFill>
                      <a:prstDash val="sysDot"/>
                    </a:lnL>
                    <a:lnR w="6350">
                      <a:solidFill>
                        <a:srgbClr val="767171"/>
                      </a:solidFill>
                      <a:prstDash val="sysDot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Odds</a:t>
                      </a:r>
                      <a:r>
                        <a:rPr dirty="0" sz="1200" spc="-4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ratio</a:t>
                      </a:r>
                      <a:r>
                        <a:rPr dirty="0" sz="1200" spc="-3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0.85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767171"/>
                      </a:solidFill>
                      <a:prstDash val="sysDot"/>
                    </a:lnL>
                    <a:lnR w="6350">
                      <a:solidFill>
                        <a:srgbClr val="767171"/>
                      </a:solidFill>
                      <a:prstDash val="sysDot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R="203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Odds</a:t>
                      </a:r>
                      <a:r>
                        <a:rPr dirty="0" sz="1200" spc="-4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ratio</a:t>
                      </a:r>
                      <a:r>
                        <a:rPr dirty="0" sz="1200" spc="-3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1.88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767171"/>
                      </a:solidFill>
                      <a:prstDash val="sysDot"/>
                    </a:lnL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67171"/>
                      </a:solidFill>
                      <a:prstDash val="sysDot"/>
                    </a:lnR>
                  </a:tcPr>
                </a:tc>
                <a:tc>
                  <a:txBody>
                    <a:bodyPr/>
                    <a:lstStyle/>
                    <a:p>
                      <a:pPr algn="ctr" marR="30480">
                        <a:lnSpc>
                          <a:spcPts val="1405"/>
                        </a:lnSpc>
                      </a:pPr>
                      <a:r>
                        <a:rPr dirty="0" sz="1200" spc="-10" i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p=0.92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767171"/>
                      </a:solidFill>
                      <a:prstDash val="sysDot"/>
                    </a:lnL>
                    <a:lnR w="6350">
                      <a:solidFill>
                        <a:srgbClr val="767171"/>
                      </a:solidFill>
                      <a:prstDash val="sysDot"/>
                    </a:lnR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405"/>
                        </a:lnSpc>
                      </a:pPr>
                      <a:r>
                        <a:rPr dirty="0" sz="1200" spc="-10" i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p=0.65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767171"/>
                      </a:solidFill>
                      <a:prstDash val="sysDot"/>
                    </a:lnL>
                    <a:lnR w="6350">
                      <a:solidFill>
                        <a:srgbClr val="767171"/>
                      </a:solidFill>
                      <a:prstDash val="sysDot"/>
                    </a:lnR>
                  </a:tcPr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ts val="1405"/>
                        </a:lnSpc>
                      </a:pPr>
                      <a:r>
                        <a:rPr dirty="0" sz="1200" spc="-10" i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p=0.10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767171"/>
                      </a:solidFill>
                      <a:prstDash val="sysDot"/>
                    </a:ln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67171"/>
                      </a:solidFill>
                      <a:prstDash val="sysDot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7171"/>
                      </a:solidFill>
                      <a:prstDash val="sysDot"/>
                    </a:lnL>
                    <a:lnR w="6350">
                      <a:solidFill>
                        <a:srgbClr val="767171"/>
                      </a:solidFill>
                      <a:prstDash val="sysDot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7171"/>
                      </a:solidFill>
                      <a:prstDash val="sysDot"/>
                    </a:lnL>
                    <a:lnR w="6350">
                      <a:solidFill>
                        <a:srgbClr val="767171"/>
                      </a:solidFill>
                      <a:prstDash val="sysDot"/>
                    </a:lnR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200" spc="-2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71.7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6350">
                      <a:solidFill>
                        <a:srgbClr val="767171"/>
                      </a:solidFill>
                      <a:prstDash val="sysDot"/>
                    </a:lnL>
                  </a:tcPr>
                </a:tc>
              </a:tr>
              <a:tr h="198564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200" spc="-2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56.3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0650">
                    <a:lnR w="6350">
                      <a:solidFill>
                        <a:srgbClr val="767171"/>
                      </a:solidFill>
                      <a:prstDash val="sysDot"/>
                    </a:lnR>
                    <a:lnB w="9525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2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57.1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9060">
                    <a:lnL w="6350">
                      <a:solidFill>
                        <a:srgbClr val="767171"/>
                      </a:solidFill>
                      <a:prstDash val="sysDot"/>
                    </a:lnL>
                    <a:lnR w="6350">
                      <a:solidFill>
                        <a:srgbClr val="767171"/>
                      </a:solidFill>
                      <a:prstDash val="sysDot"/>
                    </a:lnR>
                    <a:lnB w="9525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 spc="-2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53.2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767171"/>
                      </a:solidFill>
                      <a:prstDash val="sysDot"/>
                    </a:lnL>
                    <a:lnR w="6350">
                      <a:solidFill>
                        <a:srgbClr val="767171"/>
                      </a:solidFill>
                      <a:prstDash val="sysDot"/>
                    </a:lnR>
                    <a:lnB w="9525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7171"/>
                      </a:solidFill>
                      <a:prstDash val="sysDot"/>
                    </a:lnL>
                    <a:lnB w="9525">
                      <a:solidFill>
                        <a:srgbClr val="DEDED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5719" y="1167383"/>
            <a:ext cx="12143740" cy="4559935"/>
            <a:chOff x="45719" y="1167383"/>
            <a:chExt cx="12143740" cy="455993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9048" y="1167383"/>
              <a:ext cx="6089904" cy="4559808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6355208" y="1423343"/>
              <a:ext cx="5587365" cy="4048125"/>
            </a:xfrm>
            <a:custGeom>
              <a:avLst/>
              <a:gdLst/>
              <a:ahLst/>
              <a:cxnLst/>
              <a:rect l="l" t="t" r="r" b="b"/>
              <a:pathLst>
                <a:path w="5587365" h="4048125">
                  <a:moveTo>
                    <a:pt x="5521937" y="0"/>
                  </a:moveTo>
                  <a:lnTo>
                    <a:pt x="65046" y="0"/>
                  </a:lnTo>
                  <a:lnTo>
                    <a:pt x="39727" y="5111"/>
                  </a:lnTo>
                  <a:lnTo>
                    <a:pt x="19051" y="19051"/>
                  </a:lnTo>
                  <a:lnTo>
                    <a:pt x="5111" y="39727"/>
                  </a:lnTo>
                  <a:lnTo>
                    <a:pt x="0" y="65046"/>
                  </a:lnTo>
                  <a:lnTo>
                    <a:pt x="0" y="3982849"/>
                  </a:lnTo>
                  <a:lnTo>
                    <a:pt x="5111" y="4008168"/>
                  </a:lnTo>
                  <a:lnTo>
                    <a:pt x="19051" y="4028845"/>
                  </a:lnTo>
                  <a:lnTo>
                    <a:pt x="39727" y="4042785"/>
                  </a:lnTo>
                  <a:lnTo>
                    <a:pt x="65046" y="4047897"/>
                  </a:lnTo>
                  <a:lnTo>
                    <a:pt x="5521937" y="4047897"/>
                  </a:lnTo>
                  <a:lnTo>
                    <a:pt x="5547256" y="4042785"/>
                  </a:lnTo>
                  <a:lnTo>
                    <a:pt x="5567932" y="4028845"/>
                  </a:lnTo>
                  <a:lnTo>
                    <a:pt x="5581872" y="4008168"/>
                  </a:lnTo>
                  <a:lnTo>
                    <a:pt x="5586984" y="3982849"/>
                  </a:lnTo>
                  <a:lnTo>
                    <a:pt x="5586984" y="65046"/>
                  </a:lnTo>
                  <a:lnTo>
                    <a:pt x="5581872" y="39727"/>
                  </a:lnTo>
                  <a:lnTo>
                    <a:pt x="5567932" y="19051"/>
                  </a:lnTo>
                  <a:lnTo>
                    <a:pt x="5547256" y="5111"/>
                  </a:lnTo>
                  <a:lnTo>
                    <a:pt x="55219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" y="1167383"/>
              <a:ext cx="6092952" cy="4559808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301341" y="1423343"/>
              <a:ext cx="5583555" cy="4048125"/>
            </a:xfrm>
            <a:custGeom>
              <a:avLst/>
              <a:gdLst/>
              <a:ahLst/>
              <a:cxnLst/>
              <a:rect l="l" t="t" r="r" b="b"/>
              <a:pathLst>
                <a:path w="5583555" h="4048125">
                  <a:moveTo>
                    <a:pt x="5517898" y="0"/>
                  </a:moveTo>
                  <a:lnTo>
                    <a:pt x="65048" y="0"/>
                  </a:lnTo>
                  <a:lnTo>
                    <a:pt x="39728" y="5111"/>
                  </a:lnTo>
                  <a:lnTo>
                    <a:pt x="19052" y="19052"/>
                  </a:lnTo>
                  <a:lnTo>
                    <a:pt x="5111" y="39729"/>
                  </a:lnTo>
                  <a:lnTo>
                    <a:pt x="0" y="65049"/>
                  </a:lnTo>
                  <a:lnTo>
                    <a:pt x="0" y="3982848"/>
                  </a:lnTo>
                  <a:lnTo>
                    <a:pt x="5111" y="4008168"/>
                  </a:lnTo>
                  <a:lnTo>
                    <a:pt x="19052" y="4028845"/>
                  </a:lnTo>
                  <a:lnTo>
                    <a:pt x="39728" y="4042785"/>
                  </a:lnTo>
                  <a:lnTo>
                    <a:pt x="65048" y="4047897"/>
                  </a:lnTo>
                  <a:lnTo>
                    <a:pt x="5517898" y="4047897"/>
                  </a:lnTo>
                  <a:lnTo>
                    <a:pt x="5543218" y="4042785"/>
                  </a:lnTo>
                  <a:lnTo>
                    <a:pt x="5563894" y="4028845"/>
                  </a:lnTo>
                  <a:lnTo>
                    <a:pt x="5577835" y="4008168"/>
                  </a:lnTo>
                  <a:lnTo>
                    <a:pt x="5582947" y="3982848"/>
                  </a:lnTo>
                  <a:lnTo>
                    <a:pt x="5582947" y="65049"/>
                  </a:lnTo>
                  <a:lnTo>
                    <a:pt x="5577835" y="39729"/>
                  </a:lnTo>
                  <a:lnTo>
                    <a:pt x="5563894" y="19052"/>
                  </a:lnTo>
                  <a:lnTo>
                    <a:pt x="5543218" y="5111"/>
                  </a:lnTo>
                  <a:lnTo>
                    <a:pt x="55178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99219" y="310388"/>
            <a:ext cx="52273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Changes</a:t>
            </a:r>
            <a:r>
              <a:rPr dirty="0" spc="-35"/>
              <a:t>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/>
              <a:t>Hormone</a:t>
            </a:r>
            <a:r>
              <a:rPr dirty="0" spc="-20"/>
              <a:t> </a:t>
            </a:r>
            <a:r>
              <a:rPr dirty="0" spc="-10"/>
              <a:t>Levels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699961" y="846835"/>
            <a:ext cx="91865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cap="small" sz="2400" spc="-10">
                <a:solidFill>
                  <a:srgbClr val="F26F21"/>
                </a:solidFill>
                <a:latin typeface="Calibri"/>
                <a:cs typeface="Calibri"/>
              </a:rPr>
              <a:t>Baxdrostat</a:t>
            </a:r>
            <a:r>
              <a:rPr dirty="0" cap="small" sz="2400" spc="125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decreased</a:t>
            </a:r>
            <a:r>
              <a:rPr dirty="0" cap="small" sz="2400" spc="145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serum</a:t>
            </a:r>
            <a:r>
              <a:rPr dirty="0" cap="small" sz="2400" spc="135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aldosterone</a:t>
            </a:r>
            <a:r>
              <a:rPr dirty="0" cap="small" sz="2400" spc="12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and</a:t>
            </a:r>
            <a:r>
              <a:rPr dirty="0" cap="small" sz="2400" spc="14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increased</a:t>
            </a:r>
            <a:r>
              <a:rPr dirty="0" cap="small" sz="2400" spc="14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plasma</a:t>
            </a:r>
            <a:r>
              <a:rPr dirty="0" cap="small" sz="2400" spc="135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renin</a:t>
            </a:r>
            <a:r>
              <a:rPr dirty="0" cap="small" sz="2400" spc="135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spc="-40">
                <a:solidFill>
                  <a:srgbClr val="F26F21"/>
                </a:solidFill>
                <a:latin typeface="Calibri"/>
                <a:cs typeface="Calibri"/>
              </a:rPr>
              <a:t>activity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4706112" y="4188702"/>
            <a:ext cx="0" cy="57785"/>
          </a:xfrm>
          <a:custGeom>
            <a:avLst/>
            <a:gdLst/>
            <a:ahLst/>
            <a:cxnLst/>
            <a:rect l="l" t="t" r="r" b="b"/>
            <a:pathLst>
              <a:path w="0" h="57785">
                <a:moveTo>
                  <a:pt x="0" y="0"/>
                </a:moveTo>
                <a:lnTo>
                  <a:pt x="0" y="57161"/>
                </a:lnTo>
              </a:path>
            </a:pathLst>
          </a:custGeom>
          <a:ln w="9525">
            <a:solidFill>
              <a:srgbClr val="727272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1178388" y="1628984"/>
            <a:ext cx="3966210" cy="3258820"/>
            <a:chOff x="1178388" y="1628984"/>
            <a:chExt cx="3966210" cy="3258820"/>
          </a:xfrm>
        </p:grpSpPr>
        <p:sp>
          <p:nvSpPr>
            <p:cNvPr id="11" name="object 11" descr=""/>
            <p:cNvSpPr/>
            <p:nvPr/>
          </p:nvSpPr>
          <p:spPr>
            <a:xfrm>
              <a:off x="1233709" y="1633747"/>
              <a:ext cx="3905885" cy="3249295"/>
            </a:xfrm>
            <a:custGeom>
              <a:avLst/>
              <a:gdLst/>
              <a:ahLst/>
              <a:cxnLst/>
              <a:rect l="l" t="t" r="r" b="b"/>
              <a:pathLst>
                <a:path w="3905885" h="3249295">
                  <a:moveTo>
                    <a:pt x="0" y="3249244"/>
                  </a:moveTo>
                  <a:lnTo>
                    <a:pt x="1" y="0"/>
                  </a:lnTo>
                </a:path>
                <a:path w="3905885" h="3249295">
                  <a:moveTo>
                    <a:pt x="0" y="3249244"/>
                  </a:moveTo>
                  <a:lnTo>
                    <a:pt x="3905840" y="3249243"/>
                  </a:lnTo>
                </a:path>
              </a:pathLst>
            </a:custGeom>
            <a:ln w="9525">
              <a:solidFill>
                <a:srgbClr val="DEDED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231392" y="2519904"/>
              <a:ext cx="31115" cy="0"/>
            </a:xfrm>
            <a:custGeom>
              <a:avLst/>
              <a:gdLst/>
              <a:ahLst/>
              <a:cxnLst/>
              <a:rect l="l" t="t" r="r" b="b"/>
              <a:pathLst>
                <a:path w="31115" h="0">
                  <a:moveTo>
                    <a:pt x="0" y="0"/>
                  </a:moveTo>
                  <a:lnTo>
                    <a:pt x="30892" y="0"/>
                  </a:lnTo>
                </a:path>
                <a:path w="31115" h="0">
                  <a:moveTo>
                    <a:pt x="0" y="0"/>
                  </a:moveTo>
                  <a:lnTo>
                    <a:pt x="30892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941063" y="2013022"/>
              <a:ext cx="57150" cy="636270"/>
            </a:xfrm>
            <a:custGeom>
              <a:avLst/>
              <a:gdLst/>
              <a:ahLst/>
              <a:cxnLst/>
              <a:rect l="l" t="t" r="r" b="b"/>
              <a:pathLst>
                <a:path w="57150" h="636269">
                  <a:moveTo>
                    <a:pt x="27688" y="318697"/>
                  </a:moveTo>
                  <a:lnTo>
                    <a:pt x="27688" y="635671"/>
                  </a:lnTo>
                </a:path>
                <a:path w="57150" h="636269">
                  <a:moveTo>
                    <a:pt x="27688" y="318697"/>
                  </a:moveTo>
                  <a:lnTo>
                    <a:pt x="27688" y="0"/>
                  </a:lnTo>
                </a:path>
                <a:path w="57150" h="636269">
                  <a:moveTo>
                    <a:pt x="0" y="635671"/>
                  </a:moveTo>
                  <a:lnTo>
                    <a:pt x="57150" y="635671"/>
                  </a:lnTo>
                </a:path>
                <a:path w="57150" h="636269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676993" y="2643967"/>
              <a:ext cx="57150" cy="579120"/>
            </a:xfrm>
            <a:custGeom>
              <a:avLst/>
              <a:gdLst/>
              <a:ahLst/>
              <a:cxnLst/>
              <a:rect l="l" t="t" r="r" b="b"/>
              <a:pathLst>
                <a:path w="57150" h="579119">
                  <a:moveTo>
                    <a:pt x="29119" y="288209"/>
                  </a:moveTo>
                  <a:lnTo>
                    <a:pt x="29119" y="578957"/>
                  </a:lnTo>
                </a:path>
                <a:path w="57150" h="579119">
                  <a:moveTo>
                    <a:pt x="29119" y="288209"/>
                  </a:moveTo>
                  <a:lnTo>
                    <a:pt x="29119" y="0"/>
                  </a:lnTo>
                </a:path>
                <a:path w="57150" h="579119">
                  <a:moveTo>
                    <a:pt x="0" y="578957"/>
                  </a:moveTo>
                  <a:lnTo>
                    <a:pt x="57150" y="578957"/>
                  </a:lnTo>
                </a:path>
                <a:path w="57150" h="579119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231392" y="2519904"/>
              <a:ext cx="31115" cy="0"/>
            </a:xfrm>
            <a:custGeom>
              <a:avLst/>
              <a:gdLst/>
              <a:ahLst/>
              <a:cxnLst/>
              <a:rect l="l" t="t" r="r" b="b"/>
              <a:pathLst>
                <a:path w="31115" h="0">
                  <a:moveTo>
                    <a:pt x="0" y="0"/>
                  </a:moveTo>
                  <a:lnTo>
                    <a:pt x="30892" y="0"/>
                  </a:lnTo>
                </a:path>
                <a:path w="31115" h="0">
                  <a:moveTo>
                    <a:pt x="0" y="0"/>
                  </a:moveTo>
                  <a:lnTo>
                    <a:pt x="30892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968751" y="3878088"/>
              <a:ext cx="0" cy="651510"/>
            </a:xfrm>
            <a:custGeom>
              <a:avLst/>
              <a:gdLst/>
              <a:ahLst/>
              <a:cxnLst/>
              <a:rect l="l" t="t" r="r" b="b"/>
              <a:pathLst>
                <a:path w="0" h="651510">
                  <a:moveTo>
                    <a:pt x="0" y="365478"/>
                  </a:moveTo>
                  <a:lnTo>
                    <a:pt x="0" y="651031"/>
                  </a:lnTo>
                </a:path>
                <a:path w="0" h="651510">
                  <a:moveTo>
                    <a:pt x="0" y="0"/>
                  </a:moveTo>
                  <a:lnTo>
                    <a:pt x="0" y="280134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941063" y="3878088"/>
              <a:ext cx="57150" cy="651510"/>
            </a:xfrm>
            <a:custGeom>
              <a:avLst/>
              <a:gdLst/>
              <a:ahLst/>
              <a:cxnLst/>
              <a:rect l="l" t="t" r="r" b="b"/>
              <a:pathLst>
                <a:path w="57150" h="651510">
                  <a:moveTo>
                    <a:pt x="0" y="651031"/>
                  </a:moveTo>
                  <a:lnTo>
                    <a:pt x="57150" y="651031"/>
                  </a:lnTo>
                </a:path>
                <a:path w="57150" h="651510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706112" y="3859184"/>
              <a:ext cx="0" cy="582930"/>
            </a:xfrm>
            <a:custGeom>
              <a:avLst/>
              <a:gdLst/>
              <a:ahLst/>
              <a:cxnLst/>
              <a:rect l="l" t="t" r="r" b="b"/>
              <a:pathLst>
                <a:path w="0" h="582929">
                  <a:moveTo>
                    <a:pt x="0" y="329518"/>
                  </a:moveTo>
                  <a:lnTo>
                    <a:pt x="0" y="582501"/>
                  </a:lnTo>
                </a:path>
                <a:path w="0" h="582929">
                  <a:moveTo>
                    <a:pt x="0" y="0"/>
                  </a:moveTo>
                  <a:lnTo>
                    <a:pt x="0" y="244174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676993" y="3859184"/>
              <a:ext cx="57150" cy="582930"/>
            </a:xfrm>
            <a:custGeom>
              <a:avLst/>
              <a:gdLst/>
              <a:ahLst/>
              <a:cxnLst/>
              <a:rect l="l" t="t" r="r" b="b"/>
              <a:pathLst>
                <a:path w="57150" h="582929">
                  <a:moveTo>
                    <a:pt x="0" y="582501"/>
                  </a:moveTo>
                  <a:lnTo>
                    <a:pt x="57150" y="582501"/>
                  </a:lnTo>
                </a:path>
                <a:path w="57150" h="582929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231392" y="2519904"/>
              <a:ext cx="31115" cy="0"/>
            </a:xfrm>
            <a:custGeom>
              <a:avLst/>
              <a:gdLst/>
              <a:ahLst/>
              <a:cxnLst/>
              <a:rect l="l" t="t" r="r" b="b"/>
              <a:pathLst>
                <a:path w="31115" h="0">
                  <a:moveTo>
                    <a:pt x="0" y="0"/>
                  </a:moveTo>
                  <a:lnTo>
                    <a:pt x="30892" y="0"/>
                  </a:lnTo>
                </a:path>
                <a:path w="31115" h="0">
                  <a:moveTo>
                    <a:pt x="0" y="0"/>
                  </a:moveTo>
                  <a:lnTo>
                    <a:pt x="30892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941063" y="3488179"/>
              <a:ext cx="57150" cy="639445"/>
            </a:xfrm>
            <a:custGeom>
              <a:avLst/>
              <a:gdLst/>
              <a:ahLst/>
              <a:cxnLst/>
              <a:rect l="l" t="t" r="r" b="b"/>
              <a:pathLst>
                <a:path w="57150" h="639445">
                  <a:moveTo>
                    <a:pt x="27688" y="318772"/>
                  </a:moveTo>
                  <a:lnTo>
                    <a:pt x="27688" y="639215"/>
                  </a:lnTo>
                </a:path>
                <a:path w="57150" h="639445">
                  <a:moveTo>
                    <a:pt x="27688" y="318772"/>
                  </a:moveTo>
                  <a:lnTo>
                    <a:pt x="27688" y="0"/>
                  </a:lnTo>
                </a:path>
                <a:path w="57150" h="639445">
                  <a:moveTo>
                    <a:pt x="0" y="639215"/>
                  </a:moveTo>
                  <a:lnTo>
                    <a:pt x="57150" y="639215"/>
                  </a:lnTo>
                </a:path>
                <a:path w="57150" h="63944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706112" y="4264152"/>
              <a:ext cx="0" cy="299085"/>
            </a:xfrm>
            <a:custGeom>
              <a:avLst/>
              <a:gdLst/>
              <a:ahLst/>
              <a:cxnLst/>
              <a:rect l="l" t="t" r="r" b="b"/>
              <a:pathLst>
                <a:path w="0" h="299085">
                  <a:moveTo>
                    <a:pt x="0" y="0"/>
                  </a:moveTo>
                  <a:lnTo>
                    <a:pt x="0" y="298642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706112" y="3962570"/>
              <a:ext cx="0" cy="301625"/>
            </a:xfrm>
            <a:custGeom>
              <a:avLst/>
              <a:gdLst/>
              <a:ahLst/>
              <a:cxnLst/>
              <a:rect l="l" t="t" r="r" b="b"/>
              <a:pathLst>
                <a:path w="0" h="301625">
                  <a:moveTo>
                    <a:pt x="0" y="226132"/>
                  </a:moveTo>
                  <a:lnTo>
                    <a:pt x="0" y="301582"/>
                  </a:lnTo>
                </a:path>
                <a:path w="0" h="301625">
                  <a:moveTo>
                    <a:pt x="0" y="0"/>
                  </a:moveTo>
                  <a:lnTo>
                    <a:pt x="0" y="140788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4676993" y="3962570"/>
              <a:ext cx="57150" cy="600710"/>
            </a:xfrm>
            <a:custGeom>
              <a:avLst/>
              <a:gdLst/>
              <a:ahLst/>
              <a:cxnLst/>
              <a:rect l="l" t="t" r="r" b="b"/>
              <a:pathLst>
                <a:path w="57150" h="600710">
                  <a:moveTo>
                    <a:pt x="0" y="600224"/>
                  </a:moveTo>
                  <a:lnTo>
                    <a:pt x="57150" y="600224"/>
                  </a:lnTo>
                </a:path>
                <a:path w="57150" h="600710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231392" y="2519904"/>
              <a:ext cx="31115" cy="0"/>
            </a:xfrm>
            <a:custGeom>
              <a:avLst/>
              <a:gdLst/>
              <a:ahLst/>
              <a:cxnLst/>
              <a:rect l="l" t="t" r="r" b="b"/>
              <a:pathLst>
                <a:path w="31115" h="0">
                  <a:moveTo>
                    <a:pt x="0" y="0"/>
                  </a:moveTo>
                  <a:lnTo>
                    <a:pt x="30892" y="0"/>
                  </a:lnTo>
                </a:path>
                <a:path w="31115" h="0">
                  <a:moveTo>
                    <a:pt x="0" y="0"/>
                  </a:moveTo>
                  <a:lnTo>
                    <a:pt x="30892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968751" y="3944111"/>
              <a:ext cx="0" cy="345440"/>
            </a:xfrm>
            <a:custGeom>
              <a:avLst/>
              <a:gdLst/>
              <a:ahLst/>
              <a:cxnLst/>
              <a:rect l="l" t="t" r="r" b="b"/>
              <a:pathLst>
                <a:path w="0" h="345439">
                  <a:moveTo>
                    <a:pt x="0" y="299454"/>
                  </a:moveTo>
                  <a:lnTo>
                    <a:pt x="0" y="345155"/>
                  </a:lnTo>
                </a:path>
                <a:path w="0" h="345439">
                  <a:moveTo>
                    <a:pt x="0" y="0"/>
                  </a:moveTo>
                  <a:lnTo>
                    <a:pt x="0" y="21411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941063" y="3598063"/>
              <a:ext cx="57150" cy="691515"/>
            </a:xfrm>
            <a:custGeom>
              <a:avLst/>
              <a:gdLst/>
              <a:ahLst/>
              <a:cxnLst/>
              <a:rect l="l" t="t" r="r" b="b"/>
              <a:pathLst>
                <a:path w="57150" h="691514">
                  <a:moveTo>
                    <a:pt x="27688" y="346048"/>
                  </a:moveTo>
                  <a:lnTo>
                    <a:pt x="27688" y="0"/>
                  </a:lnTo>
                </a:path>
                <a:path w="57150" h="691514">
                  <a:moveTo>
                    <a:pt x="0" y="691203"/>
                  </a:moveTo>
                  <a:lnTo>
                    <a:pt x="57150" y="691203"/>
                  </a:lnTo>
                </a:path>
                <a:path w="57150" h="691514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4706112" y="4245863"/>
              <a:ext cx="0" cy="303530"/>
            </a:xfrm>
            <a:custGeom>
              <a:avLst/>
              <a:gdLst/>
              <a:ahLst/>
              <a:cxnLst/>
              <a:rect l="l" t="t" r="r" b="b"/>
              <a:pathLst>
                <a:path w="0" h="303529">
                  <a:moveTo>
                    <a:pt x="0" y="0"/>
                  </a:moveTo>
                  <a:lnTo>
                    <a:pt x="0" y="303342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4706112" y="3940710"/>
              <a:ext cx="0" cy="163195"/>
            </a:xfrm>
            <a:custGeom>
              <a:avLst/>
              <a:gdLst/>
              <a:ahLst/>
              <a:cxnLst/>
              <a:rect l="l" t="t" r="r" b="b"/>
              <a:pathLst>
                <a:path w="0" h="163195">
                  <a:moveTo>
                    <a:pt x="0" y="0"/>
                  </a:moveTo>
                  <a:lnTo>
                    <a:pt x="0" y="162647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4676993" y="3940710"/>
              <a:ext cx="57150" cy="608965"/>
            </a:xfrm>
            <a:custGeom>
              <a:avLst/>
              <a:gdLst/>
              <a:ahLst/>
              <a:cxnLst/>
              <a:rect l="l" t="t" r="r" b="b"/>
              <a:pathLst>
                <a:path w="57150" h="608964">
                  <a:moveTo>
                    <a:pt x="0" y="608495"/>
                  </a:moveTo>
                  <a:lnTo>
                    <a:pt x="57150" y="608495"/>
                  </a:lnTo>
                </a:path>
                <a:path w="57150" h="608964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233709" y="2330858"/>
              <a:ext cx="3472179" cy="602615"/>
            </a:xfrm>
            <a:custGeom>
              <a:avLst/>
              <a:gdLst/>
              <a:ahLst/>
              <a:cxnLst/>
              <a:rect l="l" t="t" r="r" b="b"/>
              <a:pathLst>
                <a:path w="3472179" h="602614">
                  <a:moveTo>
                    <a:pt x="0" y="189837"/>
                  </a:moveTo>
                  <a:lnTo>
                    <a:pt x="1735042" y="0"/>
                  </a:lnTo>
                  <a:lnTo>
                    <a:pt x="3471858" y="602587"/>
                  </a:lnTo>
                </a:path>
              </a:pathLst>
            </a:custGeom>
            <a:ln w="22225">
              <a:solidFill>
                <a:srgbClr val="AFABA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78388" y="2464866"/>
              <a:ext cx="107061" cy="107061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15748" y="2275890"/>
              <a:ext cx="107061" cy="107061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50060" y="2879394"/>
              <a:ext cx="107061" cy="107061"/>
            </a:xfrm>
            <a:prstGeom prst="rect">
              <a:avLst/>
            </a:prstGeom>
          </p:spPr>
        </p:pic>
        <p:sp>
          <p:nvSpPr>
            <p:cNvPr id="35" name="object 35" descr=""/>
            <p:cNvSpPr/>
            <p:nvPr/>
          </p:nvSpPr>
          <p:spPr>
            <a:xfrm>
              <a:off x="1233709" y="2519904"/>
              <a:ext cx="3472179" cy="1684020"/>
            </a:xfrm>
            <a:custGeom>
              <a:avLst/>
              <a:gdLst/>
              <a:ahLst/>
              <a:cxnLst/>
              <a:rect l="l" t="t" r="r" b="b"/>
              <a:pathLst>
                <a:path w="3472179" h="1684020">
                  <a:moveTo>
                    <a:pt x="0" y="0"/>
                  </a:moveTo>
                  <a:lnTo>
                    <a:pt x="1735042" y="1683700"/>
                  </a:lnTo>
                  <a:lnTo>
                    <a:pt x="3471858" y="1631471"/>
                  </a:lnTo>
                </a:path>
              </a:pathLst>
            </a:custGeom>
            <a:ln w="22225">
              <a:solidFill>
                <a:srgbClr val="FF6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186199" y="2472677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3" y="0"/>
                  </a:moveTo>
                  <a:lnTo>
                    <a:pt x="0" y="0"/>
                  </a:lnTo>
                  <a:lnTo>
                    <a:pt x="0" y="85344"/>
                  </a:lnTo>
                  <a:lnTo>
                    <a:pt x="85343" y="85344"/>
                  </a:lnTo>
                  <a:lnTo>
                    <a:pt x="85343" y="0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186199" y="2472677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6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923558" y="4158222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3" y="0"/>
                  </a:moveTo>
                  <a:lnTo>
                    <a:pt x="0" y="0"/>
                  </a:lnTo>
                  <a:lnTo>
                    <a:pt x="0" y="85343"/>
                  </a:lnTo>
                  <a:lnTo>
                    <a:pt x="85343" y="85343"/>
                  </a:lnTo>
                  <a:lnTo>
                    <a:pt x="85343" y="0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2923558" y="4158222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6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657871" y="4103358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3"/>
                  </a:lnTo>
                  <a:lnTo>
                    <a:pt x="85344" y="85343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4657871" y="4103358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6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233709" y="2519904"/>
              <a:ext cx="3472179" cy="1743075"/>
            </a:xfrm>
            <a:custGeom>
              <a:avLst/>
              <a:gdLst/>
              <a:ahLst/>
              <a:cxnLst/>
              <a:rect l="l" t="t" r="r" b="b"/>
              <a:pathLst>
                <a:path w="3472179" h="1743075">
                  <a:moveTo>
                    <a:pt x="0" y="0"/>
                  </a:moveTo>
                  <a:lnTo>
                    <a:pt x="1735042" y="1287047"/>
                  </a:lnTo>
                  <a:lnTo>
                    <a:pt x="3471858" y="1742777"/>
                  </a:lnTo>
                </a:path>
              </a:pathLst>
            </a:custGeom>
            <a:ln w="22225">
              <a:solidFill>
                <a:srgbClr val="5B9BD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3" name="object 4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4484" y="2470962"/>
              <a:ext cx="94869" cy="94869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21844" y="3760267"/>
              <a:ext cx="94869" cy="94869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56156" y="4214420"/>
              <a:ext cx="94869" cy="94869"/>
            </a:xfrm>
            <a:prstGeom prst="rect">
              <a:avLst/>
            </a:prstGeom>
          </p:spPr>
        </p:pic>
        <p:sp>
          <p:nvSpPr>
            <p:cNvPr id="46" name="object 46" descr=""/>
            <p:cNvSpPr/>
            <p:nvPr/>
          </p:nvSpPr>
          <p:spPr>
            <a:xfrm>
              <a:off x="1233709" y="2519904"/>
              <a:ext cx="3472179" cy="1725295"/>
            </a:xfrm>
            <a:custGeom>
              <a:avLst/>
              <a:gdLst/>
              <a:ahLst/>
              <a:cxnLst/>
              <a:rect l="l" t="t" r="r" b="b"/>
              <a:pathLst>
                <a:path w="3472179" h="1725295">
                  <a:moveTo>
                    <a:pt x="0" y="0"/>
                  </a:moveTo>
                  <a:lnTo>
                    <a:pt x="1735042" y="1424207"/>
                  </a:lnTo>
                  <a:lnTo>
                    <a:pt x="3471858" y="1725054"/>
                  </a:lnTo>
                </a:path>
              </a:pathLst>
            </a:custGeom>
            <a:ln w="22225">
              <a:solidFill>
                <a:srgbClr val="323B97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7" name="object 4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81436" y="2467914"/>
              <a:ext cx="94869" cy="94869"/>
            </a:xfrm>
            <a:prstGeom prst="rect">
              <a:avLst/>
            </a:prstGeom>
          </p:spPr>
        </p:pic>
        <p:pic>
          <p:nvPicPr>
            <p:cNvPr id="48" name="object 4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18796" y="3891332"/>
              <a:ext cx="94869" cy="94869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53108" y="4193083"/>
              <a:ext cx="94869" cy="94869"/>
            </a:xfrm>
            <a:prstGeom prst="rect">
              <a:avLst/>
            </a:prstGeom>
          </p:spPr>
        </p:pic>
      </p:grpSp>
      <p:sp>
        <p:nvSpPr>
          <p:cNvPr id="50" name="object 50" descr=""/>
          <p:cNvSpPr txBox="1"/>
          <p:nvPr/>
        </p:nvSpPr>
        <p:spPr>
          <a:xfrm>
            <a:off x="841076" y="1502155"/>
            <a:ext cx="273050" cy="3457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397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1.5</a:t>
            </a:r>
            <a:endParaRPr sz="1200">
              <a:latin typeface="Calibri"/>
              <a:cs typeface="Calibri"/>
            </a:endParaRPr>
          </a:p>
          <a:p>
            <a:pPr algn="r" marR="13335">
              <a:lnSpc>
                <a:spcPct val="100000"/>
              </a:lnSpc>
              <a:spcBef>
                <a:spcPts val="885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algn="r" marR="13970">
              <a:lnSpc>
                <a:spcPct val="100000"/>
              </a:lnSpc>
              <a:spcBef>
                <a:spcPts val="890"/>
              </a:spcBef>
            </a:pP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0.5</a:t>
            </a:r>
            <a:endParaRPr sz="1200">
              <a:latin typeface="Calibri"/>
              <a:cs typeface="Calibri"/>
            </a:endParaRPr>
          </a:p>
          <a:p>
            <a:pPr algn="r" marR="13335">
              <a:lnSpc>
                <a:spcPct val="100000"/>
              </a:lnSpc>
              <a:spcBef>
                <a:spcPts val="885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  <a:p>
            <a:pPr algn="r" marR="10160">
              <a:lnSpc>
                <a:spcPct val="100000"/>
              </a:lnSpc>
              <a:spcBef>
                <a:spcPts val="89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0.5</a:t>
            </a: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9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50">
                <a:solidFill>
                  <a:srgbClr val="262626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algn="r" marR="10160">
              <a:lnSpc>
                <a:spcPct val="100000"/>
              </a:lnSpc>
              <a:spcBef>
                <a:spcPts val="885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1.5</a:t>
            </a: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9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50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algn="r" marR="10160">
              <a:lnSpc>
                <a:spcPct val="100000"/>
              </a:lnSpc>
              <a:spcBef>
                <a:spcPts val="89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2.5</a:t>
            </a: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85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50">
                <a:solidFill>
                  <a:srgbClr val="262626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algn="r" marR="10160">
              <a:lnSpc>
                <a:spcPct val="100000"/>
              </a:lnSpc>
              <a:spcBef>
                <a:spcPts val="89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3.5</a:t>
            </a: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6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50">
                <a:solidFill>
                  <a:srgbClr val="262626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182497" y="495554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2050460" y="495554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3786390" y="495554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4654354" y="495554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612085" y="2149468"/>
            <a:ext cx="211454" cy="2219325"/>
          </a:xfrm>
          <a:prstGeom prst="rect">
            <a:avLst/>
          </a:prstGeom>
        </p:spPr>
        <p:txBody>
          <a:bodyPr wrap="square" lIns="0" tIns="50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CHANGE</a:t>
            </a:r>
            <a:r>
              <a:rPr dirty="0" sz="1200" spc="-3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IN</a:t>
            </a:r>
            <a:r>
              <a:rPr dirty="0" sz="1200" spc="-3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ALDOSTERONE</a:t>
            </a:r>
            <a:r>
              <a:rPr dirty="0" sz="1200" spc="-3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62626"/>
                </a:solidFill>
                <a:latin typeface="Calibri"/>
                <a:cs typeface="Calibri"/>
              </a:rPr>
              <a:t>(NG/DL)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2802009" y="4915915"/>
            <a:ext cx="768985" cy="470534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TRIAL</a:t>
            </a: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262626"/>
                </a:solidFill>
                <a:latin typeface="Calibri"/>
                <a:cs typeface="Calibri"/>
              </a:rPr>
              <a:t>WEEK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 descr=""/>
          <p:cNvSpPr/>
          <p:nvPr/>
        </p:nvSpPr>
        <p:spPr>
          <a:xfrm>
            <a:off x="10893552" y="3795537"/>
            <a:ext cx="0" cy="358775"/>
          </a:xfrm>
          <a:custGeom>
            <a:avLst/>
            <a:gdLst/>
            <a:ahLst/>
            <a:cxnLst/>
            <a:rect l="l" t="t" r="r" b="b"/>
            <a:pathLst>
              <a:path w="0" h="358775">
                <a:moveTo>
                  <a:pt x="0" y="0"/>
                </a:moveTo>
                <a:lnTo>
                  <a:pt x="0" y="358432"/>
                </a:lnTo>
              </a:path>
            </a:pathLst>
          </a:custGeom>
          <a:ln w="9525">
            <a:solidFill>
              <a:srgbClr val="727272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8" name="object 58" descr=""/>
          <p:cNvGrpSpPr/>
          <p:nvPr/>
        </p:nvGrpSpPr>
        <p:grpSpPr>
          <a:xfrm>
            <a:off x="7293037" y="1634314"/>
            <a:ext cx="4045585" cy="3253740"/>
            <a:chOff x="7293037" y="1634314"/>
            <a:chExt cx="4045585" cy="3253740"/>
          </a:xfrm>
        </p:grpSpPr>
        <p:sp>
          <p:nvSpPr>
            <p:cNvPr id="59" name="object 59" descr=""/>
            <p:cNvSpPr/>
            <p:nvPr/>
          </p:nvSpPr>
          <p:spPr>
            <a:xfrm>
              <a:off x="7348389" y="1634314"/>
              <a:ext cx="3990340" cy="3248660"/>
            </a:xfrm>
            <a:custGeom>
              <a:avLst/>
              <a:gdLst/>
              <a:ahLst/>
              <a:cxnLst/>
              <a:rect l="l" t="t" r="r" b="b"/>
              <a:pathLst>
                <a:path w="3990340" h="3248660">
                  <a:moveTo>
                    <a:pt x="0" y="3248383"/>
                  </a:moveTo>
                  <a:lnTo>
                    <a:pt x="1" y="0"/>
                  </a:lnTo>
                </a:path>
                <a:path w="3990340" h="3248660">
                  <a:moveTo>
                    <a:pt x="0" y="3248383"/>
                  </a:moveTo>
                  <a:lnTo>
                    <a:pt x="3989811" y="3248382"/>
                  </a:lnTo>
                </a:path>
              </a:pathLst>
            </a:custGeom>
            <a:ln w="9525">
              <a:solidFill>
                <a:srgbClr val="DEDED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7339583" y="395458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5" h="0">
                  <a:moveTo>
                    <a:pt x="0" y="0"/>
                  </a:moveTo>
                  <a:lnTo>
                    <a:pt x="37381" y="0"/>
                  </a:lnTo>
                </a:path>
                <a:path w="37465" h="0">
                  <a:moveTo>
                    <a:pt x="0" y="0"/>
                  </a:moveTo>
                  <a:lnTo>
                    <a:pt x="37381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9122663" y="3703320"/>
              <a:ext cx="0" cy="299720"/>
            </a:xfrm>
            <a:custGeom>
              <a:avLst/>
              <a:gdLst/>
              <a:ahLst/>
              <a:cxnLst/>
              <a:rect l="l" t="t" r="r" b="b"/>
              <a:pathLst>
                <a:path w="0" h="299720">
                  <a:moveTo>
                    <a:pt x="0" y="0"/>
                  </a:moveTo>
                  <a:lnTo>
                    <a:pt x="0" y="29948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9093063" y="3344890"/>
              <a:ext cx="57150" cy="358775"/>
            </a:xfrm>
            <a:custGeom>
              <a:avLst/>
              <a:gdLst/>
              <a:ahLst/>
              <a:cxnLst/>
              <a:rect l="l" t="t" r="r" b="b"/>
              <a:pathLst>
                <a:path w="57150" h="358775">
                  <a:moveTo>
                    <a:pt x="29600" y="358430"/>
                  </a:moveTo>
                  <a:lnTo>
                    <a:pt x="29600" y="0"/>
                  </a:lnTo>
                </a:path>
                <a:path w="57150" h="35877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10893552" y="3919727"/>
              <a:ext cx="0" cy="381000"/>
            </a:xfrm>
            <a:custGeom>
              <a:avLst/>
              <a:gdLst/>
              <a:ahLst/>
              <a:cxnLst/>
              <a:rect l="l" t="t" r="r" b="b"/>
              <a:pathLst>
                <a:path w="0" h="381000">
                  <a:moveTo>
                    <a:pt x="0" y="0"/>
                  </a:moveTo>
                  <a:lnTo>
                    <a:pt x="0" y="380697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10893552" y="3537286"/>
              <a:ext cx="0" cy="382905"/>
            </a:xfrm>
            <a:custGeom>
              <a:avLst/>
              <a:gdLst/>
              <a:ahLst/>
              <a:cxnLst/>
              <a:rect l="l" t="t" r="r" b="b"/>
              <a:pathLst>
                <a:path w="0" h="382904">
                  <a:moveTo>
                    <a:pt x="0" y="258250"/>
                  </a:moveTo>
                  <a:lnTo>
                    <a:pt x="0" y="382441"/>
                  </a:lnTo>
                </a:path>
                <a:path w="0" h="382904">
                  <a:moveTo>
                    <a:pt x="0" y="0"/>
                  </a:moveTo>
                  <a:lnTo>
                    <a:pt x="0" y="172906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10866314" y="3537286"/>
              <a:ext cx="57150" cy="763270"/>
            </a:xfrm>
            <a:custGeom>
              <a:avLst/>
              <a:gdLst/>
              <a:ahLst/>
              <a:cxnLst/>
              <a:rect l="l" t="t" r="r" b="b"/>
              <a:pathLst>
                <a:path w="57150" h="763270">
                  <a:moveTo>
                    <a:pt x="0" y="763138"/>
                  </a:moveTo>
                  <a:lnTo>
                    <a:pt x="57150" y="763138"/>
                  </a:lnTo>
                </a:path>
                <a:path w="57150" h="763270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7339583" y="395458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5" h="0">
                  <a:moveTo>
                    <a:pt x="0" y="0"/>
                  </a:moveTo>
                  <a:lnTo>
                    <a:pt x="37381" y="0"/>
                  </a:lnTo>
                </a:path>
                <a:path w="37465" h="0">
                  <a:moveTo>
                    <a:pt x="0" y="0"/>
                  </a:moveTo>
                  <a:lnTo>
                    <a:pt x="37381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9122663" y="3688684"/>
              <a:ext cx="0" cy="721360"/>
            </a:xfrm>
            <a:custGeom>
              <a:avLst/>
              <a:gdLst/>
              <a:ahLst/>
              <a:cxnLst/>
              <a:rect l="l" t="t" r="r" b="b"/>
              <a:pathLst>
                <a:path w="0" h="721360">
                  <a:moveTo>
                    <a:pt x="0" y="399460"/>
                  </a:moveTo>
                  <a:lnTo>
                    <a:pt x="0" y="721141"/>
                  </a:lnTo>
                </a:path>
                <a:path w="0" h="721360">
                  <a:moveTo>
                    <a:pt x="0" y="0"/>
                  </a:moveTo>
                  <a:lnTo>
                    <a:pt x="0" y="314116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9093063" y="3688684"/>
              <a:ext cx="57150" cy="721360"/>
            </a:xfrm>
            <a:custGeom>
              <a:avLst/>
              <a:gdLst/>
              <a:ahLst/>
              <a:cxnLst/>
              <a:rect l="l" t="t" r="r" b="b"/>
              <a:pathLst>
                <a:path w="57150" h="721360">
                  <a:moveTo>
                    <a:pt x="0" y="721141"/>
                  </a:moveTo>
                  <a:lnTo>
                    <a:pt x="57150" y="721141"/>
                  </a:lnTo>
                </a:path>
                <a:path w="57150" h="721360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0893552" y="3361688"/>
              <a:ext cx="0" cy="348615"/>
            </a:xfrm>
            <a:custGeom>
              <a:avLst/>
              <a:gdLst/>
              <a:ahLst/>
              <a:cxnLst/>
              <a:rect l="l" t="t" r="r" b="b"/>
              <a:pathLst>
                <a:path w="0" h="348614">
                  <a:moveTo>
                    <a:pt x="0" y="0"/>
                  </a:moveTo>
                  <a:lnTo>
                    <a:pt x="0" y="348504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10866314" y="3361688"/>
              <a:ext cx="57150" cy="792480"/>
            </a:xfrm>
            <a:custGeom>
              <a:avLst/>
              <a:gdLst/>
              <a:ahLst/>
              <a:cxnLst/>
              <a:rect l="l" t="t" r="r" b="b"/>
              <a:pathLst>
                <a:path w="57150" h="792479">
                  <a:moveTo>
                    <a:pt x="0" y="792281"/>
                  </a:moveTo>
                  <a:lnTo>
                    <a:pt x="57150" y="792281"/>
                  </a:lnTo>
                </a:path>
                <a:path w="57150" h="792479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7339583" y="395458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5" h="0">
                  <a:moveTo>
                    <a:pt x="0" y="0"/>
                  </a:moveTo>
                  <a:lnTo>
                    <a:pt x="37381" y="0"/>
                  </a:lnTo>
                </a:path>
                <a:path w="37465" h="0">
                  <a:moveTo>
                    <a:pt x="0" y="0"/>
                  </a:moveTo>
                  <a:lnTo>
                    <a:pt x="37381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9093063" y="2716513"/>
              <a:ext cx="57150" cy="732155"/>
            </a:xfrm>
            <a:custGeom>
              <a:avLst/>
              <a:gdLst/>
              <a:ahLst/>
              <a:cxnLst/>
              <a:rect l="l" t="t" r="r" b="b"/>
              <a:pathLst>
                <a:path w="57150" h="732154">
                  <a:moveTo>
                    <a:pt x="29600" y="365014"/>
                  </a:moveTo>
                  <a:lnTo>
                    <a:pt x="29600" y="731768"/>
                  </a:lnTo>
                </a:path>
                <a:path w="57150" h="732154">
                  <a:moveTo>
                    <a:pt x="29600" y="365014"/>
                  </a:moveTo>
                  <a:lnTo>
                    <a:pt x="29600" y="0"/>
                  </a:lnTo>
                </a:path>
                <a:path w="57150" h="732154">
                  <a:moveTo>
                    <a:pt x="0" y="731768"/>
                  </a:moveTo>
                  <a:lnTo>
                    <a:pt x="57150" y="731768"/>
                  </a:lnTo>
                </a:path>
                <a:path w="57150" h="732154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10866314" y="2177931"/>
              <a:ext cx="57150" cy="802005"/>
            </a:xfrm>
            <a:custGeom>
              <a:avLst/>
              <a:gdLst/>
              <a:ahLst/>
              <a:cxnLst/>
              <a:rect l="l" t="t" r="r" b="b"/>
              <a:pathLst>
                <a:path w="57150" h="802005">
                  <a:moveTo>
                    <a:pt x="27238" y="400676"/>
                  </a:moveTo>
                  <a:lnTo>
                    <a:pt x="27238" y="801469"/>
                  </a:lnTo>
                </a:path>
                <a:path w="57150" h="802005">
                  <a:moveTo>
                    <a:pt x="27238" y="400676"/>
                  </a:moveTo>
                  <a:lnTo>
                    <a:pt x="27238" y="0"/>
                  </a:lnTo>
                </a:path>
                <a:path w="57150" h="802005">
                  <a:moveTo>
                    <a:pt x="0" y="801469"/>
                  </a:moveTo>
                  <a:lnTo>
                    <a:pt x="57150" y="801469"/>
                  </a:lnTo>
                </a:path>
                <a:path w="57150" h="80200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7339583" y="395458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5" h="0">
                  <a:moveTo>
                    <a:pt x="0" y="0"/>
                  </a:moveTo>
                  <a:lnTo>
                    <a:pt x="37381" y="0"/>
                  </a:lnTo>
                </a:path>
                <a:path w="37465" h="0">
                  <a:moveTo>
                    <a:pt x="0" y="0"/>
                  </a:moveTo>
                  <a:lnTo>
                    <a:pt x="37381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9093063" y="2907262"/>
              <a:ext cx="57150" cy="728345"/>
            </a:xfrm>
            <a:custGeom>
              <a:avLst/>
              <a:gdLst/>
              <a:ahLst/>
              <a:cxnLst/>
              <a:rect l="l" t="t" r="r" b="b"/>
              <a:pathLst>
                <a:path w="57150" h="728345">
                  <a:moveTo>
                    <a:pt x="29600" y="363241"/>
                  </a:moveTo>
                  <a:lnTo>
                    <a:pt x="29600" y="728010"/>
                  </a:lnTo>
                </a:path>
                <a:path w="57150" h="728345">
                  <a:moveTo>
                    <a:pt x="29600" y="363241"/>
                  </a:moveTo>
                  <a:lnTo>
                    <a:pt x="29600" y="0"/>
                  </a:lnTo>
                </a:path>
                <a:path w="57150" h="728345">
                  <a:moveTo>
                    <a:pt x="0" y="728010"/>
                  </a:moveTo>
                  <a:lnTo>
                    <a:pt x="57150" y="728010"/>
                  </a:lnTo>
                </a:path>
                <a:path w="57150" h="72834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10866314" y="2657995"/>
              <a:ext cx="57150" cy="805815"/>
            </a:xfrm>
            <a:custGeom>
              <a:avLst/>
              <a:gdLst/>
              <a:ahLst/>
              <a:cxnLst/>
              <a:rect l="l" t="t" r="r" b="b"/>
              <a:pathLst>
                <a:path w="57150" h="805814">
                  <a:moveTo>
                    <a:pt x="27238" y="402196"/>
                  </a:moveTo>
                  <a:lnTo>
                    <a:pt x="27238" y="805646"/>
                  </a:lnTo>
                </a:path>
                <a:path w="57150" h="805814">
                  <a:moveTo>
                    <a:pt x="27238" y="402196"/>
                  </a:moveTo>
                  <a:lnTo>
                    <a:pt x="27238" y="0"/>
                  </a:lnTo>
                </a:path>
                <a:path w="57150" h="805814">
                  <a:moveTo>
                    <a:pt x="0" y="805646"/>
                  </a:moveTo>
                  <a:lnTo>
                    <a:pt x="57150" y="805646"/>
                  </a:lnTo>
                </a:path>
                <a:path w="57150" h="805814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348389" y="3703302"/>
              <a:ext cx="3547110" cy="251460"/>
            </a:xfrm>
            <a:custGeom>
              <a:avLst/>
              <a:gdLst/>
              <a:ahLst/>
              <a:cxnLst/>
              <a:rect l="l" t="t" r="r" b="b"/>
              <a:pathLst>
                <a:path w="3547109" h="251460">
                  <a:moveTo>
                    <a:pt x="0" y="251286"/>
                  </a:moveTo>
                  <a:lnTo>
                    <a:pt x="1774274" y="0"/>
                  </a:lnTo>
                  <a:lnTo>
                    <a:pt x="3546499" y="216425"/>
                  </a:lnTo>
                </a:path>
              </a:pathLst>
            </a:custGeom>
            <a:ln w="22225">
              <a:solidFill>
                <a:srgbClr val="AFABA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8" name="object 7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93037" y="3900502"/>
              <a:ext cx="107061" cy="107061"/>
            </a:xfrm>
            <a:prstGeom prst="rect">
              <a:avLst/>
            </a:prstGeom>
          </p:spPr>
        </p:pic>
        <p:pic>
          <p:nvPicPr>
            <p:cNvPr id="79" name="object 7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066972" y="3647518"/>
              <a:ext cx="107061" cy="107061"/>
            </a:xfrm>
            <a:prstGeom prst="rect">
              <a:avLst/>
            </a:prstGeom>
          </p:spPr>
        </p:pic>
        <p:pic>
          <p:nvPicPr>
            <p:cNvPr id="80" name="object 8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840908" y="3863926"/>
              <a:ext cx="107061" cy="107061"/>
            </a:xfrm>
            <a:prstGeom prst="rect">
              <a:avLst/>
            </a:prstGeom>
          </p:spPr>
        </p:pic>
        <p:sp>
          <p:nvSpPr>
            <p:cNvPr id="81" name="object 81" descr=""/>
            <p:cNvSpPr/>
            <p:nvPr/>
          </p:nvSpPr>
          <p:spPr>
            <a:xfrm>
              <a:off x="7348389" y="3757828"/>
              <a:ext cx="3547110" cy="291465"/>
            </a:xfrm>
            <a:custGeom>
              <a:avLst/>
              <a:gdLst/>
              <a:ahLst/>
              <a:cxnLst/>
              <a:rect l="l" t="t" r="r" b="b"/>
              <a:pathLst>
                <a:path w="3547109" h="291464">
                  <a:moveTo>
                    <a:pt x="0" y="195427"/>
                  </a:moveTo>
                  <a:lnTo>
                    <a:pt x="1774274" y="291427"/>
                  </a:lnTo>
                  <a:lnTo>
                    <a:pt x="3546499" y="0"/>
                  </a:lnTo>
                </a:path>
              </a:pathLst>
            </a:custGeom>
            <a:ln w="22225">
              <a:solidFill>
                <a:srgbClr val="FF6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7300847" y="3908313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3"/>
                  </a:lnTo>
                  <a:lnTo>
                    <a:pt x="85344" y="85343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7300847" y="3908313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6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9074783" y="4002801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3"/>
                  </a:lnTo>
                  <a:lnTo>
                    <a:pt x="85344" y="85343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9074783" y="4002801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6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10848719" y="3710193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3"/>
                  </a:lnTo>
                  <a:lnTo>
                    <a:pt x="85344" y="85343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10848719" y="3710193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6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7348389" y="2578666"/>
              <a:ext cx="3547110" cy="1376045"/>
            </a:xfrm>
            <a:custGeom>
              <a:avLst/>
              <a:gdLst/>
              <a:ahLst/>
              <a:cxnLst/>
              <a:rect l="l" t="t" r="r" b="b"/>
              <a:pathLst>
                <a:path w="3547109" h="1376045">
                  <a:moveTo>
                    <a:pt x="0" y="1375923"/>
                  </a:moveTo>
                  <a:lnTo>
                    <a:pt x="1774274" y="502862"/>
                  </a:lnTo>
                  <a:lnTo>
                    <a:pt x="3546499" y="0"/>
                  </a:lnTo>
                </a:path>
              </a:pathLst>
            </a:custGeom>
            <a:ln w="22225">
              <a:solidFill>
                <a:srgbClr val="5B9BD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9" name="object 8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99133" y="3906598"/>
              <a:ext cx="94869" cy="94869"/>
            </a:xfrm>
            <a:prstGeom prst="rect">
              <a:avLst/>
            </a:prstGeom>
          </p:spPr>
        </p:pic>
        <p:pic>
          <p:nvPicPr>
            <p:cNvPr id="90" name="object 9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73069" y="3034870"/>
              <a:ext cx="94869" cy="94869"/>
            </a:xfrm>
            <a:prstGeom prst="rect">
              <a:avLst/>
            </a:prstGeom>
          </p:spPr>
        </p:pic>
        <p:pic>
          <p:nvPicPr>
            <p:cNvPr id="91" name="object 9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847004" y="2531950"/>
              <a:ext cx="94869" cy="94869"/>
            </a:xfrm>
            <a:prstGeom prst="rect">
              <a:avLst/>
            </a:prstGeom>
          </p:spPr>
        </p:pic>
        <p:sp>
          <p:nvSpPr>
            <p:cNvPr id="92" name="object 92" descr=""/>
            <p:cNvSpPr/>
            <p:nvPr/>
          </p:nvSpPr>
          <p:spPr>
            <a:xfrm>
              <a:off x="7348389" y="3060819"/>
              <a:ext cx="3547110" cy="894080"/>
            </a:xfrm>
            <a:custGeom>
              <a:avLst/>
              <a:gdLst/>
              <a:ahLst/>
              <a:cxnLst/>
              <a:rect l="l" t="t" r="r" b="b"/>
              <a:pathLst>
                <a:path w="3547109" h="894079">
                  <a:moveTo>
                    <a:pt x="0" y="893770"/>
                  </a:moveTo>
                  <a:lnTo>
                    <a:pt x="1774274" y="209685"/>
                  </a:lnTo>
                  <a:lnTo>
                    <a:pt x="3546499" y="0"/>
                  </a:lnTo>
                </a:path>
              </a:pathLst>
            </a:custGeom>
            <a:ln w="22225">
              <a:solidFill>
                <a:srgbClr val="323B97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3" name="object 9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96085" y="3903550"/>
              <a:ext cx="94869" cy="94869"/>
            </a:xfrm>
            <a:prstGeom prst="rect">
              <a:avLst/>
            </a:prstGeom>
          </p:spPr>
        </p:pic>
        <p:pic>
          <p:nvPicPr>
            <p:cNvPr id="94" name="object 9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70020" y="3220798"/>
              <a:ext cx="94869" cy="94869"/>
            </a:xfrm>
            <a:prstGeom prst="rect">
              <a:avLst/>
            </a:prstGeom>
          </p:spPr>
        </p:pic>
        <p:pic>
          <p:nvPicPr>
            <p:cNvPr id="95" name="object 9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843957" y="3010486"/>
              <a:ext cx="94869" cy="94869"/>
            </a:xfrm>
            <a:prstGeom prst="rect">
              <a:avLst/>
            </a:prstGeom>
          </p:spPr>
        </p:pic>
      </p:grpSp>
      <p:sp>
        <p:nvSpPr>
          <p:cNvPr id="96" name="object 96" descr=""/>
          <p:cNvSpPr txBox="1"/>
          <p:nvPr/>
        </p:nvSpPr>
        <p:spPr>
          <a:xfrm>
            <a:off x="7071136" y="4751323"/>
            <a:ext cx="1581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50">
                <a:solidFill>
                  <a:srgbClr val="262626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7" name="object 97" descr=""/>
          <p:cNvSpPr txBox="1"/>
          <p:nvPr/>
        </p:nvSpPr>
        <p:spPr>
          <a:xfrm>
            <a:off x="7071136" y="4288028"/>
            <a:ext cx="1581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50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7117683" y="382473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9" name="object 99" descr=""/>
          <p:cNvSpPr txBox="1"/>
          <p:nvPr/>
        </p:nvSpPr>
        <p:spPr>
          <a:xfrm>
            <a:off x="7117683" y="3361435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0" name="object 100" descr=""/>
          <p:cNvSpPr txBox="1"/>
          <p:nvPr/>
        </p:nvSpPr>
        <p:spPr>
          <a:xfrm>
            <a:off x="7117683" y="2895091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1" name="object 101" descr=""/>
          <p:cNvSpPr txBox="1"/>
          <p:nvPr/>
        </p:nvSpPr>
        <p:spPr>
          <a:xfrm>
            <a:off x="7117683" y="2431796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2" name="object 102" descr=""/>
          <p:cNvSpPr txBox="1"/>
          <p:nvPr/>
        </p:nvSpPr>
        <p:spPr>
          <a:xfrm>
            <a:off x="7117683" y="196850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3" name="object 103" descr=""/>
          <p:cNvSpPr txBox="1"/>
          <p:nvPr/>
        </p:nvSpPr>
        <p:spPr>
          <a:xfrm>
            <a:off x="7297177" y="495249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4" name="object 104" descr=""/>
          <p:cNvSpPr txBox="1"/>
          <p:nvPr/>
        </p:nvSpPr>
        <p:spPr>
          <a:xfrm>
            <a:off x="8183802" y="495249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5" name="object 105" descr=""/>
          <p:cNvSpPr txBox="1"/>
          <p:nvPr/>
        </p:nvSpPr>
        <p:spPr>
          <a:xfrm>
            <a:off x="9957051" y="495249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6" name="object 106" descr=""/>
          <p:cNvSpPr txBox="1"/>
          <p:nvPr/>
        </p:nvSpPr>
        <p:spPr>
          <a:xfrm>
            <a:off x="10843676" y="495249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7" name="object 107" descr=""/>
          <p:cNvSpPr txBox="1"/>
          <p:nvPr/>
        </p:nvSpPr>
        <p:spPr>
          <a:xfrm>
            <a:off x="6811660" y="1754648"/>
            <a:ext cx="211454" cy="3007360"/>
          </a:xfrm>
          <a:prstGeom prst="rect">
            <a:avLst/>
          </a:prstGeom>
        </p:spPr>
        <p:txBody>
          <a:bodyPr wrap="square" lIns="0" tIns="50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CHANGE</a:t>
            </a:r>
            <a:r>
              <a:rPr dirty="0" sz="1200" spc="-3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IN</a:t>
            </a: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PLASMA</a:t>
            </a: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RENIN</a:t>
            </a: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ACTIVITY</a:t>
            </a: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62626"/>
                </a:solidFill>
                <a:latin typeface="Calibri"/>
                <a:cs typeface="Calibri"/>
              </a:rPr>
              <a:t>(ΜG/L/HR)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8" name="object 108" descr=""/>
          <p:cNvSpPr txBox="1"/>
          <p:nvPr/>
        </p:nvSpPr>
        <p:spPr>
          <a:xfrm>
            <a:off x="8958674" y="4909820"/>
            <a:ext cx="768985" cy="476884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3825">
              <a:lnSpc>
                <a:spcPct val="100000"/>
              </a:lnSpc>
              <a:spcBef>
                <a:spcPts val="434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TRIAL</a:t>
            </a: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262626"/>
                </a:solidFill>
                <a:latin typeface="Calibri"/>
                <a:cs typeface="Calibri"/>
              </a:rPr>
              <a:t>WEEK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9" name="object 109" descr=""/>
          <p:cNvSpPr txBox="1"/>
          <p:nvPr/>
        </p:nvSpPr>
        <p:spPr>
          <a:xfrm>
            <a:off x="2255583" y="1454403"/>
            <a:ext cx="777367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97425" algn="l"/>
                <a:tab pos="5943600" algn="l"/>
              </a:tabLst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Serum </a:t>
            </a: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Aldosterone</a:t>
            </a: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200" spc="-25">
                <a:solidFill>
                  <a:srgbClr val="262626"/>
                </a:solidFill>
                <a:latin typeface="Calibri"/>
                <a:cs typeface="Calibri"/>
              </a:rPr>
              <a:t>10</a:t>
            </a: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Plasma</a:t>
            </a:r>
            <a:r>
              <a:rPr dirty="0" sz="1600" spc="-5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Renin</a:t>
            </a:r>
            <a:r>
              <a:rPr dirty="0" sz="1600" spc="-3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Activity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0" name="object 110" descr=""/>
          <p:cNvSpPr/>
          <p:nvPr/>
        </p:nvSpPr>
        <p:spPr>
          <a:xfrm>
            <a:off x="4346845" y="6200421"/>
            <a:ext cx="179705" cy="178435"/>
          </a:xfrm>
          <a:custGeom>
            <a:avLst/>
            <a:gdLst/>
            <a:ahLst/>
            <a:cxnLst/>
            <a:rect l="l" t="t" r="r" b="b"/>
            <a:pathLst>
              <a:path w="179704" h="178435">
                <a:moveTo>
                  <a:pt x="179585" y="0"/>
                </a:moveTo>
                <a:lnTo>
                  <a:pt x="0" y="0"/>
                </a:lnTo>
                <a:lnTo>
                  <a:pt x="0" y="178364"/>
                </a:lnTo>
                <a:lnTo>
                  <a:pt x="179585" y="178364"/>
                </a:lnTo>
                <a:lnTo>
                  <a:pt x="17958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 descr=""/>
          <p:cNvSpPr txBox="1"/>
          <p:nvPr/>
        </p:nvSpPr>
        <p:spPr>
          <a:xfrm>
            <a:off x="699217" y="6181344"/>
            <a:ext cx="514096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8120">
              <a:lnSpc>
                <a:spcPct val="100000"/>
              </a:lnSpc>
              <a:spcBef>
                <a:spcPts val="100"/>
              </a:spcBef>
              <a:tabLst>
                <a:tab pos="4101465" algn="l"/>
              </a:tabLst>
            </a:pPr>
            <a:r>
              <a:rPr dirty="0" sz="1100" spc="-10">
                <a:latin typeface="Calibri"/>
                <a:cs typeface="Calibri"/>
              </a:rPr>
              <a:t>Placebo</a:t>
            </a:r>
            <a:r>
              <a:rPr dirty="0" sz="1100">
                <a:latin typeface="Calibri"/>
                <a:cs typeface="Calibri"/>
              </a:rPr>
              <a:t>	0.5 mg</a:t>
            </a:r>
            <a:r>
              <a:rPr dirty="0" sz="1100" spc="-10">
                <a:latin typeface="Calibri"/>
                <a:cs typeface="Calibri"/>
              </a:rPr>
              <a:t> baxdrostat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Data</a:t>
            </a:r>
            <a:r>
              <a:rPr dirty="0" sz="1000" spc="-3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are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least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squares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means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±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SE.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 i="1">
                <a:solidFill>
                  <a:srgbClr val="7F7F7F"/>
                </a:solidFill>
                <a:latin typeface="Calibri"/>
                <a:cs typeface="Calibri"/>
              </a:rPr>
              <a:t>p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-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values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are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for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placebo-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corrected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change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from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baseline.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2" name="object 112" descr=""/>
          <p:cNvSpPr txBox="1"/>
          <p:nvPr/>
        </p:nvSpPr>
        <p:spPr>
          <a:xfrm>
            <a:off x="6549979" y="6181344"/>
            <a:ext cx="94551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1 mg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baxdrostat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3" name="object 113" descr=""/>
          <p:cNvSpPr/>
          <p:nvPr/>
        </p:nvSpPr>
        <p:spPr>
          <a:xfrm>
            <a:off x="6213603" y="6200419"/>
            <a:ext cx="198755" cy="178435"/>
          </a:xfrm>
          <a:custGeom>
            <a:avLst/>
            <a:gdLst/>
            <a:ahLst/>
            <a:cxnLst/>
            <a:rect l="l" t="t" r="r" b="b"/>
            <a:pathLst>
              <a:path w="198754" h="178435">
                <a:moveTo>
                  <a:pt x="198280" y="0"/>
                </a:moveTo>
                <a:lnTo>
                  <a:pt x="0" y="0"/>
                </a:lnTo>
                <a:lnTo>
                  <a:pt x="0" y="178364"/>
                </a:lnTo>
                <a:lnTo>
                  <a:pt x="198280" y="178364"/>
                </a:lnTo>
                <a:lnTo>
                  <a:pt x="198280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 descr=""/>
          <p:cNvSpPr/>
          <p:nvPr/>
        </p:nvSpPr>
        <p:spPr>
          <a:xfrm>
            <a:off x="3088664" y="6200419"/>
            <a:ext cx="198755" cy="178435"/>
          </a:xfrm>
          <a:custGeom>
            <a:avLst/>
            <a:gdLst/>
            <a:ahLst/>
            <a:cxnLst/>
            <a:rect l="l" t="t" r="r" b="b"/>
            <a:pathLst>
              <a:path w="198754" h="178435">
                <a:moveTo>
                  <a:pt x="198280" y="0"/>
                </a:moveTo>
                <a:lnTo>
                  <a:pt x="0" y="0"/>
                </a:lnTo>
                <a:lnTo>
                  <a:pt x="0" y="178364"/>
                </a:lnTo>
                <a:lnTo>
                  <a:pt x="198280" y="178364"/>
                </a:lnTo>
                <a:lnTo>
                  <a:pt x="198280" y="0"/>
                </a:lnTo>
                <a:close/>
              </a:path>
            </a:pathLst>
          </a:custGeom>
          <a:solidFill>
            <a:srgbClr val="AFA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 descr=""/>
          <p:cNvSpPr txBox="1"/>
          <p:nvPr/>
        </p:nvSpPr>
        <p:spPr>
          <a:xfrm>
            <a:off x="8270571" y="6181344"/>
            <a:ext cx="94551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2 mg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baxdrostat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6" name="object 116" descr=""/>
          <p:cNvSpPr/>
          <p:nvPr/>
        </p:nvSpPr>
        <p:spPr>
          <a:xfrm>
            <a:off x="7934194" y="6200419"/>
            <a:ext cx="198755" cy="178435"/>
          </a:xfrm>
          <a:custGeom>
            <a:avLst/>
            <a:gdLst/>
            <a:ahLst/>
            <a:cxnLst/>
            <a:rect l="l" t="t" r="r" b="b"/>
            <a:pathLst>
              <a:path w="198754" h="178435">
                <a:moveTo>
                  <a:pt x="198280" y="0"/>
                </a:moveTo>
                <a:lnTo>
                  <a:pt x="0" y="0"/>
                </a:lnTo>
                <a:lnTo>
                  <a:pt x="0" y="178364"/>
                </a:lnTo>
                <a:lnTo>
                  <a:pt x="198280" y="178364"/>
                </a:lnTo>
                <a:lnTo>
                  <a:pt x="198280" y="0"/>
                </a:lnTo>
                <a:close/>
              </a:path>
            </a:pathLst>
          </a:custGeom>
          <a:solidFill>
            <a:srgbClr val="323B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 descr=""/>
          <p:cNvSpPr txBox="1"/>
          <p:nvPr/>
        </p:nvSpPr>
        <p:spPr>
          <a:xfrm>
            <a:off x="4837262" y="3809491"/>
            <a:ext cx="985519" cy="71120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0.5 mg</a:t>
            </a:r>
            <a:r>
              <a:rPr dirty="0" sz="12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p=0.002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1</a:t>
            </a:r>
            <a:r>
              <a:rPr dirty="0" sz="12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mg </a:t>
            </a: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p=0.001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r>
              <a:rPr dirty="0" sz="12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62626"/>
                </a:solidFill>
                <a:latin typeface="Calibri"/>
                <a:cs typeface="Calibri"/>
              </a:rPr>
              <a:t>mg </a:t>
            </a: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p=0.001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8" name="object 118" descr=""/>
          <p:cNvSpPr txBox="1"/>
          <p:nvPr/>
        </p:nvSpPr>
        <p:spPr>
          <a:xfrm>
            <a:off x="11052461" y="3638804"/>
            <a:ext cx="5283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p=0.763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9" name="object 119" descr=""/>
          <p:cNvSpPr txBox="1"/>
          <p:nvPr/>
        </p:nvSpPr>
        <p:spPr>
          <a:xfrm>
            <a:off x="11052461" y="2480564"/>
            <a:ext cx="5283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p=0.013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0" name="object 120" descr=""/>
          <p:cNvSpPr txBox="1"/>
          <p:nvPr/>
        </p:nvSpPr>
        <p:spPr>
          <a:xfrm>
            <a:off x="11052461" y="2962147"/>
            <a:ext cx="5283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p=0.112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21" name="object 121" descr=""/>
          <p:cNvGraphicFramePr>
            <a:graphicFrameLocks noGrp="1"/>
          </p:cNvGraphicFramePr>
          <p:nvPr/>
        </p:nvGraphicFramePr>
        <p:xfrm>
          <a:off x="639343" y="5504216"/>
          <a:ext cx="4984115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6885"/>
                <a:gridCol w="786764"/>
                <a:gridCol w="786764"/>
                <a:gridCol w="786764"/>
                <a:gridCol w="786764"/>
              </a:tblGrid>
              <a:tr h="251460">
                <a:tc rowSpan="2">
                  <a:txBody>
                    <a:bodyPr/>
                    <a:lstStyle/>
                    <a:p>
                      <a:pPr marL="90805" marR="156210">
                        <a:lnSpc>
                          <a:spcPts val="1200"/>
                        </a:lnSpc>
                        <a:spcBef>
                          <a:spcPts val="770"/>
                        </a:spcBef>
                      </a:pPr>
                      <a:r>
                        <a:rPr dirty="0" sz="11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100" spc="-3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(±SD)</a:t>
                      </a:r>
                      <a:r>
                        <a:rPr dirty="0" sz="11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baseline</a:t>
                      </a:r>
                      <a:r>
                        <a:rPr dirty="0" sz="11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serum </a:t>
                      </a:r>
                      <a:r>
                        <a:rPr dirty="0" sz="1100" spc="-3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aldosterone</a:t>
                      </a:r>
                      <a:r>
                        <a:rPr dirty="0" sz="1100" spc="-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level</a:t>
                      </a:r>
                      <a:r>
                        <a:rPr dirty="0" sz="1100" spc="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(ng/dL)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Placebo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r>
                        <a:rPr dirty="0" sz="1100" spc="-4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3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-3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77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6.55±5.44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6.84±4.43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7.03±6.79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7.33±5.85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2" name="object 122" descr=""/>
          <p:cNvGraphicFramePr>
            <a:graphicFrameLocks noGrp="1"/>
          </p:cNvGraphicFramePr>
          <p:nvPr/>
        </p:nvGraphicFramePr>
        <p:xfrm>
          <a:off x="6637709" y="5504216"/>
          <a:ext cx="5095875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9745"/>
                <a:gridCol w="808990"/>
                <a:gridCol w="808989"/>
                <a:gridCol w="808989"/>
                <a:gridCol w="808989"/>
              </a:tblGrid>
              <a:tr h="251460">
                <a:tc rowSpan="2">
                  <a:txBody>
                    <a:bodyPr/>
                    <a:lstStyle/>
                    <a:p>
                      <a:pPr marL="90805" marR="136525">
                        <a:lnSpc>
                          <a:spcPts val="1200"/>
                        </a:lnSpc>
                        <a:spcBef>
                          <a:spcPts val="770"/>
                        </a:spcBef>
                      </a:pPr>
                      <a:r>
                        <a:rPr dirty="0" sz="11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100" spc="-3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(±SD)</a:t>
                      </a:r>
                      <a:r>
                        <a:rPr dirty="0" sz="11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baseline</a:t>
                      </a:r>
                      <a:r>
                        <a:rPr dirty="0" sz="11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plasma </a:t>
                      </a:r>
                      <a:r>
                        <a:rPr dirty="0" sz="11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renin</a:t>
                      </a: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activity</a:t>
                      </a:r>
                      <a:r>
                        <a:rPr dirty="0" sz="1100" spc="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(mg/L/hr)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Placebo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r>
                        <a:rPr dirty="0" sz="1100" spc="-4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3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-3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7790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5.50±8.69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8.00±13.61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4.46±6.05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5.64±9.47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262626"/>
                      </a:solidFill>
                      <a:prstDash val="solid"/>
                    </a:lnL>
                    <a:lnR w="12700">
                      <a:solidFill>
                        <a:srgbClr val="262626"/>
                      </a:solidFill>
                      <a:prstDash val="solid"/>
                    </a:lnR>
                    <a:lnT w="12700">
                      <a:solidFill>
                        <a:srgbClr val="262626"/>
                      </a:solidFill>
                      <a:prstDash val="solid"/>
                    </a:lnT>
                    <a:lnB w="12700">
                      <a:solidFill>
                        <a:srgbClr val="26262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9219" y="310388"/>
            <a:ext cx="25507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Safety</a:t>
            </a:r>
            <a:r>
              <a:rPr dirty="0" spc="-135"/>
              <a:t> </a:t>
            </a:r>
            <a:r>
              <a:rPr dirty="0" spc="-10"/>
              <a:t>Profile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9219" y="5663691"/>
            <a:ext cx="992822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*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One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patient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died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from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an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unrelated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serious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adverse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event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of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acute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respiratory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failure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following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diagnosis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of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COVID-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19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30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days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after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last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dose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of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baxdrostat.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**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Adverse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events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of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special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interest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included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hypotension,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elevated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potassium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levels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&gt;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5.5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mEq/L,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and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abnormal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sodium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levels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&lt;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130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mEq/L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that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required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clinical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intervention.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In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6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patients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receiving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baxdrostat,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all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patients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recovered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from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their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adverse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events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of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special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interest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after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drug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was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interrupted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(in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4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cases)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or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withdrawn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(in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2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patients).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620479" y="874121"/>
          <a:ext cx="11049000" cy="4748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3995"/>
                <a:gridCol w="1337945"/>
                <a:gridCol w="2039620"/>
                <a:gridCol w="1765935"/>
                <a:gridCol w="1805304"/>
              </a:tblGrid>
              <a:tr h="544830">
                <a:tc>
                  <a:txBody>
                    <a:bodyPr/>
                    <a:lstStyle/>
                    <a:p>
                      <a:pPr marL="92075">
                        <a:lnSpc>
                          <a:spcPts val="2765"/>
                        </a:lnSpc>
                      </a:pPr>
                      <a:r>
                        <a:rPr dirty="0" cap="small" sz="2400" spc="-10">
                          <a:solidFill>
                            <a:srgbClr val="F26F21"/>
                          </a:solidFill>
                          <a:latin typeface="Calibri"/>
                          <a:cs typeface="Calibri"/>
                        </a:rPr>
                        <a:t>Baxdrostat</a:t>
                      </a:r>
                      <a:r>
                        <a:rPr dirty="0" cap="small" sz="2400" spc="40">
                          <a:solidFill>
                            <a:srgbClr val="F26F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cap="small" sz="2400">
                          <a:solidFill>
                            <a:srgbClr val="F26F21"/>
                          </a:solidFill>
                          <a:latin typeface="Calibri"/>
                          <a:cs typeface="Calibri"/>
                        </a:rPr>
                        <a:t>was</a:t>
                      </a:r>
                      <a:r>
                        <a:rPr dirty="0" cap="small" sz="2400" spc="60">
                          <a:solidFill>
                            <a:srgbClr val="F26F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cap="small" sz="2400">
                          <a:solidFill>
                            <a:srgbClr val="F26F21"/>
                          </a:solidFill>
                          <a:latin typeface="Calibri"/>
                          <a:cs typeface="Calibri"/>
                        </a:rPr>
                        <a:t>well</a:t>
                      </a:r>
                      <a:r>
                        <a:rPr dirty="0" cap="small" sz="2400" spc="60">
                          <a:solidFill>
                            <a:srgbClr val="F26F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cap="small" sz="2400" spc="-10">
                          <a:solidFill>
                            <a:srgbClr val="F26F21"/>
                          </a:solidFill>
                          <a:latin typeface="Calibri"/>
                          <a:cs typeface="Calibri"/>
                        </a:rPr>
                        <a:t>tolerated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245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Event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9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patients</a:t>
                      </a:r>
                      <a:r>
                        <a:rPr dirty="0" sz="1600" spc="-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7505" marR="368300" indent="-59690">
                        <a:lnSpc>
                          <a:spcPts val="1900"/>
                        </a:lnSpc>
                        <a:spcBef>
                          <a:spcPts val="215"/>
                        </a:spcBef>
                      </a:pP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Placebo (n=64)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4865" marR="175895" indent="-485775">
                        <a:lnSpc>
                          <a:spcPts val="1900"/>
                        </a:lnSpc>
                        <a:spcBef>
                          <a:spcPts val="215"/>
                        </a:spcBef>
                      </a:pP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r>
                        <a:rPr dirty="0" sz="1600" spc="-15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 </a:t>
                      </a:r>
                      <a:r>
                        <a:rPr dirty="0" sz="1600" spc="-2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baxdrostat </a:t>
                      </a: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(n=63)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0" marR="215265" indent="-407670">
                        <a:lnSpc>
                          <a:spcPts val="1900"/>
                        </a:lnSpc>
                        <a:spcBef>
                          <a:spcPts val="215"/>
                        </a:spcBef>
                      </a:pP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600" spc="-15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</a:t>
                      </a:r>
                      <a:r>
                        <a:rPr dirty="0" sz="1600" spc="5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baxdrostat </a:t>
                      </a: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(n=62)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9920" marR="214629" indent="-407670">
                        <a:lnSpc>
                          <a:spcPts val="1900"/>
                        </a:lnSpc>
                        <a:spcBef>
                          <a:spcPts val="215"/>
                        </a:spcBef>
                      </a:pP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 spc="-15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</a:t>
                      </a:r>
                      <a:r>
                        <a:rPr dirty="0" sz="1600" spc="5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baxdrostat </a:t>
                      </a: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(n=60)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1600" spc="-3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serious</a:t>
                      </a:r>
                      <a:r>
                        <a:rPr dirty="0" sz="1600" spc="-3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adverse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event*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T w="12700">
                      <a:solidFill>
                        <a:srgbClr val="ED7D31"/>
                      </a:solidFill>
                      <a:prstDash val="solid"/>
                    </a:lnT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T w="12700">
                      <a:solidFill>
                        <a:srgbClr val="ED7D31"/>
                      </a:solidFill>
                      <a:prstDash val="solid"/>
                    </a:lnT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4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T w="12700">
                      <a:solidFill>
                        <a:srgbClr val="ED7D31"/>
                      </a:solidFill>
                      <a:prstDash val="solid"/>
                    </a:lnT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T w="12700">
                      <a:solidFill>
                        <a:srgbClr val="ED7D31"/>
                      </a:solidFill>
                      <a:prstDash val="solid"/>
                    </a:lnT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T w="12700">
                      <a:solidFill>
                        <a:srgbClr val="ED7D31"/>
                      </a:solidFill>
                      <a:prstDash val="solid"/>
                    </a:lnT>
                    <a:solidFill>
                      <a:srgbClr val="ED7D31">
                        <a:alpha val="19999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1600" spc="-5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adverse</a:t>
                      </a:r>
                      <a:r>
                        <a:rPr dirty="0" sz="1600" spc="-4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event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R="692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14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(21.9)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L="154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18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(28.6)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R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19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(30.6)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14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(23.3)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</a:tr>
              <a:tr h="365125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Drug-related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92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4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(6.3)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4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4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(6.3)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6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(9.7)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6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(10.0)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Leading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dosing</a:t>
                      </a:r>
                      <a:r>
                        <a:rPr dirty="0" sz="16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discontinuation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R="692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L="154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R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2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(3.2)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2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(3.3)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</a:tr>
              <a:tr h="365125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Leading</a:t>
                      </a:r>
                      <a:r>
                        <a:rPr dirty="0" sz="1600" spc="-3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600" spc="-1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study</a:t>
                      </a:r>
                      <a:r>
                        <a:rPr dirty="0" sz="16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discontinuation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92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4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Leading</a:t>
                      </a:r>
                      <a:r>
                        <a:rPr dirty="0" sz="1600" spc="-3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death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L="154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R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(1.7)*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</a:tr>
              <a:tr h="3657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Adverse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event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special</a:t>
                      </a:r>
                      <a:r>
                        <a:rPr dirty="0" sz="1600" spc="-3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interest**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92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4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4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(6.7)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Hyperkalemia/Potassium</a:t>
                      </a:r>
                      <a:r>
                        <a:rPr dirty="0" sz="1600" spc="7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increased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R="692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L="154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 marR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3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(5.0)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/>
                </a:tc>
              </a:tr>
              <a:tr h="365760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Hyponatremia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4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solidFill>
                      <a:srgbClr val="ED7D31">
                        <a:alpha val="19999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Hypotension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4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2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25"/>
              </a:lnSpc>
              <a:spcBef>
                <a:spcPts val="100"/>
              </a:spcBef>
            </a:pPr>
            <a:r>
              <a:rPr dirty="0"/>
              <a:t>Prespecified</a:t>
            </a:r>
            <a:r>
              <a:rPr dirty="0" spc="-60"/>
              <a:t> </a:t>
            </a:r>
            <a:r>
              <a:rPr dirty="0" spc="-10"/>
              <a:t>Subgroups</a:t>
            </a:r>
          </a:p>
          <a:p>
            <a:pPr marL="116839">
              <a:lnSpc>
                <a:spcPts val="2065"/>
              </a:lnSpc>
            </a:pPr>
            <a:r>
              <a:rPr dirty="0" cap="small" sz="1800" spc="-20" b="0">
                <a:solidFill>
                  <a:srgbClr val="F26F21"/>
                </a:solidFill>
                <a:latin typeface="Calibri"/>
                <a:cs typeface="Calibri"/>
              </a:rPr>
              <a:t>non-</a:t>
            </a:r>
            <a:r>
              <a:rPr dirty="0" cap="small" sz="1800" spc="-10" b="0">
                <a:solidFill>
                  <a:srgbClr val="F26F21"/>
                </a:solidFill>
                <a:latin typeface="Calibri"/>
                <a:cs typeface="Calibri"/>
              </a:rPr>
              <a:t>Hispanic</a:t>
            </a:r>
            <a:r>
              <a:rPr dirty="0" cap="small" sz="1800" spc="1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1800" b="0">
                <a:solidFill>
                  <a:srgbClr val="F26F21"/>
                </a:solidFill>
                <a:latin typeface="Calibri"/>
                <a:cs typeface="Calibri"/>
              </a:rPr>
              <a:t>Subgroup</a:t>
            </a:r>
            <a:r>
              <a:rPr dirty="0" cap="small" sz="1800" spc="2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1800" b="0">
                <a:solidFill>
                  <a:srgbClr val="F26F21"/>
                </a:solidFill>
                <a:latin typeface="Calibri"/>
                <a:cs typeface="Calibri"/>
              </a:rPr>
              <a:t>P</a:t>
            </a:r>
            <a:r>
              <a:rPr dirty="0" cap="small" sz="1800" spc="-6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1800" spc="-10" b="0">
                <a:solidFill>
                  <a:srgbClr val="F26F21"/>
                </a:solidFill>
                <a:latin typeface="Calibri"/>
                <a:cs typeface="Calibri"/>
              </a:rPr>
              <a:t>value</a:t>
            </a:r>
            <a:r>
              <a:rPr dirty="0" cap="small" sz="1800" spc="1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1800" b="0">
                <a:solidFill>
                  <a:srgbClr val="F26F21"/>
                </a:solidFill>
                <a:latin typeface="Calibri"/>
                <a:cs typeface="Calibri"/>
              </a:rPr>
              <a:t>and</a:t>
            </a:r>
            <a:r>
              <a:rPr dirty="0" cap="small" sz="1800" spc="2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1800" b="0">
                <a:solidFill>
                  <a:srgbClr val="F26F21"/>
                </a:solidFill>
                <a:latin typeface="Calibri"/>
                <a:cs typeface="Calibri"/>
              </a:rPr>
              <a:t>Ethnicity</a:t>
            </a:r>
            <a:r>
              <a:rPr dirty="0" cap="small" sz="1800" spc="1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1800" spc="-10" b="0">
                <a:solidFill>
                  <a:srgbClr val="F26F21"/>
                </a:solidFill>
                <a:latin typeface="Calibri"/>
                <a:cs typeface="Calibri"/>
              </a:rPr>
              <a:t>Interaction</a:t>
            </a:r>
            <a:r>
              <a:rPr dirty="0" cap="small" sz="1800" spc="2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1800" b="0">
                <a:solidFill>
                  <a:srgbClr val="F26F21"/>
                </a:solidFill>
                <a:latin typeface="Calibri"/>
                <a:cs typeface="Calibri"/>
              </a:rPr>
              <a:t>p</a:t>
            </a:r>
            <a:r>
              <a:rPr dirty="0" cap="small" sz="1800" spc="2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1800" spc="-10" b="0">
                <a:solidFill>
                  <a:srgbClr val="F26F21"/>
                </a:solidFill>
                <a:latin typeface="Calibri"/>
                <a:cs typeface="Calibri"/>
              </a:rPr>
              <a:t>value</a:t>
            </a:r>
            <a:r>
              <a:rPr dirty="0" cap="small" sz="1800" spc="1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1800" b="0">
                <a:solidFill>
                  <a:srgbClr val="F26F21"/>
                </a:solidFill>
                <a:latin typeface="Calibri"/>
                <a:cs typeface="Calibri"/>
              </a:rPr>
              <a:t>both</a:t>
            </a:r>
            <a:r>
              <a:rPr dirty="0" cap="small" sz="1800" spc="2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1800" b="0">
                <a:solidFill>
                  <a:srgbClr val="F26F21"/>
                </a:solidFill>
                <a:latin typeface="Calibri"/>
                <a:cs typeface="Calibri"/>
              </a:rPr>
              <a:t>&lt;0.05</a:t>
            </a:r>
            <a:r>
              <a:rPr dirty="0" cap="small" sz="1800" spc="-5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1800" spc="-10" b="0">
                <a:solidFill>
                  <a:srgbClr val="F26F21"/>
                </a:solidFill>
                <a:latin typeface="Calibri"/>
                <a:cs typeface="Calibri"/>
              </a:rPr>
              <a:t>(unadjusted)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8494" y="1181537"/>
            <a:ext cx="8885003" cy="549886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462015" y="1402079"/>
            <a:ext cx="5861685" cy="4556760"/>
            <a:chOff x="5462015" y="1402079"/>
            <a:chExt cx="5861685" cy="455676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62015" y="1402079"/>
              <a:ext cx="5861303" cy="455676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5716771" y="1656101"/>
              <a:ext cx="5350510" cy="4048125"/>
            </a:xfrm>
            <a:custGeom>
              <a:avLst/>
              <a:gdLst/>
              <a:ahLst/>
              <a:cxnLst/>
              <a:rect l="l" t="t" r="r" b="b"/>
              <a:pathLst>
                <a:path w="5350509" h="4048125">
                  <a:moveTo>
                    <a:pt x="5284875" y="0"/>
                  </a:moveTo>
                  <a:lnTo>
                    <a:pt x="65049" y="0"/>
                  </a:lnTo>
                  <a:lnTo>
                    <a:pt x="39729" y="5111"/>
                  </a:lnTo>
                  <a:lnTo>
                    <a:pt x="19052" y="19052"/>
                  </a:lnTo>
                  <a:lnTo>
                    <a:pt x="5111" y="39729"/>
                  </a:lnTo>
                  <a:lnTo>
                    <a:pt x="0" y="65049"/>
                  </a:lnTo>
                  <a:lnTo>
                    <a:pt x="0" y="3982848"/>
                  </a:lnTo>
                  <a:lnTo>
                    <a:pt x="5111" y="4008168"/>
                  </a:lnTo>
                  <a:lnTo>
                    <a:pt x="19052" y="4028845"/>
                  </a:lnTo>
                  <a:lnTo>
                    <a:pt x="39729" y="4042785"/>
                  </a:lnTo>
                  <a:lnTo>
                    <a:pt x="65049" y="4047897"/>
                  </a:lnTo>
                  <a:lnTo>
                    <a:pt x="5284875" y="4047897"/>
                  </a:lnTo>
                  <a:lnTo>
                    <a:pt x="5310194" y="4042785"/>
                  </a:lnTo>
                  <a:lnTo>
                    <a:pt x="5330870" y="4028845"/>
                  </a:lnTo>
                  <a:lnTo>
                    <a:pt x="5344811" y="4008168"/>
                  </a:lnTo>
                  <a:lnTo>
                    <a:pt x="5349923" y="3982848"/>
                  </a:lnTo>
                  <a:lnTo>
                    <a:pt x="5349923" y="65049"/>
                  </a:lnTo>
                  <a:lnTo>
                    <a:pt x="5344811" y="39729"/>
                  </a:lnTo>
                  <a:lnTo>
                    <a:pt x="5330870" y="19052"/>
                  </a:lnTo>
                  <a:lnTo>
                    <a:pt x="5310194" y="5111"/>
                  </a:lnTo>
                  <a:lnTo>
                    <a:pt x="52848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31509" y="3107630"/>
              <a:ext cx="340995" cy="1054735"/>
            </a:xfrm>
            <a:custGeom>
              <a:avLst/>
              <a:gdLst/>
              <a:ahLst/>
              <a:cxnLst/>
              <a:rect l="l" t="t" r="r" b="b"/>
              <a:pathLst>
                <a:path w="340995" h="1054735">
                  <a:moveTo>
                    <a:pt x="340554" y="0"/>
                  </a:moveTo>
                  <a:lnTo>
                    <a:pt x="0" y="0"/>
                  </a:lnTo>
                  <a:lnTo>
                    <a:pt x="0" y="1054346"/>
                  </a:lnTo>
                  <a:lnTo>
                    <a:pt x="340554" y="1054346"/>
                  </a:lnTo>
                  <a:lnTo>
                    <a:pt x="340554" y="0"/>
                  </a:lnTo>
                  <a:close/>
                </a:path>
              </a:pathLst>
            </a:custGeom>
            <a:solidFill>
              <a:srgbClr val="AF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549896" y="3108959"/>
              <a:ext cx="2780030" cy="1560830"/>
            </a:xfrm>
            <a:custGeom>
              <a:avLst/>
              <a:gdLst/>
              <a:ahLst/>
              <a:cxnLst/>
              <a:rect l="l" t="t" r="r" b="b"/>
              <a:pathLst>
                <a:path w="2780029" h="1560829">
                  <a:moveTo>
                    <a:pt x="341376" y="0"/>
                  </a:moveTo>
                  <a:lnTo>
                    <a:pt x="0" y="0"/>
                  </a:lnTo>
                  <a:lnTo>
                    <a:pt x="0" y="1066800"/>
                  </a:lnTo>
                  <a:lnTo>
                    <a:pt x="341376" y="1066800"/>
                  </a:lnTo>
                  <a:lnTo>
                    <a:pt x="341376" y="0"/>
                  </a:lnTo>
                  <a:close/>
                </a:path>
                <a:path w="2780029" h="1560829">
                  <a:moveTo>
                    <a:pt x="1560576" y="0"/>
                  </a:moveTo>
                  <a:lnTo>
                    <a:pt x="1219200" y="0"/>
                  </a:lnTo>
                  <a:lnTo>
                    <a:pt x="1219200" y="1033272"/>
                  </a:lnTo>
                  <a:lnTo>
                    <a:pt x="1560576" y="1033272"/>
                  </a:lnTo>
                  <a:lnTo>
                    <a:pt x="1560576" y="0"/>
                  </a:lnTo>
                  <a:close/>
                </a:path>
                <a:path w="2780029" h="1560829">
                  <a:moveTo>
                    <a:pt x="2779776" y="0"/>
                  </a:moveTo>
                  <a:lnTo>
                    <a:pt x="2438400" y="0"/>
                  </a:lnTo>
                  <a:lnTo>
                    <a:pt x="2438400" y="1560576"/>
                  </a:lnTo>
                  <a:lnTo>
                    <a:pt x="2779776" y="1560576"/>
                  </a:lnTo>
                  <a:lnTo>
                    <a:pt x="2779776" y="0"/>
                  </a:lnTo>
                  <a:close/>
                </a:path>
              </a:pathLst>
            </a:custGeom>
            <a:solidFill>
              <a:srgbClr val="323B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982712" y="3081527"/>
              <a:ext cx="2780030" cy="533400"/>
            </a:xfrm>
            <a:custGeom>
              <a:avLst/>
              <a:gdLst/>
              <a:ahLst/>
              <a:cxnLst/>
              <a:rect l="l" t="t" r="r" b="b"/>
              <a:pathLst>
                <a:path w="2780029" h="533400">
                  <a:moveTo>
                    <a:pt x="341376" y="27432"/>
                  </a:moveTo>
                  <a:lnTo>
                    <a:pt x="0" y="27432"/>
                  </a:lnTo>
                  <a:lnTo>
                    <a:pt x="0" y="39624"/>
                  </a:lnTo>
                  <a:lnTo>
                    <a:pt x="341376" y="39624"/>
                  </a:lnTo>
                  <a:lnTo>
                    <a:pt x="341376" y="27432"/>
                  </a:lnTo>
                  <a:close/>
                </a:path>
                <a:path w="2780029" h="533400">
                  <a:moveTo>
                    <a:pt x="1560576" y="0"/>
                  </a:moveTo>
                  <a:lnTo>
                    <a:pt x="1219200" y="0"/>
                  </a:lnTo>
                  <a:lnTo>
                    <a:pt x="1219200" y="27432"/>
                  </a:lnTo>
                  <a:lnTo>
                    <a:pt x="1560576" y="27432"/>
                  </a:lnTo>
                  <a:lnTo>
                    <a:pt x="1560576" y="0"/>
                  </a:lnTo>
                  <a:close/>
                </a:path>
                <a:path w="2780029" h="533400">
                  <a:moveTo>
                    <a:pt x="2779776" y="27432"/>
                  </a:moveTo>
                  <a:lnTo>
                    <a:pt x="2438400" y="27432"/>
                  </a:lnTo>
                  <a:lnTo>
                    <a:pt x="2438400" y="533400"/>
                  </a:lnTo>
                  <a:lnTo>
                    <a:pt x="2779776" y="533400"/>
                  </a:lnTo>
                  <a:lnTo>
                    <a:pt x="2779776" y="27432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473212" y="4057185"/>
              <a:ext cx="57150" cy="210185"/>
            </a:xfrm>
            <a:custGeom>
              <a:avLst/>
              <a:gdLst/>
              <a:ahLst/>
              <a:cxnLst/>
              <a:rect l="l" t="t" r="r" b="b"/>
              <a:pathLst>
                <a:path w="57150" h="210185">
                  <a:moveTo>
                    <a:pt x="28171" y="103335"/>
                  </a:moveTo>
                  <a:lnTo>
                    <a:pt x="28171" y="209584"/>
                  </a:lnTo>
                </a:path>
                <a:path w="57150" h="210185">
                  <a:moveTo>
                    <a:pt x="28171" y="103335"/>
                  </a:moveTo>
                  <a:lnTo>
                    <a:pt x="28171" y="0"/>
                  </a:lnTo>
                </a:path>
                <a:path w="57150" h="210185">
                  <a:moveTo>
                    <a:pt x="0" y="209584"/>
                  </a:moveTo>
                  <a:lnTo>
                    <a:pt x="57150" y="209584"/>
                  </a:lnTo>
                </a:path>
                <a:path w="57150" h="21018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692401" y="4048827"/>
              <a:ext cx="57150" cy="252095"/>
            </a:xfrm>
            <a:custGeom>
              <a:avLst/>
              <a:gdLst/>
              <a:ahLst/>
              <a:cxnLst/>
              <a:rect l="l" t="t" r="r" b="b"/>
              <a:pathLst>
                <a:path w="57150" h="252095">
                  <a:moveTo>
                    <a:pt x="28183" y="126933"/>
                  </a:moveTo>
                  <a:lnTo>
                    <a:pt x="28183" y="252015"/>
                  </a:lnTo>
                </a:path>
                <a:path w="57150" h="252095">
                  <a:moveTo>
                    <a:pt x="28183" y="126933"/>
                  </a:moveTo>
                  <a:lnTo>
                    <a:pt x="28183" y="0"/>
                  </a:lnTo>
                </a:path>
                <a:path w="57150" h="252095">
                  <a:moveTo>
                    <a:pt x="0" y="252015"/>
                  </a:moveTo>
                  <a:lnTo>
                    <a:pt x="57150" y="252015"/>
                  </a:lnTo>
                </a:path>
                <a:path w="57150" h="25209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8911589" y="4026325"/>
              <a:ext cx="57150" cy="233045"/>
            </a:xfrm>
            <a:custGeom>
              <a:avLst/>
              <a:gdLst/>
              <a:ahLst/>
              <a:cxnLst/>
              <a:rect l="l" t="t" r="r" b="b"/>
              <a:pathLst>
                <a:path w="57150" h="233045">
                  <a:moveTo>
                    <a:pt x="28194" y="115906"/>
                  </a:moveTo>
                  <a:lnTo>
                    <a:pt x="28194" y="232728"/>
                  </a:lnTo>
                </a:path>
                <a:path w="57150" h="233045">
                  <a:moveTo>
                    <a:pt x="28194" y="115906"/>
                  </a:moveTo>
                  <a:lnTo>
                    <a:pt x="28194" y="0"/>
                  </a:lnTo>
                </a:path>
                <a:path w="57150" h="233045">
                  <a:moveTo>
                    <a:pt x="0" y="232728"/>
                  </a:moveTo>
                  <a:lnTo>
                    <a:pt x="57150" y="232728"/>
                  </a:lnTo>
                </a:path>
                <a:path w="57150" h="23304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0130778" y="4531640"/>
              <a:ext cx="57150" cy="276860"/>
            </a:xfrm>
            <a:custGeom>
              <a:avLst/>
              <a:gdLst/>
              <a:ahLst/>
              <a:cxnLst/>
              <a:rect l="l" t="t" r="r" b="b"/>
              <a:pathLst>
                <a:path w="57150" h="276860">
                  <a:moveTo>
                    <a:pt x="28205" y="137895"/>
                  </a:moveTo>
                  <a:lnTo>
                    <a:pt x="28205" y="276445"/>
                  </a:lnTo>
                </a:path>
                <a:path w="57150" h="276860">
                  <a:moveTo>
                    <a:pt x="28205" y="137895"/>
                  </a:moveTo>
                  <a:lnTo>
                    <a:pt x="28205" y="0"/>
                  </a:lnTo>
                </a:path>
                <a:path w="57150" h="276860">
                  <a:moveTo>
                    <a:pt x="0" y="276445"/>
                  </a:moveTo>
                  <a:lnTo>
                    <a:pt x="57150" y="276445"/>
                  </a:lnTo>
                </a:path>
                <a:path w="57150" h="276860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8124906" y="2961049"/>
              <a:ext cx="57150" cy="319405"/>
            </a:xfrm>
            <a:custGeom>
              <a:avLst/>
              <a:gdLst/>
              <a:ahLst/>
              <a:cxnLst/>
              <a:rect l="l" t="t" r="r" b="b"/>
              <a:pathLst>
                <a:path w="57150" h="319404">
                  <a:moveTo>
                    <a:pt x="28493" y="160102"/>
                  </a:moveTo>
                  <a:lnTo>
                    <a:pt x="28493" y="318876"/>
                  </a:lnTo>
                </a:path>
                <a:path w="57150" h="319404">
                  <a:moveTo>
                    <a:pt x="28493" y="160102"/>
                  </a:moveTo>
                  <a:lnTo>
                    <a:pt x="28493" y="0"/>
                  </a:lnTo>
                </a:path>
                <a:path w="57150" h="319404">
                  <a:moveTo>
                    <a:pt x="0" y="318876"/>
                  </a:moveTo>
                  <a:lnTo>
                    <a:pt x="57150" y="318876"/>
                  </a:lnTo>
                </a:path>
                <a:path w="57150" h="319404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344094" y="2930190"/>
              <a:ext cx="57150" cy="303530"/>
            </a:xfrm>
            <a:custGeom>
              <a:avLst/>
              <a:gdLst/>
              <a:ahLst/>
              <a:cxnLst/>
              <a:rect l="l" t="t" r="r" b="b"/>
              <a:pathLst>
                <a:path w="57150" h="303530">
                  <a:moveTo>
                    <a:pt x="28504" y="151337"/>
                  </a:moveTo>
                  <a:lnTo>
                    <a:pt x="28504" y="303446"/>
                  </a:lnTo>
                </a:path>
                <a:path w="57150" h="303530">
                  <a:moveTo>
                    <a:pt x="28504" y="151337"/>
                  </a:moveTo>
                  <a:lnTo>
                    <a:pt x="28504" y="0"/>
                  </a:lnTo>
                </a:path>
                <a:path w="57150" h="303530">
                  <a:moveTo>
                    <a:pt x="0" y="303446"/>
                  </a:moveTo>
                  <a:lnTo>
                    <a:pt x="57150" y="303446"/>
                  </a:lnTo>
                </a:path>
                <a:path w="57150" h="303530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0563283" y="3446370"/>
              <a:ext cx="57150" cy="338455"/>
            </a:xfrm>
            <a:custGeom>
              <a:avLst/>
              <a:gdLst/>
              <a:ahLst/>
              <a:cxnLst/>
              <a:rect l="l" t="t" r="r" b="b"/>
              <a:pathLst>
                <a:path w="57150" h="338454">
                  <a:moveTo>
                    <a:pt x="28516" y="168557"/>
                  </a:moveTo>
                  <a:lnTo>
                    <a:pt x="28516" y="338291"/>
                  </a:lnTo>
                </a:path>
                <a:path w="57150" h="338454">
                  <a:moveTo>
                    <a:pt x="28516" y="168557"/>
                  </a:moveTo>
                  <a:lnTo>
                    <a:pt x="28516" y="0"/>
                  </a:lnTo>
                </a:path>
                <a:path w="57150" h="338454">
                  <a:moveTo>
                    <a:pt x="0" y="338291"/>
                  </a:moveTo>
                  <a:lnTo>
                    <a:pt x="57150" y="338291"/>
                  </a:lnTo>
                </a:path>
                <a:path w="57150" h="338454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108445" y="3107630"/>
              <a:ext cx="4864735" cy="0"/>
            </a:xfrm>
            <a:custGeom>
              <a:avLst/>
              <a:gdLst/>
              <a:ahLst/>
              <a:cxnLst/>
              <a:rect l="l" t="t" r="r" b="b"/>
              <a:pathLst>
                <a:path w="4864734" h="0">
                  <a:moveTo>
                    <a:pt x="0" y="0"/>
                  </a:moveTo>
                  <a:lnTo>
                    <a:pt x="4864354" y="0"/>
                  </a:lnTo>
                </a:path>
              </a:pathLst>
            </a:custGeom>
            <a:ln w="9525">
              <a:solidFill>
                <a:srgbClr val="DEDED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3764" rIns="0" bIns="0" rtlCol="0" vert="horz">
            <a:spAutoFit/>
          </a:bodyPr>
          <a:lstStyle/>
          <a:p>
            <a:pPr marL="12700">
              <a:lnSpc>
                <a:spcPts val="4270"/>
              </a:lnSpc>
              <a:spcBef>
                <a:spcPts val="100"/>
              </a:spcBef>
            </a:pPr>
            <a:r>
              <a:rPr dirty="0"/>
              <a:t>Post</a:t>
            </a:r>
            <a:r>
              <a:rPr dirty="0" spc="-60"/>
              <a:t> </a:t>
            </a:r>
            <a:r>
              <a:rPr dirty="0"/>
              <a:t>Hoc</a:t>
            </a:r>
            <a:r>
              <a:rPr dirty="0" spc="-40"/>
              <a:t> </a:t>
            </a:r>
            <a:r>
              <a:rPr dirty="0"/>
              <a:t>Subgroup</a:t>
            </a:r>
            <a:r>
              <a:rPr dirty="0" spc="-40"/>
              <a:t> </a:t>
            </a:r>
            <a:r>
              <a:rPr dirty="0" spc="-10"/>
              <a:t>Analysis</a:t>
            </a:r>
          </a:p>
          <a:p>
            <a:pPr marL="13335">
              <a:lnSpc>
                <a:spcPts val="2830"/>
              </a:lnSpc>
            </a:pP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In</a:t>
            </a:r>
            <a:r>
              <a:rPr dirty="0" cap="small" sz="2400" spc="12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adherent</a:t>
            </a:r>
            <a:r>
              <a:rPr dirty="0" cap="small" sz="2400" spc="13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spc="-20" b="0">
                <a:solidFill>
                  <a:srgbClr val="F26F21"/>
                </a:solidFill>
                <a:latin typeface="Calibri"/>
                <a:cs typeface="Calibri"/>
              </a:rPr>
              <a:t>patients,</a:t>
            </a:r>
            <a:r>
              <a:rPr dirty="0" cap="small" sz="2400" spc="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SBP</a:t>
            </a:r>
            <a:r>
              <a:rPr dirty="0" cap="small" sz="2400" spc="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appeared</a:t>
            </a:r>
            <a:r>
              <a:rPr dirty="0" cap="small" sz="2400" spc="14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reduced</a:t>
            </a:r>
            <a:r>
              <a:rPr dirty="0" cap="small" sz="2400" spc="14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in</a:t>
            </a:r>
            <a:r>
              <a:rPr dirty="0" cap="small" sz="2400" spc="13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the</a:t>
            </a:r>
            <a:r>
              <a:rPr dirty="0" cap="small" sz="2400" spc="13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2mg</a:t>
            </a:r>
            <a:r>
              <a:rPr dirty="0" cap="small" sz="2400" spc="13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dose</a:t>
            </a:r>
            <a:r>
              <a:rPr dirty="0" cap="small" sz="2400" spc="13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spc="-20" b="0">
                <a:solidFill>
                  <a:srgbClr val="F26F21"/>
                </a:solidFill>
                <a:latin typeface="Calibri"/>
                <a:cs typeface="Calibri"/>
              </a:rPr>
              <a:t>group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99217" y="6376923"/>
            <a:ext cx="1057275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Data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are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LSM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±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SE.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*The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significance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of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change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from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baseline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in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each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group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was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estimated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by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T-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test.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significance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of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changes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from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baseline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comparing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treatment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groups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to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placebo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group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is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estimated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by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an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MMRM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model.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Abbreviations: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LSM,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least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squares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mean;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SBP,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systolic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blood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pressure.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317288" y="4281932"/>
            <a:ext cx="3441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0" b="1">
                <a:solidFill>
                  <a:srgbClr val="262626"/>
                </a:solidFill>
                <a:latin typeface="Calibri"/>
                <a:cs typeface="Calibri"/>
              </a:rPr>
              <a:t>16.4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549175" y="4309364"/>
            <a:ext cx="3441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0" b="1">
                <a:solidFill>
                  <a:srgbClr val="262626"/>
                </a:solidFill>
                <a:latin typeface="Calibri"/>
                <a:cs typeface="Calibri"/>
              </a:rPr>
              <a:t>16.6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768365" y="4288028"/>
            <a:ext cx="3441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0" b="1">
                <a:solidFill>
                  <a:srgbClr val="262626"/>
                </a:solidFill>
                <a:latin typeface="Calibri"/>
                <a:cs typeface="Calibri"/>
              </a:rPr>
              <a:t>16.1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9987553" y="4790947"/>
            <a:ext cx="3441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0" b="1">
                <a:solidFill>
                  <a:srgbClr val="262626"/>
                </a:solidFill>
                <a:latin typeface="Calibri"/>
                <a:cs typeface="Calibri"/>
              </a:rPr>
              <a:t>24.3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859031" y="2380541"/>
            <a:ext cx="227329" cy="2740660"/>
          </a:xfrm>
          <a:prstGeom prst="rect">
            <a:avLst/>
          </a:prstGeom>
        </p:spPr>
        <p:txBody>
          <a:bodyPr wrap="square" lIns="0" tIns="44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LSM</a:t>
            </a:r>
            <a:r>
              <a:rPr dirty="0" sz="1300" spc="7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CHANGE</a:t>
            </a:r>
            <a:r>
              <a:rPr dirty="0" sz="1300" spc="70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FROM</a:t>
            </a:r>
            <a:r>
              <a:rPr dirty="0" sz="1300" spc="7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BASELINE</a:t>
            </a:r>
            <a:r>
              <a:rPr dirty="0" sz="1300" spc="70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 spc="-10">
                <a:solidFill>
                  <a:srgbClr val="3B3838"/>
                </a:solidFill>
                <a:latin typeface="Calibri"/>
                <a:cs typeface="Calibri"/>
              </a:rPr>
              <a:t>(MMHG)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7268464" y="1936860"/>
            <a:ext cx="3547745" cy="290195"/>
            <a:chOff x="7268464" y="1936860"/>
            <a:chExt cx="3547745" cy="290195"/>
          </a:xfrm>
        </p:grpSpPr>
        <p:sp>
          <p:nvSpPr>
            <p:cNvPr id="24" name="object 24" descr=""/>
            <p:cNvSpPr/>
            <p:nvPr/>
          </p:nvSpPr>
          <p:spPr>
            <a:xfrm>
              <a:off x="7274814" y="1943210"/>
              <a:ext cx="3535045" cy="277495"/>
            </a:xfrm>
            <a:custGeom>
              <a:avLst/>
              <a:gdLst/>
              <a:ahLst/>
              <a:cxnLst/>
              <a:rect l="l" t="t" r="r" b="b"/>
              <a:pathLst>
                <a:path w="3535045" h="277494">
                  <a:moveTo>
                    <a:pt x="3488602" y="0"/>
                  </a:moveTo>
                  <a:lnTo>
                    <a:pt x="46168" y="0"/>
                  </a:lnTo>
                  <a:lnTo>
                    <a:pt x="28197" y="3628"/>
                  </a:lnTo>
                  <a:lnTo>
                    <a:pt x="13522" y="13522"/>
                  </a:lnTo>
                  <a:lnTo>
                    <a:pt x="3628" y="28197"/>
                  </a:lnTo>
                  <a:lnTo>
                    <a:pt x="0" y="46168"/>
                  </a:lnTo>
                  <a:lnTo>
                    <a:pt x="0" y="276999"/>
                  </a:lnTo>
                  <a:lnTo>
                    <a:pt x="3534770" y="276999"/>
                  </a:lnTo>
                  <a:lnTo>
                    <a:pt x="3534770" y="46168"/>
                  </a:lnTo>
                  <a:lnTo>
                    <a:pt x="3531142" y="28197"/>
                  </a:lnTo>
                  <a:lnTo>
                    <a:pt x="3521248" y="13522"/>
                  </a:lnTo>
                  <a:lnTo>
                    <a:pt x="3506573" y="3628"/>
                  </a:lnTo>
                  <a:lnTo>
                    <a:pt x="3488602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274814" y="1943210"/>
              <a:ext cx="3535045" cy="277495"/>
            </a:xfrm>
            <a:custGeom>
              <a:avLst/>
              <a:gdLst/>
              <a:ahLst/>
              <a:cxnLst/>
              <a:rect l="l" t="t" r="r" b="b"/>
              <a:pathLst>
                <a:path w="3535045" h="277494">
                  <a:moveTo>
                    <a:pt x="46167" y="0"/>
                  </a:moveTo>
                  <a:lnTo>
                    <a:pt x="3488602" y="0"/>
                  </a:lnTo>
                  <a:lnTo>
                    <a:pt x="3506572" y="3628"/>
                  </a:lnTo>
                  <a:lnTo>
                    <a:pt x="3521247" y="13522"/>
                  </a:lnTo>
                  <a:lnTo>
                    <a:pt x="3531141" y="28197"/>
                  </a:lnTo>
                  <a:lnTo>
                    <a:pt x="3534770" y="46167"/>
                  </a:lnTo>
                  <a:lnTo>
                    <a:pt x="3534770" y="276999"/>
                  </a:lnTo>
                  <a:lnTo>
                    <a:pt x="0" y="276999"/>
                  </a:lnTo>
                  <a:lnTo>
                    <a:pt x="0" y="46167"/>
                  </a:lnTo>
                  <a:lnTo>
                    <a:pt x="3628" y="28197"/>
                  </a:lnTo>
                  <a:lnTo>
                    <a:pt x="13522" y="13522"/>
                  </a:lnTo>
                  <a:lnTo>
                    <a:pt x="28197" y="3628"/>
                  </a:lnTo>
                  <a:lnTo>
                    <a:pt x="46167" y="0"/>
                  </a:lnTo>
                  <a:close/>
                </a:path>
              </a:pathLst>
            </a:custGeom>
            <a:ln w="12700">
              <a:solidFill>
                <a:srgbClr val="DEEBF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6362210" y="2285491"/>
            <a:ext cx="595630" cy="40068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42240" marR="5080" indent="-130175">
              <a:lnSpc>
                <a:spcPct val="105000"/>
              </a:lnSpc>
              <a:spcBef>
                <a:spcPts val="25"/>
              </a:spcBef>
            </a:pPr>
            <a:r>
              <a:rPr dirty="0" sz="1200" spc="-10">
                <a:solidFill>
                  <a:srgbClr val="3B3838"/>
                </a:solidFill>
                <a:latin typeface="Calibri"/>
                <a:cs typeface="Calibri"/>
              </a:rPr>
              <a:t>PLACEBO </a:t>
            </a:r>
            <a:r>
              <a:rPr dirty="0" sz="1200" spc="-20">
                <a:solidFill>
                  <a:srgbClr val="3B3838"/>
                </a:solidFill>
                <a:latin typeface="Calibri"/>
                <a:cs typeface="Calibri"/>
              </a:rPr>
              <a:t>n=64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7661474" y="2285491"/>
            <a:ext cx="480695" cy="40068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84455" marR="5080" indent="-72390">
              <a:lnSpc>
                <a:spcPct val="105000"/>
              </a:lnSpc>
              <a:spcBef>
                <a:spcPts val="25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0.5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 </a:t>
            </a:r>
            <a:r>
              <a:rPr dirty="0" sz="1200" spc="-20">
                <a:solidFill>
                  <a:srgbClr val="3B3838"/>
                </a:solidFill>
                <a:latin typeface="Calibri"/>
                <a:cs typeface="Calibri"/>
              </a:rPr>
              <a:t>n=41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625099" y="1971547"/>
            <a:ext cx="845185" cy="924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3B3838"/>
                </a:solidFill>
                <a:latin typeface="Calibri"/>
                <a:cs typeface="Calibri"/>
              </a:rPr>
              <a:t>BAXDROSTAT</a:t>
            </a:r>
            <a:endParaRPr sz="1200">
              <a:latin typeface="Calibri"/>
              <a:cs typeface="Calibri"/>
            </a:endParaRPr>
          </a:p>
          <a:p>
            <a:pPr marL="356870" marR="155575" indent="-14604">
              <a:lnSpc>
                <a:spcPct val="105000"/>
              </a:lnSpc>
              <a:spcBef>
                <a:spcPts val="960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1</a:t>
            </a:r>
            <a:r>
              <a:rPr dirty="0" sz="1200" spc="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 </a:t>
            </a:r>
            <a:r>
              <a:rPr dirty="0" sz="1200" spc="-20">
                <a:solidFill>
                  <a:srgbClr val="3B3838"/>
                </a:solidFill>
                <a:latin typeface="Calibri"/>
                <a:cs typeface="Calibri"/>
              </a:rPr>
              <a:t>n=47</a:t>
            </a:r>
            <a:endParaRPr sz="1200">
              <a:latin typeface="Calibri"/>
              <a:cs typeface="Calibri"/>
            </a:endParaRPr>
          </a:p>
          <a:p>
            <a:pPr marL="637540">
              <a:lnSpc>
                <a:spcPct val="100000"/>
              </a:lnSpc>
              <a:spcBef>
                <a:spcPts val="215"/>
              </a:spcBef>
            </a:pP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0.4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0194526" y="2285491"/>
            <a:ext cx="365125" cy="40068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26670" marR="5080" indent="-14604">
              <a:lnSpc>
                <a:spcPct val="105000"/>
              </a:lnSpc>
              <a:spcBef>
                <a:spcPts val="25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2</a:t>
            </a:r>
            <a:r>
              <a:rPr dirty="0" sz="1200" spc="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 </a:t>
            </a:r>
            <a:r>
              <a:rPr dirty="0" sz="1200" spc="-20">
                <a:solidFill>
                  <a:srgbClr val="3B3838"/>
                </a:solidFill>
                <a:latin typeface="Calibri"/>
                <a:cs typeface="Calibri"/>
              </a:rPr>
              <a:t>n=34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7934977" y="3190747"/>
            <a:ext cx="450850" cy="54356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7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0.2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p=0.94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9150670" y="3209035"/>
            <a:ext cx="450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p=0.88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0382294" y="3742435"/>
            <a:ext cx="452755" cy="45212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34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7.9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P&lt;0.01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6670" rIns="0" bIns="0" rtlCol="0" vert="horz">
            <a:spAutoFit/>
          </a:bodyPr>
          <a:lstStyle/>
          <a:p>
            <a:pPr marL="240665" marR="725170" indent="-228600">
              <a:lnSpc>
                <a:spcPts val="2110"/>
              </a:lnSpc>
              <a:spcBef>
                <a:spcPts val="210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pc="-10"/>
              <a:t>Baxdrostat</a:t>
            </a:r>
            <a:r>
              <a:rPr dirty="0" spc="-25"/>
              <a:t> </a:t>
            </a:r>
            <a:r>
              <a:rPr dirty="0"/>
              <a:t>levels</a:t>
            </a:r>
            <a:r>
              <a:rPr dirty="0" spc="-25"/>
              <a:t> </a:t>
            </a:r>
            <a:r>
              <a:rPr dirty="0"/>
              <a:t>in</a:t>
            </a:r>
            <a:r>
              <a:rPr dirty="0" spc="-10"/>
              <a:t> </a:t>
            </a:r>
            <a:r>
              <a:rPr dirty="0"/>
              <a:t>plasma</a:t>
            </a:r>
            <a:r>
              <a:rPr dirty="0" spc="-25"/>
              <a:t> </a:t>
            </a:r>
            <a:r>
              <a:rPr dirty="0"/>
              <a:t>at</a:t>
            </a:r>
            <a:r>
              <a:rPr dirty="0" spc="-20"/>
              <a:t> </a:t>
            </a:r>
            <a:r>
              <a:rPr dirty="0"/>
              <a:t>week</a:t>
            </a:r>
            <a:r>
              <a:rPr dirty="0" spc="-30"/>
              <a:t> </a:t>
            </a:r>
            <a:r>
              <a:rPr dirty="0"/>
              <a:t>8</a:t>
            </a:r>
            <a:r>
              <a:rPr dirty="0" spc="-15"/>
              <a:t> </a:t>
            </a:r>
            <a:r>
              <a:rPr dirty="0" spc="-20"/>
              <a:t>were </a:t>
            </a:r>
            <a:r>
              <a:rPr dirty="0" spc="-10"/>
              <a:t>measured</a:t>
            </a:r>
          </a:p>
          <a:p>
            <a:pPr marL="240665" marR="12065" indent="-228600">
              <a:lnSpc>
                <a:spcPct val="101099"/>
              </a:lnSpc>
              <a:spcBef>
                <a:spcPts val="565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/>
              <a:t>20</a:t>
            </a:r>
            <a:r>
              <a:rPr dirty="0" spc="-10"/>
              <a:t> </a:t>
            </a:r>
            <a:r>
              <a:rPr dirty="0"/>
              <a:t>patients</a:t>
            </a:r>
            <a:r>
              <a:rPr dirty="0" spc="-10"/>
              <a:t> </a:t>
            </a:r>
            <a:r>
              <a:rPr dirty="0"/>
              <a:t>(36%</a:t>
            </a:r>
            <a:r>
              <a:rPr dirty="0" spc="-5"/>
              <a:t> </a:t>
            </a:r>
            <a:r>
              <a:rPr dirty="0"/>
              <a:t>of</a:t>
            </a:r>
            <a:r>
              <a:rPr dirty="0" spc="-5"/>
              <a:t> </a:t>
            </a:r>
            <a:r>
              <a:rPr dirty="0"/>
              <a:t>54</a:t>
            </a:r>
            <a:r>
              <a:rPr dirty="0" spc="-5"/>
              <a:t> </a:t>
            </a:r>
            <a:r>
              <a:rPr dirty="0"/>
              <a:t>who</a:t>
            </a:r>
            <a:r>
              <a:rPr dirty="0" spc="-5"/>
              <a:t> </a:t>
            </a:r>
            <a:r>
              <a:rPr dirty="0"/>
              <a:t>completed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 spc="-10"/>
              <a:t>8-</a:t>
            </a:r>
            <a:r>
              <a:rPr dirty="0" spc="-20"/>
              <a:t>week </a:t>
            </a:r>
            <a:r>
              <a:rPr dirty="0"/>
              <a:t>treatment)</a:t>
            </a:r>
            <a:r>
              <a:rPr dirty="0" spc="-20"/>
              <a:t> </a:t>
            </a:r>
            <a:r>
              <a:rPr dirty="0"/>
              <a:t>in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2</a:t>
            </a:r>
            <a:r>
              <a:rPr dirty="0" spc="-15"/>
              <a:t> </a:t>
            </a:r>
            <a:r>
              <a:rPr dirty="0"/>
              <a:t>mg</a:t>
            </a:r>
            <a:r>
              <a:rPr dirty="0" spc="-15"/>
              <a:t> </a:t>
            </a:r>
            <a:r>
              <a:rPr dirty="0"/>
              <a:t>arm</a:t>
            </a:r>
            <a:r>
              <a:rPr dirty="0" spc="-15"/>
              <a:t> </a:t>
            </a:r>
            <a:r>
              <a:rPr dirty="0"/>
              <a:t>had</a:t>
            </a:r>
            <a:r>
              <a:rPr dirty="0" spc="-10"/>
              <a:t> baxdrostat</a:t>
            </a:r>
            <a:r>
              <a:rPr dirty="0" spc="-15"/>
              <a:t> </a:t>
            </a:r>
            <a:r>
              <a:rPr dirty="0" spc="-10"/>
              <a:t>levels</a:t>
            </a:r>
          </a:p>
          <a:p>
            <a:pPr marL="240665" marR="384810">
              <a:lnSpc>
                <a:spcPts val="2180"/>
              </a:lnSpc>
              <a:spcBef>
                <a:spcPts val="10"/>
              </a:spcBef>
            </a:pPr>
            <a:r>
              <a:rPr dirty="0"/>
              <a:t>&lt;0.2</a:t>
            </a:r>
            <a:r>
              <a:rPr dirty="0" spc="10"/>
              <a:t> </a:t>
            </a:r>
            <a:r>
              <a:rPr dirty="0"/>
              <a:t>ng/mL,</a:t>
            </a:r>
            <a:r>
              <a:rPr dirty="0" spc="15"/>
              <a:t> </a:t>
            </a:r>
            <a:r>
              <a:rPr dirty="0"/>
              <a:t>indicating</a:t>
            </a:r>
            <a:r>
              <a:rPr dirty="0" spc="10"/>
              <a:t> </a:t>
            </a:r>
            <a:r>
              <a:rPr dirty="0" spc="-10"/>
              <a:t>non-</a:t>
            </a:r>
            <a:r>
              <a:rPr dirty="0"/>
              <a:t>adherence</a:t>
            </a:r>
            <a:r>
              <a:rPr dirty="0" spc="15"/>
              <a:t> </a:t>
            </a:r>
            <a:r>
              <a:rPr dirty="0"/>
              <a:t>(&lt;1%</a:t>
            </a:r>
            <a:r>
              <a:rPr dirty="0" spc="15"/>
              <a:t> </a:t>
            </a:r>
            <a:r>
              <a:rPr dirty="0" spc="-25"/>
              <a:t>of </a:t>
            </a:r>
            <a:r>
              <a:rPr dirty="0"/>
              <a:t>expected</a:t>
            </a:r>
            <a:r>
              <a:rPr dirty="0" spc="-45"/>
              <a:t> </a:t>
            </a:r>
            <a:r>
              <a:rPr dirty="0" spc="-10"/>
              <a:t>level)</a:t>
            </a:r>
          </a:p>
          <a:p>
            <a:pPr marL="240665" marR="5080" indent="-228600">
              <a:lnSpc>
                <a:spcPct val="101699"/>
              </a:lnSpc>
              <a:spcBef>
                <a:spcPts val="440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pc="-10"/>
              <a:t>Non-</a:t>
            </a:r>
            <a:r>
              <a:rPr dirty="0"/>
              <a:t>adherence</a:t>
            </a:r>
            <a:r>
              <a:rPr dirty="0" spc="-25"/>
              <a:t> </a:t>
            </a:r>
            <a:r>
              <a:rPr dirty="0"/>
              <a:t>was</a:t>
            </a:r>
            <a:r>
              <a:rPr dirty="0" spc="-20"/>
              <a:t> </a:t>
            </a:r>
            <a:r>
              <a:rPr dirty="0"/>
              <a:t>discordant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dosing</a:t>
            </a:r>
            <a:r>
              <a:rPr dirty="0" spc="-10"/>
              <a:t> records </a:t>
            </a:r>
            <a:r>
              <a:rPr dirty="0"/>
              <a:t>by</a:t>
            </a:r>
            <a:r>
              <a:rPr dirty="0" spc="-15"/>
              <a:t> </a:t>
            </a:r>
            <a:r>
              <a:rPr dirty="0" spc="-10"/>
              <a:t>pill-</a:t>
            </a:r>
            <a:r>
              <a:rPr dirty="0"/>
              <a:t>count,</a:t>
            </a:r>
            <a:r>
              <a:rPr dirty="0" spc="-5"/>
              <a:t> </a:t>
            </a:r>
            <a:r>
              <a:rPr dirty="0"/>
              <a:t>which</a:t>
            </a:r>
            <a:r>
              <a:rPr dirty="0" spc="-5"/>
              <a:t> </a:t>
            </a:r>
            <a:r>
              <a:rPr dirty="0"/>
              <a:t>showed</a:t>
            </a:r>
            <a:r>
              <a:rPr dirty="0" spc="-10"/>
              <a:t> </a:t>
            </a:r>
            <a:r>
              <a:rPr dirty="0"/>
              <a:t>&gt;95%</a:t>
            </a:r>
            <a:r>
              <a:rPr dirty="0" spc="-5"/>
              <a:t> </a:t>
            </a:r>
            <a:r>
              <a:rPr dirty="0"/>
              <a:t>adherence</a:t>
            </a:r>
            <a:r>
              <a:rPr dirty="0" spc="-5"/>
              <a:t> </a:t>
            </a:r>
            <a:r>
              <a:rPr dirty="0"/>
              <a:t>in</a:t>
            </a:r>
            <a:r>
              <a:rPr dirty="0" spc="-5"/>
              <a:t> </a:t>
            </a:r>
            <a:r>
              <a:rPr dirty="0" spc="-25"/>
              <a:t>all </a:t>
            </a:r>
            <a:r>
              <a:rPr dirty="0" spc="-10"/>
              <a:t>groups</a:t>
            </a:r>
          </a:p>
          <a:p>
            <a:pPr marL="240665" marR="153670" indent="-228600">
              <a:lnSpc>
                <a:spcPct val="99400"/>
              </a:lnSpc>
              <a:spcBef>
                <a:spcPts val="565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/>
              <a:t>A</a:t>
            </a:r>
            <a:r>
              <a:rPr dirty="0" spc="-30"/>
              <a:t> </a:t>
            </a:r>
            <a:r>
              <a:rPr dirty="0"/>
              <a:t>post</a:t>
            </a:r>
            <a:r>
              <a:rPr dirty="0" spc="-20"/>
              <a:t> </a:t>
            </a:r>
            <a:r>
              <a:rPr dirty="0"/>
              <a:t>hoc</a:t>
            </a:r>
            <a:r>
              <a:rPr dirty="0" spc="-15"/>
              <a:t> </a:t>
            </a:r>
            <a:r>
              <a:rPr dirty="0"/>
              <a:t>analysis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adherent</a:t>
            </a:r>
            <a:r>
              <a:rPr dirty="0" spc="-20"/>
              <a:t> </a:t>
            </a:r>
            <a:r>
              <a:rPr dirty="0"/>
              <a:t>patients</a:t>
            </a:r>
            <a:r>
              <a:rPr dirty="0" spc="-15"/>
              <a:t> </a:t>
            </a:r>
            <a:r>
              <a:rPr dirty="0" spc="-10"/>
              <a:t>(defined </a:t>
            </a:r>
            <a:r>
              <a:rPr dirty="0"/>
              <a:t>as</a:t>
            </a:r>
            <a:r>
              <a:rPr dirty="0" spc="-5"/>
              <a:t> </a:t>
            </a:r>
            <a:r>
              <a:rPr dirty="0" spc="-10"/>
              <a:t>baxdrostat </a:t>
            </a:r>
            <a:r>
              <a:rPr dirty="0"/>
              <a:t>≥ 0.2 ng/mL at</a:t>
            </a:r>
            <a:r>
              <a:rPr dirty="0" spc="-5"/>
              <a:t> </a:t>
            </a:r>
            <a:r>
              <a:rPr dirty="0"/>
              <a:t>week</a:t>
            </a:r>
            <a:r>
              <a:rPr dirty="0" spc="-5"/>
              <a:t> </a:t>
            </a:r>
            <a:r>
              <a:rPr dirty="0" spc="-25"/>
              <a:t>8) </a:t>
            </a:r>
            <a:r>
              <a:rPr dirty="0" spc="-10"/>
              <a:t>demonstrated</a:t>
            </a:r>
            <a:r>
              <a:rPr dirty="0" spc="-15"/>
              <a:t> </a:t>
            </a:r>
            <a:r>
              <a:rPr dirty="0"/>
              <a:t>a</a:t>
            </a:r>
            <a:r>
              <a:rPr dirty="0" spc="-10"/>
              <a:t> </a:t>
            </a:r>
            <a:r>
              <a:rPr dirty="0"/>
              <a:t>SBP</a:t>
            </a:r>
            <a:r>
              <a:rPr dirty="0" spc="-10"/>
              <a:t> </a:t>
            </a:r>
            <a:r>
              <a:rPr dirty="0"/>
              <a:t>reduction</a:t>
            </a:r>
            <a:r>
              <a:rPr dirty="0" spc="-5"/>
              <a:t> </a:t>
            </a:r>
            <a:r>
              <a:rPr dirty="0"/>
              <a:t>in</a:t>
            </a:r>
            <a:r>
              <a:rPr dirty="0" spc="-5"/>
              <a:t> </a:t>
            </a:r>
            <a:r>
              <a:rPr dirty="0"/>
              <a:t>the 2</a:t>
            </a:r>
            <a:r>
              <a:rPr dirty="0" spc="-10"/>
              <a:t> </a:t>
            </a:r>
            <a:r>
              <a:rPr dirty="0"/>
              <a:t>mg </a:t>
            </a:r>
            <a:r>
              <a:rPr dirty="0" spc="-10"/>
              <a:t>group</a:t>
            </a:r>
          </a:p>
        </p:txBody>
      </p:sp>
      <p:grpSp>
        <p:nvGrpSpPr>
          <p:cNvPr id="34" name="object 34" descr=""/>
          <p:cNvGrpSpPr/>
          <p:nvPr/>
        </p:nvGrpSpPr>
        <p:grpSpPr>
          <a:xfrm>
            <a:off x="5940158" y="2376161"/>
            <a:ext cx="3813175" cy="3685540"/>
            <a:chOff x="5940158" y="2376161"/>
            <a:chExt cx="3813175" cy="3685540"/>
          </a:xfrm>
        </p:grpSpPr>
        <p:sp>
          <p:nvSpPr>
            <p:cNvPr id="35" name="object 35" descr=""/>
            <p:cNvSpPr/>
            <p:nvPr/>
          </p:nvSpPr>
          <p:spPr>
            <a:xfrm>
              <a:off x="8585122" y="2376161"/>
              <a:ext cx="0" cy="2935605"/>
            </a:xfrm>
            <a:custGeom>
              <a:avLst/>
              <a:gdLst/>
              <a:ahLst/>
              <a:cxnLst/>
              <a:rect l="l" t="t" r="r" b="b"/>
              <a:pathLst>
                <a:path w="0" h="2935604">
                  <a:moveTo>
                    <a:pt x="0" y="0"/>
                  </a:moveTo>
                  <a:lnTo>
                    <a:pt x="1" y="2935234"/>
                  </a:lnTo>
                </a:path>
              </a:pathLst>
            </a:custGeom>
            <a:ln w="6350">
              <a:solidFill>
                <a:srgbClr val="76717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9749839" y="2376161"/>
              <a:ext cx="0" cy="2938780"/>
            </a:xfrm>
            <a:custGeom>
              <a:avLst/>
              <a:gdLst/>
              <a:ahLst/>
              <a:cxnLst/>
              <a:rect l="l" t="t" r="r" b="b"/>
              <a:pathLst>
                <a:path w="0" h="2938779">
                  <a:moveTo>
                    <a:pt x="0" y="0"/>
                  </a:moveTo>
                  <a:lnTo>
                    <a:pt x="1" y="2938239"/>
                  </a:lnTo>
                </a:path>
              </a:pathLst>
            </a:custGeom>
            <a:ln w="6350">
              <a:solidFill>
                <a:srgbClr val="76717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156133" y="2376161"/>
              <a:ext cx="0" cy="2935605"/>
            </a:xfrm>
            <a:custGeom>
              <a:avLst/>
              <a:gdLst/>
              <a:ahLst/>
              <a:cxnLst/>
              <a:rect l="l" t="t" r="r" b="b"/>
              <a:pathLst>
                <a:path w="0" h="2935604">
                  <a:moveTo>
                    <a:pt x="0" y="0"/>
                  </a:moveTo>
                  <a:lnTo>
                    <a:pt x="1" y="2935234"/>
                  </a:lnTo>
                </a:path>
              </a:pathLst>
            </a:custGeom>
            <a:ln w="6350">
              <a:solidFill>
                <a:srgbClr val="76717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6987138" y="587195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182879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82879" y="182880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323B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6987138" y="587195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0" y="0"/>
                  </a:moveTo>
                  <a:lnTo>
                    <a:pt x="182880" y="0"/>
                  </a:lnTo>
                  <a:lnTo>
                    <a:pt x="182880" y="182880"/>
                  </a:lnTo>
                  <a:lnTo>
                    <a:pt x="0" y="1828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323B9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5946508" y="587195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18288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82880" y="18288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AF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5946508" y="587195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0" y="0"/>
                  </a:moveTo>
                  <a:lnTo>
                    <a:pt x="182880" y="0"/>
                  </a:lnTo>
                  <a:lnTo>
                    <a:pt x="182880" y="182880"/>
                  </a:lnTo>
                  <a:lnTo>
                    <a:pt x="0" y="1828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AF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8650395" y="587195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182879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82879" y="182880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8650395" y="5871952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0" y="0"/>
                  </a:moveTo>
                  <a:lnTo>
                    <a:pt x="182880" y="0"/>
                  </a:lnTo>
                  <a:lnTo>
                    <a:pt x="182880" y="182880"/>
                  </a:lnTo>
                  <a:lnTo>
                    <a:pt x="0" y="1828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69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6218195" y="5846064"/>
            <a:ext cx="471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Placebo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7258827" y="5846064"/>
            <a:ext cx="9810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3B3838"/>
                </a:solidFill>
                <a:latin typeface="Calibri"/>
                <a:cs typeface="Calibri"/>
              </a:rPr>
              <a:t>Absolute</a:t>
            </a:r>
            <a:r>
              <a:rPr dirty="0" sz="1100" spc="-4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Change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8922085" y="5846064"/>
            <a:ext cx="15303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Placebo-</a:t>
            </a:r>
            <a:r>
              <a:rPr dirty="0" sz="1100">
                <a:solidFill>
                  <a:srgbClr val="3B3838"/>
                </a:solidFill>
                <a:latin typeface="Calibri"/>
                <a:cs typeface="Calibri"/>
              </a:rPr>
              <a:t>Corrected</a:t>
            </a:r>
            <a:r>
              <a:rPr dirty="0" sz="1100" spc="1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Change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37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Limitations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9219" y="1427988"/>
            <a:ext cx="10666095" cy="3025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F26F21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HALO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Phase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2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trial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that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modest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size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185"/>
              </a:spcBef>
              <a:buClr>
                <a:srgbClr val="F26F21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The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primary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endpoint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assessed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at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8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weeks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(BrigHTN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12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weeks)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180"/>
              </a:spcBef>
              <a:buClr>
                <a:srgbClr val="F26F21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Only</a:t>
            </a:r>
            <a:r>
              <a:rPr dirty="0" sz="2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US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patients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were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enrolled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ct val="146900"/>
              </a:lnSpc>
              <a:spcBef>
                <a:spcPts val="720"/>
              </a:spcBef>
              <a:buClr>
                <a:srgbClr val="F26F21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Adherence</a:t>
            </a:r>
            <a:r>
              <a:rPr dirty="0" sz="2600" spc="-5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patients,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clustered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at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few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sites,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suboptimal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as</a:t>
            </a:r>
            <a:r>
              <a:rPr dirty="0" sz="2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assessed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by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measured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drug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levels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less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than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1%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of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expected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37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Conclusions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9219" y="1287780"/>
            <a:ext cx="10768965" cy="4688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458470" indent="-228600">
              <a:lnSpc>
                <a:spcPct val="103099"/>
              </a:lnSpc>
              <a:buClr>
                <a:srgbClr val="F26F21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HALO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did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not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achieve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its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primary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endpoint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of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statistically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significant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change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from</a:t>
            </a:r>
            <a:r>
              <a:rPr dirty="0" sz="2600" spc="-5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baseline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mean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seated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SBP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versus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placebo</a:t>
            </a:r>
            <a:endParaRPr sz="2600">
              <a:latin typeface="Calibri"/>
              <a:cs typeface="Calibri"/>
            </a:endParaRPr>
          </a:p>
          <a:p>
            <a:pPr marL="241300" marR="200660" indent="-228600">
              <a:lnSpc>
                <a:spcPts val="3100"/>
              </a:lnSpc>
              <a:spcBef>
                <a:spcPts val="700"/>
              </a:spcBef>
              <a:buClr>
                <a:srgbClr val="F26F21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Baxdrostat</a:t>
            </a:r>
            <a:r>
              <a:rPr dirty="0" sz="2600" spc="-6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appeared</a:t>
            </a:r>
            <a:r>
              <a:rPr dirty="0" sz="2600" spc="-6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to</a:t>
            </a:r>
            <a:r>
              <a:rPr dirty="0" sz="2600" spc="-6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have</a:t>
            </a:r>
            <a:r>
              <a:rPr dirty="0" sz="2600" spc="-7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2600" spc="-6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generally</a:t>
            </a:r>
            <a:r>
              <a:rPr dirty="0" sz="2600" spc="-6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favorable</a:t>
            </a:r>
            <a:r>
              <a:rPr dirty="0" sz="2600" spc="-7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safety</a:t>
            </a:r>
            <a:r>
              <a:rPr dirty="0" sz="2600" spc="-6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profile</a:t>
            </a:r>
            <a:r>
              <a:rPr dirty="0" sz="2600" spc="-7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and</a:t>
            </a:r>
            <a:r>
              <a:rPr dirty="0" sz="2600" spc="-6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2600" spc="-6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well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tolerated</a:t>
            </a:r>
            <a:endParaRPr sz="2600">
              <a:latin typeface="Calibri"/>
              <a:cs typeface="Calibri"/>
            </a:endParaRPr>
          </a:p>
          <a:p>
            <a:pPr algn="just" marL="241300" marR="595630" indent="-228600">
              <a:lnSpc>
                <a:spcPct val="101200"/>
              </a:lnSpc>
              <a:spcBef>
                <a:spcPts val="430"/>
              </a:spcBef>
              <a:buClr>
                <a:srgbClr val="F26F21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Baxdrostat</a:t>
            </a:r>
            <a:r>
              <a:rPr dirty="0" sz="2600" spc="-9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substantially</a:t>
            </a:r>
            <a:r>
              <a:rPr dirty="0" sz="2600" spc="-8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reduced</a:t>
            </a:r>
            <a:r>
              <a:rPr dirty="0" sz="2600" spc="-8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aldosterone</a:t>
            </a:r>
            <a:r>
              <a:rPr dirty="0" sz="2600" spc="-9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levels</a:t>
            </a:r>
            <a:r>
              <a:rPr dirty="0" sz="2600" spc="-8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and</a:t>
            </a:r>
            <a:r>
              <a:rPr dirty="0" sz="2600" spc="-8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increased</a:t>
            </a:r>
            <a:r>
              <a:rPr dirty="0" sz="2600" spc="-8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plasma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renin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activity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(though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less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than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BrigHTN,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suggesting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worse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adherence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in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HALO)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F26F21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large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placebo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effect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observed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this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study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ts val="3100"/>
              </a:lnSpc>
              <a:spcBef>
                <a:spcPts val="685"/>
              </a:spcBef>
              <a:buClr>
                <a:srgbClr val="F26F21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post</a:t>
            </a:r>
            <a:r>
              <a:rPr dirty="0" sz="2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hoc</a:t>
            </a:r>
            <a:r>
              <a:rPr dirty="0" sz="2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analysis,</a:t>
            </a:r>
            <a:r>
              <a:rPr dirty="0" sz="2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2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placebo-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corrected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reduction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SBP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(-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7.9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mmHg)</a:t>
            </a:r>
            <a:r>
              <a:rPr dirty="0" sz="2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was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suggested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patients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adherent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to</a:t>
            </a:r>
            <a:r>
              <a:rPr dirty="0" sz="2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the</a:t>
            </a:r>
            <a:r>
              <a:rPr dirty="0" sz="2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highest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dose</a:t>
            </a:r>
            <a:r>
              <a:rPr dirty="0" sz="2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(2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mg)</a:t>
            </a:r>
            <a:r>
              <a:rPr dirty="0" sz="2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of</a:t>
            </a:r>
            <a:r>
              <a:rPr dirty="0" sz="2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baxdrostat,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which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will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need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to</a:t>
            </a:r>
            <a:r>
              <a:rPr dirty="0" sz="2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be</a:t>
            </a:r>
            <a:r>
              <a:rPr dirty="0" sz="2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confirmed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74747"/>
                </a:solidFill>
                <a:latin typeface="Calibri"/>
                <a:cs typeface="Calibri"/>
              </a:rPr>
              <a:t>future</a:t>
            </a:r>
            <a:r>
              <a:rPr dirty="0" sz="2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74747"/>
                </a:solidFill>
                <a:latin typeface="Calibri"/>
                <a:cs typeface="Calibri"/>
              </a:rPr>
              <a:t>trials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67120" y="3579028"/>
            <a:ext cx="8251190" cy="3093720"/>
          </a:xfrm>
          <a:prstGeom prst="rect">
            <a:avLst/>
          </a:prstGeom>
        </p:spPr>
        <p:txBody>
          <a:bodyPr wrap="square" lIns="0" tIns="253365" rIns="0" bIns="0" rtlCol="0" vert="horz">
            <a:spAutoFit/>
          </a:bodyPr>
          <a:lstStyle/>
          <a:p>
            <a:pPr marL="3853179">
              <a:lnSpc>
                <a:spcPct val="100000"/>
              </a:lnSpc>
              <a:spcBef>
                <a:spcPts val="1995"/>
              </a:spcBef>
            </a:pPr>
            <a:r>
              <a:rPr dirty="0" sz="2800" b="1">
                <a:latin typeface="Arial"/>
                <a:cs typeface="Arial"/>
              </a:rPr>
              <a:t>Thank</a:t>
            </a:r>
            <a:r>
              <a:rPr dirty="0" sz="2800" spc="-50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You!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dirty="0" sz="2400" b="1">
                <a:latin typeface="Arial"/>
                <a:cs typeface="Arial"/>
              </a:rPr>
              <a:t>Deepak</a:t>
            </a:r>
            <a:r>
              <a:rPr dirty="0" sz="2400" spc="-5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L.</a:t>
            </a:r>
            <a:r>
              <a:rPr dirty="0" sz="2400" spc="-5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Bhatt,</a:t>
            </a:r>
            <a:r>
              <a:rPr dirty="0" sz="2400" spc="-4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MD,</a:t>
            </a:r>
            <a:r>
              <a:rPr dirty="0" sz="2400" spc="-5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MPH,</a:t>
            </a:r>
            <a:r>
              <a:rPr dirty="0" sz="2400" spc="-5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FACC,</a:t>
            </a:r>
            <a:r>
              <a:rPr dirty="0" sz="2400" spc="-4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FAHA,</a:t>
            </a:r>
            <a:r>
              <a:rPr dirty="0" sz="2400" spc="-5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FESC,</a:t>
            </a:r>
            <a:r>
              <a:rPr dirty="0" sz="2400" spc="-4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MSCAI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400" b="1">
                <a:latin typeface="Arial"/>
                <a:cs typeface="Arial"/>
              </a:rPr>
              <a:t>Director,</a:t>
            </a:r>
            <a:r>
              <a:rPr dirty="0" sz="2400" spc="-7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Mount</a:t>
            </a:r>
            <a:r>
              <a:rPr dirty="0" sz="2400" spc="-6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Sinai</a:t>
            </a:r>
            <a:r>
              <a:rPr dirty="0" sz="2400" spc="-6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Heart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800"/>
              </a:lnSpc>
            </a:pPr>
            <a:r>
              <a:rPr dirty="0" sz="2400" b="1">
                <a:latin typeface="Arial"/>
                <a:cs typeface="Arial"/>
              </a:rPr>
              <a:t>Dr.</a:t>
            </a:r>
            <a:r>
              <a:rPr dirty="0" sz="2400" spc="-8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Valentin</a:t>
            </a:r>
            <a:r>
              <a:rPr dirty="0" sz="2400" spc="-6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Fuster</a:t>
            </a:r>
            <a:r>
              <a:rPr dirty="0" sz="2400" spc="-6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Professor</a:t>
            </a:r>
            <a:r>
              <a:rPr dirty="0" sz="2400" spc="-6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of</a:t>
            </a:r>
            <a:r>
              <a:rPr dirty="0" sz="2400" spc="-6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Cardiovascular</a:t>
            </a:r>
            <a:r>
              <a:rPr dirty="0" sz="2400" spc="-6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Medicine </a:t>
            </a:r>
            <a:r>
              <a:rPr dirty="0" sz="2400" b="1">
                <a:latin typeface="Arial"/>
                <a:cs typeface="Arial"/>
              </a:rPr>
              <a:t>Email:</a:t>
            </a:r>
            <a:r>
              <a:rPr dirty="0" sz="2400" spc="-40" b="1">
                <a:latin typeface="Arial"/>
                <a:cs typeface="Arial"/>
              </a:rPr>
              <a:t> </a:t>
            </a:r>
            <a:r>
              <a:rPr dirty="0" u="sng" sz="2400" spc="-10" b="1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Arial"/>
                <a:cs typeface="Arial"/>
                <a:hlinkClick r:id="rId2"/>
              </a:rPr>
              <a:t>dlbhattmd@post.harvard.edu</a:t>
            </a:r>
            <a:endParaRPr sz="2400">
              <a:latin typeface="Arial"/>
              <a:cs typeface="Arial"/>
            </a:endParaRPr>
          </a:p>
          <a:p>
            <a:pPr marL="12700" marR="2467610">
              <a:lnSpc>
                <a:spcPts val="2810"/>
              </a:lnSpc>
              <a:spcBef>
                <a:spcPts val="155"/>
              </a:spcBef>
            </a:pPr>
            <a:r>
              <a:rPr dirty="0" sz="2400" b="1">
                <a:latin typeface="Arial"/>
                <a:cs typeface="Arial"/>
              </a:rPr>
              <a:t>Webpage:</a:t>
            </a:r>
            <a:r>
              <a:rPr dirty="0" sz="2400" spc="-75" b="1">
                <a:latin typeface="Arial"/>
                <a:cs typeface="Arial"/>
              </a:rPr>
              <a:t> </a:t>
            </a:r>
            <a:r>
              <a:rPr dirty="0" u="sng" sz="2400" spc="-10" b="1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Arial"/>
                <a:cs typeface="Arial"/>
              </a:rPr>
              <a:t>alum.mit.edu/www/dlbhattmd</a:t>
            </a:r>
            <a:r>
              <a:rPr dirty="0" sz="2400" spc="-10" b="1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Twitter:</a:t>
            </a:r>
            <a:r>
              <a:rPr dirty="0" sz="2400" spc="-12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@DLBhattMD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29398" y="4131273"/>
            <a:ext cx="1752600" cy="260984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2191998" cy="3651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37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Author</a:t>
            </a:r>
            <a:r>
              <a:rPr dirty="0" spc="10"/>
              <a:t> </a:t>
            </a:r>
            <a:r>
              <a:rPr dirty="0" spc="-10"/>
              <a:t>Disclosures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9219" y="1458467"/>
            <a:ext cx="10814050" cy="467360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700"/>
              </a:spcBef>
              <a:buClr>
                <a:srgbClr val="F26F21"/>
              </a:buClr>
              <a:buFont typeface="Arial"/>
              <a:buChar char="•"/>
              <a:tabLst>
                <a:tab pos="184150" algn="l"/>
              </a:tabLst>
            </a:pP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Deepak</a:t>
            </a:r>
            <a:r>
              <a:rPr dirty="0" sz="2000" spc="-3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L.</a:t>
            </a:r>
            <a:r>
              <a:rPr dirty="0" sz="2000" spc="-2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Bhatt,</a:t>
            </a:r>
            <a:r>
              <a:rPr dirty="0" sz="2000" spc="-2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MD,</a:t>
            </a:r>
            <a:r>
              <a:rPr dirty="0" sz="2000" spc="-3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MPH,</a:t>
            </a:r>
            <a:r>
              <a:rPr dirty="0" sz="2000" spc="-4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receives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research</a:t>
            </a:r>
            <a:r>
              <a:rPr dirty="0" sz="2000" spc="-3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funding</a:t>
            </a:r>
            <a:r>
              <a:rPr dirty="0" sz="2000" spc="-3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from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CinCor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Pharma,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Inc.</a:t>
            </a:r>
            <a:r>
              <a:rPr dirty="0" sz="2000" spc="-3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and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AstraZeneca</a:t>
            </a:r>
            <a:endParaRPr sz="200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600"/>
              </a:spcBef>
              <a:buClr>
                <a:srgbClr val="F26F21"/>
              </a:buClr>
              <a:buFont typeface="Arial"/>
              <a:buChar char="•"/>
              <a:tabLst>
                <a:tab pos="184150" algn="l"/>
              </a:tabLst>
            </a:pPr>
            <a:r>
              <a:rPr dirty="0" sz="2000" spc="-20" b="1">
                <a:solidFill>
                  <a:srgbClr val="323B97"/>
                </a:solidFill>
                <a:latin typeface="Calibri"/>
                <a:cs typeface="Calibri"/>
              </a:rPr>
              <a:t>Yuan-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Di</a:t>
            </a:r>
            <a:r>
              <a:rPr dirty="0" sz="2000" spc="-4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Halvorsen,</a:t>
            </a:r>
            <a:r>
              <a:rPr dirty="0" sz="2000" spc="-2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PhD,</a:t>
            </a:r>
            <a:r>
              <a:rPr dirty="0" sz="2000" spc="-2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is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employee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of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CinCor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Pharma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Inc.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and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receives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stock-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based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compensation</a:t>
            </a:r>
            <a:endParaRPr sz="200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600"/>
              </a:spcBef>
              <a:buClr>
                <a:srgbClr val="F26F21"/>
              </a:buClr>
              <a:buFont typeface="Arial"/>
              <a:buChar char="•"/>
              <a:tabLst>
                <a:tab pos="184150" algn="l"/>
              </a:tabLst>
            </a:pP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William</a:t>
            </a:r>
            <a:r>
              <a:rPr dirty="0" sz="2000" spc="-3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Marshall,</a:t>
            </a:r>
            <a:r>
              <a:rPr dirty="0" sz="2000" spc="-2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MD,</a:t>
            </a:r>
            <a:r>
              <a:rPr dirty="0" sz="2000" spc="-3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is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employee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of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CinCor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Pharma,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Inc.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and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receives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stock-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based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compensation</a:t>
            </a:r>
            <a:endParaRPr sz="200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600"/>
              </a:spcBef>
              <a:buClr>
                <a:srgbClr val="F26F21"/>
              </a:buClr>
              <a:buFont typeface="Arial"/>
              <a:buChar char="•"/>
              <a:tabLst>
                <a:tab pos="184150" algn="l"/>
              </a:tabLst>
            </a:pP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Brian</a:t>
            </a:r>
            <a:r>
              <a:rPr dirty="0" sz="2000" spc="-3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Shen</a:t>
            </a:r>
            <a:r>
              <a:rPr dirty="0" sz="2000" spc="-2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is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contractor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of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CinCor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Pharma,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Inc.</a:t>
            </a:r>
            <a:endParaRPr sz="200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600"/>
              </a:spcBef>
              <a:buClr>
                <a:srgbClr val="F26F21"/>
              </a:buClr>
              <a:buFont typeface="Arial"/>
              <a:buChar char="•"/>
              <a:tabLst>
                <a:tab pos="184150" algn="l"/>
              </a:tabLst>
            </a:pP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Daniel</a:t>
            </a:r>
            <a:r>
              <a:rPr dirty="0" sz="2000" spc="-3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Lader</a:t>
            </a:r>
            <a:r>
              <a:rPr dirty="0" sz="2000" spc="-1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is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employee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of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CinCor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Pharma,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Inc.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and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receives</a:t>
            </a:r>
            <a:r>
              <a:rPr dirty="0" sz="2000" spc="-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stock-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based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compensation</a:t>
            </a:r>
            <a:endParaRPr sz="2000">
              <a:latin typeface="Calibri"/>
              <a:cs typeface="Calibri"/>
            </a:endParaRPr>
          </a:p>
          <a:p>
            <a:pPr marL="184150" marR="469265" indent="-171450">
              <a:lnSpc>
                <a:spcPct val="100000"/>
              </a:lnSpc>
              <a:spcBef>
                <a:spcPts val="600"/>
              </a:spcBef>
              <a:buClr>
                <a:srgbClr val="F26F21"/>
              </a:buClr>
              <a:buFont typeface="Arial"/>
              <a:buChar char="•"/>
              <a:tabLst>
                <a:tab pos="184150" algn="l"/>
              </a:tabLst>
            </a:pP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Mackenzie</a:t>
            </a:r>
            <a:r>
              <a:rPr dirty="0" sz="2000" spc="-2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323B97"/>
                </a:solidFill>
                <a:latin typeface="Calibri"/>
                <a:cs typeface="Calibri"/>
              </a:rPr>
              <a:t>Pater,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PhD,</a:t>
            </a:r>
            <a:r>
              <a:rPr dirty="0" sz="2000" spc="-1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is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employee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of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and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has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equity</a:t>
            </a:r>
            <a:r>
              <a:rPr dirty="0" sz="2000" spc="-3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in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CinRx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Pharma,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LLC,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which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has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equity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stake</a:t>
            </a:r>
            <a:r>
              <a:rPr dirty="0" sz="2000" spc="-4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in</a:t>
            </a:r>
            <a:r>
              <a:rPr dirty="0" sz="2000" spc="-3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CinCor</a:t>
            </a:r>
            <a:r>
              <a:rPr dirty="0" sz="2000" spc="-3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Pharma,</a:t>
            </a:r>
            <a:r>
              <a:rPr dirty="0" sz="2000" spc="-3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Inc.</a:t>
            </a:r>
            <a:endParaRPr sz="200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600"/>
              </a:spcBef>
              <a:buClr>
                <a:srgbClr val="F26F21"/>
              </a:buClr>
              <a:buFont typeface="Arial"/>
              <a:buChar char="•"/>
              <a:tabLst>
                <a:tab pos="184150" algn="l"/>
              </a:tabLst>
            </a:pP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Ajay</a:t>
            </a:r>
            <a:r>
              <a:rPr dirty="0" sz="2000" spc="-3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323B97"/>
                </a:solidFill>
                <a:latin typeface="Calibri"/>
                <a:cs typeface="Calibri"/>
              </a:rPr>
              <a:t>Srivastava,</a:t>
            </a:r>
            <a:r>
              <a:rPr dirty="0" sz="2000" spc="-2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MD</a:t>
            </a:r>
            <a:r>
              <a:rPr dirty="0" sz="2000" spc="-2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is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employee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of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Medpace,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Inc.</a:t>
            </a:r>
            <a:endParaRPr sz="2000">
              <a:latin typeface="Calibri"/>
              <a:cs typeface="Calibri"/>
            </a:endParaRPr>
          </a:p>
          <a:p>
            <a:pPr marL="184150" marR="5080" indent="-171450">
              <a:lnSpc>
                <a:spcPct val="100000"/>
              </a:lnSpc>
              <a:spcBef>
                <a:spcPts val="600"/>
              </a:spcBef>
              <a:buClr>
                <a:srgbClr val="F26F21"/>
              </a:buClr>
              <a:buFont typeface="Arial"/>
              <a:buChar char="•"/>
              <a:tabLst>
                <a:tab pos="184150" algn="l"/>
              </a:tabLst>
            </a:pP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Morris</a:t>
            </a:r>
            <a:r>
              <a:rPr dirty="0" sz="2000" spc="-3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J.</a:t>
            </a:r>
            <a:r>
              <a:rPr dirty="0" sz="2000" spc="-1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Brown,</a:t>
            </a:r>
            <a:r>
              <a:rPr dirty="0" sz="2000" spc="-2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MD,</a:t>
            </a:r>
            <a:r>
              <a:rPr dirty="0" sz="2000" spc="-2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is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member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of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CinCor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Pharma,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45">
                <a:solidFill>
                  <a:srgbClr val="323B97"/>
                </a:solidFill>
                <a:latin typeface="Calibri"/>
                <a:cs typeface="Calibri"/>
              </a:rPr>
              <a:t>Inc.’s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scientific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advisory</a:t>
            </a:r>
            <a:r>
              <a:rPr dirty="0" sz="2000" spc="-3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board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and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receives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stock-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based</a:t>
            </a:r>
            <a:r>
              <a:rPr dirty="0" sz="2000" spc="-4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compensation,</a:t>
            </a:r>
            <a:r>
              <a:rPr dirty="0" sz="2000" spc="-3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and</a:t>
            </a:r>
            <a:r>
              <a:rPr dirty="0" sz="2000" spc="-3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receives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research</a:t>
            </a:r>
            <a:r>
              <a:rPr dirty="0" sz="2000" spc="-3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grants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from</a:t>
            </a:r>
            <a:r>
              <a:rPr dirty="0" sz="2000" spc="-3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National</a:t>
            </a:r>
            <a:r>
              <a:rPr dirty="0" sz="2000" spc="-3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Institutes</a:t>
            </a:r>
            <a:r>
              <a:rPr dirty="0" sz="2000" spc="-3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of</a:t>
            </a:r>
            <a:r>
              <a:rPr dirty="0" sz="2000" spc="-3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Health</a:t>
            </a:r>
            <a:r>
              <a:rPr dirty="0" sz="2000" spc="-3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Research,</a:t>
            </a:r>
            <a:r>
              <a:rPr dirty="0" sz="2000" spc="50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Medical</a:t>
            </a:r>
            <a:r>
              <a:rPr dirty="0" sz="2000" spc="-3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Research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Council,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British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Heart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Foundation,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and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Barts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Charity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to</a:t>
            </a:r>
            <a:r>
              <a:rPr dirty="0" sz="2000" spc="-3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study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primary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aldosteronism</a:t>
            </a:r>
            <a:endParaRPr sz="2000">
              <a:latin typeface="Calibri"/>
              <a:cs typeface="Calibri"/>
            </a:endParaRPr>
          </a:p>
          <a:p>
            <a:pPr marL="184150" marR="1424940" indent="-171450">
              <a:lnSpc>
                <a:spcPct val="100000"/>
              </a:lnSpc>
              <a:spcBef>
                <a:spcPts val="600"/>
              </a:spcBef>
              <a:buClr>
                <a:srgbClr val="F26F21"/>
              </a:buClr>
              <a:buFont typeface="Arial"/>
              <a:buChar char="•"/>
              <a:tabLst>
                <a:tab pos="184150" algn="l"/>
              </a:tabLst>
            </a:pP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Mason</a:t>
            </a:r>
            <a:r>
              <a:rPr dirty="0" sz="2000" spc="-3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65" b="1">
                <a:solidFill>
                  <a:srgbClr val="323B97"/>
                </a:solidFill>
                <a:latin typeface="Calibri"/>
                <a:cs typeface="Calibri"/>
              </a:rPr>
              <a:t>W.</a:t>
            </a:r>
            <a:r>
              <a:rPr dirty="0" sz="2000" spc="-2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Freeman,</a:t>
            </a:r>
            <a:r>
              <a:rPr dirty="0" sz="2000" spc="-2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23B97"/>
                </a:solidFill>
                <a:latin typeface="Calibri"/>
                <a:cs typeface="Calibri"/>
              </a:rPr>
              <a:t>MD,</a:t>
            </a:r>
            <a:r>
              <a:rPr dirty="0" sz="2000" spc="-20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is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employee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of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CinCor</a:t>
            </a:r>
            <a:r>
              <a:rPr dirty="0" sz="2000" spc="-20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Pharma,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Inc.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and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23B97"/>
                </a:solidFill>
                <a:latin typeface="Calibri"/>
                <a:cs typeface="Calibri"/>
              </a:rPr>
              <a:t>receives</a:t>
            </a:r>
            <a:r>
              <a:rPr dirty="0" sz="2000" spc="-15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323B97"/>
                </a:solidFill>
                <a:latin typeface="Calibri"/>
                <a:cs typeface="Calibri"/>
              </a:rPr>
              <a:t>stock-</a:t>
            </a:r>
            <a:r>
              <a:rPr dirty="0" sz="2000" spc="-10">
                <a:solidFill>
                  <a:srgbClr val="323B97"/>
                </a:solidFill>
                <a:latin typeface="Calibri"/>
                <a:cs typeface="Calibri"/>
              </a:rPr>
              <a:t>based compensation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37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Introduction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9217" y="6376923"/>
            <a:ext cx="22148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Abbreviation:</a:t>
            </a:r>
            <a:r>
              <a:rPr dirty="0" sz="1000" spc="-4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SBP,</a:t>
            </a:r>
            <a:r>
              <a:rPr dirty="0" sz="1000" spc="-3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systolic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blood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pressure.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9715" y="1814450"/>
            <a:ext cx="5424110" cy="3958194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699219" y="1534667"/>
            <a:ext cx="5166995" cy="40786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497840" indent="-227965">
              <a:lnSpc>
                <a:spcPct val="100000"/>
              </a:lnSpc>
              <a:spcBef>
                <a:spcPts val="100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Baxdrostat</a:t>
            </a:r>
            <a:r>
              <a:rPr dirty="0" sz="20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is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highly</a:t>
            </a:r>
            <a:r>
              <a:rPr dirty="0" sz="20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selective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aldosterone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synthase</a:t>
            </a:r>
            <a:r>
              <a:rPr dirty="0" sz="2000" spc="-6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inhibitor</a:t>
            </a:r>
            <a:endParaRPr sz="2000">
              <a:latin typeface="Calibri"/>
              <a:cs typeface="Calibri"/>
            </a:endParaRPr>
          </a:p>
          <a:p>
            <a:pPr marL="240665" indent="-227965">
              <a:lnSpc>
                <a:spcPts val="2390"/>
              </a:lnSpc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Phase 1</a:t>
            </a:r>
            <a:r>
              <a:rPr dirty="0" sz="2000" spc="-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studies</a:t>
            </a:r>
            <a:endParaRPr sz="2000">
              <a:latin typeface="Calibri"/>
              <a:cs typeface="Calibri"/>
            </a:endParaRPr>
          </a:p>
          <a:p>
            <a:pPr lvl="1" marL="698500" marR="28575" indent="-228600">
              <a:lnSpc>
                <a:spcPts val="2110"/>
              </a:lnSpc>
              <a:spcBef>
                <a:spcPts val="100"/>
              </a:spcBef>
              <a:buClr>
                <a:srgbClr val="F26F21"/>
              </a:buClr>
              <a:buSzPct val="77777"/>
              <a:buFont typeface="Courier New"/>
              <a:buChar char="o"/>
              <a:tabLst>
                <a:tab pos="698500" algn="l"/>
              </a:tabLst>
            </a:pPr>
            <a:r>
              <a:rPr dirty="0" sz="1800" spc="-10">
                <a:solidFill>
                  <a:srgbClr val="474747"/>
                </a:solidFill>
                <a:latin typeface="Calibri"/>
                <a:cs typeface="Calibri"/>
              </a:rPr>
              <a:t>Baxdrostat</a:t>
            </a:r>
            <a:r>
              <a:rPr dirty="0" sz="18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74747"/>
                </a:solidFill>
                <a:latin typeface="Calibri"/>
                <a:cs typeface="Calibri"/>
              </a:rPr>
              <a:t>caused</a:t>
            </a:r>
            <a:r>
              <a:rPr dirty="0" sz="18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18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74747"/>
                </a:solidFill>
                <a:latin typeface="Calibri"/>
                <a:cs typeface="Calibri"/>
              </a:rPr>
              <a:t>sustained,</a:t>
            </a:r>
            <a:r>
              <a:rPr dirty="0" sz="18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474747"/>
                </a:solidFill>
                <a:latin typeface="Calibri"/>
                <a:cs typeface="Calibri"/>
              </a:rPr>
              <a:t>dose-dependent </a:t>
            </a:r>
            <a:r>
              <a:rPr dirty="0" sz="1800">
                <a:solidFill>
                  <a:srgbClr val="474747"/>
                </a:solidFill>
                <a:latin typeface="Calibri"/>
                <a:cs typeface="Calibri"/>
              </a:rPr>
              <a:t>reduction</a:t>
            </a:r>
            <a:r>
              <a:rPr dirty="0" sz="18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74747"/>
                </a:solidFill>
                <a:latin typeface="Calibri"/>
                <a:cs typeface="Calibri"/>
              </a:rPr>
              <a:t>of</a:t>
            </a:r>
            <a:r>
              <a:rPr dirty="0" sz="18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74747"/>
                </a:solidFill>
                <a:latin typeface="Calibri"/>
                <a:cs typeface="Calibri"/>
              </a:rPr>
              <a:t>plasma</a:t>
            </a:r>
            <a:r>
              <a:rPr dirty="0" sz="18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74747"/>
                </a:solidFill>
                <a:latin typeface="Calibri"/>
                <a:cs typeface="Calibri"/>
              </a:rPr>
              <a:t>aldosterone</a:t>
            </a:r>
            <a:r>
              <a:rPr dirty="0" sz="18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74747"/>
                </a:solidFill>
                <a:latin typeface="Calibri"/>
                <a:cs typeface="Calibri"/>
              </a:rPr>
              <a:t>by</a:t>
            </a:r>
            <a:r>
              <a:rPr dirty="0" sz="1800" spc="-20">
                <a:solidFill>
                  <a:srgbClr val="474747"/>
                </a:solidFill>
                <a:latin typeface="Calibri"/>
                <a:cs typeface="Calibri"/>
              </a:rPr>
              <a:t> &gt;70%</a:t>
            </a:r>
            <a:endParaRPr sz="1800">
              <a:latin typeface="Calibri"/>
              <a:cs typeface="Calibri"/>
            </a:endParaRPr>
          </a:p>
          <a:p>
            <a:pPr marL="698500">
              <a:lnSpc>
                <a:spcPts val="2150"/>
              </a:lnSpc>
            </a:pPr>
            <a:r>
              <a:rPr dirty="0" sz="1800">
                <a:solidFill>
                  <a:srgbClr val="474747"/>
                </a:solidFill>
                <a:latin typeface="Calibri"/>
                <a:cs typeface="Calibri"/>
              </a:rPr>
              <a:t>without</a:t>
            </a:r>
            <a:r>
              <a:rPr dirty="0" sz="1800" spc="-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74747"/>
                </a:solidFill>
                <a:latin typeface="Calibri"/>
                <a:cs typeface="Calibri"/>
              </a:rPr>
              <a:t>reducing </a:t>
            </a:r>
            <a:r>
              <a:rPr dirty="0" sz="1800" spc="-10">
                <a:solidFill>
                  <a:srgbClr val="474747"/>
                </a:solidFill>
                <a:latin typeface="Calibri"/>
                <a:cs typeface="Calibri"/>
              </a:rPr>
              <a:t>cortisol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ts val="2390"/>
              </a:lnSpc>
              <a:spcBef>
                <a:spcPts val="40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Phase 2</a:t>
            </a:r>
            <a:r>
              <a:rPr dirty="0" sz="2000" spc="-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studies</a:t>
            </a:r>
            <a:endParaRPr sz="2000">
              <a:latin typeface="Calibri"/>
              <a:cs typeface="Calibri"/>
            </a:endParaRPr>
          </a:p>
          <a:p>
            <a:pPr lvl="1" marL="698500" indent="-228600">
              <a:lnSpc>
                <a:spcPts val="2120"/>
              </a:lnSpc>
              <a:buClr>
                <a:srgbClr val="F26F21"/>
              </a:buClr>
              <a:buSzPct val="77777"/>
              <a:buFont typeface="Courier New"/>
              <a:buChar char="o"/>
              <a:tabLst>
                <a:tab pos="698500" algn="l"/>
              </a:tabLst>
            </a:pPr>
            <a:r>
              <a:rPr dirty="0" sz="1800" spc="-10">
                <a:solidFill>
                  <a:srgbClr val="474747"/>
                </a:solidFill>
                <a:latin typeface="Calibri"/>
                <a:cs typeface="Calibri"/>
              </a:rPr>
              <a:t>BrigHTN</a:t>
            </a:r>
            <a:endParaRPr sz="1800">
              <a:latin typeface="Calibri"/>
              <a:cs typeface="Calibri"/>
            </a:endParaRPr>
          </a:p>
          <a:p>
            <a:pPr marL="927100">
              <a:lnSpc>
                <a:spcPts val="1889"/>
              </a:lnSpc>
              <a:tabLst>
                <a:tab pos="1155065" algn="l"/>
              </a:tabLst>
            </a:pPr>
            <a:r>
              <a:rPr dirty="0" sz="1600">
                <a:solidFill>
                  <a:srgbClr val="F26F21"/>
                </a:solidFill>
                <a:latin typeface="Calibri"/>
                <a:cs typeface="Calibri"/>
              </a:rPr>
              <a:t>̶	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Baxdrostat</a:t>
            </a:r>
            <a:r>
              <a:rPr dirty="0" sz="1600" spc="-6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reduced</a:t>
            </a:r>
            <a:r>
              <a:rPr dirty="0" sz="1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systolic</a:t>
            </a:r>
            <a:r>
              <a:rPr dirty="0" sz="1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blood</a:t>
            </a:r>
            <a:r>
              <a:rPr dirty="0" sz="1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pressure</a:t>
            </a:r>
            <a:r>
              <a:rPr dirty="0" sz="1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(SBP)</a:t>
            </a:r>
            <a:endParaRPr sz="1600">
              <a:latin typeface="Calibri"/>
              <a:cs typeface="Calibri"/>
            </a:endParaRPr>
          </a:p>
          <a:p>
            <a:pPr marL="1155700" marR="269240">
              <a:lnSpc>
                <a:spcPts val="1900"/>
              </a:lnSpc>
              <a:spcBef>
                <a:spcPts val="180"/>
              </a:spcBef>
            </a:pP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11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mmHg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more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than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placebo</a:t>
            </a:r>
            <a:r>
              <a:rPr dirty="0" sz="1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patients</a:t>
            </a:r>
            <a:r>
              <a:rPr dirty="0" sz="1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with treatment-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resistant</a:t>
            </a:r>
            <a:r>
              <a:rPr dirty="0" sz="1600" spc="8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hypertension</a:t>
            </a:r>
            <a:endParaRPr sz="1600">
              <a:latin typeface="Calibri"/>
              <a:cs typeface="Calibri"/>
            </a:endParaRPr>
          </a:p>
          <a:p>
            <a:pPr lvl="1" marL="698500" indent="-228600">
              <a:lnSpc>
                <a:spcPts val="2065"/>
              </a:lnSpc>
              <a:buClr>
                <a:srgbClr val="F26F21"/>
              </a:buClr>
              <a:buSzPct val="77777"/>
              <a:buFont typeface="Courier New"/>
              <a:buChar char="o"/>
              <a:tabLst>
                <a:tab pos="698500" algn="l"/>
              </a:tabLst>
            </a:pPr>
            <a:r>
              <a:rPr dirty="0" sz="1800" spc="-20">
                <a:solidFill>
                  <a:srgbClr val="474747"/>
                </a:solidFill>
                <a:latin typeface="Calibri"/>
                <a:cs typeface="Calibri"/>
              </a:rPr>
              <a:t>HALO</a:t>
            </a:r>
            <a:endParaRPr sz="1800">
              <a:latin typeface="Calibri"/>
              <a:cs typeface="Calibri"/>
            </a:endParaRPr>
          </a:p>
          <a:p>
            <a:pPr marL="1155700" marR="21590" indent="-228600">
              <a:lnSpc>
                <a:spcPts val="1900"/>
              </a:lnSpc>
              <a:spcBef>
                <a:spcPts val="135"/>
              </a:spcBef>
              <a:tabLst>
                <a:tab pos="1155065" algn="l"/>
              </a:tabLst>
            </a:pPr>
            <a:r>
              <a:rPr dirty="0" sz="1600">
                <a:solidFill>
                  <a:srgbClr val="F26F21"/>
                </a:solidFill>
                <a:latin typeface="Calibri"/>
                <a:cs typeface="Calibri"/>
              </a:rPr>
              <a:t>̶	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The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objective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of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this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study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to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evaluate</a:t>
            </a:r>
            <a:r>
              <a:rPr dirty="0" sz="1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the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efficacy</a:t>
            </a:r>
            <a:r>
              <a:rPr dirty="0" sz="1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and</a:t>
            </a:r>
            <a:r>
              <a:rPr dirty="0" sz="1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safety</a:t>
            </a:r>
            <a:r>
              <a:rPr dirty="0" sz="1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of</a:t>
            </a:r>
            <a:r>
              <a:rPr dirty="0" sz="1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baxdrostat</a:t>
            </a:r>
            <a:r>
              <a:rPr dirty="0" sz="1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1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patients</a:t>
            </a:r>
            <a:r>
              <a:rPr dirty="0" sz="1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with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uncontrolled</a:t>
            </a:r>
            <a:r>
              <a:rPr dirty="0" sz="1600" spc="-8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hypertension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9219" y="310388"/>
            <a:ext cx="24892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Study </a:t>
            </a:r>
            <a:r>
              <a:rPr dirty="0" spc="-10"/>
              <a:t>Design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9961" y="846835"/>
            <a:ext cx="88004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Randomized,</a:t>
            </a:r>
            <a:r>
              <a:rPr dirty="0" cap="small" sz="2400" spc="3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double-blind,</a:t>
            </a:r>
            <a:r>
              <a:rPr dirty="0" cap="small" sz="2400" spc="35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placebo-controlled,</a:t>
            </a:r>
            <a:r>
              <a:rPr dirty="0" cap="small" sz="2400" spc="35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spc="-15">
                <a:solidFill>
                  <a:srgbClr val="F26F21"/>
                </a:solidFill>
                <a:latin typeface="Calibri"/>
                <a:cs typeface="Calibri"/>
              </a:rPr>
              <a:t>multi-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center</a:t>
            </a:r>
            <a:r>
              <a:rPr dirty="0" cap="small" sz="2400" spc="16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phase</a:t>
            </a:r>
            <a:r>
              <a:rPr dirty="0" cap="small" sz="2400" spc="165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2</a:t>
            </a:r>
            <a:r>
              <a:rPr dirty="0" cap="small" sz="2400" spc="3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spc="-10">
                <a:solidFill>
                  <a:srgbClr val="F26F21"/>
                </a:solidFill>
                <a:latin typeface="Calibri"/>
                <a:cs typeface="Calibri"/>
              </a:rPr>
              <a:t>trial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99217" y="6376923"/>
            <a:ext cx="348805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Abbreviations: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ACEi,</a:t>
            </a:r>
            <a:r>
              <a:rPr dirty="0" sz="1000" spc="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angiotensin-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converting</a:t>
            </a:r>
            <a:r>
              <a:rPr dirty="0" sz="1000" spc="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enzyme</a:t>
            </a:r>
            <a:r>
              <a:rPr dirty="0" sz="1000" spc="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inhibitor;</a:t>
            </a:r>
            <a:r>
              <a:rPr dirty="0" sz="1000" spc="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ARB,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99217" y="6529323"/>
            <a:ext cx="45942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angiotensin</a:t>
            </a:r>
            <a:r>
              <a:rPr dirty="0" sz="1000" spc="-3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receptor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blocker;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DBP,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diastolic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blood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pressure;</a:t>
            </a:r>
            <a:r>
              <a:rPr dirty="0" sz="1000" spc="-3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SBP,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systolic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blood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pressure.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207395" y="1437132"/>
            <a:ext cx="5108575" cy="2581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474747"/>
                </a:solidFill>
                <a:latin typeface="Calibri"/>
                <a:cs typeface="Calibri"/>
              </a:rPr>
              <a:t>Primary</a:t>
            </a:r>
            <a:r>
              <a:rPr dirty="0" sz="2000" spc="-10" b="1">
                <a:solidFill>
                  <a:srgbClr val="474747"/>
                </a:solidFill>
                <a:latin typeface="Calibri"/>
                <a:cs typeface="Calibri"/>
              </a:rPr>
              <a:t> Endpoint</a:t>
            </a:r>
            <a:endParaRPr sz="2000">
              <a:latin typeface="Calibri"/>
              <a:cs typeface="Calibri"/>
            </a:endParaRPr>
          </a:p>
          <a:p>
            <a:pPr marL="240665" marR="38100" indent="-227965">
              <a:lnSpc>
                <a:spcPts val="1900"/>
              </a:lnSpc>
              <a:spcBef>
                <a:spcPts val="95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Change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from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baseline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mean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seated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SBP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after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8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weeks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of 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treatment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2315"/>
              </a:lnSpc>
            </a:pPr>
            <a:r>
              <a:rPr dirty="0" sz="2000" b="1">
                <a:solidFill>
                  <a:srgbClr val="474747"/>
                </a:solidFill>
                <a:latin typeface="Calibri"/>
                <a:cs typeface="Calibri"/>
              </a:rPr>
              <a:t>Secondary </a:t>
            </a:r>
            <a:r>
              <a:rPr dirty="0" sz="2000" spc="-10" b="1">
                <a:solidFill>
                  <a:srgbClr val="474747"/>
                </a:solidFill>
                <a:latin typeface="Calibri"/>
                <a:cs typeface="Calibri"/>
              </a:rPr>
              <a:t>Endpoints</a:t>
            </a:r>
            <a:endParaRPr sz="2000">
              <a:latin typeface="Calibri"/>
              <a:cs typeface="Calibri"/>
            </a:endParaRPr>
          </a:p>
          <a:p>
            <a:pPr marL="240665" marR="5080" indent="-227965">
              <a:lnSpc>
                <a:spcPts val="1989"/>
              </a:lnSpc>
              <a:spcBef>
                <a:spcPts val="5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Change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from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baseline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mean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seated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DBP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after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8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weeks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of 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treatment</a:t>
            </a:r>
            <a:endParaRPr sz="1600">
              <a:latin typeface="Calibri"/>
              <a:cs typeface="Calibri"/>
            </a:endParaRPr>
          </a:p>
          <a:p>
            <a:pPr marL="240665" marR="300355" indent="-227965">
              <a:lnSpc>
                <a:spcPts val="1900"/>
              </a:lnSpc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Change</a:t>
            </a:r>
            <a:r>
              <a:rPr dirty="0" sz="1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from</a:t>
            </a:r>
            <a:r>
              <a:rPr dirty="0" sz="1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baseline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1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24-hour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urine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aldosterone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and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renin</a:t>
            </a:r>
            <a:r>
              <a:rPr dirty="0" sz="1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and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serum</a:t>
            </a:r>
            <a:r>
              <a:rPr dirty="0" sz="1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aldosterone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and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renin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levels</a:t>
            </a:r>
            <a:endParaRPr sz="1600">
              <a:latin typeface="Calibri"/>
              <a:cs typeface="Calibri"/>
            </a:endParaRPr>
          </a:p>
          <a:p>
            <a:pPr marL="240665" indent="-227965">
              <a:lnSpc>
                <a:spcPts val="1820"/>
              </a:lnSpc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The</a:t>
            </a:r>
            <a:r>
              <a:rPr dirty="0" sz="1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percentage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of</a:t>
            </a:r>
            <a:r>
              <a:rPr dirty="0" sz="1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patients</a:t>
            </a:r>
            <a:r>
              <a:rPr dirty="0" sz="1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achieving</a:t>
            </a:r>
            <a:r>
              <a:rPr dirty="0" sz="1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1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mean</a:t>
            </a:r>
            <a:r>
              <a:rPr dirty="0" sz="1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seated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SBP</a:t>
            </a:r>
            <a:endParaRPr sz="1600">
              <a:latin typeface="Calibri"/>
              <a:cs typeface="Calibri"/>
            </a:endParaRPr>
          </a:p>
          <a:p>
            <a:pPr marL="241300">
              <a:lnSpc>
                <a:spcPts val="1910"/>
              </a:lnSpc>
            </a:pP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&lt;130 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mmHg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73819" y="1437132"/>
            <a:ext cx="5100320" cy="2341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474747"/>
                </a:solidFill>
                <a:latin typeface="Calibri"/>
                <a:cs typeface="Calibri"/>
              </a:rPr>
              <a:t>Key</a:t>
            </a:r>
            <a:r>
              <a:rPr dirty="0" sz="2000" spc="-30" b="1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474747"/>
                </a:solidFill>
                <a:latin typeface="Calibri"/>
                <a:cs typeface="Calibri"/>
              </a:rPr>
              <a:t>Inclusion</a:t>
            </a:r>
            <a:r>
              <a:rPr dirty="0" sz="2000" spc="-25" b="1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474747"/>
                </a:solidFill>
                <a:latin typeface="Calibri"/>
                <a:cs typeface="Calibri"/>
              </a:rPr>
              <a:t>Criteria</a:t>
            </a:r>
            <a:endParaRPr sz="2000">
              <a:latin typeface="Calibri"/>
              <a:cs typeface="Calibri"/>
            </a:endParaRPr>
          </a:p>
          <a:p>
            <a:pPr marL="266065" marR="30480" indent="-227965">
              <a:lnSpc>
                <a:spcPts val="1900"/>
              </a:lnSpc>
              <a:spcBef>
                <a:spcPts val="95"/>
              </a:spcBef>
              <a:buClr>
                <a:srgbClr val="F26F21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On</a:t>
            </a:r>
            <a:r>
              <a:rPr dirty="0" sz="1600" spc="-3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stable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regimen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of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an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ACEi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or</a:t>
            </a:r>
            <a:r>
              <a:rPr dirty="0" sz="1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ARB,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an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ACEi/ARB</a:t>
            </a:r>
            <a:r>
              <a:rPr dirty="0" sz="1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plus</a:t>
            </a:r>
            <a:r>
              <a:rPr dirty="0" sz="1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474747"/>
                </a:solidFill>
                <a:latin typeface="Calibri"/>
                <a:cs typeface="Calibri"/>
              </a:rPr>
              <a:t>a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thiazide</a:t>
            </a:r>
            <a:r>
              <a:rPr dirty="0" sz="16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diuretic,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or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an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ACEi/ARB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plus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calcium</a:t>
            </a:r>
            <a:r>
              <a:rPr dirty="0" sz="16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channel blocker</a:t>
            </a:r>
            <a:endParaRPr sz="1600">
              <a:latin typeface="Calibri"/>
              <a:cs typeface="Calibri"/>
            </a:endParaRPr>
          </a:p>
          <a:p>
            <a:pPr marL="266065" indent="-227965">
              <a:lnSpc>
                <a:spcPts val="1910"/>
              </a:lnSpc>
              <a:spcBef>
                <a:spcPts val="5"/>
              </a:spcBef>
              <a:buClr>
                <a:srgbClr val="F26F21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Mean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seated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SBP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≥140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mmHg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ts val="2390"/>
              </a:lnSpc>
            </a:pPr>
            <a:r>
              <a:rPr dirty="0" sz="2000" b="1">
                <a:solidFill>
                  <a:srgbClr val="474747"/>
                </a:solidFill>
                <a:latin typeface="Calibri"/>
                <a:cs typeface="Calibri"/>
              </a:rPr>
              <a:t>Key</a:t>
            </a:r>
            <a:r>
              <a:rPr dirty="0" sz="2000" spc="-50" b="1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474747"/>
                </a:solidFill>
                <a:latin typeface="Calibri"/>
                <a:cs typeface="Calibri"/>
              </a:rPr>
              <a:t>Exclusion</a:t>
            </a:r>
            <a:r>
              <a:rPr dirty="0" sz="2000" spc="-50" b="1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474747"/>
                </a:solidFill>
                <a:latin typeface="Calibri"/>
                <a:cs typeface="Calibri"/>
              </a:rPr>
              <a:t>Criteria</a:t>
            </a:r>
            <a:endParaRPr sz="2000">
              <a:latin typeface="Calibri"/>
              <a:cs typeface="Calibri"/>
            </a:endParaRPr>
          </a:p>
          <a:p>
            <a:pPr marL="266065" indent="-227965">
              <a:lnSpc>
                <a:spcPts val="1910"/>
              </a:lnSpc>
              <a:spcBef>
                <a:spcPts val="15"/>
              </a:spcBef>
              <a:buClr>
                <a:srgbClr val="F26F21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Mean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seated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SBP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≥180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mmHg</a:t>
            </a:r>
            <a:endParaRPr sz="1600">
              <a:latin typeface="Calibri"/>
              <a:cs typeface="Calibri"/>
            </a:endParaRPr>
          </a:p>
          <a:p>
            <a:pPr marL="266065" indent="-227965">
              <a:lnSpc>
                <a:spcPts val="1895"/>
              </a:lnSpc>
              <a:buClr>
                <a:srgbClr val="F26F21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Body</a:t>
            </a:r>
            <a:r>
              <a:rPr dirty="0" sz="1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mass</a:t>
            </a:r>
            <a:r>
              <a:rPr dirty="0" sz="16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index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&gt;50</a:t>
            </a:r>
            <a:r>
              <a:rPr dirty="0" sz="1600" spc="-1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474747"/>
                </a:solidFill>
                <a:latin typeface="Calibri"/>
                <a:cs typeface="Calibri"/>
              </a:rPr>
              <a:t>kg/m</a:t>
            </a:r>
            <a:r>
              <a:rPr dirty="0" baseline="25252" sz="1650" spc="-30">
                <a:solidFill>
                  <a:srgbClr val="474747"/>
                </a:solidFill>
                <a:latin typeface="Calibri"/>
                <a:cs typeface="Calibri"/>
              </a:rPr>
              <a:t>2</a:t>
            </a:r>
            <a:endParaRPr baseline="25252" sz="1650">
              <a:latin typeface="Calibri"/>
              <a:cs typeface="Calibri"/>
            </a:endParaRPr>
          </a:p>
          <a:p>
            <a:pPr marL="266065" indent="-227965">
              <a:lnSpc>
                <a:spcPts val="1910"/>
              </a:lnSpc>
              <a:buClr>
                <a:srgbClr val="F26F21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Estimated</a:t>
            </a:r>
            <a:r>
              <a:rPr dirty="0" sz="1600" spc="-6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glomerular</a:t>
            </a:r>
            <a:r>
              <a:rPr dirty="0" sz="1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filtration</a:t>
            </a:r>
            <a:r>
              <a:rPr dirty="0" sz="1600" spc="-5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rate</a:t>
            </a:r>
            <a:r>
              <a:rPr dirty="0" sz="1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&lt;30</a:t>
            </a:r>
            <a:r>
              <a:rPr dirty="0" sz="1600" spc="-5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74747"/>
                </a:solidFill>
                <a:latin typeface="Calibri"/>
                <a:cs typeface="Calibri"/>
              </a:rPr>
              <a:t>mL/min/1.73</a:t>
            </a:r>
            <a:r>
              <a:rPr dirty="0" sz="1600" spc="-4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474747"/>
                </a:solidFill>
                <a:latin typeface="Calibri"/>
                <a:cs typeface="Calibri"/>
              </a:rPr>
              <a:t>m</a:t>
            </a:r>
            <a:r>
              <a:rPr dirty="0" baseline="25252" sz="1650" spc="-37">
                <a:solidFill>
                  <a:srgbClr val="474747"/>
                </a:solidFill>
                <a:latin typeface="Calibri"/>
                <a:cs typeface="Calibri"/>
              </a:rPr>
              <a:t>2</a:t>
            </a:r>
            <a:endParaRPr baseline="25252" sz="1650">
              <a:latin typeface="Calibri"/>
              <a:cs typeface="Calibri"/>
            </a:endParaRPr>
          </a:p>
        </p:txBody>
      </p: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1464798" y="4176735"/>
          <a:ext cx="9361170" cy="184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705"/>
                <a:gridCol w="1576705"/>
                <a:gridCol w="5984240"/>
              </a:tblGrid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 i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2-4-weeks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 i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8-weeks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Screening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23B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Run-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23B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QD</a:t>
                      </a:r>
                      <a:r>
                        <a:rPr dirty="0" sz="10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Double-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Blind</a:t>
                      </a:r>
                      <a:r>
                        <a:rPr dirty="0" sz="1000" spc="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Treatment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23B97"/>
                    </a:solidFill>
                  </a:tcPr>
                </a:tc>
              </a:tr>
              <a:tr h="26987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000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Stable</a:t>
                      </a:r>
                      <a:r>
                        <a:rPr dirty="0" sz="1000" spc="-30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medication</a:t>
                      </a:r>
                      <a:r>
                        <a:rPr dirty="0" sz="1000" spc="-25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regimen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32740" marR="224790" indent="-1003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Single-</a:t>
                      </a:r>
                      <a:r>
                        <a:rPr dirty="0" sz="1000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blind</a:t>
                      </a:r>
                      <a:r>
                        <a:rPr dirty="0" sz="1000" spc="30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run-</a:t>
                      </a:r>
                      <a:r>
                        <a:rPr dirty="0" sz="1000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000" spc="35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000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assess</a:t>
                      </a:r>
                      <a:r>
                        <a:rPr dirty="0" sz="1000" spc="-15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323B97"/>
                          </a:solidFill>
                          <a:latin typeface="Calibri"/>
                          <a:cs typeface="Calibri"/>
                        </a:rPr>
                        <a:t>adherence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Baxdrostat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mg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(n=64)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Baxdrostat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mg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(n=63)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879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Baxdrostat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mg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(n=62)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(n=60)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Remain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background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antihypertensive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medication(s)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65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83998" y="6050355"/>
            <a:ext cx="151156" cy="137587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59588" y="6048450"/>
            <a:ext cx="151156" cy="137587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87209" y="6051625"/>
            <a:ext cx="151156" cy="137587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71307" y="6052260"/>
            <a:ext cx="151156" cy="137587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47869" y="6052260"/>
            <a:ext cx="151156" cy="137587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9028269" y="6181852"/>
            <a:ext cx="4216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323B97"/>
                </a:solidFill>
                <a:latin typeface="Calibri"/>
                <a:cs typeface="Calibri"/>
              </a:rPr>
              <a:t>Week</a:t>
            </a:r>
            <a:r>
              <a:rPr dirty="0" sz="1000" spc="-1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1000" spc="-60" b="1">
                <a:solidFill>
                  <a:srgbClr val="323B97"/>
                </a:solidFill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  <a:p>
            <a:pPr marL="46990">
              <a:lnSpc>
                <a:spcPct val="100000"/>
              </a:lnSpc>
            </a:pPr>
            <a:r>
              <a:rPr dirty="0" sz="1000" b="1">
                <a:solidFill>
                  <a:srgbClr val="323B97"/>
                </a:solidFill>
                <a:latin typeface="Calibri"/>
                <a:cs typeface="Calibri"/>
              </a:rPr>
              <a:t>Visit</a:t>
            </a:r>
            <a:r>
              <a:rPr dirty="0" sz="1000" spc="-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1000" spc="-50" b="1">
                <a:solidFill>
                  <a:srgbClr val="323B97"/>
                </a:solidFill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537314" y="6181852"/>
            <a:ext cx="4216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323B97"/>
                </a:solidFill>
                <a:latin typeface="Calibri"/>
                <a:cs typeface="Calibri"/>
              </a:rPr>
              <a:t>Week</a:t>
            </a:r>
            <a:r>
              <a:rPr dirty="0" sz="1000" spc="-1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1000" spc="-60" b="1">
                <a:solidFill>
                  <a:srgbClr val="323B97"/>
                </a:solidFill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  <a:p>
            <a:pPr marL="47625">
              <a:lnSpc>
                <a:spcPct val="100000"/>
              </a:lnSpc>
            </a:pPr>
            <a:r>
              <a:rPr dirty="0" sz="1000" b="1">
                <a:solidFill>
                  <a:srgbClr val="323B97"/>
                </a:solidFill>
                <a:latin typeface="Calibri"/>
                <a:cs typeface="Calibri"/>
              </a:rPr>
              <a:t>Visit</a:t>
            </a:r>
            <a:r>
              <a:rPr dirty="0" sz="1000" spc="-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1000" spc="-50" b="1">
                <a:solidFill>
                  <a:srgbClr val="323B97"/>
                </a:solidFill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051650" y="6181852"/>
            <a:ext cx="4216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323B97"/>
                </a:solidFill>
                <a:latin typeface="Calibri"/>
                <a:cs typeface="Calibri"/>
              </a:rPr>
              <a:t>Week</a:t>
            </a:r>
            <a:r>
              <a:rPr dirty="0" sz="1000" spc="-1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1000" spc="-60" b="1">
                <a:solidFill>
                  <a:srgbClr val="323B97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 marL="47625">
              <a:lnSpc>
                <a:spcPct val="100000"/>
              </a:lnSpc>
            </a:pPr>
            <a:r>
              <a:rPr dirty="0" sz="1000" b="1">
                <a:solidFill>
                  <a:srgbClr val="323B97"/>
                </a:solidFill>
                <a:latin typeface="Calibri"/>
                <a:cs typeface="Calibri"/>
              </a:rPr>
              <a:t>Visit</a:t>
            </a:r>
            <a:r>
              <a:rPr dirty="0" sz="1000" spc="-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1000" spc="-50" b="1">
                <a:solidFill>
                  <a:srgbClr val="323B97"/>
                </a:solidFill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548439" y="6181852"/>
            <a:ext cx="4216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323B97"/>
                </a:solidFill>
                <a:latin typeface="Calibri"/>
                <a:cs typeface="Calibri"/>
              </a:rPr>
              <a:t>Week</a:t>
            </a:r>
            <a:r>
              <a:rPr dirty="0" sz="1000" spc="-1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1000" spc="-60" b="1">
                <a:solidFill>
                  <a:srgbClr val="323B97"/>
                </a:solidFill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  <a:p>
            <a:pPr marL="47625">
              <a:lnSpc>
                <a:spcPct val="100000"/>
              </a:lnSpc>
            </a:pPr>
            <a:r>
              <a:rPr dirty="0" sz="1000" b="1">
                <a:solidFill>
                  <a:srgbClr val="323B97"/>
                </a:solidFill>
                <a:latin typeface="Calibri"/>
                <a:cs typeface="Calibri"/>
              </a:rPr>
              <a:t>Visit</a:t>
            </a:r>
            <a:r>
              <a:rPr dirty="0" sz="1000" spc="-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1000" spc="-50" b="1">
                <a:solidFill>
                  <a:srgbClr val="323B97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15045" y="4160649"/>
            <a:ext cx="76200" cy="253879"/>
          </a:xfrm>
          <a:prstGeom prst="rect">
            <a:avLst/>
          </a:prstGeom>
        </p:spPr>
      </p:pic>
      <p:sp>
        <p:nvSpPr>
          <p:cNvPr id="19" name="object 19" descr=""/>
          <p:cNvSpPr txBox="1"/>
          <p:nvPr/>
        </p:nvSpPr>
        <p:spPr>
          <a:xfrm>
            <a:off x="4125129" y="4005579"/>
            <a:ext cx="12172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323B97"/>
                </a:solidFill>
                <a:latin typeface="Calibri"/>
                <a:cs typeface="Calibri"/>
              </a:rPr>
              <a:t>1:1:1:1 </a:t>
            </a:r>
            <a:r>
              <a:rPr dirty="0" sz="1000" spc="-10" b="1">
                <a:solidFill>
                  <a:srgbClr val="323B97"/>
                </a:solidFill>
                <a:latin typeface="Calibri"/>
                <a:cs typeface="Calibri"/>
              </a:rPr>
              <a:t>Randomization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0515679" y="6181852"/>
            <a:ext cx="4216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323B97"/>
                </a:solidFill>
                <a:latin typeface="Calibri"/>
                <a:cs typeface="Calibri"/>
              </a:rPr>
              <a:t>Week</a:t>
            </a:r>
            <a:r>
              <a:rPr dirty="0" sz="1000" spc="-1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1000" spc="-60" b="1">
                <a:solidFill>
                  <a:srgbClr val="323B97"/>
                </a:solidFill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  <a:p>
            <a:pPr marL="47625">
              <a:lnSpc>
                <a:spcPct val="100000"/>
              </a:lnSpc>
            </a:pPr>
            <a:r>
              <a:rPr dirty="0" sz="1000" b="1">
                <a:solidFill>
                  <a:srgbClr val="323B97"/>
                </a:solidFill>
                <a:latin typeface="Calibri"/>
                <a:cs typeface="Calibri"/>
              </a:rPr>
              <a:t>Visit</a:t>
            </a:r>
            <a:r>
              <a:rPr dirty="0" sz="1000" spc="-5" b="1">
                <a:solidFill>
                  <a:srgbClr val="323B97"/>
                </a:solidFill>
                <a:latin typeface="Calibri"/>
                <a:cs typeface="Calibri"/>
              </a:rPr>
              <a:t> </a:t>
            </a:r>
            <a:r>
              <a:rPr dirty="0" sz="1000" spc="-50" b="1">
                <a:solidFill>
                  <a:srgbClr val="323B97"/>
                </a:solidFill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3764" rIns="0" bIns="0" rtlCol="0" vert="horz">
            <a:spAutoFit/>
          </a:bodyPr>
          <a:lstStyle/>
          <a:p>
            <a:pPr marL="12700">
              <a:lnSpc>
                <a:spcPts val="4270"/>
              </a:lnSpc>
              <a:spcBef>
                <a:spcPts val="100"/>
              </a:spcBef>
            </a:pPr>
            <a:r>
              <a:rPr dirty="0"/>
              <a:t>Patient</a:t>
            </a:r>
            <a:r>
              <a:rPr dirty="0" spc="-145"/>
              <a:t> </a:t>
            </a:r>
            <a:r>
              <a:rPr dirty="0" spc="-10"/>
              <a:t>Demographics</a:t>
            </a:r>
          </a:p>
          <a:p>
            <a:pPr marL="13335">
              <a:lnSpc>
                <a:spcPts val="2830"/>
              </a:lnSpc>
            </a:pP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Well-balanced</a:t>
            </a:r>
            <a:r>
              <a:rPr dirty="0" cap="small" sz="2400" spc="15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across</a:t>
            </a:r>
            <a:r>
              <a:rPr dirty="0" cap="small" sz="2400" spc="16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all</a:t>
            </a:r>
            <a:r>
              <a:rPr dirty="0" cap="small" sz="2400" spc="16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spc="-10" b="0">
                <a:solidFill>
                  <a:srgbClr val="F26F21"/>
                </a:solidFill>
                <a:latin typeface="Calibri"/>
                <a:cs typeface="Calibri"/>
              </a:rPr>
              <a:t>cohorts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492525" y="1413493"/>
          <a:ext cx="9283700" cy="855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5890"/>
                <a:gridCol w="1935480"/>
                <a:gridCol w="1643379"/>
                <a:gridCol w="1682750"/>
              </a:tblGrid>
              <a:tr h="264795">
                <a:tc>
                  <a:txBody>
                    <a:bodyPr/>
                    <a:lstStyle/>
                    <a:p>
                      <a:pPr algn="r" marR="288925">
                        <a:lnSpc>
                          <a:spcPts val="819"/>
                        </a:lnSpc>
                        <a:spcBef>
                          <a:spcPts val="1165"/>
                        </a:spcBef>
                        <a:tabLst>
                          <a:tab pos="2917190" algn="l"/>
                        </a:tabLst>
                      </a:pP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Demographic</a:t>
                      </a: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38194" sz="2400" spc="-15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Placebo</a:t>
                      </a:r>
                      <a:endParaRPr baseline="38194" sz="2400">
                        <a:latin typeface="Calibri"/>
                        <a:cs typeface="Calibri"/>
                      </a:endParaRPr>
                    </a:p>
                  </a:txBody>
                  <a:tcPr marL="0" marR="0" marB="0" marT="147955">
                    <a:lnT w="12700">
                      <a:solidFill>
                        <a:srgbClr val="ED7D3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ts val="1900"/>
                        </a:lnSpc>
                        <a:spcBef>
                          <a:spcPts val="85"/>
                        </a:spcBef>
                      </a:pP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r>
                        <a:rPr dirty="0" sz="1600" spc="-5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 </a:t>
                      </a: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baxdrostat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T w="12700">
                      <a:solidFill>
                        <a:srgbClr val="ED7D3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31115">
                        <a:lnSpc>
                          <a:spcPts val="1900"/>
                        </a:lnSpc>
                        <a:spcBef>
                          <a:spcPts val="85"/>
                        </a:spcBef>
                      </a:pP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600" spc="-5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</a:t>
                      </a:r>
                      <a:r>
                        <a:rPr dirty="0" sz="1600" spc="5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baxdrostat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T w="12700">
                      <a:solidFill>
                        <a:srgbClr val="ED7D3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Bef>
                          <a:spcPts val="85"/>
                        </a:spcBef>
                      </a:pP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 spc="-5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mg</a:t>
                      </a:r>
                      <a:r>
                        <a:rPr dirty="0" sz="1600" spc="5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baxdrostat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T w="12700">
                      <a:solidFill>
                        <a:srgbClr val="ED7D31"/>
                      </a:solidFill>
                      <a:prstDash val="solid"/>
                    </a:lnT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 algn="r" marR="347980">
                        <a:lnSpc>
                          <a:spcPts val="1814"/>
                        </a:lnSpc>
                      </a:pP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(n=64)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3355">
                        <a:lnSpc>
                          <a:spcPts val="1814"/>
                        </a:lnSpc>
                      </a:pP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(n=63)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0">
                        <a:lnSpc>
                          <a:spcPts val="1814"/>
                        </a:lnSpc>
                      </a:pP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(n=62)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14"/>
                        </a:lnSpc>
                      </a:pPr>
                      <a:r>
                        <a:rPr dirty="0" sz="1600" spc="-10" b="1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(n=60)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</a:tr>
              <a:tr h="319405">
                <a:tc gridSpan="4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  <a:tabLst>
                          <a:tab pos="2906395" algn="l"/>
                          <a:tab pos="4589145" algn="l"/>
                          <a:tab pos="6271260" algn="l"/>
                          <a:tab pos="7954009" algn="l"/>
                        </a:tabLst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Age,</a:t>
                      </a:r>
                      <a:r>
                        <a:rPr dirty="0" sz="1600" spc="-1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600" spc="-1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(SD),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60.5±10.6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59.9±10.9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61.2±10.7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59.2±11.9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T w="12700">
                      <a:solidFill>
                        <a:srgbClr val="ED7D31"/>
                      </a:solidFill>
                      <a:prstDash val="solid"/>
                    </a:lnT>
                    <a:solidFill>
                      <a:srgbClr val="ED7D31">
                        <a:alpha val="1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92525" y="5790382"/>
          <a:ext cx="9283700" cy="639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1644014"/>
                <a:gridCol w="1682114"/>
                <a:gridCol w="1682114"/>
                <a:gridCol w="1682115"/>
              </a:tblGrid>
              <a:tr h="319405"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Hispanic</a:t>
                      </a:r>
                      <a:r>
                        <a:rPr dirty="0" sz="1600" spc="-1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600" spc="-5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Latino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343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31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(48.4)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39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(61.9)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28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(45.2)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solidFill>
                      <a:srgbClr val="ED7D31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35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(58.3)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solidFill>
                      <a:srgbClr val="ED7D31">
                        <a:alpha val="19999"/>
                      </a:srgb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Hispanic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Latino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43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33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(51.6)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24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(38.1)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34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(54.8)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25 </a:t>
                      </a:r>
                      <a:r>
                        <a:rPr dirty="0" sz="1600" spc="-10">
                          <a:solidFill>
                            <a:srgbClr val="262626"/>
                          </a:solidFill>
                          <a:latin typeface="Calibri"/>
                          <a:cs typeface="Calibri"/>
                        </a:rPr>
                        <a:t>(41.7)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B w="12700">
                      <a:solidFill>
                        <a:srgbClr val="ED7D3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1732555" y="2298700"/>
            <a:ext cx="85070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08910" algn="l"/>
                <a:tab pos="4391660" algn="l"/>
                <a:tab pos="6074410" algn="l"/>
                <a:tab pos="7757159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&lt;65</a:t>
            </a: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262626"/>
                </a:solidFill>
                <a:latin typeface="Calibri"/>
                <a:cs typeface="Calibri"/>
              </a:rPr>
              <a:t>yr,</a:t>
            </a:r>
            <a:r>
              <a:rPr dirty="0" sz="1600" spc="-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n</a:t>
            </a:r>
            <a:r>
              <a:rPr dirty="0" sz="1600" spc="-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(%)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40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(62.5)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37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(58.7)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37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(59.7)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41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(68.3)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492525" y="2589983"/>
            <a:ext cx="9207500" cy="320040"/>
          </a:xfrm>
          <a:prstGeom prst="rect">
            <a:avLst/>
          </a:prstGeom>
          <a:solidFill>
            <a:srgbClr val="ED7D31">
              <a:alpha val="19999"/>
            </a:srgbClr>
          </a:solidFill>
        </p:spPr>
        <p:txBody>
          <a:bodyPr wrap="square" lIns="0" tIns="41275" rIns="0" bIns="0" rtlCol="0" vert="horz">
            <a:spAutoFit/>
          </a:bodyPr>
          <a:lstStyle/>
          <a:p>
            <a:pPr marL="252095">
              <a:lnSpc>
                <a:spcPct val="100000"/>
              </a:lnSpc>
              <a:spcBef>
                <a:spcPts val="325"/>
              </a:spcBef>
              <a:tabLst>
                <a:tab pos="2948940" algn="l"/>
                <a:tab pos="4631690" algn="l"/>
                <a:tab pos="6314440" algn="l"/>
                <a:tab pos="7997190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≥65</a:t>
            </a: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262626"/>
                </a:solidFill>
                <a:latin typeface="Calibri"/>
                <a:cs typeface="Calibri"/>
              </a:rPr>
              <a:t>yr,</a:t>
            </a:r>
            <a:r>
              <a:rPr dirty="0" sz="1600" spc="-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n</a:t>
            </a:r>
            <a:r>
              <a:rPr dirty="0" sz="1600" spc="-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(%)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24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(37.5)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26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(41.3)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25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(40.3)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19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(31.7)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548405" y="2938779"/>
            <a:ext cx="8242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Sex,</a:t>
            </a: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n</a:t>
            </a: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(%)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492525" y="3230063"/>
            <a:ext cx="9207500" cy="320040"/>
          </a:xfrm>
          <a:prstGeom prst="rect">
            <a:avLst/>
          </a:prstGeom>
          <a:solidFill>
            <a:srgbClr val="ED7D31">
              <a:alpha val="19999"/>
            </a:srgbClr>
          </a:solidFill>
        </p:spPr>
        <p:txBody>
          <a:bodyPr wrap="square" lIns="0" tIns="41275" rIns="0" bIns="0" rtlCol="0" vert="horz">
            <a:spAutoFit/>
          </a:bodyPr>
          <a:lstStyle/>
          <a:p>
            <a:pPr marL="252095">
              <a:lnSpc>
                <a:spcPct val="100000"/>
              </a:lnSpc>
              <a:spcBef>
                <a:spcPts val="325"/>
              </a:spcBef>
              <a:tabLst>
                <a:tab pos="2948940" algn="l"/>
                <a:tab pos="4631690" algn="l"/>
                <a:tab pos="6314440" algn="l"/>
                <a:tab pos="7997190" algn="l"/>
              </a:tabLst>
            </a:pP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Male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37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(57.8)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28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(44.4)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37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(59.7)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30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(50.0)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732555" y="3578860"/>
            <a:ext cx="85070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08910" algn="l"/>
                <a:tab pos="4391660" algn="l"/>
                <a:tab pos="6074410" algn="l"/>
                <a:tab pos="7757159" algn="l"/>
              </a:tabLst>
            </a:pP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Female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27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(42.2)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35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(55.6)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25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(40.3)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30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(50.0)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492525" y="3870143"/>
            <a:ext cx="9207500" cy="320040"/>
          </a:xfrm>
          <a:prstGeom prst="rect">
            <a:avLst/>
          </a:prstGeom>
          <a:solidFill>
            <a:srgbClr val="ED7D31">
              <a:alpha val="19999"/>
            </a:srgbClr>
          </a:solidFill>
        </p:spPr>
        <p:txBody>
          <a:bodyPr wrap="square" lIns="0" tIns="41275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325"/>
              </a:spcBef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Race,</a:t>
            </a:r>
            <a:r>
              <a:rPr dirty="0" sz="16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n</a:t>
            </a:r>
            <a:r>
              <a:rPr dirty="0" sz="16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(%)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732555" y="4218940"/>
            <a:ext cx="85070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08910" algn="l"/>
                <a:tab pos="4391660" algn="l"/>
                <a:tab pos="6074410" algn="l"/>
                <a:tab pos="7757159" algn="l"/>
              </a:tabLst>
            </a:pP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White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46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(71.9)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48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(76.2)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43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(69.4)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44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(73.3)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492525" y="4510223"/>
            <a:ext cx="9207500" cy="320040"/>
          </a:xfrm>
          <a:prstGeom prst="rect">
            <a:avLst/>
          </a:prstGeom>
          <a:solidFill>
            <a:srgbClr val="ED7D31">
              <a:alpha val="19999"/>
            </a:srgbClr>
          </a:solidFill>
        </p:spPr>
        <p:txBody>
          <a:bodyPr wrap="square" lIns="0" tIns="41275" rIns="0" bIns="0" rtlCol="0" vert="horz">
            <a:spAutoFit/>
          </a:bodyPr>
          <a:lstStyle/>
          <a:p>
            <a:pPr marL="252095">
              <a:lnSpc>
                <a:spcPct val="100000"/>
              </a:lnSpc>
              <a:spcBef>
                <a:spcPts val="325"/>
              </a:spcBef>
              <a:tabLst>
                <a:tab pos="2948940" algn="l"/>
                <a:tab pos="4631690" algn="l"/>
                <a:tab pos="6314440" algn="l"/>
                <a:tab pos="7997190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Black</a:t>
            </a: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or</a:t>
            </a:r>
            <a:r>
              <a:rPr dirty="0" sz="1600" spc="-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African</a:t>
            </a:r>
            <a:r>
              <a:rPr dirty="0" sz="1600" spc="-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American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17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(26.6)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14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(22.2)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15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(24.2)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14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(23.3)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732555" y="4859020"/>
            <a:ext cx="840359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12415" algn="l"/>
                <a:tab pos="4495165" algn="l"/>
                <a:tab pos="6177280" algn="l"/>
                <a:tab pos="7860030" algn="l"/>
              </a:tabLst>
            </a:pP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Asian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(1.6)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(1.6)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(3.2)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(3.3)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492525" y="5150303"/>
            <a:ext cx="9207500" cy="320040"/>
          </a:xfrm>
          <a:prstGeom prst="rect">
            <a:avLst/>
          </a:prstGeom>
          <a:solidFill>
            <a:srgbClr val="ED7D31">
              <a:alpha val="19999"/>
            </a:srgbClr>
          </a:solidFill>
        </p:spPr>
        <p:txBody>
          <a:bodyPr wrap="square" lIns="0" tIns="41275" rIns="0" bIns="0" rtlCol="0" vert="horz">
            <a:spAutoFit/>
          </a:bodyPr>
          <a:lstStyle/>
          <a:p>
            <a:pPr marL="252095">
              <a:lnSpc>
                <a:spcPct val="100000"/>
              </a:lnSpc>
              <a:spcBef>
                <a:spcPts val="325"/>
              </a:spcBef>
              <a:tabLst>
                <a:tab pos="3129280" algn="l"/>
                <a:tab pos="4812030" algn="l"/>
                <a:tab pos="6417310" algn="l"/>
                <a:tab pos="8176895" algn="l"/>
              </a:tabLst>
            </a:pP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Other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0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(0)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0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(0)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(3.2)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0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(0)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548405" y="5499100"/>
            <a:ext cx="12471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Ethnicity,</a:t>
            </a:r>
            <a:r>
              <a:rPr dirty="0" sz="1600" spc="-3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n</a:t>
            </a:r>
            <a:r>
              <a:rPr dirty="0" sz="1600" spc="-3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(%)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9219" y="310388"/>
            <a:ext cx="44888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-10"/>
              <a:t> Characteristics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9217" y="6376923"/>
            <a:ext cx="1037463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Abbreviations:</a:t>
            </a:r>
            <a:r>
              <a:rPr dirty="0" sz="1000" spc="-3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ACEi,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angiotensin-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converting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enzyme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inhibitor;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ARB,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angiotensin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receptor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blocker;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BMI,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body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mass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index;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DBP,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diastolic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blood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pressure;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GFR,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glomerular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filtration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rate;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SBP,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systolic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blood pressure.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99961" y="846835"/>
            <a:ext cx="40919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Well-balanced</a:t>
            </a:r>
            <a:r>
              <a:rPr dirty="0" cap="small" sz="2400" spc="155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across</a:t>
            </a:r>
            <a:r>
              <a:rPr dirty="0" cap="small" sz="2400" spc="16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>
                <a:solidFill>
                  <a:srgbClr val="F26F21"/>
                </a:solidFill>
                <a:latin typeface="Calibri"/>
                <a:cs typeface="Calibri"/>
              </a:rPr>
              <a:t>all</a:t>
            </a:r>
            <a:r>
              <a:rPr dirty="0" cap="small" sz="2400" spc="16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spc="-60">
                <a:solidFill>
                  <a:srgbClr val="F26F21"/>
                </a:solidFill>
                <a:latin typeface="Calibri"/>
                <a:cs typeface="Calibri"/>
              </a:rPr>
              <a:t>cohorts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620477" y="1950192"/>
            <a:ext cx="10868660" cy="372110"/>
            <a:chOff x="620477" y="1950192"/>
            <a:chExt cx="10868660" cy="372110"/>
          </a:xfrm>
        </p:grpSpPr>
        <p:sp>
          <p:nvSpPr>
            <p:cNvPr id="6" name="object 6" descr=""/>
            <p:cNvSpPr/>
            <p:nvPr/>
          </p:nvSpPr>
          <p:spPr>
            <a:xfrm>
              <a:off x="620471" y="1956549"/>
              <a:ext cx="10868660" cy="365760"/>
            </a:xfrm>
            <a:custGeom>
              <a:avLst/>
              <a:gdLst/>
              <a:ahLst/>
              <a:cxnLst/>
              <a:rect l="l" t="t" r="r" b="b"/>
              <a:pathLst>
                <a:path w="10868660" h="365760">
                  <a:moveTo>
                    <a:pt x="10868393" y="0"/>
                  </a:moveTo>
                  <a:lnTo>
                    <a:pt x="10868393" y="0"/>
                  </a:lnTo>
                  <a:lnTo>
                    <a:pt x="0" y="0"/>
                  </a:lnTo>
                  <a:lnTo>
                    <a:pt x="0" y="365760"/>
                  </a:lnTo>
                  <a:lnTo>
                    <a:pt x="10868393" y="365760"/>
                  </a:lnTo>
                  <a:lnTo>
                    <a:pt x="10868393" y="0"/>
                  </a:lnTo>
                  <a:close/>
                </a:path>
              </a:pathLst>
            </a:custGeom>
            <a:solidFill>
              <a:srgbClr val="ED7D31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620477" y="1956542"/>
              <a:ext cx="10868660" cy="0"/>
            </a:xfrm>
            <a:custGeom>
              <a:avLst/>
              <a:gdLst/>
              <a:ahLst/>
              <a:cxnLst/>
              <a:rect l="l" t="t" r="r" b="b"/>
              <a:pathLst>
                <a:path w="10868660" h="0">
                  <a:moveTo>
                    <a:pt x="0" y="0"/>
                  </a:moveTo>
                  <a:lnTo>
                    <a:pt x="10868394" y="0"/>
                  </a:lnTo>
                </a:path>
              </a:pathLst>
            </a:custGeom>
            <a:ln w="1270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620477" y="3419581"/>
            <a:ext cx="10868660" cy="372110"/>
            <a:chOff x="620477" y="3419581"/>
            <a:chExt cx="10868660" cy="372110"/>
          </a:xfrm>
        </p:grpSpPr>
        <p:sp>
          <p:nvSpPr>
            <p:cNvPr id="9" name="object 9" descr=""/>
            <p:cNvSpPr/>
            <p:nvPr/>
          </p:nvSpPr>
          <p:spPr>
            <a:xfrm>
              <a:off x="620471" y="3419589"/>
              <a:ext cx="10868660" cy="365760"/>
            </a:xfrm>
            <a:custGeom>
              <a:avLst/>
              <a:gdLst/>
              <a:ahLst/>
              <a:cxnLst/>
              <a:rect l="l" t="t" r="r" b="b"/>
              <a:pathLst>
                <a:path w="10868660" h="365760">
                  <a:moveTo>
                    <a:pt x="10868393" y="0"/>
                  </a:moveTo>
                  <a:lnTo>
                    <a:pt x="10868393" y="0"/>
                  </a:lnTo>
                  <a:lnTo>
                    <a:pt x="0" y="0"/>
                  </a:lnTo>
                  <a:lnTo>
                    <a:pt x="0" y="365760"/>
                  </a:lnTo>
                  <a:lnTo>
                    <a:pt x="10868393" y="365760"/>
                  </a:lnTo>
                  <a:lnTo>
                    <a:pt x="10868393" y="0"/>
                  </a:lnTo>
                  <a:close/>
                </a:path>
              </a:pathLst>
            </a:custGeom>
            <a:solidFill>
              <a:srgbClr val="ED7D31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20477" y="3785341"/>
              <a:ext cx="10868660" cy="0"/>
            </a:xfrm>
            <a:custGeom>
              <a:avLst/>
              <a:gdLst/>
              <a:ahLst/>
              <a:cxnLst/>
              <a:rect l="l" t="t" r="r" b="b"/>
              <a:pathLst>
                <a:path w="10868660" h="0">
                  <a:moveTo>
                    <a:pt x="0" y="0"/>
                  </a:moveTo>
                  <a:lnTo>
                    <a:pt x="10868394" y="0"/>
                  </a:lnTo>
                </a:path>
              </a:pathLst>
            </a:custGeom>
            <a:ln w="1270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620477" y="4327631"/>
            <a:ext cx="10868660" cy="372110"/>
            <a:chOff x="620477" y="4327631"/>
            <a:chExt cx="10868660" cy="372110"/>
          </a:xfrm>
        </p:grpSpPr>
        <p:sp>
          <p:nvSpPr>
            <p:cNvPr id="12" name="object 12" descr=""/>
            <p:cNvSpPr/>
            <p:nvPr/>
          </p:nvSpPr>
          <p:spPr>
            <a:xfrm>
              <a:off x="620471" y="4333989"/>
              <a:ext cx="10868660" cy="365760"/>
            </a:xfrm>
            <a:custGeom>
              <a:avLst/>
              <a:gdLst/>
              <a:ahLst/>
              <a:cxnLst/>
              <a:rect l="l" t="t" r="r" b="b"/>
              <a:pathLst>
                <a:path w="10868660" h="365760">
                  <a:moveTo>
                    <a:pt x="10868393" y="0"/>
                  </a:moveTo>
                  <a:lnTo>
                    <a:pt x="10868393" y="0"/>
                  </a:lnTo>
                  <a:lnTo>
                    <a:pt x="0" y="0"/>
                  </a:lnTo>
                  <a:lnTo>
                    <a:pt x="0" y="365760"/>
                  </a:lnTo>
                  <a:lnTo>
                    <a:pt x="10868393" y="365760"/>
                  </a:lnTo>
                  <a:lnTo>
                    <a:pt x="10868393" y="0"/>
                  </a:lnTo>
                  <a:close/>
                </a:path>
              </a:pathLst>
            </a:custGeom>
            <a:solidFill>
              <a:srgbClr val="ED7D31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20477" y="4333981"/>
              <a:ext cx="10868660" cy="0"/>
            </a:xfrm>
            <a:custGeom>
              <a:avLst/>
              <a:gdLst/>
              <a:ahLst/>
              <a:cxnLst/>
              <a:rect l="l" t="t" r="r" b="b"/>
              <a:pathLst>
                <a:path w="10868660" h="0">
                  <a:moveTo>
                    <a:pt x="0" y="0"/>
                  </a:moveTo>
                  <a:lnTo>
                    <a:pt x="10868394" y="0"/>
                  </a:lnTo>
                </a:path>
              </a:pathLst>
            </a:custGeom>
            <a:ln w="1270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 descr=""/>
          <p:cNvGrpSpPr/>
          <p:nvPr/>
        </p:nvGrpSpPr>
        <p:grpSpPr>
          <a:xfrm>
            <a:off x="620477" y="5797021"/>
            <a:ext cx="10868660" cy="372110"/>
            <a:chOff x="620477" y="5797021"/>
            <a:chExt cx="10868660" cy="372110"/>
          </a:xfrm>
        </p:grpSpPr>
        <p:sp>
          <p:nvSpPr>
            <p:cNvPr id="15" name="object 15" descr=""/>
            <p:cNvSpPr/>
            <p:nvPr/>
          </p:nvSpPr>
          <p:spPr>
            <a:xfrm>
              <a:off x="620471" y="5797029"/>
              <a:ext cx="10868660" cy="365760"/>
            </a:xfrm>
            <a:custGeom>
              <a:avLst/>
              <a:gdLst/>
              <a:ahLst/>
              <a:cxnLst/>
              <a:rect l="l" t="t" r="r" b="b"/>
              <a:pathLst>
                <a:path w="10868660" h="365760">
                  <a:moveTo>
                    <a:pt x="10868393" y="0"/>
                  </a:moveTo>
                  <a:lnTo>
                    <a:pt x="10868393" y="0"/>
                  </a:lnTo>
                  <a:lnTo>
                    <a:pt x="0" y="0"/>
                  </a:lnTo>
                  <a:lnTo>
                    <a:pt x="0" y="365760"/>
                  </a:lnTo>
                  <a:lnTo>
                    <a:pt x="10868393" y="365760"/>
                  </a:lnTo>
                  <a:lnTo>
                    <a:pt x="10868393" y="0"/>
                  </a:lnTo>
                  <a:close/>
                </a:path>
              </a:pathLst>
            </a:custGeom>
            <a:solidFill>
              <a:srgbClr val="ED7D31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620477" y="6162781"/>
              <a:ext cx="10868660" cy="0"/>
            </a:xfrm>
            <a:custGeom>
              <a:avLst/>
              <a:gdLst/>
              <a:ahLst/>
              <a:cxnLst/>
              <a:rect l="l" t="t" r="r" b="b"/>
              <a:pathLst>
                <a:path w="10868660" h="0">
                  <a:moveTo>
                    <a:pt x="0" y="0"/>
                  </a:moveTo>
                  <a:lnTo>
                    <a:pt x="10868394" y="0"/>
                  </a:lnTo>
                </a:path>
              </a:pathLst>
            </a:custGeom>
            <a:ln w="1270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/>
          <p:nvPr/>
        </p:nvSpPr>
        <p:spPr>
          <a:xfrm>
            <a:off x="620477" y="1409700"/>
            <a:ext cx="10868660" cy="0"/>
          </a:xfrm>
          <a:custGeom>
            <a:avLst/>
            <a:gdLst/>
            <a:ahLst/>
            <a:cxnLst/>
            <a:rect l="l" t="t" r="r" b="b"/>
            <a:pathLst>
              <a:path w="10868660" h="0">
                <a:moveTo>
                  <a:pt x="0" y="0"/>
                </a:moveTo>
                <a:lnTo>
                  <a:pt x="10868394" y="0"/>
                </a:lnTo>
              </a:path>
            </a:pathLst>
          </a:custGeom>
          <a:ln w="12700">
            <a:solidFill>
              <a:srgbClr val="ED7D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676357" y="1551940"/>
            <a:ext cx="11709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Characteristic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212565" y="1414779"/>
            <a:ext cx="688975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71755" marR="5080" indent="-59690">
              <a:lnSpc>
                <a:spcPts val="1900"/>
              </a:lnSpc>
              <a:spcBef>
                <a:spcPts val="180"/>
              </a:spcBef>
            </a:pP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Placebo (n=64)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481189" y="1414779"/>
            <a:ext cx="1542415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497840" marR="5080" indent="-485775">
              <a:lnSpc>
                <a:spcPts val="1900"/>
              </a:lnSpc>
              <a:spcBef>
                <a:spcPts val="18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0.5</a:t>
            </a:r>
            <a:r>
              <a:rPr dirty="0" sz="1600" spc="-1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mg </a:t>
            </a:r>
            <a:r>
              <a:rPr dirty="0" sz="1600" spc="-20" b="1">
                <a:solidFill>
                  <a:srgbClr val="262626"/>
                </a:solidFill>
                <a:latin typeface="Calibri"/>
                <a:cs typeface="Calibri"/>
              </a:rPr>
              <a:t>baxdrostat </a:t>
            </a: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(n=63)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254575" y="1414779"/>
            <a:ext cx="1384935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419734" marR="5080" indent="-407670">
              <a:lnSpc>
                <a:spcPts val="1900"/>
              </a:lnSpc>
              <a:spcBef>
                <a:spcPts val="18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1</a:t>
            </a:r>
            <a:r>
              <a:rPr dirty="0" sz="1600" spc="-1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mg</a:t>
            </a:r>
            <a:r>
              <a:rPr dirty="0" sz="1600" spc="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20" b="1">
                <a:solidFill>
                  <a:srgbClr val="262626"/>
                </a:solidFill>
                <a:latin typeface="Calibri"/>
                <a:cs typeface="Calibri"/>
              </a:rPr>
              <a:t>baxdrostat </a:t>
            </a: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(n=62)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9949380" y="1414779"/>
            <a:ext cx="1384935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419734" marR="5080" indent="-407670">
              <a:lnSpc>
                <a:spcPts val="1900"/>
              </a:lnSpc>
              <a:spcBef>
                <a:spcPts val="18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r>
              <a:rPr dirty="0" sz="1600" spc="-1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mg</a:t>
            </a:r>
            <a:r>
              <a:rPr dirty="0" sz="1600" spc="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20" b="1">
                <a:solidFill>
                  <a:srgbClr val="262626"/>
                </a:solidFill>
                <a:latin typeface="Calibri"/>
                <a:cs typeface="Calibri"/>
              </a:rPr>
              <a:t>baxdrostat </a:t>
            </a: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(n=60)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82377" y="1884171"/>
            <a:ext cx="10944860" cy="75692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06045">
              <a:lnSpc>
                <a:spcPct val="100000"/>
              </a:lnSpc>
              <a:spcBef>
                <a:spcPts val="1060"/>
              </a:spcBef>
              <a:tabLst>
                <a:tab pos="4614545" algn="l"/>
                <a:tab pos="6309360" algn="l"/>
                <a:tab pos="8004175" algn="l"/>
                <a:tab pos="9698990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BMI,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mean</a:t>
            </a:r>
            <a:r>
              <a:rPr dirty="0" sz="1600" spc="-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(SD),</a:t>
            </a:r>
            <a:r>
              <a:rPr dirty="0" sz="16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kg/m</a:t>
            </a:r>
            <a:r>
              <a:rPr dirty="0" baseline="25252" sz="1650" spc="-30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r>
              <a:rPr dirty="0" baseline="25252" sz="165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32.0±5.1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32.3±4.5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31.7±4.9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32.5±6.0</a:t>
            </a:r>
            <a:endParaRPr sz="1600">
              <a:latin typeface="Calibri"/>
              <a:cs typeface="Calibri"/>
            </a:endParaRPr>
          </a:p>
          <a:p>
            <a:pPr marL="106045">
              <a:lnSpc>
                <a:spcPct val="100000"/>
              </a:lnSpc>
              <a:spcBef>
                <a:spcPts val="960"/>
              </a:spcBef>
              <a:tabLst>
                <a:tab pos="4563110" algn="l"/>
                <a:tab pos="6257925" algn="l"/>
                <a:tab pos="7952740" algn="l"/>
                <a:tab pos="9647555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Seated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45">
                <a:solidFill>
                  <a:srgbClr val="262626"/>
                </a:solidFill>
                <a:latin typeface="Calibri"/>
                <a:cs typeface="Calibri"/>
              </a:rPr>
              <a:t>SBP,</a:t>
            </a:r>
            <a:r>
              <a:rPr dirty="0" sz="1600" spc="-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mean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(SD),</a:t>
            </a:r>
            <a:r>
              <a:rPr dirty="0" sz="1600" spc="-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mmHg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147.9±9.3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146.3±8.6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147.0±9.1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146.3±7.8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20477" y="2688061"/>
            <a:ext cx="10868660" cy="365760"/>
          </a:xfrm>
          <a:prstGeom prst="rect">
            <a:avLst/>
          </a:prstGeom>
          <a:solidFill>
            <a:srgbClr val="ED7D31">
              <a:alpha val="19999"/>
            </a:srgbClr>
          </a:solidFill>
        </p:spPr>
        <p:txBody>
          <a:bodyPr wrap="square" lIns="0" tIns="62230" rIns="0" bIns="0" rtlCol="0" vert="horz">
            <a:spAutoFit/>
          </a:bodyPr>
          <a:lstStyle/>
          <a:p>
            <a:pPr marL="67945">
              <a:lnSpc>
                <a:spcPct val="100000"/>
              </a:lnSpc>
              <a:spcBef>
                <a:spcPts val="490"/>
              </a:spcBef>
              <a:tabLst>
                <a:tab pos="4576445" algn="l"/>
                <a:tab pos="6219825" algn="l"/>
                <a:tab pos="7914640" algn="l"/>
                <a:tab pos="9660890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Seated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45">
                <a:solidFill>
                  <a:srgbClr val="262626"/>
                </a:solidFill>
                <a:latin typeface="Calibri"/>
                <a:cs typeface="Calibri"/>
              </a:rPr>
              <a:t>DBP,</a:t>
            </a: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mean</a:t>
            </a: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(SD),</a:t>
            </a: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 mmHg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84.3±9.2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82.7±10.3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82.3±12.0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81.8±9.9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62057" y="2981451"/>
            <a:ext cx="10977880" cy="203708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0">
              <a:lnSpc>
                <a:spcPct val="100000"/>
              </a:lnSpc>
              <a:spcBef>
                <a:spcPts val="1060"/>
              </a:spcBef>
              <a:tabLst>
                <a:tab pos="4583430" algn="l"/>
                <a:tab pos="6278245" algn="l"/>
                <a:tab pos="7973059" algn="l"/>
                <a:tab pos="9667875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Estimated</a:t>
            </a:r>
            <a:r>
              <a:rPr dirty="0" sz="1600" spc="-3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GFR,</a:t>
            </a:r>
            <a:r>
              <a:rPr dirty="0" sz="1600" spc="-2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mean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(SD),</a:t>
            </a:r>
            <a:r>
              <a:rPr dirty="0" sz="1600" spc="-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mL/min/1.73m</a:t>
            </a:r>
            <a:r>
              <a:rPr dirty="0" baseline="25252" sz="1650" spc="-15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r>
              <a:rPr dirty="0" baseline="25252" sz="165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89.0±19.0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88.2±15.6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88.9±17.3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86.9±21.7</a:t>
            </a:r>
            <a:endParaRPr sz="1600">
              <a:latin typeface="Calibri"/>
              <a:cs typeface="Calibri"/>
            </a:endParaRPr>
          </a:p>
          <a:p>
            <a:pPr marL="127000">
              <a:lnSpc>
                <a:spcPct val="100000"/>
              </a:lnSpc>
              <a:spcBef>
                <a:spcPts val="960"/>
              </a:spcBef>
              <a:tabLst>
                <a:tab pos="4626610" algn="l"/>
                <a:tab pos="6321425" algn="l"/>
                <a:tab pos="8016240" algn="l"/>
                <a:tab pos="9710420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Diabetes</a:t>
            </a:r>
            <a:r>
              <a:rPr dirty="0" sz="1600" spc="-4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on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entry,</a:t>
            </a:r>
            <a:r>
              <a:rPr dirty="0" sz="1600" spc="-3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n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 (%)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29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(45.3)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21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(33.3)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29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(46.8)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24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(40.0)</a:t>
            </a:r>
            <a:endParaRPr sz="1600">
              <a:latin typeface="Calibri"/>
              <a:cs typeface="Calibri"/>
            </a:endParaRPr>
          </a:p>
          <a:p>
            <a:pPr marL="127000">
              <a:lnSpc>
                <a:spcPct val="100000"/>
              </a:lnSpc>
              <a:spcBef>
                <a:spcPts val="168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Background</a:t>
            </a: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 antihypertensive</a:t>
            </a:r>
            <a:r>
              <a:rPr dirty="0" sz="1600" spc="-1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regimen,</a:t>
            </a: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n</a:t>
            </a:r>
            <a:r>
              <a:rPr dirty="0" sz="1600" spc="-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25" b="1">
                <a:solidFill>
                  <a:srgbClr val="262626"/>
                </a:solidFill>
                <a:latin typeface="Calibri"/>
                <a:cs typeface="Calibri"/>
              </a:rPr>
              <a:t>(%)</a:t>
            </a:r>
            <a:endParaRPr sz="1600">
              <a:latin typeface="Calibri"/>
              <a:cs typeface="Calibri"/>
            </a:endParaRPr>
          </a:p>
          <a:p>
            <a:pPr marL="310515">
              <a:lnSpc>
                <a:spcPct val="100000"/>
              </a:lnSpc>
              <a:spcBef>
                <a:spcPts val="1680"/>
              </a:spcBef>
              <a:tabLst>
                <a:tab pos="4626610" algn="l"/>
                <a:tab pos="6321425" algn="l"/>
                <a:tab pos="8016240" algn="l"/>
                <a:tab pos="9710420" algn="l"/>
              </a:tabLst>
            </a:pP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ACEi/ARB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27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(42.2)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27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(42.9)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26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(41.9)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24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(40.0)</a:t>
            </a:r>
            <a:endParaRPr sz="1600">
              <a:latin typeface="Calibri"/>
              <a:cs typeface="Calibri"/>
            </a:endParaRPr>
          </a:p>
          <a:p>
            <a:pPr marL="310515">
              <a:lnSpc>
                <a:spcPct val="100000"/>
              </a:lnSpc>
              <a:spcBef>
                <a:spcPts val="960"/>
              </a:spcBef>
              <a:tabLst>
                <a:tab pos="4626610" algn="l"/>
                <a:tab pos="6321425" algn="l"/>
                <a:tab pos="8016240" algn="l"/>
                <a:tab pos="9710420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ACEi/ARB</a:t>
            </a:r>
            <a:r>
              <a:rPr dirty="0" sz="1600" spc="-4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and</a:t>
            </a:r>
            <a:r>
              <a:rPr dirty="0" sz="1600" spc="-4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calcium</a:t>
            </a:r>
            <a:r>
              <a:rPr dirty="0" sz="1600" spc="-4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channel</a:t>
            </a:r>
            <a:r>
              <a:rPr dirty="0" sz="1600" spc="-4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blocker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15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(23.4)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16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(25.4)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13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(21.0)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13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(21.7)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20477" y="5065501"/>
            <a:ext cx="10868660" cy="365760"/>
          </a:xfrm>
          <a:prstGeom prst="rect">
            <a:avLst/>
          </a:prstGeom>
          <a:solidFill>
            <a:srgbClr val="ED7D31">
              <a:alpha val="19999"/>
            </a:srgbClr>
          </a:solidFill>
        </p:spPr>
        <p:txBody>
          <a:bodyPr wrap="square" lIns="0" tIns="62230" rIns="0" bIns="0" rtlCol="0" vert="horz">
            <a:spAutoFit/>
          </a:bodyPr>
          <a:lstStyle/>
          <a:p>
            <a:pPr marL="252095">
              <a:lnSpc>
                <a:spcPct val="100000"/>
              </a:lnSpc>
              <a:spcBef>
                <a:spcPts val="490"/>
              </a:spcBef>
              <a:tabLst>
                <a:tab pos="4568190" algn="l"/>
                <a:tab pos="6263005" algn="l"/>
                <a:tab pos="7957820" algn="l"/>
                <a:tab pos="9652000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ACEi/ARB</a:t>
            </a:r>
            <a:r>
              <a:rPr dirty="0" sz="1600" spc="-4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and</a:t>
            </a:r>
            <a:r>
              <a:rPr dirty="0" sz="1600" spc="-4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thiazide</a:t>
            </a:r>
            <a:r>
              <a:rPr dirty="0" sz="1600" spc="-3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diuretic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20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(31.3)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20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(31.7)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22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(35.5)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19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(31.7)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20477" y="5358891"/>
            <a:ext cx="10868660" cy="75692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252095">
              <a:lnSpc>
                <a:spcPct val="100000"/>
              </a:lnSpc>
              <a:spcBef>
                <a:spcPts val="1060"/>
              </a:spcBef>
              <a:tabLst>
                <a:tab pos="4747895" algn="l"/>
                <a:tab pos="6442710" algn="l"/>
                <a:tab pos="8060690" algn="l"/>
                <a:tab pos="9755505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Calcium</a:t>
            </a:r>
            <a:r>
              <a:rPr dirty="0" sz="1600" spc="-4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channel</a:t>
            </a:r>
            <a:r>
              <a:rPr dirty="0" sz="1600" spc="-4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blocker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0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(0)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0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(0)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1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(1.6)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(3.3)</a:t>
            </a:r>
            <a:endParaRPr sz="1600">
              <a:latin typeface="Calibri"/>
              <a:cs typeface="Calibri"/>
            </a:endParaRPr>
          </a:p>
          <a:p>
            <a:pPr marL="252095">
              <a:lnSpc>
                <a:spcPct val="100000"/>
              </a:lnSpc>
              <a:spcBef>
                <a:spcPts val="960"/>
              </a:spcBef>
              <a:tabLst>
                <a:tab pos="4671060" algn="l"/>
                <a:tab pos="6442710" algn="l"/>
                <a:tab pos="8137525" algn="l"/>
                <a:tab pos="9755505" algn="l"/>
              </a:tabLst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Thiazide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diuretic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(3.1)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0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(0)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0 </a:t>
            </a:r>
            <a:r>
              <a:rPr dirty="0" sz="1600" spc="-25">
                <a:solidFill>
                  <a:srgbClr val="262626"/>
                </a:solidFill>
                <a:latin typeface="Calibri"/>
                <a:cs typeface="Calibri"/>
              </a:rPr>
              <a:t>(0)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	2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(3.3)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9219" y="310388"/>
            <a:ext cx="47853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HALO</a:t>
            </a:r>
            <a:r>
              <a:rPr dirty="0" spc="-105"/>
              <a:t> </a:t>
            </a:r>
            <a:r>
              <a:rPr dirty="0"/>
              <a:t>Patient</a:t>
            </a:r>
            <a:r>
              <a:rPr dirty="0" spc="-100"/>
              <a:t> </a:t>
            </a:r>
            <a:r>
              <a:rPr dirty="0" spc="-10"/>
              <a:t>Disposition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620477" y="3209355"/>
            <a:ext cx="9660255" cy="2955290"/>
            <a:chOff x="620477" y="3209355"/>
            <a:chExt cx="9660255" cy="2955290"/>
          </a:xfrm>
        </p:grpSpPr>
        <p:sp>
          <p:nvSpPr>
            <p:cNvPr id="4" name="object 4" descr=""/>
            <p:cNvSpPr/>
            <p:nvPr/>
          </p:nvSpPr>
          <p:spPr>
            <a:xfrm>
              <a:off x="1946356" y="3216337"/>
              <a:ext cx="635" cy="2373630"/>
            </a:xfrm>
            <a:custGeom>
              <a:avLst/>
              <a:gdLst/>
              <a:ahLst/>
              <a:cxnLst/>
              <a:rect l="l" t="t" r="r" b="b"/>
              <a:pathLst>
                <a:path w="635" h="2373629">
                  <a:moveTo>
                    <a:pt x="0" y="2373085"/>
                  </a:moveTo>
                  <a:lnTo>
                    <a:pt x="479" y="0"/>
                  </a:lnTo>
                </a:path>
              </a:pathLst>
            </a:custGeom>
            <a:ln w="635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20477" y="5589422"/>
              <a:ext cx="2651760" cy="575310"/>
            </a:xfrm>
            <a:custGeom>
              <a:avLst/>
              <a:gdLst/>
              <a:ahLst/>
              <a:cxnLst/>
              <a:rect l="l" t="t" r="r" b="b"/>
              <a:pathLst>
                <a:path w="2651760" h="575310">
                  <a:moveTo>
                    <a:pt x="2555921" y="0"/>
                  </a:moveTo>
                  <a:lnTo>
                    <a:pt x="95839" y="0"/>
                  </a:lnTo>
                  <a:lnTo>
                    <a:pt x="58534" y="7531"/>
                  </a:lnTo>
                  <a:lnTo>
                    <a:pt x="28070" y="28070"/>
                  </a:lnTo>
                  <a:lnTo>
                    <a:pt x="7531" y="58534"/>
                  </a:lnTo>
                  <a:lnTo>
                    <a:pt x="0" y="95839"/>
                  </a:lnTo>
                  <a:lnTo>
                    <a:pt x="0" y="479179"/>
                  </a:lnTo>
                  <a:lnTo>
                    <a:pt x="7531" y="516484"/>
                  </a:lnTo>
                  <a:lnTo>
                    <a:pt x="28070" y="546948"/>
                  </a:lnTo>
                  <a:lnTo>
                    <a:pt x="58534" y="567487"/>
                  </a:lnTo>
                  <a:lnTo>
                    <a:pt x="95839" y="575019"/>
                  </a:lnTo>
                  <a:lnTo>
                    <a:pt x="2555921" y="575019"/>
                  </a:lnTo>
                  <a:lnTo>
                    <a:pt x="2593225" y="567487"/>
                  </a:lnTo>
                  <a:lnTo>
                    <a:pt x="2623689" y="546948"/>
                  </a:lnTo>
                  <a:lnTo>
                    <a:pt x="2644228" y="516484"/>
                  </a:lnTo>
                  <a:lnTo>
                    <a:pt x="2651760" y="479179"/>
                  </a:lnTo>
                  <a:lnTo>
                    <a:pt x="2651760" y="95839"/>
                  </a:lnTo>
                  <a:lnTo>
                    <a:pt x="2644228" y="58534"/>
                  </a:lnTo>
                  <a:lnTo>
                    <a:pt x="2623689" y="28070"/>
                  </a:lnTo>
                  <a:lnTo>
                    <a:pt x="2593225" y="7531"/>
                  </a:lnTo>
                  <a:lnTo>
                    <a:pt x="2555921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700319" y="3216337"/>
              <a:ext cx="23495" cy="2373630"/>
            </a:xfrm>
            <a:custGeom>
              <a:avLst/>
              <a:gdLst/>
              <a:ahLst/>
              <a:cxnLst/>
              <a:rect l="l" t="t" r="r" b="b"/>
              <a:pathLst>
                <a:path w="23495" h="2373629">
                  <a:moveTo>
                    <a:pt x="23227" y="237308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276966" y="3216337"/>
              <a:ext cx="0" cy="2373630"/>
            </a:xfrm>
            <a:custGeom>
              <a:avLst/>
              <a:gdLst/>
              <a:ahLst/>
              <a:cxnLst/>
              <a:rect l="l" t="t" r="r" b="b"/>
              <a:pathLst>
                <a:path w="0" h="2373629">
                  <a:moveTo>
                    <a:pt x="0" y="2373085"/>
                  </a:moveTo>
                  <a:lnTo>
                    <a:pt x="1" y="0"/>
                  </a:lnTo>
                </a:path>
              </a:pathLst>
            </a:custGeom>
            <a:ln w="635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488642" y="3212530"/>
              <a:ext cx="12065" cy="2377440"/>
            </a:xfrm>
            <a:custGeom>
              <a:avLst/>
              <a:gdLst/>
              <a:ahLst/>
              <a:cxnLst/>
              <a:rect l="l" t="t" r="r" b="b"/>
              <a:pathLst>
                <a:path w="12065" h="2377440">
                  <a:moveTo>
                    <a:pt x="11613" y="237689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266112" y="5608828"/>
            <a:ext cx="1360170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 indent="86995">
              <a:lnSpc>
                <a:spcPts val="1900"/>
              </a:lnSpc>
              <a:spcBef>
                <a:spcPts val="180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60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Included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3397666" y="5589422"/>
            <a:ext cx="2651760" cy="575310"/>
          </a:xfrm>
          <a:custGeom>
            <a:avLst/>
            <a:gdLst/>
            <a:ahLst/>
            <a:cxnLst/>
            <a:rect l="l" t="t" r="r" b="b"/>
            <a:pathLst>
              <a:path w="2651760" h="575310">
                <a:moveTo>
                  <a:pt x="2555920" y="0"/>
                </a:moveTo>
                <a:lnTo>
                  <a:pt x="95839" y="0"/>
                </a:lnTo>
                <a:lnTo>
                  <a:pt x="58534" y="7531"/>
                </a:lnTo>
                <a:lnTo>
                  <a:pt x="28070" y="28070"/>
                </a:lnTo>
                <a:lnTo>
                  <a:pt x="7531" y="58534"/>
                </a:lnTo>
                <a:lnTo>
                  <a:pt x="0" y="95839"/>
                </a:lnTo>
                <a:lnTo>
                  <a:pt x="0" y="479179"/>
                </a:lnTo>
                <a:lnTo>
                  <a:pt x="7531" y="516484"/>
                </a:lnTo>
                <a:lnTo>
                  <a:pt x="28070" y="546948"/>
                </a:lnTo>
                <a:lnTo>
                  <a:pt x="58534" y="567487"/>
                </a:lnTo>
                <a:lnTo>
                  <a:pt x="95839" y="575019"/>
                </a:lnTo>
                <a:lnTo>
                  <a:pt x="2555920" y="575019"/>
                </a:lnTo>
                <a:lnTo>
                  <a:pt x="2593225" y="567487"/>
                </a:lnTo>
                <a:lnTo>
                  <a:pt x="2623689" y="546948"/>
                </a:lnTo>
                <a:lnTo>
                  <a:pt x="2644228" y="516484"/>
                </a:lnTo>
                <a:lnTo>
                  <a:pt x="2651760" y="479179"/>
                </a:lnTo>
                <a:lnTo>
                  <a:pt x="2651760" y="95839"/>
                </a:lnTo>
                <a:lnTo>
                  <a:pt x="2644228" y="58534"/>
                </a:lnTo>
                <a:lnTo>
                  <a:pt x="2623689" y="28070"/>
                </a:lnTo>
                <a:lnTo>
                  <a:pt x="2593225" y="7531"/>
                </a:lnTo>
                <a:lnTo>
                  <a:pt x="2555920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4043301" y="5608828"/>
            <a:ext cx="1360170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 indent="86995">
              <a:lnSpc>
                <a:spcPts val="1900"/>
              </a:lnSpc>
              <a:spcBef>
                <a:spcPts val="180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55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Included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6174375" y="5589422"/>
            <a:ext cx="2651760" cy="575310"/>
          </a:xfrm>
          <a:custGeom>
            <a:avLst/>
            <a:gdLst/>
            <a:ahLst/>
            <a:cxnLst/>
            <a:rect l="l" t="t" r="r" b="b"/>
            <a:pathLst>
              <a:path w="2651759" h="575310">
                <a:moveTo>
                  <a:pt x="2555920" y="0"/>
                </a:moveTo>
                <a:lnTo>
                  <a:pt x="95839" y="0"/>
                </a:lnTo>
                <a:lnTo>
                  <a:pt x="58534" y="7531"/>
                </a:lnTo>
                <a:lnTo>
                  <a:pt x="28070" y="28070"/>
                </a:lnTo>
                <a:lnTo>
                  <a:pt x="7531" y="58534"/>
                </a:lnTo>
                <a:lnTo>
                  <a:pt x="0" y="95839"/>
                </a:lnTo>
                <a:lnTo>
                  <a:pt x="0" y="479179"/>
                </a:lnTo>
                <a:lnTo>
                  <a:pt x="7531" y="516484"/>
                </a:lnTo>
                <a:lnTo>
                  <a:pt x="28070" y="546948"/>
                </a:lnTo>
                <a:lnTo>
                  <a:pt x="58534" y="567487"/>
                </a:lnTo>
                <a:lnTo>
                  <a:pt x="95839" y="575019"/>
                </a:lnTo>
                <a:lnTo>
                  <a:pt x="2555920" y="575019"/>
                </a:lnTo>
                <a:lnTo>
                  <a:pt x="2593225" y="567487"/>
                </a:lnTo>
                <a:lnTo>
                  <a:pt x="2623689" y="546948"/>
                </a:lnTo>
                <a:lnTo>
                  <a:pt x="2644228" y="516484"/>
                </a:lnTo>
                <a:lnTo>
                  <a:pt x="2651760" y="479179"/>
                </a:lnTo>
                <a:lnTo>
                  <a:pt x="2651760" y="95839"/>
                </a:lnTo>
                <a:lnTo>
                  <a:pt x="2644228" y="58534"/>
                </a:lnTo>
                <a:lnTo>
                  <a:pt x="2623689" y="28070"/>
                </a:lnTo>
                <a:lnTo>
                  <a:pt x="2593225" y="7531"/>
                </a:lnTo>
                <a:lnTo>
                  <a:pt x="2555920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6820011" y="5608828"/>
            <a:ext cx="1360170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 indent="86995">
              <a:lnSpc>
                <a:spcPts val="1900"/>
              </a:lnSpc>
              <a:spcBef>
                <a:spcPts val="180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58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Included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8951086" y="5589422"/>
            <a:ext cx="2651760" cy="575310"/>
          </a:xfrm>
          <a:custGeom>
            <a:avLst/>
            <a:gdLst/>
            <a:ahLst/>
            <a:cxnLst/>
            <a:rect l="l" t="t" r="r" b="b"/>
            <a:pathLst>
              <a:path w="2651759" h="575310">
                <a:moveTo>
                  <a:pt x="2555920" y="0"/>
                </a:moveTo>
                <a:lnTo>
                  <a:pt x="95839" y="0"/>
                </a:lnTo>
                <a:lnTo>
                  <a:pt x="58534" y="7531"/>
                </a:lnTo>
                <a:lnTo>
                  <a:pt x="28070" y="28070"/>
                </a:lnTo>
                <a:lnTo>
                  <a:pt x="7531" y="58534"/>
                </a:lnTo>
                <a:lnTo>
                  <a:pt x="0" y="95839"/>
                </a:lnTo>
                <a:lnTo>
                  <a:pt x="0" y="479179"/>
                </a:lnTo>
                <a:lnTo>
                  <a:pt x="7531" y="516484"/>
                </a:lnTo>
                <a:lnTo>
                  <a:pt x="28070" y="546948"/>
                </a:lnTo>
                <a:lnTo>
                  <a:pt x="58534" y="567487"/>
                </a:lnTo>
                <a:lnTo>
                  <a:pt x="95839" y="575019"/>
                </a:lnTo>
                <a:lnTo>
                  <a:pt x="2555920" y="575019"/>
                </a:lnTo>
                <a:lnTo>
                  <a:pt x="2593225" y="567487"/>
                </a:lnTo>
                <a:lnTo>
                  <a:pt x="2623689" y="546948"/>
                </a:lnTo>
                <a:lnTo>
                  <a:pt x="2644228" y="516484"/>
                </a:lnTo>
                <a:lnTo>
                  <a:pt x="2651760" y="479179"/>
                </a:lnTo>
                <a:lnTo>
                  <a:pt x="2651760" y="95839"/>
                </a:lnTo>
                <a:lnTo>
                  <a:pt x="2644228" y="58534"/>
                </a:lnTo>
                <a:lnTo>
                  <a:pt x="2623689" y="28070"/>
                </a:lnTo>
                <a:lnTo>
                  <a:pt x="2593225" y="7531"/>
                </a:lnTo>
                <a:lnTo>
                  <a:pt x="2555920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9596721" y="5608828"/>
            <a:ext cx="1360170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 indent="86995">
              <a:lnSpc>
                <a:spcPts val="1900"/>
              </a:lnSpc>
              <a:spcBef>
                <a:spcPts val="180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54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Included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620477" y="4182204"/>
            <a:ext cx="2652395" cy="1215390"/>
          </a:xfrm>
          <a:custGeom>
            <a:avLst/>
            <a:gdLst/>
            <a:ahLst/>
            <a:cxnLst/>
            <a:rect l="l" t="t" r="r" b="b"/>
            <a:pathLst>
              <a:path w="2652395" h="1215389">
                <a:moveTo>
                  <a:pt x="2449683" y="0"/>
                </a:moveTo>
                <a:lnTo>
                  <a:pt x="202555" y="0"/>
                </a:lnTo>
                <a:lnTo>
                  <a:pt x="156111" y="5349"/>
                </a:lnTo>
                <a:lnTo>
                  <a:pt x="113476" y="20587"/>
                </a:lnTo>
                <a:lnTo>
                  <a:pt x="75867" y="44499"/>
                </a:lnTo>
                <a:lnTo>
                  <a:pt x="44499" y="75867"/>
                </a:lnTo>
                <a:lnTo>
                  <a:pt x="20587" y="113476"/>
                </a:lnTo>
                <a:lnTo>
                  <a:pt x="5349" y="156110"/>
                </a:lnTo>
                <a:lnTo>
                  <a:pt x="0" y="202554"/>
                </a:lnTo>
                <a:lnTo>
                  <a:pt x="0" y="1012753"/>
                </a:lnTo>
                <a:lnTo>
                  <a:pt x="5349" y="1059197"/>
                </a:lnTo>
                <a:lnTo>
                  <a:pt x="20587" y="1101832"/>
                </a:lnTo>
                <a:lnTo>
                  <a:pt x="44499" y="1139441"/>
                </a:lnTo>
                <a:lnTo>
                  <a:pt x="75867" y="1170809"/>
                </a:lnTo>
                <a:lnTo>
                  <a:pt x="113476" y="1194720"/>
                </a:lnTo>
                <a:lnTo>
                  <a:pt x="156111" y="1209959"/>
                </a:lnTo>
                <a:lnTo>
                  <a:pt x="202555" y="1215308"/>
                </a:lnTo>
                <a:lnTo>
                  <a:pt x="2449683" y="1215308"/>
                </a:lnTo>
                <a:lnTo>
                  <a:pt x="2496127" y="1209959"/>
                </a:lnTo>
                <a:lnTo>
                  <a:pt x="2538762" y="1194720"/>
                </a:lnTo>
                <a:lnTo>
                  <a:pt x="2576371" y="1170809"/>
                </a:lnTo>
                <a:lnTo>
                  <a:pt x="2607740" y="1139441"/>
                </a:lnTo>
                <a:lnTo>
                  <a:pt x="2631651" y="1101832"/>
                </a:lnTo>
                <a:lnTo>
                  <a:pt x="2646889" y="1059197"/>
                </a:lnTo>
                <a:lnTo>
                  <a:pt x="2652239" y="1012753"/>
                </a:lnTo>
                <a:lnTo>
                  <a:pt x="2652239" y="202554"/>
                </a:lnTo>
                <a:lnTo>
                  <a:pt x="2646889" y="156110"/>
                </a:lnTo>
                <a:lnTo>
                  <a:pt x="2631651" y="113476"/>
                </a:lnTo>
                <a:lnTo>
                  <a:pt x="2607740" y="75867"/>
                </a:lnTo>
                <a:lnTo>
                  <a:pt x="2576371" y="44499"/>
                </a:lnTo>
                <a:lnTo>
                  <a:pt x="2538762" y="20587"/>
                </a:lnTo>
                <a:lnTo>
                  <a:pt x="2496127" y="5349"/>
                </a:lnTo>
                <a:lnTo>
                  <a:pt x="2449683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758543" y="4261611"/>
            <a:ext cx="1538605" cy="913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910"/>
              </a:lnSpc>
              <a:spcBef>
                <a:spcPts val="10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4</a:t>
            </a: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Withdrew</a:t>
            </a:r>
            <a:endParaRPr sz="1600">
              <a:latin typeface="Calibri"/>
              <a:cs typeface="Calibri"/>
            </a:endParaRPr>
          </a:p>
          <a:p>
            <a:pPr marL="170815">
              <a:lnSpc>
                <a:spcPts val="1670"/>
              </a:lnSpc>
            </a:pPr>
            <a:r>
              <a:rPr dirty="0" sz="1400" b="1">
                <a:solidFill>
                  <a:srgbClr val="262626"/>
                </a:solidFill>
                <a:latin typeface="Calibri"/>
                <a:cs typeface="Calibri"/>
              </a:rPr>
              <a:t>1</a:t>
            </a:r>
            <a:r>
              <a:rPr dirty="0" sz="1400" spc="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Lost</a:t>
            </a:r>
            <a:r>
              <a:rPr dirty="0" sz="1400" spc="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to</a:t>
            </a:r>
            <a:r>
              <a:rPr dirty="0" sz="1400" spc="1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62626"/>
                </a:solidFill>
                <a:latin typeface="Calibri"/>
                <a:cs typeface="Calibri"/>
              </a:rPr>
              <a:t>follow-</a:t>
            </a:r>
            <a:r>
              <a:rPr dirty="0" sz="1400" spc="-25">
                <a:solidFill>
                  <a:srgbClr val="262626"/>
                </a:solidFill>
                <a:latin typeface="Calibri"/>
                <a:cs typeface="Calibri"/>
              </a:rPr>
              <a:t>up</a:t>
            </a:r>
            <a:endParaRPr sz="1400">
              <a:latin typeface="Calibri"/>
              <a:cs typeface="Calibri"/>
            </a:endParaRPr>
          </a:p>
          <a:p>
            <a:pPr marL="330200" marR="165735" indent="-158750">
              <a:lnSpc>
                <a:spcPct val="101400"/>
              </a:lnSpc>
            </a:pPr>
            <a:r>
              <a:rPr dirty="0" sz="1400" b="1">
                <a:solidFill>
                  <a:srgbClr val="262626"/>
                </a:solidFill>
                <a:latin typeface="Calibri"/>
                <a:cs typeface="Calibri"/>
              </a:rPr>
              <a:t>3</a:t>
            </a:r>
            <a:r>
              <a:rPr dirty="0" sz="1400" spc="-10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Withdrawal</a:t>
            </a:r>
            <a:r>
              <a:rPr dirty="0" sz="14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262626"/>
                </a:solidFill>
                <a:latin typeface="Calibri"/>
                <a:cs typeface="Calibri"/>
              </a:rPr>
              <a:t>by </a:t>
            </a:r>
            <a:r>
              <a:rPr dirty="0" sz="1400" spc="-10">
                <a:solidFill>
                  <a:srgbClr val="262626"/>
                </a:solidFill>
                <a:latin typeface="Calibri"/>
                <a:cs typeface="Calibri"/>
              </a:rPr>
              <a:t>patient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3397666" y="4182206"/>
            <a:ext cx="2651760" cy="1216660"/>
          </a:xfrm>
          <a:custGeom>
            <a:avLst/>
            <a:gdLst/>
            <a:ahLst/>
            <a:cxnLst/>
            <a:rect l="l" t="t" r="r" b="b"/>
            <a:pathLst>
              <a:path w="2651760" h="1216660">
                <a:moveTo>
                  <a:pt x="2449064" y="0"/>
                </a:moveTo>
                <a:lnTo>
                  <a:pt x="202694" y="0"/>
                </a:lnTo>
                <a:lnTo>
                  <a:pt x="156218" y="5353"/>
                </a:lnTo>
                <a:lnTo>
                  <a:pt x="113554" y="20602"/>
                </a:lnTo>
                <a:lnTo>
                  <a:pt x="75919" y="44530"/>
                </a:lnTo>
                <a:lnTo>
                  <a:pt x="44529" y="75920"/>
                </a:lnTo>
                <a:lnTo>
                  <a:pt x="20602" y="113555"/>
                </a:lnTo>
                <a:lnTo>
                  <a:pt x="5353" y="156219"/>
                </a:lnTo>
                <a:lnTo>
                  <a:pt x="0" y="202695"/>
                </a:lnTo>
                <a:lnTo>
                  <a:pt x="0" y="1013456"/>
                </a:lnTo>
                <a:lnTo>
                  <a:pt x="5353" y="1059932"/>
                </a:lnTo>
                <a:lnTo>
                  <a:pt x="20602" y="1102596"/>
                </a:lnTo>
                <a:lnTo>
                  <a:pt x="44529" y="1140231"/>
                </a:lnTo>
                <a:lnTo>
                  <a:pt x="75919" y="1171621"/>
                </a:lnTo>
                <a:lnTo>
                  <a:pt x="113554" y="1195548"/>
                </a:lnTo>
                <a:lnTo>
                  <a:pt x="156218" y="1210797"/>
                </a:lnTo>
                <a:lnTo>
                  <a:pt x="202694" y="1216150"/>
                </a:lnTo>
                <a:lnTo>
                  <a:pt x="2449064" y="1216150"/>
                </a:lnTo>
                <a:lnTo>
                  <a:pt x="2495540" y="1210797"/>
                </a:lnTo>
                <a:lnTo>
                  <a:pt x="2538204" y="1195548"/>
                </a:lnTo>
                <a:lnTo>
                  <a:pt x="2575839" y="1171621"/>
                </a:lnTo>
                <a:lnTo>
                  <a:pt x="2607229" y="1140231"/>
                </a:lnTo>
                <a:lnTo>
                  <a:pt x="2631157" y="1102596"/>
                </a:lnTo>
                <a:lnTo>
                  <a:pt x="2646406" y="1059932"/>
                </a:lnTo>
                <a:lnTo>
                  <a:pt x="2651760" y="1013456"/>
                </a:lnTo>
                <a:lnTo>
                  <a:pt x="2651760" y="202695"/>
                </a:lnTo>
                <a:lnTo>
                  <a:pt x="2646406" y="156219"/>
                </a:lnTo>
                <a:lnTo>
                  <a:pt x="2631157" y="113555"/>
                </a:lnTo>
                <a:lnTo>
                  <a:pt x="2607229" y="75920"/>
                </a:lnTo>
                <a:lnTo>
                  <a:pt x="2575839" y="44530"/>
                </a:lnTo>
                <a:lnTo>
                  <a:pt x="2538204" y="20602"/>
                </a:lnTo>
                <a:lnTo>
                  <a:pt x="2495540" y="5353"/>
                </a:lnTo>
                <a:lnTo>
                  <a:pt x="2449064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3535774" y="4261611"/>
            <a:ext cx="1940560" cy="1127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910"/>
              </a:lnSpc>
              <a:spcBef>
                <a:spcPts val="10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8</a:t>
            </a: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Withdrew</a:t>
            </a:r>
            <a:endParaRPr sz="1600">
              <a:latin typeface="Calibri"/>
              <a:cs typeface="Calibri"/>
            </a:endParaRPr>
          </a:p>
          <a:p>
            <a:pPr marL="171450">
              <a:lnSpc>
                <a:spcPts val="1670"/>
              </a:lnSpc>
            </a:pPr>
            <a:r>
              <a:rPr dirty="0" sz="1400" b="1">
                <a:solidFill>
                  <a:srgbClr val="262626"/>
                </a:solidFill>
                <a:latin typeface="Calibri"/>
                <a:cs typeface="Calibri"/>
              </a:rPr>
              <a:t>1</a:t>
            </a:r>
            <a:r>
              <a:rPr dirty="0" sz="1400" spc="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Lost</a:t>
            </a:r>
            <a:r>
              <a:rPr dirty="0" sz="1400" spc="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to</a:t>
            </a:r>
            <a:r>
              <a:rPr dirty="0" sz="1400" spc="1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62626"/>
                </a:solidFill>
                <a:latin typeface="Calibri"/>
                <a:cs typeface="Calibri"/>
              </a:rPr>
              <a:t>follow-</a:t>
            </a:r>
            <a:r>
              <a:rPr dirty="0" sz="1400" spc="-25">
                <a:solidFill>
                  <a:srgbClr val="262626"/>
                </a:solidFill>
                <a:latin typeface="Calibri"/>
                <a:cs typeface="Calibri"/>
              </a:rPr>
              <a:t>up</a:t>
            </a:r>
            <a:endParaRPr sz="1400">
              <a:latin typeface="Calibri"/>
              <a:cs typeface="Calibri"/>
            </a:endParaRPr>
          </a:p>
          <a:p>
            <a:pPr marL="171450">
              <a:lnSpc>
                <a:spcPct val="100000"/>
              </a:lnSpc>
              <a:spcBef>
                <a:spcPts val="20"/>
              </a:spcBef>
            </a:pPr>
            <a:r>
              <a:rPr dirty="0" sz="1400" b="1">
                <a:solidFill>
                  <a:srgbClr val="262626"/>
                </a:solidFill>
                <a:latin typeface="Calibri"/>
                <a:cs typeface="Calibri"/>
              </a:rPr>
              <a:t>3</a:t>
            </a:r>
            <a:r>
              <a:rPr dirty="0" sz="1400" spc="-10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Withdrawal</a:t>
            </a:r>
            <a:r>
              <a:rPr dirty="0" sz="14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by</a:t>
            </a:r>
            <a:r>
              <a:rPr dirty="0" sz="14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62626"/>
                </a:solidFill>
                <a:latin typeface="Calibri"/>
                <a:cs typeface="Calibri"/>
              </a:rPr>
              <a:t>patient</a:t>
            </a:r>
            <a:endParaRPr sz="1400">
              <a:latin typeface="Calibri"/>
              <a:cs typeface="Calibri"/>
            </a:endParaRPr>
          </a:p>
          <a:p>
            <a:pPr marL="171450">
              <a:lnSpc>
                <a:spcPct val="100000"/>
              </a:lnSpc>
              <a:spcBef>
                <a:spcPts val="25"/>
              </a:spcBef>
            </a:pPr>
            <a:r>
              <a:rPr dirty="0" sz="1400" b="1">
                <a:solidFill>
                  <a:srgbClr val="262626"/>
                </a:solidFill>
                <a:latin typeface="Calibri"/>
                <a:cs typeface="Calibri"/>
              </a:rPr>
              <a:t>3</a:t>
            </a:r>
            <a:r>
              <a:rPr dirty="0" sz="1400" spc="-10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Physician</a:t>
            </a:r>
            <a:r>
              <a:rPr dirty="0" sz="14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62626"/>
                </a:solidFill>
                <a:latin typeface="Calibri"/>
                <a:cs typeface="Calibri"/>
              </a:rPr>
              <a:t>decision</a:t>
            </a:r>
            <a:endParaRPr sz="1400">
              <a:latin typeface="Calibri"/>
              <a:cs typeface="Calibri"/>
            </a:endParaRPr>
          </a:p>
          <a:p>
            <a:pPr marL="171450">
              <a:lnSpc>
                <a:spcPct val="100000"/>
              </a:lnSpc>
            </a:pPr>
            <a:r>
              <a:rPr dirty="0" sz="1400" b="1">
                <a:solidFill>
                  <a:srgbClr val="262626"/>
                </a:solidFill>
                <a:latin typeface="Calibri"/>
                <a:cs typeface="Calibri"/>
              </a:rPr>
              <a:t>1</a:t>
            </a:r>
            <a:r>
              <a:rPr dirty="0" sz="1400" spc="-1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Adverse </a:t>
            </a:r>
            <a:r>
              <a:rPr dirty="0" sz="1400" spc="-20">
                <a:solidFill>
                  <a:srgbClr val="262626"/>
                </a:solidFill>
                <a:latin typeface="Calibri"/>
                <a:cs typeface="Calibri"/>
              </a:rPr>
              <a:t>event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6174375" y="4182205"/>
            <a:ext cx="2651760" cy="1188720"/>
          </a:xfrm>
          <a:custGeom>
            <a:avLst/>
            <a:gdLst/>
            <a:ahLst/>
            <a:cxnLst/>
            <a:rect l="l" t="t" r="r" b="b"/>
            <a:pathLst>
              <a:path w="2651759" h="1188720">
                <a:moveTo>
                  <a:pt x="2453634" y="0"/>
                </a:moveTo>
                <a:lnTo>
                  <a:pt x="198125" y="0"/>
                </a:lnTo>
                <a:lnTo>
                  <a:pt x="152697" y="5232"/>
                </a:lnTo>
                <a:lnTo>
                  <a:pt x="110995" y="20137"/>
                </a:lnTo>
                <a:lnTo>
                  <a:pt x="74208" y="43525"/>
                </a:lnTo>
                <a:lnTo>
                  <a:pt x="43526" y="74207"/>
                </a:lnTo>
                <a:lnTo>
                  <a:pt x="20137" y="110994"/>
                </a:lnTo>
                <a:lnTo>
                  <a:pt x="5232" y="152696"/>
                </a:lnTo>
                <a:lnTo>
                  <a:pt x="0" y="198125"/>
                </a:lnTo>
                <a:lnTo>
                  <a:pt x="0" y="990594"/>
                </a:lnTo>
                <a:lnTo>
                  <a:pt x="5232" y="1036022"/>
                </a:lnTo>
                <a:lnTo>
                  <a:pt x="20137" y="1077724"/>
                </a:lnTo>
                <a:lnTo>
                  <a:pt x="43526" y="1114511"/>
                </a:lnTo>
                <a:lnTo>
                  <a:pt x="74208" y="1145193"/>
                </a:lnTo>
                <a:lnTo>
                  <a:pt x="110995" y="1168582"/>
                </a:lnTo>
                <a:lnTo>
                  <a:pt x="152697" y="1183487"/>
                </a:lnTo>
                <a:lnTo>
                  <a:pt x="198125" y="1188720"/>
                </a:lnTo>
                <a:lnTo>
                  <a:pt x="2453634" y="1188720"/>
                </a:lnTo>
                <a:lnTo>
                  <a:pt x="2499063" y="1183487"/>
                </a:lnTo>
                <a:lnTo>
                  <a:pt x="2540765" y="1168582"/>
                </a:lnTo>
                <a:lnTo>
                  <a:pt x="2577552" y="1145193"/>
                </a:lnTo>
                <a:lnTo>
                  <a:pt x="2608234" y="1114511"/>
                </a:lnTo>
                <a:lnTo>
                  <a:pt x="2631622" y="1077724"/>
                </a:lnTo>
                <a:lnTo>
                  <a:pt x="2646527" y="1036022"/>
                </a:lnTo>
                <a:lnTo>
                  <a:pt x="2651760" y="990594"/>
                </a:lnTo>
                <a:lnTo>
                  <a:pt x="2651760" y="198125"/>
                </a:lnTo>
                <a:lnTo>
                  <a:pt x="2646527" y="152696"/>
                </a:lnTo>
                <a:lnTo>
                  <a:pt x="2631622" y="110994"/>
                </a:lnTo>
                <a:lnTo>
                  <a:pt x="2608234" y="74207"/>
                </a:lnTo>
                <a:lnTo>
                  <a:pt x="2577552" y="43525"/>
                </a:lnTo>
                <a:lnTo>
                  <a:pt x="2540765" y="20137"/>
                </a:lnTo>
                <a:lnTo>
                  <a:pt x="2499063" y="5232"/>
                </a:lnTo>
                <a:lnTo>
                  <a:pt x="2453634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6311144" y="4261611"/>
            <a:ext cx="1001394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4</a:t>
            </a: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Withdrew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469895" y="4500372"/>
            <a:ext cx="1781810" cy="455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r>
              <a:rPr dirty="0" sz="1400" spc="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Lost</a:t>
            </a:r>
            <a:r>
              <a:rPr dirty="0" sz="1400" spc="1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to</a:t>
            </a:r>
            <a:r>
              <a:rPr dirty="0" sz="1400" spc="1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62626"/>
                </a:solidFill>
                <a:latin typeface="Calibri"/>
                <a:cs typeface="Calibri"/>
              </a:rPr>
              <a:t>follow-</a:t>
            </a:r>
            <a:r>
              <a:rPr dirty="0" sz="1400" spc="-25">
                <a:solidFill>
                  <a:srgbClr val="262626"/>
                </a:solidFill>
                <a:latin typeface="Calibri"/>
                <a:cs typeface="Calibri"/>
              </a:rPr>
              <a:t>up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400" b="1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r>
              <a:rPr dirty="0" sz="1400" spc="-10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Withdrawal</a:t>
            </a:r>
            <a:r>
              <a:rPr dirty="0" sz="14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by</a:t>
            </a:r>
            <a:r>
              <a:rPr dirty="0" sz="14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62626"/>
                </a:solidFill>
                <a:latin typeface="Calibri"/>
                <a:cs typeface="Calibri"/>
              </a:rPr>
              <a:t>patient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8951086" y="4182206"/>
            <a:ext cx="2651760" cy="1192530"/>
          </a:xfrm>
          <a:custGeom>
            <a:avLst/>
            <a:gdLst/>
            <a:ahLst/>
            <a:cxnLst/>
            <a:rect l="l" t="t" r="r" b="b"/>
            <a:pathLst>
              <a:path w="2651759" h="1192529">
                <a:moveTo>
                  <a:pt x="2453031" y="0"/>
                </a:moveTo>
                <a:lnTo>
                  <a:pt x="198728" y="0"/>
                </a:lnTo>
                <a:lnTo>
                  <a:pt x="153161" y="5248"/>
                </a:lnTo>
                <a:lnTo>
                  <a:pt x="111332" y="20198"/>
                </a:lnTo>
                <a:lnTo>
                  <a:pt x="74433" y="43658"/>
                </a:lnTo>
                <a:lnTo>
                  <a:pt x="43658" y="74433"/>
                </a:lnTo>
                <a:lnTo>
                  <a:pt x="20198" y="111332"/>
                </a:lnTo>
                <a:lnTo>
                  <a:pt x="5248" y="153161"/>
                </a:lnTo>
                <a:lnTo>
                  <a:pt x="0" y="198728"/>
                </a:lnTo>
                <a:lnTo>
                  <a:pt x="0" y="993623"/>
                </a:lnTo>
                <a:lnTo>
                  <a:pt x="5248" y="1039190"/>
                </a:lnTo>
                <a:lnTo>
                  <a:pt x="20198" y="1081019"/>
                </a:lnTo>
                <a:lnTo>
                  <a:pt x="43658" y="1117918"/>
                </a:lnTo>
                <a:lnTo>
                  <a:pt x="74433" y="1148693"/>
                </a:lnTo>
                <a:lnTo>
                  <a:pt x="111332" y="1172153"/>
                </a:lnTo>
                <a:lnTo>
                  <a:pt x="153161" y="1187103"/>
                </a:lnTo>
                <a:lnTo>
                  <a:pt x="198728" y="1192352"/>
                </a:lnTo>
                <a:lnTo>
                  <a:pt x="2453031" y="1192352"/>
                </a:lnTo>
                <a:lnTo>
                  <a:pt x="2498598" y="1187103"/>
                </a:lnTo>
                <a:lnTo>
                  <a:pt x="2540427" y="1172153"/>
                </a:lnTo>
                <a:lnTo>
                  <a:pt x="2577326" y="1148693"/>
                </a:lnTo>
                <a:lnTo>
                  <a:pt x="2608101" y="1117918"/>
                </a:lnTo>
                <a:lnTo>
                  <a:pt x="2631561" y="1081019"/>
                </a:lnTo>
                <a:lnTo>
                  <a:pt x="2646511" y="1039190"/>
                </a:lnTo>
                <a:lnTo>
                  <a:pt x="2651760" y="993623"/>
                </a:lnTo>
                <a:lnTo>
                  <a:pt x="2651760" y="198728"/>
                </a:lnTo>
                <a:lnTo>
                  <a:pt x="2646511" y="153161"/>
                </a:lnTo>
                <a:lnTo>
                  <a:pt x="2631561" y="111332"/>
                </a:lnTo>
                <a:lnTo>
                  <a:pt x="2608101" y="74433"/>
                </a:lnTo>
                <a:lnTo>
                  <a:pt x="2577326" y="43658"/>
                </a:lnTo>
                <a:lnTo>
                  <a:pt x="2540427" y="20198"/>
                </a:lnTo>
                <a:lnTo>
                  <a:pt x="2498598" y="5248"/>
                </a:lnTo>
                <a:lnTo>
                  <a:pt x="2453031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9088032" y="4261611"/>
            <a:ext cx="2066289" cy="1127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910"/>
              </a:lnSpc>
              <a:spcBef>
                <a:spcPts val="10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6</a:t>
            </a:r>
            <a:r>
              <a:rPr dirty="0" sz="1600" spc="-10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Withdrew</a:t>
            </a:r>
            <a:endParaRPr sz="1600">
              <a:latin typeface="Calibri"/>
              <a:cs typeface="Calibri"/>
            </a:endParaRPr>
          </a:p>
          <a:p>
            <a:pPr marL="171450">
              <a:lnSpc>
                <a:spcPts val="1670"/>
              </a:lnSpc>
            </a:pPr>
            <a:r>
              <a:rPr dirty="0" sz="1400" b="1">
                <a:solidFill>
                  <a:srgbClr val="262626"/>
                </a:solidFill>
                <a:latin typeface="Calibri"/>
                <a:cs typeface="Calibri"/>
              </a:rPr>
              <a:t>4</a:t>
            </a:r>
            <a:r>
              <a:rPr dirty="0" sz="1400" spc="-10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Withdrawal</a:t>
            </a:r>
            <a:r>
              <a:rPr dirty="0" sz="14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by</a:t>
            </a:r>
            <a:r>
              <a:rPr dirty="0" sz="14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62626"/>
                </a:solidFill>
                <a:latin typeface="Calibri"/>
                <a:cs typeface="Calibri"/>
              </a:rPr>
              <a:t>patient</a:t>
            </a:r>
            <a:endParaRPr sz="1400">
              <a:latin typeface="Calibri"/>
              <a:cs typeface="Calibri"/>
            </a:endParaRPr>
          </a:p>
          <a:p>
            <a:pPr marL="210820">
              <a:lnSpc>
                <a:spcPct val="100000"/>
              </a:lnSpc>
            </a:pPr>
            <a:r>
              <a:rPr dirty="0" sz="1400" b="1">
                <a:solidFill>
                  <a:srgbClr val="262626"/>
                </a:solidFill>
                <a:latin typeface="Calibri"/>
                <a:cs typeface="Calibri"/>
              </a:rPr>
              <a:t>1</a:t>
            </a:r>
            <a:r>
              <a:rPr dirty="0" sz="1400" spc="-1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Adverse </a:t>
            </a:r>
            <a:r>
              <a:rPr dirty="0" sz="1400" spc="-20">
                <a:solidFill>
                  <a:srgbClr val="262626"/>
                </a:solidFill>
                <a:latin typeface="Calibri"/>
                <a:cs typeface="Calibri"/>
              </a:rPr>
              <a:t>event</a:t>
            </a:r>
            <a:endParaRPr sz="1400">
              <a:latin typeface="Calibri"/>
              <a:cs typeface="Calibri"/>
            </a:endParaRPr>
          </a:p>
          <a:p>
            <a:pPr marL="351790" marR="5080" indent="-141605">
              <a:lnSpc>
                <a:spcPct val="101400"/>
              </a:lnSpc>
            </a:pPr>
            <a:r>
              <a:rPr dirty="0" sz="1400" b="1">
                <a:solidFill>
                  <a:srgbClr val="262626"/>
                </a:solidFill>
                <a:latin typeface="Calibri"/>
                <a:cs typeface="Calibri"/>
              </a:rPr>
              <a:t>1</a:t>
            </a:r>
            <a:r>
              <a:rPr dirty="0" sz="1400" spc="-10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Prohibited</a:t>
            </a:r>
            <a:r>
              <a:rPr dirty="0" sz="14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62626"/>
                </a:solidFill>
                <a:latin typeface="Calibri"/>
                <a:cs typeface="Calibri"/>
              </a:rPr>
              <a:t>concomitant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medication</a:t>
            </a:r>
            <a:r>
              <a:rPr dirty="0" sz="1400" spc="-2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62626"/>
                </a:solidFill>
                <a:latin typeface="Calibri"/>
                <a:cs typeface="Calibri"/>
              </a:rPr>
              <a:t>required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620477" y="3423009"/>
            <a:ext cx="2652395" cy="575310"/>
          </a:xfrm>
          <a:custGeom>
            <a:avLst/>
            <a:gdLst/>
            <a:ahLst/>
            <a:cxnLst/>
            <a:rect l="l" t="t" r="r" b="b"/>
            <a:pathLst>
              <a:path w="2652395" h="575310">
                <a:moveTo>
                  <a:pt x="2556402" y="0"/>
                </a:moveTo>
                <a:lnTo>
                  <a:pt x="95836" y="0"/>
                </a:lnTo>
                <a:lnTo>
                  <a:pt x="58532" y="7531"/>
                </a:lnTo>
                <a:lnTo>
                  <a:pt x="28069" y="28070"/>
                </a:lnTo>
                <a:lnTo>
                  <a:pt x="7531" y="58533"/>
                </a:lnTo>
                <a:lnTo>
                  <a:pt x="0" y="95836"/>
                </a:lnTo>
                <a:lnTo>
                  <a:pt x="0" y="479181"/>
                </a:lnTo>
                <a:lnTo>
                  <a:pt x="7531" y="516484"/>
                </a:lnTo>
                <a:lnTo>
                  <a:pt x="28069" y="546947"/>
                </a:lnTo>
                <a:lnTo>
                  <a:pt x="58532" y="567486"/>
                </a:lnTo>
                <a:lnTo>
                  <a:pt x="95836" y="575017"/>
                </a:lnTo>
                <a:lnTo>
                  <a:pt x="2556402" y="575017"/>
                </a:lnTo>
                <a:lnTo>
                  <a:pt x="2593706" y="567486"/>
                </a:lnTo>
                <a:lnTo>
                  <a:pt x="2624169" y="546947"/>
                </a:lnTo>
                <a:lnTo>
                  <a:pt x="2644707" y="516484"/>
                </a:lnTo>
                <a:lnTo>
                  <a:pt x="2652239" y="479181"/>
                </a:lnTo>
                <a:lnTo>
                  <a:pt x="2652239" y="95836"/>
                </a:lnTo>
                <a:lnTo>
                  <a:pt x="2644707" y="58533"/>
                </a:lnTo>
                <a:lnTo>
                  <a:pt x="2624169" y="28070"/>
                </a:lnTo>
                <a:lnTo>
                  <a:pt x="2593706" y="7531"/>
                </a:lnTo>
                <a:lnTo>
                  <a:pt x="2556402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860746" y="3441700"/>
            <a:ext cx="2171065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760095" marR="5080" indent="-748030">
              <a:lnSpc>
                <a:spcPts val="1900"/>
              </a:lnSpc>
              <a:spcBef>
                <a:spcPts val="18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64</a:t>
            </a:r>
            <a:r>
              <a:rPr dirty="0" sz="1600" spc="-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Randomized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to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receive placebo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3397666" y="3423009"/>
            <a:ext cx="2651760" cy="575310"/>
          </a:xfrm>
          <a:custGeom>
            <a:avLst/>
            <a:gdLst/>
            <a:ahLst/>
            <a:cxnLst/>
            <a:rect l="l" t="t" r="r" b="b"/>
            <a:pathLst>
              <a:path w="2651760" h="575310">
                <a:moveTo>
                  <a:pt x="2555920" y="0"/>
                </a:moveTo>
                <a:lnTo>
                  <a:pt x="95839" y="0"/>
                </a:lnTo>
                <a:lnTo>
                  <a:pt x="58534" y="7531"/>
                </a:lnTo>
                <a:lnTo>
                  <a:pt x="28070" y="28070"/>
                </a:lnTo>
                <a:lnTo>
                  <a:pt x="7531" y="58534"/>
                </a:lnTo>
                <a:lnTo>
                  <a:pt x="0" y="95839"/>
                </a:lnTo>
                <a:lnTo>
                  <a:pt x="0" y="479178"/>
                </a:lnTo>
                <a:lnTo>
                  <a:pt x="7531" y="516483"/>
                </a:lnTo>
                <a:lnTo>
                  <a:pt x="28070" y="546946"/>
                </a:lnTo>
                <a:lnTo>
                  <a:pt x="58534" y="567486"/>
                </a:lnTo>
                <a:lnTo>
                  <a:pt x="95839" y="575017"/>
                </a:lnTo>
                <a:lnTo>
                  <a:pt x="2555920" y="575017"/>
                </a:lnTo>
                <a:lnTo>
                  <a:pt x="2593225" y="567486"/>
                </a:lnTo>
                <a:lnTo>
                  <a:pt x="2623689" y="546946"/>
                </a:lnTo>
                <a:lnTo>
                  <a:pt x="2644228" y="516483"/>
                </a:lnTo>
                <a:lnTo>
                  <a:pt x="2651760" y="479178"/>
                </a:lnTo>
                <a:lnTo>
                  <a:pt x="2651760" y="95839"/>
                </a:lnTo>
                <a:lnTo>
                  <a:pt x="2644228" y="58534"/>
                </a:lnTo>
                <a:lnTo>
                  <a:pt x="2623689" y="28070"/>
                </a:lnTo>
                <a:lnTo>
                  <a:pt x="2593225" y="7531"/>
                </a:lnTo>
                <a:lnTo>
                  <a:pt x="255592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3637695" y="3441700"/>
            <a:ext cx="2171065" cy="510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910"/>
              </a:lnSpc>
              <a:spcBef>
                <a:spcPts val="10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63</a:t>
            </a:r>
            <a:r>
              <a:rPr dirty="0" sz="1600" spc="-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Randomized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to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receive</a:t>
            </a:r>
            <a:endParaRPr sz="1600">
              <a:latin typeface="Calibri"/>
              <a:cs typeface="Calibri"/>
            </a:endParaRPr>
          </a:p>
          <a:p>
            <a:pPr marL="337820">
              <a:lnSpc>
                <a:spcPts val="1910"/>
              </a:lnSpc>
            </a:pP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0.5</a:t>
            </a:r>
            <a:r>
              <a:rPr dirty="0" sz="16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mg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baxdrostat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6174375" y="3423009"/>
            <a:ext cx="2651760" cy="575310"/>
          </a:xfrm>
          <a:custGeom>
            <a:avLst/>
            <a:gdLst/>
            <a:ahLst/>
            <a:cxnLst/>
            <a:rect l="l" t="t" r="r" b="b"/>
            <a:pathLst>
              <a:path w="2651759" h="575310">
                <a:moveTo>
                  <a:pt x="2555920" y="0"/>
                </a:moveTo>
                <a:lnTo>
                  <a:pt x="95839" y="0"/>
                </a:lnTo>
                <a:lnTo>
                  <a:pt x="58534" y="7531"/>
                </a:lnTo>
                <a:lnTo>
                  <a:pt x="28070" y="28070"/>
                </a:lnTo>
                <a:lnTo>
                  <a:pt x="7531" y="58534"/>
                </a:lnTo>
                <a:lnTo>
                  <a:pt x="0" y="95839"/>
                </a:lnTo>
                <a:lnTo>
                  <a:pt x="0" y="479178"/>
                </a:lnTo>
                <a:lnTo>
                  <a:pt x="7531" y="516483"/>
                </a:lnTo>
                <a:lnTo>
                  <a:pt x="28070" y="546946"/>
                </a:lnTo>
                <a:lnTo>
                  <a:pt x="58534" y="567486"/>
                </a:lnTo>
                <a:lnTo>
                  <a:pt x="95839" y="575017"/>
                </a:lnTo>
                <a:lnTo>
                  <a:pt x="2555920" y="575017"/>
                </a:lnTo>
                <a:lnTo>
                  <a:pt x="2593225" y="567486"/>
                </a:lnTo>
                <a:lnTo>
                  <a:pt x="2623689" y="546946"/>
                </a:lnTo>
                <a:lnTo>
                  <a:pt x="2644228" y="516483"/>
                </a:lnTo>
                <a:lnTo>
                  <a:pt x="2651760" y="479178"/>
                </a:lnTo>
                <a:lnTo>
                  <a:pt x="2651760" y="95839"/>
                </a:lnTo>
                <a:lnTo>
                  <a:pt x="2644228" y="58534"/>
                </a:lnTo>
                <a:lnTo>
                  <a:pt x="2623689" y="28070"/>
                </a:lnTo>
                <a:lnTo>
                  <a:pt x="2593225" y="7531"/>
                </a:lnTo>
                <a:lnTo>
                  <a:pt x="255592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6414405" y="3441700"/>
            <a:ext cx="2171065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414655" marR="5080" indent="-402590">
              <a:lnSpc>
                <a:spcPts val="1900"/>
              </a:lnSpc>
              <a:spcBef>
                <a:spcPts val="18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62</a:t>
            </a:r>
            <a:r>
              <a:rPr dirty="0" sz="1600" spc="-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Randomized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to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receive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1</a:t>
            </a:r>
            <a:r>
              <a:rPr dirty="0" sz="16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mg</a:t>
            </a:r>
            <a:r>
              <a:rPr dirty="0" sz="16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baxdrostat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8951086" y="3423009"/>
            <a:ext cx="2651760" cy="575310"/>
          </a:xfrm>
          <a:custGeom>
            <a:avLst/>
            <a:gdLst/>
            <a:ahLst/>
            <a:cxnLst/>
            <a:rect l="l" t="t" r="r" b="b"/>
            <a:pathLst>
              <a:path w="2651759" h="575310">
                <a:moveTo>
                  <a:pt x="2555920" y="0"/>
                </a:moveTo>
                <a:lnTo>
                  <a:pt x="95839" y="0"/>
                </a:lnTo>
                <a:lnTo>
                  <a:pt x="58534" y="7531"/>
                </a:lnTo>
                <a:lnTo>
                  <a:pt x="28070" y="28070"/>
                </a:lnTo>
                <a:lnTo>
                  <a:pt x="7531" y="58534"/>
                </a:lnTo>
                <a:lnTo>
                  <a:pt x="0" y="95839"/>
                </a:lnTo>
                <a:lnTo>
                  <a:pt x="0" y="479178"/>
                </a:lnTo>
                <a:lnTo>
                  <a:pt x="7531" y="516483"/>
                </a:lnTo>
                <a:lnTo>
                  <a:pt x="28070" y="546946"/>
                </a:lnTo>
                <a:lnTo>
                  <a:pt x="58534" y="567486"/>
                </a:lnTo>
                <a:lnTo>
                  <a:pt x="95839" y="575017"/>
                </a:lnTo>
                <a:lnTo>
                  <a:pt x="2555920" y="575017"/>
                </a:lnTo>
                <a:lnTo>
                  <a:pt x="2593225" y="567486"/>
                </a:lnTo>
                <a:lnTo>
                  <a:pt x="2623689" y="546946"/>
                </a:lnTo>
                <a:lnTo>
                  <a:pt x="2644228" y="516483"/>
                </a:lnTo>
                <a:lnTo>
                  <a:pt x="2651760" y="479178"/>
                </a:lnTo>
                <a:lnTo>
                  <a:pt x="2651760" y="95839"/>
                </a:lnTo>
                <a:lnTo>
                  <a:pt x="2644228" y="58534"/>
                </a:lnTo>
                <a:lnTo>
                  <a:pt x="2623689" y="28070"/>
                </a:lnTo>
                <a:lnTo>
                  <a:pt x="2593225" y="7531"/>
                </a:lnTo>
                <a:lnTo>
                  <a:pt x="255592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9191115" y="3441700"/>
            <a:ext cx="2171065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414655" marR="5080" indent="-402590">
              <a:lnSpc>
                <a:spcPts val="1900"/>
              </a:lnSpc>
              <a:spcBef>
                <a:spcPts val="180"/>
              </a:spcBef>
            </a:pPr>
            <a:r>
              <a:rPr dirty="0" sz="1600" b="1">
                <a:solidFill>
                  <a:srgbClr val="262626"/>
                </a:solidFill>
                <a:latin typeface="Calibri"/>
                <a:cs typeface="Calibri"/>
              </a:rPr>
              <a:t>60</a:t>
            </a:r>
            <a:r>
              <a:rPr dirty="0" sz="1600" spc="-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Randomized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to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receive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r>
              <a:rPr dirty="0" sz="16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62626"/>
                </a:solidFill>
                <a:latin typeface="Calibri"/>
                <a:cs typeface="Calibri"/>
              </a:rPr>
              <a:t>mg</a:t>
            </a:r>
            <a:r>
              <a:rPr dirty="0" sz="16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62626"/>
                </a:solidFill>
                <a:latin typeface="Calibri"/>
                <a:cs typeface="Calibri"/>
              </a:rPr>
              <a:t>baxdrostat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1943420" y="1401715"/>
            <a:ext cx="8336915" cy="1818005"/>
            <a:chOff x="1943420" y="1401715"/>
            <a:chExt cx="8336915" cy="1818005"/>
          </a:xfrm>
        </p:grpSpPr>
        <p:sp>
          <p:nvSpPr>
            <p:cNvPr id="34" name="object 34" descr=""/>
            <p:cNvSpPr/>
            <p:nvPr/>
          </p:nvSpPr>
          <p:spPr>
            <a:xfrm>
              <a:off x="1946595" y="3216338"/>
              <a:ext cx="8330565" cy="0"/>
            </a:xfrm>
            <a:custGeom>
              <a:avLst/>
              <a:gdLst/>
              <a:ahLst/>
              <a:cxnLst/>
              <a:rect l="l" t="t" r="r" b="b"/>
              <a:pathLst>
                <a:path w="8330565" h="0">
                  <a:moveTo>
                    <a:pt x="8330371" y="0"/>
                  </a:moveTo>
                  <a:lnTo>
                    <a:pt x="0" y="1"/>
                  </a:lnTo>
                </a:path>
              </a:pathLst>
            </a:custGeom>
            <a:ln w="635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6101057" y="1976733"/>
              <a:ext cx="0" cy="386715"/>
            </a:xfrm>
            <a:custGeom>
              <a:avLst/>
              <a:gdLst/>
              <a:ahLst/>
              <a:cxnLst/>
              <a:rect l="l" t="t" r="r" b="b"/>
              <a:pathLst>
                <a:path w="0" h="386714">
                  <a:moveTo>
                    <a:pt x="0" y="386282"/>
                  </a:moveTo>
                  <a:lnTo>
                    <a:pt x="1" y="0"/>
                  </a:lnTo>
                </a:path>
              </a:pathLst>
            </a:custGeom>
            <a:ln w="635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4971796" y="1401724"/>
              <a:ext cx="2258695" cy="1536700"/>
            </a:xfrm>
            <a:custGeom>
              <a:avLst/>
              <a:gdLst/>
              <a:ahLst/>
              <a:cxnLst/>
              <a:rect l="l" t="t" r="r" b="b"/>
              <a:pathLst>
                <a:path w="2258695" h="1536700">
                  <a:moveTo>
                    <a:pt x="2258504" y="1057135"/>
                  </a:moveTo>
                  <a:lnTo>
                    <a:pt x="2250973" y="1019835"/>
                  </a:lnTo>
                  <a:lnTo>
                    <a:pt x="2230437" y="989368"/>
                  </a:lnTo>
                  <a:lnTo>
                    <a:pt x="2199970" y="968832"/>
                  </a:lnTo>
                  <a:lnTo>
                    <a:pt x="2162670" y="961301"/>
                  </a:lnTo>
                  <a:lnTo>
                    <a:pt x="95846" y="961301"/>
                  </a:lnTo>
                  <a:lnTo>
                    <a:pt x="58534" y="968832"/>
                  </a:lnTo>
                  <a:lnTo>
                    <a:pt x="28067" y="989368"/>
                  </a:lnTo>
                  <a:lnTo>
                    <a:pt x="7531" y="1019835"/>
                  </a:lnTo>
                  <a:lnTo>
                    <a:pt x="0" y="1057135"/>
                  </a:lnTo>
                  <a:lnTo>
                    <a:pt x="0" y="1440472"/>
                  </a:lnTo>
                  <a:lnTo>
                    <a:pt x="7531" y="1477784"/>
                  </a:lnTo>
                  <a:lnTo>
                    <a:pt x="28067" y="1508239"/>
                  </a:lnTo>
                  <a:lnTo>
                    <a:pt x="58534" y="1528787"/>
                  </a:lnTo>
                  <a:lnTo>
                    <a:pt x="95846" y="1536319"/>
                  </a:lnTo>
                  <a:lnTo>
                    <a:pt x="2162670" y="1536319"/>
                  </a:lnTo>
                  <a:lnTo>
                    <a:pt x="2199970" y="1528787"/>
                  </a:lnTo>
                  <a:lnTo>
                    <a:pt x="2230437" y="1508239"/>
                  </a:lnTo>
                  <a:lnTo>
                    <a:pt x="2250973" y="1477784"/>
                  </a:lnTo>
                  <a:lnTo>
                    <a:pt x="2258504" y="1440472"/>
                  </a:lnTo>
                  <a:lnTo>
                    <a:pt x="2258504" y="1057135"/>
                  </a:lnTo>
                  <a:close/>
                </a:path>
                <a:path w="2258695" h="1536700">
                  <a:moveTo>
                    <a:pt x="2258504" y="95834"/>
                  </a:moveTo>
                  <a:lnTo>
                    <a:pt x="2250973" y="58534"/>
                  </a:lnTo>
                  <a:lnTo>
                    <a:pt x="2230437" y="28067"/>
                  </a:lnTo>
                  <a:lnTo>
                    <a:pt x="2199970" y="7531"/>
                  </a:lnTo>
                  <a:lnTo>
                    <a:pt x="2162670" y="0"/>
                  </a:lnTo>
                  <a:lnTo>
                    <a:pt x="95846" y="0"/>
                  </a:lnTo>
                  <a:lnTo>
                    <a:pt x="58534" y="7531"/>
                  </a:lnTo>
                  <a:lnTo>
                    <a:pt x="28067" y="28067"/>
                  </a:lnTo>
                  <a:lnTo>
                    <a:pt x="7531" y="58534"/>
                  </a:lnTo>
                  <a:lnTo>
                    <a:pt x="0" y="95834"/>
                  </a:lnTo>
                  <a:lnTo>
                    <a:pt x="0" y="479171"/>
                  </a:lnTo>
                  <a:lnTo>
                    <a:pt x="7531" y="516483"/>
                  </a:lnTo>
                  <a:lnTo>
                    <a:pt x="28067" y="546950"/>
                  </a:lnTo>
                  <a:lnTo>
                    <a:pt x="58534" y="567486"/>
                  </a:lnTo>
                  <a:lnTo>
                    <a:pt x="95846" y="575017"/>
                  </a:lnTo>
                  <a:lnTo>
                    <a:pt x="2162670" y="575017"/>
                  </a:lnTo>
                  <a:lnTo>
                    <a:pt x="2199970" y="567486"/>
                  </a:lnTo>
                  <a:lnTo>
                    <a:pt x="2230437" y="546950"/>
                  </a:lnTo>
                  <a:lnTo>
                    <a:pt x="2250973" y="516483"/>
                  </a:lnTo>
                  <a:lnTo>
                    <a:pt x="2258504" y="479171"/>
                  </a:lnTo>
                  <a:lnTo>
                    <a:pt x="2258504" y="95834"/>
                  </a:lnTo>
                  <a:close/>
                </a:path>
              </a:pathLst>
            </a:custGeom>
            <a:solidFill>
              <a:srgbClr val="323B9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699961" y="846835"/>
            <a:ext cx="6108065" cy="1925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26F21"/>
                </a:solidFill>
                <a:latin typeface="Calibri"/>
                <a:cs typeface="Calibri"/>
              </a:rPr>
              <a:t>227</a:t>
            </a:r>
            <a:r>
              <a:rPr dirty="0" sz="2400" spc="-55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F26F21"/>
                </a:solidFill>
                <a:latin typeface="Calibri"/>
                <a:cs typeface="Calibri"/>
              </a:rPr>
              <a:t>PATIENTS</a:t>
            </a:r>
            <a:r>
              <a:rPr dirty="0" sz="1900" spc="9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26F21"/>
                </a:solidFill>
                <a:latin typeface="Calibri"/>
                <a:cs typeface="Calibri"/>
              </a:rPr>
              <a:t>COMPLETED</a:t>
            </a:r>
            <a:r>
              <a:rPr dirty="0" sz="1900" spc="9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26F21"/>
                </a:solidFill>
                <a:latin typeface="Calibri"/>
                <a:cs typeface="Calibri"/>
              </a:rPr>
              <a:t>THE</a:t>
            </a:r>
            <a:r>
              <a:rPr dirty="0" sz="1900" spc="85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26F21"/>
                </a:solidFill>
                <a:latin typeface="Calibri"/>
                <a:cs typeface="Calibri"/>
              </a:rPr>
              <a:t>HALO</a:t>
            </a:r>
            <a:r>
              <a:rPr dirty="0" sz="2400" spc="-4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F26F21"/>
                </a:solidFill>
                <a:latin typeface="Calibri"/>
                <a:cs typeface="Calibri"/>
              </a:rPr>
              <a:t>TRIAL</a:t>
            </a:r>
            <a:endParaRPr sz="1900">
              <a:latin typeface="Calibri"/>
              <a:cs typeface="Calibri"/>
            </a:endParaRPr>
          </a:p>
          <a:p>
            <a:pPr algn="ctr" marL="4707255" marR="5080">
              <a:lnSpc>
                <a:spcPts val="1900"/>
              </a:lnSpc>
              <a:spcBef>
                <a:spcPts val="1720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631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Assessed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eligibility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>
              <a:latin typeface="Calibri"/>
              <a:cs typeface="Calibri"/>
            </a:endParaRPr>
          </a:p>
          <a:p>
            <a:pPr algn="ctr" marL="4694555">
              <a:lnSpc>
                <a:spcPct val="100000"/>
              </a:lnSpc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249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Randomized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8" name="object 38" descr=""/>
          <p:cNvSpPr/>
          <p:nvPr/>
        </p:nvSpPr>
        <p:spPr>
          <a:xfrm>
            <a:off x="6101057" y="2938034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274497"/>
                </a:moveTo>
                <a:lnTo>
                  <a:pt x="1" y="0"/>
                </a:lnTo>
              </a:path>
            </a:pathLst>
          </a:custGeom>
          <a:ln w="635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166872" y="1624583"/>
            <a:ext cx="5858510" cy="4559935"/>
            <a:chOff x="3166872" y="1624583"/>
            <a:chExt cx="5858510" cy="455993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66872" y="1624583"/>
              <a:ext cx="5858256" cy="4559808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3421038" y="1879838"/>
              <a:ext cx="5350510" cy="4048125"/>
            </a:xfrm>
            <a:custGeom>
              <a:avLst/>
              <a:gdLst/>
              <a:ahLst/>
              <a:cxnLst/>
              <a:rect l="l" t="t" r="r" b="b"/>
              <a:pathLst>
                <a:path w="5350509" h="4048125">
                  <a:moveTo>
                    <a:pt x="5284873" y="0"/>
                  </a:moveTo>
                  <a:lnTo>
                    <a:pt x="65048" y="0"/>
                  </a:lnTo>
                  <a:lnTo>
                    <a:pt x="39728" y="5111"/>
                  </a:lnTo>
                  <a:lnTo>
                    <a:pt x="19051" y="19052"/>
                  </a:lnTo>
                  <a:lnTo>
                    <a:pt x="5111" y="39729"/>
                  </a:lnTo>
                  <a:lnTo>
                    <a:pt x="0" y="65049"/>
                  </a:lnTo>
                  <a:lnTo>
                    <a:pt x="0" y="3982848"/>
                  </a:lnTo>
                  <a:lnTo>
                    <a:pt x="5111" y="4008168"/>
                  </a:lnTo>
                  <a:lnTo>
                    <a:pt x="19051" y="4028844"/>
                  </a:lnTo>
                  <a:lnTo>
                    <a:pt x="39728" y="4042785"/>
                  </a:lnTo>
                  <a:lnTo>
                    <a:pt x="65048" y="4047897"/>
                  </a:lnTo>
                  <a:lnTo>
                    <a:pt x="5284873" y="4047897"/>
                  </a:lnTo>
                  <a:lnTo>
                    <a:pt x="5310194" y="4042785"/>
                  </a:lnTo>
                  <a:lnTo>
                    <a:pt x="5330870" y="4028844"/>
                  </a:lnTo>
                  <a:lnTo>
                    <a:pt x="5344811" y="4008168"/>
                  </a:lnTo>
                  <a:lnTo>
                    <a:pt x="5349923" y="3982848"/>
                  </a:lnTo>
                  <a:lnTo>
                    <a:pt x="5349923" y="65049"/>
                  </a:lnTo>
                  <a:lnTo>
                    <a:pt x="5344811" y="39729"/>
                  </a:lnTo>
                  <a:lnTo>
                    <a:pt x="5330870" y="19052"/>
                  </a:lnTo>
                  <a:lnTo>
                    <a:pt x="5310194" y="5111"/>
                  </a:lnTo>
                  <a:lnTo>
                    <a:pt x="52848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035775" y="3384942"/>
              <a:ext cx="340995" cy="1245235"/>
            </a:xfrm>
            <a:custGeom>
              <a:avLst/>
              <a:gdLst/>
              <a:ahLst/>
              <a:cxnLst/>
              <a:rect l="l" t="t" r="r" b="b"/>
              <a:pathLst>
                <a:path w="340995" h="1245235">
                  <a:moveTo>
                    <a:pt x="340555" y="0"/>
                  </a:moveTo>
                  <a:lnTo>
                    <a:pt x="0" y="0"/>
                  </a:lnTo>
                  <a:lnTo>
                    <a:pt x="0" y="1245071"/>
                  </a:lnTo>
                  <a:lnTo>
                    <a:pt x="340555" y="1245071"/>
                  </a:lnTo>
                  <a:lnTo>
                    <a:pt x="340555" y="0"/>
                  </a:lnTo>
                  <a:close/>
                </a:path>
              </a:pathLst>
            </a:custGeom>
            <a:solidFill>
              <a:srgbClr val="AF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254752" y="3386327"/>
              <a:ext cx="2780030" cy="1484630"/>
            </a:xfrm>
            <a:custGeom>
              <a:avLst/>
              <a:gdLst/>
              <a:ahLst/>
              <a:cxnLst/>
              <a:rect l="l" t="t" r="r" b="b"/>
              <a:pathLst>
                <a:path w="2780029" h="1484629">
                  <a:moveTo>
                    <a:pt x="341376" y="0"/>
                  </a:moveTo>
                  <a:lnTo>
                    <a:pt x="0" y="0"/>
                  </a:lnTo>
                  <a:lnTo>
                    <a:pt x="0" y="1274064"/>
                  </a:lnTo>
                  <a:lnTo>
                    <a:pt x="341376" y="1274064"/>
                  </a:lnTo>
                  <a:lnTo>
                    <a:pt x="341376" y="0"/>
                  </a:lnTo>
                  <a:close/>
                </a:path>
                <a:path w="2780029" h="1484629">
                  <a:moveTo>
                    <a:pt x="1560576" y="0"/>
                  </a:moveTo>
                  <a:lnTo>
                    <a:pt x="1219200" y="0"/>
                  </a:lnTo>
                  <a:lnTo>
                    <a:pt x="1219200" y="1197864"/>
                  </a:lnTo>
                  <a:lnTo>
                    <a:pt x="1560576" y="1197864"/>
                  </a:lnTo>
                  <a:lnTo>
                    <a:pt x="1560576" y="0"/>
                  </a:lnTo>
                  <a:close/>
                </a:path>
                <a:path w="2780029" h="1484629">
                  <a:moveTo>
                    <a:pt x="2779776" y="0"/>
                  </a:moveTo>
                  <a:lnTo>
                    <a:pt x="2438400" y="0"/>
                  </a:lnTo>
                  <a:lnTo>
                    <a:pt x="2438400" y="1484376"/>
                  </a:lnTo>
                  <a:lnTo>
                    <a:pt x="2779776" y="1484376"/>
                  </a:lnTo>
                  <a:lnTo>
                    <a:pt x="2779776" y="0"/>
                  </a:lnTo>
                  <a:close/>
                </a:path>
              </a:pathLst>
            </a:custGeom>
            <a:solidFill>
              <a:srgbClr val="323B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687568" y="3340607"/>
              <a:ext cx="2780030" cy="283845"/>
            </a:xfrm>
            <a:custGeom>
              <a:avLst/>
              <a:gdLst/>
              <a:ahLst/>
              <a:cxnLst/>
              <a:rect l="l" t="t" r="r" b="b"/>
              <a:pathLst>
                <a:path w="2780029" h="283845">
                  <a:moveTo>
                    <a:pt x="341376" y="45720"/>
                  </a:moveTo>
                  <a:lnTo>
                    <a:pt x="0" y="45720"/>
                  </a:lnTo>
                  <a:lnTo>
                    <a:pt x="0" y="82296"/>
                  </a:lnTo>
                  <a:lnTo>
                    <a:pt x="341376" y="82296"/>
                  </a:lnTo>
                  <a:lnTo>
                    <a:pt x="341376" y="45720"/>
                  </a:lnTo>
                  <a:close/>
                </a:path>
                <a:path w="2780029" h="283845">
                  <a:moveTo>
                    <a:pt x="1560576" y="0"/>
                  </a:moveTo>
                  <a:lnTo>
                    <a:pt x="1219200" y="0"/>
                  </a:lnTo>
                  <a:lnTo>
                    <a:pt x="1219200" y="45720"/>
                  </a:lnTo>
                  <a:lnTo>
                    <a:pt x="1560576" y="45720"/>
                  </a:lnTo>
                  <a:lnTo>
                    <a:pt x="1560576" y="0"/>
                  </a:lnTo>
                  <a:close/>
                </a:path>
                <a:path w="2780029" h="283845">
                  <a:moveTo>
                    <a:pt x="2779776" y="45720"/>
                  </a:moveTo>
                  <a:lnTo>
                    <a:pt x="2438400" y="45720"/>
                  </a:lnTo>
                  <a:lnTo>
                    <a:pt x="2438400" y="283464"/>
                  </a:lnTo>
                  <a:lnTo>
                    <a:pt x="2779776" y="283464"/>
                  </a:lnTo>
                  <a:lnTo>
                    <a:pt x="2779776" y="45720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177478" y="4511507"/>
              <a:ext cx="57150" cy="237490"/>
            </a:xfrm>
            <a:custGeom>
              <a:avLst/>
              <a:gdLst/>
              <a:ahLst/>
              <a:cxnLst/>
              <a:rect l="l" t="t" r="r" b="b"/>
              <a:pathLst>
                <a:path w="57150" h="237489">
                  <a:moveTo>
                    <a:pt x="28761" y="118405"/>
                  </a:moveTo>
                  <a:lnTo>
                    <a:pt x="28761" y="237013"/>
                  </a:lnTo>
                </a:path>
                <a:path w="57150" h="237489">
                  <a:moveTo>
                    <a:pt x="28761" y="118405"/>
                  </a:moveTo>
                  <a:lnTo>
                    <a:pt x="28761" y="0"/>
                  </a:lnTo>
                </a:path>
                <a:path w="57150" h="237489">
                  <a:moveTo>
                    <a:pt x="0" y="237013"/>
                  </a:moveTo>
                  <a:lnTo>
                    <a:pt x="57150" y="237013"/>
                  </a:lnTo>
                </a:path>
                <a:path w="57150" h="237489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396666" y="4537758"/>
              <a:ext cx="57150" cy="245110"/>
            </a:xfrm>
            <a:custGeom>
              <a:avLst/>
              <a:gdLst/>
              <a:ahLst/>
              <a:cxnLst/>
              <a:rect l="l" t="t" r="r" b="b"/>
              <a:pathLst>
                <a:path w="57150" h="245110">
                  <a:moveTo>
                    <a:pt x="28773" y="122634"/>
                  </a:moveTo>
                  <a:lnTo>
                    <a:pt x="28773" y="244514"/>
                  </a:lnTo>
                </a:path>
                <a:path w="57150" h="245110">
                  <a:moveTo>
                    <a:pt x="28773" y="122634"/>
                  </a:moveTo>
                  <a:lnTo>
                    <a:pt x="28773" y="0"/>
                  </a:lnTo>
                </a:path>
                <a:path w="57150" h="245110">
                  <a:moveTo>
                    <a:pt x="0" y="244514"/>
                  </a:moveTo>
                  <a:lnTo>
                    <a:pt x="57150" y="244514"/>
                  </a:lnTo>
                </a:path>
                <a:path w="57150" h="245110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615855" y="4463503"/>
              <a:ext cx="57150" cy="243204"/>
            </a:xfrm>
            <a:custGeom>
              <a:avLst/>
              <a:gdLst/>
              <a:ahLst/>
              <a:cxnLst/>
              <a:rect l="l" t="t" r="r" b="b"/>
              <a:pathLst>
                <a:path w="57150" h="243204">
                  <a:moveTo>
                    <a:pt x="28784" y="120688"/>
                  </a:moveTo>
                  <a:lnTo>
                    <a:pt x="28784" y="243014"/>
                  </a:lnTo>
                </a:path>
                <a:path w="57150" h="243204">
                  <a:moveTo>
                    <a:pt x="28784" y="120688"/>
                  </a:moveTo>
                  <a:lnTo>
                    <a:pt x="28784" y="0"/>
                  </a:lnTo>
                </a:path>
                <a:path w="57150" h="243204">
                  <a:moveTo>
                    <a:pt x="0" y="243014"/>
                  </a:moveTo>
                  <a:lnTo>
                    <a:pt x="57150" y="243014"/>
                  </a:lnTo>
                </a:path>
                <a:path w="57150" h="243204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835044" y="4744769"/>
              <a:ext cx="57150" cy="250825"/>
            </a:xfrm>
            <a:custGeom>
              <a:avLst/>
              <a:gdLst/>
              <a:ahLst/>
              <a:cxnLst/>
              <a:rect l="l" t="t" r="r" b="b"/>
              <a:pathLst>
                <a:path w="57150" h="250825">
                  <a:moveTo>
                    <a:pt x="28795" y="125934"/>
                  </a:moveTo>
                  <a:lnTo>
                    <a:pt x="28795" y="250515"/>
                  </a:lnTo>
                </a:path>
                <a:path w="57150" h="250825">
                  <a:moveTo>
                    <a:pt x="28795" y="125934"/>
                  </a:moveTo>
                  <a:lnTo>
                    <a:pt x="28795" y="0"/>
                  </a:lnTo>
                </a:path>
                <a:path w="57150" h="250825">
                  <a:moveTo>
                    <a:pt x="0" y="250515"/>
                  </a:moveTo>
                  <a:lnTo>
                    <a:pt x="57150" y="250515"/>
                  </a:lnTo>
                </a:path>
                <a:path w="57150" h="25082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829173" y="3256683"/>
              <a:ext cx="57150" cy="332105"/>
            </a:xfrm>
            <a:custGeom>
              <a:avLst/>
              <a:gdLst/>
              <a:ahLst/>
              <a:cxnLst/>
              <a:rect l="l" t="t" r="r" b="b"/>
              <a:pathLst>
                <a:path w="57150" h="332104">
                  <a:moveTo>
                    <a:pt x="29083" y="166220"/>
                  </a:moveTo>
                  <a:lnTo>
                    <a:pt x="29083" y="331519"/>
                  </a:lnTo>
                </a:path>
                <a:path w="57150" h="332104">
                  <a:moveTo>
                    <a:pt x="29083" y="166220"/>
                  </a:moveTo>
                  <a:lnTo>
                    <a:pt x="29083" y="0"/>
                  </a:lnTo>
                </a:path>
                <a:path w="57150" h="332104">
                  <a:moveTo>
                    <a:pt x="0" y="331519"/>
                  </a:moveTo>
                  <a:lnTo>
                    <a:pt x="57150" y="331519"/>
                  </a:lnTo>
                </a:path>
                <a:path w="57150" h="332104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048361" y="3174930"/>
              <a:ext cx="57150" cy="330200"/>
            </a:xfrm>
            <a:custGeom>
              <a:avLst/>
              <a:gdLst/>
              <a:ahLst/>
              <a:cxnLst/>
              <a:rect l="l" t="t" r="r" b="b"/>
              <a:pathLst>
                <a:path w="57150" h="330200">
                  <a:moveTo>
                    <a:pt x="29094" y="165678"/>
                  </a:moveTo>
                  <a:lnTo>
                    <a:pt x="29094" y="330019"/>
                  </a:lnTo>
                </a:path>
                <a:path w="57150" h="330200">
                  <a:moveTo>
                    <a:pt x="29094" y="165678"/>
                  </a:moveTo>
                  <a:lnTo>
                    <a:pt x="29094" y="0"/>
                  </a:lnTo>
                </a:path>
                <a:path w="57150" h="330200">
                  <a:moveTo>
                    <a:pt x="0" y="330019"/>
                  </a:moveTo>
                  <a:lnTo>
                    <a:pt x="57150" y="330019"/>
                  </a:lnTo>
                </a:path>
                <a:path w="57150" h="330200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8267549" y="3457695"/>
              <a:ext cx="57150" cy="334645"/>
            </a:xfrm>
            <a:custGeom>
              <a:avLst/>
              <a:gdLst/>
              <a:ahLst/>
              <a:cxnLst/>
              <a:rect l="l" t="t" r="r" b="b"/>
              <a:pathLst>
                <a:path w="57150" h="334645">
                  <a:moveTo>
                    <a:pt x="29106" y="166376"/>
                  </a:moveTo>
                  <a:lnTo>
                    <a:pt x="29106" y="334519"/>
                  </a:lnTo>
                </a:path>
                <a:path w="57150" h="334645">
                  <a:moveTo>
                    <a:pt x="29106" y="166376"/>
                  </a:moveTo>
                  <a:lnTo>
                    <a:pt x="29106" y="0"/>
                  </a:lnTo>
                </a:path>
                <a:path w="57150" h="334645">
                  <a:moveTo>
                    <a:pt x="0" y="334519"/>
                  </a:moveTo>
                  <a:lnTo>
                    <a:pt x="57150" y="334519"/>
                  </a:lnTo>
                </a:path>
                <a:path w="57150" h="33464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812711" y="3384942"/>
              <a:ext cx="4874260" cy="0"/>
            </a:xfrm>
            <a:custGeom>
              <a:avLst/>
              <a:gdLst/>
              <a:ahLst/>
              <a:cxnLst/>
              <a:rect l="l" t="t" r="r" b="b"/>
              <a:pathLst>
                <a:path w="4874259" h="0">
                  <a:moveTo>
                    <a:pt x="0" y="0"/>
                  </a:moveTo>
                  <a:lnTo>
                    <a:pt x="4874088" y="0"/>
                  </a:lnTo>
                </a:path>
              </a:pathLst>
            </a:custGeom>
            <a:ln w="9525">
              <a:solidFill>
                <a:srgbClr val="DEDED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3764" rIns="0" bIns="0" rtlCol="0" vert="horz">
            <a:spAutoFit/>
          </a:bodyPr>
          <a:lstStyle/>
          <a:p>
            <a:pPr marL="12700">
              <a:lnSpc>
                <a:spcPts val="4270"/>
              </a:lnSpc>
              <a:spcBef>
                <a:spcPts val="100"/>
              </a:spcBef>
            </a:pPr>
            <a:r>
              <a:rPr dirty="0"/>
              <a:t>Primary</a:t>
            </a:r>
            <a:r>
              <a:rPr dirty="0" spc="-20"/>
              <a:t> </a:t>
            </a:r>
            <a:r>
              <a:rPr dirty="0" spc="-10"/>
              <a:t>Endpoint</a:t>
            </a:r>
          </a:p>
          <a:p>
            <a:pPr marL="13335">
              <a:lnSpc>
                <a:spcPts val="2830"/>
              </a:lnSpc>
            </a:pP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placebo-corrected</a:t>
            </a:r>
            <a:r>
              <a:rPr dirty="0" cap="small" sz="2400" spc="10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change</a:t>
            </a:r>
            <a:r>
              <a:rPr dirty="0" cap="small" sz="2400" spc="1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from</a:t>
            </a:r>
            <a:r>
              <a:rPr dirty="0" cap="small" sz="2400" spc="114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baseline</a:t>
            </a:r>
            <a:r>
              <a:rPr dirty="0" cap="small" sz="2400" spc="1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in</a:t>
            </a:r>
            <a:r>
              <a:rPr dirty="0" cap="small" sz="2400" spc="1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mean</a:t>
            </a:r>
            <a:r>
              <a:rPr dirty="0" cap="small" sz="2400" spc="1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seated</a:t>
            </a:r>
            <a:r>
              <a:rPr dirty="0" cap="small" sz="2400" spc="12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SBP</a:t>
            </a:r>
            <a:r>
              <a:rPr dirty="0" cap="small" sz="2400" spc="-1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at</a:t>
            </a:r>
            <a:r>
              <a:rPr dirty="0" cap="small" sz="2400" spc="1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8</a:t>
            </a:r>
            <a:r>
              <a:rPr dirty="0" cap="small" sz="2400" spc="-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spc="-20" b="0">
                <a:solidFill>
                  <a:srgbClr val="F26F21"/>
                </a:solidFill>
                <a:latin typeface="Calibri"/>
                <a:cs typeface="Calibri"/>
              </a:rPr>
              <a:t>weeks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021554" y="4751323"/>
            <a:ext cx="3441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0" b="1">
                <a:solidFill>
                  <a:srgbClr val="262626"/>
                </a:solidFill>
                <a:latin typeface="Calibri"/>
                <a:cs typeface="Calibri"/>
              </a:rPr>
              <a:t>16.6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253442" y="4793995"/>
            <a:ext cx="3441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0" b="1">
                <a:solidFill>
                  <a:srgbClr val="262626"/>
                </a:solidFill>
                <a:latin typeface="Calibri"/>
                <a:cs typeface="Calibri"/>
              </a:rPr>
              <a:t>17.0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472632" y="4729988"/>
            <a:ext cx="3441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0" b="1">
                <a:solidFill>
                  <a:srgbClr val="262626"/>
                </a:solidFill>
                <a:latin typeface="Calibri"/>
                <a:cs typeface="Calibri"/>
              </a:rPr>
              <a:t>16.0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691821" y="4992116"/>
            <a:ext cx="3441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0" b="1">
                <a:solidFill>
                  <a:srgbClr val="262626"/>
                </a:solidFill>
                <a:latin typeface="Calibri"/>
                <a:cs typeface="Calibri"/>
              </a:rPr>
              <a:t>19.8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954222" y="2943859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0.6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563291" y="2606094"/>
            <a:ext cx="227329" cy="2740660"/>
          </a:xfrm>
          <a:prstGeom prst="rect">
            <a:avLst/>
          </a:prstGeom>
        </p:spPr>
        <p:txBody>
          <a:bodyPr wrap="square" lIns="0" tIns="44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LSM</a:t>
            </a:r>
            <a:r>
              <a:rPr dirty="0" sz="1300" spc="7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CHANGE</a:t>
            </a:r>
            <a:r>
              <a:rPr dirty="0" sz="1300" spc="70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FROM</a:t>
            </a:r>
            <a:r>
              <a:rPr dirty="0" sz="1300" spc="7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BASELINE</a:t>
            </a:r>
            <a:r>
              <a:rPr dirty="0" sz="1300" spc="70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 spc="-10">
                <a:solidFill>
                  <a:srgbClr val="3B3838"/>
                </a:solidFill>
                <a:latin typeface="Calibri"/>
                <a:cs typeface="Calibri"/>
              </a:rPr>
              <a:t>(MMHG)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4972730" y="2160597"/>
            <a:ext cx="3547745" cy="290195"/>
            <a:chOff x="4972730" y="2160597"/>
            <a:chExt cx="3547745" cy="290195"/>
          </a:xfrm>
        </p:grpSpPr>
        <p:sp>
          <p:nvSpPr>
            <p:cNvPr id="24" name="object 24" descr=""/>
            <p:cNvSpPr/>
            <p:nvPr/>
          </p:nvSpPr>
          <p:spPr>
            <a:xfrm>
              <a:off x="4979080" y="2166947"/>
              <a:ext cx="3535045" cy="277495"/>
            </a:xfrm>
            <a:custGeom>
              <a:avLst/>
              <a:gdLst/>
              <a:ahLst/>
              <a:cxnLst/>
              <a:rect l="l" t="t" r="r" b="b"/>
              <a:pathLst>
                <a:path w="3535045" h="277494">
                  <a:moveTo>
                    <a:pt x="3488602" y="0"/>
                  </a:moveTo>
                  <a:lnTo>
                    <a:pt x="46168" y="0"/>
                  </a:lnTo>
                  <a:lnTo>
                    <a:pt x="28197" y="3628"/>
                  </a:lnTo>
                  <a:lnTo>
                    <a:pt x="13522" y="13522"/>
                  </a:lnTo>
                  <a:lnTo>
                    <a:pt x="3628" y="28197"/>
                  </a:lnTo>
                  <a:lnTo>
                    <a:pt x="0" y="46168"/>
                  </a:lnTo>
                  <a:lnTo>
                    <a:pt x="0" y="276999"/>
                  </a:lnTo>
                  <a:lnTo>
                    <a:pt x="3534769" y="276999"/>
                  </a:lnTo>
                  <a:lnTo>
                    <a:pt x="3534769" y="46168"/>
                  </a:lnTo>
                  <a:lnTo>
                    <a:pt x="3531141" y="28197"/>
                  </a:lnTo>
                  <a:lnTo>
                    <a:pt x="3521247" y="13522"/>
                  </a:lnTo>
                  <a:lnTo>
                    <a:pt x="3506572" y="3628"/>
                  </a:lnTo>
                  <a:lnTo>
                    <a:pt x="3488602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4979080" y="2166947"/>
              <a:ext cx="3535045" cy="277495"/>
            </a:xfrm>
            <a:custGeom>
              <a:avLst/>
              <a:gdLst/>
              <a:ahLst/>
              <a:cxnLst/>
              <a:rect l="l" t="t" r="r" b="b"/>
              <a:pathLst>
                <a:path w="3535045" h="277494">
                  <a:moveTo>
                    <a:pt x="46167" y="0"/>
                  </a:moveTo>
                  <a:lnTo>
                    <a:pt x="3488602" y="0"/>
                  </a:lnTo>
                  <a:lnTo>
                    <a:pt x="3506572" y="3628"/>
                  </a:lnTo>
                  <a:lnTo>
                    <a:pt x="3521247" y="13522"/>
                  </a:lnTo>
                  <a:lnTo>
                    <a:pt x="3531141" y="28197"/>
                  </a:lnTo>
                  <a:lnTo>
                    <a:pt x="3534770" y="46167"/>
                  </a:lnTo>
                  <a:lnTo>
                    <a:pt x="3534770" y="276999"/>
                  </a:lnTo>
                  <a:lnTo>
                    <a:pt x="0" y="276999"/>
                  </a:lnTo>
                  <a:lnTo>
                    <a:pt x="0" y="46167"/>
                  </a:lnTo>
                  <a:lnTo>
                    <a:pt x="3628" y="28197"/>
                  </a:lnTo>
                  <a:lnTo>
                    <a:pt x="13522" y="13522"/>
                  </a:lnTo>
                  <a:lnTo>
                    <a:pt x="28197" y="3628"/>
                  </a:lnTo>
                  <a:lnTo>
                    <a:pt x="46167" y="0"/>
                  </a:lnTo>
                  <a:close/>
                </a:path>
              </a:pathLst>
            </a:custGeom>
            <a:ln w="12700">
              <a:solidFill>
                <a:srgbClr val="DEEBF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4062798" y="2511044"/>
            <a:ext cx="5956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3B3838"/>
                </a:solidFill>
                <a:latin typeface="Calibri"/>
                <a:cs typeface="Calibri"/>
              </a:rPr>
              <a:t>PLACEBO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362623" y="2511044"/>
            <a:ext cx="480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0.5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329365" y="2194052"/>
            <a:ext cx="83439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solidFill>
                  <a:srgbClr val="3B3838"/>
                </a:solidFill>
                <a:latin typeface="Calibri"/>
                <a:cs typeface="Calibri"/>
              </a:rPr>
              <a:t>BAXDROSTAT</a:t>
            </a:r>
            <a:endParaRPr sz="1200">
              <a:latin typeface="Calibri"/>
              <a:cs typeface="Calibri"/>
            </a:endParaRPr>
          </a:p>
          <a:p>
            <a:pPr marL="339725">
              <a:lnSpc>
                <a:spcPct val="100000"/>
              </a:lnSpc>
              <a:spcBef>
                <a:spcPts val="1055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1</a:t>
            </a:r>
            <a:r>
              <a:rPr dirty="0" sz="1200" spc="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7878488" y="2511044"/>
            <a:ext cx="3651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2</a:t>
            </a:r>
            <a:r>
              <a:rPr dirty="0" sz="1200" spc="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639244" y="3568700"/>
            <a:ext cx="450850" cy="388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>
              <a:lnSpc>
                <a:spcPts val="143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0.5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p=0.83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862371" y="3504692"/>
            <a:ext cx="450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p=0.79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8075389" y="3785107"/>
            <a:ext cx="450850" cy="375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9695">
              <a:lnSpc>
                <a:spcPts val="138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3.2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80"/>
              </a:lnSpc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94049" y="1790700"/>
            <a:ext cx="2221865" cy="215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100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The</a:t>
            </a:r>
            <a:r>
              <a:rPr dirty="0" sz="2000" spc="-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primary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endpoint</a:t>
            </a:r>
            <a:r>
              <a:rPr dirty="0" sz="2000" spc="-4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74747"/>
                </a:solidFill>
                <a:latin typeface="Calibri"/>
                <a:cs typeface="Calibri"/>
              </a:rPr>
              <a:t>of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placebo-corrected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systolic</a:t>
            </a:r>
            <a:r>
              <a:rPr dirty="0" sz="2000" spc="-11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blood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pressure</a:t>
            </a:r>
            <a:r>
              <a:rPr dirty="0" sz="2000" spc="-6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change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not</a:t>
            </a:r>
            <a:r>
              <a:rPr dirty="0" sz="20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met</a:t>
            </a:r>
            <a:r>
              <a:rPr dirty="0" sz="20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at</a:t>
            </a:r>
            <a:r>
              <a:rPr dirty="0" sz="20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74747"/>
                </a:solidFill>
                <a:latin typeface="Calibri"/>
                <a:cs typeface="Calibri"/>
              </a:rPr>
              <a:t>any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baxdrostat</a:t>
            </a:r>
            <a:r>
              <a:rPr dirty="0" sz="2000" spc="-7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dose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94049" y="4229100"/>
            <a:ext cx="2054860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100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There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large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decrease</a:t>
            </a:r>
            <a:r>
              <a:rPr dirty="0" sz="20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0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74747"/>
                </a:solidFill>
                <a:latin typeface="Calibri"/>
                <a:cs typeface="Calibri"/>
              </a:rPr>
              <a:t>SBP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noted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74747"/>
                </a:solidFill>
                <a:latin typeface="Calibri"/>
                <a:cs typeface="Calibri"/>
              </a:rPr>
              <a:t>the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placebo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group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3644423" y="2599898"/>
            <a:ext cx="3813175" cy="3685540"/>
            <a:chOff x="3644423" y="2599898"/>
            <a:chExt cx="3813175" cy="3685540"/>
          </a:xfrm>
        </p:grpSpPr>
        <p:sp>
          <p:nvSpPr>
            <p:cNvPr id="36" name="object 36" descr=""/>
            <p:cNvSpPr/>
            <p:nvPr/>
          </p:nvSpPr>
          <p:spPr>
            <a:xfrm>
              <a:off x="6289387" y="2599898"/>
              <a:ext cx="0" cy="2935605"/>
            </a:xfrm>
            <a:custGeom>
              <a:avLst/>
              <a:gdLst/>
              <a:ahLst/>
              <a:cxnLst/>
              <a:rect l="l" t="t" r="r" b="b"/>
              <a:pathLst>
                <a:path w="0" h="2935604">
                  <a:moveTo>
                    <a:pt x="0" y="0"/>
                  </a:moveTo>
                  <a:lnTo>
                    <a:pt x="1" y="2935234"/>
                  </a:lnTo>
                </a:path>
              </a:pathLst>
            </a:custGeom>
            <a:ln w="6350">
              <a:solidFill>
                <a:srgbClr val="76717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454105" y="2599898"/>
              <a:ext cx="0" cy="2938780"/>
            </a:xfrm>
            <a:custGeom>
              <a:avLst/>
              <a:gdLst/>
              <a:ahLst/>
              <a:cxnLst/>
              <a:rect l="l" t="t" r="r" b="b"/>
              <a:pathLst>
                <a:path w="0" h="2938779">
                  <a:moveTo>
                    <a:pt x="0" y="0"/>
                  </a:moveTo>
                  <a:lnTo>
                    <a:pt x="1" y="2938239"/>
                  </a:lnTo>
                </a:path>
              </a:pathLst>
            </a:custGeom>
            <a:ln w="6350">
              <a:solidFill>
                <a:srgbClr val="76717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4860399" y="2599898"/>
              <a:ext cx="0" cy="2935605"/>
            </a:xfrm>
            <a:custGeom>
              <a:avLst/>
              <a:gdLst/>
              <a:ahLst/>
              <a:cxnLst/>
              <a:rect l="l" t="t" r="r" b="b"/>
              <a:pathLst>
                <a:path w="0" h="2935604">
                  <a:moveTo>
                    <a:pt x="0" y="0"/>
                  </a:moveTo>
                  <a:lnTo>
                    <a:pt x="1" y="2935234"/>
                  </a:lnTo>
                </a:path>
              </a:pathLst>
            </a:custGeom>
            <a:ln w="6350">
              <a:solidFill>
                <a:srgbClr val="76717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4691405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18288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82880" y="18288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23B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691405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0" y="0"/>
                  </a:moveTo>
                  <a:lnTo>
                    <a:pt x="182880" y="0"/>
                  </a:lnTo>
                  <a:lnTo>
                    <a:pt x="182880" y="182880"/>
                  </a:lnTo>
                  <a:lnTo>
                    <a:pt x="0" y="1828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323B9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3650773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18288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82880" y="18288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AF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3650773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0" y="0"/>
                  </a:moveTo>
                  <a:lnTo>
                    <a:pt x="182880" y="0"/>
                  </a:lnTo>
                  <a:lnTo>
                    <a:pt x="182880" y="182880"/>
                  </a:lnTo>
                  <a:lnTo>
                    <a:pt x="0" y="1828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AF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6354660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18288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82880" y="18288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6354660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0" y="0"/>
                  </a:moveTo>
                  <a:lnTo>
                    <a:pt x="182880" y="0"/>
                  </a:lnTo>
                  <a:lnTo>
                    <a:pt x="182880" y="182880"/>
                  </a:lnTo>
                  <a:lnTo>
                    <a:pt x="0" y="1828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69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699217" y="6068567"/>
            <a:ext cx="10642600" cy="638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8100">
              <a:lnSpc>
                <a:spcPct val="100000"/>
              </a:lnSpc>
              <a:spcBef>
                <a:spcPts val="100"/>
              </a:spcBef>
              <a:tabLst>
                <a:tab pos="1078865" algn="l"/>
                <a:tab pos="2741930" algn="l"/>
              </a:tabLst>
            </a:pP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Placebo</a:t>
            </a:r>
            <a:r>
              <a:rPr dirty="0" sz="1100">
                <a:solidFill>
                  <a:srgbClr val="3B3838"/>
                </a:solidFill>
                <a:latin typeface="Calibri"/>
                <a:cs typeface="Calibri"/>
              </a:rPr>
              <a:t>	Absolute</a:t>
            </a:r>
            <a:r>
              <a:rPr dirty="0" sz="1100" spc="-4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Change</a:t>
            </a:r>
            <a:r>
              <a:rPr dirty="0" sz="1100">
                <a:solidFill>
                  <a:srgbClr val="3B3838"/>
                </a:solidFill>
                <a:latin typeface="Calibri"/>
                <a:cs typeface="Calibri"/>
              </a:rPr>
              <a:t>	</a:t>
            </a: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Placebo-</a:t>
            </a:r>
            <a:r>
              <a:rPr dirty="0" sz="1100">
                <a:solidFill>
                  <a:srgbClr val="3B3838"/>
                </a:solidFill>
                <a:latin typeface="Calibri"/>
                <a:cs typeface="Calibri"/>
              </a:rPr>
              <a:t>Corrected</a:t>
            </a:r>
            <a:r>
              <a:rPr dirty="0" sz="1100" spc="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Change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105"/>
              </a:spcBef>
            </a:pP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Data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are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LSM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±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SE.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significance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of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changes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from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baseline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comparing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treatment</a:t>
            </a:r>
            <a:r>
              <a:rPr dirty="0" sz="1000" spc="-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groups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to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placebo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group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was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estimated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by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an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MMRM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model.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Abbreviations: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LSM,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least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squares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mean;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SBP,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systolic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blood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pressure.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169920" y="1627631"/>
            <a:ext cx="5861685" cy="4559935"/>
            <a:chOff x="3169920" y="1627631"/>
            <a:chExt cx="5861685" cy="455993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69920" y="1627631"/>
              <a:ext cx="5861304" cy="4559808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3424450" y="1883605"/>
              <a:ext cx="5350510" cy="4048125"/>
            </a:xfrm>
            <a:custGeom>
              <a:avLst/>
              <a:gdLst/>
              <a:ahLst/>
              <a:cxnLst/>
              <a:rect l="l" t="t" r="r" b="b"/>
              <a:pathLst>
                <a:path w="5350509" h="4048125">
                  <a:moveTo>
                    <a:pt x="5284875" y="0"/>
                  </a:moveTo>
                  <a:lnTo>
                    <a:pt x="65048" y="0"/>
                  </a:lnTo>
                  <a:lnTo>
                    <a:pt x="39728" y="5111"/>
                  </a:lnTo>
                  <a:lnTo>
                    <a:pt x="19052" y="19052"/>
                  </a:lnTo>
                  <a:lnTo>
                    <a:pt x="5111" y="39729"/>
                  </a:lnTo>
                  <a:lnTo>
                    <a:pt x="0" y="65049"/>
                  </a:lnTo>
                  <a:lnTo>
                    <a:pt x="0" y="3982848"/>
                  </a:lnTo>
                  <a:lnTo>
                    <a:pt x="5111" y="4008168"/>
                  </a:lnTo>
                  <a:lnTo>
                    <a:pt x="19052" y="4028844"/>
                  </a:lnTo>
                  <a:lnTo>
                    <a:pt x="39728" y="4042785"/>
                  </a:lnTo>
                  <a:lnTo>
                    <a:pt x="65048" y="4047897"/>
                  </a:lnTo>
                  <a:lnTo>
                    <a:pt x="5284875" y="4047897"/>
                  </a:lnTo>
                  <a:lnTo>
                    <a:pt x="5310194" y="4042785"/>
                  </a:lnTo>
                  <a:lnTo>
                    <a:pt x="5330870" y="4028844"/>
                  </a:lnTo>
                  <a:lnTo>
                    <a:pt x="5344811" y="4008168"/>
                  </a:lnTo>
                  <a:lnTo>
                    <a:pt x="5349923" y="3982848"/>
                  </a:lnTo>
                  <a:lnTo>
                    <a:pt x="5349923" y="65049"/>
                  </a:lnTo>
                  <a:lnTo>
                    <a:pt x="5344811" y="39729"/>
                  </a:lnTo>
                  <a:lnTo>
                    <a:pt x="5330870" y="19052"/>
                  </a:lnTo>
                  <a:lnTo>
                    <a:pt x="5310194" y="5111"/>
                  </a:lnTo>
                  <a:lnTo>
                    <a:pt x="52848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033484" y="3679456"/>
              <a:ext cx="340995" cy="1106805"/>
            </a:xfrm>
            <a:custGeom>
              <a:avLst/>
              <a:gdLst/>
              <a:ahLst/>
              <a:cxnLst/>
              <a:rect l="l" t="t" r="r" b="b"/>
              <a:pathLst>
                <a:path w="340995" h="1106804">
                  <a:moveTo>
                    <a:pt x="340555" y="0"/>
                  </a:moveTo>
                  <a:lnTo>
                    <a:pt x="0" y="0"/>
                  </a:lnTo>
                  <a:lnTo>
                    <a:pt x="0" y="1106313"/>
                  </a:lnTo>
                  <a:lnTo>
                    <a:pt x="340555" y="1106313"/>
                  </a:lnTo>
                  <a:lnTo>
                    <a:pt x="340555" y="0"/>
                  </a:lnTo>
                  <a:close/>
                </a:path>
              </a:pathLst>
            </a:custGeom>
            <a:solidFill>
              <a:srgbClr val="AF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251704" y="3678935"/>
              <a:ext cx="2780030" cy="1088390"/>
            </a:xfrm>
            <a:custGeom>
              <a:avLst/>
              <a:gdLst/>
              <a:ahLst/>
              <a:cxnLst/>
              <a:rect l="l" t="t" r="r" b="b"/>
              <a:pathLst>
                <a:path w="2780029" h="1088389">
                  <a:moveTo>
                    <a:pt x="341376" y="0"/>
                  </a:moveTo>
                  <a:lnTo>
                    <a:pt x="0" y="0"/>
                  </a:lnTo>
                  <a:lnTo>
                    <a:pt x="0" y="1088136"/>
                  </a:lnTo>
                  <a:lnTo>
                    <a:pt x="341376" y="1088136"/>
                  </a:lnTo>
                  <a:lnTo>
                    <a:pt x="341376" y="0"/>
                  </a:lnTo>
                  <a:close/>
                </a:path>
                <a:path w="2780029" h="1088389">
                  <a:moveTo>
                    <a:pt x="1560576" y="0"/>
                  </a:moveTo>
                  <a:lnTo>
                    <a:pt x="1219200" y="0"/>
                  </a:lnTo>
                  <a:lnTo>
                    <a:pt x="1219200" y="938784"/>
                  </a:lnTo>
                  <a:lnTo>
                    <a:pt x="1560576" y="938784"/>
                  </a:lnTo>
                  <a:lnTo>
                    <a:pt x="1560576" y="0"/>
                  </a:lnTo>
                  <a:close/>
                </a:path>
                <a:path w="2780029" h="1088389">
                  <a:moveTo>
                    <a:pt x="2779776" y="0"/>
                  </a:moveTo>
                  <a:lnTo>
                    <a:pt x="2438400" y="0"/>
                  </a:lnTo>
                  <a:lnTo>
                    <a:pt x="2438400" y="1011936"/>
                  </a:lnTo>
                  <a:lnTo>
                    <a:pt x="2779776" y="1011936"/>
                  </a:lnTo>
                  <a:lnTo>
                    <a:pt x="2779776" y="0"/>
                  </a:lnTo>
                  <a:close/>
                </a:path>
              </a:pathLst>
            </a:custGeom>
            <a:solidFill>
              <a:srgbClr val="323B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684520" y="3493007"/>
              <a:ext cx="2780030" cy="186055"/>
            </a:xfrm>
            <a:custGeom>
              <a:avLst/>
              <a:gdLst/>
              <a:ahLst/>
              <a:cxnLst/>
              <a:rect l="l" t="t" r="r" b="b"/>
              <a:pathLst>
                <a:path w="2780029" h="186054">
                  <a:moveTo>
                    <a:pt x="341376" y="167640"/>
                  </a:moveTo>
                  <a:lnTo>
                    <a:pt x="0" y="167640"/>
                  </a:lnTo>
                  <a:lnTo>
                    <a:pt x="0" y="185928"/>
                  </a:lnTo>
                  <a:lnTo>
                    <a:pt x="341376" y="185928"/>
                  </a:lnTo>
                  <a:lnTo>
                    <a:pt x="341376" y="167640"/>
                  </a:lnTo>
                  <a:close/>
                </a:path>
                <a:path w="2780029" h="186054">
                  <a:moveTo>
                    <a:pt x="1560576" y="0"/>
                  </a:moveTo>
                  <a:lnTo>
                    <a:pt x="1219200" y="0"/>
                  </a:lnTo>
                  <a:lnTo>
                    <a:pt x="1219200" y="185928"/>
                  </a:lnTo>
                  <a:lnTo>
                    <a:pt x="1560576" y="185928"/>
                  </a:lnTo>
                  <a:lnTo>
                    <a:pt x="1560576" y="0"/>
                  </a:lnTo>
                  <a:close/>
                </a:path>
                <a:path w="2780029" h="186054">
                  <a:moveTo>
                    <a:pt x="2779776" y="91440"/>
                  </a:moveTo>
                  <a:lnTo>
                    <a:pt x="2438400" y="91440"/>
                  </a:lnTo>
                  <a:lnTo>
                    <a:pt x="2438400" y="185928"/>
                  </a:lnTo>
                  <a:lnTo>
                    <a:pt x="2779776" y="185928"/>
                  </a:lnTo>
                  <a:lnTo>
                    <a:pt x="2779776" y="91440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175188" y="4566384"/>
              <a:ext cx="57150" cy="438784"/>
            </a:xfrm>
            <a:custGeom>
              <a:avLst/>
              <a:gdLst/>
              <a:ahLst/>
              <a:cxnLst/>
              <a:rect l="l" t="t" r="r" b="b"/>
              <a:pathLst>
                <a:path w="57150" h="438785">
                  <a:moveTo>
                    <a:pt x="28004" y="218976"/>
                  </a:moveTo>
                  <a:lnTo>
                    <a:pt x="28004" y="438775"/>
                  </a:lnTo>
                </a:path>
                <a:path w="57150" h="438785">
                  <a:moveTo>
                    <a:pt x="28004" y="218976"/>
                  </a:moveTo>
                  <a:lnTo>
                    <a:pt x="28004" y="0"/>
                  </a:lnTo>
                </a:path>
                <a:path w="57150" h="438785">
                  <a:moveTo>
                    <a:pt x="0" y="438775"/>
                  </a:moveTo>
                  <a:lnTo>
                    <a:pt x="57150" y="438775"/>
                  </a:lnTo>
                </a:path>
                <a:path w="57150" h="43878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394375" y="4542006"/>
              <a:ext cx="57150" cy="450215"/>
            </a:xfrm>
            <a:custGeom>
              <a:avLst/>
              <a:gdLst/>
              <a:ahLst/>
              <a:cxnLst/>
              <a:rect l="l" t="t" r="r" b="b"/>
              <a:pathLst>
                <a:path w="57150" h="450214">
                  <a:moveTo>
                    <a:pt x="28016" y="225065"/>
                  </a:moveTo>
                  <a:lnTo>
                    <a:pt x="28016" y="450026"/>
                  </a:lnTo>
                </a:path>
                <a:path w="57150" h="450214">
                  <a:moveTo>
                    <a:pt x="28016" y="225065"/>
                  </a:moveTo>
                  <a:lnTo>
                    <a:pt x="28016" y="0"/>
                  </a:lnTo>
                </a:path>
                <a:path w="57150" h="450214">
                  <a:moveTo>
                    <a:pt x="0" y="450026"/>
                  </a:moveTo>
                  <a:lnTo>
                    <a:pt x="57150" y="450026"/>
                  </a:lnTo>
                </a:path>
                <a:path w="57150" h="450214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613564" y="4393873"/>
              <a:ext cx="57150" cy="446405"/>
            </a:xfrm>
            <a:custGeom>
              <a:avLst/>
              <a:gdLst/>
              <a:ahLst/>
              <a:cxnLst/>
              <a:rect l="l" t="t" r="r" b="b"/>
              <a:pathLst>
                <a:path w="57150" h="446404">
                  <a:moveTo>
                    <a:pt x="28027" y="223846"/>
                  </a:moveTo>
                  <a:lnTo>
                    <a:pt x="28027" y="446275"/>
                  </a:lnTo>
                </a:path>
                <a:path w="57150" h="446404">
                  <a:moveTo>
                    <a:pt x="28027" y="223846"/>
                  </a:moveTo>
                  <a:lnTo>
                    <a:pt x="28027" y="0"/>
                  </a:lnTo>
                </a:path>
                <a:path w="57150" h="446404">
                  <a:moveTo>
                    <a:pt x="0" y="446275"/>
                  </a:moveTo>
                  <a:lnTo>
                    <a:pt x="57150" y="446275"/>
                  </a:lnTo>
                </a:path>
                <a:path w="57150" h="446404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832754" y="4461377"/>
              <a:ext cx="57150" cy="461645"/>
            </a:xfrm>
            <a:custGeom>
              <a:avLst/>
              <a:gdLst/>
              <a:ahLst/>
              <a:cxnLst/>
              <a:rect l="l" t="t" r="r" b="b"/>
              <a:pathLst>
                <a:path w="57150" h="461645">
                  <a:moveTo>
                    <a:pt x="28038" y="229494"/>
                  </a:moveTo>
                  <a:lnTo>
                    <a:pt x="28038" y="461276"/>
                  </a:lnTo>
                </a:path>
                <a:path w="57150" h="461645">
                  <a:moveTo>
                    <a:pt x="28038" y="229494"/>
                  </a:moveTo>
                  <a:lnTo>
                    <a:pt x="28038" y="0"/>
                  </a:lnTo>
                </a:path>
                <a:path w="57150" h="461645">
                  <a:moveTo>
                    <a:pt x="0" y="461276"/>
                  </a:moveTo>
                  <a:lnTo>
                    <a:pt x="57150" y="461276"/>
                  </a:lnTo>
                </a:path>
                <a:path w="57150" h="46164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826881" y="3356938"/>
              <a:ext cx="57150" cy="607695"/>
            </a:xfrm>
            <a:custGeom>
              <a:avLst/>
              <a:gdLst/>
              <a:ahLst/>
              <a:cxnLst/>
              <a:rect l="l" t="t" r="r" b="b"/>
              <a:pathLst>
                <a:path w="57150" h="607695">
                  <a:moveTo>
                    <a:pt x="28326" y="303709"/>
                  </a:moveTo>
                  <a:lnTo>
                    <a:pt x="28326" y="607535"/>
                  </a:lnTo>
                </a:path>
                <a:path w="57150" h="607695">
                  <a:moveTo>
                    <a:pt x="28326" y="303709"/>
                  </a:moveTo>
                  <a:lnTo>
                    <a:pt x="28326" y="0"/>
                  </a:lnTo>
                </a:path>
                <a:path w="57150" h="607695">
                  <a:moveTo>
                    <a:pt x="0" y="607535"/>
                  </a:moveTo>
                  <a:lnTo>
                    <a:pt x="57150" y="607535"/>
                  </a:lnTo>
                </a:path>
                <a:path w="57150" h="60769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046070" y="3188178"/>
              <a:ext cx="57150" cy="607695"/>
            </a:xfrm>
            <a:custGeom>
              <a:avLst/>
              <a:gdLst/>
              <a:ahLst/>
              <a:cxnLst/>
              <a:rect l="l" t="t" r="r" b="b"/>
              <a:pathLst>
                <a:path w="57150" h="607695">
                  <a:moveTo>
                    <a:pt x="28337" y="304829"/>
                  </a:moveTo>
                  <a:lnTo>
                    <a:pt x="28337" y="607535"/>
                  </a:lnTo>
                </a:path>
                <a:path w="57150" h="607695">
                  <a:moveTo>
                    <a:pt x="28337" y="304829"/>
                  </a:moveTo>
                  <a:lnTo>
                    <a:pt x="28337" y="0"/>
                  </a:lnTo>
                </a:path>
                <a:path w="57150" h="607695">
                  <a:moveTo>
                    <a:pt x="0" y="607535"/>
                  </a:moveTo>
                  <a:lnTo>
                    <a:pt x="57150" y="607535"/>
                  </a:lnTo>
                </a:path>
                <a:path w="57150" h="60769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8265259" y="3276309"/>
              <a:ext cx="57150" cy="619125"/>
            </a:xfrm>
            <a:custGeom>
              <a:avLst/>
              <a:gdLst/>
              <a:ahLst/>
              <a:cxnLst/>
              <a:rect l="l" t="t" r="r" b="b"/>
              <a:pathLst>
                <a:path w="57150" h="619125">
                  <a:moveTo>
                    <a:pt x="28349" y="308139"/>
                  </a:moveTo>
                  <a:lnTo>
                    <a:pt x="28349" y="618786"/>
                  </a:lnTo>
                </a:path>
                <a:path w="57150" h="619125">
                  <a:moveTo>
                    <a:pt x="28349" y="308139"/>
                  </a:moveTo>
                  <a:lnTo>
                    <a:pt x="28349" y="0"/>
                  </a:lnTo>
                </a:path>
                <a:path w="57150" h="619125">
                  <a:moveTo>
                    <a:pt x="0" y="618786"/>
                  </a:moveTo>
                  <a:lnTo>
                    <a:pt x="57150" y="618786"/>
                  </a:lnTo>
                </a:path>
                <a:path w="57150" h="619125">
                  <a:moveTo>
                    <a:pt x="0" y="0"/>
                  </a:moveTo>
                  <a:lnTo>
                    <a:pt x="57150" y="0"/>
                  </a:lnTo>
                </a:path>
              </a:pathLst>
            </a:custGeom>
            <a:ln w="9525">
              <a:solidFill>
                <a:srgbClr val="72727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810421" y="3679456"/>
              <a:ext cx="4876800" cy="0"/>
            </a:xfrm>
            <a:custGeom>
              <a:avLst/>
              <a:gdLst/>
              <a:ahLst/>
              <a:cxnLst/>
              <a:rect l="l" t="t" r="r" b="b"/>
              <a:pathLst>
                <a:path w="4876800" h="0">
                  <a:moveTo>
                    <a:pt x="0" y="0"/>
                  </a:moveTo>
                  <a:lnTo>
                    <a:pt x="4876755" y="1"/>
                  </a:lnTo>
                </a:path>
              </a:pathLst>
            </a:custGeom>
            <a:ln w="9525">
              <a:solidFill>
                <a:srgbClr val="DEDED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3764" rIns="0" bIns="0" rtlCol="0" vert="horz">
            <a:spAutoFit/>
          </a:bodyPr>
          <a:lstStyle/>
          <a:p>
            <a:pPr marL="12700">
              <a:lnSpc>
                <a:spcPts val="4270"/>
              </a:lnSpc>
              <a:spcBef>
                <a:spcPts val="100"/>
              </a:spcBef>
            </a:pPr>
            <a:r>
              <a:rPr dirty="0"/>
              <a:t>Secondary</a:t>
            </a:r>
            <a:r>
              <a:rPr dirty="0" spc="-30"/>
              <a:t> </a:t>
            </a:r>
            <a:r>
              <a:rPr dirty="0" spc="-10"/>
              <a:t>Endpoint</a:t>
            </a:r>
          </a:p>
          <a:p>
            <a:pPr marL="13335">
              <a:lnSpc>
                <a:spcPts val="2830"/>
              </a:lnSpc>
            </a:pP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placebo-corrected</a:t>
            </a:r>
            <a:r>
              <a:rPr dirty="0" cap="small" sz="2400" spc="10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change</a:t>
            </a:r>
            <a:r>
              <a:rPr dirty="0" cap="small" sz="2400" spc="1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from</a:t>
            </a:r>
            <a:r>
              <a:rPr dirty="0" cap="small" sz="2400" spc="114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baseline</a:t>
            </a:r>
            <a:r>
              <a:rPr dirty="0" cap="small" sz="2400" spc="1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in</a:t>
            </a:r>
            <a:r>
              <a:rPr dirty="0" cap="small" sz="2400" spc="1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mean</a:t>
            </a:r>
            <a:r>
              <a:rPr dirty="0" cap="small" sz="2400" spc="1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seated</a:t>
            </a:r>
            <a:r>
              <a:rPr dirty="0" cap="small" sz="2400" spc="12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DBP</a:t>
            </a:r>
            <a:r>
              <a:rPr dirty="0" cap="small" sz="2400" spc="-15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at</a:t>
            </a:r>
            <a:r>
              <a:rPr dirty="0" cap="small" sz="2400" spc="1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b="0">
                <a:solidFill>
                  <a:srgbClr val="F26F21"/>
                </a:solidFill>
                <a:latin typeface="Calibri"/>
                <a:cs typeface="Calibri"/>
              </a:rPr>
              <a:t>8</a:t>
            </a:r>
            <a:r>
              <a:rPr dirty="0" cap="small" sz="2400" spc="-10" b="0">
                <a:solidFill>
                  <a:srgbClr val="F26F21"/>
                </a:solidFill>
                <a:latin typeface="Calibri"/>
                <a:cs typeface="Calibri"/>
              </a:rPr>
              <a:t> </a:t>
            </a:r>
            <a:r>
              <a:rPr dirty="0" cap="small" sz="2400" spc="-20" b="0">
                <a:solidFill>
                  <a:srgbClr val="F26F21"/>
                </a:solidFill>
                <a:latin typeface="Calibri"/>
                <a:cs typeface="Calibri"/>
              </a:rPr>
              <a:t>weeks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057775" y="4995164"/>
            <a:ext cx="267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5.9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289665" y="5001259"/>
            <a:ext cx="267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5.8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508853" y="4827523"/>
            <a:ext cx="267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5.0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728041" y="4940300"/>
            <a:ext cx="267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62626"/>
                </a:solidFill>
                <a:latin typeface="Calibri"/>
                <a:cs typeface="Calibri"/>
              </a:rPr>
              <a:t>-</a:t>
            </a: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5.4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758143" y="3138932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0.1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964630" y="2983484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1.0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183820" y="3038347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62626"/>
                </a:solidFill>
                <a:latin typeface="Calibri"/>
                <a:cs typeface="Calibri"/>
              </a:rPr>
              <a:t>0.5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561000" y="2599997"/>
            <a:ext cx="227329" cy="2740660"/>
          </a:xfrm>
          <a:prstGeom prst="rect">
            <a:avLst/>
          </a:prstGeom>
        </p:spPr>
        <p:txBody>
          <a:bodyPr wrap="square" lIns="0" tIns="44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LSM</a:t>
            </a:r>
            <a:r>
              <a:rPr dirty="0" sz="1300" spc="7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CHANGE</a:t>
            </a:r>
            <a:r>
              <a:rPr dirty="0" sz="1300" spc="70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FROM</a:t>
            </a:r>
            <a:r>
              <a:rPr dirty="0" sz="1300" spc="7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3B3838"/>
                </a:solidFill>
                <a:latin typeface="Calibri"/>
                <a:cs typeface="Calibri"/>
              </a:rPr>
              <a:t>BASELINE</a:t>
            </a:r>
            <a:r>
              <a:rPr dirty="0" sz="1300" spc="70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300" spc="-10">
                <a:solidFill>
                  <a:srgbClr val="3B3838"/>
                </a:solidFill>
                <a:latin typeface="Calibri"/>
                <a:cs typeface="Calibri"/>
              </a:rPr>
              <a:t>(MMHG)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4854435" y="2159815"/>
            <a:ext cx="3665220" cy="3389629"/>
            <a:chOff x="4854435" y="2159815"/>
            <a:chExt cx="3665220" cy="3389629"/>
          </a:xfrm>
        </p:grpSpPr>
        <p:sp>
          <p:nvSpPr>
            <p:cNvPr id="26" name="object 26" descr=""/>
            <p:cNvSpPr/>
            <p:nvPr/>
          </p:nvSpPr>
          <p:spPr>
            <a:xfrm>
              <a:off x="6286597" y="2607490"/>
              <a:ext cx="0" cy="2935605"/>
            </a:xfrm>
            <a:custGeom>
              <a:avLst/>
              <a:gdLst/>
              <a:ahLst/>
              <a:cxnLst/>
              <a:rect l="l" t="t" r="r" b="b"/>
              <a:pathLst>
                <a:path w="0" h="2935604">
                  <a:moveTo>
                    <a:pt x="0" y="0"/>
                  </a:moveTo>
                  <a:lnTo>
                    <a:pt x="1" y="2935234"/>
                  </a:lnTo>
                </a:path>
              </a:pathLst>
            </a:custGeom>
            <a:ln w="6350">
              <a:solidFill>
                <a:srgbClr val="76717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451316" y="2607490"/>
              <a:ext cx="0" cy="2938780"/>
            </a:xfrm>
            <a:custGeom>
              <a:avLst/>
              <a:gdLst/>
              <a:ahLst/>
              <a:cxnLst/>
              <a:rect l="l" t="t" r="r" b="b"/>
              <a:pathLst>
                <a:path w="0" h="2938779">
                  <a:moveTo>
                    <a:pt x="0" y="0"/>
                  </a:moveTo>
                  <a:lnTo>
                    <a:pt x="1" y="2938239"/>
                  </a:lnTo>
                </a:path>
              </a:pathLst>
            </a:custGeom>
            <a:ln w="6350">
              <a:solidFill>
                <a:srgbClr val="76717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4857610" y="2607490"/>
              <a:ext cx="0" cy="2935605"/>
            </a:xfrm>
            <a:custGeom>
              <a:avLst/>
              <a:gdLst/>
              <a:ahLst/>
              <a:cxnLst/>
              <a:rect l="l" t="t" r="r" b="b"/>
              <a:pathLst>
                <a:path w="0" h="2935604">
                  <a:moveTo>
                    <a:pt x="0" y="0"/>
                  </a:moveTo>
                  <a:lnTo>
                    <a:pt x="1" y="2935234"/>
                  </a:lnTo>
                </a:path>
              </a:pathLst>
            </a:custGeom>
            <a:ln w="6350">
              <a:solidFill>
                <a:srgbClr val="76717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4977945" y="2166165"/>
              <a:ext cx="3535045" cy="277495"/>
            </a:xfrm>
            <a:custGeom>
              <a:avLst/>
              <a:gdLst/>
              <a:ahLst/>
              <a:cxnLst/>
              <a:rect l="l" t="t" r="r" b="b"/>
              <a:pathLst>
                <a:path w="3535045" h="277494">
                  <a:moveTo>
                    <a:pt x="3488602" y="0"/>
                  </a:moveTo>
                  <a:lnTo>
                    <a:pt x="46167" y="0"/>
                  </a:lnTo>
                  <a:lnTo>
                    <a:pt x="28196" y="3628"/>
                  </a:lnTo>
                  <a:lnTo>
                    <a:pt x="13521" y="13522"/>
                  </a:lnTo>
                  <a:lnTo>
                    <a:pt x="3627" y="28197"/>
                  </a:lnTo>
                  <a:lnTo>
                    <a:pt x="0" y="46168"/>
                  </a:lnTo>
                  <a:lnTo>
                    <a:pt x="0" y="276999"/>
                  </a:lnTo>
                  <a:lnTo>
                    <a:pt x="3534769" y="276999"/>
                  </a:lnTo>
                  <a:lnTo>
                    <a:pt x="3534769" y="46168"/>
                  </a:lnTo>
                  <a:lnTo>
                    <a:pt x="3531141" y="28197"/>
                  </a:lnTo>
                  <a:lnTo>
                    <a:pt x="3521247" y="13522"/>
                  </a:lnTo>
                  <a:lnTo>
                    <a:pt x="3506572" y="3628"/>
                  </a:lnTo>
                  <a:lnTo>
                    <a:pt x="3488602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4977945" y="2166165"/>
              <a:ext cx="3535045" cy="277495"/>
            </a:xfrm>
            <a:custGeom>
              <a:avLst/>
              <a:gdLst/>
              <a:ahLst/>
              <a:cxnLst/>
              <a:rect l="l" t="t" r="r" b="b"/>
              <a:pathLst>
                <a:path w="3535045" h="277494">
                  <a:moveTo>
                    <a:pt x="46167" y="0"/>
                  </a:moveTo>
                  <a:lnTo>
                    <a:pt x="3488602" y="0"/>
                  </a:lnTo>
                  <a:lnTo>
                    <a:pt x="3506572" y="3628"/>
                  </a:lnTo>
                  <a:lnTo>
                    <a:pt x="3521247" y="13522"/>
                  </a:lnTo>
                  <a:lnTo>
                    <a:pt x="3531141" y="28197"/>
                  </a:lnTo>
                  <a:lnTo>
                    <a:pt x="3534770" y="46167"/>
                  </a:lnTo>
                  <a:lnTo>
                    <a:pt x="3534770" y="276999"/>
                  </a:lnTo>
                  <a:lnTo>
                    <a:pt x="0" y="276999"/>
                  </a:lnTo>
                  <a:lnTo>
                    <a:pt x="0" y="46167"/>
                  </a:lnTo>
                  <a:lnTo>
                    <a:pt x="3628" y="28197"/>
                  </a:lnTo>
                  <a:lnTo>
                    <a:pt x="13522" y="13522"/>
                  </a:lnTo>
                  <a:lnTo>
                    <a:pt x="28197" y="3628"/>
                  </a:lnTo>
                  <a:lnTo>
                    <a:pt x="46167" y="0"/>
                  </a:lnTo>
                  <a:close/>
                </a:path>
              </a:pathLst>
            </a:custGeom>
            <a:ln w="12700">
              <a:solidFill>
                <a:srgbClr val="DEEBF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4061667" y="2507996"/>
            <a:ext cx="5956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3B3838"/>
                </a:solidFill>
                <a:latin typeface="Calibri"/>
                <a:cs typeface="Calibri"/>
              </a:rPr>
              <a:t>PLACEBO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5361485" y="2507996"/>
            <a:ext cx="480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0.5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328229" y="2194052"/>
            <a:ext cx="834390" cy="522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solidFill>
                  <a:srgbClr val="3B3838"/>
                </a:solidFill>
                <a:latin typeface="Calibri"/>
                <a:cs typeface="Calibri"/>
              </a:rPr>
              <a:t>BAXDROSTAT</a:t>
            </a:r>
            <a:endParaRPr sz="1200">
              <a:latin typeface="Calibri"/>
              <a:cs typeface="Calibri"/>
            </a:endParaRPr>
          </a:p>
          <a:p>
            <a:pPr marL="344170">
              <a:lnSpc>
                <a:spcPct val="100000"/>
              </a:lnSpc>
              <a:spcBef>
                <a:spcPts val="1030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1</a:t>
            </a:r>
            <a:r>
              <a:rPr dirty="0" sz="1200" spc="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877352" y="2507996"/>
            <a:ext cx="3651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3B3838"/>
                </a:solidFill>
                <a:latin typeface="Calibri"/>
                <a:cs typeface="Calibri"/>
              </a:rPr>
              <a:t>2</a:t>
            </a:r>
            <a:r>
              <a:rPr dirty="0" sz="1200" spc="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3B3838"/>
                </a:solidFill>
                <a:latin typeface="Calibri"/>
                <a:cs typeface="Calibri"/>
              </a:rPr>
              <a:t>MG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621166" y="3971035"/>
            <a:ext cx="450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p=0.95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6849983" y="3824732"/>
            <a:ext cx="450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p=0.55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8078803" y="3928364"/>
            <a:ext cx="450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solidFill>
                  <a:srgbClr val="262626"/>
                </a:solidFill>
                <a:latin typeface="Calibri"/>
                <a:cs typeface="Calibri"/>
              </a:rPr>
              <a:t>p=0.75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594049" y="1790700"/>
            <a:ext cx="2139950" cy="185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100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There</a:t>
            </a:r>
            <a:r>
              <a:rPr dirty="0" sz="20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2000" spc="-3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74747"/>
                </a:solidFill>
                <a:latin typeface="Calibri"/>
                <a:cs typeface="Calibri"/>
              </a:rPr>
              <a:t>no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significant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difference</a:t>
            </a:r>
            <a:r>
              <a:rPr dirty="0" sz="2000" spc="-10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74747"/>
                </a:solidFill>
                <a:latin typeface="Calibri"/>
                <a:cs typeface="Calibri"/>
              </a:rPr>
              <a:t>in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placebo-corrected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diastolic</a:t>
            </a:r>
            <a:r>
              <a:rPr dirty="0" sz="2000" spc="-5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blood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pressure</a:t>
            </a:r>
            <a:r>
              <a:rPr dirty="0" sz="2000" spc="-6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change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94049" y="3924300"/>
            <a:ext cx="2054860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100"/>
              </a:spcBef>
              <a:buClr>
                <a:srgbClr val="F26F2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There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was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a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74747"/>
                </a:solidFill>
                <a:latin typeface="Calibri"/>
                <a:cs typeface="Calibri"/>
              </a:rPr>
              <a:t>large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decrease</a:t>
            </a:r>
            <a:r>
              <a:rPr dirty="0" sz="20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000" spc="-15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74747"/>
                </a:solidFill>
                <a:latin typeface="Calibri"/>
                <a:cs typeface="Calibri"/>
              </a:rPr>
              <a:t>DBP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noted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in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74747"/>
                </a:solidFill>
                <a:latin typeface="Calibri"/>
                <a:cs typeface="Calibri"/>
              </a:rPr>
              <a:t>the </a:t>
            </a:r>
            <a:r>
              <a:rPr dirty="0" sz="2000">
                <a:solidFill>
                  <a:srgbClr val="474747"/>
                </a:solidFill>
                <a:latin typeface="Calibri"/>
                <a:cs typeface="Calibri"/>
              </a:rPr>
              <a:t>placebo</a:t>
            </a:r>
            <a:r>
              <a:rPr dirty="0" sz="2000" spc="-20">
                <a:solidFill>
                  <a:srgbClr val="474747"/>
                </a:solidFill>
                <a:latin typeface="Calibri"/>
                <a:cs typeface="Calibri"/>
              </a:rPr>
              <a:t> group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0" name="object 40" descr=""/>
          <p:cNvGrpSpPr/>
          <p:nvPr/>
        </p:nvGrpSpPr>
        <p:grpSpPr>
          <a:xfrm>
            <a:off x="3644423" y="6089339"/>
            <a:ext cx="2900045" cy="195580"/>
            <a:chOff x="3644423" y="6089339"/>
            <a:chExt cx="2900045" cy="195580"/>
          </a:xfrm>
        </p:grpSpPr>
        <p:sp>
          <p:nvSpPr>
            <p:cNvPr id="41" name="object 41" descr=""/>
            <p:cNvSpPr/>
            <p:nvPr/>
          </p:nvSpPr>
          <p:spPr>
            <a:xfrm>
              <a:off x="4691405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18288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82880" y="18288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323B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4691405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0" y="0"/>
                  </a:moveTo>
                  <a:lnTo>
                    <a:pt x="182880" y="0"/>
                  </a:lnTo>
                  <a:lnTo>
                    <a:pt x="182880" y="182880"/>
                  </a:lnTo>
                  <a:lnTo>
                    <a:pt x="0" y="1828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323B9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3650773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18288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82880" y="18288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AF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3650773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0" y="0"/>
                  </a:moveTo>
                  <a:lnTo>
                    <a:pt x="182880" y="0"/>
                  </a:lnTo>
                  <a:lnTo>
                    <a:pt x="182880" y="182880"/>
                  </a:lnTo>
                  <a:lnTo>
                    <a:pt x="0" y="1828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AFABA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6354660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18288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82880" y="18288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FF6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6354660" y="6095689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79">
                  <a:moveTo>
                    <a:pt x="0" y="0"/>
                  </a:moveTo>
                  <a:lnTo>
                    <a:pt x="182880" y="0"/>
                  </a:lnTo>
                  <a:lnTo>
                    <a:pt x="182880" y="182880"/>
                  </a:lnTo>
                  <a:lnTo>
                    <a:pt x="0" y="1828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69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699219" y="6068567"/>
            <a:ext cx="10553700" cy="681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0">
              <a:lnSpc>
                <a:spcPct val="100000"/>
              </a:lnSpc>
              <a:spcBef>
                <a:spcPts val="100"/>
              </a:spcBef>
              <a:tabLst>
                <a:tab pos="1167130" algn="l"/>
                <a:tab pos="2830830" algn="l"/>
              </a:tabLst>
            </a:pP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Placebo</a:t>
            </a:r>
            <a:r>
              <a:rPr dirty="0" sz="1100">
                <a:solidFill>
                  <a:srgbClr val="3B3838"/>
                </a:solidFill>
                <a:latin typeface="Calibri"/>
                <a:cs typeface="Calibri"/>
              </a:rPr>
              <a:t>	Absolute</a:t>
            </a:r>
            <a:r>
              <a:rPr dirty="0" sz="1100" spc="-4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Change</a:t>
            </a:r>
            <a:r>
              <a:rPr dirty="0" sz="1100">
                <a:solidFill>
                  <a:srgbClr val="3B3838"/>
                </a:solidFill>
                <a:latin typeface="Calibri"/>
                <a:cs typeface="Calibri"/>
              </a:rPr>
              <a:t>	</a:t>
            </a: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Placebo-</a:t>
            </a:r>
            <a:r>
              <a:rPr dirty="0" sz="1100">
                <a:solidFill>
                  <a:srgbClr val="3B3838"/>
                </a:solidFill>
                <a:latin typeface="Calibri"/>
                <a:cs typeface="Calibri"/>
              </a:rPr>
              <a:t>Corrected</a:t>
            </a:r>
            <a:r>
              <a:rPr dirty="0" sz="1100" spc="5">
                <a:solidFill>
                  <a:srgbClr val="3B3838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3B3838"/>
                </a:solidFill>
                <a:latin typeface="Calibri"/>
                <a:cs typeface="Calibri"/>
              </a:rPr>
              <a:t>Change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Data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are LSM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± 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SE.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Abbreviations:</a:t>
            </a:r>
            <a:r>
              <a:rPr dirty="0" sz="1000" spc="-2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DBP,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diastolic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blood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pressure;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LSM,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least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squares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mean.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significance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of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changes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from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baseline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comparing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treatment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groups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to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the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placebo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group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was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estimated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by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an</a:t>
            </a:r>
            <a:r>
              <a:rPr dirty="0" sz="1000" spc="-15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7F7F7F"/>
                </a:solidFill>
                <a:latin typeface="Calibri"/>
                <a:cs typeface="Calibri"/>
              </a:rPr>
              <a:t>MMRM</a:t>
            </a:r>
            <a:r>
              <a:rPr dirty="0" sz="1000" spc="-2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F7F7F"/>
                </a:solidFill>
                <a:latin typeface="Calibri"/>
                <a:cs typeface="Calibri"/>
              </a:rPr>
              <a:t>model.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2023-03-04T19:35:04Z</dcterms:created>
  <dcterms:modified xsi:type="dcterms:W3CDTF">2023-03-04T19:35:04Z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2023-03-03T00:00:00Z</vt:filetime>
  </property>
  <property fmtid="{D5CDD505-2E9C-101B-9397-08002B2CF9AE}" pid="3" name="LastSaved">
    <vt:filetime>2023-03-04T00:00:00Z</vt:filetime>
  </property>
  <property fmtid="{D5CDD505-2E9C-101B-9397-08002B2CF9AE}" pid="4" name="Producer">
    <vt:lpwstr>macOS Version 11.1 (Build 20C69) Quartz PDFContext</vt:lpwstr>
  </property>
</Properties>
</file>