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Default Extension="jpg" ContentType="image/jpg"/>
  <Override PartName="/ppt/slides/slide4.xml" ContentType="application/vnd.openxmlformats-officedocument.presentationml.slide+xml"/>
  <Default Extension="png" ContentType="image/png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</p:sldIdLst>
  <p:sldSz cx="12192000" cy="6858000"/>
  <p:notesSz cx="12192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2000" cy="6848475"/>
          </a:xfrm>
          <a:custGeom>
            <a:avLst/>
            <a:gdLst/>
            <a:ahLst/>
            <a:cxnLst/>
            <a:rect l="l" t="t" r="r" b="b"/>
            <a:pathLst>
              <a:path w="12192000" h="6848475">
                <a:moveTo>
                  <a:pt x="0" y="6848474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48474"/>
                </a:lnTo>
                <a:lnTo>
                  <a:pt x="0" y="6848474"/>
                </a:lnTo>
                <a:close/>
              </a:path>
            </a:pathLst>
          </a:custGeom>
          <a:solidFill>
            <a:srgbClr val="313B9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2219333" y="3520154"/>
            <a:ext cx="2532380" cy="0"/>
          </a:xfrm>
          <a:custGeom>
            <a:avLst/>
            <a:gdLst/>
            <a:ahLst/>
            <a:cxnLst/>
            <a:rect l="l" t="t" r="r" b="b"/>
            <a:pathLst>
              <a:path w="2532379" h="0">
                <a:moveTo>
                  <a:pt x="0" y="0"/>
                </a:moveTo>
                <a:lnTo>
                  <a:pt x="2532336" y="1"/>
                </a:lnTo>
              </a:path>
            </a:pathLst>
          </a:custGeom>
          <a:ln w="285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207816" y="1343659"/>
            <a:ext cx="7855584" cy="20618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rgbClr val="313B97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207816" y="3745483"/>
            <a:ext cx="7691120" cy="8458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rgbClr val="474747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313B97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rgbClr val="474747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313B97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313B97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99217" y="179323"/>
            <a:ext cx="8925562" cy="10587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rgbClr val="313B97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66252" y="1584452"/>
            <a:ext cx="4943475" cy="3540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rgbClr val="474747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5" Type="http://schemas.openxmlformats.org/officeDocument/2006/relationships/image" Target="../media/image11.png"/><Relationship Id="rId6" Type="http://schemas.openxmlformats.org/officeDocument/2006/relationships/image" Target="../media/image12.png"/><Relationship Id="rId7" Type="http://schemas.openxmlformats.org/officeDocument/2006/relationships/image" Target="../media/image13.png"/><Relationship Id="rId8" Type="http://schemas.openxmlformats.org/officeDocument/2006/relationships/image" Target="../media/image14.png"/><Relationship Id="rId9" Type="http://schemas.openxmlformats.org/officeDocument/2006/relationships/image" Target="../media/image15.png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6.jpg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png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mailto:dlbhattmd@post.harvard.edu" TargetMode="External"/><Relationship Id="rId3" Type="http://schemas.openxmlformats.org/officeDocument/2006/relationships/image" Target="../media/image18.png"/><Relationship Id="rId4" Type="http://schemas.openxmlformats.org/officeDocument/2006/relationships/image" Target="../media/image19.jp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>
            <a:spLocks noGrp="1"/>
          </p:cNvSpPr>
          <p:nvPr>
            <p:ph type="subTitle" idx="4"/>
          </p:nvPr>
        </p:nvSpPr>
        <p:spPr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12700" marR="5080">
              <a:lnSpc>
                <a:spcPct val="99400"/>
              </a:lnSpc>
              <a:spcBef>
                <a:spcPts val="110"/>
              </a:spcBef>
            </a:pPr>
            <a:r>
              <a:rPr dirty="0" spc="-10">
                <a:solidFill>
                  <a:srgbClr val="FFFFFF"/>
                </a:solidFill>
              </a:rPr>
              <a:t>DEEPAK</a:t>
            </a:r>
            <a:r>
              <a:rPr dirty="0" spc="-30">
                <a:solidFill>
                  <a:srgbClr val="FFFFFF"/>
                </a:solidFill>
              </a:rPr>
              <a:t> </a:t>
            </a:r>
            <a:r>
              <a:rPr dirty="0">
                <a:solidFill>
                  <a:srgbClr val="FFFFFF"/>
                </a:solidFill>
              </a:rPr>
              <a:t>L.</a:t>
            </a:r>
            <a:r>
              <a:rPr dirty="0" spc="-35">
                <a:solidFill>
                  <a:srgbClr val="FFFFFF"/>
                </a:solidFill>
              </a:rPr>
              <a:t> </a:t>
            </a:r>
            <a:r>
              <a:rPr dirty="0" spc="-45">
                <a:solidFill>
                  <a:srgbClr val="FFFFFF"/>
                </a:solidFill>
              </a:rPr>
              <a:t>BHATT,</a:t>
            </a:r>
            <a:r>
              <a:rPr dirty="0" spc="-30">
                <a:solidFill>
                  <a:srgbClr val="FFFFFF"/>
                </a:solidFill>
              </a:rPr>
              <a:t> </a:t>
            </a:r>
            <a:r>
              <a:rPr dirty="0">
                <a:solidFill>
                  <a:srgbClr val="FFFFFF"/>
                </a:solidFill>
              </a:rPr>
              <a:t>MD,</a:t>
            </a:r>
            <a:r>
              <a:rPr dirty="0" spc="-30">
                <a:solidFill>
                  <a:srgbClr val="FFFFFF"/>
                </a:solidFill>
              </a:rPr>
              <a:t> </a:t>
            </a:r>
            <a:r>
              <a:rPr dirty="0">
                <a:solidFill>
                  <a:srgbClr val="FFFFFF"/>
                </a:solidFill>
              </a:rPr>
              <a:t>MPH,</a:t>
            </a:r>
            <a:r>
              <a:rPr dirty="0" spc="-30">
                <a:solidFill>
                  <a:srgbClr val="FFFFFF"/>
                </a:solidFill>
              </a:rPr>
              <a:t> </a:t>
            </a:r>
            <a:r>
              <a:rPr dirty="0" spc="-20">
                <a:solidFill>
                  <a:srgbClr val="FFFFFF"/>
                </a:solidFill>
              </a:rPr>
              <a:t>YUAN-</a:t>
            </a:r>
            <a:r>
              <a:rPr dirty="0">
                <a:solidFill>
                  <a:srgbClr val="FFFFFF"/>
                </a:solidFill>
              </a:rPr>
              <a:t>DI</a:t>
            </a:r>
            <a:r>
              <a:rPr dirty="0" spc="-30">
                <a:solidFill>
                  <a:srgbClr val="FFFFFF"/>
                </a:solidFill>
              </a:rPr>
              <a:t> </a:t>
            </a:r>
            <a:r>
              <a:rPr dirty="0" spc="-10">
                <a:solidFill>
                  <a:srgbClr val="FFFFFF"/>
                </a:solidFill>
              </a:rPr>
              <a:t>HALVORSEN,</a:t>
            </a:r>
            <a:r>
              <a:rPr dirty="0" spc="-30">
                <a:solidFill>
                  <a:srgbClr val="FFFFFF"/>
                </a:solidFill>
              </a:rPr>
              <a:t> </a:t>
            </a:r>
            <a:r>
              <a:rPr dirty="0">
                <a:solidFill>
                  <a:srgbClr val="FFFFFF"/>
                </a:solidFill>
              </a:rPr>
              <a:t>PHD,</a:t>
            </a:r>
            <a:r>
              <a:rPr dirty="0" spc="-30">
                <a:solidFill>
                  <a:srgbClr val="FFFFFF"/>
                </a:solidFill>
              </a:rPr>
              <a:t> </a:t>
            </a:r>
            <a:r>
              <a:rPr dirty="0">
                <a:solidFill>
                  <a:srgbClr val="FFFFFF"/>
                </a:solidFill>
              </a:rPr>
              <a:t>WILLIAM</a:t>
            </a:r>
            <a:r>
              <a:rPr dirty="0" spc="-35">
                <a:solidFill>
                  <a:srgbClr val="FFFFFF"/>
                </a:solidFill>
              </a:rPr>
              <a:t> </a:t>
            </a:r>
            <a:r>
              <a:rPr dirty="0">
                <a:solidFill>
                  <a:srgbClr val="FFFFFF"/>
                </a:solidFill>
              </a:rPr>
              <a:t>MARSHALL,</a:t>
            </a:r>
            <a:r>
              <a:rPr dirty="0" spc="-25">
                <a:solidFill>
                  <a:srgbClr val="FFFFFF"/>
                </a:solidFill>
              </a:rPr>
              <a:t> MD, </a:t>
            </a:r>
            <a:r>
              <a:rPr dirty="0">
                <a:solidFill>
                  <a:srgbClr val="FFFFFF"/>
                </a:solidFill>
              </a:rPr>
              <a:t>DANIEL</a:t>
            </a:r>
            <a:r>
              <a:rPr dirty="0" spc="-30">
                <a:solidFill>
                  <a:srgbClr val="FFFFFF"/>
                </a:solidFill>
              </a:rPr>
              <a:t> </a:t>
            </a:r>
            <a:r>
              <a:rPr dirty="0">
                <a:solidFill>
                  <a:srgbClr val="FFFFFF"/>
                </a:solidFill>
              </a:rPr>
              <a:t>LADER,</a:t>
            </a:r>
            <a:r>
              <a:rPr dirty="0" spc="-35">
                <a:solidFill>
                  <a:srgbClr val="FFFFFF"/>
                </a:solidFill>
              </a:rPr>
              <a:t> </a:t>
            </a:r>
            <a:r>
              <a:rPr dirty="0">
                <a:solidFill>
                  <a:srgbClr val="FFFFFF"/>
                </a:solidFill>
              </a:rPr>
              <a:t>BRIAN</a:t>
            </a:r>
            <a:r>
              <a:rPr dirty="0" spc="-35">
                <a:solidFill>
                  <a:srgbClr val="FFFFFF"/>
                </a:solidFill>
              </a:rPr>
              <a:t> </a:t>
            </a:r>
            <a:r>
              <a:rPr dirty="0">
                <a:solidFill>
                  <a:srgbClr val="FFFFFF"/>
                </a:solidFill>
              </a:rPr>
              <a:t>SHEN,</a:t>
            </a:r>
            <a:r>
              <a:rPr dirty="0" spc="-35">
                <a:solidFill>
                  <a:srgbClr val="FFFFFF"/>
                </a:solidFill>
              </a:rPr>
              <a:t> </a:t>
            </a:r>
            <a:r>
              <a:rPr dirty="0">
                <a:solidFill>
                  <a:srgbClr val="FFFFFF"/>
                </a:solidFill>
              </a:rPr>
              <a:t>MACKENZIE</a:t>
            </a:r>
            <a:r>
              <a:rPr dirty="0" spc="-35">
                <a:solidFill>
                  <a:srgbClr val="FFFFFF"/>
                </a:solidFill>
              </a:rPr>
              <a:t> </a:t>
            </a:r>
            <a:r>
              <a:rPr dirty="0" spc="-40">
                <a:solidFill>
                  <a:srgbClr val="FFFFFF"/>
                </a:solidFill>
              </a:rPr>
              <a:t>PATER,</a:t>
            </a:r>
            <a:r>
              <a:rPr dirty="0" spc="-35">
                <a:solidFill>
                  <a:srgbClr val="FFFFFF"/>
                </a:solidFill>
              </a:rPr>
              <a:t> </a:t>
            </a:r>
            <a:r>
              <a:rPr dirty="0">
                <a:solidFill>
                  <a:srgbClr val="FFFFFF"/>
                </a:solidFill>
              </a:rPr>
              <a:t>PHD,</a:t>
            </a:r>
            <a:r>
              <a:rPr dirty="0" spc="-35">
                <a:solidFill>
                  <a:srgbClr val="FFFFFF"/>
                </a:solidFill>
              </a:rPr>
              <a:t> </a:t>
            </a:r>
            <a:r>
              <a:rPr dirty="0" spc="-20">
                <a:solidFill>
                  <a:srgbClr val="FFFFFF"/>
                </a:solidFill>
              </a:rPr>
              <a:t>AJAY</a:t>
            </a:r>
            <a:r>
              <a:rPr dirty="0" spc="-40">
                <a:solidFill>
                  <a:srgbClr val="FFFFFF"/>
                </a:solidFill>
              </a:rPr>
              <a:t> </a:t>
            </a:r>
            <a:r>
              <a:rPr dirty="0" spc="-35">
                <a:solidFill>
                  <a:srgbClr val="FFFFFF"/>
                </a:solidFill>
              </a:rPr>
              <a:t>SRIVASTAVA, </a:t>
            </a:r>
            <a:r>
              <a:rPr dirty="0" spc="-25">
                <a:solidFill>
                  <a:srgbClr val="FFFFFF"/>
                </a:solidFill>
              </a:rPr>
              <a:t>MD, </a:t>
            </a:r>
            <a:r>
              <a:rPr dirty="0">
                <a:solidFill>
                  <a:srgbClr val="FFFFFF"/>
                </a:solidFill>
              </a:rPr>
              <a:t>MORRIS</a:t>
            </a:r>
            <a:r>
              <a:rPr dirty="0" spc="-45">
                <a:solidFill>
                  <a:srgbClr val="FFFFFF"/>
                </a:solidFill>
              </a:rPr>
              <a:t> </a:t>
            </a:r>
            <a:r>
              <a:rPr dirty="0">
                <a:solidFill>
                  <a:srgbClr val="FFFFFF"/>
                </a:solidFill>
              </a:rPr>
              <a:t>J.</a:t>
            </a:r>
            <a:r>
              <a:rPr dirty="0" spc="-30">
                <a:solidFill>
                  <a:srgbClr val="FFFFFF"/>
                </a:solidFill>
              </a:rPr>
              <a:t> </a:t>
            </a:r>
            <a:r>
              <a:rPr dirty="0">
                <a:solidFill>
                  <a:srgbClr val="FFFFFF"/>
                </a:solidFill>
              </a:rPr>
              <a:t>BROWN,</a:t>
            </a:r>
            <a:r>
              <a:rPr dirty="0" spc="-25">
                <a:solidFill>
                  <a:srgbClr val="FFFFFF"/>
                </a:solidFill>
              </a:rPr>
              <a:t> </a:t>
            </a:r>
            <a:r>
              <a:rPr dirty="0">
                <a:solidFill>
                  <a:srgbClr val="FFFFFF"/>
                </a:solidFill>
              </a:rPr>
              <a:t>MD,</a:t>
            </a:r>
            <a:r>
              <a:rPr dirty="0" spc="-25">
                <a:solidFill>
                  <a:srgbClr val="FFFFFF"/>
                </a:solidFill>
              </a:rPr>
              <a:t> </a:t>
            </a:r>
            <a:r>
              <a:rPr dirty="0">
                <a:solidFill>
                  <a:srgbClr val="FFFFFF"/>
                </a:solidFill>
              </a:rPr>
              <a:t>MASON</a:t>
            </a:r>
            <a:r>
              <a:rPr dirty="0" spc="-20">
                <a:solidFill>
                  <a:srgbClr val="FFFFFF"/>
                </a:solidFill>
              </a:rPr>
              <a:t> </a:t>
            </a:r>
            <a:r>
              <a:rPr dirty="0" spc="-90">
                <a:solidFill>
                  <a:srgbClr val="FFFFFF"/>
                </a:solidFill>
              </a:rPr>
              <a:t>W.</a:t>
            </a:r>
            <a:r>
              <a:rPr dirty="0" spc="-15">
                <a:solidFill>
                  <a:srgbClr val="FFFFFF"/>
                </a:solidFill>
              </a:rPr>
              <a:t> </a:t>
            </a:r>
            <a:r>
              <a:rPr dirty="0">
                <a:solidFill>
                  <a:srgbClr val="FFFFFF"/>
                </a:solidFill>
              </a:rPr>
              <a:t>FREEMAN,</a:t>
            </a:r>
            <a:r>
              <a:rPr dirty="0" spc="-20">
                <a:solidFill>
                  <a:srgbClr val="FFFFFF"/>
                </a:solidFill>
              </a:rPr>
              <a:t> </a:t>
            </a:r>
            <a:r>
              <a:rPr dirty="0" spc="-25">
                <a:solidFill>
                  <a:srgbClr val="FFFFFF"/>
                </a:solidFill>
              </a:rPr>
              <a:t>MD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ctrTitle"/>
          </p:nvPr>
        </p:nvSpPr>
        <p:spPr>
          <a:prstGeom prst="rect"/>
        </p:spPr>
        <p:txBody>
          <a:bodyPr wrap="square" lIns="0" tIns="65404" rIns="0" bIns="0" rtlCol="0" vert="horz">
            <a:spAutoFit/>
          </a:bodyPr>
          <a:lstStyle/>
          <a:p>
            <a:pPr marL="12700" marR="5080">
              <a:lnSpc>
                <a:spcPct val="90400"/>
              </a:lnSpc>
              <a:spcBef>
                <a:spcPts val="515"/>
              </a:spcBef>
            </a:pPr>
            <a:r>
              <a:rPr dirty="0">
                <a:solidFill>
                  <a:srgbClr val="FFFFFF"/>
                </a:solidFill>
              </a:rPr>
              <a:t>HALO:</a:t>
            </a:r>
            <a:r>
              <a:rPr dirty="0" spc="-55">
                <a:solidFill>
                  <a:srgbClr val="FFFFFF"/>
                </a:solidFill>
              </a:rPr>
              <a:t> </a:t>
            </a:r>
            <a:r>
              <a:rPr dirty="0">
                <a:solidFill>
                  <a:srgbClr val="FFFFFF"/>
                </a:solidFill>
              </a:rPr>
              <a:t>Results</a:t>
            </a:r>
            <a:r>
              <a:rPr dirty="0" spc="-35">
                <a:solidFill>
                  <a:srgbClr val="FFFFFF"/>
                </a:solidFill>
              </a:rPr>
              <a:t> </a:t>
            </a:r>
            <a:r>
              <a:rPr dirty="0">
                <a:solidFill>
                  <a:srgbClr val="FFFFFF"/>
                </a:solidFill>
              </a:rPr>
              <a:t>From</a:t>
            </a:r>
            <a:r>
              <a:rPr dirty="0" spc="-35">
                <a:solidFill>
                  <a:srgbClr val="FFFFFF"/>
                </a:solidFill>
              </a:rPr>
              <a:t> </a:t>
            </a:r>
            <a:r>
              <a:rPr dirty="0">
                <a:solidFill>
                  <a:srgbClr val="FFFFFF"/>
                </a:solidFill>
              </a:rPr>
              <a:t>a</a:t>
            </a:r>
            <a:r>
              <a:rPr dirty="0" spc="-40">
                <a:solidFill>
                  <a:srgbClr val="FFFFFF"/>
                </a:solidFill>
              </a:rPr>
              <a:t> </a:t>
            </a:r>
            <a:r>
              <a:rPr dirty="0">
                <a:solidFill>
                  <a:srgbClr val="FFFFFF"/>
                </a:solidFill>
              </a:rPr>
              <a:t>Phase</a:t>
            </a:r>
            <a:r>
              <a:rPr dirty="0" spc="-30">
                <a:solidFill>
                  <a:srgbClr val="FFFFFF"/>
                </a:solidFill>
              </a:rPr>
              <a:t> </a:t>
            </a:r>
            <a:r>
              <a:rPr dirty="0">
                <a:solidFill>
                  <a:srgbClr val="FFFFFF"/>
                </a:solidFill>
              </a:rPr>
              <a:t>2,</a:t>
            </a:r>
            <a:r>
              <a:rPr dirty="0" spc="-35">
                <a:solidFill>
                  <a:srgbClr val="FFFFFF"/>
                </a:solidFill>
              </a:rPr>
              <a:t> </a:t>
            </a:r>
            <a:r>
              <a:rPr dirty="0" spc="-10">
                <a:solidFill>
                  <a:srgbClr val="FFFFFF"/>
                </a:solidFill>
              </a:rPr>
              <a:t>Double- </a:t>
            </a:r>
            <a:r>
              <a:rPr dirty="0">
                <a:solidFill>
                  <a:srgbClr val="FFFFFF"/>
                </a:solidFill>
              </a:rPr>
              <a:t>Blind,</a:t>
            </a:r>
            <a:r>
              <a:rPr dirty="0" spc="-85">
                <a:solidFill>
                  <a:srgbClr val="FFFFFF"/>
                </a:solidFill>
              </a:rPr>
              <a:t> </a:t>
            </a:r>
            <a:r>
              <a:rPr dirty="0" spc="-10">
                <a:solidFill>
                  <a:srgbClr val="FFFFFF"/>
                </a:solidFill>
              </a:rPr>
              <a:t>Placebo-</a:t>
            </a:r>
            <a:r>
              <a:rPr dirty="0">
                <a:solidFill>
                  <a:srgbClr val="FFFFFF"/>
                </a:solidFill>
              </a:rPr>
              <a:t>Controlled</a:t>
            </a:r>
            <a:r>
              <a:rPr dirty="0" spc="-70">
                <a:solidFill>
                  <a:srgbClr val="FFFFFF"/>
                </a:solidFill>
              </a:rPr>
              <a:t> </a:t>
            </a:r>
            <a:r>
              <a:rPr dirty="0">
                <a:solidFill>
                  <a:srgbClr val="FFFFFF"/>
                </a:solidFill>
              </a:rPr>
              <a:t>Trial</a:t>
            </a:r>
            <a:r>
              <a:rPr dirty="0" spc="-65">
                <a:solidFill>
                  <a:srgbClr val="FFFFFF"/>
                </a:solidFill>
              </a:rPr>
              <a:t> </a:t>
            </a:r>
            <a:r>
              <a:rPr dirty="0" spc="-10">
                <a:solidFill>
                  <a:srgbClr val="FFFFFF"/>
                </a:solidFill>
              </a:rPr>
              <a:t>Evaluating </a:t>
            </a:r>
            <a:r>
              <a:rPr dirty="0">
                <a:solidFill>
                  <a:srgbClr val="FFFFFF"/>
                </a:solidFill>
              </a:rPr>
              <a:t>the</a:t>
            </a:r>
            <a:r>
              <a:rPr dirty="0" spc="-80">
                <a:solidFill>
                  <a:srgbClr val="FFFFFF"/>
                </a:solidFill>
              </a:rPr>
              <a:t> </a:t>
            </a:r>
            <a:r>
              <a:rPr dirty="0">
                <a:solidFill>
                  <a:srgbClr val="FFFFFF"/>
                </a:solidFill>
              </a:rPr>
              <a:t>Efficacy</a:t>
            </a:r>
            <a:r>
              <a:rPr dirty="0" spc="-80">
                <a:solidFill>
                  <a:srgbClr val="FFFFFF"/>
                </a:solidFill>
              </a:rPr>
              <a:t> </a:t>
            </a:r>
            <a:r>
              <a:rPr dirty="0">
                <a:solidFill>
                  <a:srgbClr val="FFFFFF"/>
                </a:solidFill>
              </a:rPr>
              <a:t>and</a:t>
            </a:r>
            <a:r>
              <a:rPr dirty="0" spc="-75">
                <a:solidFill>
                  <a:srgbClr val="FFFFFF"/>
                </a:solidFill>
              </a:rPr>
              <a:t> </a:t>
            </a:r>
            <a:r>
              <a:rPr dirty="0">
                <a:solidFill>
                  <a:srgbClr val="FFFFFF"/>
                </a:solidFill>
              </a:rPr>
              <a:t>Safety</a:t>
            </a:r>
            <a:r>
              <a:rPr dirty="0" spc="-80">
                <a:solidFill>
                  <a:srgbClr val="FFFFFF"/>
                </a:solidFill>
              </a:rPr>
              <a:t> </a:t>
            </a:r>
            <a:r>
              <a:rPr dirty="0">
                <a:solidFill>
                  <a:srgbClr val="FFFFFF"/>
                </a:solidFill>
              </a:rPr>
              <a:t>of</a:t>
            </a:r>
            <a:r>
              <a:rPr dirty="0" spc="-80">
                <a:solidFill>
                  <a:srgbClr val="FFFFFF"/>
                </a:solidFill>
              </a:rPr>
              <a:t> </a:t>
            </a:r>
            <a:r>
              <a:rPr dirty="0" spc="-10">
                <a:solidFill>
                  <a:srgbClr val="FFFFFF"/>
                </a:solidFill>
              </a:rPr>
              <a:t>Baxdrostat</a:t>
            </a:r>
            <a:r>
              <a:rPr dirty="0" spc="-70">
                <a:solidFill>
                  <a:srgbClr val="FFFFFF"/>
                </a:solidFill>
              </a:rPr>
              <a:t> </a:t>
            </a:r>
            <a:r>
              <a:rPr dirty="0" spc="-25">
                <a:solidFill>
                  <a:srgbClr val="FFFFFF"/>
                </a:solidFill>
              </a:rPr>
              <a:t>in </a:t>
            </a:r>
            <a:r>
              <a:rPr dirty="0">
                <a:solidFill>
                  <a:srgbClr val="FFFFFF"/>
                </a:solidFill>
              </a:rPr>
              <a:t>Patients</a:t>
            </a:r>
            <a:r>
              <a:rPr dirty="0" spc="-90">
                <a:solidFill>
                  <a:srgbClr val="FFFFFF"/>
                </a:solidFill>
              </a:rPr>
              <a:t> </a:t>
            </a:r>
            <a:r>
              <a:rPr dirty="0">
                <a:solidFill>
                  <a:srgbClr val="FFFFFF"/>
                </a:solidFill>
              </a:rPr>
              <a:t>With</a:t>
            </a:r>
            <a:r>
              <a:rPr dirty="0" spc="-75">
                <a:solidFill>
                  <a:srgbClr val="FFFFFF"/>
                </a:solidFill>
              </a:rPr>
              <a:t> </a:t>
            </a:r>
            <a:r>
              <a:rPr dirty="0">
                <a:solidFill>
                  <a:srgbClr val="FFFFFF"/>
                </a:solidFill>
              </a:rPr>
              <a:t>Uncontrolled</a:t>
            </a:r>
            <a:r>
              <a:rPr dirty="0" spc="-70">
                <a:solidFill>
                  <a:srgbClr val="FFFFFF"/>
                </a:solidFill>
              </a:rPr>
              <a:t> </a:t>
            </a:r>
            <a:r>
              <a:rPr dirty="0" spc="-10">
                <a:solidFill>
                  <a:srgbClr val="FFFFFF"/>
                </a:solidFill>
              </a:rPr>
              <a:t>Hypertension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3176016" y="1624583"/>
            <a:ext cx="5858510" cy="4556760"/>
            <a:chOff x="3176016" y="1624583"/>
            <a:chExt cx="5858510" cy="4556760"/>
          </a:xfrm>
        </p:grpSpPr>
        <p:pic>
          <p:nvPicPr>
            <p:cNvPr id="3" name="object 3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176016" y="1624583"/>
              <a:ext cx="5858256" cy="4556760"/>
            </a:xfrm>
            <a:prstGeom prst="rect">
              <a:avLst/>
            </a:prstGeom>
          </p:spPr>
        </p:pic>
        <p:sp>
          <p:nvSpPr>
            <p:cNvPr id="4" name="object 4" descr=""/>
            <p:cNvSpPr/>
            <p:nvPr/>
          </p:nvSpPr>
          <p:spPr>
            <a:xfrm>
              <a:off x="3430134" y="1878757"/>
              <a:ext cx="5350510" cy="4048125"/>
            </a:xfrm>
            <a:custGeom>
              <a:avLst/>
              <a:gdLst/>
              <a:ahLst/>
              <a:cxnLst/>
              <a:rect l="l" t="t" r="r" b="b"/>
              <a:pathLst>
                <a:path w="5350509" h="4048125">
                  <a:moveTo>
                    <a:pt x="5284875" y="0"/>
                  </a:moveTo>
                  <a:lnTo>
                    <a:pt x="65049" y="0"/>
                  </a:lnTo>
                  <a:lnTo>
                    <a:pt x="39729" y="5111"/>
                  </a:lnTo>
                  <a:lnTo>
                    <a:pt x="19052" y="19052"/>
                  </a:lnTo>
                  <a:lnTo>
                    <a:pt x="5111" y="39728"/>
                  </a:lnTo>
                  <a:lnTo>
                    <a:pt x="0" y="65048"/>
                  </a:lnTo>
                  <a:lnTo>
                    <a:pt x="0" y="3982848"/>
                  </a:lnTo>
                  <a:lnTo>
                    <a:pt x="5111" y="4008168"/>
                  </a:lnTo>
                  <a:lnTo>
                    <a:pt x="19052" y="4028844"/>
                  </a:lnTo>
                  <a:lnTo>
                    <a:pt x="39729" y="4042785"/>
                  </a:lnTo>
                  <a:lnTo>
                    <a:pt x="65049" y="4047896"/>
                  </a:lnTo>
                  <a:lnTo>
                    <a:pt x="5284875" y="4047896"/>
                  </a:lnTo>
                  <a:lnTo>
                    <a:pt x="5310195" y="4042785"/>
                  </a:lnTo>
                  <a:lnTo>
                    <a:pt x="5330871" y="4028844"/>
                  </a:lnTo>
                  <a:lnTo>
                    <a:pt x="5344811" y="4008168"/>
                  </a:lnTo>
                  <a:lnTo>
                    <a:pt x="5349923" y="3982848"/>
                  </a:lnTo>
                  <a:lnTo>
                    <a:pt x="5349923" y="65048"/>
                  </a:lnTo>
                  <a:lnTo>
                    <a:pt x="5344811" y="39728"/>
                  </a:lnTo>
                  <a:lnTo>
                    <a:pt x="5330871" y="19052"/>
                  </a:lnTo>
                  <a:lnTo>
                    <a:pt x="5310195" y="5111"/>
                  </a:lnTo>
                  <a:lnTo>
                    <a:pt x="528487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43764" rIns="0" bIns="0" rtlCol="0" vert="horz">
            <a:spAutoFit/>
          </a:bodyPr>
          <a:lstStyle/>
          <a:p>
            <a:pPr marL="12700">
              <a:lnSpc>
                <a:spcPts val="4270"/>
              </a:lnSpc>
              <a:spcBef>
                <a:spcPts val="100"/>
              </a:spcBef>
            </a:pPr>
            <a:r>
              <a:rPr dirty="0"/>
              <a:t>Secondary</a:t>
            </a:r>
            <a:r>
              <a:rPr dirty="0" spc="-30"/>
              <a:t> </a:t>
            </a:r>
            <a:r>
              <a:rPr dirty="0" spc="-10"/>
              <a:t>Endpoint</a:t>
            </a:r>
          </a:p>
          <a:p>
            <a:pPr marL="13335">
              <a:lnSpc>
                <a:spcPts val="2830"/>
              </a:lnSpc>
            </a:pPr>
            <a:r>
              <a:rPr dirty="0" cap="small" sz="2400" b="0">
                <a:solidFill>
                  <a:srgbClr val="F26F21"/>
                </a:solidFill>
                <a:latin typeface="Calibri"/>
                <a:cs typeface="Calibri"/>
              </a:rPr>
              <a:t>Percent</a:t>
            </a:r>
            <a:r>
              <a:rPr dirty="0" cap="small" sz="2400" spc="90" b="0">
                <a:solidFill>
                  <a:srgbClr val="F26F21"/>
                </a:solidFill>
                <a:latin typeface="Calibri"/>
                <a:cs typeface="Calibri"/>
              </a:rPr>
              <a:t> </a:t>
            </a:r>
            <a:r>
              <a:rPr dirty="0" cap="small" sz="2400" b="0">
                <a:solidFill>
                  <a:srgbClr val="F26F21"/>
                </a:solidFill>
                <a:latin typeface="Calibri"/>
                <a:cs typeface="Calibri"/>
              </a:rPr>
              <a:t>of</a:t>
            </a:r>
            <a:r>
              <a:rPr dirty="0" cap="small" sz="2400" spc="90" b="0">
                <a:solidFill>
                  <a:srgbClr val="F26F21"/>
                </a:solidFill>
                <a:latin typeface="Calibri"/>
                <a:cs typeface="Calibri"/>
              </a:rPr>
              <a:t> </a:t>
            </a:r>
            <a:r>
              <a:rPr dirty="0" cap="small" sz="2400" spc="-10" b="0">
                <a:solidFill>
                  <a:srgbClr val="F26F21"/>
                </a:solidFill>
                <a:latin typeface="Calibri"/>
                <a:cs typeface="Calibri"/>
              </a:rPr>
              <a:t>patients</a:t>
            </a:r>
            <a:r>
              <a:rPr dirty="0" cap="small" sz="2400" spc="90" b="0">
                <a:solidFill>
                  <a:srgbClr val="F26F21"/>
                </a:solidFill>
                <a:latin typeface="Calibri"/>
                <a:cs typeface="Calibri"/>
              </a:rPr>
              <a:t> </a:t>
            </a:r>
            <a:r>
              <a:rPr dirty="0" cap="small" sz="2400" b="0">
                <a:solidFill>
                  <a:srgbClr val="F26F21"/>
                </a:solidFill>
                <a:latin typeface="Calibri"/>
                <a:cs typeface="Calibri"/>
              </a:rPr>
              <a:t>achieving</a:t>
            </a:r>
            <a:r>
              <a:rPr dirty="0" cap="small" sz="2400" spc="90" b="0">
                <a:solidFill>
                  <a:srgbClr val="F26F21"/>
                </a:solidFill>
                <a:latin typeface="Calibri"/>
                <a:cs typeface="Calibri"/>
              </a:rPr>
              <a:t> </a:t>
            </a:r>
            <a:r>
              <a:rPr dirty="0" cap="small" sz="2400" b="0">
                <a:solidFill>
                  <a:srgbClr val="F26F21"/>
                </a:solidFill>
                <a:latin typeface="Calibri"/>
                <a:cs typeface="Calibri"/>
              </a:rPr>
              <a:t>a</a:t>
            </a:r>
            <a:r>
              <a:rPr dirty="0" cap="small" sz="2400" spc="90" b="0">
                <a:solidFill>
                  <a:srgbClr val="F26F21"/>
                </a:solidFill>
                <a:latin typeface="Calibri"/>
                <a:cs typeface="Calibri"/>
              </a:rPr>
              <a:t> </a:t>
            </a:r>
            <a:r>
              <a:rPr dirty="0" cap="small" sz="2400" b="0">
                <a:solidFill>
                  <a:srgbClr val="F26F21"/>
                </a:solidFill>
                <a:latin typeface="Calibri"/>
                <a:cs typeface="Calibri"/>
              </a:rPr>
              <a:t>seated</a:t>
            </a:r>
            <a:r>
              <a:rPr dirty="0" cap="small" sz="2400" spc="100" b="0">
                <a:solidFill>
                  <a:srgbClr val="F26F21"/>
                </a:solidFill>
                <a:latin typeface="Calibri"/>
                <a:cs typeface="Calibri"/>
              </a:rPr>
              <a:t> </a:t>
            </a:r>
            <a:r>
              <a:rPr dirty="0" cap="small" sz="2400" b="0">
                <a:solidFill>
                  <a:srgbClr val="F26F21"/>
                </a:solidFill>
                <a:latin typeface="Calibri"/>
                <a:cs typeface="Calibri"/>
              </a:rPr>
              <a:t>SBP</a:t>
            </a:r>
            <a:r>
              <a:rPr dirty="0" cap="small" sz="2400" spc="-30" b="0">
                <a:solidFill>
                  <a:srgbClr val="F26F21"/>
                </a:solidFill>
                <a:latin typeface="Calibri"/>
                <a:cs typeface="Calibri"/>
              </a:rPr>
              <a:t> </a:t>
            </a:r>
            <a:r>
              <a:rPr dirty="0" cap="small" sz="2400" b="0">
                <a:solidFill>
                  <a:srgbClr val="F26F21"/>
                </a:solidFill>
                <a:latin typeface="Calibri"/>
                <a:cs typeface="Calibri"/>
              </a:rPr>
              <a:t>response</a:t>
            </a:r>
            <a:r>
              <a:rPr dirty="0" cap="small" sz="2400" spc="85" b="0">
                <a:solidFill>
                  <a:srgbClr val="F26F21"/>
                </a:solidFill>
                <a:latin typeface="Calibri"/>
                <a:cs typeface="Calibri"/>
              </a:rPr>
              <a:t> </a:t>
            </a:r>
            <a:r>
              <a:rPr dirty="0" cap="small" sz="2400" b="0">
                <a:solidFill>
                  <a:srgbClr val="F26F21"/>
                </a:solidFill>
                <a:latin typeface="Calibri"/>
                <a:cs typeface="Calibri"/>
              </a:rPr>
              <a:t>&lt;130</a:t>
            </a:r>
            <a:r>
              <a:rPr dirty="0" cap="small" sz="2400" spc="-30" b="0">
                <a:solidFill>
                  <a:srgbClr val="F26F21"/>
                </a:solidFill>
                <a:latin typeface="Calibri"/>
                <a:cs typeface="Calibri"/>
              </a:rPr>
              <a:t> </a:t>
            </a:r>
            <a:r>
              <a:rPr dirty="0" cap="small" sz="2400" b="0">
                <a:solidFill>
                  <a:srgbClr val="F26F21"/>
                </a:solidFill>
                <a:latin typeface="Calibri"/>
                <a:cs typeface="Calibri"/>
              </a:rPr>
              <a:t>mmHg</a:t>
            </a:r>
            <a:r>
              <a:rPr dirty="0" cap="small" sz="2400" spc="90" b="0">
                <a:solidFill>
                  <a:srgbClr val="F26F21"/>
                </a:solidFill>
                <a:latin typeface="Calibri"/>
                <a:cs typeface="Calibri"/>
              </a:rPr>
              <a:t> </a:t>
            </a:r>
            <a:r>
              <a:rPr dirty="0" cap="small" sz="2400" b="0">
                <a:solidFill>
                  <a:srgbClr val="F26F21"/>
                </a:solidFill>
                <a:latin typeface="Calibri"/>
                <a:cs typeface="Calibri"/>
              </a:rPr>
              <a:t>at</a:t>
            </a:r>
            <a:r>
              <a:rPr dirty="0" cap="small" sz="2400" spc="85" b="0">
                <a:solidFill>
                  <a:srgbClr val="F26F21"/>
                </a:solidFill>
                <a:latin typeface="Calibri"/>
                <a:cs typeface="Calibri"/>
              </a:rPr>
              <a:t> </a:t>
            </a:r>
            <a:r>
              <a:rPr dirty="0" cap="small" sz="2400" b="0">
                <a:solidFill>
                  <a:srgbClr val="F26F21"/>
                </a:solidFill>
                <a:latin typeface="Calibri"/>
                <a:cs typeface="Calibri"/>
              </a:rPr>
              <a:t>8</a:t>
            </a:r>
            <a:r>
              <a:rPr dirty="0" cap="small" sz="2400" spc="-30" b="0">
                <a:solidFill>
                  <a:srgbClr val="F26F21"/>
                </a:solidFill>
                <a:latin typeface="Calibri"/>
                <a:cs typeface="Calibri"/>
              </a:rPr>
              <a:t> </a:t>
            </a:r>
            <a:r>
              <a:rPr dirty="0" cap="small" sz="2400" spc="-10" b="0">
                <a:solidFill>
                  <a:srgbClr val="F26F21"/>
                </a:solidFill>
                <a:latin typeface="Calibri"/>
                <a:cs typeface="Calibri"/>
              </a:rPr>
              <a:t>weeks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699217" y="6529323"/>
            <a:ext cx="226441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10">
                <a:solidFill>
                  <a:srgbClr val="7F7F7F"/>
                </a:solidFill>
                <a:latin typeface="Calibri"/>
                <a:cs typeface="Calibri"/>
              </a:rPr>
              <a:t>Abbreviations:</a:t>
            </a:r>
            <a:r>
              <a:rPr dirty="0" sz="1000" spc="-5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SBP,</a:t>
            </a:r>
            <a:r>
              <a:rPr dirty="0" sz="1000" spc="5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systolic</a:t>
            </a:r>
            <a:r>
              <a:rPr dirty="0" sz="1000" spc="15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blood</a:t>
            </a:r>
            <a:r>
              <a:rPr dirty="0" sz="1000" spc="5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 spc="-10">
                <a:solidFill>
                  <a:srgbClr val="7F7F7F"/>
                </a:solidFill>
                <a:latin typeface="Calibri"/>
                <a:cs typeface="Calibri"/>
              </a:rPr>
              <a:t>pressure.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7" name="object 7" descr=""/>
          <p:cNvSpPr/>
          <p:nvPr/>
        </p:nvSpPr>
        <p:spPr>
          <a:xfrm>
            <a:off x="4157255" y="4046094"/>
            <a:ext cx="528320" cy="1583690"/>
          </a:xfrm>
          <a:custGeom>
            <a:avLst/>
            <a:gdLst/>
            <a:ahLst/>
            <a:cxnLst/>
            <a:rect l="l" t="t" r="r" b="b"/>
            <a:pathLst>
              <a:path w="528320" h="1583689">
                <a:moveTo>
                  <a:pt x="527786" y="0"/>
                </a:moveTo>
                <a:lnTo>
                  <a:pt x="0" y="0"/>
                </a:lnTo>
                <a:lnTo>
                  <a:pt x="0" y="1583528"/>
                </a:lnTo>
                <a:lnTo>
                  <a:pt x="527786" y="1583528"/>
                </a:lnTo>
                <a:lnTo>
                  <a:pt x="527786" y="0"/>
                </a:lnTo>
                <a:close/>
              </a:path>
            </a:pathLst>
          </a:custGeom>
          <a:solidFill>
            <a:srgbClr val="AFABA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/>
          <p:nvPr/>
        </p:nvSpPr>
        <p:spPr>
          <a:xfrm>
            <a:off x="5376671" y="4023359"/>
            <a:ext cx="527685" cy="1606550"/>
          </a:xfrm>
          <a:custGeom>
            <a:avLst/>
            <a:gdLst/>
            <a:ahLst/>
            <a:cxnLst/>
            <a:rect l="l" t="t" r="r" b="b"/>
            <a:pathLst>
              <a:path w="527685" h="1606550">
                <a:moveTo>
                  <a:pt x="527303" y="0"/>
                </a:moveTo>
                <a:lnTo>
                  <a:pt x="0" y="0"/>
                </a:lnTo>
                <a:lnTo>
                  <a:pt x="0" y="1606262"/>
                </a:lnTo>
                <a:lnTo>
                  <a:pt x="527303" y="1606262"/>
                </a:lnTo>
                <a:lnTo>
                  <a:pt x="527303" y="0"/>
                </a:lnTo>
                <a:close/>
              </a:path>
            </a:pathLst>
          </a:custGeom>
          <a:solidFill>
            <a:srgbClr val="323B9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/>
          <p:nvPr/>
        </p:nvSpPr>
        <p:spPr>
          <a:xfrm>
            <a:off x="6595871" y="4133088"/>
            <a:ext cx="527685" cy="1496695"/>
          </a:xfrm>
          <a:custGeom>
            <a:avLst/>
            <a:gdLst/>
            <a:ahLst/>
            <a:cxnLst/>
            <a:rect l="l" t="t" r="r" b="b"/>
            <a:pathLst>
              <a:path w="527684" h="1496695">
                <a:moveTo>
                  <a:pt x="527303" y="0"/>
                </a:moveTo>
                <a:lnTo>
                  <a:pt x="0" y="0"/>
                </a:lnTo>
                <a:lnTo>
                  <a:pt x="0" y="1496534"/>
                </a:lnTo>
                <a:lnTo>
                  <a:pt x="527303" y="1496534"/>
                </a:lnTo>
                <a:lnTo>
                  <a:pt x="527303" y="0"/>
                </a:lnTo>
                <a:close/>
              </a:path>
            </a:pathLst>
          </a:custGeom>
          <a:solidFill>
            <a:srgbClr val="323B9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 descr=""/>
          <p:cNvSpPr/>
          <p:nvPr/>
        </p:nvSpPr>
        <p:spPr>
          <a:xfrm>
            <a:off x="7815071" y="3611879"/>
            <a:ext cx="527685" cy="2018030"/>
          </a:xfrm>
          <a:custGeom>
            <a:avLst/>
            <a:gdLst/>
            <a:ahLst/>
            <a:cxnLst/>
            <a:rect l="l" t="t" r="r" b="b"/>
            <a:pathLst>
              <a:path w="527684" h="2018029">
                <a:moveTo>
                  <a:pt x="527303" y="0"/>
                </a:moveTo>
                <a:lnTo>
                  <a:pt x="0" y="0"/>
                </a:lnTo>
                <a:lnTo>
                  <a:pt x="0" y="2017742"/>
                </a:lnTo>
                <a:lnTo>
                  <a:pt x="527303" y="2017742"/>
                </a:lnTo>
                <a:lnTo>
                  <a:pt x="527303" y="0"/>
                </a:lnTo>
                <a:close/>
              </a:path>
            </a:pathLst>
          </a:custGeom>
          <a:solidFill>
            <a:srgbClr val="323B9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 descr=""/>
          <p:cNvSpPr txBox="1"/>
          <p:nvPr/>
        </p:nvSpPr>
        <p:spPr>
          <a:xfrm>
            <a:off x="3581520" y="3338612"/>
            <a:ext cx="227329" cy="1548130"/>
          </a:xfrm>
          <a:prstGeom prst="rect">
            <a:avLst/>
          </a:prstGeom>
        </p:spPr>
        <p:txBody>
          <a:bodyPr wrap="square" lIns="0" tIns="4445" rIns="0" bIns="0" rtlCol="0" vert="vert270">
            <a:spAutoFit/>
          </a:bodyPr>
          <a:lstStyle/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300">
                <a:solidFill>
                  <a:srgbClr val="3B3838"/>
                </a:solidFill>
                <a:latin typeface="Calibri"/>
                <a:cs typeface="Calibri"/>
              </a:rPr>
              <a:t>PERCENT</a:t>
            </a:r>
            <a:r>
              <a:rPr dirty="0" sz="1300" spc="65">
                <a:solidFill>
                  <a:srgbClr val="3B3838"/>
                </a:solidFill>
                <a:latin typeface="Calibri"/>
                <a:cs typeface="Calibri"/>
              </a:rPr>
              <a:t> </a:t>
            </a:r>
            <a:r>
              <a:rPr dirty="0" sz="1300">
                <a:solidFill>
                  <a:srgbClr val="3B3838"/>
                </a:solidFill>
                <a:latin typeface="Calibri"/>
                <a:cs typeface="Calibri"/>
              </a:rPr>
              <a:t>OF</a:t>
            </a:r>
            <a:r>
              <a:rPr dirty="0" sz="1300" spc="70">
                <a:solidFill>
                  <a:srgbClr val="3B3838"/>
                </a:solidFill>
                <a:latin typeface="Calibri"/>
                <a:cs typeface="Calibri"/>
              </a:rPr>
              <a:t> </a:t>
            </a:r>
            <a:r>
              <a:rPr dirty="0" sz="1300" spc="-10">
                <a:solidFill>
                  <a:srgbClr val="3B3838"/>
                </a:solidFill>
                <a:latin typeface="Calibri"/>
                <a:cs typeface="Calibri"/>
              </a:rPr>
              <a:t>PATIENTS</a:t>
            </a:r>
            <a:endParaRPr sz="1300">
              <a:latin typeface="Calibri"/>
              <a:cs typeface="Calibri"/>
            </a:endParaRPr>
          </a:p>
        </p:txBody>
      </p:sp>
      <p:grpSp>
        <p:nvGrpSpPr>
          <p:cNvPr id="12" name="object 12" descr=""/>
          <p:cNvGrpSpPr/>
          <p:nvPr/>
        </p:nvGrpSpPr>
        <p:grpSpPr>
          <a:xfrm>
            <a:off x="5073280" y="2112759"/>
            <a:ext cx="3509010" cy="290195"/>
            <a:chOff x="5073280" y="2112759"/>
            <a:chExt cx="3509010" cy="290195"/>
          </a:xfrm>
        </p:grpSpPr>
        <p:sp>
          <p:nvSpPr>
            <p:cNvPr id="13" name="object 13" descr=""/>
            <p:cNvSpPr/>
            <p:nvPr/>
          </p:nvSpPr>
          <p:spPr>
            <a:xfrm>
              <a:off x="5079630" y="2119109"/>
              <a:ext cx="3496310" cy="277495"/>
            </a:xfrm>
            <a:custGeom>
              <a:avLst/>
              <a:gdLst/>
              <a:ahLst/>
              <a:cxnLst/>
              <a:rect l="l" t="t" r="r" b="b"/>
              <a:pathLst>
                <a:path w="3496309" h="277494">
                  <a:moveTo>
                    <a:pt x="3449546" y="0"/>
                  </a:moveTo>
                  <a:lnTo>
                    <a:pt x="46165" y="0"/>
                  </a:lnTo>
                  <a:lnTo>
                    <a:pt x="28196" y="3628"/>
                  </a:lnTo>
                  <a:lnTo>
                    <a:pt x="13521" y="13522"/>
                  </a:lnTo>
                  <a:lnTo>
                    <a:pt x="3627" y="28197"/>
                  </a:lnTo>
                  <a:lnTo>
                    <a:pt x="0" y="46167"/>
                  </a:lnTo>
                  <a:lnTo>
                    <a:pt x="0" y="276999"/>
                  </a:lnTo>
                  <a:lnTo>
                    <a:pt x="3495711" y="276999"/>
                  </a:lnTo>
                  <a:lnTo>
                    <a:pt x="3495711" y="46167"/>
                  </a:lnTo>
                  <a:lnTo>
                    <a:pt x="3492083" y="28197"/>
                  </a:lnTo>
                  <a:lnTo>
                    <a:pt x="3482190" y="13522"/>
                  </a:lnTo>
                  <a:lnTo>
                    <a:pt x="3467515" y="3628"/>
                  </a:lnTo>
                  <a:lnTo>
                    <a:pt x="3449546" y="0"/>
                  </a:lnTo>
                  <a:close/>
                </a:path>
              </a:pathLst>
            </a:custGeom>
            <a:solidFill>
              <a:srgbClr val="DEEBF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5079630" y="2119109"/>
              <a:ext cx="3496310" cy="277495"/>
            </a:xfrm>
            <a:custGeom>
              <a:avLst/>
              <a:gdLst/>
              <a:ahLst/>
              <a:cxnLst/>
              <a:rect l="l" t="t" r="r" b="b"/>
              <a:pathLst>
                <a:path w="3496309" h="277494">
                  <a:moveTo>
                    <a:pt x="46166" y="0"/>
                  </a:moveTo>
                  <a:lnTo>
                    <a:pt x="3449547" y="0"/>
                  </a:lnTo>
                  <a:lnTo>
                    <a:pt x="3467517" y="3627"/>
                  </a:lnTo>
                  <a:lnTo>
                    <a:pt x="3482191" y="13521"/>
                  </a:lnTo>
                  <a:lnTo>
                    <a:pt x="3492085" y="28196"/>
                  </a:lnTo>
                  <a:lnTo>
                    <a:pt x="3495713" y="46166"/>
                  </a:lnTo>
                  <a:lnTo>
                    <a:pt x="3495713" y="276999"/>
                  </a:lnTo>
                  <a:lnTo>
                    <a:pt x="0" y="276999"/>
                  </a:lnTo>
                  <a:lnTo>
                    <a:pt x="0" y="46166"/>
                  </a:lnTo>
                  <a:lnTo>
                    <a:pt x="3627" y="28196"/>
                  </a:lnTo>
                  <a:lnTo>
                    <a:pt x="13521" y="13521"/>
                  </a:lnTo>
                  <a:lnTo>
                    <a:pt x="28196" y="3627"/>
                  </a:lnTo>
                  <a:lnTo>
                    <a:pt x="46166" y="0"/>
                  </a:lnTo>
                  <a:close/>
                </a:path>
              </a:pathLst>
            </a:custGeom>
            <a:ln w="12700">
              <a:solidFill>
                <a:srgbClr val="DEEBF7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5" name="object 15" descr=""/>
          <p:cNvSpPr txBox="1"/>
          <p:nvPr/>
        </p:nvSpPr>
        <p:spPr>
          <a:xfrm>
            <a:off x="6410385" y="2148332"/>
            <a:ext cx="83439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5">
                <a:solidFill>
                  <a:srgbClr val="3B3838"/>
                </a:solidFill>
                <a:latin typeface="Calibri"/>
                <a:cs typeface="Calibri"/>
              </a:rPr>
              <a:t>BAXDROSTAT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4061667" y="2507996"/>
            <a:ext cx="59563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>
                <a:solidFill>
                  <a:srgbClr val="3B3838"/>
                </a:solidFill>
                <a:latin typeface="Calibri"/>
                <a:cs typeface="Calibri"/>
              </a:rPr>
              <a:t>PLACEBO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5361485" y="2507996"/>
            <a:ext cx="48069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3B3838"/>
                </a:solidFill>
                <a:latin typeface="Calibri"/>
                <a:cs typeface="Calibri"/>
              </a:rPr>
              <a:t>0.5 </a:t>
            </a:r>
            <a:r>
              <a:rPr dirty="0" sz="1200" spc="-25">
                <a:solidFill>
                  <a:srgbClr val="3B3838"/>
                </a:solidFill>
                <a:latin typeface="Calibri"/>
                <a:cs typeface="Calibri"/>
              </a:rPr>
              <a:t>MG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6660298" y="2507996"/>
            <a:ext cx="36512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3B3838"/>
                </a:solidFill>
                <a:latin typeface="Calibri"/>
                <a:cs typeface="Calibri"/>
              </a:rPr>
              <a:t>1</a:t>
            </a:r>
            <a:r>
              <a:rPr dirty="0" sz="1200" spc="5">
                <a:solidFill>
                  <a:srgbClr val="3B3838"/>
                </a:solidFill>
                <a:latin typeface="Calibri"/>
                <a:cs typeface="Calibri"/>
              </a:rPr>
              <a:t> </a:t>
            </a:r>
            <a:r>
              <a:rPr dirty="0" sz="1200" spc="-25">
                <a:solidFill>
                  <a:srgbClr val="3B3838"/>
                </a:solidFill>
                <a:latin typeface="Calibri"/>
                <a:cs typeface="Calibri"/>
              </a:rPr>
              <a:t>MG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7877352" y="2507996"/>
            <a:ext cx="36512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3B3838"/>
                </a:solidFill>
                <a:latin typeface="Calibri"/>
                <a:cs typeface="Calibri"/>
              </a:rPr>
              <a:t>2</a:t>
            </a:r>
            <a:r>
              <a:rPr dirty="0" sz="1200" spc="5">
                <a:solidFill>
                  <a:srgbClr val="3B3838"/>
                </a:solidFill>
                <a:latin typeface="Calibri"/>
                <a:cs typeface="Calibri"/>
              </a:rPr>
              <a:t> </a:t>
            </a:r>
            <a:r>
              <a:rPr dirty="0" sz="1200" spc="-25">
                <a:solidFill>
                  <a:srgbClr val="3B3838"/>
                </a:solidFill>
                <a:latin typeface="Calibri"/>
                <a:cs typeface="Calibri"/>
              </a:rPr>
              <a:t>MG</a:t>
            </a:r>
            <a:endParaRPr sz="1200">
              <a:latin typeface="Calibri"/>
              <a:cs typeface="Calibri"/>
            </a:endParaRPr>
          </a:p>
        </p:txBody>
      </p:sp>
      <p:graphicFrame>
        <p:nvGraphicFramePr>
          <p:cNvPr id="20" name="object 20" descr=""/>
          <p:cNvGraphicFramePr>
            <a:graphicFrameLocks noGrp="1"/>
          </p:cNvGraphicFramePr>
          <p:nvPr/>
        </p:nvGraphicFramePr>
        <p:xfrm>
          <a:off x="3811554" y="2670692"/>
          <a:ext cx="4953000" cy="29527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92530"/>
                <a:gridCol w="1246505"/>
                <a:gridCol w="1217294"/>
                <a:gridCol w="1221104"/>
              </a:tblGrid>
              <a:tr h="37973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767171"/>
                      </a:solidFill>
                      <a:prstDash val="sysDot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algn="ctr" marR="30480">
                        <a:lnSpc>
                          <a:spcPct val="100000"/>
                        </a:lnSpc>
                      </a:pPr>
                      <a:r>
                        <a:rPr dirty="0" sz="120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Odds</a:t>
                      </a:r>
                      <a:r>
                        <a:rPr dirty="0" sz="1200" spc="-4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ratio</a:t>
                      </a:r>
                      <a:r>
                        <a:rPr dirty="0" sz="1200" spc="-3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2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0.97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635">
                    <a:lnL w="6350">
                      <a:solidFill>
                        <a:srgbClr val="767171"/>
                      </a:solidFill>
                      <a:prstDash val="sysDot"/>
                    </a:lnL>
                    <a:lnR w="6350">
                      <a:solidFill>
                        <a:srgbClr val="767171"/>
                      </a:solidFill>
                      <a:prstDash val="sysDot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algn="ctr" marL="3810">
                        <a:lnSpc>
                          <a:spcPct val="100000"/>
                        </a:lnSpc>
                      </a:pPr>
                      <a:r>
                        <a:rPr dirty="0" sz="120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Odds</a:t>
                      </a:r>
                      <a:r>
                        <a:rPr dirty="0" sz="1200" spc="-4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ratio</a:t>
                      </a:r>
                      <a:r>
                        <a:rPr dirty="0" sz="1200" spc="-3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2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0.85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635">
                    <a:lnL w="6350">
                      <a:solidFill>
                        <a:srgbClr val="767171"/>
                      </a:solidFill>
                      <a:prstDash val="sysDot"/>
                    </a:lnL>
                    <a:lnR w="6350">
                      <a:solidFill>
                        <a:srgbClr val="767171"/>
                      </a:solidFill>
                      <a:prstDash val="sysDot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algn="ctr" marR="20320">
                        <a:lnSpc>
                          <a:spcPct val="100000"/>
                        </a:lnSpc>
                      </a:pPr>
                      <a:r>
                        <a:rPr dirty="0" sz="120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Odds</a:t>
                      </a:r>
                      <a:r>
                        <a:rPr dirty="0" sz="1200" spc="-4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ratio</a:t>
                      </a:r>
                      <a:r>
                        <a:rPr dirty="0" sz="1200" spc="-3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2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1.88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635">
                    <a:lnL w="6350">
                      <a:solidFill>
                        <a:srgbClr val="767171"/>
                      </a:solidFill>
                      <a:prstDash val="sysDot"/>
                    </a:lnL>
                  </a:tcPr>
                </a:tc>
              </a:tr>
              <a:tr h="2419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767171"/>
                      </a:solidFill>
                      <a:prstDash val="sysDot"/>
                    </a:lnR>
                  </a:tcPr>
                </a:tc>
                <a:tc>
                  <a:txBody>
                    <a:bodyPr/>
                    <a:lstStyle/>
                    <a:p>
                      <a:pPr algn="ctr" marR="30480">
                        <a:lnSpc>
                          <a:spcPts val="1405"/>
                        </a:lnSpc>
                      </a:pPr>
                      <a:r>
                        <a:rPr dirty="0" sz="1200" spc="-10" i="1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p=0.92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767171"/>
                      </a:solidFill>
                      <a:prstDash val="sysDot"/>
                    </a:lnL>
                    <a:lnR w="6350">
                      <a:solidFill>
                        <a:srgbClr val="767171"/>
                      </a:solidFill>
                      <a:prstDash val="sysDot"/>
                    </a:lnR>
                  </a:tcPr>
                </a:tc>
                <a:tc>
                  <a:txBody>
                    <a:bodyPr/>
                    <a:lstStyle/>
                    <a:p>
                      <a:pPr algn="ctr" marL="3810">
                        <a:lnSpc>
                          <a:spcPts val="1405"/>
                        </a:lnSpc>
                      </a:pPr>
                      <a:r>
                        <a:rPr dirty="0" sz="1200" spc="-10" i="1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p=0.65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767171"/>
                      </a:solidFill>
                      <a:prstDash val="sysDot"/>
                    </a:lnL>
                    <a:lnR w="6350">
                      <a:solidFill>
                        <a:srgbClr val="767171"/>
                      </a:solidFill>
                      <a:prstDash val="sysDot"/>
                    </a:lnR>
                  </a:tcPr>
                </a:tc>
                <a:tc>
                  <a:txBody>
                    <a:bodyPr/>
                    <a:lstStyle/>
                    <a:p>
                      <a:pPr algn="ctr" marR="20320">
                        <a:lnSpc>
                          <a:spcPts val="1405"/>
                        </a:lnSpc>
                      </a:pPr>
                      <a:r>
                        <a:rPr dirty="0" sz="1200" spc="-10" i="1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p=0.10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767171"/>
                      </a:solidFill>
                      <a:prstDash val="sysDot"/>
                    </a:lnL>
                  </a:tcPr>
                </a:tc>
              </a:tr>
              <a:tr h="345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767171"/>
                      </a:solidFill>
                      <a:prstDash val="sysDot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767171"/>
                      </a:solidFill>
                      <a:prstDash val="sysDot"/>
                    </a:lnL>
                    <a:lnR w="6350">
                      <a:solidFill>
                        <a:srgbClr val="767171"/>
                      </a:solidFill>
                      <a:prstDash val="sysDot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767171"/>
                      </a:solidFill>
                      <a:prstDash val="sysDot"/>
                    </a:lnL>
                    <a:lnR w="6350">
                      <a:solidFill>
                        <a:srgbClr val="767171"/>
                      </a:solidFill>
                      <a:prstDash val="sysDot"/>
                    </a:lnR>
                  </a:tcPr>
                </a:tc>
                <a:tc>
                  <a:txBody>
                    <a:bodyPr/>
                    <a:lstStyle/>
                    <a:p>
                      <a:pPr algn="ctr" marL="26670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dirty="0" sz="1200" spc="-20" b="1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71.7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45720">
                    <a:lnL w="6350">
                      <a:solidFill>
                        <a:srgbClr val="767171"/>
                      </a:solidFill>
                      <a:prstDash val="sysDot"/>
                    </a:lnL>
                  </a:tcPr>
                </a:tc>
              </a:tr>
              <a:tr h="1985645"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950"/>
                        </a:spcBef>
                      </a:pPr>
                      <a:r>
                        <a:rPr dirty="0" sz="1200" spc="-20" b="1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56.3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0650">
                    <a:lnR w="6350">
                      <a:solidFill>
                        <a:srgbClr val="767171"/>
                      </a:solidFill>
                      <a:prstDash val="sysDot"/>
                    </a:lnR>
                    <a:lnB w="9525">
                      <a:solidFill>
                        <a:srgbClr val="DEDED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780"/>
                        </a:spcBef>
                      </a:pPr>
                      <a:r>
                        <a:rPr dirty="0" sz="1200" spc="-20" b="1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57.1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99060">
                    <a:lnL w="6350">
                      <a:solidFill>
                        <a:srgbClr val="767171"/>
                      </a:solidFill>
                      <a:prstDash val="sysDot"/>
                    </a:lnL>
                    <a:lnR w="6350">
                      <a:solidFill>
                        <a:srgbClr val="767171"/>
                      </a:solidFill>
                      <a:prstDash val="sysDot"/>
                    </a:lnR>
                    <a:lnB w="9525">
                      <a:solidFill>
                        <a:srgbClr val="DEDED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200" spc="-20" b="1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53.2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905">
                    <a:lnL w="6350">
                      <a:solidFill>
                        <a:srgbClr val="767171"/>
                      </a:solidFill>
                      <a:prstDash val="sysDot"/>
                    </a:lnL>
                    <a:lnR w="6350">
                      <a:solidFill>
                        <a:srgbClr val="767171"/>
                      </a:solidFill>
                      <a:prstDash val="sysDot"/>
                    </a:lnR>
                    <a:lnB w="9525">
                      <a:solidFill>
                        <a:srgbClr val="DEDED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767171"/>
                      </a:solidFill>
                      <a:prstDash val="sysDot"/>
                    </a:lnL>
                    <a:lnB w="9525">
                      <a:solidFill>
                        <a:srgbClr val="DEDEDE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45719" y="1167383"/>
            <a:ext cx="12143740" cy="4559935"/>
            <a:chOff x="45719" y="1167383"/>
            <a:chExt cx="12143740" cy="4559935"/>
          </a:xfrm>
        </p:grpSpPr>
        <p:pic>
          <p:nvPicPr>
            <p:cNvPr id="3" name="object 3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099048" y="1167383"/>
              <a:ext cx="6089904" cy="4559808"/>
            </a:xfrm>
            <a:prstGeom prst="rect">
              <a:avLst/>
            </a:prstGeom>
          </p:spPr>
        </p:pic>
        <p:sp>
          <p:nvSpPr>
            <p:cNvPr id="4" name="object 4" descr=""/>
            <p:cNvSpPr/>
            <p:nvPr/>
          </p:nvSpPr>
          <p:spPr>
            <a:xfrm>
              <a:off x="6355208" y="1423343"/>
              <a:ext cx="5587365" cy="4048125"/>
            </a:xfrm>
            <a:custGeom>
              <a:avLst/>
              <a:gdLst/>
              <a:ahLst/>
              <a:cxnLst/>
              <a:rect l="l" t="t" r="r" b="b"/>
              <a:pathLst>
                <a:path w="5587365" h="4048125">
                  <a:moveTo>
                    <a:pt x="5521937" y="0"/>
                  </a:moveTo>
                  <a:lnTo>
                    <a:pt x="65046" y="0"/>
                  </a:lnTo>
                  <a:lnTo>
                    <a:pt x="39727" y="5111"/>
                  </a:lnTo>
                  <a:lnTo>
                    <a:pt x="19051" y="19051"/>
                  </a:lnTo>
                  <a:lnTo>
                    <a:pt x="5111" y="39727"/>
                  </a:lnTo>
                  <a:lnTo>
                    <a:pt x="0" y="65046"/>
                  </a:lnTo>
                  <a:lnTo>
                    <a:pt x="0" y="3982849"/>
                  </a:lnTo>
                  <a:lnTo>
                    <a:pt x="5111" y="4008168"/>
                  </a:lnTo>
                  <a:lnTo>
                    <a:pt x="19051" y="4028845"/>
                  </a:lnTo>
                  <a:lnTo>
                    <a:pt x="39727" y="4042785"/>
                  </a:lnTo>
                  <a:lnTo>
                    <a:pt x="65046" y="4047897"/>
                  </a:lnTo>
                  <a:lnTo>
                    <a:pt x="5521937" y="4047897"/>
                  </a:lnTo>
                  <a:lnTo>
                    <a:pt x="5547256" y="4042785"/>
                  </a:lnTo>
                  <a:lnTo>
                    <a:pt x="5567932" y="4028845"/>
                  </a:lnTo>
                  <a:lnTo>
                    <a:pt x="5581872" y="4008168"/>
                  </a:lnTo>
                  <a:lnTo>
                    <a:pt x="5586984" y="3982849"/>
                  </a:lnTo>
                  <a:lnTo>
                    <a:pt x="5586984" y="65046"/>
                  </a:lnTo>
                  <a:lnTo>
                    <a:pt x="5581872" y="39727"/>
                  </a:lnTo>
                  <a:lnTo>
                    <a:pt x="5567932" y="19051"/>
                  </a:lnTo>
                  <a:lnTo>
                    <a:pt x="5547256" y="5111"/>
                  </a:lnTo>
                  <a:lnTo>
                    <a:pt x="552193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5" name="object 5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5719" y="1167383"/>
              <a:ext cx="6092952" cy="4559808"/>
            </a:xfrm>
            <a:prstGeom prst="rect">
              <a:avLst/>
            </a:prstGeom>
          </p:spPr>
        </p:pic>
        <p:sp>
          <p:nvSpPr>
            <p:cNvPr id="6" name="object 6" descr=""/>
            <p:cNvSpPr/>
            <p:nvPr/>
          </p:nvSpPr>
          <p:spPr>
            <a:xfrm>
              <a:off x="301341" y="1423343"/>
              <a:ext cx="5583555" cy="4048125"/>
            </a:xfrm>
            <a:custGeom>
              <a:avLst/>
              <a:gdLst/>
              <a:ahLst/>
              <a:cxnLst/>
              <a:rect l="l" t="t" r="r" b="b"/>
              <a:pathLst>
                <a:path w="5583555" h="4048125">
                  <a:moveTo>
                    <a:pt x="5517898" y="0"/>
                  </a:moveTo>
                  <a:lnTo>
                    <a:pt x="65048" y="0"/>
                  </a:lnTo>
                  <a:lnTo>
                    <a:pt x="39728" y="5111"/>
                  </a:lnTo>
                  <a:lnTo>
                    <a:pt x="19052" y="19052"/>
                  </a:lnTo>
                  <a:lnTo>
                    <a:pt x="5111" y="39729"/>
                  </a:lnTo>
                  <a:lnTo>
                    <a:pt x="0" y="65049"/>
                  </a:lnTo>
                  <a:lnTo>
                    <a:pt x="0" y="3982848"/>
                  </a:lnTo>
                  <a:lnTo>
                    <a:pt x="5111" y="4008168"/>
                  </a:lnTo>
                  <a:lnTo>
                    <a:pt x="19052" y="4028845"/>
                  </a:lnTo>
                  <a:lnTo>
                    <a:pt x="39728" y="4042785"/>
                  </a:lnTo>
                  <a:lnTo>
                    <a:pt x="65048" y="4047897"/>
                  </a:lnTo>
                  <a:lnTo>
                    <a:pt x="5517898" y="4047897"/>
                  </a:lnTo>
                  <a:lnTo>
                    <a:pt x="5543218" y="4042785"/>
                  </a:lnTo>
                  <a:lnTo>
                    <a:pt x="5563894" y="4028845"/>
                  </a:lnTo>
                  <a:lnTo>
                    <a:pt x="5577835" y="4008168"/>
                  </a:lnTo>
                  <a:lnTo>
                    <a:pt x="5582947" y="3982848"/>
                  </a:lnTo>
                  <a:lnTo>
                    <a:pt x="5582947" y="65049"/>
                  </a:lnTo>
                  <a:lnTo>
                    <a:pt x="5577835" y="39729"/>
                  </a:lnTo>
                  <a:lnTo>
                    <a:pt x="5563894" y="19052"/>
                  </a:lnTo>
                  <a:lnTo>
                    <a:pt x="5543218" y="5111"/>
                  </a:lnTo>
                  <a:lnTo>
                    <a:pt x="551789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699219" y="310388"/>
            <a:ext cx="522732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Changes</a:t>
            </a:r>
            <a:r>
              <a:rPr dirty="0" spc="-35"/>
              <a:t> </a:t>
            </a:r>
            <a:r>
              <a:rPr dirty="0"/>
              <a:t>in</a:t>
            </a:r>
            <a:r>
              <a:rPr dirty="0" spc="-20"/>
              <a:t> </a:t>
            </a:r>
            <a:r>
              <a:rPr dirty="0"/>
              <a:t>Hormone</a:t>
            </a:r>
            <a:r>
              <a:rPr dirty="0" spc="-20"/>
              <a:t> </a:t>
            </a:r>
            <a:r>
              <a:rPr dirty="0" spc="-10"/>
              <a:t>Levels</a:t>
            </a:r>
          </a:p>
        </p:txBody>
      </p:sp>
      <p:sp>
        <p:nvSpPr>
          <p:cNvPr id="8" name="object 8" descr=""/>
          <p:cNvSpPr txBox="1"/>
          <p:nvPr/>
        </p:nvSpPr>
        <p:spPr>
          <a:xfrm>
            <a:off x="699961" y="846835"/>
            <a:ext cx="918654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cap="small" sz="2400" spc="-10">
                <a:solidFill>
                  <a:srgbClr val="F26F21"/>
                </a:solidFill>
                <a:latin typeface="Calibri"/>
                <a:cs typeface="Calibri"/>
              </a:rPr>
              <a:t>Baxdrostat</a:t>
            </a:r>
            <a:r>
              <a:rPr dirty="0" cap="small" sz="2400" spc="125">
                <a:solidFill>
                  <a:srgbClr val="F26F21"/>
                </a:solidFill>
                <a:latin typeface="Calibri"/>
                <a:cs typeface="Calibri"/>
              </a:rPr>
              <a:t> </a:t>
            </a:r>
            <a:r>
              <a:rPr dirty="0" cap="small" sz="2400">
                <a:solidFill>
                  <a:srgbClr val="F26F21"/>
                </a:solidFill>
                <a:latin typeface="Calibri"/>
                <a:cs typeface="Calibri"/>
              </a:rPr>
              <a:t>decreased</a:t>
            </a:r>
            <a:r>
              <a:rPr dirty="0" cap="small" sz="2400" spc="145">
                <a:solidFill>
                  <a:srgbClr val="F26F21"/>
                </a:solidFill>
                <a:latin typeface="Calibri"/>
                <a:cs typeface="Calibri"/>
              </a:rPr>
              <a:t> </a:t>
            </a:r>
            <a:r>
              <a:rPr dirty="0" cap="small" sz="2400">
                <a:solidFill>
                  <a:srgbClr val="F26F21"/>
                </a:solidFill>
                <a:latin typeface="Calibri"/>
                <a:cs typeface="Calibri"/>
              </a:rPr>
              <a:t>serum</a:t>
            </a:r>
            <a:r>
              <a:rPr dirty="0" cap="small" sz="2400" spc="135">
                <a:solidFill>
                  <a:srgbClr val="F26F21"/>
                </a:solidFill>
                <a:latin typeface="Calibri"/>
                <a:cs typeface="Calibri"/>
              </a:rPr>
              <a:t> </a:t>
            </a:r>
            <a:r>
              <a:rPr dirty="0" cap="small" sz="2400">
                <a:solidFill>
                  <a:srgbClr val="F26F21"/>
                </a:solidFill>
                <a:latin typeface="Calibri"/>
                <a:cs typeface="Calibri"/>
              </a:rPr>
              <a:t>aldosterone</a:t>
            </a:r>
            <a:r>
              <a:rPr dirty="0" cap="small" sz="2400" spc="120">
                <a:solidFill>
                  <a:srgbClr val="F26F21"/>
                </a:solidFill>
                <a:latin typeface="Calibri"/>
                <a:cs typeface="Calibri"/>
              </a:rPr>
              <a:t> </a:t>
            </a:r>
            <a:r>
              <a:rPr dirty="0" cap="small" sz="2400">
                <a:solidFill>
                  <a:srgbClr val="F26F21"/>
                </a:solidFill>
                <a:latin typeface="Calibri"/>
                <a:cs typeface="Calibri"/>
              </a:rPr>
              <a:t>and</a:t>
            </a:r>
            <a:r>
              <a:rPr dirty="0" cap="small" sz="2400" spc="140">
                <a:solidFill>
                  <a:srgbClr val="F26F21"/>
                </a:solidFill>
                <a:latin typeface="Calibri"/>
                <a:cs typeface="Calibri"/>
              </a:rPr>
              <a:t> </a:t>
            </a:r>
            <a:r>
              <a:rPr dirty="0" cap="small" sz="2400">
                <a:solidFill>
                  <a:srgbClr val="F26F21"/>
                </a:solidFill>
                <a:latin typeface="Calibri"/>
                <a:cs typeface="Calibri"/>
              </a:rPr>
              <a:t>increased</a:t>
            </a:r>
            <a:r>
              <a:rPr dirty="0" cap="small" sz="2400" spc="140">
                <a:solidFill>
                  <a:srgbClr val="F26F21"/>
                </a:solidFill>
                <a:latin typeface="Calibri"/>
                <a:cs typeface="Calibri"/>
              </a:rPr>
              <a:t> </a:t>
            </a:r>
            <a:r>
              <a:rPr dirty="0" cap="small" sz="2400">
                <a:solidFill>
                  <a:srgbClr val="F26F21"/>
                </a:solidFill>
                <a:latin typeface="Calibri"/>
                <a:cs typeface="Calibri"/>
              </a:rPr>
              <a:t>plasma</a:t>
            </a:r>
            <a:r>
              <a:rPr dirty="0" cap="small" sz="2400" spc="135">
                <a:solidFill>
                  <a:srgbClr val="F26F21"/>
                </a:solidFill>
                <a:latin typeface="Calibri"/>
                <a:cs typeface="Calibri"/>
              </a:rPr>
              <a:t> </a:t>
            </a:r>
            <a:r>
              <a:rPr dirty="0" cap="small" sz="2400">
                <a:solidFill>
                  <a:srgbClr val="F26F21"/>
                </a:solidFill>
                <a:latin typeface="Calibri"/>
                <a:cs typeface="Calibri"/>
              </a:rPr>
              <a:t>renin</a:t>
            </a:r>
            <a:r>
              <a:rPr dirty="0" cap="small" sz="2400" spc="135">
                <a:solidFill>
                  <a:srgbClr val="F26F21"/>
                </a:solidFill>
                <a:latin typeface="Calibri"/>
                <a:cs typeface="Calibri"/>
              </a:rPr>
              <a:t> </a:t>
            </a:r>
            <a:r>
              <a:rPr dirty="0" cap="small" sz="2400" spc="-40">
                <a:solidFill>
                  <a:srgbClr val="F26F21"/>
                </a:solidFill>
                <a:latin typeface="Calibri"/>
                <a:cs typeface="Calibri"/>
              </a:rPr>
              <a:t>activity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9" name="object 9" descr=""/>
          <p:cNvSpPr/>
          <p:nvPr/>
        </p:nvSpPr>
        <p:spPr>
          <a:xfrm>
            <a:off x="4706112" y="4188702"/>
            <a:ext cx="0" cy="57785"/>
          </a:xfrm>
          <a:custGeom>
            <a:avLst/>
            <a:gdLst/>
            <a:ahLst/>
            <a:cxnLst/>
            <a:rect l="l" t="t" r="r" b="b"/>
            <a:pathLst>
              <a:path w="0" h="57785">
                <a:moveTo>
                  <a:pt x="0" y="0"/>
                </a:moveTo>
                <a:lnTo>
                  <a:pt x="0" y="57161"/>
                </a:lnTo>
              </a:path>
            </a:pathLst>
          </a:custGeom>
          <a:ln w="9525">
            <a:solidFill>
              <a:srgbClr val="727272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10" name="object 10" descr=""/>
          <p:cNvGrpSpPr/>
          <p:nvPr/>
        </p:nvGrpSpPr>
        <p:grpSpPr>
          <a:xfrm>
            <a:off x="1178388" y="1628984"/>
            <a:ext cx="3966210" cy="3258820"/>
            <a:chOff x="1178388" y="1628984"/>
            <a:chExt cx="3966210" cy="3258820"/>
          </a:xfrm>
        </p:grpSpPr>
        <p:sp>
          <p:nvSpPr>
            <p:cNvPr id="11" name="object 11" descr=""/>
            <p:cNvSpPr/>
            <p:nvPr/>
          </p:nvSpPr>
          <p:spPr>
            <a:xfrm>
              <a:off x="1233709" y="1633747"/>
              <a:ext cx="3905885" cy="3249295"/>
            </a:xfrm>
            <a:custGeom>
              <a:avLst/>
              <a:gdLst/>
              <a:ahLst/>
              <a:cxnLst/>
              <a:rect l="l" t="t" r="r" b="b"/>
              <a:pathLst>
                <a:path w="3905885" h="3249295">
                  <a:moveTo>
                    <a:pt x="0" y="3249244"/>
                  </a:moveTo>
                  <a:lnTo>
                    <a:pt x="1" y="0"/>
                  </a:lnTo>
                </a:path>
                <a:path w="3905885" h="3249295">
                  <a:moveTo>
                    <a:pt x="0" y="3249244"/>
                  </a:moveTo>
                  <a:lnTo>
                    <a:pt x="3905840" y="3249243"/>
                  </a:lnTo>
                </a:path>
              </a:pathLst>
            </a:custGeom>
            <a:ln w="9525">
              <a:solidFill>
                <a:srgbClr val="DEDEDE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1231392" y="2519904"/>
              <a:ext cx="31115" cy="0"/>
            </a:xfrm>
            <a:custGeom>
              <a:avLst/>
              <a:gdLst/>
              <a:ahLst/>
              <a:cxnLst/>
              <a:rect l="l" t="t" r="r" b="b"/>
              <a:pathLst>
                <a:path w="31115" h="0">
                  <a:moveTo>
                    <a:pt x="0" y="0"/>
                  </a:moveTo>
                  <a:lnTo>
                    <a:pt x="30892" y="0"/>
                  </a:lnTo>
                </a:path>
                <a:path w="31115" h="0">
                  <a:moveTo>
                    <a:pt x="0" y="0"/>
                  </a:moveTo>
                  <a:lnTo>
                    <a:pt x="30892" y="0"/>
                  </a:lnTo>
                </a:path>
              </a:pathLst>
            </a:custGeom>
            <a:ln w="9525">
              <a:solidFill>
                <a:srgbClr val="72727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2941063" y="2013022"/>
              <a:ext cx="57150" cy="636270"/>
            </a:xfrm>
            <a:custGeom>
              <a:avLst/>
              <a:gdLst/>
              <a:ahLst/>
              <a:cxnLst/>
              <a:rect l="l" t="t" r="r" b="b"/>
              <a:pathLst>
                <a:path w="57150" h="636269">
                  <a:moveTo>
                    <a:pt x="27688" y="318697"/>
                  </a:moveTo>
                  <a:lnTo>
                    <a:pt x="27688" y="635671"/>
                  </a:lnTo>
                </a:path>
                <a:path w="57150" h="636269">
                  <a:moveTo>
                    <a:pt x="27688" y="318697"/>
                  </a:moveTo>
                  <a:lnTo>
                    <a:pt x="27688" y="0"/>
                  </a:lnTo>
                </a:path>
                <a:path w="57150" h="636269">
                  <a:moveTo>
                    <a:pt x="0" y="635671"/>
                  </a:moveTo>
                  <a:lnTo>
                    <a:pt x="57150" y="635671"/>
                  </a:lnTo>
                </a:path>
                <a:path w="57150" h="636269">
                  <a:moveTo>
                    <a:pt x="0" y="0"/>
                  </a:moveTo>
                  <a:lnTo>
                    <a:pt x="57150" y="0"/>
                  </a:lnTo>
                </a:path>
              </a:pathLst>
            </a:custGeom>
            <a:ln w="9525">
              <a:solidFill>
                <a:srgbClr val="72727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4676993" y="2643967"/>
              <a:ext cx="57150" cy="579120"/>
            </a:xfrm>
            <a:custGeom>
              <a:avLst/>
              <a:gdLst/>
              <a:ahLst/>
              <a:cxnLst/>
              <a:rect l="l" t="t" r="r" b="b"/>
              <a:pathLst>
                <a:path w="57150" h="579119">
                  <a:moveTo>
                    <a:pt x="29119" y="288209"/>
                  </a:moveTo>
                  <a:lnTo>
                    <a:pt x="29119" y="578957"/>
                  </a:lnTo>
                </a:path>
                <a:path w="57150" h="579119">
                  <a:moveTo>
                    <a:pt x="29119" y="288209"/>
                  </a:moveTo>
                  <a:lnTo>
                    <a:pt x="29119" y="0"/>
                  </a:lnTo>
                </a:path>
                <a:path w="57150" h="579119">
                  <a:moveTo>
                    <a:pt x="0" y="578957"/>
                  </a:moveTo>
                  <a:lnTo>
                    <a:pt x="57150" y="578957"/>
                  </a:lnTo>
                </a:path>
                <a:path w="57150" h="579119">
                  <a:moveTo>
                    <a:pt x="0" y="0"/>
                  </a:moveTo>
                  <a:lnTo>
                    <a:pt x="57150" y="0"/>
                  </a:lnTo>
                </a:path>
              </a:pathLst>
            </a:custGeom>
            <a:ln w="9525">
              <a:solidFill>
                <a:srgbClr val="72727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1231392" y="2519904"/>
              <a:ext cx="31115" cy="0"/>
            </a:xfrm>
            <a:custGeom>
              <a:avLst/>
              <a:gdLst/>
              <a:ahLst/>
              <a:cxnLst/>
              <a:rect l="l" t="t" r="r" b="b"/>
              <a:pathLst>
                <a:path w="31115" h="0">
                  <a:moveTo>
                    <a:pt x="0" y="0"/>
                  </a:moveTo>
                  <a:lnTo>
                    <a:pt x="30892" y="0"/>
                  </a:lnTo>
                </a:path>
                <a:path w="31115" h="0">
                  <a:moveTo>
                    <a:pt x="0" y="0"/>
                  </a:moveTo>
                  <a:lnTo>
                    <a:pt x="30892" y="0"/>
                  </a:lnTo>
                </a:path>
              </a:pathLst>
            </a:custGeom>
            <a:ln w="9525">
              <a:solidFill>
                <a:srgbClr val="72727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 descr=""/>
            <p:cNvSpPr/>
            <p:nvPr/>
          </p:nvSpPr>
          <p:spPr>
            <a:xfrm>
              <a:off x="2968751" y="3878088"/>
              <a:ext cx="0" cy="651510"/>
            </a:xfrm>
            <a:custGeom>
              <a:avLst/>
              <a:gdLst/>
              <a:ahLst/>
              <a:cxnLst/>
              <a:rect l="l" t="t" r="r" b="b"/>
              <a:pathLst>
                <a:path w="0" h="651510">
                  <a:moveTo>
                    <a:pt x="0" y="365478"/>
                  </a:moveTo>
                  <a:lnTo>
                    <a:pt x="0" y="651031"/>
                  </a:lnTo>
                </a:path>
                <a:path w="0" h="651510">
                  <a:moveTo>
                    <a:pt x="0" y="0"/>
                  </a:moveTo>
                  <a:lnTo>
                    <a:pt x="0" y="280134"/>
                  </a:lnTo>
                </a:path>
              </a:pathLst>
            </a:custGeom>
            <a:ln w="9525">
              <a:solidFill>
                <a:srgbClr val="72727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 descr=""/>
            <p:cNvSpPr/>
            <p:nvPr/>
          </p:nvSpPr>
          <p:spPr>
            <a:xfrm>
              <a:off x="2941063" y="3878088"/>
              <a:ext cx="57150" cy="651510"/>
            </a:xfrm>
            <a:custGeom>
              <a:avLst/>
              <a:gdLst/>
              <a:ahLst/>
              <a:cxnLst/>
              <a:rect l="l" t="t" r="r" b="b"/>
              <a:pathLst>
                <a:path w="57150" h="651510">
                  <a:moveTo>
                    <a:pt x="0" y="651031"/>
                  </a:moveTo>
                  <a:lnTo>
                    <a:pt x="57150" y="651031"/>
                  </a:lnTo>
                </a:path>
                <a:path w="57150" h="651510">
                  <a:moveTo>
                    <a:pt x="0" y="0"/>
                  </a:moveTo>
                  <a:lnTo>
                    <a:pt x="57150" y="0"/>
                  </a:lnTo>
                </a:path>
              </a:pathLst>
            </a:custGeom>
            <a:ln w="9525">
              <a:solidFill>
                <a:srgbClr val="72727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 descr=""/>
            <p:cNvSpPr/>
            <p:nvPr/>
          </p:nvSpPr>
          <p:spPr>
            <a:xfrm>
              <a:off x="4706112" y="3859184"/>
              <a:ext cx="0" cy="582930"/>
            </a:xfrm>
            <a:custGeom>
              <a:avLst/>
              <a:gdLst/>
              <a:ahLst/>
              <a:cxnLst/>
              <a:rect l="l" t="t" r="r" b="b"/>
              <a:pathLst>
                <a:path w="0" h="582929">
                  <a:moveTo>
                    <a:pt x="0" y="329518"/>
                  </a:moveTo>
                  <a:lnTo>
                    <a:pt x="0" y="582501"/>
                  </a:lnTo>
                </a:path>
                <a:path w="0" h="582929">
                  <a:moveTo>
                    <a:pt x="0" y="0"/>
                  </a:moveTo>
                  <a:lnTo>
                    <a:pt x="0" y="244174"/>
                  </a:lnTo>
                </a:path>
              </a:pathLst>
            </a:custGeom>
            <a:ln w="9525">
              <a:solidFill>
                <a:srgbClr val="72727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 descr=""/>
            <p:cNvSpPr/>
            <p:nvPr/>
          </p:nvSpPr>
          <p:spPr>
            <a:xfrm>
              <a:off x="4676993" y="3859184"/>
              <a:ext cx="57150" cy="582930"/>
            </a:xfrm>
            <a:custGeom>
              <a:avLst/>
              <a:gdLst/>
              <a:ahLst/>
              <a:cxnLst/>
              <a:rect l="l" t="t" r="r" b="b"/>
              <a:pathLst>
                <a:path w="57150" h="582929">
                  <a:moveTo>
                    <a:pt x="0" y="582501"/>
                  </a:moveTo>
                  <a:lnTo>
                    <a:pt x="57150" y="582501"/>
                  </a:lnTo>
                </a:path>
                <a:path w="57150" h="582929">
                  <a:moveTo>
                    <a:pt x="0" y="0"/>
                  </a:moveTo>
                  <a:lnTo>
                    <a:pt x="57150" y="0"/>
                  </a:lnTo>
                </a:path>
              </a:pathLst>
            </a:custGeom>
            <a:ln w="9525">
              <a:solidFill>
                <a:srgbClr val="72727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 descr=""/>
            <p:cNvSpPr/>
            <p:nvPr/>
          </p:nvSpPr>
          <p:spPr>
            <a:xfrm>
              <a:off x="1231392" y="2519904"/>
              <a:ext cx="31115" cy="0"/>
            </a:xfrm>
            <a:custGeom>
              <a:avLst/>
              <a:gdLst/>
              <a:ahLst/>
              <a:cxnLst/>
              <a:rect l="l" t="t" r="r" b="b"/>
              <a:pathLst>
                <a:path w="31115" h="0">
                  <a:moveTo>
                    <a:pt x="0" y="0"/>
                  </a:moveTo>
                  <a:lnTo>
                    <a:pt x="30892" y="0"/>
                  </a:lnTo>
                </a:path>
                <a:path w="31115" h="0">
                  <a:moveTo>
                    <a:pt x="0" y="0"/>
                  </a:moveTo>
                  <a:lnTo>
                    <a:pt x="30892" y="0"/>
                  </a:lnTo>
                </a:path>
              </a:pathLst>
            </a:custGeom>
            <a:ln w="9525">
              <a:solidFill>
                <a:srgbClr val="72727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 descr=""/>
            <p:cNvSpPr/>
            <p:nvPr/>
          </p:nvSpPr>
          <p:spPr>
            <a:xfrm>
              <a:off x="2941063" y="3488179"/>
              <a:ext cx="57150" cy="639445"/>
            </a:xfrm>
            <a:custGeom>
              <a:avLst/>
              <a:gdLst/>
              <a:ahLst/>
              <a:cxnLst/>
              <a:rect l="l" t="t" r="r" b="b"/>
              <a:pathLst>
                <a:path w="57150" h="639445">
                  <a:moveTo>
                    <a:pt x="27688" y="318772"/>
                  </a:moveTo>
                  <a:lnTo>
                    <a:pt x="27688" y="639215"/>
                  </a:lnTo>
                </a:path>
                <a:path w="57150" h="639445">
                  <a:moveTo>
                    <a:pt x="27688" y="318772"/>
                  </a:moveTo>
                  <a:lnTo>
                    <a:pt x="27688" y="0"/>
                  </a:lnTo>
                </a:path>
                <a:path w="57150" h="639445">
                  <a:moveTo>
                    <a:pt x="0" y="639215"/>
                  </a:moveTo>
                  <a:lnTo>
                    <a:pt x="57150" y="639215"/>
                  </a:lnTo>
                </a:path>
                <a:path w="57150" h="639445">
                  <a:moveTo>
                    <a:pt x="0" y="0"/>
                  </a:moveTo>
                  <a:lnTo>
                    <a:pt x="57150" y="0"/>
                  </a:lnTo>
                </a:path>
              </a:pathLst>
            </a:custGeom>
            <a:ln w="9525">
              <a:solidFill>
                <a:srgbClr val="72727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 descr=""/>
            <p:cNvSpPr/>
            <p:nvPr/>
          </p:nvSpPr>
          <p:spPr>
            <a:xfrm>
              <a:off x="4706112" y="4264152"/>
              <a:ext cx="0" cy="299085"/>
            </a:xfrm>
            <a:custGeom>
              <a:avLst/>
              <a:gdLst/>
              <a:ahLst/>
              <a:cxnLst/>
              <a:rect l="l" t="t" r="r" b="b"/>
              <a:pathLst>
                <a:path w="0" h="299085">
                  <a:moveTo>
                    <a:pt x="0" y="0"/>
                  </a:moveTo>
                  <a:lnTo>
                    <a:pt x="0" y="298642"/>
                  </a:lnTo>
                </a:path>
              </a:pathLst>
            </a:custGeom>
            <a:ln w="9525">
              <a:solidFill>
                <a:srgbClr val="72727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 descr=""/>
            <p:cNvSpPr/>
            <p:nvPr/>
          </p:nvSpPr>
          <p:spPr>
            <a:xfrm>
              <a:off x="4706112" y="3962570"/>
              <a:ext cx="0" cy="301625"/>
            </a:xfrm>
            <a:custGeom>
              <a:avLst/>
              <a:gdLst/>
              <a:ahLst/>
              <a:cxnLst/>
              <a:rect l="l" t="t" r="r" b="b"/>
              <a:pathLst>
                <a:path w="0" h="301625">
                  <a:moveTo>
                    <a:pt x="0" y="226132"/>
                  </a:moveTo>
                  <a:lnTo>
                    <a:pt x="0" y="301582"/>
                  </a:lnTo>
                </a:path>
                <a:path w="0" h="301625">
                  <a:moveTo>
                    <a:pt x="0" y="0"/>
                  </a:moveTo>
                  <a:lnTo>
                    <a:pt x="0" y="140788"/>
                  </a:lnTo>
                </a:path>
              </a:pathLst>
            </a:custGeom>
            <a:ln w="9525">
              <a:solidFill>
                <a:srgbClr val="72727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 descr=""/>
            <p:cNvSpPr/>
            <p:nvPr/>
          </p:nvSpPr>
          <p:spPr>
            <a:xfrm>
              <a:off x="4676993" y="3962570"/>
              <a:ext cx="57150" cy="600710"/>
            </a:xfrm>
            <a:custGeom>
              <a:avLst/>
              <a:gdLst/>
              <a:ahLst/>
              <a:cxnLst/>
              <a:rect l="l" t="t" r="r" b="b"/>
              <a:pathLst>
                <a:path w="57150" h="600710">
                  <a:moveTo>
                    <a:pt x="0" y="600224"/>
                  </a:moveTo>
                  <a:lnTo>
                    <a:pt x="57150" y="600224"/>
                  </a:lnTo>
                </a:path>
                <a:path w="57150" h="600710">
                  <a:moveTo>
                    <a:pt x="0" y="0"/>
                  </a:moveTo>
                  <a:lnTo>
                    <a:pt x="57150" y="0"/>
                  </a:lnTo>
                </a:path>
              </a:pathLst>
            </a:custGeom>
            <a:ln w="9525">
              <a:solidFill>
                <a:srgbClr val="72727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 descr=""/>
            <p:cNvSpPr/>
            <p:nvPr/>
          </p:nvSpPr>
          <p:spPr>
            <a:xfrm>
              <a:off x="1231392" y="2519904"/>
              <a:ext cx="31115" cy="0"/>
            </a:xfrm>
            <a:custGeom>
              <a:avLst/>
              <a:gdLst/>
              <a:ahLst/>
              <a:cxnLst/>
              <a:rect l="l" t="t" r="r" b="b"/>
              <a:pathLst>
                <a:path w="31115" h="0">
                  <a:moveTo>
                    <a:pt x="0" y="0"/>
                  </a:moveTo>
                  <a:lnTo>
                    <a:pt x="30892" y="0"/>
                  </a:lnTo>
                </a:path>
                <a:path w="31115" h="0">
                  <a:moveTo>
                    <a:pt x="0" y="0"/>
                  </a:moveTo>
                  <a:lnTo>
                    <a:pt x="30892" y="0"/>
                  </a:lnTo>
                </a:path>
              </a:pathLst>
            </a:custGeom>
            <a:ln w="9525">
              <a:solidFill>
                <a:srgbClr val="72727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 descr=""/>
            <p:cNvSpPr/>
            <p:nvPr/>
          </p:nvSpPr>
          <p:spPr>
            <a:xfrm>
              <a:off x="2968751" y="3944111"/>
              <a:ext cx="0" cy="345440"/>
            </a:xfrm>
            <a:custGeom>
              <a:avLst/>
              <a:gdLst/>
              <a:ahLst/>
              <a:cxnLst/>
              <a:rect l="l" t="t" r="r" b="b"/>
              <a:pathLst>
                <a:path w="0" h="345439">
                  <a:moveTo>
                    <a:pt x="0" y="299454"/>
                  </a:moveTo>
                  <a:lnTo>
                    <a:pt x="0" y="345155"/>
                  </a:lnTo>
                </a:path>
                <a:path w="0" h="345439">
                  <a:moveTo>
                    <a:pt x="0" y="0"/>
                  </a:moveTo>
                  <a:lnTo>
                    <a:pt x="0" y="214110"/>
                  </a:lnTo>
                </a:path>
              </a:pathLst>
            </a:custGeom>
            <a:ln w="9525">
              <a:solidFill>
                <a:srgbClr val="72727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 descr=""/>
            <p:cNvSpPr/>
            <p:nvPr/>
          </p:nvSpPr>
          <p:spPr>
            <a:xfrm>
              <a:off x="2941063" y="3598063"/>
              <a:ext cx="57150" cy="691515"/>
            </a:xfrm>
            <a:custGeom>
              <a:avLst/>
              <a:gdLst/>
              <a:ahLst/>
              <a:cxnLst/>
              <a:rect l="l" t="t" r="r" b="b"/>
              <a:pathLst>
                <a:path w="57150" h="691514">
                  <a:moveTo>
                    <a:pt x="27688" y="346048"/>
                  </a:moveTo>
                  <a:lnTo>
                    <a:pt x="27688" y="0"/>
                  </a:lnTo>
                </a:path>
                <a:path w="57150" h="691514">
                  <a:moveTo>
                    <a:pt x="0" y="691203"/>
                  </a:moveTo>
                  <a:lnTo>
                    <a:pt x="57150" y="691203"/>
                  </a:lnTo>
                </a:path>
                <a:path w="57150" h="691514">
                  <a:moveTo>
                    <a:pt x="0" y="0"/>
                  </a:moveTo>
                  <a:lnTo>
                    <a:pt x="57150" y="0"/>
                  </a:lnTo>
                </a:path>
              </a:pathLst>
            </a:custGeom>
            <a:ln w="9525">
              <a:solidFill>
                <a:srgbClr val="72727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8" name="object 28" descr=""/>
            <p:cNvSpPr/>
            <p:nvPr/>
          </p:nvSpPr>
          <p:spPr>
            <a:xfrm>
              <a:off x="4706112" y="4245863"/>
              <a:ext cx="0" cy="303530"/>
            </a:xfrm>
            <a:custGeom>
              <a:avLst/>
              <a:gdLst/>
              <a:ahLst/>
              <a:cxnLst/>
              <a:rect l="l" t="t" r="r" b="b"/>
              <a:pathLst>
                <a:path w="0" h="303529">
                  <a:moveTo>
                    <a:pt x="0" y="0"/>
                  </a:moveTo>
                  <a:lnTo>
                    <a:pt x="0" y="303342"/>
                  </a:lnTo>
                </a:path>
              </a:pathLst>
            </a:custGeom>
            <a:ln w="9525">
              <a:solidFill>
                <a:srgbClr val="72727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 descr=""/>
            <p:cNvSpPr/>
            <p:nvPr/>
          </p:nvSpPr>
          <p:spPr>
            <a:xfrm>
              <a:off x="4706112" y="3940710"/>
              <a:ext cx="0" cy="163195"/>
            </a:xfrm>
            <a:custGeom>
              <a:avLst/>
              <a:gdLst/>
              <a:ahLst/>
              <a:cxnLst/>
              <a:rect l="l" t="t" r="r" b="b"/>
              <a:pathLst>
                <a:path w="0" h="163195">
                  <a:moveTo>
                    <a:pt x="0" y="0"/>
                  </a:moveTo>
                  <a:lnTo>
                    <a:pt x="0" y="162647"/>
                  </a:lnTo>
                </a:path>
              </a:pathLst>
            </a:custGeom>
            <a:ln w="9525">
              <a:solidFill>
                <a:srgbClr val="72727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0" name="object 30" descr=""/>
            <p:cNvSpPr/>
            <p:nvPr/>
          </p:nvSpPr>
          <p:spPr>
            <a:xfrm>
              <a:off x="4676993" y="3940710"/>
              <a:ext cx="57150" cy="608965"/>
            </a:xfrm>
            <a:custGeom>
              <a:avLst/>
              <a:gdLst/>
              <a:ahLst/>
              <a:cxnLst/>
              <a:rect l="l" t="t" r="r" b="b"/>
              <a:pathLst>
                <a:path w="57150" h="608964">
                  <a:moveTo>
                    <a:pt x="0" y="608495"/>
                  </a:moveTo>
                  <a:lnTo>
                    <a:pt x="57150" y="608495"/>
                  </a:lnTo>
                </a:path>
                <a:path w="57150" h="608964">
                  <a:moveTo>
                    <a:pt x="0" y="0"/>
                  </a:moveTo>
                  <a:lnTo>
                    <a:pt x="57150" y="0"/>
                  </a:lnTo>
                </a:path>
              </a:pathLst>
            </a:custGeom>
            <a:ln w="9525">
              <a:solidFill>
                <a:srgbClr val="72727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1" name="object 31" descr=""/>
            <p:cNvSpPr/>
            <p:nvPr/>
          </p:nvSpPr>
          <p:spPr>
            <a:xfrm>
              <a:off x="1233709" y="2330858"/>
              <a:ext cx="3472179" cy="602615"/>
            </a:xfrm>
            <a:custGeom>
              <a:avLst/>
              <a:gdLst/>
              <a:ahLst/>
              <a:cxnLst/>
              <a:rect l="l" t="t" r="r" b="b"/>
              <a:pathLst>
                <a:path w="3472179" h="602614">
                  <a:moveTo>
                    <a:pt x="0" y="189837"/>
                  </a:moveTo>
                  <a:lnTo>
                    <a:pt x="1735042" y="0"/>
                  </a:lnTo>
                  <a:lnTo>
                    <a:pt x="3471858" y="602587"/>
                  </a:lnTo>
                </a:path>
              </a:pathLst>
            </a:custGeom>
            <a:ln w="22225">
              <a:solidFill>
                <a:srgbClr val="AFABAB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32" name="object 32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178388" y="2464866"/>
              <a:ext cx="107061" cy="107061"/>
            </a:xfrm>
            <a:prstGeom prst="rect">
              <a:avLst/>
            </a:prstGeom>
          </p:spPr>
        </p:pic>
        <p:pic>
          <p:nvPicPr>
            <p:cNvPr id="33" name="object 33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915748" y="2275890"/>
              <a:ext cx="107061" cy="107061"/>
            </a:xfrm>
            <a:prstGeom prst="rect">
              <a:avLst/>
            </a:prstGeom>
          </p:spPr>
        </p:pic>
        <p:pic>
          <p:nvPicPr>
            <p:cNvPr id="34" name="object 34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650060" y="2879394"/>
              <a:ext cx="107061" cy="107061"/>
            </a:xfrm>
            <a:prstGeom prst="rect">
              <a:avLst/>
            </a:prstGeom>
          </p:spPr>
        </p:pic>
        <p:sp>
          <p:nvSpPr>
            <p:cNvPr id="35" name="object 35" descr=""/>
            <p:cNvSpPr/>
            <p:nvPr/>
          </p:nvSpPr>
          <p:spPr>
            <a:xfrm>
              <a:off x="1233709" y="2519904"/>
              <a:ext cx="3472179" cy="1684020"/>
            </a:xfrm>
            <a:custGeom>
              <a:avLst/>
              <a:gdLst/>
              <a:ahLst/>
              <a:cxnLst/>
              <a:rect l="l" t="t" r="r" b="b"/>
              <a:pathLst>
                <a:path w="3472179" h="1684020">
                  <a:moveTo>
                    <a:pt x="0" y="0"/>
                  </a:moveTo>
                  <a:lnTo>
                    <a:pt x="1735042" y="1683700"/>
                  </a:lnTo>
                  <a:lnTo>
                    <a:pt x="3471858" y="1631471"/>
                  </a:lnTo>
                </a:path>
              </a:pathLst>
            </a:custGeom>
            <a:ln w="22225">
              <a:solidFill>
                <a:srgbClr val="FF69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6" name="object 36" descr=""/>
            <p:cNvSpPr/>
            <p:nvPr/>
          </p:nvSpPr>
          <p:spPr>
            <a:xfrm>
              <a:off x="1186199" y="2472677"/>
              <a:ext cx="85725" cy="85725"/>
            </a:xfrm>
            <a:custGeom>
              <a:avLst/>
              <a:gdLst/>
              <a:ahLst/>
              <a:cxnLst/>
              <a:rect l="l" t="t" r="r" b="b"/>
              <a:pathLst>
                <a:path w="85725" h="85725">
                  <a:moveTo>
                    <a:pt x="85343" y="0"/>
                  </a:moveTo>
                  <a:lnTo>
                    <a:pt x="0" y="0"/>
                  </a:lnTo>
                  <a:lnTo>
                    <a:pt x="0" y="85344"/>
                  </a:lnTo>
                  <a:lnTo>
                    <a:pt x="85343" y="85344"/>
                  </a:lnTo>
                  <a:lnTo>
                    <a:pt x="85343" y="0"/>
                  </a:lnTo>
                  <a:close/>
                </a:path>
              </a:pathLst>
            </a:custGeom>
            <a:solidFill>
              <a:srgbClr val="FF69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7" name="object 37" descr=""/>
            <p:cNvSpPr/>
            <p:nvPr/>
          </p:nvSpPr>
          <p:spPr>
            <a:xfrm>
              <a:off x="1186199" y="2472677"/>
              <a:ext cx="85725" cy="85725"/>
            </a:xfrm>
            <a:custGeom>
              <a:avLst/>
              <a:gdLst/>
              <a:ahLst/>
              <a:cxnLst/>
              <a:rect l="l" t="t" r="r" b="b"/>
              <a:pathLst>
                <a:path w="85725" h="85725">
                  <a:moveTo>
                    <a:pt x="0" y="0"/>
                  </a:moveTo>
                  <a:lnTo>
                    <a:pt x="85344" y="0"/>
                  </a:lnTo>
                  <a:lnTo>
                    <a:pt x="85344" y="85344"/>
                  </a:lnTo>
                  <a:lnTo>
                    <a:pt x="0" y="85344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FF69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8" name="object 38" descr=""/>
            <p:cNvSpPr/>
            <p:nvPr/>
          </p:nvSpPr>
          <p:spPr>
            <a:xfrm>
              <a:off x="2923558" y="4158222"/>
              <a:ext cx="85725" cy="85725"/>
            </a:xfrm>
            <a:custGeom>
              <a:avLst/>
              <a:gdLst/>
              <a:ahLst/>
              <a:cxnLst/>
              <a:rect l="l" t="t" r="r" b="b"/>
              <a:pathLst>
                <a:path w="85725" h="85725">
                  <a:moveTo>
                    <a:pt x="85343" y="0"/>
                  </a:moveTo>
                  <a:lnTo>
                    <a:pt x="0" y="0"/>
                  </a:lnTo>
                  <a:lnTo>
                    <a:pt x="0" y="85343"/>
                  </a:lnTo>
                  <a:lnTo>
                    <a:pt x="85343" y="85343"/>
                  </a:lnTo>
                  <a:lnTo>
                    <a:pt x="85343" y="0"/>
                  </a:lnTo>
                  <a:close/>
                </a:path>
              </a:pathLst>
            </a:custGeom>
            <a:solidFill>
              <a:srgbClr val="FF69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9" name="object 39" descr=""/>
            <p:cNvSpPr/>
            <p:nvPr/>
          </p:nvSpPr>
          <p:spPr>
            <a:xfrm>
              <a:off x="2923558" y="4158222"/>
              <a:ext cx="85725" cy="85725"/>
            </a:xfrm>
            <a:custGeom>
              <a:avLst/>
              <a:gdLst/>
              <a:ahLst/>
              <a:cxnLst/>
              <a:rect l="l" t="t" r="r" b="b"/>
              <a:pathLst>
                <a:path w="85725" h="85725">
                  <a:moveTo>
                    <a:pt x="0" y="0"/>
                  </a:moveTo>
                  <a:lnTo>
                    <a:pt x="85344" y="0"/>
                  </a:lnTo>
                  <a:lnTo>
                    <a:pt x="85344" y="85344"/>
                  </a:lnTo>
                  <a:lnTo>
                    <a:pt x="0" y="85344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FF69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0" name="object 40" descr=""/>
            <p:cNvSpPr/>
            <p:nvPr/>
          </p:nvSpPr>
          <p:spPr>
            <a:xfrm>
              <a:off x="4657871" y="4103358"/>
              <a:ext cx="85725" cy="85725"/>
            </a:xfrm>
            <a:custGeom>
              <a:avLst/>
              <a:gdLst/>
              <a:ahLst/>
              <a:cxnLst/>
              <a:rect l="l" t="t" r="r" b="b"/>
              <a:pathLst>
                <a:path w="85725" h="85725">
                  <a:moveTo>
                    <a:pt x="85344" y="0"/>
                  </a:moveTo>
                  <a:lnTo>
                    <a:pt x="0" y="0"/>
                  </a:lnTo>
                  <a:lnTo>
                    <a:pt x="0" y="85343"/>
                  </a:lnTo>
                  <a:lnTo>
                    <a:pt x="85344" y="85343"/>
                  </a:lnTo>
                  <a:lnTo>
                    <a:pt x="85344" y="0"/>
                  </a:lnTo>
                  <a:close/>
                </a:path>
              </a:pathLst>
            </a:custGeom>
            <a:solidFill>
              <a:srgbClr val="FF69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1" name="object 41" descr=""/>
            <p:cNvSpPr/>
            <p:nvPr/>
          </p:nvSpPr>
          <p:spPr>
            <a:xfrm>
              <a:off x="4657871" y="4103358"/>
              <a:ext cx="85725" cy="85725"/>
            </a:xfrm>
            <a:custGeom>
              <a:avLst/>
              <a:gdLst/>
              <a:ahLst/>
              <a:cxnLst/>
              <a:rect l="l" t="t" r="r" b="b"/>
              <a:pathLst>
                <a:path w="85725" h="85725">
                  <a:moveTo>
                    <a:pt x="0" y="0"/>
                  </a:moveTo>
                  <a:lnTo>
                    <a:pt x="85344" y="0"/>
                  </a:lnTo>
                  <a:lnTo>
                    <a:pt x="85344" y="85344"/>
                  </a:lnTo>
                  <a:lnTo>
                    <a:pt x="0" y="85344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FF69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2" name="object 42" descr=""/>
            <p:cNvSpPr/>
            <p:nvPr/>
          </p:nvSpPr>
          <p:spPr>
            <a:xfrm>
              <a:off x="1233709" y="2519904"/>
              <a:ext cx="3472179" cy="1743075"/>
            </a:xfrm>
            <a:custGeom>
              <a:avLst/>
              <a:gdLst/>
              <a:ahLst/>
              <a:cxnLst/>
              <a:rect l="l" t="t" r="r" b="b"/>
              <a:pathLst>
                <a:path w="3472179" h="1743075">
                  <a:moveTo>
                    <a:pt x="0" y="0"/>
                  </a:moveTo>
                  <a:lnTo>
                    <a:pt x="1735042" y="1287047"/>
                  </a:lnTo>
                  <a:lnTo>
                    <a:pt x="3471858" y="1742777"/>
                  </a:lnTo>
                </a:path>
              </a:pathLst>
            </a:custGeom>
            <a:ln w="22225">
              <a:solidFill>
                <a:srgbClr val="5B9BD5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43" name="object 43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184484" y="2470962"/>
              <a:ext cx="94869" cy="94869"/>
            </a:xfrm>
            <a:prstGeom prst="rect">
              <a:avLst/>
            </a:prstGeom>
          </p:spPr>
        </p:pic>
        <p:pic>
          <p:nvPicPr>
            <p:cNvPr id="44" name="object 44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921844" y="3760267"/>
              <a:ext cx="94869" cy="94869"/>
            </a:xfrm>
            <a:prstGeom prst="rect">
              <a:avLst/>
            </a:prstGeom>
          </p:spPr>
        </p:pic>
        <p:pic>
          <p:nvPicPr>
            <p:cNvPr id="45" name="object 45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656156" y="4214420"/>
              <a:ext cx="94869" cy="94869"/>
            </a:xfrm>
            <a:prstGeom prst="rect">
              <a:avLst/>
            </a:prstGeom>
          </p:spPr>
        </p:pic>
        <p:sp>
          <p:nvSpPr>
            <p:cNvPr id="46" name="object 46" descr=""/>
            <p:cNvSpPr/>
            <p:nvPr/>
          </p:nvSpPr>
          <p:spPr>
            <a:xfrm>
              <a:off x="1233709" y="2519904"/>
              <a:ext cx="3472179" cy="1725295"/>
            </a:xfrm>
            <a:custGeom>
              <a:avLst/>
              <a:gdLst/>
              <a:ahLst/>
              <a:cxnLst/>
              <a:rect l="l" t="t" r="r" b="b"/>
              <a:pathLst>
                <a:path w="3472179" h="1725295">
                  <a:moveTo>
                    <a:pt x="0" y="0"/>
                  </a:moveTo>
                  <a:lnTo>
                    <a:pt x="1735042" y="1424207"/>
                  </a:lnTo>
                  <a:lnTo>
                    <a:pt x="3471858" y="1725054"/>
                  </a:lnTo>
                </a:path>
              </a:pathLst>
            </a:custGeom>
            <a:ln w="22225">
              <a:solidFill>
                <a:srgbClr val="323B97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47" name="object 47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181436" y="2467914"/>
              <a:ext cx="94869" cy="94869"/>
            </a:xfrm>
            <a:prstGeom prst="rect">
              <a:avLst/>
            </a:prstGeom>
          </p:spPr>
        </p:pic>
        <p:pic>
          <p:nvPicPr>
            <p:cNvPr id="48" name="object 48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918796" y="3891332"/>
              <a:ext cx="94869" cy="94869"/>
            </a:xfrm>
            <a:prstGeom prst="rect">
              <a:avLst/>
            </a:prstGeom>
          </p:spPr>
        </p:pic>
        <p:pic>
          <p:nvPicPr>
            <p:cNvPr id="49" name="object 49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4653108" y="4193083"/>
              <a:ext cx="94869" cy="94869"/>
            </a:xfrm>
            <a:prstGeom prst="rect">
              <a:avLst/>
            </a:prstGeom>
          </p:spPr>
        </p:pic>
      </p:grpSp>
      <p:sp>
        <p:nvSpPr>
          <p:cNvPr id="50" name="object 50" descr=""/>
          <p:cNvSpPr txBox="1"/>
          <p:nvPr/>
        </p:nvSpPr>
        <p:spPr>
          <a:xfrm>
            <a:off x="841076" y="1502155"/>
            <a:ext cx="273050" cy="34575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1397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262626"/>
                </a:solidFill>
                <a:latin typeface="Calibri"/>
                <a:cs typeface="Calibri"/>
              </a:rPr>
              <a:t>1.5</a:t>
            </a:r>
            <a:endParaRPr sz="1200">
              <a:latin typeface="Calibri"/>
              <a:cs typeface="Calibri"/>
            </a:endParaRPr>
          </a:p>
          <a:p>
            <a:pPr algn="r" marR="13335">
              <a:lnSpc>
                <a:spcPct val="100000"/>
              </a:lnSpc>
              <a:spcBef>
                <a:spcPts val="885"/>
              </a:spcBef>
            </a:pPr>
            <a:r>
              <a:rPr dirty="0" sz="1200">
                <a:solidFill>
                  <a:srgbClr val="262626"/>
                </a:solidFill>
                <a:latin typeface="Calibri"/>
                <a:cs typeface="Calibri"/>
              </a:rPr>
              <a:t>1</a:t>
            </a:r>
            <a:endParaRPr sz="1200">
              <a:latin typeface="Calibri"/>
              <a:cs typeface="Calibri"/>
            </a:endParaRPr>
          </a:p>
          <a:p>
            <a:pPr algn="r" marR="13970">
              <a:lnSpc>
                <a:spcPct val="100000"/>
              </a:lnSpc>
              <a:spcBef>
                <a:spcPts val="890"/>
              </a:spcBef>
            </a:pPr>
            <a:r>
              <a:rPr dirty="0" sz="1200" spc="-25">
                <a:solidFill>
                  <a:srgbClr val="262626"/>
                </a:solidFill>
                <a:latin typeface="Calibri"/>
                <a:cs typeface="Calibri"/>
              </a:rPr>
              <a:t>0.5</a:t>
            </a:r>
            <a:endParaRPr sz="1200">
              <a:latin typeface="Calibri"/>
              <a:cs typeface="Calibri"/>
            </a:endParaRPr>
          </a:p>
          <a:p>
            <a:pPr algn="r" marR="13335">
              <a:lnSpc>
                <a:spcPct val="100000"/>
              </a:lnSpc>
              <a:spcBef>
                <a:spcPts val="885"/>
              </a:spcBef>
            </a:pPr>
            <a:r>
              <a:rPr dirty="0" sz="1200">
                <a:solidFill>
                  <a:srgbClr val="262626"/>
                </a:solidFill>
                <a:latin typeface="Calibri"/>
                <a:cs typeface="Calibri"/>
              </a:rPr>
              <a:t>0</a:t>
            </a:r>
            <a:endParaRPr sz="1200">
              <a:latin typeface="Calibri"/>
              <a:cs typeface="Calibri"/>
            </a:endParaRPr>
          </a:p>
          <a:p>
            <a:pPr algn="r" marR="10160">
              <a:lnSpc>
                <a:spcPct val="100000"/>
              </a:lnSpc>
              <a:spcBef>
                <a:spcPts val="890"/>
              </a:spcBef>
            </a:pPr>
            <a:r>
              <a:rPr dirty="0" sz="1200">
                <a:solidFill>
                  <a:srgbClr val="262626"/>
                </a:solidFill>
                <a:latin typeface="Calibri"/>
                <a:cs typeface="Calibri"/>
              </a:rPr>
              <a:t>-</a:t>
            </a:r>
            <a:r>
              <a:rPr dirty="0" sz="1200" spc="-25">
                <a:solidFill>
                  <a:srgbClr val="262626"/>
                </a:solidFill>
                <a:latin typeface="Calibri"/>
                <a:cs typeface="Calibri"/>
              </a:rPr>
              <a:t>0.5</a:t>
            </a:r>
            <a:endParaRPr sz="1200">
              <a:latin typeface="Calibri"/>
              <a:cs typeface="Calibri"/>
            </a:endParaRPr>
          </a:p>
          <a:p>
            <a:pPr algn="r" marR="5080">
              <a:lnSpc>
                <a:spcPct val="100000"/>
              </a:lnSpc>
              <a:spcBef>
                <a:spcPts val="890"/>
              </a:spcBef>
            </a:pPr>
            <a:r>
              <a:rPr dirty="0" sz="1200">
                <a:solidFill>
                  <a:srgbClr val="262626"/>
                </a:solidFill>
                <a:latin typeface="Calibri"/>
                <a:cs typeface="Calibri"/>
              </a:rPr>
              <a:t>-</a:t>
            </a:r>
            <a:r>
              <a:rPr dirty="0" sz="1200" spc="-50">
                <a:solidFill>
                  <a:srgbClr val="262626"/>
                </a:solidFill>
                <a:latin typeface="Calibri"/>
                <a:cs typeface="Calibri"/>
              </a:rPr>
              <a:t>1</a:t>
            </a:r>
            <a:endParaRPr sz="1200">
              <a:latin typeface="Calibri"/>
              <a:cs typeface="Calibri"/>
            </a:endParaRPr>
          </a:p>
          <a:p>
            <a:pPr algn="r" marR="10160">
              <a:lnSpc>
                <a:spcPct val="100000"/>
              </a:lnSpc>
              <a:spcBef>
                <a:spcPts val="885"/>
              </a:spcBef>
            </a:pPr>
            <a:r>
              <a:rPr dirty="0" sz="1200">
                <a:solidFill>
                  <a:srgbClr val="262626"/>
                </a:solidFill>
                <a:latin typeface="Calibri"/>
                <a:cs typeface="Calibri"/>
              </a:rPr>
              <a:t>-</a:t>
            </a:r>
            <a:r>
              <a:rPr dirty="0" sz="1200" spc="-25">
                <a:solidFill>
                  <a:srgbClr val="262626"/>
                </a:solidFill>
                <a:latin typeface="Calibri"/>
                <a:cs typeface="Calibri"/>
              </a:rPr>
              <a:t>1.5</a:t>
            </a:r>
            <a:endParaRPr sz="1200">
              <a:latin typeface="Calibri"/>
              <a:cs typeface="Calibri"/>
            </a:endParaRPr>
          </a:p>
          <a:p>
            <a:pPr algn="r" marR="5080">
              <a:lnSpc>
                <a:spcPct val="100000"/>
              </a:lnSpc>
              <a:spcBef>
                <a:spcPts val="890"/>
              </a:spcBef>
            </a:pPr>
            <a:r>
              <a:rPr dirty="0" sz="1200">
                <a:solidFill>
                  <a:srgbClr val="262626"/>
                </a:solidFill>
                <a:latin typeface="Calibri"/>
                <a:cs typeface="Calibri"/>
              </a:rPr>
              <a:t>-</a:t>
            </a:r>
            <a:r>
              <a:rPr dirty="0" sz="1200" spc="-50">
                <a:solidFill>
                  <a:srgbClr val="262626"/>
                </a:solidFill>
                <a:latin typeface="Calibri"/>
                <a:cs typeface="Calibri"/>
              </a:rPr>
              <a:t>2</a:t>
            </a:r>
            <a:endParaRPr sz="1200">
              <a:latin typeface="Calibri"/>
              <a:cs typeface="Calibri"/>
            </a:endParaRPr>
          </a:p>
          <a:p>
            <a:pPr algn="r" marR="10160">
              <a:lnSpc>
                <a:spcPct val="100000"/>
              </a:lnSpc>
              <a:spcBef>
                <a:spcPts val="890"/>
              </a:spcBef>
            </a:pPr>
            <a:r>
              <a:rPr dirty="0" sz="1200">
                <a:solidFill>
                  <a:srgbClr val="262626"/>
                </a:solidFill>
                <a:latin typeface="Calibri"/>
                <a:cs typeface="Calibri"/>
              </a:rPr>
              <a:t>-</a:t>
            </a:r>
            <a:r>
              <a:rPr dirty="0" sz="1200" spc="-25">
                <a:solidFill>
                  <a:srgbClr val="262626"/>
                </a:solidFill>
                <a:latin typeface="Calibri"/>
                <a:cs typeface="Calibri"/>
              </a:rPr>
              <a:t>2.5</a:t>
            </a:r>
            <a:endParaRPr sz="1200">
              <a:latin typeface="Calibri"/>
              <a:cs typeface="Calibri"/>
            </a:endParaRPr>
          </a:p>
          <a:p>
            <a:pPr algn="r" marR="5080">
              <a:lnSpc>
                <a:spcPct val="100000"/>
              </a:lnSpc>
              <a:spcBef>
                <a:spcPts val="885"/>
              </a:spcBef>
            </a:pPr>
            <a:r>
              <a:rPr dirty="0" sz="1200">
                <a:solidFill>
                  <a:srgbClr val="262626"/>
                </a:solidFill>
                <a:latin typeface="Calibri"/>
                <a:cs typeface="Calibri"/>
              </a:rPr>
              <a:t>-</a:t>
            </a:r>
            <a:r>
              <a:rPr dirty="0" sz="1200" spc="-50">
                <a:solidFill>
                  <a:srgbClr val="262626"/>
                </a:solidFill>
                <a:latin typeface="Calibri"/>
                <a:cs typeface="Calibri"/>
              </a:rPr>
              <a:t>3</a:t>
            </a:r>
            <a:endParaRPr sz="1200">
              <a:latin typeface="Calibri"/>
              <a:cs typeface="Calibri"/>
            </a:endParaRPr>
          </a:p>
          <a:p>
            <a:pPr algn="r" marR="10160">
              <a:lnSpc>
                <a:spcPct val="100000"/>
              </a:lnSpc>
              <a:spcBef>
                <a:spcPts val="890"/>
              </a:spcBef>
            </a:pPr>
            <a:r>
              <a:rPr dirty="0" sz="1200">
                <a:solidFill>
                  <a:srgbClr val="262626"/>
                </a:solidFill>
                <a:latin typeface="Calibri"/>
                <a:cs typeface="Calibri"/>
              </a:rPr>
              <a:t>-</a:t>
            </a:r>
            <a:r>
              <a:rPr dirty="0" sz="1200" spc="-25">
                <a:solidFill>
                  <a:srgbClr val="262626"/>
                </a:solidFill>
                <a:latin typeface="Calibri"/>
                <a:cs typeface="Calibri"/>
              </a:rPr>
              <a:t>3.5</a:t>
            </a:r>
            <a:endParaRPr sz="1200">
              <a:latin typeface="Calibri"/>
              <a:cs typeface="Calibri"/>
            </a:endParaRPr>
          </a:p>
          <a:p>
            <a:pPr algn="r" marR="5080">
              <a:lnSpc>
                <a:spcPct val="100000"/>
              </a:lnSpc>
              <a:spcBef>
                <a:spcPts val="860"/>
              </a:spcBef>
            </a:pPr>
            <a:r>
              <a:rPr dirty="0" sz="1200">
                <a:solidFill>
                  <a:srgbClr val="262626"/>
                </a:solidFill>
                <a:latin typeface="Calibri"/>
                <a:cs typeface="Calibri"/>
              </a:rPr>
              <a:t>-</a:t>
            </a:r>
            <a:r>
              <a:rPr dirty="0" sz="1200" spc="-50">
                <a:solidFill>
                  <a:srgbClr val="262626"/>
                </a:solidFill>
                <a:latin typeface="Calibri"/>
                <a:cs typeface="Calibri"/>
              </a:rPr>
              <a:t>4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1" name="object 51" descr=""/>
          <p:cNvSpPr txBox="1"/>
          <p:nvPr/>
        </p:nvSpPr>
        <p:spPr>
          <a:xfrm>
            <a:off x="1182497" y="4955540"/>
            <a:ext cx="10287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262626"/>
                </a:solidFill>
                <a:latin typeface="Calibri"/>
                <a:cs typeface="Calibri"/>
              </a:rPr>
              <a:t>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2" name="object 52" descr=""/>
          <p:cNvSpPr txBox="1"/>
          <p:nvPr/>
        </p:nvSpPr>
        <p:spPr>
          <a:xfrm>
            <a:off x="2050460" y="4955540"/>
            <a:ext cx="10287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262626"/>
                </a:solidFill>
                <a:latin typeface="Calibri"/>
                <a:cs typeface="Calibri"/>
              </a:rPr>
              <a:t>2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3" name="object 53" descr=""/>
          <p:cNvSpPr txBox="1"/>
          <p:nvPr/>
        </p:nvSpPr>
        <p:spPr>
          <a:xfrm>
            <a:off x="3786390" y="4955540"/>
            <a:ext cx="10287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262626"/>
                </a:solidFill>
                <a:latin typeface="Calibri"/>
                <a:cs typeface="Calibri"/>
              </a:rPr>
              <a:t>6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4" name="object 54" descr=""/>
          <p:cNvSpPr txBox="1"/>
          <p:nvPr/>
        </p:nvSpPr>
        <p:spPr>
          <a:xfrm>
            <a:off x="4654354" y="4955540"/>
            <a:ext cx="10287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262626"/>
                </a:solidFill>
                <a:latin typeface="Calibri"/>
                <a:cs typeface="Calibri"/>
              </a:rPr>
              <a:t>8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5" name="object 55" descr=""/>
          <p:cNvSpPr txBox="1"/>
          <p:nvPr/>
        </p:nvSpPr>
        <p:spPr>
          <a:xfrm>
            <a:off x="612085" y="2149468"/>
            <a:ext cx="211454" cy="2219325"/>
          </a:xfrm>
          <a:prstGeom prst="rect">
            <a:avLst/>
          </a:prstGeom>
        </p:spPr>
        <p:txBody>
          <a:bodyPr wrap="square" lIns="0" tIns="5080" rIns="0" bIns="0" rtlCol="0" vert="vert270">
            <a:spAutoFit/>
          </a:bodyPr>
          <a:lstStyle/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dirty="0" sz="1200">
                <a:solidFill>
                  <a:srgbClr val="262626"/>
                </a:solidFill>
                <a:latin typeface="Calibri"/>
                <a:cs typeface="Calibri"/>
              </a:rPr>
              <a:t>CHANGE</a:t>
            </a:r>
            <a:r>
              <a:rPr dirty="0" sz="1200" spc="-35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200">
                <a:solidFill>
                  <a:srgbClr val="262626"/>
                </a:solidFill>
                <a:latin typeface="Calibri"/>
                <a:cs typeface="Calibri"/>
              </a:rPr>
              <a:t>IN</a:t>
            </a:r>
            <a:r>
              <a:rPr dirty="0" sz="1200" spc="-30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200">
                <a:solidFill>
                  <a:srgbClr val="262626"/>
                </a:solidFill>
                <a:latin typeface="Calibri"/>
                <a:cs typeface="Calibri"/>
              </a:rPr>
              <a:t>ALDOSTERONE</a:t>
            </a:r>
            <a:r>
              <a:rPr dirty="0" sz="1200" spc="-30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200" spc="-10">
                <a:solidFill>
                  <a:srgbClr val="262626"/>
                </a:solidFill>
                <a:latin typeface="Calibri"/>
                <a:cs typeface="Calibri"/>
              </a:rPr>
              <a:t>(NG/DL)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6" name="object 56" descr=""/>
          <p:cNvSpPr txBox="1"/>
          <p:nvPr/>
        </p:nvSpPr>
        <p:spPr>
          <a:xfrm>
            <a:off x="2802009" y="4915915"/>
            <a:ext cx="768985" cy="470534"/>
          </a:xfrm>
          <a:prstGeom prst="rect">
            <a:avLst/>
          </a:prstGeom>
        </p:spPr>
        <p:txBody>
          <a:bodyPr wrap="square" lIns="0" tIns="52069" rIns="0" bIns="0" rtlCol="0" vert="horz">
            <a:spAutoFit/>
          </a:bodyPr>
          <a:lstStyle/>
          <a:p>
            <a:pPr marL="128905">
              <a:lnSpc>
                <a:spcPct val="100000"/>
              </a:lnSpc>
              <a:spcBef>
                <a:spcPts val="409"/>
              </a:spcBef>
            </a:pPr>
            <a:r>
              <a:rPr dirty="0" sz="1200">
                <a:solidFill>
                  <a:srgbClr val="262626"/>
                </a:solidFill>
                <a:latin typeface="Calibri"/>
                <a:cs typeface="Calibri"/>
              </a:rPr>
              <a:t>4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315"/>
              </a:spcBef>
            </a:pPr>
            <a:r>
              <a:rPr dirty="0" sz="1200">
                <a:solidFill>
                  <a:srgbClr val="262626"/>
                </a:solidFill>
                <a:latin typeface="Calibri"/>
                <a:cs typeface="Calibri"/>
              </a:rPr>
              <a:t>TRIAL</a:t>
            </a:r>
            <a:r>
              <a:rPr dirty="0" sz="1200" spc="-25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200" spc="-20">
                <a:solidFill>
                  <a:srgbClr val="262626"/>
                </a:solidFill>
                <a:latin typeface="Calibri"/>
                <a:cs typeface="Calibri"/>
              </a:rPr>
              <a:t>WEEK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7" name="object 57" descr=""/>
          <p:cNvSpPr/>
          <p:nvPr/>
        </p:nvSpPr>
        <p:spPr>
          <a:xfrm>
            <a:off x="10893552" y="3795537"/>
            <a:ext cx="0" cy="358775"/>
          </a:xfrm>
          <a:custGeom>
            <a:avLst/>
            <a:gdLst/>
            <a:ahLst/>
            <a:cxnLst/>
            <a:rect l="l" t="t" r="r" b="b"/>
            <a:pathLst>
              <a:path w="0" h="358775">
                <a:moveTo>
                  <a:pt x="0" y="0"/>
                </a:moveTo>
                <a:lnTo>
                  <a:pt x="0" y="358432"/>
                </a:lnTo>
              </a:path>
            </a:pathLst>
          </a:custGeom>
          <a:ln w="9525">
            <a:solidFill>
              <a:srgbClr val="727272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58" name="object 58" descr=""/>
          <p:cNvGrpSpPr/>
          <p:nvPr/>
        </p:nvGrpSpPr>
        <p:grpSpPr>
          <a:xfrm>
            <a:off x="7293037" y="1634314"/>
            <a:ext cx="4045585" cy="3253740"/>
            <a:chOff x="7293037" y="1634314"/>
            <a:chExt cx="4045585" cy="3253740"/>
          </a:xfrm>
        </p:grpSpPr>
        <p:sp>
          <p:nvSpPr>
            <p:cNvPr id="59" name="object 59" descr=""/>
            <p:cNvSpPr/>
            <p:nvPr/>
          </p:nvSpPr>
          <p:spPr>
            <a:xfrm>
              <a:off x="7348389" y="1634314"/>
              <a:ext cx="3990340" cy="3248660"/>
            </a:xfrm>
            <a:custGeom>
              <a:avLst/>
              <a:gdLst/>
              <a:ahLst/>
              <a:cxnLst/>
              <a:rect l="l" t="t" r="r" b="b"/>
              <a:pathLst>
                <a:path w="3990340" h="3248660">
                  <a:moveTo>
                    <a:pt x="0" y="3248383"/>
                  </a:moveTo>
                  <a:lnTo>
                    <a:pt x="1" y="0"/>
                  </a:lnTo>
                </a:path>
                <a:path w="3990340" h="3248660">
                  <a:moveTo>
                    <a:pt x="0" y="3248383"/>
                  </a:moveTo>
                  <a:lnTo>
                    <a:pt x="3989811" y="3248382"/>
                  </a:lnTo>
                </a:path>
              </a:pathLst>
            </a:custGeom>
            <a:ln w="9525">
              <a:solidFill>
                <a:srgbClr val="DEDEDE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0" name="object 60" descr=""/>
            <p:cNvSpPr/>
            <p:nvPr/>
          </p:nvSpPr>
          <p:spPr>
            <a:xfrm>
              <a:off x="7339583" y="3954589"/>
              <a:ext cx="37465" cy="0"/>
            </a:xfrm>
            <a:custGeom>
              <a:avLst/>
              <a:gdLst/>
              <a:ahLst/>
              <a:cxnLst/>
              <a:rect l="l" t="t" r="r" b="b"/>
              <a:pathLst>
                <a:path w="37465" h="0">
                  <a:moveTo>
                    <a:pt x="0" y="0"/>
                  </a:moveTo>
                  <a:lnTo>
                    <a:pt x="37381" y="0"/>
                  </a:lnTo>
                </a:path>
                <a:path w="37465" h="0">
                  <a:moveTo>
                    <a:pt x="0" y="0"/>
                  </a:moveTo>
                  <a:lnTo>
                    <a:pt x="37381" y="0"/>
                  </a:lnTo>
                </a:path>
              </a:pathLst>
            </a:custGeom>
            <a:ln w="9525">
              <a:solidFill>
                <a:srgbClr val="72727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1" name="object 61" descr=""/>
            <p:cNvSpPr/>
            <p:nvPr/>
          </p:nvSpPr>
          <p:spPr>
            <a:xfrm>
              <a:off x="9122663" y="3703320"/>
              <a:ext cx="0" cy="299720"/>
            </a:xfrm>
            <a:custGeom>
              <a:avLst/>
              <a:gdLst/>
              <a:ahLst/>
              <a:cxnLst/>
              <a:rect l="l" t="t" r="r" b="b"/>
              <a:pathLst>
                <a:path w="0" h="299720">
                  <a:moveTo>
                    <a:pt x="0" y="0"/>
                  </a:moveTo>
                  <a:lnTo>
                    <a:pt x="0" y="299480"/>
                  </a:lnTo>
                </a:path>
              </a:pathLst>
            </a:custGeom>
            <a:ln w="9525">
              <a:solidFill>
                <a:srgbClr val="72727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2" name="object 62" descr=""/>
            <p:cNvSpPr/>
            <p:nvPr/>
          </p:nvSpPr>
          <p:spPr>
            <a:xfrm>
              <a:off x="9093063" y="3344890"/>
              <a:ext cx="57150" cy="358775"/>
            </a:xfrm>
            <a:custGeom>
              <a:avLst/>
              <a:gdLst/>
              <a:ahLst/>
              <a:cxnLst/>
              <a:rect l="l" t="t" r="r" b="b"/>
              <a:pathLst>
                <a:path w="57150" h="358775">
                  <a:moveTo>
                    <a:pt x="29600" y="358430"/>
                  </a:moveTo>
                  <a:lnTo>
                    <a:pt x="29600" y="0"/>
                  </a:lnTo>
                </a:path>
                <a:path w="57150" h="358775">
                  <a:moveTo>
                    <a:pt x="0" y="0"/>
                  </a:moveTo>
                  <a:lnTo>
                    <a:pt x="57150" y="0"/>
                  </a:lnTo>
                </a:path>
              </a:pathLst>
            </a:custGeom>
            <a:ln w="9525">
              <a:solidFill>
                <a:srgbClr val="72727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3" name="object 63" descr=""/>
            <p:cNvSpPr/>
            <p:nvPr/>
          </p:nvSpPr>
          <p:spPr>
            <a:xfrm>
              <a:off x="10893552" y="3919727"/>
              <a:ext cx="0" cy="381000"/>
            </a:xfrm>
            <a:custGeom>
              <a:avLst/>
              <a:gdLst/>
              <a:ahLst/>
              <a:cxnLst/>
              <a:rect l="l" t="t" r="r" b="b"/>
              <a:pathLst>
                <a:path w="0" h="381000">
                  <a:moveTo>
                    <a:pt x="0" y="0"/>
                  </a:moveTo>
                  <a:lnTo>
                    <a:pt x="0" y="380697"/>
                  </a:lnTo>
                </a:path>
              </a:pathLst>
            </a:custGeom>
            <a:ln w="9525">
              <a:solidFill>
                <a:srgbClr val="72727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4" name="object 64" descr=""/>
            <p:cNvSpPr/>
            <p:nvPr/>
          </p:nvSpPr>
          <p:spPr>
            <a:xfrm>
              <a:off x="10893552" y="3537286"/>
              <a:ext cx="0" cy="382905"/>
            </a:xfrm>
            <a:custGeom>
              <a:avLst/>
              <a:gdLst/>
              <a:ahLst/>
              <a:cxnLst/>
              <a:rect l="l" t="t" r="r" b="b"/>
              <a:pathLst>
                <a:path w="0" h="382904">
                  <a:moveTo>
                    <a:pt x="0" y="258250"/>
                  </a:moveTo>
                  <a:lnTo>
                    <a:pt x="0" y="382441"/>
                  </a:lnTo>
                </a:path>
                <a:path w="0" h="382904">
                  <a:moveTo>
                    <a:pt x="0" y="0"/>
                  </a:moveTo>
                  <a:lnTo>
                    <a:pt x="0" y="172906"/>
                  </a:lnTo>
                </a:path>
              </a:pathLst>
            </a:custGeom>
            <a:ln w="9525">
              <a:solidFill>
                <a:srgbClr val="72727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5" name="object 65" descr=""/>
            <p:cNvSpPr/>
            <p:nvPr/>
          </p:nvSpPr>
          <p:spPr>
            <a:xfrm>
              <a:off x="10866314" y="3537286"/>
              <a:ext cx="57150" cy="763270"/>
            </a:xfrm>
            <a:custGeom>
              <a:avLst/>
              <a:gdLst/>
              <a:ahLst/>
              <a:cxnLst/>
              <a:rect l="l" t="t" r="r" b="b"/>
              <a:pathLst>
                <a:path w="57150" h="763270">
                  <a:moveTo>
                    <a:pt x="0" y="763138"/>
                  </a:moveTo>
                  <a:lnTo>
                    <a:pt x="57150" y="763138"/>
                  </a:lnTo>
                </a:path>
                <a:path w="57150" h="763270">
                  <a:moveTo>
                    <a:pt x="0" y="0"/>
                  </a:moveTo>
                  <a:lnTo>
                    <a:pt x="57150" y="0"/>
                  </a:lnTo>
                </a:path>
              </a:pathLst>
            </a:custGeom>
            <a:ln w="9525">
              <a:solidFill>
                <a:srgbClr val="72727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6" name="object 66" descr=""/>
            <p:cNvSpPr/>
            <p:nvPr/>
          </p:nvSpPr>
          <p:spPr>
            <a:xfrm>
              <a:off x="7339583" y="3954589"/>
              <a:ext cx="37465" cy="0"/>
            </a:xfrm>
            <a:custGeom>
              <a:avLst/>
              <a:gdLst/>
              <a:ahLst/>
              <a:cxnLst/>
              <a:rect l="l" t="t" r="r" b="b"/>
              <a:pathLst>
                <a:path w="37465" h="0">
                  <a:moveTo>
                    <a:pt x="0" y="0"/>
                  </a:moveTo>
                  <a:lnTo>
                    <a:pt x="37381" y="0"/>
                  </a:lnTo>
                </a:path>
                <a:path w="37465" h="0">
                  <a:moveTo>
                    <a:pt x="0" y="0"/>
                  </a:moveTo>
                  <a:lnTo>
                    <a:pt x="37381" y="0"/>
                  </a:lnTo>
                </a:path>
              </a:pathLst>
            </a:custGeom>
            <a:ln w="9525">
              <a:solidFill>
                <a:srgbClr val="72727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7" name="object 67" descr=""/>
            <p:cNvSpPr/>
            <p:nvPr/>
          </p:nvSpPr>
          <p:spPr>
            <a:xfrm>
              <a:off x="9122663" y="3688684"/>
              <a:ext cx="0" cy="721360"/>
            </a:xfrm>
            <a:custGeom>
              <a:avLst/>
              <a:gdLst/>
              <a:ahLst/>
              <a:cxnLst/>
              <a:rect l="l" t="t" r="r" b="b"/>
              <a:pathLst>
                <a:path w="0" h="721360">
                  <a:moveTo>
                    <a:pt x="0" y="399460"/>
                  </a:moveTo>
                  <a:lnTo>
                    <a:pt x="0" y="721141"/>
                  </a:lnTo>
                </a:path>
                <a:path w="0" h="721360">
                  <a:moveTo>
                    <a:pt x="0" y="0"/>
                  </a:moveTo>
                  <a:lnTo>
                    <a:pt x="0" y="314116"/>
                  </a:lnTo>
                </a:path>
              </a:pathLst>
            </a:custGeom>
            <a:ln w="9525">
              <a:solidFill>
                <a:srgbClr val="72727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8" name="object 68" descr=""/>
            <p:cNvSpPr/>
            <p:nvPr/>
          </p:nvSpPr>
          <p:spPr>
            <a:xfrm>
              <a:off x="9093063" y="3688684"/>
              <a:ext cx="57150" cy="721360"/>
            </a:xfrm>
            <a:custGeom>
              <a:avLst/>
              <a:gdLst/>
              <a:ahLst/>
              <a:cxnLst/>
              <a:rect l="l" t="t" r="r" b="b"/>
              <a:pathLst>
                <a:path w="57150" h="721360">
                  <a:moveTo>
                    <a:pt x="0" y="721141"/>
                  </a:moveTo>
                  <a:lnTo>
                    <a:pt x="57150" y="721141"/>
                  </a:lnTo>
                </a:path>
                <a:path w="57150" h="721360">
                  <a:moveTo>
                    <a:pt x="0" y="0"/>
                  </a:moveTo>
                  <a:lnTo>
                    <a:pt x="57150" y="0"/>
                  </a:lnTo>
                </a:path>
              </a:pathLst>
            </a:custGeom>
            <a:ln w="9525">
              <a:solidFill>
                <a:srgbClr val="72727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9" name="object 69" descr=""/>
            <p:cNvSpPr/>
            <p:nvPr/>
          </p:nvSpPr>
          <p:spPr>
            <a:xfrm>
              <a:off x="10893552" y="3361688"/>
              <a:ext cx="0" cy="348615"/>
            </a:xfrm>
            <a:custGeom>
              <a:avLst/>
              <a:gdLst/>
              <a:ahLst/>
              <a:cxnLst/>
              <a:rect l="l" t="t" r="r" b="b"/>
              <a:pathLst>
                <a:path w="0" h="348614">
                  <a:moveTo>
                    <a:pt x="0" y="0"/>
                  </a:moveTo>
                  <a:lnTo>
                    <a:pt x="0" y="348504"/>
                  </a:lnTo>
                </a:path>
              </a:pathLst>
            </a:custGeom>
            <a:ln w="9525">
              <a:solidFill>
                <a:srgbClr val="72727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0" name="object 70" descr=""/>
            <p:cNvSpPr/>
            <p:nvPr/>
          </p:nvSpPr>
          <p:spPr>
            <a:xfrm>
              <a:off x="10866314" y="3361688"/>
              <a:ext cx="57150" cy="792480"/>
            </a:xfrm>
            <a:custGeom>
              <a:avLst/>
              <a:gdLst/>
              <a:ahLst/>
              <a:cxnLst/>
              <a:rect l="l" t="t" r="r" b="b"/>
              <a:pathLst>
                <a:path w="57150" h="792479">
                  <a:moveTo>
                    <a:pt x="0" y="792281"/>
                  </a:moveTo>
                  <a:lnTo>
                    <a:pt x="57150" y="792281"/>
                  </a:lnTo>
                </a:path>
                <a:path w="57150" h="792479">
                  <a:moveTo>
                    <a:pt x="0" y="0"/>
                  </a:moveTo>
                  <a:lnTo>
                    <a:pt x="57150" y="0"/>
                  </a:lnTo>
                </a:path>
              </a:pathLst>
            </a:custGeom>
            <a:ln w="9525">
              <a:solidFill>
                <a:srgbClr val="72727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1" name="object 71" descr=""/>
            <p:cNvSpPr/>
            <p:nvPr/>
          </p:nvSpPr>
          <p:spPr>
            <a:xfrm>
              <a:off x="7339583" y="3954589"/>
              <a:ext cx="37465" cy="0"/>
            </a:xfrm>
            <a:custGeom>
              <a:avLst/>
              <a:gdLst/>
              <a:ahLst/>
              <a:cxnLst/>
              <a:rect l="l" t="t" r="r" b="b"/>
              <a:pathLst>
                <a:path w="37465" h="0">
                  <a:moveTo>
                    <a:pt x="0" y="0"/>
                  </a:moveTo>
                  <a:lnTo>
                    <a:pt x="37381" y="0"/>
                  </a:lnTo>
                </a:path>
                <a:path w="37465" h="0">
                  <a:moveTo>
                    <a:pt x="0" y="0"/>
                  </a:moveTo>
                  <a:lnTo>
                    <a:pt x="37381" y="0"/>
                  </a:lnTo>
                </a:path>
              </a:pathLst>
            </a:custGeom>
            <a:ln w="9525">
              <a:solidFill>
                <a:srgbClr val="72727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2" name="object 72" descr=""/>
            <p:cNvSpPr/>
            <p:nvPr/>
          </p:nvSpPr>
          <p:spPr>
            <a:xfrm>
              <a:off x="9093063" y="2716513"/>
              <a:ext cx="57150" cy="732155"/>
            </a:xfrm>
            <a:custGeom>
              <a:avLst/>
              <a:gdLst/>
              <a:ahLst/>
              <a:cxnLst/>
              <a:rect l="l" t="t" r="r" b="b"/>
              <a:pathLst>
                <a:path w="57150" h="732154">
                  <a:moveTo>
                    <a:pt x="29600" y="365014"/>
                  </a:moveTo>
                  <a:lnTo>
                    <a:pt x="29600" y="731768"/>
                  </a:lnTo>
                </a:path>
                <a:path w="57150" h="732154">
                  <a:moveTo>
                    <a:pt x="29600" y="365014"/>
                  </a:moveTo>
                  <a:lnTo>
                    <a:pt x="29600" y="0"/>
                  </a:lnTo>
                </a:path>
                <a:path w="57150" h="732154">
                  <a:moveTo>
                    <a:pt x="0" y="731768"/>
                  </a:moveTo>
                  <a:lnTo>
                    <a:pt x="57150" y="731768"/>
                  </a:lnTo>
                </a:path>
                <a:path w="57150" h="732154">
                  <a:moveTo>
                    <a:pt x="0" y="0"/>
                  </a:moveTo>
                  <a:lnTo>
                    <a:pt x="57150" y="0"/>
                  </a:lnTo>
                </a:path>
              </a:pathLst>
            </a:custGeom>
            <a:ln w="9525">
              <a:solidFill>
                <a:srgbClr val="72727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3" name="object 73" descr=""/>
            <p:cNvSpPr/>
            <p:nvPr/>
          </p:nvSpPr>
          <p:spPr>
            <a:xfrm>
              <a:off x="10866314" y="2177931"/>
              <a:ext cx="57150" cy="802005"/>
            </a:xfrm>
            <a:custGeom>
              <a:avLst/>
              <a:gdLst/>
              <a:ahLst/>
              <a:cxnLst/>
              <a:rect l="l" t="t" r="r" b="b"/>
              <a:pathLst>
                <a:path w="57150" h="802005">
                  <a:moveTo>
                    <a:pt x="27238" y="400676"/>
                  </a:moveTo>
                  <a:lnTo>
                    <a:pt x="27238" y="801469"/>
                  </a:lnTo>
                </a:path>
                <a:path w="57150" h="802005">
                  <a:moveTo>
                    <a:pt x="27238" y="400676"/>
                  </a:moveTo>
                  <a:lnTo>
                    <a:pt x="27238" y="0"/>
                  </a:lnTo>
                </a:path>
                <a:path w="57150" h="802005">
                  <a:moveTo>
                    <a:pt x="0" y="801469"/>
                  </a:moveTo>
                  <a:lnTo>
                    <a:pt x="57150" y="801469"/>
                  </a:lnTo>
                </a:path>
                <a:path w="57150" h="802005">
                  <a:moveTo>
                    <a:pt x="0" y="0"/>
                  </a:moveTo>
                  <a:lnTo>
                    <a:pt x="57150" y="0"/>
                  </a:lnTo>
                </a:path>
              </a:pathLst>
            </a:custGeom>
            <a:ln w="9525">
              <a:solidFill>
                <a:srgbClr val="72727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4" name="object 74" descr=""/>
            <p:cNvSpPr/>
            <p:nvPr/>
          </p:nvSpPr>
          <p:spPr>
            <a:xfrm>
              <a:off x="7339583" y="3954589"/>
              <a:ext cx="37465" cy="0"/>
            </a:xfrm>
            <a:custGeom>
              <a:avLst/>
              <a:gdLst/>
              <a:ahLst/>
              <a:cxnLst/>
              <a:rect l="l" t="t" r="r" b="b"/>
              <a:pathLst>
                <a:path w="37465" h="0">
                  <a:moveTo>
                    <a:pt x="0" y="0"/>
                  </a:moveTo>
                  <a:lnTo>
                    <a:pt x="37381" y="0"/>
                  </a:lnTo>
                </a:path>
                <a:path w="37465" h="0">
                  <a:moveTo>
                    <a:pt x="0" y="0"/>
                  </a:moveTo>
                  <a:lnTo>
                    <a:pt x="37381" y="0"/>
                  </a:lnTo>
                </a:path>
              </a:pathLst>
            </a:custGeom>
            <a:ln w="9525">
              <a:solidFill>
                <a:srgbClr val="72727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5" name="object 75" descr=""/>
            <p:cNvSpPr/>
            <p:nvPr/>
          </p:nvSpPr>
          <p:spPr>
            <a:xfrm>
              <a:off x="9093063" y="2907262"/>
              <a:ext cx="57150" cy="728345"/>
            </a:xfrm>
            <a:custGeom>
              <a:avLst/>
              <a:gdLst/>
              <a:ahLst/>
              <a:cxnLst/>
              <a:rect l="l" t="t" r="r" b="b"/>
              <a:pathLst>
                <a:path w="57150" h="728345">
                  <a:moveTo>
                    <a:pt x="29600" y="363241"/>
                  </a:moveTo>
                  <a:lnTo>
                    <a:pt x="29600" y="728010"/>
                  </a:lnTo>
                </a:path>
                <a:path w="57150" h="728345">
                  <a:moveTo>
                    <a:pt x="29600" y="363241"/>
                  </a:moveTo>
                  <a:lnTo>
                    <a:pt x="29600" y="0"/>
                  </a:lnTo>
                </a:path>
                <a:path w="57150" h="728345">
                  <a:moveTo>
                    <a:pt x="0" y="728010"/>
                  </a:moveTo>
                  <a:lnTo>
                    <a:pt x="57150" y="728010"/>
                  </a:lnTo>
                </a:path>
                <a:path w="57150" h="728345">
                  <a:moveTo>
                    <a:pt x="0" y="0"/>
                  </a:moveTo>
                  <a:lnTo>
                    <a:pt x="57150" y="0"/>
                  </a:lnTo>
                </a:path>
              </a:pathLst>
            </a:custGeom>
            <a:ln w="9525">
              <a:solidFill>
                <a:srgbClr val="72727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6" name="object 76" descr=""/>
            <p:cNvSpPr/>
            <p:nvPr/>
          </p:nvSpPr>
          <p:spPr>
            <a:xfrm>
              <a:off x="10866314" y="2657995"/>
              <a:ext cx="57150" cy="805815"/>
            </a:xfrm>
            <a:custGeom>
              <a:avLst/>
              <a:gdLst/>
              <a:ahLst/>
              <a:cxnLst/>
              <a:rect l="l" t="t" r="r" b="b"/>
              <a:pathLst>
                <a:path w="57150" h="805814">
                  <a:moveTo>
                    <a:pt x="27238" y="402196"/>
                  </a:moveTo>
                  <a:lnTo>
                    <a:pt x="27238" y="805646"/>
                  </a:lnTo>
                </a:path>
                <a:path w="57150" h="805814">
                  <a:moveTo>
                    <a:pt x="27238" y="402196"/>
                  </a:moveTo>
                  <a:lnTo>
                    <a:pt x="27238" y="0"/>
                  </a:lnTo>
                </a:path>
                <a:path w="57150" h="805814">
                  <a:moveTo>
                    <a:pt x="0" y="805646"/>
                  </a:moveTo>
                  <a:lnTo>
                    <a:pt x="57150" y="805646"/>
                  </a:lnTo>
                </a:path>
                <a:path w="57150" h="805814">
                  <a:moveTo>
                    <a:pt x="0" y="0"/>
                  </a:moveTo>
                  <a:lnTo>
                    <a:pt x="57150" y="0"/>
                  </a:lnTo>
                </a:path>
              </a:pathLst>
            </a:custGeom>
            <a:ln w="9525">
              <a:solidFill>
                <a:srgbClr val="72727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7" name="object 77" descr=""/>
            <p:cNvSpPr/>
            <p:nvPr/>
          </p:nvSpPr>
          <p:spPr>
            <a:xfrm>
              <a:off x="7348389" y="3703302"/>
              <a:ext cx="3547110" cy="251460"/>
            </a:xfrm>
            <a:custGeom>
              <a:avLst/>
              <a:gdLst/>
              <a:ahLst/>
              <a:cxnLst/>
              <a:rect l="l" t="t" r="r" b="b"/>
              <a:pathLst>
                <a:path w="3547109" h="251460">
                  <a:moveTo>
                    <a:pt x="0" y="251286"/>
                  </a:moveTo>
                  <a:lnTo>
                    <a:pt x="1774274" y="0"/>
                  </a:lnTo>
                  <a:lnTo>
                    <a:pt x="3546499" y="216425"/>
                  </a:lnTo>
                </a:path>
              </a:pathLst>
            </a:custGeom>
            <a:ln w="22225">
              <a:solidFill>
                <a:srgbClr val="AFABAB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78" name="object 78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293037" y="3900502"/>
              <a:ext cx="107061" cy="107061"/>
            </a:xfrm>
            <a:prstGeom prst="rect">
              <a:avLst/>
            </a:prstGeom>
          </p:spPr>
        </p:pic>
        <p:pic>
          <p:nvPicPr>
            <p:cNvPr id="79" name="object 79" descr="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9066972" y="3647518"/>
              <a:ext cx="107061" cy="107061"/>
            </a:xfrm>
            <a:prstGeom prst="rect">
              <a:avLst/>
            </a:prstGeom>
          </p:spPr>
        </p:pic>
        <p:pic>
          <p:nvPicPr>
            <p:cNvPr id="80" name="object 80" descr="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0840908" y="3863926"/>
              <a:ext cx="107061" cy="107061"/>
            </a:xfrm>
            <a:prstGeom prst="rect">
              <a:avLst/>
            </a:prstGeom>
          </p:spPr>
        </p:pic>
        <p:sp>
          <p:nvSpPr>
            <p:cNvPr id="81" name="object 81" descr=""/>
            <p:cNvSpPr/>
            <p:nvPr/>
          </p:nvSpPr>
          <p:spPr>
            <a:xfrm>
              <a:off x="7348389" y="3757828"/>
              <a:ext cx="3547110" cy="291465"/>
            </a:xfrm>
            <a:custGeom>
              <a:avLst/>
              <a:gdLst/>
              <a:ahLst/>
              <a:cxnLst/>
              <a:rect l="l" t="t" r="r" b="b"/>
              <a:pathLst>
                <a:path w="3547109" h="291464">
                  <a:moveTo>
                    <a:pt x="0" y="195427"/>
                  </a:moveTo>
                  <a:lnTo>
                    <a:pt x="1774274" y="291427"/>
                  </a:lnTo>
                  <a:lnTo>
                    <a:pt x="3546499" y="0"/>
                  </a:lnTo>
                </a:path>
              </a:pathLst>
            </a:custGeom>
            <a:ln w="22225">
              <a:solidFill>
                <a:srgbClr val="FF69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2" name="object 82" descr=""/>
            <p:cNvSpPr/>
            <p:nvPr/>
          </p:nvSpPr>
          <p:spPr>
            <a:xfrm>
              <a:off x="7300847" y="3908313"/>
              <a:ext cx="85725" cy="85725"/>
            </a:xfrm>
            <a:custGeom>
              <a:avLst/>
              <a:gdLst/>
              <a:ahLst/>
              <a:cxnLst/>
              <a:rect l="l" t="t" r="r" b="b"/>
              <a:pathLst>
                <a:path w="85725" h="85725">
                  <a:moveTo>
                    <a:pt x="85344" y="0"/>
                  </a:moveTo>
                  <a:lnTo>
                    <a:pt x="0" y="0"/>
                  </a:lnTo>
                  <a:lnTo>
                    <a:pt x="0" y="85343"/>
                  </a:lnTo>
                  <a:lnTo>
                    <a:pt x="85344" y="85343"/>
                  </a:lnTo>
                  <a:lnTo>
                    <a:pt x="85344" y="0"/>
                  </a:lnTo>
                  <a:close/>
                </a:path>
              </a:pathLst>
            </a:custGeom>
            <a:solidFill>
              <a:srgbClr val="FF69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3" name="object 83" descr=""/>
            <p:cNvSpPr/>
            <p:nvPr/>
          </p:nvSpPr>
          <p:spPr>
            <a:xfrm>
              <a:off x="7300847" y="3908313"/>
              <a:ext cx="85725" cy="85725"/>
            </a:xfrm>
            <a:custGeom>
              <a:avLst/>
              <a:gdLst/>
              <a:ahLst/>
              <a:cxnLst/>
              <a:rect l="l" t="t" r="r" b="b"/>
              <a:pathLst>
                <a:path w="85725" h="85725">
                  <a:moveTo>
                    <a:pt x="0" y="0"/>
                  </a:moveTo>
                  <a:lnTo>
                    <a:pt x="85344" y="0"/>
                  </a:lnTo>
                  <a:lnTo>
                    <a:pt x="85344" y="85344"/>
                  </a:lnTo>
                  <a:lnTo>
                    <a:pt x="0" y="85344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FF69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4" name="object 84" descr=""/>
            <p:cNvSpPr/>
            <p:nvPr/>
          </p:nvSpPr>
          <p:spPr>
            <a:xfrm>
              <a:off x="9074783" y="4002801"/>
              <a:ext cx="85725" cy="85725"/>
            </a:xfrm>
            <a:custGeom>
              <a:avLst/>
              <a:gdLst/>
              <a:ahLst/>
              <a:cxnLst/>
              <a:rect l="l" t="t" r="r" b="b"/>
              <a:pathLst>
                <a:path w="85725" h="85725">
                  <a:moveTo>
                    <a:pt x="85344" y="0"/>
                  </a:moveTo>
                  <a:lnTo>
                    <a:pt x="0" y="0"/>
                  </a:lnTo>
                  <a:lnTo>
                    <a:pt x="0" y="85343"/>
                  </a:lnTo>
                  <a:lnTo>
                    <a:pt x="85344" y="85343"/>
                  </a:lnTo>
                  <a:lnTo>
                    <a:pt x="85344" y="0"/>
                  </a:lnTo>
                  <a:close/>
                </a:path>
              </a:pathLst>
            </a:custGeom>
            <a:solidFill>
              <a:srgbClr val="FF69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5" name="object 85" descr=""/>
            <p:cNvSpPr/>
            <p:nvPr/>
          </p:nvSpPr>
          <p:spPr>
            <a:xfrm>
              <a:off x="9074783" y="4002801"/>
              <a:ext cx="85725" cy="85725"/>
            </a:xfrm>
            <a:custGeom>
              <a:avLst/>
              <a:gdLst/>
              <a:ahLst/>
              <a:cxnLst/>
              <a:rect l="l" t="t" r="r" b="b"/>
              <a:pathLst>
                <a:path w="85725" h="85725">
                  <a:moveTo>
                    <a:pt x="0" y="0"/>
                  </a:moveTo>
                  <a:lnTo>
                    <a:pt x="85344" y="0"/>
                  </a:lnTo>
                  <a:lnTo>
                    <a:pt x="85344" y="85344"/>
                  </a:lnTo>
                  <a:lnTo>
                    <a:pt x="0" y="85344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FF69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6" name="object 86" descr=""/>
            <p:cNvSpPr/>
            <p:nvPr/>
          </p:nvSpPr>
          <p:spPr>
            <a:xfrm>
              <a:off x="10848719" y="3710193"/>
              <a:ext cx="85725" cy="85725"/>
            </a:xfrm>
            <a:custGeom>
              <a:avLst/>
              <a:gdLst/>
              <a:ahLst/>
              <a:cxnLst/>
              <a:rect l="l" t="t" r="r" b="b"/>
              <a:pathLst>
                <a:path w="85725" h="85725">
                  <a:moveTo>
                    <a:pt x="85344" y="0"/>
                  </a:moveTo>
                  <a:lnTo>
                    <a:pt x="0" y="0"/>
                  </a:lnTo>
                  <a:lnTo>
                    <a:pt x="0" y="85343"/>
                  </a:lnTo>
                  <a:lnTo>
                    <a:pt x="85344" y="85343"/>
                  </a:lnTo>
                  <a:lnTo>
                    <a:pt x="85344" y="0"/>
                  </a:lnTo>
                  <a:close/>
                </a:path>
              </a:pathLst>
            </a:custGeom>
            <a:solidFill>
              <a:srgbClr val="FF69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7" name="object 87" descr=""/>
            <p:cNvSpPr/>
            <p:nvPr/>
          </p:nvSpPr>
          <p:spPr>
            <a:xfrm>
              <a:off x="10848719" y="3710193"/>
              <a:ext cx="85725" cy="85725"/>
            </a:xfrm>
            <a:custGeom>
              <a:avLst/>
              <a:gdLst/>
              <a:ahLst/>
              <a:cxnLst/>
              <a:rect l="l" t="t" r="r" b="b"/>
              <a:pathLst>
                <a:path w="85725" h="85725">
                  <a:moveTo>
                    <a:pt x="0" y="0"/>
                  </a:moveTo>
                  <a:lnTo>
                    <a:pt x="85344" y="0"/>
                  </a:lnTo>
                  <a:lnTo>
                    <a:pt x="85344" y="85344"/>
                  </a:lnTo>
                  <a:lnTo>
                    <a:pt x="0" y="85344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FF69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8" name="object 88" descr=""/>
            <p:cNvSpPr/>
            <p:nvPr/>
          </p:nvSpPr>
          <p:spPr>
            <a:xfrm>
              <a:off x="7348389" y="2578666"/>
              <a:ext cx="3547110" cy="1376045"/>
            </a:xfrm>
            <a:custGeom>
              <a:avLst/>
              <a:gdLst/>
              <a:ahLst/>
              <a:cxnLst/>
              <a:rect l="l" t="t" r="r" b="b"/>
              <a:pathLst>
                <a:path w="3547109" h="1376045">
                  <a:moveTo>
                    <a:pt x="0" y="1375923"/>
                  </a:moveTo>
                  <a:lnTo>
                    <a:pt x="1774274" y="502862"/>
                  </a:lnTo>
                  <a:lnTo>
                    <a:pt x="3546499" y="0"/>
                  </a:lnTo>
                </a:path>
              </a:pathLst>
            </a:custGeom>
            <a:ln w="22225">
              <a:solidFill>
                <a:srgbClr val="5B9BD5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89" name="object 89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7299133" y="3906598"/>
              <a:ext cx="94869" cy="94869"/>
            </a:xfrm>
            <a:prstGeom prst="rect">
              <a:avLst/>
            </a:prstGeom>
          </p:spPr>
        </p:pic>
        <p:pic>
          <p:nvPicPr>
            <p:cNvPr id="90" name="object 90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073069" y="3034870"/>
              <a:ext cx="94869" cy="94869"/>
            </a:xfrm>
            <a:prstGeom prst="rect">
              <a:avLst/>
            </a:prstGeom>
          </p:spPr>
        </p:pic>
        <p:pic>
          <p:nvPicPr>
            <p:cNvPr id="91" name="object 91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0847004" y="2531950"/>
              <a:ext cx="94869" cy="94869"/>
            </a:xfrm>
            <a:prstGeom prst="rect">
              <a:avLst/>
            </a:prstGeom>
          </p:spPr>
        </p:pic>
        <p:sp>
          <p:nvSpPr>
            <p:cNvPr id="92" name="object 92" descr=""/>
            <p:cNvSpPr/>
            <p:nvPr/>
          </p:nvSpPr>
          <p:spPr>
            <a:xfrm>
              <a:off x="7348389" y="3060819"/>
              <a:ext cx="3547110" cy="894080"/>
            </a:xfrm>
            <a:custGeom>
              <a:avLst/>
              <a:gdLst/>
              <a:ahLst/>
              <a:cxnLst/>
              <a:rect l="l" t="t" r="r" b="b"/>
              <a:pathLst>
                <a:path w="3547109" h="894079">
                  <a:moveTo>
                    <a:pt x="0" y="893770"/>
                  </a:moveTo>
                  <a:lnTo>
                    <a:pt x="1774274" y="209685"/>
                  </a:lnTo>
                  <a:lnTo>
                    <a:pt x="3546499" y="0"/>
                  </a:lnTo>
                </a:path>
              </a:pathLst>
            </a:custGeom>
            <a:ln w="22225">
              <a:solidFill>
                <a:srgbClr val="323B97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93" name="object 93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7296085" y="3903550"/>
              <a:ext cx="94869" cy="94869"/>
            </a:xfrm>
            <a:prstGeom prst="rect">
              <a:avLst/>
            </a:prstGeom>
          </p:spPr>
        </p:pic>
        <p:pic>
          <p:nvPicPr>
            <p:cNvPr id="94" name="object 94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9070020" y="3220798"/>
              <a:ext cx="94869" cy="94869"/>
            </a:xfrm>
            <a:prstGeom prst="rect">
              <a:avLst/>
            </a:prstGeom>
          </p:spPr>
        </p:pic>
        <p:pic>
          <p:nvPicPr>
            <p:cNvPr id="95" name="object 95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0843957" y="3010486"/>
              <a:ext cx="94869" cy="94869"/>
            </a:xfrm>
            <a:prstGeom prst="rect">
              <a:avLst/>
            </a:prstGeom>
          </p:spPr>
        </p:pic>
      </p:grpSp>
      <p:sp>
        <p:nvSpPr>
          <p:cNvPr id="96" name="object 96" descr=""/>
          <p:cNvSpPr txBox="1"/>
          <p:nvPr/>
        </p:nvSpPr>
        <p:spPr>
          <a:xfrm>
            <a:off x="7071136" y="4751323"/>
            <a:ext cx="1581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262626"/>
                </a:solidFill>
                <a:latin typeface="Calibri"/>
                <a:cs typeface="Calibri"/>
              </a:rPr>
              <a:t>-</a:t>
            </a:r>
            <a:r>
              <a:rPr dirty="0" sz="1200" spc="-50">
                <a:solidFill>
                  <a:srgbClr val="262626"/>
                </a:solidFill>
                <a:latin typeface="Calibri"/>
                <a:cs typeface="Calibri"/>
              </a:rPr>
              <a:t>4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97" name="object 97" descr=""/>
          <p:cNvSpPr txBox="1"/>
          <p:nvPr/>
        </p:nvSpPr>
        <p:spPr>
          <a:xfrm>
            <a:off x="7071136" y="4288028"/>
            <a:ext cx="1581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262626"/>
                </a:solidFill>
                <a:latin typeface="Calibri"/>
                <a:cs typeface="Calibri"/>
              </a:rPr>
              <a:t>-</a:t>
            </a:r>
            <a:r>
              <a:rPr dirty="0" sz="1200" spc="-50">
                <a:solidFill>
                  <a:srgbClr val="262626"/>
                </a:solidFill>
                <a:latin typeface="Calibri"/>
                <a:cs typeface="Calibri"/>
              </a:rPr>
              <a:t>2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98" name="object 98" descr=""/>
          <p:cNvSpPr txBox="1"/>
          <p:nvPr/>
        </p:nvSpPr>
        <p:spPr>
          <a:xfrm>
            <a:off x="7117683" y="3824732"/>
            <a:ext cx="10287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262626"/>
                </a:solidFill>
                <a:latin typeface="Calibri"/>
                <a:cs typeface="Calibri"/>
              </a:rPr>
              <a:t>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99" name="object 99" descr=""/>
          <p:cNvSpPr txBox="1"/>
          <p:nvPr/>
        </p:nvSpPr>
        <p:spPr>
          <a:xfrm>
            <a:off x="7117683" y="3361435"/>
            <a:ext cx="10287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262626"/>
                </a:solidFill>
                <a:latin typeface="Calibri"/>
                <a:cs typeface="Calibri"/>
              </a:rPr>
              <a:t>2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00" name="object 100" descr=""/>
          <p:cNvSpPr txBox="1"/>
          <p:nvPr/>
        </p:nvSpPr>
        <p:spPr>
          <a:xfrm>
            <a:off x="7117683" y="2895091"/>
            <a:ext cx="10287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262626"/>
                </a:solidFill>
                <a:latin typeface="Calibri"/>
                <a:cs typeface="Calibri"/>
              </a:rPr>
              <a:t>4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01" name="object 101" descr=""/>
          <p:cNvSpPr txBox="1"/>
          <p:nvPr/>
        </p:nvSpPr>
        <p:spPr>
          <a:xfrm>
            <a:off x="7117683" y="2431796"/>
            <a:ext cx="10287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262626"/>
                </a:solidFill>
                <a:latin typeface="Calibri"/>
                <a:cs typeface="Calibri"/>
              </a:rPr>
              <a:t>6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02" name="object 102" descr=""/>
          <p:cNvSpPr txBox="1"/>
          <p:nvPr/>
        </p:nvSpPr>
        <p:spPr>
          <a:xfrm>
            <a:off x="7117683" y="1968500"/>
            <a:ext cx="10287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262626"/>
                </a:solidFill>
                <a:latin typeface="Calibri"/>
                <a:cs typeface="Calibri"/>
              </a:rPr>
              <a:t>8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03" name="object 103" descr=""/>
          <p:cNvSpPr txBox="1"/>
          <p:nvPr/>
        </p:nvSpPr>
        <p:spPr>
          <a:xfrm>
            <a:off x="7297177" y="4952492"/>
            <a:ext cx="10287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262626"/>
                </a:solidFill>
                <a:latin typeface="Calibri"/>
                <a:cs typeface="Calibri"/>
              </a:rPr>
              <a:t>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04" name="object 104" descr=""/>
          <p:cNvSpPr txBox="1"/>
          <p:nvPr/>
        </p:nvSpPr>
        <p:spPr>
          <a:xfrm>
            <a:off x="8183802" y="4952492"/>
            <a:ext cx="10287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262626"/>
                </a:solidFill>
                <a:latin typeface="Calibri"/>
                <a:cs typeface="Calibri"/>
              </a:rPr>
              <a:t>2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05" name="object 105" descr=""/>
          <p:cNvSpPr txBox="1"/>
          <p:nvPr/>
        </p:nvSpPr>
        <p:spPr>
          <a:xfrm>
            <a:off x="9957051" y="4952492"/>
            <a:ext cx="10287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262626"/>
                </a:solidFill>
                <a:latin typeface="Calibri"/>
                <a:cs typeface="Calibri"/>
              </a:rPr>
              <a:t>6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06" name="object 106" descr=""/>
          <p:cNvSpPr txBox="1"/>
          <p:nvPr/>
        </p:nvSpPr>
        <p:spPr>
          <a:xfrm>
            <a:off x="10843676" y="4952492"/>
            <a:ext cx="10287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262626"/>
                </a:solidFill>
                <a:latin typeface="Calibri"/>
                <a:cs typeface="Calibri"/>
              </a:rPr>
              <a:t>8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07" name="object 107" descr=""/>
          <p:cNvSpPr txBox="1"/>
          <p:nvPr/>
        </p:nvSpPr>
        <p:spPr>
          <a:xfrm>
            <a:off x="6811660" y="1754648"/>
            <a:ext cx="211454" cy="3007360"/>
          </a:xfrm>
          <a:prstGeom prst="rect">
            <a:avLst/>
          </a:prstGeom>
        </p:spPr>
        <p:txBody>
          <a:bodyPr wrap="square" lIns="0" tIns="5080" rIns="0" bIns="0" rtlCol="0" vert="vert270">
            <a:spAutoFit/>
          </a:bodyPr>
          <a:lstStyle/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dirty="0" sz="1200">
                <a:solidFill>
                  <a:srgbClr val="262626"/>
                </a:solidFill>
                <a:latin typeface="Calibri"/>
                <a:cs typeface="Calibri"/>
              </a:rPr>
              <a:t>CHANGE</a:t>
            </a:r>
            <a:r>
              <a:rPr dirty="0" sz="1200" spc="-30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200">
                <a:solidFill>
                  <a:srgbClr val="262626"/>
                </a:solidFill>
                <a:latin typeface="Calibri"/>
                <a:cs typeface="Calibri"/>
              </a:rPr>
              <a:t>IN</a:t>
            </a:r>
            <a:r>
              <a:rPr dirty="0" sz="1200" spc="-25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200">
                <a:solidFill>
                  <a:srgbClr val="262626"/>
                </a:solidFill>
                <a:latin typeface="Calibri"/>
                <a:cs typeface="Calibri"/>
              </a:rPr>
              <a:t>PLASMA</a:t>
            </a:r>
            <a:r>
              <a:rPr dirty="0" sz="1200" spc="-25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200">
                <a:solidFill>
                  <a:srgbClr val="262626"/>
                </a:solidFill>
                <a:latin typeface="Calibri"/>
                <a:cs typeface="Calibri"/>
              </a:rPr>
              <a:t>RENIN</a:t>
            </a:r>
            <a:r>
              <a:rPr dirty="0" sz="1200" spc="-25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200">
                <a:solidFill>
                  <a:srgbClr val="262626"/>
                </a:solidFill>
                <a:latin typeface="Calibri"/>
                <a:cs typeface="Calibri"/>
              </a:rPr>
              <a:t>ACTIVITY</a:t>
            </a:r>
            <a:r>
              <a:rPr dirty="0" sz="1200" spc="-25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200" spc="-10">
                <a:solidFill>
                  <a:srgbClr val="262626"/>
                </a:solidFill>
                <a:latin typeface="Calibri"/>
                <a:cs typeface="Calibri"/>
              </a:rPr>
              <a:t>(ΜG/L/HR)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08" name="object 108" descr=""/>
          <p:cNvSpPr txBox="1"/>
          <p:nvPr/>
        </p:nvSpPr>
        <p:spPr>
          <a:xfrm>
            <a:off x="8958674" y="4909820"/>
            <a:ext cx="768985" cy="476884"/>
          </a:xfrm>
          <a:prstGeom prst="rect">
            <a:avLst/>
          </a:prstGeom>
        </p:spPr>
        <p:txBody>
          <a:bodyPr wrap="square" lIns="0" tIns="55244" rIns="0" bIns="0" rtlCol="0" vert="horz">
            <a:spAutoFit/>
          </a:bodyPr>
          <a:lstStyle/>
          <a:p>
            <a:pPr marL="123825">
              <a:lnSpc>
                <a:spcPct val="100000"/>
              </a:lnSpc>
              <a:spcBef>
                <a:spcPts val="434"/>
              </a:spcBef>
            </a:pPr>
            <a:r>
              <a:rPr dirty="0" sz="1200">
                <a:solidFill>
                  <a:srgbClr val="262626"/>
                </a:solidFill>
                <a:latin typeface="Calibri"/>
                <a:cs typeface="Calibri"/>
              </a:rPr>
              <a:t>4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dirty="0" sz="1200">
                <a:solidFill>
                  <a:srgbClr val="262626"/>
                </a:solidFill>
                <a:latin typeface="Calibri"/>
                <a:cs typeface="Calibri"/>
              </a:rPr>
              <a:t>TRIAL</a:t>
            </a:r>
            <a:r>
              <a:rPr dirty="0" sz="1200" spc="-25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200" spc="-20">
                <a:solidFill>
                  <a:srgbClr val="262626"/>
                </a:solidFill>
                <a:latin typeface="Calibri"/>
                <a:cs typeface="Calibri"/>
              </a:rPr>
              <a:t>WEEK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09" name="object 109" descr=""/>
          <p:cNvSpPr txBox="1"/>
          <p:nvPr/>
        </p:nvSpPr>
        <p:spPr>
          <a:xfrm>
            <a:off x="2255583" y="1454403"/>
            <a:ext cx="7773670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797425" algn="l"/>
                <a:tab pos="5943600" algn="l"/>
              </a:tabLst>
            </a:pPr>
            <a:r>
              <a:rPr dirty="0" sz="1600" b="1">
                <a:solidFill>
                  <a:srgbClr val="262626"/>
                </a:solidFill>
                <a:latin typeface="Calibri"/>
                <a:cs typeface="Calibri"/>
              </a:rPr>
              <a:t>Serum </a:t>
            </a:r>
            <a:r>
              <a:rPr dirty="0" sz="1600" spc="-10" b="1">
                <a:solidFill>
                  <a:srgbClr val="262626"/>
                </a:solidFill>
                <a:latin typeface="Calibri"/>
                <a:cs typeface="Calibri"/>
              </a:rPr>
              <a:t>Aldosterone</a:t>
            </a:r>
            <a:r>
              <a:rPr dirty="0" sz="1600" b="1">
                <a:solidFill>
                  <a:srgbClr val="262626"/>
                </a:solidFill>
                <a:latin typeface="Calibri"/>
                <a:cs typeface="Calibri"/>
              </a:rPr>
              <a:t>	</a:t>
            </a:r>
            <a:r>
              <a:rPr dirty="0" sz="1200" spc="-25">
                <a:solidFill>
                  <a:srgbClr val="262626"/>
                </a:solidFill>
                <a:latin typeface="Calibri"/>
                <a:cs typeface="Calibri"/>
              </a:rPr>
              <a:t>10</a:t>
            </a:r>
            <a:r>
              <a:rPr dirty="0" sz="1200">
                <a:solidFill>
                  <a:srgbClr val="262626"/>
                </a:solidFill>
                <a:latin typeface="Calibri"/>
                <a:cs typeface="Calibri"/>
              </a:rPr>
              <a:t>	</a:t>
            </a:r>
            <a:r>
              <a:rPr dirty="0" sz="1600" b="1">
                <a:solidFill>
                  <a:srgbClr val="262626"/>
                </a:solidFill>
                <a:latin typeface="Calibri"/>
                <a:cs typeface="Calibri"/>
              </a:rPr>
              <a:t>Plasma</a:t>
            </a:r>
            <a:r>
              <a:rPr dirty="0" sz="1600" spc="-55" b="1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262626"/>
                </a:solidFill>
                <a:latin typeface="Calibri"/>
                <a:cs typeface="Calibri"/>
              </a:rPr>
              <a:t>Renin</a:t>
            </a:r>
            <a:r>
              <a:rPr dirty="0" sz="1600" spc="-35" b="1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600" spc="-10" b="1">
                <a:solidFill>
                  <a:srgbClr val="262626"/>
                </a:solidFill>
                <a:latin typeface="Calibri"/>
                <a:cs typeface="Calibri"/>
              </a:rPr>
              <a:t>Activity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10" name="object 110" descr=""/>
          <p:cNvSpPr/>
          <p:nvPr/>
        </p:nvSpPr>
        <p:spPr>
          <a:xfrm>
            <a:off x="4346845" y="6200421"/>
            <a:ext cx="179705" cy="178435"/>
          </a:xfrm>
          <a:custGeom>
            <a:avLst/>
            <a:gdLst/>
            <a:ahLst/>
            <a:cxnLst/>
            <a:rect l="l" t="t" r="r" b="b"/>
            <a:pathLst>
              <a:path w="179704" h="178435">
                <a:moveTo>
                  <a:pt x="179585" y="0"/>
                </a:moveTo>
                <a:lnTo>
                  <a:pt x="0" y="0"/>
                </a:lnTo>
                <a:lnTo>
                  <a:pt x="0" y="178364"/>
                </a:lnTo>
                <a:lnTo>
                  <a:pt x="179585" y="178364"/>
                </a:lnTo>
                <a:lnTo>
                  <a:pt x="179585" y="0"/>
                </a:lnTo>
                <a:close/>
              </a:path>
            </a:pathLst>
          </a:custGeom>
          <a:solidFill>
            <a:srgbClr val="FF69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1" name="object 111" descr=""/>
          <p:cNvSpPr txBox="1"/>
          <p:nvPr/>
        </p:nvSpPr>
        <p:spPr>
          <a:xfrm>
            <a:off x="699217" y="6181344"/>
            <a:ext cx="5140960" cy="5257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738120">
              <a:lnSpc>
                <a:spcPct val="100000"/>
              </a:lnSpc>
              <a:spcBef>
                <a:spcPts val="100"/>
              </a:spcBef>
              <a:tabLst>
                <a:tab pos="4101465" algn="l"/>
              </a:tabLst>
            </a:pPr>
            <a:r>
              <a:rPr dirty="0" sz="1100" spc="-10">
                <a:latin typeface="Calibri"/>
                <a:cs typeface="Calibri"/>
              </a:rPr>
              <a:t>Placebo</a:t>
            </a:r>
            <a:r>
              <a:rPr dirty="0" sz="1100">
                <a:latin typeface="Calibri"/>
                <a:cs typeface="Calibri"/>
              </a:rPr>
              <a:t>	0.5 mg</a:t>
            </a:r>
            <a:r>
              <a:rPr dirty="0" sz="1100" spc="-10">
                <a:latin typeface="Calibri"/>
                <a:cs typeface="Calibri"/>
              </a:rPr>
              <a:t> baxdrostat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1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Data</a:t>
            </a:r>
            <a:r>
              <a:rPr dirty="0" sz="1000" spc="-3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are</a:t>
            </a:r>
            <a:r>
              <a:rPr dirty="0" sz="1000" spc="-5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least</a:t>
            </a:r>
            <a:r>
              <a:rPr dirty="0" sz="1000" spc="-1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squares</a:t>
            </a:r>
            <a:r>
              <a:rPr dirty="0" sz="1000" spc="-1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means</a:t>
            </a:r>
            <a:r>
              <a:rPr dirty="0" sz="1000" spc="-1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±</a:t>
            </a:r>
            <a:r>
              <a:rPr dirty="0" sz="1000" spc="-1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SE.</a:t>
            </a:r>
            <a:r>
              <a:rPr dirty="0" sz="1000" spc="-1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 spc="-10" i="1">
                <a:solidFill>
                  <a:srgbClr val="7F7F7F"/>
                </a:solidFill>
                <a:latin typeface="Calibri"/>
                <a:cs typeface="Calibri"/>
              </a:rPr>
              <a:t>p</a:t>
            </a:r>
            <a:r>
              <a:rPr dirty="0" sz="1000" spc="-10">
                <a:solidFill>
                  <a:srgbClr val="7F7F7F"/>
                </a:solidFill>
                <a:latin typeface="Calibri"/>
                <a:cs typeface="Calibri"/>
              </a:rPr>
              <a:t>-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values</a:t>
            </a:r>
            <a:r>
              <a:rPr dirty="0" sz="1000" spc="-15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are</a:t>
            </a:r>
            <a:r>
              <a:rPr dirty="0" sz="1000" spc="-5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for</a:t>
            </a:r>
            <a:r>
              <a:rPr dirty="0" sz="1000" spc="-5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 spc="-10">
                <a:solidFill>
                  <a:srgbClr val="7F7F7F"/>
                </a:solidFill>
                <a:latin typeface="Calibri"/>
                <a:cs typeface="Calibri"/>
              </a:rPr>
              <a:t>placebo-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corrected</a:t>
            </a:r>
            <a:r>
              <a:rPr dirty="0" sz="1000" spc="-15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change</a:t>
            </a:r>
            <a:r>
              <a:rPr dirty="0" sz="1000" spc="-5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from</a:t>
            </a:r>
            <a:r>
              <a:rPr dirty="0" sz="1000" spc="-5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 spc="-10">
                <a:solidFill>
                  <a:srgbClr val="7F7F7F"/>
                </a:solidFill>
                <a:latin typeface="Calibri"/>
                <a:cs typeface="Calibri"/>
              </a:rPr>
              <a:t>baseline.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12" name="object 112" descr=""/>
          <p:cNvSpPr txBox="1"/>
          <p:nvPr/>
        </p:nvSpPr>
        <p:spPr>
          <a:xfrm>
            <a:off x="6549979" y="6181344"/>
            <a:ext cx="945515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Calibri"/>
                <a:cs typeface="Calibri"/>
              </a:rPr>
              <a:t>1 mg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baxdrostat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13" name="object 113" descr=""/>
          <p:cNvSpPr/>
          <p:nvPr/>
        </p:nvSpPr>
        <p:spPr>
          <a:xfrm>
            <a:off x="6213603" y="6200419"/>
            <a:ext cx="198755" cy="178435"/>
          </a:xfrm>
          <a:custGeom>
            <a:avLst/>
            <a:gdLst/>
            <a:ahLst/>
            <a:cxnLst/>
            <a:rect l="l" t="t" r="r" b="b"/>
            <a:pathLst>
              <a:path w="198754" h="178435">
                <a:moveTo>
                  <a:pt x="198280" y="0"/>
                </a:moveTo>
                <a:lnTo>
                  <a:pt x="0" y="0"/>
                </a:lnTo>
                <a:lnTo>
                  <a:pt x="0" y="178364"/>
                </a:lnTo>
                <a:lnTo>
                  <a:pt x="198280" y="178364"/>
                </a:lnTo>
                <a:lnTo>
                  <a:pt x="198280" y="0"/>
                </a:lnTo>
                <a:close/>
              </a:path>
            </a:pathLst>
          </a:custGeom>
          <a:solidFill>
            <a:srgbClr val="5B9BD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4" name="object 114" descr=""/>
          <p:cNvSpPr/>
          <p:nvPr/>
        </p:nvSpPr>
        <p:spPr>
          <a:xfrm>
            <a:off x="3088664" y="6200419"/>
            <a:ext cx="198755" cy="178435"/>
          </a:xfrm>
          <a:custGeom>
            <a:avLst/>
            <a:gdLst/>
            <a:ahLst/>
            <a:cxnLst/>
            <a:rect l="l" t="t" r="r" b="b"/>
            <a:pathLst>
              <a:path w="198754" h="178435">
                <a:moveTo>
                  <a:pt x="198280" y="0"/>
                </a:moveTo>
                <a:lnTo>
                  <a:pt x="0" y="0"/>
                </a:lnTo>
                <a:lnTo>
                  <a:pt x="0" y="178364"/>
                </a:lnTo>
                <a:lnTo>
                  <a:pt x="198280" y="178364"/>
                </a:lnTo>
                <a:lnTo>
                  <a:pt x="198280" y="0"/>
                </a:lnTo>
                <a:close/>
              </a:path>
            </a:pathLst>
          </a:custGeom>
          <a:solidFill>
            <a:srgbClr val="AFABA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5" name="object 115" descr=""/>
          <p:cNvSpPr txBox="1"/>
          <p:nvPr/>
        </p:nvSpPr>
        <p:spPr>
          <a:xfrm>
            <a:off x="8270571" y="6181344"/>
            <a:ext cx="945515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Calibri"/>
                <a:cs typeface="Calibri"/>
              </a:rPr>
              <a:t>2 mg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baxdrostat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16" name="object 116" descr=""/>
          <p:cNvSpPr/>
          <p:nvPr/>
        </p:nvSpPr>
        <p:spPr>
          <a:xfrm>
            <a:off x="7934194" y="6200419"/>
            <a:ext cx="198755" cy="178435"/>
          </a:xfrm>
          <a:custGeom>
            <a:avLst/>
            <a:gdLst/>
            <a:ahLst/>
            <a:cxnLst/>
            <a:rect l="l" t="t" r="r" b="b"/>
            <a:pathLst>
              <a:path w="198754" h="178435">
                <a:moveTo>
                  <a:pt x="198280" y="0"/>
                </a:moveTo>
                <a:lnTo>
                  <a:pt x="0" y="0"/>
                </a:lnTo>
                <a:lnTo>
                  <a:pt x="0" y="178364"/>
                </a:lnTo>
                <a:lnTo>
                  <a:pt x="198280" y="178364"/>
                </a:lnTo>
                <a:lnTo>
                  <a:pt x="198280" y="0"/>
                </a:lnTo>
                <a:close/>
              </a:path>
            </a:pathLst>
          </a:custGeom>
          <a:solidFill>
            <a:srgbClr val="323B9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7" name="object 117" descr=""/>
          <p:cNvSpPr txBox="1"/>
          <p:nvPr/>
        </p:nvSpPr>
        <p:spPr>
          <a:xfrm>
            <a:off x="4837262" y="3809491"/>
            <a:ext cx="985519" cy="711200"/>
          </a:xfrm>
          <a:prstGeom prst="rect">
            <a:avLst/>
          </a:prstGeom>
        </p:spPr>
        <p:txBody>
          <a:bodyPr wrap="square" lIns="0" tIns="58419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9"/>
              </a:spcBef>
            </a:pPr>
            <a:r>
              <a:rPr dirty="0" sz="1200">
                <a:solidFill>
                  <a:srgbClr val="262626"/>
                </a:solidFill>
                <a:latin typeface="Calibri"/>
                <a:cs typeface="Calibri"/>
              </a:rPr>
              <a:t>0.5 mg</a:t>
            </a:r>
            <a:r>
              <a:rPr dirty="0" sz="1200" spc="-5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200" spc="-10" i="1">
                <a:solidFill>
                  <a:srgbClr val="262626"/>
                </a:solidFill>
                <a:latin typeface="Calibri"/>
                <a:cs typeface="Calibri"/>
              </a:rPr>
              <a:t>p=0.002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359"/>
              </a:spcBef>
            </a:pPr>
            <a:r>
              <a:rPr dirty="0" sz="1200">
                <a:solidFill>
                  <a:srgbClr val="262626"/>
                </a:solidFill>
                <a:latin typeface="Calibri"/>
                <a:cs typeface="Calibri"/>
              </a:rPr>
              <a:t>1</a:t>
            </a:r>
            <a:r>
              <a:rPr dirty="0" sz="1200" spc="-5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200">
                <a:solidFill>
                  <a:srgbClr val="262626"/>
                </a:solidFill>
                <a:latin typeface="Calibri"/>
                <a:cs typeface="Calibri"/>
              </a:rPr>
              <a:t>mg </a:t>
            </a:r>
            <a:r>
              <a:rPr dirty="0" sz="1200" spc="-10" i="1">
                <a:solidFill>
                  <a:srgbClr val="262626"/>
                </a:solidFill>
                <a:latin typeface="Calibri"/>
                <a:cs typeface="Calibri"/>
              </a:rPr>
              <a:t>p=0.001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359"/>
              </a:spcBef>
            </a:pPr>
            <a:r>
              <a:rPr dirty="0" sz="1200">
                <a:solidFill>
                  <a:srgbClr val="262626"/>
                </a:solidFill>
                <a:latin typeface="Calibri"/>
                <a:cs typeface="Calibri"/>
              </a:rPr>
              <a:t>2</a:t>
            </a:r>
            <a:r>
              <a:rPr dirty="0" sz="1200" spc="-5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200">
                <a:solidFill>
                  <a:srgbClr val="262626"/>
                </a:solidFill>
                <a:latin typeface="Calibri"/>
                <a:cs typeface="Calibri"/>
              </a:rPr>
              <a:t>mg </a:t>
            </a:r>
            <a:r>
              <a:rPr dirty="0" sz="1200" spc="-10" i="1">
                <a:solidFill>
                  <a:srgbClr val="262626"/>
                </a:solidFill>
                <a:latin typeface="Calibri"/>
                <a:cs typeface="Calibri"/>
              </a:rPr>
              <a:t>p=0.001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18" name="object 118" descr=""/>
          <p:cNvSpPr txBox="1"/>
          <p:nvPr/>
        </p:nvSpPr>
        <p:spPr>
          <a:xfrm>
            <a:off x="11052461" y="3638804"/>
            <a:ext cx="52832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 i="1">
                <a:solidFill>
                  <a:srgbClr val="262626"/>
                </a:solidFill>
                <a:latin typeface="Calibri"/>
                <a:cs typeface="Calibri"/>
              </a:rPr>
              <a:t>p=0.763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19" name="object 119" descr=""/>
          <p:cNvSpPr txBox="1"/>
          <p:nvPr/>
        </p:nvSpPr>
        <p:spPr>
          <a:xfrm>
            <a:off x="11052461" y="2480564"/>
            <a:ext cx="52832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 i="1">
                <a:solidFill>
                  <a:srgbClr val="262626"/>
                </a:solidFill>
                <a:latin typeface="Calibri"/>
                <a:cs typeface="Calibri"/>
              </a:rPr>
              <a:t>p=0.013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20" name="object 120" descr=""/>
          <p:cNvSpPr txBox="1"/>
          <p:nvPr/>
        </p:nvSpPr>
        <p:spPr>
          <a:xfrm>
            <a:off x="11052461" y="2962147"/>
            <a:ext cx="52832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 i="1">
                <a:solidFill>
                  <a:srgbClr val="262626"/>
                </a:solidFill>
                <a:latin typeface="Calibri"/>
                <a:cs typeface="Calibri"/>
              </a:rPr>
              <a:t>p=0.112</a:t>
            </a:r>
            <a:endParaRPr sz="1200">
              <a:latin typeface="Calibri"/>
              <a:cs typeface="Calibri"/>
            </a:endParaRPr>
          </a:p>
        </p:txBody>
      </p:sp>
      <p:graphicFrame>
        <p:nvGraphicFramePr>
          <p:cNvPr id="121" name="object 121" descr=""/>
          <p:cNvGraphicFramePr>
            <a:graphicFrameLocks noGrp="1"/>
          </p:cNvGraphicFramePr>
          <p:nvPr/>
        </p:nvGraphicFramePr>
        <p:xfrm>
          <a:off x="639343" y="5504216"/>
          <a:ext cx="4984115" cy="5029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46885"/>
                <a:gridCol w="786764"/>
                <a:gridCol w="786764"/>
                <a:gridCol w="786764"/>
                <a:gridCol w="786764"/>
              </a:tblGrid>
              <a:tr h="251460">
                <a:tc rowSpan="2">
                  <a:txBody>
                    <a:bodyPr/>
                    <a:lstStyle/>
                    <a:p>
                      <a:pPr marL="90805" marR="156210">
                        <a:lnSpc>
                          <a:spcPts val="1200"/>
                        </a:lnSpc>
                        <a:spcBef>
                          <a:spcPts val="770"/>
                        </a:spcBef>
                      </a:pPr>
                      <a:r>
                        <a:rPr dirty="0" sz="1100" spc="-25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Mean</a:t>
                      </a:r>
                      <a:r>
                        <a:rPr dirty="0" sz="1100" spc="-3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2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(±SD)</a:t>
                      </a:r>
                      <a:r>
                        <a:rPr dirty="0" sz="1100" spc="-25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 baseline</a:t>
                      </a:r>
                      <a:r>
                        <a:rPr dirty="0" sz="1100" spc="-2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25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serum </a:t>
                      </a:r>
                      <a:r>
                        <a:rPr dirty="0" sz="1100" spc="-3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aldosterone</a:t>
                      </a:r>
                      <a:r>
                        <a:rPr dirty="0" sz="1100" spc="-5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2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level</a:t>
                      </a:r>
                      <a:r>
                        <a:rPr dirty="0" sz="1100" spc="1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(ng/dL)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97790">
                    <a:lnL w="12700">
                      <a:solidFill>
                        <a:srgbClr val="262626"/>
                      </a:solidFill>
                      <a:prstDash val="solid"/>
                    </a:lnL>
                    <a:lnR w="12700">
                      <a:solidFill>
                        <a:srgbClr val="262626"/>
                      </a:solidFill>
                      <a:prstDash val="solid"/>
                    </a:lnR>
                    <a:lnT w="12700">
                      <a:solidFill>
                        <a:srgbClr val="262626"/>
                      </a:solidFill>
                      <a:prstDash val="solid"/>
                    </a:lnT>
                    <a:lnB w="12700">
                      <a:solidFill>
                        <a:srgbClr val="26262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381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100" spc="-1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Placebo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34290">
                    <a:lnL w="12700">
                      <a:solidFill>
                        <a:srgbClr val="262626"/>
                      </a:solidFill>
                      <a:prstDash val="solid"/>
                    </a:lnL>
                    <a:lnR w="12700">
                      <a:solidFill>
                        <a:srgbClr val="262626"/>
                      </a:solidFill>
                      <a:prstDash val="solid"/>
                    </a:lnR>
                    <a:lnT w="12700">
                      <a:solidFill>
                        <a:srgbClr val="262626"/>
                      </a:solidFill>
                      <a:prstDash val="solid"/>
                    </a:lnT>
                    <a:lnB w="12700">
                      <a:solidFill>
                        <a:srgbClr val="26262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8279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100" spc="-1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0.5</a:t>
                      </a:r>
                      <a:r>
                        <a:rPr dirty="0" sz="1100" spc="-45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35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mg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34290">
                    <a:lnL w="12700">
                      <a:solidFill>
                        <a:srgbClr val="262626"/>
                      </a:solidFill>
                      <a:prstDash val="solid"/>
                    </a:lnL>
                    <a:lnR w="12700">
                      <a:solidFill>
                        <a:srgbClr val="262626"/>
                      </a:solidFill>
                      <a:prstDash val="solid"/>
                    </a:lnR>
                    <a:lnT w="12700">
                      <a:solidFill>
                        <a:srgbClr val="262626"/>
                      </a:solidFill>
                      <a:prstDash val="solid"/>
                    </a:lnT>
                    <a:lnB w="12700">
                      <a:solidFill>
                        <a:srgbClr val="26262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10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1</a:t>
                      </a:r>
                      <a:r>
                        <a:rPr dirty="0" sz="1100" spc="-35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25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mg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34290">
                    <a:lnL w="12700">
                      <a:solidFill>
                        <a:srgbClr val="262626"/>
                      </a:solidFill>
                      <a:prstDash val="solid"/>
                    </a:lnL>
                    <a:lnR w="12700">
                      <a:solidFill>
                        <a:srgbClr val="262626"/>
                      </a:solidFill>
                      <a:prstDash val="solid"/>
                    </a:lnR>
                    <a:lnT w="12700">
                      <a:solidFill>
                        <a:srgbClr val="262626"/>
                      </a:solidFill>
                      <a:prstDash val="solid"/>
                    </a:lnT>
                    <a:lnB w="12700">
                      <a:solidFill>
                        <a:srgbClr val="26262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10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2</a:t>
                      </a:r>
                      <a:r>
                        <a:rPr dirty="0" sz="1100" spc="-35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25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mg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34290">
                    <a:lnL w="12700">
                      <a:solidFill>
                        <a:srgbClr val="262626"/>
                      </a:solidFill>
                      <a:prstDash val="solid"/>
                    </a:lnL>
                    <a:lnR w="12700">
                      <a:solidFill>
                        <a:srgbClr val="262626"/>
                      </a:solidFill>
                      <a:prstDash val="solid"/>
                    </a:lnR>
                    <a:lnT w="12700">
                      <a:solidFill>
                        <a:srgbClr val="262626"/>
                      </a:solidFill>
                      <a:prstDash val="solid"/>
                    </a:lnT>
                    <a:lnB w="12700">
                      <a:solidFill>
                        <a:srgbClr val="262626"/>
                      </a:solidFill>
                      <a:prstDash val="solid"/>
                    </a:lnB>
                  </a:tcPr>
                </a:tc>
              </a:tr>
              <a:tr h="25146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97790">
                    <a:lnL w="12700">
                      <a:solidFill>
                        <a:srgbClr val="262626"/>
                      </a:solidFill>
                      <a:prstDash val="solid"/>
                    </a:lnL>
                    <a:lnR w="12700">
                      <a:solidFill>
                        <a:srgbClr val="262626"/>
                      </a:solidFill>
                      <a:prstDash val="solid"/>
                    </a:lnR>
                    <a:lnT w="12700">
                      <a:solidFill>
                        <a:srgbClr val="262626"/>
                      </a:solidFill>
                      <a:prstDash val="solid"/>
                    </a:lnT>
                    <a:lnB w="12700">
                      <a:solidFill>
                        <a:srgbClr val="26262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100" spc="-1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6.55±5.44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32384">
                    <a:lnL w="12700">
                      <a:solidFill>
                        <a:srgbClr val="262626"/>
                      </a:solidFill>
                      <a:prstDash val="solid"/>
                    </a:lnL>
                    <a:lnR w="12700">
                      <a:solidFill>
                        <a:srgbClr val="262626"/>
                      </a:solidFill>
                      <a:prstDash val="solid"/>
                    </a:lnR>
                    <a:lnT w="12700">
                      <a:solidFill>
                        <a:srgbClr val="262626"/>
                      </a:solidFill>
                      <a:prstDash val="solid"/>
                    </a:lnT>
                    <a:lnB w="12700">
                      <a:solidFill>
                        <a:srgbClr val="26262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100" spc="-1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6.84±4.43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32384">
                    <a:lnL w="12700">
                      <a:solidFill>
                        <a:srgbClr val="262626"/>
                      </a:solidFill>
                      <a:prstDash val="solid"/>
                    </a:lnL>
                    <a:lnR w="12700">
                      <a:solidFill>
                        <a:srgbClr val="262626"/>
                      </a:solidFill>
                      <a:prstDash val="solid"/>
                    </a:lnR>
                    <a:lnT w="12700">
                      <a:solidFill>
                        <a:srgbClr val="262626"/>
                      </a:solidFill>
                      <a:prstDash val="solid"/>
                    </a:lnT>
                    <a:lnB w="12700">
                      <a:solidFill>
                        <a:srgbClr val="26262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100" spc="-1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7.03±6.79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32384">
                    <a:lnL w="12700">
                      <a:solidFill>
                        <a:srgbClr val="262626"/>
                      </a:solidFill>
                      <a:prstDash val="solid"/>
                    </a:lnL>
                    <a:lnR w="12700">
                      <a:solidFill>
                        <a:srgbClr val="262626"/>
                      </a:solidFill>
                      <a:prstDash val="solid"/>
                    </a:lnR>
                    <a:lnT w="12700">
                      <a:solidFill>
                        <a:srgbClr val="262626"/>
                      </a:solidFill>
                      <a:prstDash val="solid"/>
                    </a:lnT>
                    <a:lnB w="12700">
                      <a:solidFill>
                        <a:srgbClr val="26262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100" spc="-1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7.33±5.85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32384">
                    <a:lnL w="12700">
                      <a:solidFill>
                        <a:srgbClr val="262626"/>
                      </a:solidFill>
                      <a:prstDash val="solid"/>
                    </a:lnL>
                    <a:lnR w="12700">
                      <a:solidFill>
                        <a:srgbClr val="262626"/>
                      </a:solidFill>
                      <a:prstDash val="solid"/>
                    </a:lnR>
                    <a:lnT w="12700">
                      <a:solidFill>
                        <a:srgbClr val="262626"/>
                      </a:solidFill>
                      <a:prstDash val="solid"/>
                    </a:lnT>
                    <a:lnB w="12700">
                      <a:solidFill>
                        <a:srgbClr val="262626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122" name="object 122" descr=""/>
          <p:cNvGraphicFramePr>
            <a:graphicFrameLocks noGrp="1"/>
          </p:cNvGraphicFramePr>
          <p:nvPr/>
        </p:nvGraphicFramePr>
        <p:xfrm>
          <a:off x="6637709" y="5504216"/>
          <a:ext cx="5095875" cy="5029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69745"/>
                <a:gridCol w="808990"/>
                <a:gridCol w="808989"/>
                <a:gridCol w="808989"/>
                <a:gridCol w="808989"/>
              </a:tblGrid>
              <a:tr h="251460">
                <a:tc rowSpan="2">
                  <a:txBody>
                    <a:bodyPr/>
                    <a:lstStyle/>
                    <a:p>
                      <a:pPr marL="90805" marR="136525">
                        <a:lnSpc>
                          <a:spcPts val="1200"/>
                        </a:lnSpc>
                        <a:spcBef>
                          <a:spcPts val="770"/>
                        </a:spcBef>
                      </a:pPr>
                      <a:r>
                        <a:rPr dirty="0" sz="1100" spc="-25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Mean</a:t>
                      </a:r>
                      <a:r>
                        <a:rPr dirty="0" sz="1100" spc="-3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2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(±SD)</a:t>
                      </a:r>
                      <a:r>
                        <a:rPr dirty="0" sz="1100" spc="-25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 baseline</a:t>
                      </a:r>
                      <a:r>
                        <a:rPr dirty="0" sz="1100" spc="-2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3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plasma </a:t>
                      </a:r>
                      <a:r>
                        <a:rPr dirty="0" sz="1100" spc="-25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renin</a:t>
                      </a:r>
                      <a:r>
                        <a:rPr dirty="0" sz="1100" spc="-1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25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activity</a:t>
                      </a:r>
                      <a:r>
                        <a:rPr dirty="0" sz="1100" spc="5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(mg/L/hr)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97790">
                    <a:lnL w="12700">
                      <a:solidFill>
                        <a:srgbClr val="262626"/>
                      </a:solidFill>
                      <a:prstDash val="solid"/>
                    </a:lnL>
                    <a:lnR w="12700">
                      <a:solidFill>
                        <a:srgbClr val="262626"/>
                      </a:solidFill>
                      <a:prstDash val="solid"/>
                    </a:lnR>
                    <a:lnT w="12700">
                      <a:solidFill>
                        <a:srgbClr val="262626"/>
                      </a:solidFill>
                      <a:prstDash val="solid"/>
                    </a:lnT>
                    <a:lnB w="12700">
                      <a:solidFill>
                        <a:srgbClr val="26262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381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100" spc="-1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Placebo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34290">
                    <a:lnL w="12700">
                      <a:solidFill>
                        <a:srgbClr val="262626"/>
                      </a:solidFill>
                      <a:prstDash val="solid"/>
                    </a:lnL>
                    <a:lnR w="12700">
                      <a:solidFill>
                        <a:srgbClr val="262626"/>
                      </a:solidFill>
                      <a:prstDash val="solid"/>
                    </a:lnR>
                    <a:lnT w="12700">
                      <a:solidFill>
                        <a:srgbClr val="262626"/>
                      </a:solidFill>
                      <a:prstDash val="solid"/>
                    </a:lnT>
                    <a:lnB w="12700">
                      <a:solidFill>
                        <a:srgbClr val="26262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907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100" spc="-1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0.5</a:t>
                      </a:r>
                      <a:r>
                        <a:rPr dirty="0" sz="1100" spc="-45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35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mg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34290">
                    <a:lnL w="12700">
                      <a:solidFill>
                        <a:srgbClr val="262626"/>
                      </a:solidFill>
                      <a:prstDash val="solid"/>
                    </a:lnL>
                    <a:lnR w="12700">
                      <a:solidFill>
                        <a:srgbClr val="262626"/>
                      </a:solidFill>
                      <a:prstDash val="solid"/>
                    </a:lnR>
                    <a:lnT w="12700">
                      <a:solidFill>
                        <a:srgbClr val="262626"/>
                      </a:solidFill>
                      <a:prstDash val="solid"/>
                    </a:lnT>
                    <a:lnB w="12700">
                      <a:solidFill>
                        <a:srgbClr val="26262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10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1</a:t>
                      </a:r>
                      <a:r>
                        <a:rPr dirty="0" sz="1100" spc="-35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25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mg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34290">
                    <a:lnL w="12700">
                      <a:solidFill>
                        <a:srgbClr val="262626"/>
                      </a:solidFill>
                      <a:prstDash val="solid"/>
                    </a:lnL>
                    <a:lnR w="12700">
                      <a:solidFill>
                        <a:srgbClr val="262626"/>
                      </a:solidFill>
                      <a:prstDash val="solid"/>
                    </a:lnR>
                    <a:lnT w="12700">
                      <a:solidFill>
                        <a:srgbClr val="262626"/>
                      </a:solidFill>
                      <a:prstDash val="solid"/>
                    </a:lnT>
                    <a:lnB w="12700">
                      <a:solidFill>
                        <a:srgbClr val="26262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10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2</a:t>
                      </a:r>
                      <a:r>
                        <a:rPr dirty="0" sz="1100" spc="-35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25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mg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34290">
                    <a:lnL w="12700">
                      <a:solidFill>
                        <a:srgbClr val="262626"/>
                      </a:solidFill>
                      <a:prstDash val="solid"/>
                    </a:lnL>
                    <a:lnR w="12700">
                      <a:solidFill>
                        <a:srgbClr val="262626"/>
                      </a:solidFill>
                      <a:prstDash val="solid"/>
                    </a:lnR>
                    <a:lnT w="12700">
                      <a:solidFill>
                        <a:srgbClr val="262626"/>
                      </a:solidFill>
                      <a:prstDash val="solid"/>
                    </a:lnT>
                    <a:lnB w="12700">
                      <a:solidFill>
                        <a:srgbClr val="262626"/>
                      </a:solidFill>
                      <a:prstDash val="solid"/>
                    </a:lnB>
                  </a:tcPr>
                </a:tc>
              </a:tr>
              <a:tr h="25146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97790">
                    <a:lnL w="12700">
                      <a:solidFill>
                        <a:srgbClr val="262626"/>
                      </a:solidFill>
                      <a:prstDash val="solid"/>
                    </a:lnL>
                    <a:lnR w="12700">
                      <a:solidFill>
                        <a:srgbClr val="262626"/>
                      </a:solidFill>
                      <a:prstDash val="solid"/>
                    </a:lnR>
                    <a:lnT w="12700">
                      <a:solidFill>
                        <a:srgbClr val="262626"/>
                      </a:solidFill>
                      <a:prstDash val="solid"/>
                    </a:lnT>
                    <a:lnB w="12700">
                      <a:solidFill>
                        <a:srgbClr val="26262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100" spc="-1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5.50±8.69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32384">
                    <a:lnL w="12700">
                      <a:solidFill>
                        <a:srgbClr val="262626"/>
                      </a:solidFill>
                      <a:prstDash val="solid"/>
                    </a:lnL>
                    <a:lnR w="12700">
                      <a:solidFill>
                        <a:srgbClr val="262626"/>
                      </a:solidFill>
                      <a:prstDash val="solid"/>
                    </a:lnR>
                    <a:lnT w="12700">
                      <a:solidFill>
                        <a:srgbClr val="262626"/>
                      </a:solidFill>
                      <a:prstDash val="solid"/>
                    </a:lnT>
                    <a:lnB w="12700">
                      <a:solidFill>
                        <a:srgbClr val="26262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100" spc="-1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8.00±13.61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32384">
                    <a:lnL w="12700">
                      <a:solidFill>
                        <a:srgbClr val="262626"/>
                      </a:solidFill>
                      <a:prstDash val="solid"/>
                    </a:lnL>
                    <a:lnR w="12700">
                      <a:solidFill>
                        <a:srgbClr val="262626"/>
                      </a:solidFill>
                      <a:prstDash val="solid"/>
                    </a:lnR>
                    <a:lnT w="12700">
                      <a:solidFill>
                        <a:srgbClr val="262626"/>
                      </a:solidFill>
                      <a:prstDash val="solid"/>
                    </a:lnT>
                    <a:lnB w="12700">
                      <a:solidFill>
                        <a:srgbClr val="26262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100" spc="-1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4.46±6.05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32384">
                    <a:lnL w="12700">
                      <a:solidFill>
                        <a:srgbClr val="262626"/>
                      </a:solidFill>
                      <a:prstDash val="solid"/>
                    </a:lnL>
                    <a:lnR w="12700">
                      <a:solidFill>
                        <a:srgbClr val="262626"/>
                      </a:solidFill>
                      <a:prstDash val="solid"/>
                    </a:lnR>
                    <a:lnT w="12700">
                      <a:solidFill>
                        <a:srgbClr val="262626"/>
                      </a:solidFill>
                      <a:prstDash val="solid"/>
                    </a:lnT>
                    <a:lnB w="12700">
                      <a:solidFill>
                        <a:srgbClr val="26262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100" spc="-1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5.64±9.47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32384">
                    <a:lnL w="12700">
                      <a:solidFill>
                        <a:srgbClr val="262626"/>
                      </a:solidFill>
                      <a:prstDash val="solid"/>
                    </a:lnL>
                    <a:lnR w="12700">
                      <a:solidFill>
                        <a:srgbClr val="262626"/>
                      </a:solidFill>
                      <a:prstDash val="solid"/>
                    </a:lnR>
                    <a:lnT w="12700">
                      <a:solidFill>
                        <a:srgbClr val="262626"/>
                      </a:solidFill>
                      <a:prstDash val="solid"/>
                    </a:lnT>
                    <a:lnB w="12700">
                      <a:solidFill>
                        <a:srgbClr val="262626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9219" y="310388"/>
            <a:ext cx="255079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Safety</a:t>
            </a:r>
            <a:r>
              <a:rPr dirty="0" spc="-135"/>
              <a:t> </a:t>
            </a:r>
            <a:r>
              <a:rPr dirty="0" spc="-10"/>
              <a:t>Profile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699219" y="5663691"/>
            <a:ext cx="9928225" cy="4826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*</a:t>
            </a:r>
            <a:r>
              <a:rPr dirty="0" sz="1000" spc="-25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One</a:t>
            </a:r>
            <a:r>
              <a:rPr dirty="0" sz="1000" spc="-1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patient</a:t>
            </a:r>
            <a:r>
              <a:rPr dirty="0" sz="1000" spc="-15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died</a:t>
            </a:r>
            <a:r>
              <a:rPr dirty="0" sz="1000" spc="-15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from</a:t>
            </a:r>
            <a:r>
              <a:rPr dirty="0" sz="1000" spc="-1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an</a:t>
            </a:r>
            <a:r>
              <a:rPr dirty="0" sz="1000" spc="-15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unrelated</a:t>
            </a:r>
            <a:r>
              <a:rPr dirty="0" sz="1000" spc="-2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serious</a:t>
            </a:r>
            <a:r>
              <a:rPr dirty="0" sz="1000" spc="-15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adverse</a:t>
            </a:r>
            <a:r>
              <a:rPr dirty="0" sz="1000" spc="-1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event</a:t>
            </a:r>
            <a:r>
              <a:rPr dirty="0" sz="1000" spc="-15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of</a:t>
            </a:r>
            <a:r>
              <a:rPr dirty="0" sz="1000" spc="-2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acute</a:t>
            </a:r>
            <a:r>
              <a:rPr dirty="0" sz="1000" spc="-1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respiratory</a:t>
            </a:r>
            <a:r>
              <a:rPr dirty="0" sz="1000" spc="-2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failure</a:t>
            </a:r>
            <a:r>
              <a:rPr dirty="0" sz="1000" spc="-1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following</a:t>
            </a:r>
            <a:r>
              <a:rPr dirty="0" sz="1000" spc="-1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a</a:t>
            </a:r>
            <a:r>
              <a:rPr dirty="0" sz="1000" spc="-2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diagnosis</a:t>
            </a:r>
            <a:r>
              <a:rPr dirty="0" sz="1000" spc="-2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of</a:t>
            </a:r>
            <a:r>
              <a:rPr dirty="0" sz="1000" spc="-2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 spc="-10">
                <a:solidFill>
                  <a:srgbClr val="7F7F7F"/>
                </a:solidFill>
                <a:latin typeface="Calibri"/>
                <a:cs typeface="Calibri"/>
              </a:rPr>
              <a:t>COVID-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19</a:t>
            </a:r>
            <a:r>
              <a:rPr dirty="0" sz="1000" spc="-1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30</a:t>
            </a:r>
            <a:r>
              <a:rPr dirty="0" sz="1000" spc="-15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days</a:t>
            </a:r>
            <a:r>
              <a:rPr dirty="0" sz="1000" spc="-15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after</a:t>
            </a:r>
            <a:r>
              <a:rPr dirty="0" sz="1000" spc="-1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the</a:t>
            </a:r>
            <a:r>
              <a:rPr dirty="0" sz="1000" spc="-15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last</a:t>
            </a:r>
            <a:r>
              <a:rPr dirty="0" sz="1000" spc="-1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dose</a:t>
            </a:r>
            <a:r>
              <a:rPr dirty="0" sz="1000" spc="-1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of</a:t>
            </a:r>
            <a:r>
              <a:rPr dirty="0" sz="1000" spc="-2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 spc="-10">
                <a:solidFill>
                  <a:srgbClr val="7F7F7F"/>
                </a:solidFill>
                <a:latin typeface="Calibri"/>
                <a:cs typeface="Calibri"/>
              </a:rPr>
              <a:t>baxdrostat.</a:t>
            </a:r>
            <a:endParaRPr sz="10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</a:pP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**</a:t>
            </a:r>
            <a:r>
              <a:rPr dirty="0" sz="1000" spc="-25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Adverse</a:t>
            </a:r>
            <a:r>
              <a:rPr dirty="0" sz="1000" spc="-15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events</a:t>
            </a:r>
            <a:r>
              <a:rPr dirty="0" sz="1000" spc="-2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of</a:t>
            </a:r>
            <a:r>
              <a:rPr dirty="0" sz="1000" spc="-2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special</a:t>
            </a:r>
            <a:r>
              <a:rPr dirty="0" sz="1000" spc="-25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interest</a:t>
            </a:r>
            <a:r>
              <a:rPr dirty="0" sz="1000" spc="-15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included</a:t>
            </a:r>
            <a:r>
              <a:rPr dirty="0" sz="1000" spc="-2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hypotension,</a:t>
            </a:r>
            <a:r>
              <a:rPr dirty="0" sz="1000" spc="-15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elevated</a:t>
            </a:r>
            <a:r>
              <a:rPr dirty="0" sz="1000" spc="-2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potassium</a:t>
            </a:r>
            <a:r>
              <a:rPr dirty="0" sz="1000" spc="-2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levels</a:t>
            </a:r>
            <a:r>
              <a:rPr dirty="0" sz="1000" spc="-2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&gt;</a:t>
            </a:r>
            <a:r>
              <a:rPr dirty="0" sz="1000" spc="-1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5.5</a:t>
            </a:r>
            <a:r>
              <a:rPr dirty="0" sz="1000" spc="-15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mEq/L,</a:t>
            </a:r>
            <a:r>
              <a:rPr dirty="0" sz="1000" spc="-2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and</a:t>
            </a:r>
            <a:r>
              <a:rPr dirty="0" sz="1000" spc="-2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abnormal</a:t>
            </a:r>
            <a:r>
              <a:rPr dirty="0" sz="1000" spc="-2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sodium</a:t>
            </a:r>
            <a:r>
              <a:rPr dirty="0" sz="1000" spc="-2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levels</a:t>
            </a:r>
            <a:r>
              <a:rPr dirty="0" sz="1000" spc="-15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&lt;</a:t>
            </a:r>
            <a:r>
              <a:rPr dirty="0" sz="1000" spc="-15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130</a:t>
            </a:r>
            <a:r>
              <a:rPr dirty="0" sz="1000" spc="-1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mEq/L</a:t>
            </a:r>
            <a:r>
              <a:rPr dirty="0" sz="1000" spc="-15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that</a:t>
            </a:r>
            <a:r>
              <a:rPr dirty="0" sz="1000" spc="-15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required</a:t>
            </a:r>
            <a:r>
              <a:rPr dirty="0" sz="1000" spc="-2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clinical</a:t>
            </a:r>
            <a:r>
              <a:rPr dirty="0" sz="1000" spc="-2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intervention.</a:t>
            </a:r>
            <a:r>
              <a:rPr dirty="0" sz="1000" spc="-2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In</a:t>
            </a:r>
            <a:r>
              <a:rPr dirty="0" sz="1000" spc="-2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the</a:t>
            </a:r>
            <a:r>
              <a:rPr dirty="0" sz="1000" spc="-15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6</a:t>
            </a:r>
            <a:r>
              <a:rPr dirty="0" sz="1000" spc="-10">
                <a:solidFill>
                  <a:srgbClr val="7F7F7F"/>
                </a:solidFill>
                <a:latin typeface="Calibri"/>
                <a:cs typeface="Calibri"/>
              </a:rPr>
              <a:t> patients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receiving</a:t>
            </a:r>
            <a:r>
              <a:rPr dirty="0" sz="1000" spc="-25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baxdrostat,</a:t>
            </a:r>
            <a:r>
              <a:rPr dirty="0" sz="1000" spc="-2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all</a:t>
            </a:r>
            <a:r>
              <a:rPr dirty="0" sz="1000" spc="-2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patients</a:t>
            </a:r>
            <a:r>
              <a:rPr dirty="0" sz="1000" spc="-2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recovered</a:t>
            </a:r>
            <a:r>
              <a:rPr dirty="0" sz="1000" spc="-15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from</a:t>
            </a:r>
            <a:r>
              <a:rPr dirty="0" sz="1000" spc="-15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their</a:t>
            </a:r>
            <a:r>
              <a:rPr dirty="0" sz="1000" spc="-15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adverse</a:t>
            </a:r>
            <a:r>
              <a:rPr dirty="0" sz="1000" spc="-1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events</a:t>
            </a:r>
            <a:r>
              <a:rPr dirty="0" sz="1000" spc="-2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of</a:t>
            </a:r>
            <a:r>
              <a:rPr dirty="0" sz="1000" spc="-25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special</a:t>
            </a:r>
            <a:r>
              <a:rPr dirty="0" sz="1000" spc="-2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interest</a:t>
            </a:r>
            <a:r>
              <a:rPr dirty="0" sz="1000" spc="-15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after</a:t>
            </a:r>
            <a:r>
              <a:rPr dirty="0" sz="1000" spc="-1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drug</a:t>
            </a:r>
            <a:r>
              <a:rPr dirty="0" sz="1000" spc="-15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was</a:t>
            </a:r>
            <a:r>
              <a:rPr dirty="0" sz="1000" spc="-2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interrupted</a:t>
            </a:r>
            <a:r>
              <a:rPr dirty="0" sz="1000" spc="-15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(in</a:t>
            </a:r>
            <a:r>
              <a:rPr dirty="0" sz="1000" spc="-2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4</a:t>
            </a:r>
            <a:r>
              <a:rPr dirty="0" sz="1000" spc="-1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cases)</a:t>
            </a:r>
            <a:r>
              <a:rPr dirty="0" sz="1000" spc="-2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or</a:t>
            </a:r>
            <a:r>
              <a:rPr dirty="0" sz="1000" spc="-15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withdrawn</a:t>
            </a:r>
            <a:r>
              <a:rPr dirty="0" sz="1000" spc="-15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(in</a:t>
            </a:r>
            <a:r>
              <a:rPr dirty="0" sz="1000" spc="-2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2</a:t>
            </a:r>
            <a:r>
              <a:rPr dirty="0" sz="1000" spc="-10">
                <a:solidFill>
                  <a:srgbClr val="7F7F7F"/>
                </a:solidFill>
                <a:latin typeface="Calibri"/>
                <a:cs typeface="Calibri"/>
              </a:rPr>
              <a:t> patients).</a:t>
            </a:r>
            <a:endParaRPr sz="1000">
              <a:latin typeface="Calibri"/>
              <a:cs typeface="Calibri"/>
            </a:endParaRPr>
          </a:p>
        </p:txBody>
      </p:sp>
      <p:graphicFrame>
        <p:nvGraphicFramePr>
          <p:cNvPr id="4" name="object 4" descr=""/>
          <p:cNvGraphicFramePr>
            <a:graphicFrameLocks noGrp="1"/>
          </p:cNvGraphicFramePr>
          <p:nvPr/>
        </p:nvGraphicFramePr>
        <p:xfrm>
          <a:off x="620479" y="874121"/>
          <a:ext cx="11049000" cy="47485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23995"/>
                <a:gridCol w="1337945"/>
                <a:gridCol w="2039620"/>
                <a:gridCol w="1765935"/>
                <a:gridCol w="1805304"/>
              </a:tblGrid>
              <a:tr h="544830">
                <a:tc>
                  <a:txBody>
                    <a:bodyPr/>
                    <a:lstStyle/>
                    <a:p>
                      <a:pPr marL="92075">
                        <a:lnSpc>
                          <a:spcPts val="2765"/>
                        </a:lnSpc>
                      </a:pPr>
                      <a:r>
                        <a:rPr dirty="0" cap="small" sz="2400" spc="-10">
                          <a:solidFill>
                            <a:srgbClr val="F26F21"/>
                          </a:solidFill>
                          <a:latin typeface="Calibri"/>
                          <a:cs typeface="Calibri"/>
                        </a:rPr>
                        <a:t>Baxdrostat</a:t>
                      </a:r>
                      <a:r>
                        <a:rPr dirty="0" cap="small" sz="2400" spc="40">
                          <a:solidFill>
                            <a:srgbClr val="F26F2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cap="small" sz="2400">
                          <a:solidFill>
                            <a:srgbClr val="F26F21"/>
                          </a:solidFill>
                          <a:latin typeface="Calibri"/>
                          <a:cs typeface="Calibri"/>
                        </a:rPr>
                        <a:t>was</a:t>
                      </a:r>
                      <a:r>
                        <a:rPr dirty="0" cap="small" sz="2400" spc="60">
                          <a:solidFill>
                            <a:srgbClr val="F26F2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cap="small" sz="2400">
                          <a:solidFill>
                            <a:srgbClr val="F26F21"/>
                          </a:solidFill>
                          <a:latin typeface="Calibri"/>
                          <a:cs typeface="Calibri"/>
                        </a:rPr>
                        <a:t>well</a:t>
                      </a:r>
                      <a:r>
                        <a:rPr dirty="0" cap="small" sz="2400" spc="60">
                          <a:solidFill>
                            <a:srgbClr val="F26F2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cap="small" sz="2400" spc="-10">
                          <a:solidFill>
                            <a:srgbClr val="F26F21"/>
                          </a:solidFill>
                          <a:latin typeface="Calibri"/>
                          <a:cs typeface="Calibri"/>
                        </a:rPr>
                        <a:t>tolerated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B w="12700">
                      <a:solidFill>
                        <a:srgbClr val="ED7D31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12700">
                      <a:solidFill>
                        <a:srgbClr val="ED7D31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552450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dirty="0" sz="1600" spc="-10" b="1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Event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L="67945">
                        <a:lnSpc>
                          <a:spcPts val="1900"/>
                        </a:lnSpc>
                        <a:spcBef>
                          <a:spcPts val="290"/>
                        </a:spcBef>
                      </a:pPr>
                      <a:r>
                        <a:rPr dirty="0" sz="160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No.</a:t>
                      </a:r>
                      <a:r>
                        <a:rPr dirty="0" sz="1600" spc="-1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dirty="0" sz="1600" spc="-1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patients</a:t>
                      </a:r>
                      <a:r>
                        <a:rPr dirty="0" sz="1600" spc="-5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5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(%)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3970">
                    <a:lnT w="12700">
                      <a:solidFill>
                        <a:srgbClr val="ED7D31"/>
                      </a:solidFill>
                      <a:prstDash val="solid"/>
                    </a:lnT>
                    <a:lnB w="12700">
                      <a:solidFill>
                        <a:srgbClr val="ED7D3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57505" marR="368300" indent="-59690">
                        <a:lnSpc>
                          <a:spcPts val="1900"/>
                        </a:lnSpc>
                        <a:spcBef>
                          <a:spcPts val="215"/>
                        </a:spcBef>
                      </a:pPr>
                      <a:r>
                        <a:rPr dirty="0" sz="1600" spc="-10" b="1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Placebo (n=64)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27305">
                    <a:lnT w="12700">
                      <a:solidFill>
                        <a:srgbClr val="ED7D31"/>
                      </a:solidFill>
                      <a:prstDash val="solid"/>
                    </a:lnT>
                    <a:lnB w="12700">
                      <a:solidFill>
                        <a:srgbClr val="ED7D3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24865" marR="175895" indent="-485775">
                        <a:lnSpc>
                          <a:spcPts val="1900"/>
                        </a:lnSpc>
                        <a:spcBef>
                          <a:spcPts val="215"/>
                        </a:spcBef>
                      </a:pPr>
                      <a:r>
                        <a:rPr dirty="0" sz="1600" b="1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0.5</a:t>
                      </a:r>
                      <a:r>
                        <a:rPr dirty="0" sz="1600" spc="-15" b="1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b="1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mg </a:t>
                      </a:r>
                      <a:r>
                        <a:rPr dirty="0" sz="1600" spc="-20" b="1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baxdrostat </a:t>
                      </a:r>
                      <a:r>
                        <a:rPr dirty="0" sz="1600" spc="-10" b="1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(n=63)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27305">
                    <a:lnT w="12700">
                      <a:solidFill>
                        <a:srgbClr val="ED7D31"/>
                      </a:solidFill>
                      <a:prstDash val="solid"/>
                    </a:lnT>
                    <a:lnB w="12700">
                      <a:solidFill>
                        <a:srgbClr val="ED7D3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90550" marR="215265" indent="-407670">
                        <a:lnSpc>
                          <a:spcPts val="1900"/>
                        </a:lnSpc>
                        <a:spcBef>
                          <a:spcPts val="215"/>
                        </a:spcBef>
                      </a:pPr>
                      <a:r>
                        <a:rPr dirty="0" sz="1600" b="1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1</a:t>
                      </a:r>
                      <a:r>
                        <a:rPr dirty="0" sz="1600" spc="-15" b="1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b="1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mg</a:t>
                      </a:r>
                      <a:r>
                        <a:rPr dirty="0" sz="1600" spc="5" b="1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0" b="1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baxdrostat </a:t>
                      </a:r>
                      <a:r>
                        <a:rPr dirty="0" sz="1600" spc="-10" b="1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(n=62)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27305">
                    <a:lnT w="12700">
                      <a:solidFill>
                        <a:srgbClr val="ED7D31"/>
                      </a:solidFill>
                      <a:prstDash val="solid"/>
                    </a:lnT>
                    <a:lnB w="12700">
                      <a:solidFill>
                        <a:srgbClr val="ED7D3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9920" marR="214629" indent="-407670">
                        <a:lnSpc>
                          <a:spcPts val="1900"/>
                        </a:lnSpc>
                        <a:spcBef>
                          <a:spcPts val="215"/>
                        </a:spcBef>
                      </a:pPr>
                      <a:r>
                        <a:rPr dirty="0" sz="1600" b="1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2</a:t>
                      </a:r>
                      <a:r>
                        <a:rPr dirty="0" sz="1600" spc="-15" b="1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b="1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mg</a:t>
                      </a:r>
                      <a:r>
                        <a:rPr dirty="0" sz="1600" spc="5" b="1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0" b="1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baxdrostat </a:t>
                      </a:r>
                      <a:r>
                        <a:rPr dirty="0" sz="1600" spc="-10" b="1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(n=60)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27305">
                    <a:lnT w="12700">
                      <a:solidFill>
                        <a:srgbClr val="ED7D31"/>
                      </a:solidFill>
                      <a:prstDash val="solid"/>
                    </a:lnT>
                    <a:lnB w="12700">
                      <a:solidFill>
                        <a:srgbClr val="ED7D31"/>
                      </a:solidFill>
                      <a:prstDash val="solid"/>
                    </a:lnB>
                  </a:tcPr>
                </a:tc>
              </a:tr>
              <a:tr h="361315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dirty="0" sz="160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Any</a:t>
                      </a:r>
                      <a:r>
                        <a:rPr dirty="0" sz="1600" spc="-35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serious</a:t>
                      </a:r>
                      <a:r>
                        <a:rPr dirty="0" sz="1600" spc="-3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adverse</a:t>
                      </a:r>
                      <a:r>
                        <a:rPr dirty="0" sz="1600" spc="-25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event*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62865">
                    <a:lnT w="12700">
                      <a:solidFill>
                        <a:srgbClr val="ED7D31"/>
                      </a:solidFill>
                      <a:prstDash val="solid"/>
                    </a:lnT>
                    <a:solidFill>
                      <a:srgbClr val="ED7D31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marR="69850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dirty="0" sz="160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0 </a:t>
                      </a:r>
                      <a:r>
                        <a:rPr dirty="0" sz="1600" spc="-25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(0)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62865">
                    <a:lnT w="12700">
                      <a:solidFill>
                        <a:srgbClr val="ED7D31"/>
                      </a:solidFill>
                      <a:prstDash val="solid"/>
                    </a:lnT>
                    <a:solidFill>
                      <a:srgbClr val="ED7D31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54940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dirty="0" sz="160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0 </a:t>
                      </a:r>
                      <a:r>
                        <a:rPr dirty="0" sz="1600" spc="-25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(0)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62865">
                    <a:lnT w="12700">
                      <a:solidFill>
                        <a:srgbClr val="ED7D31"/>
                      </a:solidFill>
                      <a:prstDash val="solid"/>
                    </a:lnT>
                    <a:solidFill>
                      <a:srgbClr val="ED7D31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marR="31750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dirty="0" sz="160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1 </a:t>
                      </a:r>
                      <a:r>
                        <a:rPr dirty="0" sz="1600" spc="-1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(1.6)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62865">
                    <a:lnT w="12700">
                      <a:solidFill>
                        <a:srgbClr val="ED7D31"/>
                      </a:solidFill>
                      <a:prstDash val="solid"/>
                    </a:lnT>
                    <a:solidFill>
                      <a:srgbClr val="ED7D31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dirty="0" sz="160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1 </a:t>
                      </a:r>
                      <a:r>
                        <a:rPr dirty="0" sz="1600" spc="-1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(1.7)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62865">
                    <a:lnT w="12700">
                      <a:solidFill>
                        <a:srgbClr val="ED7D31"/>
                      </a:solidFill>
                      <a:prstDash val="solid"/>
                    </a:lnT>
                    <a:solidFill>
                      <a:srgbClr val="ED7D31">
                        <a:alpha val="19999"/>
                      </a:srgbClr>
                    </a:solidFill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dirty="0" sz="160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Any</a:t>
                      </a:r>
                      <a:r>
                        <a:rPr dirty="0" sz="1600" spc="-55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adverse</a:t>
                      </a:r>
                      <a:r>
                        <a:rPr dirty="0" sz="1600" spc="-4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event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62865"/>
                </a:tc>
                <a:tc>
                  <a:txBody>
                    <a:bodyPr/>
                    <a:lstStyle/>
                    <a:p>
                      <a:pPr algn="ctr" marR="69215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dirty="0" sz="160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14 </a:t>
                      </a:r>
                      <a:r>
                        <a:rPr dirty="0" sz="1600" spc="-1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(21.9)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62865"/>
                </a:tc>
                <a:tc>
                  <a:txBody>
                    <a:bodyPr/>
                    <a:lstStyle/>
                    <a:p>
                      <a:pPr algn="ctr" marL="154940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dirty="0" sz="160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18 </a:t>
                      </a:r>
                      <a:r>
                        <a:rPr dirty="0" sz="1600" spc="-1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(28.6)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62865"/>
                </a:tc>
                <a:tc>
                  <a:txBody>
                    <a:bodyPr/>
                    <a:lstStyle/>
                    <a:p>
                      <a:pPr algn="ctr" marR="31750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dirty="0" sz="160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19 </a:t>
                      </a:r>
                      <a:r>
                        <a:rPr dirty="0" sz="1600" spc="-1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(30.6)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6286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dirty="0" sz="160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14 </a:t>
                      </a:r>
                      <a:r>
                        <a:rPr dirty="0" sz="1600" spc="-1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(23.3)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62865"/>
                </a:tc>
              </a:tr>
              <a:tr h="365125">
                <a:tc>
                  <a:txBody>
                    <a:bodyPr/>
                    <a:lstStyle/>
                    <a:p>
                      <a:pPr marL="252729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dirty="0" sz="1600" spc="-1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Drug-related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62865">
                    <a:solidFill>
                      <a:srgbClr val="ED7D31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marR="69215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dirty="0" sz="160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4 </a:t>
                      </a:r>
                      <a:r>
                        <a:rPr dirty="0" sz="1600" spc="-1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(6.3)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62865">
                    <a:solidFill>
                      <a:srgbClr val="ED7D31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54940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dirty="0" sz="160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4 </a:t>
                      </a:r>
                      <a:r>
                        <a:rPr dirty="0" sz="1600" spc="-1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(6.3)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62865">
                    <a:solidFill>
                      <a:srgbClr val="ED7D31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marR="31750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dirty="0" sz="160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6 </a:t>
                      </a:r>
                      <a:r>
                        <a:rPr dirty="0" sz="1600" spc="-1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(9.7)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62865">
                    <a:solidFill>
                      <a:srgbClr val="ED7D31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dirty="0" sz="160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6 </a:t>
                      </a:r>
                      <a:r>
                        <a:rPr dirty="0" sz="1600" spc="-1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(10.0)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62865">
                    <a:solidFill>
                      <a:srgbClr val="ED7D31">
                        <a:alpha val="19999"/>
                      </a:srgbClr>
                    </a:solidFill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marL="252729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dirty="0" sz="160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Leading</a:t>
                      </a:r>
                      <a:r>
                        <a:rPr dirty="0" sz="1600" spc="-25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dirty="0" sz="1600" spc="-1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dosing</a:t>
                      </a:r>
                      <a:r>
                        <a:rPr dirty="0" sz="1600" spc="-2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discontinuation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62865"/>
                </a:tc>
                <a:tc>
                  <a:txBody>
                    <a:bodyPr/>
                    <a:lstStyle/>
                    <a:p>
                      <a:pPr algn="ctr" marR="69215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dirty="0" sz="160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1 </a:t>
                      </a:r>
                      <a:r>
                        <a:rPr dirty="0" sz="1600" spc="-1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(1.6)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62865"/>
                </a:tc>
                <a:tc>
                  <a:txBody>
                    <a:bodyPr/>
                    <a:lstStyle/>
                    <a:p>
                      <a:pPr algn="ctr" marL="154940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dirty="0" sz="160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1 </a:t>
                      </a:r>
                      <a:r>
                        <a:rPr dirty="0" sz="1600" spc="-1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(1.6)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62865"/>
                </a:tc>
                <a:tc>
                  <a:txBody>
                    <a:bodyPr/>
                    <a:lstStyle/>
                    <a:p>
                      <a:pPr algn="ctr" marR="31750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dirty="0" sz="160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2 </a:t>
                      </a:r>
                      <a:r>
                        <a:rPr dirty="0" sz="1600" spc="-1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(3.2)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6286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dirty="0" sz="160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2 </a:t>
                      </a:r>
                      <a:r>
                        <a:rPr dirty="0" sz="1600" spc="-1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(3.3)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62865"/>
                </a:tc>
              </a:tr>
              <a:tr h="365125">
                <a:tc>
                  <a:txBody>
                    <a:bodyPr/>
                    <a:lstStyle/>
                    <a:p>
                      <a:pPr marL="252729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dirty="0" sz="160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Leading</a:t>
                      </a:r>
                      <a:r>
                        <a:rPr dirty="0" sz="1600" spc="-3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dirty="0" sz="1600" spc="-15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study</a:t>
                      </a:r>
                      <a:r>
                        <a:rPr dirty="0" sz="1600" spc="-2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discontinuation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62865">
                    <a:solidFill>
                      <a:srgbClr val="ED7D31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marR="69215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dirty="0" sz="160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1 </a:t>
                      </a:r>
                      <a:r>
                        <a:rPr dirty="0" sz="1600" spc="-1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(1.6)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62865">
                    <a:solidFill>
                      <a:srgbClr val="ED7D31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54940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dirty="0" sz="160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1 </a:t>
                      </a:r>
                      <a:r>
                        <a:rPr dirty="0" sz="1600" spc="-1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(1.6)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62865">
                    <a:solidFill>
                      <a:srgbClr val="ED7D31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marR="31750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dirty="0" sz="160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0 </a:t>
                      </a:r>
                      <a:r>
                        <a:rPr dirty="0" sz="1600" spc="-25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(0)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62865">
                    <a:solidFill>
                      <a:srgbClr val="ED7D31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dirty="0" sz="160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1 </a:t>
                      </a:r>
                      <a:r>
                        <a:rPr dirty="0" sz="1600" spc="-1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(1.7)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62865">
                    <a:solidFill>
                      <a:srgbClr val="ED7D31">
                        <a:alpha val="19999"/>
                      </a:srgbClr>
                    </a:solidFill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marL="252729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dirty="0" sz="160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Leading</a:t>
                      </a:r>
                      <a:r>
                        <a:rPr dirty="0" sz="1600" spc="-35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dirty="0" sz="1600" spc="-1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death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62865"/>
                </a:tc>
                <a:tc>
                  <a:txBody>
                    <a:bodyPr/>
                    <a:lstStyle/>
                    <a:p>
                      <a:pPr algn="ctr" marR="69850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dirty="0" sz="160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0 </a:t>
                      </a:r>
                      <a:r>
                        <a:rPr dirty="0" sz="1600" spc="-25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(0)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62865"/>
                </a:tc>
                <a:tc>
                  <a:txBody>
                    <a:bodyPr/>
                    <a:lstStyle/>
                    <a:p>
                      <a:pPr algn="ctr" marL="154940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dirty="0" sz="160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0 </a:t>
                      </a:r>
                      <a:r>
                        <a:rPr dirty="0" sz="1600" spc="-25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(0)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62865"/>
                </a:tc>
                <a:tc>
                  <a:txBody>
                    <a:bodyPr/>
                    <a:lstStyle/>
                    <a:p>
                      <a:pPr algn="ctr" marR="31750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dirty="0" sz="160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0 </a:t>
                      </a:r>
                      <a:r>
                        <a:rPr dirty="0" sz="1600" spc="-25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(0)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6286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dirty="0" sz="160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1 </a:t>
                      </a:r>
                      <a:r>
                        <a:rPr dirty="0" sz="1600" spc="-1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(1.7)*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62865"/>
                </a:tc>
              </a:tr>
              <a:tr h="365760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dirty="0" sz="160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Adverse</a:t>
                      </a:r>
                      <a:r>
                        <a:rPr dirty="0" sz="1600" spc="-25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event</a:t>
                      </a:r>
                      <a:r>
                        <a:rPr dirty="0" sz="1600" spc="-25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dirty="0" sz="1600" spc="-25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special</a:t>
                      </a:r>
                      <a:r>
                        <a:rPr dirty="0" sz="1600" spc="-3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interest**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62865">
                    <a:solidFill>
                      <a:srgbClr val="ED7D31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marR="69215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dirty="0" sz="160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1 </a:t>
                      </a:r>
                      <a:r>
                        <a:rPr dirty="0" sz="1600" spc="-1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(1.6)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62865">
                    <a:solidFill>
                      <a:srgbClr val="ED7D31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54940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dirty="0" sz="160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1 </a:t>
                      </a:r>
                      <a:r>
                        <a:rPr dirty="0" sz="1600" spc="-1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(1.6)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62865">
                    <a:solidFill>
                      <a:srgbClr val="ED7D31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marR="31750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dirty="0" sz="160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1 </a:t>
                      </a:r>
                      <a:r>
                        <a:rPr dirty="0" sz="1600" spc="-1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(1.6)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62865">
                    <a:solidFill>
                      <a:srgbClr val="ED7D31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dirty="0" sz="160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4 </a:t>
                      </a:r>
                      <a:r>
                        <a:rPr dirty="0" sz="1600" spc="-1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(6.7)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62865">
                    <a:solidFill>
                      <a:srgbClr val="ED7D31">
                        <a:alpha val="19999"/>
                      </a:srgbClr>
                    </a:solidFill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252729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dirty="0" sz="1600" spc="-1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Hyperkalemia/Potassium</a:t>
                      </a:r>
                      <a:r>
                        <a:rPr dirty="0" sz="1600" spc="7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increased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62865"/>
                </a:tc>
                <a:tc>
                  <a:txBody>
                    <a:bodyPr/>
                    <a:lstStyle/>
                    <a:p>
                      <a:pPr algn="ctr" marR="69215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dirty="0" sz="160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1 </a:t>
                      </a:r>
                      <a:r>
                        <a:rPr dirty="0" sz="1600" spc="-1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(1.6)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62865"/>
                </a:tc>
                <a:tc>
                  <a:txBody>
                    <a:bodyPr/>
                    <a:lstStyle/>
                    <a:p>
                      <a:pPr algn="ctr" marL="154940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dirty="0" sz="160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0 </a:t>
                      </a:r>
                      <a:r>
                        <a:rPr dirty="0" sz="1600" spc="-25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(0)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62865"/>
                </a:tc>
                <a:tc>
                  <a:txBody>
                    <a:bodyPr/>
                    <a:lstStyle/>
                    <a:p>
                      <a:pPr algn="ctr" marR="31750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dirty="0" sz="160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1 </a:t>
                      </a:r>
                      <a:r>
                        <a:rPr dirty="0" sz="1600" spc="-1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(1.6)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6286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dirty="0" sz="160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3 </a:t>
                      </a:r>
                      <a:r>
                        <a:rPr dirty="0" sz="1600" spc="-1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(5.0)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62865"/>
                </a:tc>
              </a:tr>
              <a:tr h="365760">
                <a:tc>
                  <a:txBody>
                    <a:bodyPr/>
                    <a:lstStyle/>
                    <a:p>
                      <a:pPr marL="252729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dirty="0" sz="1600" spc="-1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Hyponatremia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62865">
                    <a:solidFill>
                      <a:srgbClr val="ED7D31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marR="69850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dirty="0" sz="160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0 </a:t>
                      </a:r>
                      <a:r>
                        <a:rPr dirty="0" sz="1600" spc="-25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(0)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62865">
                    <a:solidFill>
                      <a:srgbClr val="ED7D31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54940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dirty="0" sz="160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0 </a:t>
                      </a:r>
                      <a:r>
                        <a:rPr dirty="0" sz="1600" spc="-25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(0)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62865">
                    <a:solidFill>
                      <a:srgbClr val="ED7D31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marR="31750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dirty="0" sz="160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0 </a:t>
                      </a:r>
                      <a:r>
                        <a:rPr dirty="0" sz="1600" spc="-25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(0)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62865">
                    <a:solidFill>
                      <a:srgbClr val="ED7D31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dirty="0" sz="160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1 </a:t>
                      </a:r>
                      <a:r>
                        <a:rPr dirty="0" sz="1600" spc="-1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(1.7)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62865">
                    <a:solidFill>
                      <a:srgbClr val="ED7D31">
                        <a:alpha val="19999"/>
                      </a:srgbClr>
                    </a:solidFill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marL="252729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dirty="0" sz="1600" spc="-1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Hypotension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62865">
                    <a:lnB w="12700">
                      <a:solidFill>
                        <a:srgbClr val="ED7D3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69850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dirty="0" sz="160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0 </a:t>
                      </a:r>
                      <a:r>
                        <a:rPr dirty="0" sz="1600" spc="-25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(0)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62865">
                    <a:lnB w="12700">
                      <a:solidFill>
                        <a:srgbClr val="ED7D3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54940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dirty="0" sz="160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1 </a:t>
                      </a:r>
                      <a:r>
                        <a:rPr dirty="0" sz="1600" spc="-1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(1.6)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62865">
                    <a:lnB w="12700">
                      <a:solidFill>
                        <a:srgbClr val="ED7D3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31750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dirty="0" sz="160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0 </a:t>
                      </a:r>
                      <a:r>
                        <a:rPr dirty="0" sz="1600" spc="-25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(0)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62865">
                    <a:lnB w="12700">
                      <a:solidFill>
                        <a:srgbClr val="ED7D3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dirty="0" sz="160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0 </a:t>
                      </a:r>
                      <a:r>
                        <a:rPr dirty="0" sz="1600" spc="-25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(0)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62865">
                    <a:lnB w="12700">
                      <a:solidFill>
                        <a:srgbClr val="ED7D3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4225"/>
              </a:lnSpc>
              <a:spcBef>
                <a:spcPts val="100"/>
              </a:spcBef>
            </a:pPr>
            <a:r>
              <a:rPr dirty="0"/>
              <a:t>Prespecified</a:t>
            </a:r>
            <a:r>
              <a:rPr dirty="0" spc="-60"/>
              <a:t> </a:t>
            </a:r>
            <a:r>
              <a:rPr dirty="0" spc="-10"/>
              <a:t>Subgroups</a:t>
            </a:r>
          </a:p>
          <a:p>
            <a:pPr marL="116839">
              <a:lnSpc>
                <a:spcPts val="2065"/>
              </a:lnSpc>
            </a:pPr>
            <a:r>
              <a:rPr dirty="0" cap="small" sz="1800" spc="-20" b="0">
                <a:solidFill>
                  <a:srgbClr val="F26F21"/>
                </a:solidFill>
                <a:latin typeface="Calibri"/>
                <a:cs typeface="Calibri"/>
              </a:rPr>
              <a:t>non-</a:t>
            </a:r>
            <a:r>
              <a:rPr dirty="0" cap="small" sz="1800" spc="-10" b="0">
                <a:solidFill>
                  <a:srgbClr val="F26F21"/>
                </a:solidFill>
                <a:latin typeface="Calibri"/>
                <a:cs typeface="Calibri"/>
              </a:rPr>
              <a:t>Hispanic</a:t>
            </a:r>
            <a:r>
              <a:rPr dirty="0" cap="small" sz="1800" spc="15" b="0">
                <a:solidFill>
                  <a:srgbClr val="F26F21"/>
                </a:solidFill>
                <a:latin typeface="Calibri"/>
                <a:cs typeface="Calibri"/>
              </a:rPr>
              <a:t> </a:t>
            </a:r>
            <a:r>
              <a:rPr dirty="0" cap="small" sz="1800" b="0">
                <a:solidFill>
                  <a:srgbClr val="F26F21"/>
                </a:solidFill>
                <a:latin typeface="Calibri"/>
                <a:cs typeface="Calibri"/>
              </a:rPr>
              <a:t>Subgroup</a:t>
            </a:r>
            <a:r>
              <a:rPr dirty="0" cap="small" sz="1800" spc="25" b="0">
                <a:solidFill>
                  <a:srgbClr val="F26F21"/>
                </a:solidFill>
                <a:latin typeface="Calibri"/>
                <a:cs typeface="Calibri"/>
              </a:rPr>
              <a:t> </a:t>
            </a:r>
            <a:r>
              <a:rPr dirty="0" cap="small" sz="1800" b="0">
                <a:solidFill>
                  <a:srgbClr val="F26F21"/>
                </a:solidFill>
                <a:latin typeface="Calibri"/>
                <a:cs typeface="Calibri"/>
              </a:rPr>
              <a:t>P</a:t>
            </a:r>
            <a:r>
              <a:rPr dirty="0" cap="small" sz="1800" spc="-60" b="0">
                <a:solidFill>
                  <a:srgbClr val="F26F21"/>
                </a:solidFill>
                <a:latin typeface="Calibri"/>
                <a:cs typeface="Calibri"/>
              </a:rPr>
              <a:t> </a:t>
            </a:r>
            <a:r>
              <a:rPr dirty="0" cap="small" sz="1800" spc="-10" b="0">
                <a:solidFill>
                  <a:srgbClr val="F26F21"/>
                </a:solidFill>
                <a:latin typeface="Calibri"/>
                <a:cs typeface="Calibri"/>
              </a:rPr>
              <a:t>value</a:t>
            </a:r>
            <a:r>
              <a:rPr dirty="0" cap="small" sz="1800" spc="15" b="0">
                <a:solidFill>
                  <a:srgbClr val="F26F21"/>
                </a:solidFill>
                <a:latin typeface="Calibri"/>
                <a:cs typeface="Calibri"/>
              </a:rPr>
              <a:t> </a:t>
            </a:r>
            <a:r>
              <a:rPr dirty="0" cap="small" sz="1800" b="0">
                <a:solidFill>
                  <a:srgbClr val="F26F21"/>
                </a:solidFill>
                <a:latin typeface="Calibri"/>
                <a:cs typeface="Calibri"/>
              </a:rPr>
              <a:t>and</a:t>
            </a:r>
            <a:r>
              <a:rPr dirty="0" cap="small" sz="1800" spc="25" b="0">
                <a:solidFill>
                  <a:srgbClr val="F26F21"/>
                </a:solidFill>
                <a:latin typeface="Calibri"/>
                <a:cs typeface="Calibri"/>
              </a:rPr>
              <a:t> </a:t>
            </a:r>
            <a:r>
              <a:rPr dirty="0" cap="small" sz="1800" b="0">
                <a:solidFill>
                  <a:srgbClr val="F26F21"/>
                </a:solidFill>
                <a:latin typeface="Calibri"/>
                <a:cs typeface="Calibri"/>
              </a:rPr>
              <a:t>Ethnicity</a:t>
            </a:r>
            <a:r>
              <a:rPr dirty="0" cap="small" sz="1800" spc="15" b="0">
                <a:solidFill>
                  <a:srgbClr val="F26F21"/>
                </a:solidFill>
                <a:latin typeface="Calibri"/>
                <a:cs typeface="Calibri"/>
              </a:rPr>
              <a:t> </a:t>
            </a:r>
            <a:r>
              <a:rPr dirty="0" cap="small" sz="1800" spc="-10" b="0">
                <a:solidFill>
                  <a:srgbClr val="F26F21"/>
                </a:solidFill>
                <a:latin typeface="Calibri"/>
                <a:cs typeface="Calibri"/>
              </a:rPr>
              <a:t>Interaction</a:t>
            </a:r>
            <a:r>
              <a:rPr dirty="0" cap="small" sz="1800" spc="20" b="0">
                <a:solidFill>
                  <a:srgbClr val="F26F21"/>
                </a:solidFill>
                <a:latin typeface="Calibri"/>
                <a:cs typeface="Calibri"/>
              </a:rPr>
              <a:t> </a:t>
            </a:r>
            <a:r>
              <a:rPr dirty="0" cap="small" sz="1800" b="0">
                <a:solidFill>
                  <a:srgbClr val="F26F21"/>
                </a:solidFill>
                <a:latin typeface="Calibri"/>
                <a:cs typeface="Calibri"/>
              </a:rPr>
              <a:t>p</a:t>
            </a:r>
            <a:r>
              <a:rPr dirty="0" cap="small" sz="1800" spc="25" b="0">
                <a:solidFill>
                  <a:srgbClr val="F26F21"/>
                </a:solidFill>
                <a:latin typeface="Calibri"/>
                <a:cs typeface="Calibri"/>
              </a:rPr>
              <a:t> </a:t>
            </a:r>
            <a:r>
              <a:rPr dirty="0" cap="small" sz="1800" spc="-10" b="0">
                <a:solidFill>
                  <a:srgbClr val="F26F21"/>
                </a:solidFill>
                <a:latin typeface="Calibri"/>
                <a:cs typeface="Calibri"/>
              </a:rPr>
              <a:t>value</a:t>
            </a:r>
            <a:r>
              <a:rPr dirty="0" cap="small" sz="1800" spc="15" b="0">
                <a:solidFill>
                  <a:srgbClr val="F26F21"/>
                </a:solidFill>
                <a:latin typeface="Calibri"/>
                <a:cs typeface="Calibri"/>
              </a:rPr>
              <a:t> </a:t>
            </a:r>
            <a:r>
              <a:rPr dirty="0" cap="small" sz="1800" b="0">
                <a:solidFill>
                  <a:srgbClr val="F26F21"/>
                </a:solidFill>
                <a:latin typeface="Calibri"/>
                <a:cs typeface="Calibri"/>
              </a:rPr>
              <a:t>both</a:t>
            </a:r>
            <a:r>
              <a:rPr dirty="0" cap="small" sz="1800" spc="25" b="0">
                <a:solidFill>
                  <a:srgbClr val="F26F21"/>
                </a:solidFill>
                <a:latin typeface="Calibri"/>
                <a:cs typeface="Calibri"/>
              </a:rPr>
              <a:t> </a:t>
            </a:r>
            <a:r>
              <a:rPr dirty="0" cap="small" sz="1800" b="0">
                <a:solidFill>
                  <a:srgbClr val="F26F21"/>
                </a:solidFill>
                <a:latin typeface="Calibri"/>
                <a:cs typeface="Calibri"/>
              </a:rPr>
              <a:t>&lt;0.05</a:t>
            </a:r>
            <a:r>
              <a:rPr dirty="0" cap="small" sz="1800" spc="-55" b="0">
                <a:solidFill>
                  <a:srgbClr val="F26F21"/>
                </a:solidFill>
                <a:latin typeface="Calibri"/>
                <a:cs typeface="Calibri"/>
              </a:rPr>
              <a:t> </a:t>
            </a:r>
            <a:r>
              <a:rPr dirty="0" cap="small" sz="1800" spc="-10" b="0">
                <a:solidFill>
                  <a:srgbClr val="F26F21"/>
                </a:solidFill>
                <a:latin typeface="Calibri"/>
                <a:cs typeface="Calibri"/>
              </a:rPr>
              <a:t>(unadjusted)</a:t>
            </a:r>
            <a:endParaRPr sz="1800">
              <a:latin typeface="Calibri"/>
              <a:cs typeface="Calibri"/>
            </a:endParaRP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88494" y="1181537"/>
            <a:ext cx="8885003" cy="5498864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5462015" y="1402079"/>
            <a:ext cx="5861685" cy="4556760"/>
            <a:chOff x="5462015" y="1402079"/>
            <a:chExt cx="5861685" cy="4556760"/>
          </a:xfrm>
        </p:grpSpPr>
        <p:pic>
          <p:nvPicPr>
            <p:cNvPr id="3" name="object 3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462015" y="1402079"/>
              <a:ext cx="5861303" cy="4556760"/>
            </a:xfrm>
            <a:prstGeom prst="rect">
              <a:avLst/>
            </a:prstGeom>
          </p:spPr>
        </p:pic>
        <p:sp>
          <p:nvSpPr>
            <p:cNvPr id="4" name="object 4" descr=""/>
            <p:cNvSpPr/>
            <p:nvPr/>
          </p:nvSpPr>
          <p:spPr>
            <a:xfrm>
              <a:off x="5716771" y="1656101"/>
              <a:ext cx="5350510" cy="4048125"/>
            </a:xfrm>
            <a:custGeom>
              <a:avLst/>
              <a:gdLst/>
              <a:ahLst/>
              <a:cxnLst/>
              <a:rect l="l" t="t" r="r" b="b"/>
              <a:pathLst>
                <a:path w="5350509" h="4048125">
                  <a:moveTo>
                    <a:pt x="5284875" y="0"/>
                  </a:moveTo>
                  <a:lnTo>
                    <a:pt x="65049" y="0"/>
                  </a:lnTo>
                  <a:lnTo>
                    <a:pt x="39729" y="5111"/>
                  </a:lnTo>
                  <a:lnTo>
                    <a:pt x="19052" y="19052"/>
                  </a:lnTo>
                  <a:lnTo>
                    <a:pt x="5111" y="39729"/>
                  </a:lnTo>
                  <a:lnTo>
                    <a:pt x="0" y="65049"/>
                  </a:lnTo>
                  <a:lnTo>
                    <a:pt x="0" y="3982848"/>
                  </a:lnTo>
                  <a:lnTo>
                    <a:pt x="5111" y="4008168"/>
                  </a:lnTo>
                  <a:lnTo>
                    <a:pt x="19052" y="4028845"/>
                  </a:lnTo>
                  <a:lnTo>
                    <a:pt x="39729" y="4042785"/>
                  </a:lnTo>
                  <a:lnTo>
                    <a:pt x="65049" y="4047897"/>
                  </a:lnTo>
                  <a:lnTo>
                    <a:pt x="5284875" y="4047897"/>
                  </a:lnTo>
                  <a:lnTo>
                    <a:pt x="5310194" y="4042785"/>
                  </a:lnTo>
                  <a:lnTo>
                    <a:pt x="5330870" y="4028845"/>
                  </a:lnTo>
                  <a:lnTo>
                    <a:pt x="5344811" y="4008168"/>
                  </a:lnTo>
                  <a:lnTo>
                    <a:pt x="5349923" y="3982848"/>
                  </a:lnTo>
                  <a:lnTo>
                    <a:pt x="5349923" y="65049"/>
                  </a:lnTo>
                  <a:lnTo>
                    <a:pt x="5344811" y="39729"/>
                  </a:lnTo>
                  <a:lnTo>
                    <a:pt x="5330870" y="19052"/>
                  </a:lnTo>
                  <a:lnTo>
                    <a:pt x="5310194" y="5111"/>
                  </a:lnTo>
                  <a:lnTo>
                    <a:pt x="528487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6331509" y="3107630"/>
              <a:ext cx="340995" cy="1054735"/>
            </a:xfrm>
            <a:custGeom>
              <a:avLst/>
              <a:gdLst/>
              <a:ahLst/>
              <a:cxnLst/>
              <a:rect l="l" t="t" r="r" b="b"/>
              <a:pathLst>
                <a:path w="340995" h="1054735">
                  <a:moveTo>
                    <a:pt x="340554" y="0"/>
                  </a:moveTo>
                  <a:lnTo>
                    <a:pt x="0" y="0"/>
                  </a:lnTo>
                  <a:lnTo>
                    <a:pt x="0" y="1054346"/>
                  </a:lnTo>
                  <a:lnTo>
                    <a:pt x="340554" y="1054346"/>
                  </a:lnTo>
                  <a:lnTo>
                    <a:pt x="340554" y="0"/>
                  </a:lnTo>
                  <a:close/>
                </a:path>
              </a:pathLst>
            </a:custGeom>
            <a:solidFill>
              <a:srgbClr val="AFABA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7549896" y="3108959"/>
              <a:ext cx="2780030" cy="1560830"/>
            </a:xfrm>
            <a:custGeom>
              <a:avLst/>
              <a:gdLst/>
              <a:ahLst/>
              <a:cxnLst/>
              <a:rect l="l" t="t" r="r" b="b"/>
              <a:pathLst>
                <a:path w="2780029" h="1560829">
                  <a:moveTo>
                    <a:pt x="341376" y="0"/>
                  </a:moveTo>
                  <a:lnTo>
                    <a:pt x="0" y="0"/>
                  </a:lnTo>
                  <a:lnTo>
                    <a:pt x="0" y="1066800"/>
                  </a:lnTo>
                  <a:lnTo>
                    <a:pt x="341376" y="1066800"/>
                  </a:lnTo>
                  <a:lnTo>
                    <a:pt x="341376" y="0"/>
                  </a:lnTo>
                  <a:close/>
                </a:path>
                <a:path w="2780029" h="1560829">
                  <a:moveTo>
                    <a:pt x="1560576" y="0"/>
                  </a:moveTo>
                  <a:lnTo>
                    <a:pt x="1219200" y="0"/>
                  </a:lnTo>
                  <a:lnTo>
                    <a:pt x="1219200" y="1033272"/>
                  </a:lnTo>
                  <a:lnTo>
                    <a:pt x="1560576" y="1033272"/>
                  </a:lnTo>
                  <a:lnTo>
                    <a:pt x="1560576" y="0"/>
                  </a:lnTo>
                  <a:close/>
                </a:path>
                <a:path w="2780029" h="1560829">
                  <a:moveTo>
                    <a:pt x="2779776" y="0"/>
                  </a:moveTo>
                  <a:lnTo>
                    <a:pt x="2438400" y="0"/>
                  </a:lnTo>
                  <a:lnTo>
                    <a:pt x="2438400" y="1560576"/>
                  </a:lnTo>
                  <a:lnTo>
                    <a:pt x="2779776" y="1560576"/>
                  </a:lnTo>
                  <a:lnTo>
                    <a:pt x="2779776" y="0"/>
                  </a:lnTo>
                  <a:close/>
                </a:path>
              </a:pathLst>
            </a:custGeom>
            <a:solidFill>
              <a:srgbClr val="323B9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7982712" y="3081527"/>
              <a:ext cx="2780030" cy="533400"/>
            </a:xfrm>
            <a:custGeom>
              <a:avLst/>
              <a:gdLst/>
              <a:ahLst/>
              <a:cxnLst/>
              <a:rect l="l" t="t" r="r" b="b"/>
              <a:pathLst>
                <a:path w="2780029" h="533400">
                  <a:moveTo>
                    <a:pt x="341376" y="27432"/>
                  </a:moveTo>
                  <a:lnTo>
                    <a:pt x="0" y="27432"/>
                  </a:lnTo>
                  <a:lnTo>
                    <a:pt x="0" y="39624"/>
                  </a:lnTo>
                  <a:lnTo>
                    <a:pt x="341376" y="39624"/>
                  </a:lnTo>
                  <a:lnTo>
                    <a:pt x="341376" y="27432"/>
                  </a:lnTo>
                  <a:close/>
                </a:path>
                <a:path w="2780029" h="533400">
                  <a:moveTo>
                    <a:pt x="1560576" y="0"/>
                  </a:moveTo>
                  <a:lnTo>
                    <a:pt x="1219200" y="0"/>
                  </a:lnTo>
                  <a:lnTo>
                    <a:pt x="1219200" y="27432"/>
                  </a:lnTo>
                  <a:lnTo>
                    <a:pt x="1560576" y="27432"/>
                  </a:lnTo>
                  <a:lnTo>
                    <a:pt x="1560576" y="0"/>
                  </a:lnTo>
                  <a:close/>
                </a:path>
                <a:path w="2780029" h="533400">
                  <a:moveTo>
                    <a:pt x="2779776" y="27432"/>
                  </a:moveTo>
                  <a:lnTo>
                    <a:pt x="2438400" y="27432"/>
                  </a:lnTo>
                  <a:lnTo>
                    <a:pt x="2438400" y="533400"/>
                  </a:lnTo>
                  <a:lnTo>
                    <a:pt x="2779776" y="533400"/>
                  </a:lnTo>
                  <a:lnTo>
                    <a:pt x="2779776" y="27432"/>
                  </a:lnTo>
                  <a:close/>
                </a:path>
              </a:pathLst>
            </a:custGeom>
            <a:solidFill>
              <a:srgbClr val="FF69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6473212" y="4057185"/>
              <a:ext cx="57150" cy="210185"/>
            </a:xfrm>
            <a:custGeom>
              <a:avLst/>
              <a:gdLst/>
              <a:ahLst/>
              <a:cxnLst/>
              <a:rect l="l" t="t" r="r" b="b"/>
              <a:pathLst>
                <a:path w="57150" h="210185">
                  <a:moveTo>
                    <a:pt x="28171" y="103335"/>
                  </a:moveTo>
                  <a:lnTo>
                    <a:pt x="28171" y="209584"/>
                  </a:lnTo>
                </a:path>
                <a:path w="57150" h="210185">
                  <a:moveTo>
                    <a:pt x="28171" y="103335"/>
                  </a:moveTo>
                  <a:lnTo>
                    <a:pt x="28171" y="0"/>
                  </a:lnTo>
                </a:path>
                <a:path w="57150" h="210185">
                  <a:moveTo>
                    <a:pt x="0" y="209584"/>
                  </a:moveTo>
                  <a:lnTo>
                    <a:pt x="57150" y="209584"/>
                  </a:lnTo>
                </a:path>
                <a:path w="57150" h="210185">
                  <a:moveTo>
                    <a:pt x="0" y="0"/>
                  </a:moveTo>
                  <a:lnTo>
                    <a:pt x="57150" y="0"/>
                  </a:lnTo>
                </a:path>
              </a:pathLst>
            </a:custGeom>
            <a:ln w="9525">
              <a:solidFill>
                <a:srgbClr val="72727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7692401" y="4048827"/>
              <a:ext cx="57150" cy="252095"/>
            </a:xfrm>
            <a:custGeom>
              <a:avLst/>
              <a:gdLst/>
              <a:ahLst/>
              <a:cxnLst/>
              <a:rect l="l" t="t" r="r" b="b"/>
              <a:pathLst>
                <a:path w="57150" h="252095">
                  <a:moveTo>
                    <a:pt x="28183" y="126933"/>
                  </a:moveTo>
                  <a:lnTo>
                    <a:pt x="28183" y="252015"/>
                  </a:lnTo>
                </a:path>
                <a:path w="57150" h="252095">
                  <a:moveTo>
                    <a:pt x="28183" y="126933"/>
                  </a:moveTo>
                  <a:lnTo>
                    <a:pt x="28183" y="0"/>
                  </a:lnTo>
                </a:path>
                <a:path w="57150" h="252095">
                  <a:moveTo>
                    <a:pt x="0" y="252015"/>
                  </a:moveTo>
                  <a:lnTo>
                    <a:pt x="57150" y="252015"/>
                  </a:lnTo>
                </a:path>
                <a:path w="57150" h="252095">
                  <a:moveTo>
                    <a:pt x="0" y="0"/>
                  </a:moveTo>
                  <a:lnTo>
                    <a:pt x="57150" y="0"/>
                  </a:lnTo>
                </a:path>
              </a:pathLst>
            </a:custGeom>
            <a:ln w="9525">
              <a:solidFill>
                <a:srgbClr val="72727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8911589" y="4026325"/>
              <a:ext cx="57150" cy="233045"/>
            </a:xfrm>
            <a:custGeom>
              <a:avLst/>
              <a:gdLst/>
              <a:ahLst/>
              <a:cxnLst/>
              <a:rect l="l" t="t" r="r" b="b"/>
              <a:pathLst>
                <a:path w="57150" h="233045">
                  <a:moveTo>
                    <a:pt x="28194" y="115906"/>
                  </a:moveTo>
                  <a:lnTo>
                    <a:pt x="28194" y="232728"/>
                  </a:lnTo>
                </a:path>
                <a:path w="57150" h="233045">
                  <a:moveTo>
                    <a:pt x="28194" y="115906"/>
                  </a:moveTo>
                  <a:lnTo>
                    <a:pt x="28194" y="0"/>
                  </a:lnTo>
                </a:path>
                <a:path w="57150" h="233045">
                  <a:moveTo>
                    <a:pt x="0" y="232728"/>
                  </a:moveTo>
                  <a:lnTo>
                    <a:pt x="57150" y="232728"/>
                  </a:lnTo>
                </a:path>
                <a:path w="57150" h="233045">
                  <a:moveTo>
                    <a:pt x="0" y="0"/>
                  </a:moveTo>
                  <a:lnTo>
                    <a:pt x="57150" y="0"/>
                  </a:lnTo>
                </a:path>
              </a:pathLst>
            </a:custGeom>
            <a:ln w="9525">
              <a:solidFill>
                <a:srgbClr val="72727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10130778" y="4531640"/>
              <a:ext cx="57150" cy="276860"/>
            </a:xfrm>
            <a:custGeom>
              <a:avLst/>
              <a:gdLst/>
              <a:ahLst/>
              <a:cxnLst/>
              <a:rect l="l" t="t" r="r" b="b"/>
              <a:pathLst>
                <a:path w="57150" h="276860">
                  <a:moveTo>
                    <a:pt x="28205" y="137895"/>
                  </a:moveTo>
                  <a:lnTo>
                    <a:pt x="28205" y="276445"/>
                  </a:lnTo>
                </a:path>
                <a:path w="57150" h="276860">
                  <a:moveTo>
                    <a:pt x="28205" y="137895"/>
                  </a:moveTo>
                  <a:lnTo>
                    <a:pt x="28205" y="0"/>
                  </a:lnTo>
                </a:path>
                <a:path w="57150" h="276860">
                  <a:moveTo>
                    <a:pt x="0" y="276445"/>
                  </a:moveTo>
                  <a:lnTo>
                    <a:pt x="57150" y="276445"/>
                  </a:lnTo>
                </a:path>
                <a:path w="57150" h="276860">
                  <a:moveTo>
                    <a:pt x="0" y="0"/>
                  </a:moveTo>
                  <a:lnTo>
                    <a:pt x="57150" y="0"/>
                  </a:lnTo>
                </a:path>
              </a:pathLst>
            </a:custGeom>
            <a:ln w="9525">
              <a:solidFill>
                <a:srgbClr val="72727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8124906" y="2961049"/>
              <a:ext cx="57150" cy="319405"/>
            </a:xfrm>
            <a:custGeom>
              <a:avLst/>
              <a:gdLst/>
              <a:ahLst/>
              <a:cxnLst/>
              <a:rect l="l" t="t" r="r" b="b"/>
              <a:pathLst>
                <a:path w="57150" h="319404">
                  <a:moveTo>
                    <a:pt x="28493" y="160102"/>
                  </a:moveTo>
                  <a:lnTo>
                    <a:pt x="28493" y="318876"/>
                  </a:lnTo>
                </a:path>
                <a:path w="57150" h="319404">
                  <a:moveTo>
                    <a:pt x="28493" y="160102"/>
                  </a:moveTo>
                  <a:lnTo>
                    <a:pt x="28493" y="0"/>
                  </a:lnTo>
                </a:path>
                <a:path w="57150" h="319404">
                  <a:moveTo>
                    <a:pt x="0" y="318876"/>
                  </a:moveTo>
                  <a:lnTo>
                    <a:pt x="57150" y="318876"/>
                  </a:lnTo>
                </a:path>
                <a:path w="57150" h="319404">
                  <a:moveTo>
                    <a:pt x="0" y="0"/>
                  </a:moveTo>
                  <a:lnTo>
                    <a:pt x="57150" y="0"/>
                  </a:lnTo>
                </a:path>
              </a:pathLst>
            </a:custGeom>
            <a:ln w="9525">
              <a:solidFill>
                <a:srgbClr val="72727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9344094" y="2930190"/>
              <a:ext cx="57150" cy="303530"/>
            </a:xfrm>
            <a:custGeom>
              <a:avLst/>
              <a:gdLst/>
              <a:ahLst/>
              <a:cxnLst/>
              <a:rect l="l" t="t" r="r" b="b"/>
              <a:pathLst>
                <a:path w="57150" h="303530">
                  <a:moveTo>
                    <a:pt x="28504" y="151337"/>
                  </a:moveTo>
                  <a:lnTo>
                    <a:pt x="28504" y="303446"/>
                  </a:lnTo>
                </a:path>
                <a:path w="57150" h="303530">
                  <a:moveTo>
                    <a:pt x="28504" y="151337"/>
                  </a:moveTo>
                  <a:lnTo>
                    <a:pt x="28504" y="0"/>
                  </a:lnTo>
                </a:path>
                <a:path w="57150" h="303530">
                  <a:moveTo>
                    <a:pt x="0" y="303446"/>
                  </a:moveTo>
                  <a:lnTo>
                    <a:pt x="57150" y="303446"/>
                  </a:lnTo>
                </a:path>
                <a:path w="57150" h="303530">
                  <a:moveTo>
                    <a:pt x="0" y="0"/>
                  </a:moveTo>
                  <a:lnTo>
                    <a:pt x="57150" y="0"/>
                  </a:lnTo>
                </a:path>
              </a:pathLst>
            </a:custGeom>
            <a:ln w="9525">
              <a:solidFill>
                <a:srgbClr val="72727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10563283" y="3446370"/>
              <a:ext cx="57150" cy="338455"/>
            </a:xfrm>
            <a:custGeom>
              <a:avLst/>
              <a:gdLst/>
              <a:ahLst/>
              <a:cxnLst/>
              <a:rect l="l" t="t" r="r" b="b"/>
              <a:pathLst>
                <a:path w="57150" h="338454">
                  <a:moveTo>
                    <a:pt x="28516" y="168557"/>
                  </a:moveTo>
                  <a:lnTo>
                    <a:pt x="28516" y="338291"/>
                  </a:lnTo>
                </a:path>
                <a:path w="57150" h="338454">
                  <a:moveTo>
                    <a:pt x="28516" y="168557"/>
                  </a:moveTo>
                  <a:lnTo>
                    <a:pt x="28516" y="0"/>
                  </a:lnTo>
                </a:path>
                <a:path w="57150" h="338454">
                  <a:moveTo>
                    <a:pt x="0" y="338291"/>
                  </a:moveTo>
                  <a:lnTo>
                    <a:pt x="57150" y="338291"/>
                  </a:lnTo>
                </a:path>
                <a:path w="57150" h="338454">
                  <a:moveTo>
                    <a:pt x="0" y="0"/>
                  </a:moveTo>
                  <a:lnTo>
                    <a:pt x="57150" y="0"/>
                  </a:lnTo>
                </a:path>
              </a:pathLst>
            </a:custGeom>
            <a:ln w="9525">
              <a:solidFill>
                <a:srgbClr val="72727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6108445" y="3107630"/>
              <a:ext cx="4864735" cy="0"/>
            </a:xfrm>
            <a:custGeom>
              <a:avLst/>
              <a:gdLst/>
              <a:ahLst/>
              <a:cxnLst/>
              <a:rect l="l" t="t" r="r" b="b"/>
              <a:pathLst>
                <a:path w="4864734" h="0">
                  <a:moveTo>
                    <a:pt x="0" y="0"/>
                  </a:moveTo>
                  <a:lnTo>
                    <a:pt x="4864354" y="0"/>
                  </a:lnTo>
                </a:path>
              </a:pathLst>
            </a:custGeom>
            <a:ln w="9525">
              <a:solidFill>
                <a:srgbClr val="DEDEDE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6" name="object 16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43764" rIns="0" bIns="0" rtlCol="0" vert="horz">
            <a:spAutoFit/>
          </a:bodyPr>
          <a:lstStyle/>
          <a:p>
            <a:pPr marL="12700">
              <a:lnSpc>
                <a:spcPts val="4270"/>
              </a:lnSpc>
              <a:spcBef>
                <a:spcPts val="100"/>
              </a:spcBef>
            </a:pPr>
            <a:r>
              <a:rPr dirty="0"/>
              <a:t>Post</a:t>
            </a:r>
            <a:r>
              <a:rPr dirty="0" spc="-60"/>
              <a:t> </a:t>
            </a:r>
            <a:r>
              <a:rPr dirty="0"/>
              <a:t>Hoc</a:t>
            </a:r>
            <a:r>
              <a:rPr dirty="0" spc="-40"/>
              <a:t> </a:t>
            </a:r>
            <a:r>
              <a:rPr dirty="0"/>
              <a:t>Subgroup</a:t>
            </a:r>
            <a:r>
              <a:rPr dirty="0" spc="-40"/>
              <a:t> </a:t>
            </a:r>
            <a:r>
              <a:rPr dirty="0" spc="-10"/>
              <a:t>Analysis</a:t>
            </a:r>
          </a:p>
          <a:p>
            <a:pPr marL="13335">
              <a:lnSpc>
                <a:spcPts val="2830"/>
              </a:lnSpc>
            </a:pPr>
            <a:r>
              <a:rPr dirty="0" cap="small" sz="2400" b="0">
                <a:solidFill>
                  <a:srgbClr val="F26F21"/>
                </a:solidFill>
                <a:latin typeface="Calibri"/>
                <a:cs typeface="Calibri"/>
              </a:rPr>
              <a:t>In</a:t>
            </a:r>
            <a:r>
              <a:rPr dirty="0" cap="small" sz="2400" spc="120" b="0">
                <a:solidFill>
                  <a:srgbClr val="F26F21"/>
                </a:solidFill>
                <a:latin typeface="Calibri"/>
                <a:cs typeface="Calibri"/>
              </a:rPr>
              <a:t> </a:t>
            </a:r>
            <a:r>
              <a:rPr dirty="0" cap="small" sz="2400" b="0">
                <a:solidFill>
                  <a:srgbClr val="F26F21"/>
                </a:solidFill>
                <a:latin typeface="Calibri"/>
                <a:cs typeface="Calibri"/>
              </a:rPr>
              <a:t>adherent</a:t>
            </a:r>
            <a:r>
              <a:rPr dirty="0" cap="small" sz="2400" spc="130" b="0">
                <a:solidFill>
                  <a:srgbClr val="F26F21"/>
                </a:solidFill>
                <a:latin typeface="Calibri"/>
                <a:cs typeface="Calibri"/>
              </a:rPr>
              <a:t> </a:t>
            </a:r>
            <a:r>
              <a:rPr dirty="0" cap="small" sz="2400" spc="-20" b="0">
                <a:solidFill>
                  <a:srgbClr val="F26F21"/>
                </a:solidFill>
                <a:latin typeface="Calibri"/>
                <a:cs typeface="Calibri"/>
              </a:rPr>
              <a:t>patients,</a:t>
            </a:r>
            <a:r>
              <a:rPr dirty="0" cap="small" sz="2400" spc="5" b="0">
                <a:solidFill>
                  <a:srgbClr val="F26F21"/>
                </a:solidFill>
                <a:latin typeface="Calibri"/>
                <a:cs typeface="Calibri"/>
              </a:rPr>
              <a:t> </a:t>
            </a:r>
            <a:r>
              <a:rPr dirty="0" cap="small" sz="2400" b="0">
                <a:solidFill>
                  <a:srgbClr val="F26F21"/>
                </a:solidFill>
                <a:latin typeface="Calibri"/>
                <a:cs typeface="Calibri"/>
              </a:rPr>
              <a:t>SBP</a:t>
            </a:r>
            <a:r>
              <a:rPr dirty="0" cap="small" sz="2400" spc="5" b="0">
                <a:solidFill>
                  <a:srgbClr val="F26F21"/>
                </a:solidFill>
                <a:latin typeface="Calibri"/>
                <a:cs typeface="Calibri"/>
              </a:rPr>
              <a:t> </a:t>
            </a:r>
            <a:r>
              <a:rPr dirty="0" cap="small" sz="2400" b="0">
                <a:solidFill>
                  <a:srgbClr val="F26F21"/>
                </a:solidFill>
                <a:latin typeface="Calibri"/>
                <a:cs typeface="Calibri"/>
              </a:rPr>
              <a:t>appeared</a:t>
            </a:r>
            <a:r>
              <a:rPr dirty="0" cap="small" sz="2400" spc="140" b="0">
                <a:solidFill>
                  <a:srgbClr val="F26F21"/>
                </a:solidFill>
                <a:latin typeface="Calibri"/>
                <a:cs typeface="Calibri"/>
              </a:rPr>
              <a:t> </a:t>
            </a:r>
            <a:r>
              <a:rPr dirty="0" cap="small" sz="2400" b="0">
                <a:solidFill>
                  <a:srgbClr val="F26F21"/>
                </a:solidFill>
                <a:latin typeface="Calibri"/>
                <a:cs typeface="Calibri"/>
              </a:rPr>
              <a:t>reduced</a:t>
            </a:r>
            <a:r>
              <a:rPr dirty="0" cap="small" sz="2400" spc="140" b="0">
                <a:solidFill>
                  <a:srgbClr val="F26F21"/>
                </a:solidFill>
                <a:latin typeface="Calibri"/>
                <a:cs typeface="Calibri"/>
              </a:rPr>
              <a:t> </a:t>
            </a:r>
            <a:r>
              <a:rPr dirty="0" cap="small" sz="2400" b="0">
                <a:solidFill>
                  <a:srgbClr val="F26F21"/>
                </a:solidFill>
                <a:latin typeface="Calibri"/>
                <a:cs typeface="Calibri"/>
              </a:rPr>
              <a:t>in</a:t>
            </a:r>
            <a:r>
              <a:rPr dirty="0" cap="small" sz="2400" spc="130" b="0">
                <a:solidFill>
                  <a:srgbClr val="F26F21"/>
                </a:solidFill>
                <a:latin typeface="Calibri"/>
                <a:cs typeface="Calibri"/>
              </a:rPr>
              <a:t> </a:t>
            </a:r>
            <a:r>
              <a:rPr dirty="0" cap="small" sz="2400" b="0">
                <a:solidFill>
                  <a:srgbClr val="F26F21"/>
                </a:solidFill>
                <a:latin typeface="Calibri"/>
                <a:cs typeface="Calibri"/>
              </a:rPr>
              <a:t>the</a:t>
            </a:r>
            <a:r>
              <a:rPr dirty="0" cap="small" sz="2400" spc="130" b="0">
                <a:solidFill>
                  <a:srgbClr val="F26F21"/>
                </a:solidFill>
                <a:latin typeface="Calibri"/>
                <a:cs typeface="Calibri"/>
              </a:rPr>
              <a:t> </a:t>
            </a:r>
            <a:r>
              <a:rPr dirty="0" cap="small" sz="2400" b="0">
                <a:solidFill>
                  <a:srgbClr val="F26F21"/>
                </a:solidFill>
                <a:latin typeface="Calibri"/>
                <a:cs typeface="Calibri"/>
              </a:rPr>
              <a:t>2mg</a:t>
            </a:r>
            <a:r>
              <a:rPr dirty="0" cap="small" sz="2400" spc="135" b="0">
                <a:solidFill>
                  <a:srgbClr val="F26F21"/>
                </a:solidFill>
                <a:latin typeface="Calibri"/>
                <a:cs typeface="Calibri"/>
              </a:rPr>
              <a:t> </a:t>
            </a:r>
            <a:r>
              <a:rPr dirty="0" cap="small" sz="2400" b="0">
                <a:solidFill>
                  <a:srgbClr val="F26F21"/>
                </a:solidFill>
                <a:latin typeface="Calibri"/>
                <a:cs typeface="Calibri"/>
              </a:rPr>
              <a:t>dose</a:t>
            </a:r>
            <a:r>
              <a:rPr dirty="0" cap="small" sz="2400" spc="135" b="0">
                <a:solidFill>
                  <a:srgbClr val="F26F21"/>
                </a:solidFill>
                <a:latin typeface="Calibri"/>
                <a:cs typeface="Calibri"/>
              </a:rPr>
              <a:t> </a:t>
            </a:r>
            <a:r>
              <a:rPr dirty="0" cap="small" sz="2400" spc="-20" b="0">
                <a:solidFill>
                  <a:srgbClr val="F26F21"/>
                </a:solidFill>
                <a:latin typeface="Calibri"/>
                <a:cs typeface="Calibri"/>
              </a:rPr>
              <a:t>group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699217" y="6376923"/>
            <a:ext cx="10572750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Data</a:t>
            </a:r>
            <a:r>
              <a:rPr dirty="0" sz="1000" spc="-25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are</a:t>
            </a:r>
            <a:r>
              <a:rPr dirty="0" sz="1000" spc="-1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LSM</a:t>
            </a:r>
            <a:r>
              <a:rPr dirty="0" sz="1000" spc="-2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±</a:t>
            </a:r>
            <a:r>
              <a:rPr dirty="0" sz="1000" spc="-1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SE.</a:t>
            </a:r>
            <a:r>
              <a:rPr dirty="0" sz="1000" spc="-2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*The</a:t>
            </a:r>
            <a:r>
              <a:rPr dirty="0" sz="1000" spc="-1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significance</a:t>
            </a:r>
            <a:r>
              <a:rPr dirty="0" sz="1000" spc="-1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of</a:t>
            </a:r>
            <a:r>
              <a:rPr dirty="0" sz="1000" spc="-2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the</a:t>
            </a:r>
            <a:r>
              <a:rPr dirty="0" sz="1000" spc="-15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change</a:t>
            </a:r>
            <a:r>
              <a:rPr dirty="0" sz="1000" spc="-1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from</a:t>
            </a:r>
            <a:r>
              <a:rPr dirty="0" sz="1000" spc="-1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baseline</a:t>
            </a:r>
            <a:r>
              <a:rPr dirty="0" sz="1000" spc="-1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in</a:t>
            </a:r>
            <a:r>
              <a:rPr dirty="0" sz="1000" spc="-2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each</a:t>
            </a:r>
            <a:r>
              <a:rPr dirty="0" sz="1000" spc="-15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group</a:t>
            </a:r>
            <a:r>
              <a:rPr dirty="0" sz="1000" spc="-15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was</a:t>
            </a:r>
            <a:r>
              <a:rPr dirty="0" sz="1000" spc="-15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estimated</a:t>
            </a:r>
            <a:r>
              <a:rPr dirty="0" sz="1000" spc="-15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by</a:t>
            </a:r>
            <a:r>
              <a:rPr dirty="0" sz="1000" spc="-2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a</a:t>
            </a:r>
            <a:r>
              <a:rPr dirty="0" sz="1000" spc="-2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 spc="-10">
                <a:solidFill>
                  <a:srgbClr val="7F7F7F"/>
                </a:solidFill>
                <a:latin typeface="Calibri"/>
                <a:cs typeface="Calibri"/>
              </a:rPr>
              <a:t>T-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test.</a:t>
            </a:r>
            <a:r>
              <a:rPr dirty="0" sz="1000" spc="-15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The</a:t>
            </a:r>
            <a:r>
              <a:rPr dirty="0" sz="1000" spc="-1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significance</a:t>
            </a:r>
            <a:r>
              <a:rPr dirty="0" sz="1000" spc="-15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of</a:t>
            </a:r>
            <a:r>
              <a:rPr dirty="0" sz="1000" spc="-2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changes</a:t>
            </a:r>
            <a:r>
              <a:rPr dirty="0" sz="1000" spc="-15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from</a:t>
            </a:r>
            <a:r>
              <a:rPr dirty="0" sz="1000" spc="-1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baseline</a:t>
            </a:r>
            <a:r>
              <a:rPr dirty="0" sz="1000" spc="-15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comparing</a:t>
            </a:r>
            <a:r>
              <a:rPr dirty="0" sz="1000" spc="-1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the</a:t>
            </a:r>
            <a:r>
              <a:rPr dirty="0" sz="1000" spc="-1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treatment</a:t>
            </a:r>
            <a:r>
              <a:rPr dirty="0" sz="1000" spc="-1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groups</a:t>
            </a:r>
            <a:r>
              <a:rPr dirty="0" sz="1000" spc="-2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to</a:t>
            </a:r>
            <a:r>
              <a:rPr dirty="0" sz="1000" spc="-15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the</a:t>
            </a:r>
            <a:r>
              <a:rPr dirty="0" sz="1000" spc="-1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placebo</a:t>
            </a:r>
            <a:r>
              <a:rPr dirty="0" sz="1000" spc="-15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group</a:t>
            </a:r>
            <a:r>
              <a:rPr dirty="0" sz="1000" spc="-15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 spc="-25">
                <a:solidFill>
                  <a:srgbClr val="7F7F7F"/>
                </a:solidFill>
                <a:latin typeface="Calibri"/>
                <a:cs typeface="Calibri"/>
              </a:rPr>
              <a:t>is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estimated</a:t>
            </a:r>
            <a:r>
              <a:rPr dirty="0" sz="1000" spc="-15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by</a:t>
            </a:r>
            <a:r>
              <a:rPr dirty="0" sz="1000" spc="-1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an</a:t>
            </a:r>
            <a:r>
              <a:rPr dirty="0" sz="1000" spc="-1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MMRM</a:t>
            </a:r>
            <a:r>
              <a:rPr dirty="0" sz="1000" spc="-15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model.</a:t>
            </a:r>
            <a:r>
              <a:rPr dirty="0" sz="1000" spc="-10">
                <a:solidFill>
                  <a:srgbClr val="7F7F7F"/>
                </a:solidFill>
                <a:latin typeface="Calibri"/>
                <a:cs typeface="Calibri"/>
              </a:rPr>
              <a:t> Abbreviations:</a:t>
            </a:r>
            <a:r>
              <a:rPr dirty="0" sz="1000" spc="-15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LSM,</a:t>
            </a:r>
            <a:r>
              <a:rPr dirty="0" sz="1000" spc="-1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least</a:t>
            </a:r>
            <a:r>
              <a:rPr dirty="0" sz="1000" spc="-5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squares</a:t>
            </a:r>
            <a:r>
              <a:rPr dirty="0" sz="1000" spc="-1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mean;</a:t>
            </a:r>
            <a:r>
              <a:rPr dirty="0" sz="1000" spc="-15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SBP,</a:t>
            </a:r>
            <a:r>
              <a:rPr dirty="0" sz="1000" spc="-1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systolic</a:t>
            </a:r>
            <a:r>
              <a:rPr dirty="0" sz="1000" spc="-5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blood</a:t>
            </a:r>
            <a:r>
              <a:rPr dirty="0" sz="1000" spc="-10">
                <a:solidFill>
                  <a:srgbClr val="7F7F7F"/>
                </a:solidFill>
                <a:latin typeface="Calibri"/>
                <a:cs typeface="Calibri"/>
              </a:rPr>
              <a:t> pressure.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6317288" y="4281932"/>
            <a:ext cx="34417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 b="1">
                <a:solidFill>
                  <a:srgbClr val="262626"/>
                </a:solidFill>
                <a:latin typeface="Calibri"/>
                <a:cs typeface="Calibri"/>
              </a:rPr>
              <a:t>-</a:t>
            </a:r>
            <a:r>
              <a:rPr dirty="0" sz="1200" spc="-20" b="1">
                <a:solidFill>
                  <a:srgbClr val="262626"/>
                </a:solidFill>
                <a:latin typeface="Calibri"/>
                <a:cs typeface="Calibri"/>
              </a:rPr>
              <a:t>16.4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7549175" y="4309364"/>
            <a:ext cx="34417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 b="1">
                <a:solidFill>
                  <a:srgbClr val="262626"/>
                </a:solidFill>
                <a:latin typeface="Calibri"/>
                <a:cs typeface="Calibri"/>
              </a:rPr>
              <a:t>-</a:t>
            </a:r>
            <a:r>
              <a:rPr dirty="0" sz="1200" spc="-20" b="1">
                <a:solidFill>
                  <a:srgbClr val="262626"/>
                </a:solidFill>
                <a:latin typeface="Calibri"/>
                <a:cs typeface="Calibri"/>
              </a:rPr>
              <a:t>16.6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8768365" y="4288028"/>
            <a:ext cx="34417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 b="1">
                <a:solidFill>
                  <a:srgbClr val="262626"/>
                </a:solidFill>
                <a:latin typeface="Calibri"/>
                <a:cs typeface="Calibri"/>
              </a:rPr>
              <a:t>-</a:t>
            </a:r>
            <a:r>
              <a:rPr dirty="0" sz="1200" spc="-20" b="1">
                <a:solidFill>
                  <a:srgbClr val="262626"/>
                </a:solidFill>
                <a:latin typeface="Calibri"/>
                <a:cs typeface="Calibri"/>
              </a:rPr>
              <a:t>16.1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9987553" y="4790947"/>
            <a:ext cx="34417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 b="1">
                <a:solidFill>
                  <a:srgbClr val="262626"/>
                </a:solidFill>
                <a:latin typeface="Calibri"/>
                <a:cs typeface="Calibri"/>
              </a:rPr>
              <a:t>-</a:t>
            </a:r>
            <a:r>
              <a:rPr dirty="0" sz="1200" spc="-20" b="1">
                <a:solidFill>
                  <a:srgbClr val="262626"/>
                </a:solidFill>
                <a:latin typeface="Calibri"/>
                <a:cs typeface="Calibri"/>
              </a:rPr>
              <a:t>24.3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5859031" y="2380541"/>
            <a:ext cx="227329" cy="2740660"/>
          </a:xfrm>
          <a:prstGeom prst="rect">
            <a:avLst/>
          </a:prstGeom>
        </p:spPr>
        <p:txBody>
          <a:bodyPr wrap="square" lIns="0" tIns="4445" rIns="0" bIns="0" rtlCol="0" vert="vert270">
            <a:spAutoFit/>
          </a:bodyPr>
          <a:lstStyle/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300">
                <a:solidFill>
                  <a:srgbClr val="3B3838"/>
                </a:solidFill>
                <a:latin typeface="Calibri"/>
                <a:cs typeface="Calibri"/>
              </a:rPr>
              <a:t>LSM</a:t>
            </a:r>
            <a:r>
              <a:rPr dirty="0" sz="1300" spc="75">
                <a:solidFill>
                  <a:srgbClr val="3B3838"/>
                </a:solidFill>
                <a:latin typeface="Calibri"/>
                <a:cs typeface="Calibri"/>
              </a:rPr>
              <a:t> </a:t>
            </a:r>
            <a:r>
              <a:rPr dirty="0" sz="1300">
                <a:solidFill>
                  <a:srgbClr val="3B3838"/>
                </a:solidFill>
                <a:latin typeface="Calibri"/>
                <a:cs typeface="Calibri"/>
              </a:rPr>
              <a:t>CHANGE</a:t>
            </a:r>
            <a:r>
              <a:rPr dirty="0" sz="1300" spc="70">
                <a:solidFill>
                  <a:srgbClr val="3B3838"/>
                </a:solidFill>
                <a:latin typeface="Calibri"/>
                <a:cs typeface="Calibri"/>
              </a:rPr>
              <a:t> </a:t>
            </a:r>
            <a:r>
              <a:rPr dirty="0" sz="1300">
                <a:solidFill>
                  <a:srgbClr val="3B3838"/>
                </a:solidFill>
                <a:latin typeface="Calibri"/>
                <a:cs typeface="Calibri"/>
              </a:rPr>
              <a:t>FROM</a:t>
            </a:r>
            <a:r>
              <a:rPr dirty="0" sz="1300" spc="75">
                <a:solidFill>
                  <a:srgbClr val="3B3838"/>
                </a:solidFill>
                <a:latin typeface="Calibri"/>
                <a:cs typeface="Calibri"/>
              </a:rPr>
              <a:t> </a:t>
            </a:r>
            <a:r>
              <a:rPr dirty="0" sz="1300">
                <a:solidFill>
                  <a:srgbClr val="3B3838"/>
                </a:solidFill>
                <a:latin typeface="Calibri"/>
                <a:cs typeface="Calibri"/>
              </a:rPr>
              <a:t>BASELINE</a:t>
            </a:r>
            <a:r>
              <a:rPr dirty="0" sz="1300" spc="70">
                <a:solidFill>
                  <a:srgbClr val="3B3838"/>
                </a:solidFill>
                <a:latin typeface="Calibri"/>
                <a:cs typeface="Calibri"/>
              </a:rPr>
              <a:t> </a:t>
            </a:r>
            <a:r>
              <a:rPr dirty="0" sz="1300" spc="-10">
                <a:solidFill>
                  <a:srgbClr val="3B3838"/>
                </a:solidFill>
                <a:latin typeface="Calibri"/>
                <a:cs typeface="Calibri"/>
              </a:rPr>
              <a:t>(MMHG)</a:t>
            </a:r>
            <a:endParaRPr sz="1300">
              <a:latin typeface="Calibri"/>
              <a:cs typeface="Calibri"/>
            </a:endParaRPr>
          </a:p>
        </p:txBody>
      </p:sp>
      <p:grpSp>
        <p:nvGrpSpPr>
          <p:cNvPr id="23" name="object 23" descr=""/>
          <p:cNvGrpSpPr/>
          <p:nvPr/>
        </p:nvGrpSpPr>
        <p:grpSpPr>
          <a:xfrm>
            <a:off x="7268464" y="1936860"/>
            <a:ext cx="3547745" cy="290195"/>
            <a:chOff x="7268464" y="1936860"/>
            <a:chExt cx="3547745" cy="290195"/>
          </a:xfrm>
        </p:grpSpPr>
        <p:sp>
          <p:nvSpPr>
            <p:cNvPr id="24" name="object 24" descr=""/>
            <p:cNvSpPr/>
            <p:nvPr/>
          </p:nvSpPr>
          <p:spPr>
            <a:xfrm>
              <a:off x="7274814" y="1943210"/>
              <a:ext cx="3535045" cy="277495"/>
            </a:xfrm>
            <a:custGeom>
              <a:avLst/>
              <a:gdLst/>
              <a:ahLst/>
              <a:cxnLst/>
              <a:rect l="l" t="t" r="r" b="b"/>
              <a:pathLst>
                <a:path w="3535045" h="277494">
                  <a:moveTo>
                    <a:pt x="3488602" y="0"/>
                  </a:moveTo>
                  <a:lnTo>
                    <a:pt x="46168" y="0"/>
                  </a:lnTo>
                  <a:lnTo>
                    <a:pt x="28197" y="3628"/>
                  </a:lnTo>
                  <a:lnTo>
                    <a:pt x="13522" y="13522"/>
                  </a:lnTo>
                  <a:lnTo>
                    <a:pt x="3628" y="28197"/>
                  </a:lnTo>
                  <a:lnTo>
                    <a:pt x="0" y="46168"/>
                  </a:lnTo>
                  <a:lnTo>
                    <a:pt x="0" y="276999"/>
                  </a:lnTo>
                  <a:lnTo>
                    <a:pt x="3534770" y="276999"/>
                  </a:lnTo>
                  <a:lnTo>
                    <a:pt x="3534770" y="46168"/>
                  </a:lnTo>
                  <a:lnTo>
                    <a:pt x="3531142" y="28197"/>
                  </a:lnTo>
                  <a:lnTo>
                    <a:pt x="3521248" y="13522"/>
                  </a:lnTo>
                  <a:lnTo>
                    <a:pt x="3506573" y="3628"/>
                  </a:lnTo>
                  <a:lnTo>
                    <a:pt x="3488602" y="0"/>
                  </a:lnTo>
                  <a:close/>
                </a:path>
              </a:pathLst>
            </a:custGeom>
            <a:solidFill>
              <a:srgbClr val="DEEBF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 descr=""/>
            <p:cNvSpPr/>
            <p:nvPr/>
          </p:nvSpPr>
          <p:spPr>
            <a:xfrm>
              <a:off x="7274814" y="1943210"/>
              <a:ext cx="3535045" cy="277495"/>
            </a:xfrm>
            <a:custGeom>
              <a:avLst/>
              <a:gdLst/>
              <a:ahLst/>
              <a:cxnLst/>
              <a:rect l="l" t="t" r="r" b="b"/>
              <a:pathLst>
                <a:path w="3535045" h="277494">
                  <a:moveTo>
                    <a:pt x="46167" y="0"/>
                  </a:moveTo>
                  <a:lnTo>
                    <a:pt x="3488602" y="0"/>
                  </a:lnTo>
                  <a:lnTo>
                    <a:pt x="3506572" y="3628"/>
                  </a:lnTo>
                  <a:lnTo>
                    <a:pt x="3521247" y="13522"/>
                  </a:lnTo>
                  <a:lnTo>
                    <a:pt x="3531141" y="28197"/>
                  </a:lnTo>
                  <a:lnTo>
                    <a:pt x="3534770" y="46167"/>
                  </a:lnTo>
                  <a:lnTo>
                    <a:pt x="3534770" y="276999"/>
                  </a:lnTo>
                  <a:lnTo>
                    <a:pt x="0" y="276999"/>
                  </a:lnTo>
                  <a:lnTo>
                    <a:pt x="0" y="46167"/>
                  </a:lnTo>
                  <a:lnTo>
                    <a:pt x="3628" y="28197"/>
                  </a:lnTo>
                  <a:lnTo>
                    <a:pt x="13522" y="13522"/>
                  </a:lnTo>
                  <a:lnTo>
                    <a:pt x="28197" y="3628"/>
                  </a:lnTo>
                  <a:lnTo>
                    <a:pt x="46167" y="0"/>
                  </a:lnTo>
                  <a:close/>
                </a:path>
              </a:pathLst>
            </a:custGeom>
            <a:ln w="12700">
              <a:solidFill>
                <a:srgbClr val="DEEBF7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6" name="object 26" descr=""/>
          <p:cNvSpPr txBox="1"/>
          <p:nvPr/>
        </p:nvSpPr>
        <p:spPr>
          <a:xfrm>
            <a:off x="6362210" y="2285491"/>
            <a:ext cx="595630" cy="400685"/>
          </a:xfrm>
          <a:prstGeom prst="rect">
            <a:avLst/>
          </a:prstGeom>
        </p:spPr>
        <p:txBody>
          <a:bodyPr wrap="square" lIns="0" tIns="3175" rIns="0" bIns="0" rtlCol="0" vert="horz">
            <a:spAutoFit/>
          </a:bodyPr>
          <a:lstStyle/>
          <a:p>
            <a:pPr marL="142240" marR="5080" indent="-130175">
              <a:lnSpc>
                <a:spcPct val="105000"/>
              </a:lnSpc>
              <a:spcBef>
                <a:spcPts val="25"/>
              </a:spcBef>
            </a:pPr>
            <a:r>
              <a:rPr dirty="0" sz="1200" spc="-10">
                <a:solidFill>
                  <a:srgbClr val="3B3838"/>
                </a:solidFill>
                <a:latin typeface="Calibri"/>
                <a:cs typeface="Calibri"/>
              </a:rPr>
              <a:t>PLACEBO </a:t>
            </a:r>
            <a:r>
              <a:rPr dirty="0" sz="1200" spc="-20">
                <a:solidFill>
                  <a:srgbClr val="3B3838"/>
                </a:solidFill>
                <a:latin typeface="Calibri"/>
                <a:cs typeface="Calibri"/>
              </a:rPr>
              <a:t>n=64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7" name="object 27" descr=""/>
          <p:cNvSpPr txBox="1"/>
          <p:nvPr/>
        </p:nvSpPr>
        <p:spPr>
          <a:xfrm>
            <a:off x="7661474" y="2285491"/>
            <a:ext cx="480695" cy="400685"/>
          </a:xfrm>
          <a:prstGeom prst="rect">
            <a:avLst/>
          </a:prstGeom>
        </p:spPr>
        <p:txBody>
          <a:bodyPr wrap="square" lIns="0" tIns="3175" rIns="0" bIns="0" rtlCol="0" vert="horz">
            <a:spAutoFit/>
          </a:bodyPr>
          <a:lstStyle/>
          <a:p>
            <a:pPr marL="84455" marR="5080" indent="-72390">
              <a:lnSpc>
                <a:spcPct val="105000"/>
              </a:lnSpc>
              <a:spcBef>
                <a:spcPts val="25"/>
              </a:spcBef>
            </a:pPr>
            <a:r>
              <a:rPr dirty="0" sz="1200">
                <a:solidFill>
                  <a:srgbClr val="3B3838"/>
                </a:solidFill>
                <a:latin typeface="Calibri"/>
                <a:cs typeface="Calibri"/>
              </a:rPr>
              <a:t>0.5 </a:t>
            </a:r>
            <a:r>
              <a:rPr dirty="0" sz="1200" spc="-25">
                <a:solidFill>
                  <a:srgbClr val="3B3838"/>
                </a:solidFill>
                <a:latin typeface="Calibri"/>
                <a:cs typeface="Calibri"/>
              </a:rPr>
              <a:t>MG </a:t>
            </a:r>
            <a:r>
              <a:rPr dirty="0" sz="1200" spc="-20">
                <a:solidFill>
                  <a:srgbClr val="3B3838"/>
                </a:solidFill>
                <a:latin typeface="Calibri"/>
                <a:cs typeface="Calibri"/>
              </a:rPr>
              <a:t>n=41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8" name="object 28" descr=""/>
          <p:cNvSpPr txBox="1"/>
          <p:nvPr/>
        </p:nvSpPr>
        <p:spPr>
          <a:xfrm>
            <a:off x="8625099" y="1971547"/>
            <a:ext cx="845185" cy="924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>
                <a:solidFill>
                  <a:srgbClr val="3B3838"/>
                </a:solidFill>
                <a:latin typeface="Calibri"/>
                <a:cs typeface="Calibri"/>
              </a:rPr>
              <a:t>BAXDROSTAT</a:t>
            </a:r>
            <a:endParaRPr sz="1200">
              <a:latin typeface="Calibri"/>
              <a:cs typeface="Calibri"/>
            </a:endParaRPr>
          </a:p>
          <a:p>
            <a:pPr marL="356870" marR="155575" indent="-14604">
              <a:lnSpc>
                <a:spcPct val="105000"/>
              </a:lnSpc>
              <a:spcBef>
                <a:spcPts val="960"/>
              </a:spcBef>
            </a:pPr>
            <a:r>
              <a:rPr dirty="0" sz="1200">
                <a:solidFill>
                  <a:srgbClr val="3B3838"/>
                </a:solidFill>
                <a:latin typeface="Calibri"/>
                <a:cs typeface="Calibri"/>
              </a:rPr>
              <a:t>1</a:t>
            </a:r>
            <a:r>
              <a:rPr dirty="0" sz="1200" spc="5">
                <a:solidFill>
                  <a:srgbClr val="3B3838"/>
                </a:solidFill>
                <a:latin typeface="Calibri"/>
                <a:cs typeface="Calibri"/>
              </a:rPr>
              <a:t> </a:t>
            </a:r>
            <a:r>
              <a:rPr dirty="0" sz="1200" spc="-25">
                <a:solidFill>
                  <a:srgbClr val="3B3838"/>
                </a:solidFill>
                <a:latin typeface="Calibri"/>
                <a:cs typeface="Calibri"/>
              </a:rPr>
              <a:t>MG </a:t>
            </a:r>
            <a:r>
              <a:rPr dirty="0" sz="1200" spc="-20">
                <a:solidFill>
                  <a:srgbClr val="3B3838"/>
                </a:solidFill>
                <a:latin typeface="Calibri"/>
                <a:cs typeface="Calibri"/>
              </a:rPr>
              <a:t>n=47</a:t>
            </a:r>
            <a:endParaRPr sz="1200">
              <a:latin typeface="Calibri"/>
              <a:cs typeface="Calibri"/>
            </a:endParaRPr>
          </a:p>
          <a:p>
            <a:pPr marL="637540">
              <a:lnSpc>
                <a:spcPct val="100000"/>
              </a:lnSpc>
              <a:spcBef>
                <a:spcPts val="215"/>
              </a:spcBef>
            </a:pPr>
            <a:r>
              <a:rPr dirty="0" sz="1200" spc="-25" b="1">
                <a:solidFill>
                  <a:srgbClr val="262626"/>
                </a:solidFill>
                <a:latin typeface="Calibri"/>
                <a:cs typeface="Calibri"/>
              </a:rPr>
              <a:t>0.4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9" name="object 29" descr=""/>
          <p:cNvSpPr txBox="1"/>
          <p:nvPr/>
        </p:nvSpPr>
        <p:spPr>
          <a:xfrm>
            <a:off x="10194526" y="2285491"/>
            <a:ext cx="365125" cy="400685"/>
          </a:xfrm>
          <a:prstGeom prst="rect">
            <a:avLst/>
          </a:prstGeom>
        </p:spPr>
        <p:txBody>
          <a:bodyPr wrap="square" lIns="0" tIns="3175" rIns="0" bIns="0" rtlCol="0" vert="horz">
            <a:spAutoFit/>
          </a:bodyPr>
          <a:lstStyle/>
          <a:p>
            <a:pPr marL="26670" marR="5080" indent="-14604">
              <a:lnSpc>
                <a:spcPct val="105000"/>
              </a:lnSpc>
              <a:spcBef>
                <a:spcPts val="25"/>
              </a:spcBef>
            </a:pPr>
            <a:r>
              <a:rPr dirty="0" sz="1200">
                <a:solidFill>
                  <a:srgbClr val="3B3838"/>
                </a:solidFill>
                <a:latin typeface="Calibri"/>
                <a:cs typeface="Calibri"/>
              </a:rPr>
              <a:t>2</a:t>
            </a:r>
            <a:r>
              <a:rPr dirty="0" sz="1200" spc="5">
                <a:solidFill>
                  <a:srgbClr val="3B3838"/>
                </a:solidFill>
                <a:latin typeface="Calibri"/>
                <a:cs typeface="Calibri"/>
              </a:rPr>
              <a:t> </a:t>
            </a:r>
            <a:r>
              <a:rPr dirty="0" sz="1200" spc="-25">
                <a:solidFill>
                  <a:srgbClr val="3B3838"/>
                </a:solidFill>
                <a:latin typeface="Calibri"/>
                <a:cs typeface="Calibri"/>
              </a:rPr>
              <a:t>MG </a:t>
            </a:r>
            <a:r>
              <a:rPr dirty="0" sz="1200" spc="-20">
                <a:solidFill>
                  <a:srgbClr val="3B3838"/>
                </a:solidFill>
                <a:latin typeface="Calibri"/>
                <a:cs typeface="Calibri"/>
              </a:rPr>
              <a:t>n=34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0" name="object 30" descr=""/>
          <p:cNvSpPr txBox="1"/>
          <p:nvPr/>
        </p:nvSpPr>
        <p:spPr>
          <a:xfrm>
            <a:off x="7934977" y="3190747"/>
            <a:ext cx="450850" cy="543560"/>
          </a:xfrm>
          <a:prstGeom prst="rect">
            <a:avLst/>
          </a:prstGeom>
        </p:spPr>
        <p:txBody>
          <a:bodyPr wrap="square" lIns="0" tIns="88900" rIns="0" bIns="0" rtlCol="0" vert="horz">
            <a:spAutoFit/>
          </a:bodyPr>
          <a:lstStyle/>
          <a:p>
            <a:pPr marL="97790">
              <a:lnSpc>
                <a:spcPct val="100000"/>
              </a:lnSpc>
              <a:spcBef>
                <a:spcPts val="700"/>
              </a:spcBef>
            </a:pPr>
            <a:r>
              <a:rPr dirty="0" sz="1200" spc="-10" b="1">
                <a:solidFill>
                  <a:srgbClr val="262626"/>
                </a:solidFill>
                <a:latin typeface="Calibri"/>
                <a:cs typeface="Calibri"/>
              </a:rPr>
              <a:t>-</a:t>
            </a:r>
            <a:r>
              <a:rPr dirty="0" sz="1200" spc="-25" b="1">
                <a:solidFill>
                  <a:srgbClr val="262626"/>
                </a:solidFill>
                <a:latin typeface="Calibri"/>
                <a:cs typeface="Calibri"/>
              </a:rPr>
              <a:t>0.2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dirty="0" sz="1200" spc="-10" i="1">
                <a:solidFill>
                  <a:srgbClr val="262626"/>
                </a:solidFill>
                <a:latin typeface="Calibri"/>
                <a:cs typeface="Calibri"/>
              </a:rPr>
              <a:t>p=0.94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1" name="object 31" descr=""/>
          <p:cNvSpPr txBox="1"/>
          <p:nvPr/>
        </p:nvSpPr>
        <p:spPr>
          <a:xfrm>
            <a:off x="9150670" y="3209035"/>
            <a:ext cx="45085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 i="1">
                <a:solidFill>
                  <a:srgbClr val="262626"/>
                </a:solidFill>
                <a:latin typeface="Calibri"/>
                <a:cs typeface="Calibri"/>
              </a:rPr>
              <a:t>p=0.88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2" name="object 32" descr=""/>
          <p:cNvSpPr txBox="1"/>
          <p:nvPr/>
        </p:nvSpPr>
        <p:spPr>
          <a:xfrm>
            <a:off x="10382294" y="3742435"/>
            <a:ext cx="452755" cy="452120"/>
          </a:xfrm>
          <a:prstGeom prst="rect">
            <a:avLst/>
          </a:prstGeom>
        </p:spPr>
        <p:txBody>
          <a:bodyPr wrap="square" lIns="0" tIns="43180" rIns="0" bIns="0" rtlCol="0" vert="horz">
            <a:spAutoFit/>
          </a:bodyPr>
          <a:lstStyle/>
          <a:p>
            <a:pPr marL="88900">
              <a:lnSpc>
                <a:spcPct val="100000"/>
              </a:lnSpc>
              <a:spcBef>
                <a:spcPts val="340"/>
              </a:spcBef>
            </a:pPr>
            <a:r>
              <a:rPr dirty="0" sz="1200" spc="-10" b="1">
                <a:solidFill>
                  <a:srgbClr val="262626"/>
                </a:solidFill>
                <a:latin typeface="Calibri"/>
                <a:cs typeface="Calibri"/>
              </a:rPr>
              <a:t>-</a:t>
            </a:r>
            <a:r>
              <a:rPr dirty="0" sz="1200" spc="-25" b="1">
                <a:solidFill>
                  <a:srgbClr val="262626"/>
                </a:solidFill>
                <a:latin typeface="Calibri"/>
                <a:cs typeface="Calibri"/>
              </a:rPr>
              <a:t>7.9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dirty="0" sz="1200" spc="-10" i="1">
                <a:solidFill>
                  <a:srgbClr val="262626"/>
                </a:solidFill>
                <a:latin typeface="Calibri"/>
                <a:cs typeface="Calibri"/>
              </a:rPr>
              <a:t>P&lt;0.01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3" name="object 33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26670" rIns="0" bIns="0" rtlCol="0" vert="horz">
            <a:spAutoFit/>
          </a:bodyPr>
          <a:lstStyle/>
          <a:p>
            <a:pPr marL="240665" marR="725170" indent="-228600">
              <a:lnSpc>
                <a:spcPts val="2110"/>
              </a:lnSpc>
              <a:spcBef>
                <a:spcPts val="210"/>
              </a:spcBef>
              <a:buClr>
                <a:srgbClr val="F26F21"/>
              </a:buClr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dirty="0" spc="-10"/>
              <a:t>Baxdrostat</a:t>
            </a:r>
            <a:r>
              <a:rPr dirty="0" spc="-25"/>
              <a:t> </a:t>
            </a:r>
            <a:r>
              <a:rPr dirty="0"/>
              <a:t>levels</a:t>
            </a:r>
            <a:r>
              <a:rPr dirty="0" spc="-25"/>
              <a:t> </a:t>
            </a:r>
            <a:r>
              <a:rPr dirty="0"/>
              <a:t>in</a:t>
            </a:r>
            <a:r>
              <a:rPr dirty="0" spc="-10"/>
              <a:t> </a:t>
            </a:r>
            <a:r>
              <a:rPr dirty="0"/>
              <a:t>plasma</a:t>
            </a:r>
            <a:r>
              <a:rPr dirty="0" spc="-25"/>
              <a:t> </a:t>
            </a:r>
            <a:r>
              <a:rPr dirty="0"/>
              <a:t>at</a:t>
            </a:r>
            <a:r>
              <a:rPr dirty="0" spc="-20"/>
              <a:t> </a:t>
            </a:r>
            <a:r>
              <a:rPr dirty="0"/>
              <a:t>week</a:t>
            </a:r>
            <a:r>
              <a:rPr dirty="0" spc="-30"/>
              <a:t> </a:t>
            </a:r>
            <a:r>
              <a:rPr dirty="0"/>
              <a:t>8</a:t>
            </a:r>
            <a:r>
              <a:rPr dirty="0" spc="-15"/>
              <a:t> </a:t>
            </a:r>
            <a:r>
              <a:rPr dirty="0" spc="-20"/>
              <a:t>were </a:t>
            </a:r>
            <a:r>
              <a:rPr dirty="0" spc="-10"/>
              <a:t>measured</a:t>
            </a:r>
          </a:p>
          <a:p>
            <a:pPr marL="240665" marR="12065" indent="-228600">
              <a:lnSpc>
                <a:spcPct val="101099"/>
              </a:lnSpc>
              <a:spcBef>
                <a:spcPts val="565"/>
              </a:spcBef>
              <a:buClr>
                <a:srgbClr val="F26F21"/>
              </a:buClr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dirty="0"/>
              <a:t>20</a:t>
            </a:r>
            <a:r>
              <a:rPr dirty="0" spc="-10"/>
              <a:t> </a:t>
            </a:r>
            <a:r>
              <a:rPr dirty="0"/>
              <a:t>patients</a:t>
            </a:r>
            <a:r>
              <a:rPr dirty="0" spc="-10"/>
              <a:t> </a:t>
            </a:r>
            <a:r>
              <a:rPr dirty="0"/>
              <a:t>(36%</a:t>
            </a:r>
            <a:r>
              <a:rPr dirty="0" spc="-5"/>
              <a:t> </a:t>
            </a:r>
            <a:r>
              <a:rPr dirty="0"/>
              <a:t>of</a:t>
            </a:r>
            <a:r>
              <a:rPr dirty="0" spc="-5"/>
              <a:t> </a:t>
            </a:r>
            <a:r>
              <a:rPr dirty="0"/>
              <a:t>54</a:t>
            </a:r>
            <a:r>
              <a:rPr dirty="0" spc="-5"/>
              <a:t> </a:t>
            </a:r>
            <a:r>
              <a:rPr dirty="0"/>
              <a:t>who</a:t>
            </a:r>
            <a:r>
              <a:rPr dirty="0" spc="-5"/>
              <a:t> </a:t>
            </a:r>
            <a:r>
              <a:rPr dirty="0"/>
              <a:t>completed</a:t>
            </a:r>
            <a:r>
              <a:rPr dirty="0" spc="-5"/>
              <a:t> </a:t>
            </a:r>
            <a:r>
              <a:rPr dirty="0"/>
              <a:t>the</a:t>
            </a:r>
            <a:r>
              <a:rPr dirty="0" spc="-5"/>
              <a:t> </a:t>
            </a:r>
            <a:r>
              <a:rPr dirty="0" spc="-10"/>
              <a:t>8-</a:t>
            </a:r>
            <a:r>
              <a:rPr dirty="0" spc="-20"/>
              <a:t>week </a:t>
            </a:r>
            <a:r>
              <a:rPr dirty="0"/>
              <a:t>treatment)</a:t>
            </a:r>
            <a:r>
              <a:rPr dirty="0" spc="-20"/>
              <a:t> </a:t>
            </a:r>
            <a:r>
              <a:rPr dirty="0"/>
              <a:t>in</a:t>
            </a:r>
            <a:r>
              <a:rPr dirty="0" spc="-10"/>
              <a:t> </a:t>
            </a:r>
            <a:r>
              <a:rPr dirty="0"/>
              <a:t>the</a:t>
            </a:r>
            <a:r>
              <a:rPr dirty="0" spc="-10"/>
              <a:t> </a:t>
            </a:r>
            <a:r>
              <a:rPr dirty="0"/>
              <a:t>2</a:t>
            </a:r>
            <a:r>
              <a:rPr dirty="0" spc="-15"/>
              <a:t> </a:t>
            </a:r>
            <a:r>
              <a:rPr dirty="0"/>
              <a:t>mg</a:t>
            </a:r>
            <a:r>
              <a:rPr dirty="0" spc="-15"/>
              <a:t> </a:t>
            </a:r>
            <a:r>
              <a:rPr dirty="0"/>
              <a:t>arm</a:t>
            </a:r>
            <a:r>
              <a:rPr dirty="0" spc="-15"/>
              <a:t> </a:t>
            </a:r>
            <a:r>
              <a:rPr dirty="0"/>
              <a:t>had</a:t>
            </a:r>
            <a:r>
              <a:rPr dirty="0" spc="-10"/>
              <a:t> baxdrostat</a:t>
            </a:r>
            <a:r>
              <a:rPr dirty="0" spc="-15"/>
              <a:t> </a:t>
            </a:r>
            <a:r>
              <a:rPr dirty="0" spc="-10"/>
              <a:t>levels</a:t>
            </a:r>
          </a:p>
          <a:p>
            <a:pPr marL="240665" marR="384810">
              <a:lnSpc>
                <a:spcPts val="2180"/>
              </a:lnSpc>
              <a:spcBef>
                <a:spcPts val="10"/>
              </a:spcBef>
            </a:pPr>
            <a:r>
              <a:rPr dirty="0"/>
              <a:t>&lt;0.2</a:t>
            </a:r>
            <a:r>
              <a:rPr dirty="0" spc="10"/>
              <a:t> </a:t>
            </a:r>
            <a:r>
              <a:rPr dirty="0"/>
              <a:t>ng/mL,</a:t>
            </a:r>
            <a:r>
              <a:rPr dirty="0" spc="15"/>
              <a:t> </a:t>
            </a:r>
            <a:r>
              <a:rPr dirty="0"/>
              <a:t>indicating</a:t>
            </a:r>
            <a:r>
              <a:rPr dirty="0" spc="10"/>
              <a:t> </a:t>
            </a:r>
            <a:r>
              <a:rPr dirty="0" spc="-10"/>
              <a:t>non-</a:t>
            </a:r>
            <a:r>
              <a:rPr dirty="0"/>
              <a:t>adherence</a:t>
            </a:r>
            <a:r>
              <a:rPr dirty="0" spc="15"/>
              <a:t> </a:t>
            </a:r>
            <a:r>
              <a:rPr dirty="0"/>
              <a:t>(&lt;1%</a:t>
            </a:r>
            <a:r>
              <a:rPr dirty="0" spc="15"/>
              <a:t> </a:t>
            </a:r>
            <a:r>
              <a:rPr dirty="0" spc="-25"/>
              <a:t>of </a:t>
            </a:r>
            <a:r>
              <a:rPr dirty="0"/>
              <a:t>expected</a:t>
            </a:r>
            <a:r>
              <a:rPr dirty="0" spc="-45"/>
              <a:t> </a:t>
            </a:r>
            <a:r>
              <a:rPr dirty="0" spc="-10"/>
              <a:t>level)</a:t>
            </a:r>
          </a:p>
          <a:p>
            <a:pPr marL="240665" marR="5080" indent="-228600">
              <a:lnSpc>
                <a:spcPct val="101699"/>
              </a:lnSpc>
              <a:spcBef>
                <a:spcPts val="440"/>
              </a:spcBef>
              <a:buClr>
                <a:srgbClr val="F26F21"/>
              </a:buClr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dirty="0" spc="-10"/>
              <a:t>Non-</a:t>
            </a:r>
            <a:r>
              <a:rPr dirty="0"/>
              <a:t>adherence</a:t>
            </a:r>
            <a:r>
              <a:rPr dirty="0" spc="-25"/>
              <a:t> </a:t>
            </a:r>
            <a:r>
              <a:rPr dirty="0"/>
              <a:t>was</a:t>
            </a:r>
            <a:r>
              <a:rPr dirty="0" spc="-20"/>
              <a:t> </a:t>
            </a:r>
            <a:r>
              <a:rPr dirty="0"/>
              <a:t>discordant</a:t>
            </a:r>
            <a:r>
              <a:rPr dirty="0" spc="-20"/>
              <a:t> </a:t>
            </a:r>
            <a:r>
              <a:rPr dirty="0"/>
              <a:t>to</a:t>
            </a:r>
            <a:r>
              <a:rPr dirty="0" spc="-20"/>
              <a:t> </a:t>
            </a:r>
            <a:r>
              <a:rPr dirty="0"/>
              <a:t>dosing</a:t>
            </a:r>
            <a:r>
              <a:rPr dirty="0" spc="-10"/>
              <a:t> records </a:t>
            </a:r>
            <a:r>
              <a:rPr dirty="0"/>
              <a:t>by</a:t>
            </a:r>
            <a:r>
              <a:rPr dirty="0" spc="-15"/>
              <a:t> </a:t>
            </a:r>
            <a:r>
              <a:rPr dirty="0" spc="-10"/>
              <a:t>pill-</a:t>
            </a:r>
            <a:r>
              <a:rPr dirty="0"/>
              <a:t>count,</a:t>
            </a:r>
            <a:r>
              <a:rPr dirty="0" spc="-5"/>
              <a:t> </a:t>
            </a:r>
            <a:r>
              <a:rPr dirty="0"/>
              <a:t>which</a:t>
            </a:r>
            <a:r>
              <a:rPr dirty="0" spc="-5"/>
              <a:t> </a:t>
            </a:r>
            <a:r>
              <a:rPr dirty="0"/>
              <a:t>showed</a:t>
            </a:r>
            <a:r>
              <a:rPr dirty="0" spc="-10"/>
              <a:t> </a:t>
            </a:r>
            <a:r>
              <a:rPr dirty="0"/>
              <a:t>&gt;95%</a:t>
            </a:r>
            <a:r>
              <a:rPr dirty="0" spc="-5"/>
              <a:t> </a:t>
            </a:r>
            <a:r>
              <a:rPr dirty="0"/>
              <a:t>adherence</a:t>
            </a:r>
            <a:r>
              <a:rPr dirty="0" spc="-5"/>
              <a:t> </a:t>
            </a:r>
            <a:r>
              <a:rPr dirty="0"/>
              <a:t>in</a:t>
            </a:r>
            <a:r>
              <a:rPr dirty="0" spc="-5"/>
              <a:t> </a:t>
            </a:r>
            <a:r>
              <a:rPr dirty="0" spc="-25"/>
              <a:t>all </a:t>
            </a:r>
            <a:r>
              <a:rPr dirty="0" spc="-10"/>
              <a:t>groups</a:t>
            </a:r>
          </a:p>
          <a:p>
            <a:pPr marL="240665" marR="153670" indent="-228600">
              <a:lnSpc>
                <a:spcPct val="99400"/>
              </a:lnSpc>
              <a:spcBef>
                <a:spcPts val="565"/>
              </a:spcBef>
              <a:buClr>
                <a:srgbClr val="F26F21"/>
              </a:buClr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dirty="0"/>
              <a:t>A</a:t>
            </a:r>
            <a:r>
              <a:rPr dirty="0" spc="-30"/>
              <a:t> </a:t>
            </a:r>
            <a:r>
              <a:rPr dirty="0"/>
              <a:t>post</a:t>
            </a:r>
            <a:r>
              <a:rPr dirty="0" spc="-20"/>
              <a:t> </a:t>
            </a:r>
            <a:r>
              <a:rPr dirty="0"/>
              <a:t>hoc</a:t>
            </a:r>
            <a:r>
              <a:rPr dirty="0" spc="-15"/>
              <a:t> </a:t>
            </a:r>
            <a:r>
              <a:rPr dirty="0"/>
              <a:t>analysis</a:t>
            </a:r>
            <a:r>
              <a:rPr dirty="0" spc="-20"/>
              <a:t> </a:t>
            </a:r>
            <a:r>
              <a:rPr dirty="0"/>
              <a:t>of</a:t>
            </a:r>
            <a:r>
              <a:rPr dirty="0" spc="-20"/>
              <a:t> </a:t>
            </a:r>
            <a:r>
              <a:rPr dirty="0"/>
              <a:t>adherent</a:t>
            </a:r>
            <a:r>
              <a:rPr dirty="0" spc="-20"/>
              <a:t> </a:t>
            </a:r>
            <a:r>
              <a:rPr dirty="0"/>
              <a:t>patients</a:t>
            </a:r>
            <a:r>
              <a:rPr dirty="0" spc="-15"/>
              <a:t> </a:t>
            </a:r>
            <a:r>
              <a:rPr dirty="0" spc="-10"/>
              <a:t>(defined </a:t>
            </a:r>
            <a:r>
              <a:rPr dirty="0"/>
              <a:t>as</a:t>
            </a:r>
            <a:r>
              <a:rPr dirty="0" spc="-5"/>
              <a:t> </a:t>
            </a:r>
            <a:r>
              <a:rPr dirty="0" spc="-10"/>
              <a:t>baxdrostat </a:t>
            </a:r>
            <a:r>
              <a:rPr dirty="0"/>
              <a:t>≥ 0.2 ng/mL at</a:t>
            </a:r>
            <a:r>
              <a:rPr dirty="0" spc="-5"/>
              <a:t> </a:t>
            </a:r>
            <a:r>
              <a:rPr dirty="0"/>
              <a:t>week</a:t>
            </a:r>
            <a:r>
              <a:rPr dirty="0" spc="-5"/>
              <a:t> </a:t>
            </a:r>
            <a:r>
              <a:rPr dirty="0" spc="-25"/>
              <a:t>8) </a:t>
            </a:r>
            <a:r>
              <a:rPr dirty="0" spc="-10"/>
              <a:t>demonstrated</a:t>
            </a:r>
            <a:r>
              <a:rPr dirty="0" spc="-15"/>
              <a:t> </a:t>
            </a:r>
            <a:r>
              <a:rPr dirty="0"/>
              <a:t>a</a:t>
            </a:r>
            <a:r>
              <a:rPr dirty="0" spc="-10"/>
              <a:t> </a:t>
            </a:r>
            <a:r>
              <a:rPr dirty="0"/>
              <a:t>SBP</a:t>
            </a:r>
            <a:r>
              <a:rPr dirty="0" spc="-10"/>
              <a:t> </a:t>
            </a:r>
            <a:r>
              <a:rPr dirty="0"/>
              <a:t>reduction</a:t>
            </a:r>
            <a:r>
              <a:rPr dirty="0" spc="-5"/>
              <a:t> </a:t>
            </a:r>
            <a:r>
              <a:rPr dirty="0"/>
              <a:t>in</a:t>
            </a:r>
            <a:r>
              <a:rPr dirty="0" spc="-5"/>
              <a:t> </a:t>
            </a:r>
            <a:r>
              <a:rPr dirty="0"/>
              <a:t>the 2</a:t>
            </a:r>
            <a:r>
              <a:rPr dirty="0" spc="-10"/>
              <a:t> </a:t>
            </a:r>
            <a:r>
              <a:rPr dirty="0"/>
              <a:t>mg </a:t>
            </a:r>
            <a:r>
              <a:rPr dirty="0" spc="-10"/>
              <a:t>group</a:t>
            </a:r>
          </a:p>
        </p:txBody>
      </p:sp>
      <p:grpSp>
        <p:nvGrpSpPr>
          <p:cNvPr id="34" name="object 34" descr=""/>
          <p:cNvGrpSpPr/>
          <p:nvPr/>
        </p:nvGrpSpPr>
        <p:grpSpPr>
          <a:xfrm>
            <a:off x="5940158" y="2376161"/>
            <a:ext cx="3813175" cy="3685540"/>
            <a:chOff x="5940158" y="2376161"/>
            <a:chExt cx="3813175" cy="3685540"/>
          </a:xfrm>
        </p:grpSpPr>
        <p:sp>
          <p:nvSpPr>
            <p:cNvPr id="35" name="object 35" descr=""/>
            <p:cNvSpPr/>
            <p:nvPr/>
          </p:nvSpPr>
          <p:spPr>
            <a:xfrm>
              <a:off x="8585122" y="2376161"/>
              <a:ext cx="0" cy="2935605"/>
            </a:xfrm>
            <a:custGeom>
              <a:avLst/>
              <a:gdLst/>
              <a:ahLst/>
              <a:cxnLst/>
              <a:rect l="l" t="t" r="r" b="b"/>
              <a:pathLst>
                <a:path w="0" h="2935604">
                  <a:moveTo>
                    <a:pt x="0" y="0"/>
                  </a:moveTo>
                  <a:lnTo>
                    <a:pt x="1" y="2935234"/>
                  </a:lnTo>
                </a:path>
              </a:pathLst>
            </a:custGeom>
            <a:ln w="6350">
              <a:solidFill>
                <a:srgbClr val="767171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6" name="object 36" descr=""/>
            <p:cNvSpPr/>
            <p:nvPr/>
          </p:nvSpPr>
          <p:spPr>
            <a:xfrm>
              <a:off x="9749839" y="2376161"/>
              <a:ext cx="0" cy="2938780"/>
            </a:xfrm>
            <a:custGeom>
              <a:avLst/>
              <a:gdLst/>
              <a:ahLst/>
              <a:cxnLst/>
              <a:rect l="l" t="t" r="r" b="b"/>
              <a:pathLst>
                <a:path w="0" h="2938779">
                  <a:moveTo>
                    <a:pt x="0" y="0"/>
                  </a:moveTo>
                  <a:lnTo>
                    <a:pt x="1" y="2938239"/>
                  </a:lnTo>
                </a:path>
              </a:pathLst>
            </a:custGeom>
            <a:ln w="6350">
              <a:solidFill>
                <a:srgbClr val="767171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7" name="object 37" descr=""/>
            <p:cNvSpPr/>
            <p:nvPr/>
          </p:nvSpPr>
          <p:spPr>
            <a:xfrm>
              <a:off x="7156133" y="2376161"/>
              <a:ext cx="0" cy="2935605"/>
            </a:xfrm>
            <a:custGeom>
              <a:avLst/>
              <a:gdLst/>
              <a:ahLst/>
              <a:cxnLst/>
              <a:rect l="l" t="t" r="r" b="b"/>
              <a:pathLst>
                <a:path w="0" h="2935604">
                  <a:moveTo>
                    <a:pt x="0" y="0"/>
                  </a:moveTo>
                  <a:lnTo>
                    <a:pt x="1" y="2935234"/>
                  </a:lnTo>
                </a:path>
              </a:pathLst>
            </a:custGeom>
            <a:ln w="6350">
              <a:solidFill>
                <a:srgbClr val="767171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8" name="object 38" descr=""/>
            <p:cNvSpPr/>
            <p:nvPr/>
          </p:nvSpPr>
          <p:spPr>
            <a:xfrm>
              <a:off x="6987138" y="5871952"/>
              <a:ext cx="182880" cy="182880"/>
            </a:xfrm>
            <a:custGeom>
              <a:avLst/>
              <a:gdLst/>
              <a:ahLst/>
              <a:cxnLst/>
              <a:rect l="l" t="t" r="r" b="b"/>
              <a:pathLst>
                <a:path w="182879" h="182879">
                  <a:moveTo>
                    <a:pt x="182879" y="0"/>
                  </a:moveTo>
                  <a:lnTo>
                    <a:pt x="0" y="0"/>
                  </a:lnTo>
                  <a:lnTo>
                    <a:pt x="0" y="182880"/>
                  </a:lnTo>
                  <a:lnTo>
                    <a:pt x="182879" y="182880"/>
                  </a:lnTo>
                  <a:lnTo>
                    <a:pt x="182879" y="0"/>
                  </a:lnTo>
                  <a:close/>
                </a:path>
              </a:pathLst>
            </a:custGeom>
            <a:solidFill>
              <a:srgbClr val="323B9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9" name="object 39" descr=""/>
            <p:cNvSpPr/>
            <p:nvPr/>
          </p:nvSpPr>
          <p:spPr>
            <a:xfrm>
              <a:off x="6987138" y="5871952"/>
              <a:ext cx="182880" cy="182880"/>
            </a:xfrm>
            <a:custGeom>
              <a:avLst/>
              <a:gdLst/>
              <a:ahLst/>
              <a:cxnLst/>
              <a:rect l="l" t="t" r="r" b="b"/>
              <a:pathLst>
                <a:path w="182879" h="182879">
                  <a:moveTo>
                    <a:pt x="0" y="0"/>
                  </a:moveTo>
                  <a:lnTo>
                    <a:pt x="182880" y="0"/>
                  </a:lnTo>
                  <a:lnTo>
                    <a:pt x="182880" y="182880"/>
                  </a:lnTo>
                  <a:lnTo>
                    <a:pt x="0" y="182880"/>
                  </a:lnTo>
                  <a:lnTo>
                    <a:pt x="0" y="0"/>
                  </a:lnTo>
                  <a:close/>
                </a:path>
              </a:pathLst>
            </a:custGeom>
            <a:ln w="12700">
              <a:solidFill>
                <a:srgbClr val="323B97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0" name="object 40" descr=""/>
            <p:cNvSpPr/>
            <p:nvPr/>
          </p:nvSpPr>
          <p:spPr>
            <a:xfrm>
              <a:off x="5946508" y="5871952"/>
              <a:ext cx="182880" cy="182880"/>
            </a:xfrm>
            <a:custGeom>
              <a:avLst/>
              <a:gdLst/>
              <a:ahLst/>
              <a:cxnLst/>
              <a:rect l="l" t="t" r="r" b="b"/>
              <a:pathLst>
                <a:path w="182879" h="182879">
                  <a:moveTo>
                    <a:pt x="182880" y="0"/>
                  </a:moveTo>
                  <a:lnTo>
                    <a:pt x="0" y="0"/>
                  </a:lnTo>
                  <a:lnTo>
                    <a:pt x="0" y="182880"/>
                  </a:lnTo>
                  <a:lnTo>
                    <a:pt x="182880" y="182880"/>
                  </a:lnTo>
                  <a:lnTo>
                    <a:pt x="182880" y="0"/>
                  </a:lnTo>
                  <a:close/>
                </a:path>
              </a:pathLst>
            </a:custGeom>
            <a:solidFill>
              <a:srgbClr val="AFABA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1" name="object 41" descr=""/>
            <p:cNvSpPr/>
            <p:nvPr/>
          </p:nvSpPr>
          <p:spPr>
            <a:xfrm>
              <a:off x="5946508" y="5871952"/>
              <a:ext cx="182880" cy="182880"/>
            </a:xfrm>
            <a:custGeom>
              <a:avLst/>
              <a:gdLst/>
              <a:ahLst/>
              <a:cxnLst/>
              <a:rect l="l" t="t" r="r" b="b"/>
              <a:pathLst>
                <a:path w="182879" h="182879">
                  <a:moveTo>
                    <a:pt x="0" y="0"/>
                  </a:moveTo>
                  <a:lnTo>
                    <a:pt x="182880" y="0"/>
                  </a:lnTo>
                  <a:lnTo>
                    <a:pt x="182880" y="182880"/>
                  </a:lnTo>
                  <a:lnTo>
                    <a:pt x="0" y="182880"/>
                  </a:lnTo>
                  <a:lnTo>
                    <a:pt x="0" y="0"/>
                  </a:lnTo>
                  <a:close/>
                </a:path>
              </a:pathLst>
            </a:custGeom>
            <a:ln w="12700">
              <a:solidFill>
                <a:srgbClr val="AFABAB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2" name="object 42" descr=""/>
            <p:cNvSpPr/>
            <p:nvPr/>
          </p:nvSpPr>
          <p:spPr>
            <a:xfrm>
              <a:off x="8650395" y="5871952"/>
              <a:ext cx="182880" cy="182880"/>
            </a:xfrm>
            <a:custGeom>
              <a:avLst/>
              <a:gdLst/>
              <a:ahLst/>
              <a:cxnLst/>
              <a:rect l="l" t="t" r="r" b="b"/>
              <a:pathLst>
                <a:path w="182879" h="182879">
                  <a:moveTo>
                    <a:pt x="182879" y="0"/>
                  </a:moveTo>
                  <a:lnTo>
                    <a:pt x="0" y="0"/>
                  </a:lnTo>
                  <a:lnTo>
                    <a:pt x="0" y="182880"/>
                  </a:lnTo>
                  <a:lnTo>
                    <a:pt x="182879" y="182880"/>
                  </a:lnTo>
                  <a:lnTo>
                    <a:pt x="182879" y="0"/>
                  </a:lnTo>
                  <a:close/>
                </a:path>
              </a:pathLst>
            </a:custGeom>
            <a:solidFill>
              <a:srgbClr val="FF69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3" name="object 43" descr=""/>
            <p:cNvSpPr/>
            <p:nvPr/>
          </p:nvSpPr>
          <p:spPr>
            <a:xfrm>
              <a:off x="8650395" y="5871952"/>
              <a:ext cx="182880" cy="182880"/>
            </a:xfrm>
            <a:custGeom>
              <a:avLst/>
              <a:gdLst/>
              <a:ahLst/>
              <a:cxnLst/>
              <a:rect l="l" t="t" r="r" b="b"/>
              <a:pathLst>
                <a:path w="182879" h="182879">
                  <a:moveTo>
                    <a:pt x="0" y="0"/>
                  </a:moveTo>
                  <a:lnTo>
                    <a:pt x="182880" y="0"/>
                  </a:lnTo>
                  <a:lnTo>
                    <a:pt x="182880" y="182880"/>
                  </a:lnTo>
                  <a:lnTo>
                    <a:pt x="0" y="182880"/>
                  </a:lnTo>
                  <a:lnTo>
                    <a:pt x="0" y="0"/>
                  </a:lnTo>
                  <a:close/>
                </a:path>
              </a:pathLst>
            </a:custGeom>
            <a:ln w="12700">
              <a:solidFill>
                <a:srgbClr val="FF69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4" name="object 44" descr=""/>
          <p:cNvSpPr txBox="1"/>
          <p:nvPr/>
        </p:nvSpPr>
        <p:spPr>
          <a:xfrm>
            <a:off x="6218195" y="5846064"/>
            <a:ext cx="47117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10">
                <a:solidFill>
                  <a:srgbClr val="3B3838"/>
                </a:solidFill>
                <a:latin typeface="Calibri"/>
                <a:cs typeface="Calibri"/>
              </a:rPr>
              <a:t>Placebo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45" name="object 45" descr=""/>
          <p:cNvSpPr txBox="1"/>
          <p:nvPr/>
        </p:nvSpPr>
        <p:spPr>
          <a:xfrm>
            <a:off x="7258827" y="5846064"/>
            <a:ext cx="981075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solidFill>
                  <a:srgbClr val="3B3838"/>
                </a:solidFill>
                <a:latin typeface="Calibri"/>
                <a:cs typeface="Calibri"/>
              </a:rPr>
              <a:t>Absolute</a:t>
            </a:r>
            <a:r>
              <a:rPr dirty="0" sz="1100" spc="-45">
                <a:solidFill>
                  <a:srgbClr val="3B3838"/>
                </a:solidFill>
                <a:latin typeface="Calibri"/>
                <a:cs typeface="Calibri"/>
              </a:rPr>
              <a:t> </a:t>
            </a:r>
            <a:r>
              <a:rPr dirty="0" sz="1100" spc="-10">
                <a:solidFill>
                  <a:srgbClr val="3B3838"/>
                </a:solidFill>
                <a:latin typeface="Calibri"/>
                <a:cs typeface="Calibri"/>
              </a:rPr>
              <a:t>Change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46" name="object 46" descr=""/>
          <p:cNvSpPr txBox="1"/>
          <p:nvPr/>
        </p:nvSpPr>
        <p:spPr>
          <a:xfrm>
            <a:off x="8922085" y="5846064"/>
            <a:ext cx="153035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10">
                <a:solidFill>
                  <a:srgbClr val="3B3838"/>
                </a:solidFill>
                <a:latin typeface="Calibri"/>
                <a:cs typeface="Calibri"/>
              </a:rPr>
              <a:t>Placebo-</a:t>
            </a:r>
            <a:r>
              <a:rPr dirty="0" sz="1100">
                <a:solidFill>
                  <a:srgbClr val="3B3838"/>
                </a:solidFill>
                <a:latin typeface="Calibri"/>
                <a:cs typeface="Calibri"/>
              </a:rPr>
              <a:t>Corrected</a:t>
            </a:r>
            <a:r>
              <a:rPr dirty="0" sz="1100" spc="15">
                <a:solidFill>
                  <a:srgbClr val="3B3838"/>
                </a:solidFill>
                <a:latin typeface="Calibri"/>
                <a:cs typeface="Calibri"/>
              </a:rPr>
              <a:t> </a:t>
            </a:r>
            <a:r>
              <a:rPr dirty="0" sz="1100" spc="-10">
                <a:solidFill>
                  <a:srgbClr val="3B3838"/>
                </a:solidFill>
                <a:latin typeface="Calibri"/>
                <a:cs typeface="Calibri"/>
              </a:rPr>
              <a:t>Change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4376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0"/>
              <a:t>Limitations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699219" y="1427988"/>
            <a:ext cx="10666095" cy="30251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0"/>
              </a:spcBef>
              <a:buClr>
                <a:srgbClr val="F26F21"/>
              </a:buClr>
              <a:buFont typeface="Arial"/>
              <a:buChar char="•"/>
              <a:tabLst>
                <a:tab pos="241300" algn="l"/>
              </a:tabLst>
            </a:pPr>
            <a:r>
              <a:rPr dirty="0" sz="2600">
                <a:solidFill>
                  <a:srgbClr val="474747"/>
                </a:solidFill>
                <a:latin typeface="Calibri"/>
                <a:cs typeface="Calibri"/>
              </a:rPr>
              <a:t>HALO</a:t>
            </a:r>
            <a:r>
              <a:rPr dirty="0" sz="2600" spc="-35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74747"/>
                </a:solidFill>
                <a:latin typeface="Calibri"/>
                <a:cs typeface="Calibri"/>
              </a:rPr>
              <a:t>was</a:t>
            </a:r>
            <a:r>
              <a:rPr dirty="0" sz="2600" spc="-25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74747"/>
                </a:solidFill>
                <a:latin typeface="Calibri"/>
                <a:cs typeface="Calibri"/>
              </a:rPr>
              <a:t>a</a:t>
            </a:r>
            <a:r>
              <a:rPr dirty="0" sz="2600" spc="-25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74747"/>
                </a:solidFill>
                <a:latin typeface="Calibri"/>
                <a:cs typeface="Calibri"/>
              </a:rPr>
              <a:t>Phase</a:t>
            </a:r>
            <a:r>
              <a:rPr dirty="0" sz="2600" spc="-3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74747"/>
                </a:solidFill>
                <a:latin typeface="Calibri"/>
                <a:cs typeface="Calibri"/>
              </a:rPr>
              <a:t>2</a:t>
            </a:r>
            <a:r>
              <a:rPr dirty="0" sz="2600" spc="-3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74747"/>
                </a:solidFill>
                <a:latin typeface="Calibri"/>
                <a:cs typeface="Calibri"/>
              </a:rPr>
              <a:t>trial</a:t>
            </a:r>
            <a:r>
              <a:rPr dirty="0" sz="2600" spc="-25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74747"/>
                </a:solidFill>
                <a:latin typeface="Calibri"/>
                <a:cs typeface="Calibri"/>
              </a:rPr>
              <a:t>that</a:t>
            </a:r>
            <a:r>
              <a:rPr dirty="0" sz="2600" spc="-2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74747"/>
                </a:solidFill>
                <a:latin typeface="Calibri"/>
                <a:cs typeface="Calibri"/>
              </a:rPr>
              <a:t>was</a:t>
            </a:r>
            <a:r>
              <a:rPr dirty="0" sz="2600" spc="-3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74747"/>
                </a:solidFill>
                <a:latin typeface="Calibri"/>
                <a:cs typeface="Calibri"/>
              </a:rPr>
              <a:t>modest</a:t>
            </a:r>
            <a:r>
              <a:rPr dirty="0" sz="2600" spc="-2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74747"/>
                </a:solidFill>
                <a:latin typeface="Calibri"/>
                <a:cs typeface="Calibri"/>
              </a:rPr>
              <a:t>in</a:t>
            </a:r>
            <a:r>
              <a:rPr dirty="0" sz="2600" spc="-25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600" spc="-20">
                <a:solidFill>
                  <a:srgbClr val="474747"/>
                </a:solidFill>
                <a:latin typeface="Calibri"/>
                <a:cs typeface="Calibri"/>
              </a:rPr>
              <a:t>size</a:t>
            </a:r>
            <a:endParaRPr sz="26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2185"/>
              </a:spcBef>
              <a:buClr>
                <a:srgbClr val="F26F21"/>
              </a:buClr>
              <a:buFont typeface="Arial"/>
              <a:buChar char="•"/>
              <a:tabLst>
                <a:tab pos="241300" algn="l"/>
              </a:tabLst>
            </a:pPr>
            <a:r>
              <a:rPr dirty="0" sz="2600">
                <a:solidFill>
                  <a:srgbClr val="474747"/>
                </a:solidFill>
                <a:latin typeface="Calibri"/>
                <a:cs typeface="Calibri"/>
              </a:rPr>
              <a:t>The</a:t>
            </a:r>
            <a:r>
              <a:rPr dirty="0" sz="2600" spc="-45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74747"/>
                </a:solidFill>
                <a:latin typeface="Calibri"/>
                <a:cs typeface="Calibri"/>
              </a:rPr>
              <a:t>primary</a:t>
            </a:r>
            <a:r>
              <a:rPr dirty="0" sz="2600" spc="-3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74747"/>
                </a:solidFill>
                <a:latin typeface="Calibri"/>
                <a:cs typeface="Calibri"/>
              </a:rPr>
              <a:t>endpoint</a:t>
            </a:r>
            <a:r>
              <a:rPr dirty="0" sz="2600" spc="-2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74747"/>
                </a:solidFill>
                <a:latin typeface="Calibri"/>
                <a:cs typeface="Calibri"/>
              </a:rPr>
              <a:t>was</a:t>
            </a:r>
            <a:r>
              <a:rPr dirty="0" sz="2600" spc="-3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74747"/>
                </a:solidFill>
                <a:latin typeface="Calibri"/>
                <a:cs typeface="Calibri"/>
              </a:rPr>
              <a:t>assessed</a:t>
            </a:r>
            <a:r>
              <a:rPr dirty="0" sz="2600" spc="-3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74747"/>
                </a:solidFill>
                <a:latin typeface="Calibri"/>
                <a:cs typeface="Calibri"/>
              </a:rPr>
              <a:t>at</a:t>
            </a:r>
            <a:r>
              <a:rPr dirty="0" sz="2600" spc="-2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74747"/>
                </a:solidFill>
                <a:latin typeface="Calibri"/>
                <a:cs typeface="Calibri"/>
              </a:rPr>
              <a:t>8</a:t>
            </a:r>
            <a:r>
              <a:rPr dirty="0" sz="2600" spc="-35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74747"/>
                </a:solidFill>
                <a:latin typeface="Calibri"/>
                <a:cs typeface="Calibri"/>
              </a:rPr>
              <a:t>weeks</a:t>
            </a:r>
            <a:r>
              <a:rPr dirty="0" sz="2600" spc="-3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74747"/>
                </a:solidFill>
                <a:latin typeface="Calibri"/>
                <a:cs typeface="Calibri"/>
              </a:rPr>
              <a:t>(BrigHTN</a:t>
            </a:r>
            <a:r>
              <a:rPr dirty="0" sz="2600" spc="-3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74747"/>
                </a:solidFill>
                <a:latin typeface="Calibri"/>
                <a:cs typeface="Calibri"/>
              </a:rPr>
              <a:t>was</a:t>
            </a:r>
            <a:r>
              <a:rPr dirty="0" sz="2600" spc="-3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74747"/>
                </a:solidFill>
                <a:latin typeface="Calibri"/>
                <a:cs typeface="Calibri"/>
              </a:rPr>
              <a:t>12</a:t>
            </a:r>
            <a:r>
              <a:rPr dirty="0" sz="2600" spc="-3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600" spc="-10">
                <a:solidFill>
                  <a:srgbClr val="474747"/>
                </a:solidFill>
                <a:latin typeface="Calibri"/>
                <a:cs typeface="Calibri"/>
              </a:rPr>
              <a:t>weeks)</a:t>
            </a:r>
            <a:endParaRPr sz="26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2180"/>
              </a:spcBef>
              <a:buClr>
                <a:srgbClr val="F26F21"/>
              </a:buClr>
              <a:buFont typeface="Arial"/>
              <a:buChar char="•"/>
              <a:tabLst>
                <a:tab pos="241300" algn="l"/>
              </a:tabLst>
            </a:pPr>
            <a:r>
              <a:rPr dirty="0" sz="2600">
                <a:solidFill>
                  <a:srgbClr val="474747"/>
                </a:solidFill>
                <a:latin typeface="Calibri"/>
                <a:cs typeface="Calibri"/>
              </a:rPr>
              <a:t>Only</a:t>
            </a:r>
            <a:r>
              <a:rPr dirty="0" sz="2600" spc="-5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74747"/>
                </a:solidFill>
                <a:latin typeface="Calibri"/>
                <a:cs typeface="Calibri"/>
              </a:rPr>
              <a:t>US</a:t>
            </a:r>
            <a:r>
              <a:rPr dirty="0" sz="2600" spc="-35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74747"/>
                </a:solidFill>
                <a:latin typeface="Calibri"/>
                <a:cs typeface="Calibri"/>
              </a:rPr>
              <a:t>patients</a:t>
            </a:r>
            <a:r>
              <a:rPr dirty="0" sz="2600" spc="-4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74747"/>
                </a:solidFill>
                <a:latin typeface="Calibri"/>
                <a:cs typeface="Calibri"/>
              </a:rPr>
              <a:t>were</a:t>
            </a:r>
            <a:r>
              <a:rPr dirty="0" sz="2600" spc="-4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600" spc="-10">
                <a:solidFill>
                  <a:srgbClr val="474747"/>
                </a:solidFill>
                <a:latin typeface="Calibri"/>
                <a:cs typeface="Calibri"/>
              </a:rPr>
              <a:t>enrolled</a:t>
            </a:r>
            <a:endParaRPr sz="2600">
              <a:latin typeface="Calibri"/>
              <a:cs typeface="Calibri"/>
            </a:endParaRPr>
          </a:p>
          <a:p>
            <a:pPr marL="241300" marR="5080" indent="-228600">
              <a:lnSpc>
                <a:spcPct val="146900"/>
              </a:lnSpc>
              <a:spcBef>
                <a:spcPts val="720"/>
              </a:spcBef>
              <a:buClr>
                <a:srgbClr val="F26F21"/>
              </a:buClr>
              <a:buFont typeface="Arial"/>
              <a:buChar char="•"/>
              <a:tabLst>
                <a:tab pos="241300" algn="l"/>
              </a:tabLst>
            </a:pPr>
            <a:r>
              <a:rPr dirty="0" sz="2600">
                <a:solidFill>
                  <a:srgbClr val="474747"/>
                </a:solidFill>
                <a:latin typeface="Calibri"/>
                <a:cs typeface="Calibri"/>
              </a:rPr>
              <a:t>Adherence</a:t>
            </a:r>
            <a:r>
              <a:rPr dirty="0" sz="2600" spc="-55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74747"/>
                </a:solidFill>
                <a:latin typeface="Calibri"/>
                <a:cs typeface="Calibri"/>
              </a:rPr>
              <a:t>in</a:t>
            </a:r>
            <a:r>
              <a:rPr dirty="0" sz="2600" spc="-5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74747"/>
                </a:solidFill>
                <a:latin typeface="Calibri"/>
                <a:cs typeface="Calibri"/>
              </a:rPr>
              <a:t>patients,</a:t>
            </a:r>
            <a:r>
              <a:rPr dirty="0" sz="2600" spc="-45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74747"/>
                </a:solidFill>
                <a:latin typeface="Calibri"/>
                <a:cs typeface="Calibri"/>
              </a:rPr>
              <a:t>clustered</a:t>
            </a:r>
            <a:r>
              <a:rPr dirty="0" sz="2600" spc="-45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74747"/>
                </a:solidFill>
                <a:latin typeface="Calibri"/>
                <a:cs typeface="Calibri"/>
              </a:rPr>
              <a:t>at</a:t>
            </a:r>
            <a:r>
              <a:rPr dirty="0" sz="2600" spc="-45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74747"/>
                </a:solidFill>
                <a:latin typeface="Calibri"/>
                <a:cs typeface="Calibri"/>
              </a:rPr>
              <a:t>a</a:t>
            </a:r>
            <a:r>
              <a:rPr dirty="0" sz="2600" spc="-45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74747"/>
                </a:solidFill>
                <a:latin typeface="Calibri"/>
                <a:cs typeface="Calibri"/>
              </a:rPr>
              <a:t>few</a:t>
            </a:r>
            <a:r>
              <a:rPr dirty="0" sz="2600" spc="-45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74747"/>
                </a:solidFill>
                <a:latin typeface="Calibri"/>
                <a:cs typeface="Calibri"/>
              </a:rPr>
              <a:t>sites,</a:t>
            </a:r>
            <a:r>
              <a:rPr dirty="0" sz="2600" spc="-45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74747"/>
                </a:solidFill>
                <a:latin typeface="Calibri"/>
                <a:cs typeface="Calibri"/>
              </a:rPr>
              <a:t>was</a:t>
            </a:r>
            <a:r>
              <a:rPr dirty="0" sz="2600" spc="-45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74747"/>
                </a:solidFill>
                <a:latin typeface="Calibri"/>
                <a:cs typeface="Calibri"/>
              </a:rPr>
              <a:t>suboptimal</a:t>
            </a:r>
            <a:r>
              <a:rPr dirty="0" sz="2600" spc="-45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74747"/>
                </a:solidFill>
                <a:latin typeface="Calibri"/>
                <a:cs typeface="Calibri"/>
              </a:rPr>
              <a:t>as</a:t>
            </a:r>
            <a:r>
              <a:rPr dirty="0" sz="2600" spc="-5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74747"/>
                </a:solidFill>
                <a:latin typeface="Calibri"/>
                <a:cs typeface="Calibri"/>
              </a:rPr>
              <a:t>assessed</a:t>
            </a:r>
            <a:r>
              <a:rPr dirty="0" sz="2600" spc="-45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600" spc="-25">
                <a:solidFill>
                  <a:srgbClr val="474747"/>
                </a:solidFill>
                <a:latin typeface="Calibri"/>
                <a:cs typeface="Calibri"/>
              </a:rPr>
              <a:t>by </a:t>
            </a:r>
            <a:r>
              <a:rPr dirty="0" sz="2600">
                <a:solidFill>
                  <a:srgbClr val="474747"/>
                </a:solidFill>
                <a:latin typeface="Calibri"/>
                <a:cs typeface="Calibri"/>
              </a:rPr>
              <a:t>measured</a:t>
            </a:r>
            <a:r>
              <a:rPr dirty="0" sz="2600" spc="-4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74747"/>
                </a:solidFill>
                <a:latin typeface="Calibri"/>
                <a:cs typeface="Calibri"/>
              </a:rPr>
              <a:t>drug</a:t>
            </a:r>
            <a:r>
              <a:rPr dirty="0" sz="2600" spc="-2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74747"/>
                </a:solidFill>
                <a:latin typeface="Calibri"/>
                <a:cs typeface="Calibri"/>
              </a:rPr>
              <a:t>levels</a:t>
            </a:r>
            <a:r>
              <a:rPr dirty="0" sz="2600" spc="-3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74747"/>
                </a:solidFill>
                <a:latin typeface="Calibri"/>
                <a:cs typeface="Calibri"/>
              </a:rPr>
              <a:t>less</a:t>
            </a:r>
            <a:r>
              <a:rPr dirty="0" sz="2600" spc="-25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74747"/>
                </a:solidFill>
                <a:latin typeface="Calibri"/>
                <a:cs typeface="Calibri"/>
              </a:rPr>
              <a:t>than</a:t>
            </a:r>
            <a:r>
              <a:rPr dirty="0" sz="2600" spc="-3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74747"/>
                </a:solidFill>
                <a:latin typeface="Calibri"/>
                <a:cs typeface="Calibri"/>
              </a:rPr>
              <a:t>1%</a:t>
            </a:r>
            <a:r>
              <a:rPr dirty="0" sz="2600" spc="-2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74747"/>
                </a:solidFill>
                <a:latin typeface="Calibri"/>
                <a:cs typeface="Calibri"/>
              </a:rPr>
              <a:t>of</a:t>
            </a:r>
            <a:r>
              <a:rPr dirty="0" sz="2600" spc="-3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600" spc="-10">
                <a:solidFill>
                  <a:srgbClr val="474747"/>
                </a:solidFill>
                <a:latin typeface="Calibri"/>
                <a:cs typeface="Calibri"/>
              </a:rPr>
              <a:t>expected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4376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0"/>
              <a:t>Conclusions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699219" y="1287780"/>
            <a:ext cx="10768965" cy="46888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41300" marR="458470" indent="-228600">
              <a:lnSpc>
                <a:spcPct val="103099"/>
              </a:lnSpc>
              <a:buClr>
                <a:srgbClr val="F26F21"/>
              </a:buClr>
              <a:buFont typeface="Arial"/>
              <a:buChar char="•"/>
              <a:tabLst>
                <a:tab pos="241300" algn="l"/>
              </a:tabLst>
            </a:pPr>
            <a:r>
              <a:rPr dirty="0" sz="2600">
                <a:solidFill>
                  <a:srgbClr val="474747"/>
                </a:solidFill>
                <a:latin typeface="Calibri"/>
                <a:cs typeface="Calibri"/>
              </a:rPr>
              <a:t>HALO</a:t>
            </a:r>
            <a:r>
              <a:rPr dirty="0" sz="2600" spc="-4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74747"/>
                </a:solidFill>
                <a:latin typeface="Calibri"/>
                <a:cs typeface="Calibri"/>
              </a:rPr>
              <a:t>did</a:t>
            </a:r>
            <a:r>
              <a:rPr dirty="0" sz="2600" spc="-3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74747"/>
                </a:solidFill>
                <a:latin typeface="Calibri"/>
                <a:cs typeface="Calibri"/>
              </a:rPr>
              <a:t>not</a:t>
            </a:r>
            <a:r>
              <a:rPr dirty="0" sz="2600" spc="-25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74747"/>
                </a:solidFill>
                <a:latin typeface="Calibri"/>
                <a:cs typeface="Calibri"/>
              </a:rPr>
              <a:t>achieve</a:t>
            </a:r>
            <a:r>
              <a:rPr dirty="0" sz="2600" spc="-35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74747"/>
                </a:solidFill>
                <a:latin typeface="Calibri"/>
                <a:cs typeface="Calibri"/>
              </a:rPr>
              <a:t>its</a:t>
            </a:r>
            <a:r>
              <a:rPr dirty="0" sz="2600" spc="-3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74747"/>
                </a:solidFill>
                <a:latin typeface="Calibri"/>
                <a:cs typeface="Calibri"/>
              </a:rPr>
              <a:t>primary</a:t>
            </a:r>
            <a:r>
              <a:rPr dirty="0" sz="2600" spc="-35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74747"/>
                </a:solidFill>
                <a:latin typeface="Calibri"/>
                <a:cs typeface="Calibri"/>
              </a:rPr>
              <a:t>endpoint</a:t>
            </a:r>
            <a:r>
              <a:rPr dirty="0" sz="2600" spc="-25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74747"/>
                </a:solidFill>
                <a:latin typeface="Calibri"/>
                <a:cs typeface="Calibri"/>
              </a:rPr>
              <a:t>of</a:t>
            </a:r>
            <a:r>
              <a:rPr dirty="0" sz="2600" spc="-35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600" spc="-10">
                <a:solidFill>
                  <a:srgbClr val="474747"/>
                </a:solidFill>
                <a:latin typeface="Calibri"/>
                <a:cs typeface="Calibri"/>
              </a:rPr>
              <a:t>statistically</a:t>
            </a:r>
            <a:r>
              <a:rPr dirty="0" sz="2600" spc="-3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74747"/>
                </a:solidFill>
                <a:latin typeface="Calibri"/>
                <a:cs typeface="Calibri"/>
              </a:rPr>
              <a:t>significant</a:t>
            </a:r>
            <a:r>
              <a:rPr dirty="0" sz="2600" spc="-25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600" spc="-10">
                <a:solidFill>
                  <a:srgbClr val="474747"/>
                </a:solidFill>
                <a:latin typeface="Calibri"/>
                <a:cs typeface="Calibri"/>
              </a:rPr>
              <a:t>change </a:t>
            </a:r>
            <a:r>
              <a:rPr dirty="0" sz="2600">
                <a:solidFill>
                  <a:srgbClr val="474747"/>
                </a:solidFill>
                <a:latin typeface="Calibri"/>
                <a:cs typeface="Calibri"/>
              </a:rPr>
              <a:t>from</a:t>
            </a:r>
            <a:r>
              <a:rPr dirty="0" sz="2600" spc="-55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74747"/>
                </a:solidFill>
                <a:latin typeface="Calibri"/>
                <a:cs typeface="Calibri"/>
              </a:rPr>
              <a:t>baseline</a:t>
            </a:r>
            <a:r>
              <a:rPr dirty="0" sz="2600" spc="-4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74747"/>
                </a:solidFill>
                <a:latin typeface="Calibri"/>
                <a:cs typeface="Calibri"/>
              </a:rPr>
              <a:t>in</a:t>
            </a:r>
            <a:r>
              <a:rPr dirty="0" sz="2600" spc="-4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74747"/>
                </a:solidFill>
                <a:latin typeface="Calibri"/>
                <a:cs typeface="Calibri"/>
              </a:rPr>
              <a:t>mean</a:t>
            </a:r>
            <a:r>
              <a:rPr dirty="0" sz="2600" spc="-4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74747"/>
                </a:solidFill>
                <a:latin typeface="Calibri"/>
                <a:cs typeface="Calibri"/>
              </a:rPr>
              <a:t>seated</a:t>
            </a:r>
            <a:r>
              <a:rPr dirty="0" sz="2600" spc="-45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74747"/>
                </a:solidFill>
                <a:latin typeface="Calibri"/>
                <a:cs typeface="Calibri"/>
              </a:rPr>
              <a:t>SBP</a:t>
            </a:r>
            <a:r>
              <a:rPr dirty="0" sz="2600" spc="-4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74747"/>
                </a:solidFill>
                <a:latin typeface="Calibri"/>
                <a:cs typeface="Calibri"/>
              </a:rPr>
              <a:t>versus</a:t>
            </a:r>
            <a:r>
              <a:rPr dirty="0" sz="2600" spc="-4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600" spc="-10">
                <a:solidFill>
                  <a:srgbClr val="474747"/>
                </a:solidFill>
                <a:latin typeface="Calibri"/>
                <a:cs typeface="Calibri"/>
              </a:rPr>
              <a:t>placebo</a:t>
            </a:r>
            <a:endParaRPr sz="2600">
              <a:latin typeface="Calibri"/>
              <a:cs typeface="Calibri"/>
            </a:endParaRPr>
          </a:p>
          <a:p>
            <a:pPr marL="241300" marR="200660" indent="-228600">
              <a:lnSpc>
                <a:spcPts val="3100"/>
              </a:lnSpc>
              <a:spcBef>
                <a:spcPts val="700"/>
              </a:spcBef>
              <a:buClr>
                <a:srgbClr val="F26F21"/>
              </a:buClr>
              <a:buFont typeface="Arial"/>
              <a:buChar char="•"/>
              <a:tabLst>
                <a:tab pos="241300" algn="l"/>
              </a:tabLst>
            </a:pPr>
            <a:r>
              <a:rPr dirty="0" sz="2600" spc="-10">
                <a:solidFill>
                  <a:srgbClr val="474747"/>
                </a:solidFill>
                <a:latin typeface="Calibri"/>
                <a:cs typeface="Calibri"/>
              </a:rPr>
              <a:t>Baxdrostat</a:t>
            </a:r>
            <a:r>
              <a:rPr dirty="0" sz="2600" spc="-65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74747"/>
                </a:solidFill>
                <a:latin typeface="Calibri"/>
                <a:cs typeface="Calibri"/>
              </a:rPr>
              <a:t>appeared</a:t>
            </a:r>
            <a:r>
              <a:rPr dirty="0" sz="2600" spc="-65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74747"/>
                </a:solidFill>
                <a:latin typeface="Calibri"/>
                <a:cs typeface="Calibri"/>
              </a:rPr>
              <a:t>to</a:t>
            </a:r>
            <a:r>
              <a:rPr dirty="0" sz="2600" spc="-6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74747"/>
                </a:solidFill>
                <a:latin typeface="Calibri"/>
                <a:cs typeface="Calibri"/>
              </a:rPr>
              <a:t>have</a:t>
            </a:r>
            <a:r>
              <a:rPr dirty="0" sz="2600" spc="-7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74747"/>
                </a:solidFill>
                <a:latin typeface="Calibri"/>
                <a:cs typeface="Calibri"/>
              </a:rPr>
              <a:t>a</a:t>
            </a:r>
            <a:r>
              <a:rPr dirty="0" sz="2600" spc="-6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74747"/>
                </a:solidFill>
                <a:latin typeface="Calibri"/>
                <a:cs typeface="Calibri"/>
              </a:rPr>
              <a:t>generally</a:t>
            </a:r>
            <a:r>
              <a:rPr dirty="0" sz="2600" spc="-65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600" spc="-10">
                <a:solidFill>
                  <a:srgbClr val="474747"/>
                </a:solidFill>
                <a:latin typeface="Calibri"/>
                <a:cs typeface="Calibri"/>
              </a:rPr>
              <a:t>favorable</a:t>
            </a:r>
            <a:r>
              <a:rPr dirty="0" sz="2600" spc="-7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74747"/>
                </a:solidFill>
                <a:latin typeface="Calibri"/>
                <a:cs typeface="Calibri"/>
              </a:rPr>
              <a:t>safety</a:t>
            </a:r>
            <a:r>
              <a:rPr dirty="0" sz="2600" spc="-65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74747"/>
                </a:solidFill>
                <a:latin typeface="Calibri"/>
                <a:cs typeface="Calibri"/>
              </a:rPr>
              <a:t>profile</a:t>
            </a:r>
            <a:r>
              <a:rPr dirty="0" sz="2600" spc="-7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74747"/>
                </a:solidFill>
                <a:latin typeface="Calibri"/>
                <a:cs typeface="Calibri"/>
              </a:rPr>
              <a:t>and</a:t>
            </a:r>
            <a:r>
              <a:rPr dirty="0" sz="2600" spc="-65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74747"/>
                </a:solidFill>
                <a:latin typeface="Calibri"/>
                <a:cs typeface="Calibri"/>
              </a:rPr>
              <a:t>was</a:t>
            </a:r>
            <a:r>
              <a:rPr dirty="0" sz="2600" spc="-65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600" spc="-20">
                <a:solidFill>
                  <a:srgbClr val="474747"/>
                </a:solidFill>
                <a:latin typeface="Calibri"/>
                <a:cs typeface="Calibri"/>
              </a:rPr>
              <a:t>well </a:t>
            </a:r>
            <a:r>
              <a:rPr dirty="0" sz="2600" spc="-10">
                <a:solidFill>
                  <a:srgbClr val="474747"/>
                </a:solidFill>
                <a:latin typeface="Calibri"/>
                <a:cs typeface="Calibri"/>
              </a:rPr>
              <a:t>tolerated</a:t>
            </a:r>
            <a:endParaRPr sz="2600">
              <a:latin typeface="Calibri"/>
              <a:cs typeface="Calibri"/>
            </a:endParaRPr>
          </a:p>
          <a:p>
            <a:pPr algn="just" marL="241300" marR="595630" indent="-228600">
              <a:lnSpc>
                <a:spcPct val="101200"/>
              </a:lnSpc>
              <a:spcBef>
                <a:spcPts val="430"/>
              </a:spcBef>
              <a:buClr>
                <a:srgbClr val="F26F21"/>
              </a:buClr>
              <a:buFont typeface="Arial"/>
              <a:buChar char="•"/>
              <a:tabLst>
                <a:tab pos="241300" algn="l"/>
              </a:tabLst>
            </a:pPr>
            <a:r>
              <a:rPr dirty="0" sz="2600" spc="-10">
                <a:solidFill>
                  <a:srgbClr val="474747"/>
                </a:solidFill>
                <a:latin typeface="Calibri"/>
                <a:cs typeface="Calibri"/>
              </a:rPr>
              <a:t>Baxdrostat</a:t>
            </a:r>
            <a:r>
              <a:rPr dirty="0" sz="2600" spc="-9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74747"/>
                </a:solidFill>
                <a:latin typeface="Calibri"/>
                <a:cs typeface="Calibri"/>
              </a:rPr>
              <a:t>substantially</a:t>
            </a:r>
            <a:r>
              <a:rPr dirty="0" sz="2600" spc="-8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74747"/>
                </a:solidFill>
                <a:latin typeface="Calibri"/>
                <a:cs typeface="Calibri"/>
              </a:rPr>
              <a:t>reduced</a:t>
            </a:r>
            <a:r>
              <a:rPr dirty="0" sz="2600" spc="-8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74747"/>
                </a:solidFill>
                <a:latin typeface="Calibri"/>
                <a:cs typeface="Calibri"/>
              </a:rPr>
              <a:t>aldosterone</a:t>
            </a:r>
            <a:r>
              <a:rPr dirty="0" sz="2600" spc="-9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74747"/>
                </a:solidFill>
                <a:latin typeface="Calibri"/>
                <a:cs typeface="Calibri"/>
              </a:rPr>
              <a:t>levels</a:t>
            </a:r>
            <a:r>
              <a:rPr dirty="0" sz="2600" spc="-8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74747"/>
                </a:solidFill>
                <a:latin typeface="Calibri"/>
                <a:cs typeface="Calibri"/>
              </a:rPr>
              <a:t>and</a:t>
            </a:r>
            <a:r>
              <a:rPr dirty="0" sz="2600" spc="-8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74747"/>
                </a:solidFill>
                <a:latin typeface="Calibri"/>
                <a:cs typeface="Calibri"/>
              </a:rPr>
              <a:t>increased</a:t>
            </a:r>
            <a:r>
              <a:rPr dirty="0" sz="2600" spc="-8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600" spc="-10">
                <a:solidFill>
                  <a:srgbClr val="474747"/>
                </a:solidFill>
                <a:latin typeface="Calibri"/>
                <a:cs typeface="Calibri"/>
              </a:rPr>
              <a:t>plasma </a:t>
            </a:r>
            <a:r>
              <a:rPr dirty="0" sz="2600">
                <a:solidFill>
                  <a:srgbClr val="474747"/>
                </a:solidFill>
                <a:latin typeface="Calibri"/>
                <a:cs typeface="Calibri"/>
              </a:rPr>
              <a:t>renin</a:t>
            </a:r>
            <a:r>
              <a:rPr dirty="0" sz="2600" spc="-35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74747"/>
                </a:solidFill>
                <a:latin typeface="Calibri"/>
                <a:cs typeface="Calibri"/>
              </a:rPr>
              <a:t>activity</a:t>
            </a:r>
            <a:r>
              <a:rPr dirty="0" sz="2600" spc="-35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74747"/>
                </a:solidFill>
                <a:latin typeface="Calibri"/>
                <a:cs typeface="Calibri"/>
              </a:rPr>
              <a:t>(though</a:t>
            </a:r>
            <a:r>
              <a:rPr dirty="0" sz="2600" spc="-35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74747"/>
                </a:solidFill>
                <a:latin typeface="Calibri"/>
                <a:cs typeface="Calibri"/>
              </a:rPr>
              <a:t>less</a:t>
            </a:r>
            <a:r>
              <a:rPr dirty="0" sz="2600" spc="-35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74747"/>
                </a:solidFill>
                <a:latin typeface="Calibri"/>
                <a:cs typeface="Calibri"/>
              </a:rPr>
              <a:t>than</a:t>
            </a:r>
            <a:r>
              <a:rPr dirty="0" sz="2600" spc="-3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74747"/>
                </a:solidFill>
                <a:latin typeface="Calibri"/>
                <a:cs typeface="Calibri"/>
              </a:rPr>
              <a:t>in</a:t>
            </a:r>
            <a:r>
              <a:rPr dirty="0" sz="2600" spc="-35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74747"/>
                </a:solidFill>
                <a:latin typeface="Calibri"/>
                <a:cs typeface="Calibri"/>
              </a:rPr>
              <a:t>BrigHTN,</a:t>
            </a:r>
            <a:r>
              <a:rPr dirty="0" sz="2600" spc="-3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74747"/>
                </a:solidFill>
                <a:latin typeface="Calibri"/>
                <a:cs typeface="Calibri"/>
              </a:rPr>
              <a:t>suggesting</a:t>
            </a:r>
            <a:r>
              <a:rPr dirty="0" sz="2600" spc="-3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74747"/>
                </a:solidFill>
                <a:latin typeface="Calibri"/>
                <a:cs typeface="Calibri"/>
              </a:rPr>
              <a:t>worse</a:t>
            </a:r>
            <a:r>
              <a:rPr dirty="0" sz="2600" spc="-4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74747"/>
                </a:solidFill>
                <a:latin typeface="Calibri"/>
                <a:cs typeface="Calibri"/>
              </a:rPr>
              <a:t>adherence</a:t>
            </a:r>
            <a:r>
              <a:rPr dirty="0" sz="2600" spc="-35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600" spc="-25">
                <a:solidFill>
                  <a:srgbClr val="474747"/>
                </a:solidFill>
                <a:latin typeface="Calibri"/>
                <a:cs typeface="Calibri"/>
              </a:rPr>
              <a:t>in </a:t>
            </a:r>
            <a:r>
              <a:rPr dirty="0" sz="2600" spc="-10">
                <a:solidFill>
                  <a:srgbClr val="474747"/>
                </a:solidFill>
                <a:latin typeface="Calibri"/>
                <a:cs typeface="Calibri"/>
              </a:rPr>
              <a:t>HALO)</a:t>
            </a:r>
            <a:endParaRPr sz="26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580"/>
              </a:spcBef>
              <a:buClr>
                <a:srgbClr val="F26F21"/>
              </a:buClr>
              <a:buFont typeface="Arial"/>
              <a:buChar char="•"/>
              <a:tabLst>
                <a:tab pos="241300" algn="l"/>
              </a:tabLst>
            </a:pPr>
            <a:r>
              <a:rPr dirty="0" sz="2600">
                <a:solidFill>
                  <a:srgbClr val="474747"/>
                </a:solidFill>
                <a:latin typeface="Calibri"/>
                <a:cs typeface="Calibri"/>
              </a:rPr>
              <a:t>A</a:t>
            </a:r>
            <a:r>
              <a:rPr dirty="0" sz="2600" spc="-45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74747"/>
                </a:solidFill>
                <a:latin typeface="Calibri"/>
                <a:cs typeface="Calibri"/>
              </a:rPr>
              <a:t>large</a:t>
            </a:r>
            <a:r>
              <a:rPr dirty="0" sz="2600" spc="-4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74747"/>
                </a:solidFill>
                <a:latin typeface="Calibri"/>
                <a:cs typeface="Calibri"/>
              </a:rPr>
              <a:t>placebo</a:t>
            </a:r>
            <a:r>
              <a:rPr dirty="0" sz="2600" spc="-3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600" spc="-10">
                <a:solidFill>
                  <a:srgbClr val="474747"/>
                </a:solidFill>
                <a:latin typeface="Calibri"/>
                <a:cs typeface="Calibri"/>
              </a:rPr>
              <a:t>effect</a:t>
            </a:r>
            <a:r>
              <a:rPr dirty="0" sz="2600" spc="-35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74747"/>
                </a:solidFill>
                <a:latin typeface="Calibri"/>
                <a:cs typeface="Calibri"/>
              </a:rPr>
              <a:t>was</a:t>
            </a:r>
            <a:r>
              <a:rPr dirty="0" sz="2600" spc="-35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74747"/>
                </a:solidFill>
                <a:latin typeface="Calibri"/>
                <a:cs typeface="Calibri"/>
              </a:rPr>
              <a:t>observed</a:t>
            </a:r>
            <a:r>
              <a:rPr dirty="0" sz="2600" spc="-35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74747"/>
                </a:solidFill>
                <a:latin typeface="Calibri"/>
                <a:cs typeface="Calibri"/>
              </a:rPr>
              <a:t>in</a:t>
            </a:r>
            <a:r>
              <a:rPr dirty="0" sz="2600" spc="-3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74747"/>
                </a:solidFill>
                <a:latin typeface="Calibri"/>
                <a:cs typeface="Calibri"/>
              </a:rPr>
              <a:t>this</a:t>
            </a:r>
            <a:r>
              <a:rPr dirty="0" sz="2600" spc="-35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600" spc="-10">
                <a:solidFill>
                  <a:srgbClr val="474747"/>
                </a:solidFill>
                <a:latin typeface="Calibri"/>
                <a:cs typeface="Calibri"/>
              </a:rPr>
              <a:t>study</a:t>
            </a:r>
            <a:endParaRPr sz="2600">
              <a:latin typeface="Calibri"/>
              <a:cs typeface="Calibri"/>
            </a:endParaRPr>
          </a:p>
          <a:p>
            <a:pPr marL="241300" marR="5080" indent="-228600">
              <a:lnSpc>
                <a:spcPts val="3100"/>
              </a:lnSpc>
              <a:spcBef>
                <a:spcPts val="685"/>
              </a:spcBef>
              <a:buClr>
                <a:srgbClr val="F26F21"/>
              </a:buClr>
              <a:buFont typeface="Arial"/>
              <a:buChar char="•"/>
              <a:tabLst>
                <a:tab pos="241300" algn="l"/>
              </a:tabLst>
            </a:pPr>
            <a:r>
              <a:rPr dirty="0" sz="2600">
                <a:solidFill>
                  <a:srgbClr val="474747"/>
                </a:solidFill>
                <a:latin typeface="Calibri"/>
                <a:cs typeface="Calibri"/>
              </a:rPr>
              <a:t>In</a:t>
            </a:r>
            <a:r>
              <a:rPr dirty="0" sz="2600" spc="-2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74747"/>
                </a:solidFill>
                <a:latin typeface="Calibri"/>
                <a:cs typeface="Calibri"/>
              </a:rPr>
              <a:t>a</a:t>
            </a:r>
            <a:r>
              <a:rPr dirty="0" sz="2600" spc="-2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74747"/>
                </a:solidFill>
                <a:latin typeface="Calibri"/>
                <a:cs typeface="Calibri"/>
              </a:rPr>
              <a:t>post</a:t>
            </a:r>
            <a:r>
              <a:rPr dirty="0" sz="2600" spc="-15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74747"/>
                </a:solidFill>
                <a:latin typeface="Calibri"/>
                <a:cs typeface="Calibri"/>
              </a:rPr>
              <a:t>hoc</a:t>
            </a:r>
            <a:r>
              <a:rPr dirty="0" sz="2600" spc="-15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74747"/>
                </a:solidFill>
                <a:latin typeface="Calibri"/>
                <a:cs typeface="Calibri"/>
              </a:rPr>
              <a:t>analysis,</a:t>
            </a:r>
            <a:r>
              <a:rPr dirty="0" sz="2600" spc="-15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74747"/>
                </a:solidFill>
                <a:latin typeface="Calibri"/>
                <a:cs typeface="Calibri"/>
              </a:rPr>
              <a:t>a</a:t>
            </a:r>
            <a:r>
              <a:rPr dirty="0" sz="2600" spc="-15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600" spc="-10">
                <a:solidFill>
                  <a:srgbClr val="474747"/>
                </a:solidFill>
                <a:latin typeface="Calibri"/>
                <a:cs typeface="Calibri"/>
              </a:rPr>
              <a:t>placebo-</a:t>
            </a:r>
            <a:r>
              <a:rPr dirty="0" sz="2600">
                <a:solidFill>
                  <a:srgbClr val="474747"/>
                </a:solidFill>
                <a:latin typeface="Calibri"/>
                <a:cs typeface="Calibri"/>
              </a:rPr>
              <a:t>corrected</a:t>
            </a:r>
            <a:r>
              <a:rPr dirty="0" sz="2600" spc="-2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74747"/>
                </a:solidFill>
                <a:latin typeface="Calibri"/>
                <a:cs typeface="Calibri"/>
              </a:rPr>
              <a:t>reduction</a:t>
            </a:r>
            <a:r>
              <a:rPr dirty="0" sz="2600" spc="-2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74747"/>
                </a:solidFill>
                <a:latin typeface="Calibri"/>
                <a:cs typeface="Calibri"/>
              </a:rPr>
              <a:t>in</a:t>
            </a:r>
            <a:r>
              <a:rPr dirty="0" sz="2600" spc="-2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74747"/>
                </a:solidFill>
                <a:latin typeface="Calibri"/>
                <a:cs typeface="Calibri"/>
              </a:rPr>
              <a:t>SBP</a:t>
            </a:r>
            <a:r>
              <a:rPr dirty="0" sz="2600" spc="-25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600" spc="-10">
                <a:solidFill>
                  <a:srgbClr val="474747"/>
                </a:solidFill>
                <a:latin typeface="Calibri"/>
                <a:cs typeface="Calibri"/>
              </a:rPr>
              <a:t>(-</a:t>
            </a:r>
            <a:r>
              <a:rPr dirty="0" sz="2600">
                <a:solidFill>
                  <a:srgbClr val="474747"/>
                </a:solidFill>
                <a:latin typeface="Calibri"/>
                <a:cs typeface="Calibri"/>
              </a:rPr>
              <a:t>7.9</a:t>
            </a:r>
            <a:r>
              <a:rPr dirty="0" sz="2600" spc="-2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74747"/>
                </a:solidFill>
                <a:latin typeface="Calibri"/>
                <a:cs typeface="Calibri"/>
              </a:rPr>
              <a:t>mmHg)</a:t>
            </a:r>
            <a:r>
              <a:rPr dirty="0" sz="2600" spc="-2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600" spc="-25">
                <a:solidFill>
                  <a:srgbClr val="474747"/>
                </a:solidFill>
                <a:latin typeface="Calibri"/>
                <a:cs typeface="Calibri"/>
              </a:rPr>
              <a:t>was </a:t>
            </a:r>
            <a:r>
              <a:rPr dirty="0" sz="2600">
                <a:solidFill>
                  <a:srgbClr val="474747"/>
                </a:solidFill>
                <a:latin typeface="Calibri"/>
                <a:cs typeface="Calibri"/>
              </a:rPr>
              <a:t>suggested</a:t>
            </a:r>
            <a:r>
              <a:rPr dirty="0" sz="2600" spc="-45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74747"/>
                </a:solidFill>
                <a:latin typeface="Calibri"/>
                <a:cs typeface="Calibri"/>
              </a:rPr>
              <a:t>in</a:t>
            </a:r>
            <a:r>
              <a:rPr dirty="0" sz="2600" spc="-45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74747"/>
                </a:solidFill>
                <a:latin typeface="Calibri"/>
                <a:cs typeface="Calibri"/>
              </a:rPr>
              <a:t>patients</a:t>
            </a:r>
            <a:r>
              <a:rPr dirty="0" sz="2600" spc="-4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74747"/>
                </a:solidFill>
                <a:latin typeface="Calibri"/>
                <a:cs typeface="Calibri"/>
              </a:rPr>
              <a:t>adherent</a:t>
            </a:r>
            <a:r>
              <a:rPr dirty="0" sz="2600" spc="-4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74747"/>
                </a:solidFill>
                <a:latin typeface="Calibri"/>
                <a:cs typeface="Calibri"/>
              </a:rPr>
              <a:t>to</a:t>
            </a:r>
            <a:r>
              <a:rPr dirty="0" sz="2600" spc="-4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74747"/>
                </a:solidFill>
                <a:latin typeface="Calibri"/>
                <a:cs typeface="Calibri"/>
              </a:rPr>
              <a:t>the</a:t>
            </a:r>
            <a:r>
              <a:rPr dirty="0" sz="2600" spc="-5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74747"/>
                </a:solidFill>
                <a:latin typeface="Calibri"/>
                <a:cs typeface="Calibri"/>
              </a:rPr>
              <a:t>highest</a:t>
            </a:r>
            <a:r>
              <a:rPr dirty="0" sz="2600" spc="-35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74747"/>
                </a:solidFill>
                <a:latin typeface="Calibri"/>
                <a:cs typeface="Calibri"/>
              </a:rPr>
              <a:t>dose</a:t>
            </a:r>
            <a:r>
              <a:rPr dirty="0" sz="2600" spc="-5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74747"/>
                </a:solidFill>
                <a:latin typeface="Calibri"/>
                <a:cs typeface="Calibri"/>
              </a:rPr>
              <a:t>(2</a:t>
            </a:r>
            <a:r>
              <a:rPr dirty="0" sz="2600" spc="-45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74747"/>
                </a:solidFill>
                <a:latin typeface="Calibri"/>
                <a:cs typeface="Calibri"/>
              </a:rPr>
              <a:t>mg)</a:t>
            </a:r>
            <a:r>
              <a:rPr dirty="0" sz="2600" spc="-45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74747"/>
                </a:solidFill>
                <a:latin typeface="Calibri"/>
                <a:cs typeface="Calibri"/>
              </a:rPr>
              <a:t>of</a:t>
            </a:r>
            <a:r>
              <a:rPr dirty="0" sz="2600" spc="-5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600" spc="-10">
                <a:solidFill>
                  <a:srgbClr val="474747"/>
                </a:solidFill>
                <a:latin typeface="Calibri"/>
                <a:cs typeface="Calibri"/>
              </a:rPr>
              <a:t>baxdrostat,</a:t>
            </a:r>
            <a:r>
              <a:rPr dirty="0" sz="2600" spc="-35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600" spc="-10">
                <a:solidFill>
                  <a:srgbClr val="474747"/>
                </a:solidFill>
                <a:latin typeface="Calibri"/>
                <a:cs typeface="Calibri"/>
              </a:rPr>
              <a:t>which </a:t>
            </a:r>
            <a:r>
              <a:rPr dirty="0" sz="2600">
                <a:solidFill>
                  <a:srgbClr val="474747"/>
                </a:solidFill>
                <a:latin typeface="Calibri"/>
                <a:cs typeface="Calibri"/>
              </a:rPr>
              <a:t>will</a:t>
            </a:r>
            <a:r>
              <a:rPr dirty="0" sz="2600" spc="-35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74747"/>
                </a:solidFill>
                <a:latin typeface="Calibri"/>
                <a:cs typeface="Calibri"/>
              </a:rPr>
              <a:t>need</a:t>
            </a:r>
            <a:r>
              <a:rPr dirty="0" sz="2600" spc="-3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74747"/>
                </a:solidFill>
                <a:latin typeface="Calibri"/>
                <a:cs typeface="Calibri"/>
              </a:rPr>
              <a:t>to</a:t>
            </a:r>
            <a:r>
              <a:rPr dirty="0" sz="2600" spc="-25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74747"/>
                </a:solidFill>
                <a:latin typeface="Calibri"/>
                <a:cs typeface="Calibri"/>
              </a:rPr>
              <a:t>be</a:t>
            </a:r>
            <a:r>
              <a:rPr dirty="0" sz="2600" spc="-35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74747"/>
                </a:solidFill>
                <a:latin typeface="Calibri"/>
                <a:cs typeface="Calibri"/>
              </a:rPr>
              <a:t>confirmed</a:t>
            </a:r>
            <a:r>
              <a:rPr dirty="0" sz="2600" spc="-3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74747"/>
                </a:solidFill>
                <a:latin typeface="Calibri"/>
                <a:cs typeface="Calibri"/>
              </a:rPr>
              <a:t>in</a:t>
            </a:r>
            <a:r>
              <a:rPr dirty="0" sz="2600" spc="-3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474747"/>
                </a:solidFill>
                <a:latin typeface="Calibri"/>
                <a:cs typeface="Calibri"/>
              </a:rPr>
              <a:t>future</a:t>
            </a:r>
            <a:r>
              <a:rPr dirty="0" sz="2600" spc="-3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600" spc="-10">
                <a:solidFill>
                  <a:srgbClr val="474747"/>
                </a:solidFill>
                <a:latin typeface="Calibri"/>
                <a:cs typeface="Calibri"/>
              </a:rPr>
              <a:t>trials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267120" y="3579028"/>
            <a:ext cx="8251190" cy="3093720"/>
          </a:xfrm>
          <a:prstGeom prst="rect">
            <a:avLst/>
          </a:prstGeom>
        </p:spPr>
        <p:txBody>
          <a:bodyPr wrap="square" lIns="0" tIns="253365" rIns="0" bIns="0" rtlCol="0" vert="horz">
            <a:spAutoFit/>
          </a:bodyPr>
          <a:lstStyle/>
          <a:p>
            <a:pPr marL="3853179">
              <a:lnSpc>
                <a:spcPct val="100000"/>
              </a:lnSpc>
              <a:spcBef>
                <a:spcPts val="1995"/>
              </a:spcBef>
            </a:pPr>
            <a:r>
              <a:rPr dirty="0" sz="2800" b="1">
                <a:latin typeface="Arial"/>
                <a:cs typeface="Arial"/>
              </a:rPr>
              <a:t>Thank</a:t>
            </a:r>
            <a:r>
              <a:rPr dirty="0" sz="2800" spc="-50" b="1">
                <a:latin typeface="Arial"/>
                <a:cs typeface="Arial"/>
              </a:rPr>
              <a:t> </a:t>
            </a:r>
            <a:r>
              <a:rPr dirty="0" sz="2800" spc="-20" b="1">
                <a:latin typeface="Arial"/>
                <a:cs typeface="Arial"/>
              </a:rPr>
              <a:t>You!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620"/>
              </a:spcBef>
            </a:pPr>
            <a:r>
              <a:rPr dirty="0" sz="2400" b="1">
                <a:latin typeface="Arial"/>
                <a:cs typeface="Arial"/>
              </a:rPr>
              <a:t>Deepak</a:t>
            </a:r>
            <a:r>
              <a:rPr dirty="0" sz="2400" spc="-55" b="1">
                <a:latin typeface="Arial"/>
                <a:cs typeface="Arial"/>
              </a:rPr>
              <a:t> </a:t>
            </a:r>
            <a:r>
              <a:rPr dirty="0" sz="2400" b="1">
                <a:latin typeface="Arial"/>
                <a:cs typeface="Arial"/>
              </a:rPr>
              <a:t>L.</a:t>
            </a:r>
            <a:r>
              <a:rPr dirty="0" sz="2400" spc="-50" b="1">
                <a:latin typeface="Arial"/>
                <a:cs typeface="Arial"/>
              </a:rPr>
              <a:t> </a:t>
            </a:r>
            <a:r>
              <a:rPr dirty="0" sz="2400" b="1">
                <a:latin typeface="Arial"/>
                <a:cs typeface="Arial"/>
              </a:rPr>
              <a:t>Bhatt,</a:t>
            </a:r>
            <a:r>
              <a:rPr dirty="0" sz="2400" spc="-45" b="1">
                <a:latin typeface="Arial"/>
                <a:cs typeface="Arial"/>
              </a:rPr>
              <a:t> </a:t>
            </a:r>
            <a:r>
              <a:rPr dirty="0" sz="2400" b="1">
                <a:latin typeface="Arial"/>
                <a:cs typeface="Arial"/>
              </a:rPr>
              <a:t>MD,</a:t>
            </a:r>
            <a:r>
              <a:rPr dirty="0" sz="2400" spc="-50" b="1">
                <a:latin typeface="Arial"/>
                <a:cs typeface="Arial"/>
              </a:rPr>
              <a:t> </a:t>
            </a:r>
            <a:r>
              <a:rPr dirty="0" sz="2400" b="1">
                <a:latin typeface="Arial"/>
                <a:cs typeface="Arial"/>
              </a:rPr>
              <a:t>MPH,</a:t>
            </a:r>
            <a:r>
              <a:rPr dirty="0" sz="2400" spc="-50" b="1">
                <a:latin typeface="Arial"/>
                <a:cs typeface="Arial"/>
              </a:rPr>
              <a:t> </a:t>
            </a:r>
            <a:r>
              <a:rPr dirty="0" sz="2400" b="1">
                <a:latin typeface="Arial"/>
                <a:cs typeface="Arial"/>
              </a:rPr>
              <a:t>FACC,</a:t>
            </a:r>
            <a:r>
              <a:rPr dirty="0" sz="2400" spc="-45" b="1">
                <a:latin typeface="Arial"/>
                <a:cs typeface="Arial"/>
              </a:rPr>
              <a:t> </a:t>
            </a:r>
            <a:r>
              <a:rPr dirty="0" sz="2400" b="1">
                <a:latin typeface="Arial"/>
                <a:cs typeface="Arial"/>
              </a:rPr>
              <a:t>FAHA,</a:t>
            </a:r>
            <a:r>
              <a:rPr dirty="0" sz="2400" spc="-50" b="1">
                <a:latin typeface="Arial"/>
                <a:cs typeface="Arial"/>
              </a:rPr>
              <a:t> </a:t>
            </a:r>
            <a:r>
              <a:rPr dirty="0" sz="2400" b="1">
                <a:latin typeface="Arial"/>
                <a:cs typeface="Arial"/>
              </a:rPr>
              <a:t>FESC,</a:t>
            </a:r>
            <a:r>
              <a:rPr dirty="0" sz="2400" spc="-45" b="1">
                <a:latin typeface="Arial"/>
                <a:cs typeface="Arial"/>
              </a:rPr>
              <a:t> </a:t>
            </a:r>
            <a:r>
              <a:rPr dirty="0" sz="2400" spc="-10" b="1">
                <a:latin typeface="Arial"/>
                <a:cs typeface="Arial"/>
              </a:rPr>
              <a:t>MSCAI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 sz="2400" b="1">
                <a:latin typeface="Arial"/>
                <a:cs typeface="Arial"/>
              </a:rPr>
              <a:t>Director,</a:t>
            </a:r>
            <a:r>
              <a:rPr dirty="0" sz="2400" spc="-70" b="1">
                <a:latin typeface="Arial"/>
                <a:cs typeface="Arial"/>
              </a:rPr>
              <a:t> </a:t>
            </a:r>
            <a:r>
              <a:rPr dirty="0" sz="2400" b="1">
                <a:latin typeface="Arial"/>
                <a:cs typeface="Arial"/>
              </a:rPr>
              <a:t>Mount</a:t>
            </a:r>
            <a:r>
              <a:rPr dirty="0" sz="2400" spc="-60" b="1">
                <a:latin typeface="Arial"/>
                <a:cs typeface="Arial"/>
              </a:rPr>
              <a:t> </a:t>
            </a:r>
            <a:r>
              <a:rPr dirty="0" sz="2400" b="1">
                <a:latin typeface="Arial"/>
                <a:cs typeface="Arial"/>
              </a:rPr>
              <a:t>Sinai</a:t>
            </a:r>
            <a:r>
              <a:rPr dirty="0" sz="2400" spc="-65" b="1">
                <a:latin typeface="Arial"/>
                <a:cs typeface="Arial"/>
              </a:rPr>
              <a:t> </a:t>
            </a:r>
            <a:r>
              <a:rPr dirty="0" sz="2400" spc="-10" b="1">
                <a:latin typeface="Arial"/>
                <a:cs typeface="Arial"/>
              </a:rPr>
              <a:t>Heart</a:t>
            </a:r>
            <a:endParaRPr sz="2400">
              <a:latin typeface="Arial"/>
              <a:cs typeface="Arial"/>
            </a:endParaRPr>
          </a:p>
          <a:p>
            <a:pPr marL="12700" marR="5080">
              <a:lnSpc>
                <a:spcPct val="100800"/>
              </a:lnSpc>
            </a:pPr>
            <a:r>
              <a:rPr dirty="0" sz="2400" b="1">
                <a:latin typeface="Arial"/>
                <a:cs typeface="Arial"/>
              </a:rPr>
              <a:t>Dr.</a:t>
            </a:r>
            <a:r>
              <a:rPr dirty="0" sz="2400" spc="-80" b="1">
                <a:latin typeface="Arial"/>
                <a:cs typeface="Arial"/>
              </a:rPr>
              <a:t> </a:t>
            </a:r>
            <a:r>
              <a:rPr dirty="0" sz="2400" b="1">
                <a:latin typeface="Arial"/>
                <a:cs typeface="Arial"/>
              </a:rPr>
              <a:t>Valentin</a:t>
            </a:r>
            <a:r>
              <a:rPr dirty="0" sz="2400" spc="-65" b="1">
                <a:latin typeface="Arial"/>
                <a:cs typeface="Arial"/>
              </a:rPr>
              <a:t> </a:t>
            </a:r>
            <a:r>
              <a:rPr dirty="0" sz="2400" b="1">
                <a:latin typeface="Arial"/>
                <a:cs typeface="Arial"/>
              </a:rPr>
              <a:t>Fuster</a:t>
            </a:r>
            <a:r>
              <a:rPr dirty="0" sz="2400" spc="-60" b="1">
                <a:latin typeface="Arial"/>
                <a:cs typeface="Arial"/>
              </a:rPr>
              <a:t> </a:t>
            </a:r>
            <a:r>
              <a:rPr dirty="0" sz="2400" b="1">
                <a:latin typeface="Arial"/>
                <a:cs typeface="Arial"/>
              </a:rPr>
              <a:t>Professor</a:t>
            </a:r>
            <a:r>
              <a:rPr dirty="0" sz="2400" spc="-65" b="1">
                <a:latin typeface="Arial"/>
                <a:cs typeface="Arial"/>
              </a:rPr>
              <a:t> </a:t>
            </a:r>
            <a:r>
              <a:rPr dirty="0" sz="2400" b="1">
                <a:latin typeface="Arial"/>
                <a:cs typeface="Arial"/>
              </a:rPr>
              <a:t>of</a:t>
            </a:r>
            <a:r>
              <a:rPr dirty="0" sz="2400" spc="-60" b="1">
                <a:latin typeface="Arial"/>
                <a:cs typeface="Arial"/>
              </a:rPr>
              <a:t> </a:t>
            </a:r>
            <a:r>
              <a:rPr dirty="0" sz="2400" b="1">
                <a:latin typeface="Arial"/>
                <a:cs typeface="Arial"/>
              </a:rPr>
              <a:t>Cardiovascular</a:t>
            </a:r>
            <a:r>
              <a:rPr dirty="0" sz="2400" spc="-60" b="1">
                <a:latin typeface="Arial"/>
                <a:cs typeface="Arial"/>
              </a:rPr>
              <a:t> </a:t>
            </a:r>
            <a:r>
              <a:rPr dirty="0" sz="2400" spc="-10" b="1">
                <a:latin typeface="Arial"/>
                <a:cs typeface="Arial"/>
              </a:rPr>
              <a:t>Medicine </a:t>
            </a:r>
            <a:r>
              <a:rPr dirty="0" sz="2400" b="1">
                <a:latin typeface="Arial"/>
                <a:cs typeface="Arial"/>
              </a:rPr>
              <a:t>Email:</a:t>
            </a:r>
            <a:r>
              <a:rPr dirty="0" sz="2400" spc="-40" b="1">
                <a:latin typeface="Arial"/>
                <a:cs typeface="Arial"/>
              </a:rPr>
              <a:t> </a:t>
            </a:r>
            <a:r>
              <a:rPr dirty="0" u="sng" sz="2400" spc="-10" b="1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Arial"/>
                <a:cs typeface="Arial"/>
                <a:hlinkClick r:id="rId2"/>
              </a:rPr>
              <a:t>dlbhattmd@post.harvard.edu</a:t>
            </a:r>
            <a:endParaRPr sz="2400">
              <a:latin typeface="Arial"/>
              <a:cs typeface="Arial"/>
            </a:endParaRPr>
          </a:p>
          <a:p>
            <a:pPr marL="12700" marR="2467610">
              <a:lnSpc>
                <a:spcPts val="2810"/>
              </a:lnSpc>
              <a:spcBef>
                <a:spcPts val="155"/>
              </a:spcBef>
            </a:pPr>
            <a:r>
              <a:rPr dirty="0" sz="2400" b="1">
                <a:latin typeface="Arial"/>
                <a:cs typeface="Arial"/>
              </a:rPr>
              <a:t>Webpage:</a:t>
            </a:r>
            <a:r>
              <a:rPr dirty="0" sz="2400" spc="-75" b="1">
                <a:latin typeface="Arial"/>
                <a:cs typeface="Arial"/>
              </a:rPr>
              <a:t> </a:t>
            </a:r>
            <a:r>
              <a:rPr dirty="0" u="sng" sz="2400" spc="-10" b="1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Arial"/>
                <a:cs typeface="Arial"/>
              </a:rPr>
              <a:t>alum.mit.edu/www/dlbhattmd</a:t>
            </a:r>
            <a:r>
              <a:rPr dirty="0" sz="2400" spc="-10" b="1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dirty="0" sz="2400" spc="-10" b="1">
                <a:latin typeface="Arial"/>
                <a:cs typeface="Arial"/>
              </a:rPr>
              <a:t>Twitter:</a:t>
            </a:r>
            <a:r>
              <a:rPr dirty="0" sz="2400" spc="-120" b="1">
                <a:latin typeface="Arial"/>
                <a:cs typeface="Arial"/>
              </a:rPr>
              <a:t> </a:t>
            </a:r>
            <a:r>
              <a:rPr dirty="0" sz="2400" spc="-10" b="1">
                <a:latin typeface="Arial"/>
                <a:cs typeface="Arial"/>
              </a:rPr>
              <a:t>@DLBhattMD</a:t>
            </a:r>
            <a:endParaRPr sz="2400">
              <a:latin typeface="Arial"/>
              <a:cs typeface="Arial"/>
            </a:endParaRPr>
          </a:p>
        </p:txBody>
      </p:sp>
      <p:pic>
        <p:nvPicPr>
          <p:cNvPr id="3" name="object 3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329398" y="4131273"/>
            <a:ext cx="1752600" cy="2609849"/>
          </a:xfrm>
          <a:prstGeom prst="rect">
            <a:avLst/>
          </a:prstGeom>
        </p:spPr>
      </p:pic>
      <p:pic>
        <p:nvPicPr>
          <p:cNvPr id="4" name="object 4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12191998" cy="365125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4376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Author</a:t>
            </a:r>
            <a:r>
              <a:rPr dirty="0" spc="10"/>
              <a:t> </a:t>
            </a:r>
            <a:r>
              <a:rPr dirty="0" spc="-10"/>
              <a:t>Disclosures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699219" y="1458467"/>
            <a:ext cx="10814050" cy="4673600"/>
          </a:xfrm>
          <a:prstGeom prst="rect">
            <a:avLst/>
          </a:prstGeom>
        </p:spPr>
        <p:txBody>
          <a:bodyPr wrap="square" lIns="0" tIns="88900" rIns="0" bIns="0" rtlCol="0" vert="horz">
            <a:spAutoFit/>
          </a:bodyPr>
          <a:lstStyle/>
          <a:p>
            <a:pPr marL="184150" indent="-171450">
              <a:lnSpc>
                <a:spcPct val="100000"/>
              </a:lnSpc>
              <a:spcBef>
                <a:spcPts val="700"/>
              </a:spcBef>
              <a:buClr>
                <a:srgbClr val="F26F21"/>
              </a:buClr>
              <a:buFont typeface="Arial"/>
              <a:buChar char="•"/>
              <a:tabLst>
                <a:tab pos="184150" algn="l"/>
              </a:tabLst>
            </a:pPr>
            <a:r>
              <a:rPr dirty="0" sz="2000" b="1">
                <a:solidFill>
                  <a:srgbClr val="323B97"/>
                </a:solidFill>
                <a:latin typeface="Calibri"/>
                <a:cs typeface="Calibri"/>
              </a:rPr>
              <a:t>Deepak</a:t>
            </a:r>
            <a:r>
              <a:rPr dirty="0" sz="2000" spc="-35" b="1">
                <a:solidFill>
                  <a:srgbClr val="323B97"/>
                </a:solidFill>
                <a:latin typeface="Calibri"/>
                <a:cs typeface="Calibri"/>
              </a:rPr>
              <a:t> </a:t>
            </a:r>
            <a:r>
              <a:rPr dirty="0" sz="2000" b="1">
                <a:solidFill>
                  <a:srgbClr val="323B97"/>
                </a:solidFill>
                <a:latin typeface="Calibri"/>
                <a:cs typeface="Calibri"/>
              </a:rPr>
              <a:t>L.</a:t>
            </a:r>
            <a:r>
              <a:rPr dirty="0" sz="2000" spc="-25" b="1">
                <a:solidFill>
                  <a:srgbClr val="323B97"/>
                </a:solidFill>
                <a:latin typeface="Calibri"/>
                <a:cs typeface="Calibri"/>
              </a:rPr>
              <a:t> </a:t>
            </a:r>
            <a:r>
              <a:rPr dirty="0" sz="2000" b="1">
                <a:solidFill>
                  <a:srgbClr val="323B97"/>
                </a:solidFill>
                <a:latin typeface="Calibri"/>
                <a:cs typeface="Calibri"/>
              </a:rPr>
              <a:t>Bhatt,</a:t>
            </a:r>
            <a:r>
              <a:rPr dirty="0" sz="2000" spc="-25" b="1">
                <a:solidFill>
                  <a:srgbClr val="323B97"/>
                </a:solidFill>
                <a:latin typeface="Calibri"/>
                <a:cs typeface="Calibri"/>
              </a:rPr>
              <a:t> </a:t>
            </a:r>
            <a:r>
              <a:rPr dirty="0" sz="2000" b="1">
                <a:solidFill>
                  <a:srgbClr val="323B97"/>
                </a:solidFill>
                <a:latin typeface="Calibri"/>
                <a:cs typeface="Calibri"/>
              </a:rPr>
              <a:t>MD,</a:t>
            </a:r>
            <a:r>
              <a:rPr dirty="0" sz="2000" spc="-30" b="1">
                <a:solidFill>
                  <a:srgbClr val="323B97"/>
                </a:solidFill>
                <a:latin typeface="Calibri"/>
                <a:cs typeface="Calibri"/>
              </a:rPr>
              <a:t> </a:t>
            </a:r>
            <a:r>
              <a:rPr dirty="0" sz="2000" b="1">
                <a:solidFill>
                  <a:srgbClr val="323B97"/>
                </a:solidFill>
                <a:latin typeface="Calibri"/>
                <a:cs typeface="Calibri"/>
              </a:rPr>
              <a:t>MPH,</a:t>
            </a:r>
            <a:r>
              <a:rPr dirty="0" sz="2000" spc="-40" b="1">
                <a:solidFill>
                  <a:srgbClr val="323B97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323B97"/>
                </a:solidFill>
                <a:latin typeface="Calibri"/>
                <a:cs typeface="Calibri"/>
              </a:rPr>
              <a:t>receives</a:t>
            </a:r>
            <a:r>
              <a:rPr dirty="0" sz="2000" spc="-20">
                <a:solidFill>
                  <a:srgbClr val="323B97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323B97"/>
                </a:solidFill>
                <a:latin typeface="Calibri"/>
                <a:cs typeface="Calibri"/>
              </a:rPr>
              <a:t>research</a:t>
            </a:r>
            <a:r>
              <a:rPr dirty="0" sz="2000" spc="-30">
                <a:solidFill>
                  <a:srgbClr val="323B97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323B97"/>
                </a:solidFill>
                <a:latin typeface="Calibri"/>
                <a:cs typeface="Calibri"/>
              </a:rPr>
              <a:t>funding</a:t>
            </a:r>
            <a:r>
              <a:rPr dirty="0" sz="2000" spc="-30">
                <a:solidFill>
                  <a:srgbClr val="323B97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323B97"/>
                </a:solidFill>
                <a:latin typeface="Calibri"/>
                <a:cs typeface="Calibri"/>
              </a:rPr>
              <a:t>from</a:t>
            </a:r>
            <a:r>
              <a:rPr dirty="0" sz="2000" spc="-25">
                <a:solidFill>
                  <a:srgbClr val="323B97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323B97"/>
                </a:solidFill>
                <a:latin typeface="Calibri"/>
                <a:cs typeface="Calibri"/>
              </a:rPr>
              <a:t>CinCor</a:t>
            </a:r>
            <a:r>
              <a:rPr dirty="0" sz="2000" spc="-25">
                <a:solidFill>
                  <a:srgbClr val="323B97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323B97"/>
                </a:solidFill>
                <a:latin typeface="Calibri"/>
                <a:cs typeface="Calibri"/>
              </a:rPr>
              <a:t>Pharma,</a:t>
            </a:r>
            <a:r>
              <a:rPr dirty="0" sz="2000" spc="-25">
                <a:solidFill>
                  <a:srgbClr val="323B97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323B97"/>
                </a:solidFill>
                <a:latin typeface="Calibri"/>
                <a:cs typeface="Calibri"/>
              </a:rPr>
              <a:t>Inc.</a:t>
            </a:r>
            <a:r>
              <a:rPr dirty="0" sz="2000" spc="-35">
                <a:solidFill>
                  <a:srgbClr val="323B97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323B97"/>
                </a:solidFill>
                <a:latin typeface="Calibri"/>
                <a:cs typeface="Calibri"/>
              </a:rPr>
              <a:t>and</a:t>
            </a:r>
            <a:r>
              <a:rPr dirty="0" sz="2000" spc="-25">
                <a:solidFill>
                  <a:srgbClr val="323B97"/>
                </a:solidFill>
                <a:latin typeface="Calibri"/>
                <a:cs typeface="Calibri"/>
              </a:rPr>
              <a:t> </a:t>
            </a:r>
            <a:r>
              <a:rPr dirty="0" sz="2000" spc="-10">
                <a:solidFill>
                  <a:srgbClr val="323B97"/>
                </a:solidFill>
                <a:latin typeface="Calibri"/>
                <a:cs typeface="Calibri"/>
              </a:rPr>
              <a:t>AstraZeneca</a:t>
            </a:r>
            <a:endParaRPr sz="2000">
              <a:latin typeface="Calibri"/>
              <a:cs typeface="Calibri"/>
            </a:endParaRPr>
          </a:p>
          <a:p>
            <a:pPr marL="184150" indent="-171450">
              <a:lnSpc>
                <a:spcPct val="100000"/>
              </a:lnSpc>
              <a:spcBef>
                <a:spcPts val="600"/>
              </a:spcBef>
              <a:buClr>
                <a:srgbClr val="F26F21"/>
              </a:buClr>
              <a:buFont typeface="Arial"/>
              <a:buChar char="•"/>
              <a:tabLst>
                <a:tab pos="184150" algn="l"/>
              </a:tabLst>
            </a:pPr>
            <a:r>
              <a:rPr dirty="0" sz="2000" spc="-20" b="1">
                <a:solidFill>
                  <a:srgbClr val="323B97"/>
                </a:solidFill>
                <a:latin typeface="Calibri"/>
                <a:cs typeface="Calibri"/>
              </a:rPr>
              <a:t>Yuan-</a:t>
            </a:r>
            <a:r>
              <a:rPr dirty="0" sz="2000" b="1">
                <a:solidFill>
                  <a:srgbClr val="323B97"/>
                </a:solidFill>
                <a:latin typeface="Calibri"/>
                <a:cs typeface="Calibri"/>
              </a:rPr>
              <a:t>Di</a:t>
            </a:r>
            <a:r>
              <a:rPr dirty="0" sz="2000" spc="-40" b="1">
                <a:solidFill>
                  <a:srgbClr val="323B97"/>
                </a:solidFill>
                <a:latin typeface="Calibri"/>
                <a:cs typeface="Calibri"/>
              </a:rPr>
              <a:t> </a:t>
            </a:r>
            <a:r>
              <a:rPr dirty="0" sz="2000" b="1">
                <a:solidFill>
                  <a:srgbClr val="323B97"/>
                </a:solidFill>
                <a:latin typeface="Calibri"/>
                <a:cs typeface="Calibri"/>
              </a:rPr>
              <a:t>Halvorsen,</a:t>
            </a:r>
            <a:r>
              <a:rPr dirty="0" sz="2000" spc="-20" b="1">
                <a:solidFill>
                  <a:srgbClr val="323B97"/>
                </a:solidFill>
                <a:latin typeface="Calibri"/>
                <a:cs typeface="Calibri"/>
              </a:rPr>
              <a:t> </a:t>
            </a:r>
            <a:r>
              <a:rPr dirty="0" sz="2000" b="1">
                <a:solidFill>
                  <a:srgbClr val="323B97"/>
                </a:solidFill>
                <a:latin typeface="Calibri"/>
                <a:cs typeface="Calibri"/>
              </a:rPr>
              <a:t>PhD,</a:t>
            </a:r>
            <a:r>
              <a:rPr dirty="0" sz="2000" spc="-25" b="1">
                <a:solidFill>
                  <a:srgbClr val="323B97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323B97"/>
                </a:solidFill>
                <a:latin typeface="Calibri"/>
                <a:cs typeface="Calibri"/>
              </a:rPr>
              <a:t>is</a:t>
            </a:r>
            <a:r>
              <a:rPr dirty="0" sz="2000" spc="-15">
                <a:solidFill>
                  <a:srgbClr val="323B97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323B97"/>
                </a:solidFill>
                <a:latin typeface="Calibri"/>
                <a:cs typeface="Calibri"/>
              </a:rPr>
              <a:t>an</a:t>
            </a:r>
            <a:r>
              <a:rPr dirty="0" sz="2000" spc="-20">
                <a:solidFill>
                  <a:srgbClr val="323B97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323B97"/>
                </a:solidFill>
                <a:latin typeface="Calibri"/>
                <a:cs typeface="Calibri"/>
              </a:rPr>
              <a:t>employee</a:t>
            </a:r>
            <a:r>
              <a:rPr dirty="0" sz="2000" spc="-20">
                <a:solidFill>
                  <a:srgbClr val="323B97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323B97"/>
                </a:solidFill>
                <a:latin typeface="Calibri"/>
                <a:cs typeface="Calibri"/>
              </a:rPr>
              <a:t>of</a:t>
            </a:r>
            <a:r>
              <a:rPr dirty="0" sz="2000" spc="-20">
                <a:solidFill>
                  <a:srgbClr val="323B97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323B97"/>
                </a:solidFill>
                <a:latin typeface="Calibri"/>
                <a:cs typeface="Calibri"/>
              </a:rPr>
              <a:t>CinCor</a:t>
            </a:r>
            <a:r>
              <a:rPr dirty="0" sz="2000" spc="-20">
                <a:solidFill>
                  <a:srgbClr val="323B97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323B97"/>
                </a:solidFill>
                <a:latin typeface="Calibri"/>
                <a:cs typeface="Calibri"/>
              </a:rPr>
              <a:t>Pharma</a:t>
            </a:r>
            <a:r>
              <a:rPr dirty="0" sz="2000" spc="-15">
                <a:solidFill>
                  <a:srgbClr val="323B97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323B97"/>
                </a:solidFill>
                <a:latin typeface="Calibri"/>
                <a:cs typeface="Calibri"/>
              </a:rPr>
              <a:t>Inc.</a:t>
            </a:r>
            <a:r>
              <a:rPr dirty="0" sz="2000" spc="-25">
                <a:solidFill>
                  <a:srgbClr val="323B97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323B97"/>
                </a:solidFill>
                <a:latin typeface="Calibri"/>
                <a:cs typeface="Calibri"/>
              </a:rPr>
              <a:t>and</a:t>
            </a:r>
            <a:r>
              <a:rPr dirty="0" sz="2000" spc="-25">
                <a:solidFill>
                  <a:srgbClr val="323B97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323B97"/>
                </a:solidFill>
                <a:latin typeface="Calibri"/>
                <a:cs typeface="Calibri"/>
              </a:rPr>
              <a:t>receives</a:t>
            </a:r>
            <a:r>
              <a:rPr dirty="0" sz="2000" spc="-10">
                <a:solidFill>
                  <a:srgbClr val="323B97"/>
                </a:solidFill>
                <a:latin typeface="Calibri"/>
                <a:cs typeface="Calibri"/>
              </a:rPr>
              <a:t> </a:t>
            </a:r>
            <a:r>
              <a:rPr dirty="0" sz="2000" spc="-25">
                <a:solidFill>
                  <a:srgbClr val="323B97"/>
                </a:solidFill>
                <a:latin typeface="Calibri"/>
                <a:cs typeface="Calibri"/>
              </a:rPr>
              <a:t>stock-</a:t>
            </a:r>
            <a:r>
              <a:rPr dirty="0" sz="2000">
                <a:solidFill>
                  <a:srgbClr val="323B97"/>
                </a:solidFill>
                <a:latin typeface="Calibri"/>
                <a:cs typeface="Calibri"/>
              </a:rPr>
              <a:t>based</a:t>
            </a:r>
            <a:r>
              <a:rPr dirty="0" sz="2000" spc="-20">
                <a:solidFill>
                  <a:srgbClr val="323B97"/>
                </a:solidFill>
                <a:latin typeface="Calibri"/>
                <a:cs typeface="Calibri"/>
              </a:rPr>
              <a:t> </a:t>
            </a:r>
            <a:r>
              <a:rPr dirty="0" sz="2000" spc="-10">
                <a:solidFill>
                  <a:srgbClr val="323B97"/>
                </a:solidFill>
                <a:latin typeface="Calibri"/>
                <a:cs typeface="Calibri"/>
              </a:rPr>
              <a:t>compensation</a:t>
            </a:r>
            <a:endParaRPr sz="2000">
              <a:latin typeface="Calibri"/>
              <a:cs typeface="Calibri"/>
            </a:endParaRPr>
          </a:p>
          <a:p>
            <a:pPr marL="184150" indent="-171450">
              <a:lnSpc>
                <a:spcPct val="100000"/>
              </a:lnSpc>
              <a:spcBef>
                <a:spcPts val="600"/>
              </a:spcBef>
              <a:buClr>
                <a:srgbClr val="F26F21"/>
              </a:buClr>
              <a:buFont typeface="Arial"/>
              <a:buChar char="•"/>
              <a:tabLst>
                <a:tab pos="184150" algn="l"/>
              </a:tabLst>
            </a:pPr>
            <a:r>
              <a:rPr dirty="0" sz="2000" b="1">
                <a:solidFill>
                  <a:srgbClr val="323B97"/>
                </a:solidFill>
                <a:latin typeface="Calibri"/>
                <a:cs typeface="Calibri"/>
              </a:rPr>
              <a:t>William</a:t>
            </a:r>
            <a:r>
              <a:rPr dirty="0" sz="2000" spc="-35" b="1">
                <a:solidFill>
                  <a:srgbClr val="323B97"/>
                </a:solidFill>
                <a:latin typeface="Calibri"/>
                <a:cs typeface="Calibri"/>
              </a:rPr>
              <a:t> </a:t>
            </a:r>
            <a:r>
              <a:rPr dirty="0" sz="2000" b="1">
                <a:solidFill>
                  <a:srgbClr val="323B97"/>
                </a:solidFill>
                <a:latin typeface="Calibri"/>
                <a:cs typeface="Calibri"/>
              </a:rPr>
              <a:t>Marshall,</a:t>
            </a:r>
            <a:r>
              <a:rPr dirty="0" sz="2000" spc="-20" b="1">
                <a:solidFill>
                  <a:srgbClr val="323B97"/>
                </a:solidFill>
                <a:latin typeface="Calibri"/>
                <a:cs typeface="Calibri"/>
              </a:rPr>
              <a:t> </a:t>
            </a:r>
            <a:r>
              <a:rPr dirty="0" sz="2000" b="1">
                <a:solidFill>
                  <a:srgbClr val="323B97"/>
                </a:solidFill>
                <a:latin typeface="Calibri"/>
                <a:cs typeface="Calibri"/>
              </a:rPr>
              <a:t>MD,</a:t>
            </a:r>
            <a:r>
              <a:rPr dirty="0" sz="2000" spc="-35" b="1">
                <a:solidFill>
                  <a:srgbClr val="323B97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323B97"/>
                </a:solidFill>
                <a:latin typeface="Calibri"/>
                <a:cs typeface="Calibri"/>
              </a:rPr>
              <a:t>is</a:t>
            </a:r>
            <a:r>
              <a:rPr dirty="0" sz="2000" spc="-15">
                <a:solidFill>
                  <a:srgbClr val="323B97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323B97"/>
                </a:solidFill>
                <a:latin typeface="Calibri"/>
                <a:cs typeface="Calibri"/>
              </a:rPr>
              <a:t>an</a:t>
            </a:r>
            <a:r>
              <a:rPr dirty="0" sz="2000" spc="-25">
                <a:solidFill>
                  <a:srgbClr val="323B97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323B97"/>
                </a:solidFill>
                <a:latin typeface="Calibri"/>
                <a:cs typeface="Calibri"/>
              </a:rPr>
              <a:t>employee</a:t>
            </a:r>
            <a:r>
              <a:rPr dirty="0" sz="2000" spc="-15">
                <a:solidFill>
                  <a:srgbClr val="323B97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323B97"/>
                </a:solidFill>
                <a:latin typeface="Calibri"/>
                <a:cs typeface="Calibri"/>
              </a:rPr>
              <a:t>of</a:t>
            </a:r>
            <a:r>
              <a:rPr dirty="0" sz="2000" spc="-25">
                <a:solidFill>
                  <a:srgbClr val="323B97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323B97"/>
                </a:solidFill>
                <a:latin typeface="Calibri"/>
                <a:cs typeface="Calibri"/>
              </a:rPr>
              <a:t>CinCor</a:t>
            </a:r>
            <a:r>
              <a:rPr dirty="0" sz="2000" spc="-15">
                <a:solidFill>
                  <a:srgbClr val="323B97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323B97"/>
                </a:solidFill>
                <a:latin typeface="Calibri"/>
                <a:cs typeface="Calibri"/>
              </a:rPr>
              <a:t>Pharma,</a:t>
            </a:r>
            <a:r>
              <a:rPr dirty="0" sz="2000" spc="-25">
                <a:solidFill>
                  <a:srgbClr val="323B97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323B97"/>
                </a:solidFill>
                <a:latin typeface="Calibri"/>
                <a:cs typeface="Calibri"/>
              </a:rPr>
              <a:t>Inc.</a:t>
            </a:r>
            <a:r>
              <a:rPr dirty="0" sz="2000" spc="-25">
                <a:solidFill>
                  <a:srgbClr val="323B97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323B97"/>
                </a:solidFill>
                <a:latin typeface="Calibri"/>
                <a:cs typeface="Calibri"/>
              </a:rPr>
              <a:t>and</a:t>
            </a:r>
            <a:r>
              <a:rPr dirty="0" sz="2000" spc="-25">
                <a:solidFill>
                  <a:srgbClr val="323B97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323B97"/>
                </a:solidFill>
                <a:latin typeface="Calibri"/>
                <a:cs typeface="Calibri"/>
              </a:rPr>
              <a:t>receives</a:t>
            </a:r>
            <a:r>
              <a:rPr dirty="0" sz="2000" spc="-10">
                <a:solidFill>
                  <a:srgbClr val="323B97"/>
                </a:solidFill>
                <a:latin typeface="Calibri"/>
                <a:cs typeface="Calibri"/>
              </a:rPr>
              <a:t> </a:t>
            </a:r>
            <a:r>
              <a:rPr dirty="0" sz="2000" spc="-25">
                <a:solidFill>
                  <a:srgbClr val="323B97"/>
                </a:solidFill>
                <a:latin typeface="Calibri"/>
                <a:cs typeface="Calibri"/>
              </a:rPr>
              <a:t>stock-</a:t>
            </a:r>
            <a:r>
              <a:rPr dirty="0" sz="2000">
                <a:solidFill>
                  <a:srgbClr val="323B97"/>
                </a:solidFill>
                <a:latin typeface="Calibri"/>
                <a:cs typeface="Calibri"/>
              </a:rPr>
              <a:t>based</a:t>
            </a:r>
            <a:r>
              <a:rPr dirty="0" sz="2000" spc="-20">
                <a:solidFill>
                  <a:srgbClr val="323B97"/>
                </a:solidFill>
                <a:latin typeface="Calibri"/>
                <a:cs typeface="Calibri"/>
              </a:rPr>
              <a:t> </a:t>
            </a:r>
            <a:r>
              <a:rPr dirty="0" sz="2000" spc="-10">
                <a:solidFill>
                  <a:srgbClr val="323B97"/>
                </a:solidFill>
                <a:latin typeface="Calibri"/>
                <a:cs typeface="Calibri"/>
              </a:rPr>
              <a:t>compensation</a:t>
            </a:r>
            <a:endParaRPr sz="2000">
              <a:latin typeface="Calibri"/>
              <a:cs typeface="Calibri"/>
            </a:endParaRPr>
          </a:p>
          <a:p>
            <a:pPr marL="184150" indent="-171450">
              <a:lnSpc>
                <a:spcPct val="100000"/>
              </a:lnSpc>
              <a:spcBef>
                <a:spcPts val="600"/>
              </a:spcBef>
              <a:buClr>
                <a:srgbClr val="F26F21"/>
              </a:buClr>
              <a:buFont typeface="Arial"/>
              <a:buChar char="•"/>
              <a:tabLst>
                <a:tab pos="184150" algn="l"/>
              </a:tabLst>
            </a:pPr>
            <a:r>
              <a:rPr dirty="0" sz="2000" b="1">
                <a:solidFill>
                  <a:srgbClr val="323B97"/>
                </a:solidFill>
                <a:latin typeface="Calibri"/>
                <a:cs typeface="Calibri"/>
              </a:rPr>
              <a:t>Brian</a:t>
            </a:r>
            <a:r>
              <a:rPr dirty="0" sz="2000" spc="-35" b="1">
                <a:solidFill>
                  <a:srgbClr val="323B97"/>
                </a:solidFill>
                <a:latin typeface="Calibri"/>
                <a:cs typeface="Calibri"/>
              </a:rPr>
              <a:t> </a:t>
            </a:r>
            <a:r>
              <a:rPr dirty="0" sz="2000" b="1">
                <a:solidFill>
                  <a:srgbClr val="323B97"/>
                </a:solidFill>
                <a:latin typeface="Calibri"/>
                <a:cs typeface="Calibri"/>
              </a:rPr>
              <a:t>Shen</a:t>
            </a:r>
            <a:r>
              <a:rPr dirty="0" sz="2000" spc="-20" b="1">
                <a:solidFill>
                  <a:srgbClr val="323B97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323B97"/>
                </a:solidFill>
                <a:latin typeface="Calibri"/>
                <a:cs typeface="Calibri"/>
              </a:rPr>
              <a:t>is</a:t>
            </a:r>
            <a:r>
              <a:rPr dirty="0" sz="2000" spc="-15">
                <a:solidFill>
                  <a:srgbClr val="323B97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323B97"/>
                </a:solidFill>
                <a:latin typeface="Calibri"/>
                <a:cs typeface="Calibri"/>
              </a:rPr>
              <a:t>a</a:t>
            </a:r>
            <a:r>
              <a:rPr dirty="0" sz="2000" spc="-15">
                <a:solidFill>
                  <a:srgbClr val="323B97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323B97"/>
                </a:solidFill>
                <a:latin typeface="Calibri"/>
                <a:cs typeface="Calibri"/>
              </a:rPr>
              <a:t>contractor</a:t>
            </a:r>
            <a:r>
              <a:rPr dirty="0" sz="2000" spc="-15">
                <a:solidFill>
                  <a:srgbClr val="323B97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323B97"/>
                </a:solidFill>
                <a:latin typeface="Calibri"/>
                <a:cs typeface="Calibri"/>
              </a:rPr>
              <a:t>of</a:t>
            </a:r>
            <a:r>
              <a:rPr dirty="0" sz="2000" spc="-20">
                <a:solidFill>
                  <a:srgbClr val="323B97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323B97"/>
                </a:solidFill>
                <a:latin typeface="Calibri"/>
                <a:cs typeface="Calibri"/>
              </a:rPr>
              <a:t>CinCor</a:t>
            </a:r>
            <a:r>
              <a:rPr dirty="0" sz="2000" spc="-15">
                <a:solidFill>
                  <a:srgbClr val="323B97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323B97"/>
                </a:solidFill>
                <a:latin typeface="Calibri"/>
                <a:cs typeface="Calibri"/>
              </a:rPr>
              <a:t>Pharma,</a:t>
            </a:r>
            <a:r>
              <a:rPr dirty="0" sz="2000" spc="-20">
                <a:solidFill>
                  <a:srgbClr val="323B97"/>
                </a:solidFill>
                <a:latin typeface="Calibri"/>
                <a:cs typeface="Calibri"/>
              </a:rPr>
              <a:t> Inc.</a:t>
            </a:r>
            <a:endParaRPr sz="2000">
              <a:latin typeface="Calibri"/>
              <a:cs typeface="Calibri"/>
            </a:endParaRPr>
          </a:p>
          <a:p>
            <a:pPr marL="184150" indent="-171450">
              <a:lnSpc>
                <a:spcPct val="100000"/>
              </a:lnSpc>
              <a:spcBef>
                <a:spcPts val="600"/>
              </a:spcBef>
              <a:buClr>
                <a:srgbClr val="F26F21"/>
              </a:buClr>
              <a:buFont typeface="Arial"/>
              <a:buChar char="•"/>
              <a:tabLst>
                <a:tab pos="184150" algn="l"/>
              </a:tabLst>
            </a:pPr>
            <a:r>
              <a:rPr dirty="0" sz="2000" b="1">
                <a:solidFill>
                  <a:srgbClr val="323B97"/>
                </a:solidFill>
                <a:latin typeface="Calibri"/>
                <a:cs typeface="Calibri"/>
              </a:rPr>
              <a:t>Daniel</a:t>
            </a:r>
            <a:r>
              <a:rPr dirty="0" sz="2000" spc="-30" b="1">
                <a:solidFill>
                  <a:srgbClr val="323B97"/>
                </a:solidFill>
                <a:latin typeface="Calibri"/>
                <a:cs typeface="Calibri"/>
              </a:rPr>
              <a:t> </a:t>
            </a:r>
            <a:r>
              <a:rPr dirty="0" sz="2000" b="1">
                <a:solidFill>
                  <a:srgbClr val="323B97"/>
                </a:solidFill>
                <a:latin typeface="Calibri"/>
                <a:cs typeface="Calibri"/>
              </a:rPr>
              <a:t>Lader</a:t>
            </a:r>
            <a:r>
              <a:rPr dirty="0" sz="2000" spc="-10" b="1">
                <a:solidFill>
                  <a:srgbClr val="323B97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323B97"/>
                </a:solidFill>
                <a:latin typeface="Calibri"/>
                <a:cs typeface="Calibri"/>
              </a:rPr>
              <a:t>is</a:t>
            </a:r>
            <a:r>
              <a:rPr dirty="0" sz="2000" spc="-10">
                <a:solidFill>
                  <a:srgbClr val="323B97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323B97"/>
                </a:solidFill>
                <a:latin typeface="Calibri"/>
                <a:cs typeface="Calibri"/>
              </a:rPr>
              <a:t>an</a:t>
            </a:r>
            <a:r>
              <a:rPr dirty="0" sz="2000" spc="-15">
                <a:solidFill>
                  <a:srgbClr val="323B97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323B97"/>
                </a:solidFill>
                <a:latin typeface="Calibri"/>
                <a:cs typeface="Calibri"/>
              </a:rPr>
              <a:t>employee</a:t>
            </a:r>
            <a:r>
              <a:rPr dirty="0" sz="2000" spc="-10">
                <a:solidFill>
                  <a:srgbClr val="323B97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323B97"/>
                </a:solidFill>
                <a:latin typeface="Calibri"/>
                <a:cs typeface="Calibri"/>
              </a:rPr>
              <a:t>of</a:t>
            </a:r>
            <a:r>
              <a:rPr dirty="0" sz="2000" spc="-15">
                <a:solidFill>
                  <a:srgbClr val="323B97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323B97"/>
                </a:solidFill>
                <a:latin typeface="Calibri"/>
                <a:cs typeface="Calibri"/>
              </a:rPr>
              <a:t>CinCor</a:t>
            </a:r>
            <a:r>
              <a:rPr dirty="0" sz="2000" spc="-15">
                <a:solidFill>
                  <a:srgbClr val="323B97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323B97"/>
                </a:solidFill>
                <a:latin typeface="Calibri"/>
                <a:cs typeface="Calibri"/>
              </a:rPr>
              <a:t>Pharma,</a:t>
            </a:r>
            <a:r>
              <a:rPr dirty="0" sz="2000" spc="-10">
                <a:solidFill>
                  <a:srgbClr val="323B97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323B97"/>
                </a:solidFill>
                <a:latin typeface="Calibri"/>
                <a:cs typeface="Calibri"/>
              </a:rPr>
              <a:t>Inc.</a:t>
            </a:r>
            <a:r>
              <a:rPr dirty="0" sz="2000" spc="-20">
                <a:solidFill>
                  <a:srgbClr val="323B97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323B97"/>
                </a:solidFill>
                <a:latin typeface="Calibri"/>
                <a:cs typeface="Calibri"/>
              </a:rPr>
              <a:t>and</a:t>
            </a:r>
            <a:r>
              <a:rPr dirty="0" sz="2000" spc="-15">
                <a:solidFill>
                  <a:srgbClr val="323B97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323B97"/>
                </a:solidFill>
                <a:latin typeface="Calibri"/>
                <a:cs typeface="Calibri"/>
              </a:rPr>
              <a:t>receives</a:t>
            </a:r>
            <a:r>
              <a:rPr dirty="0" sz="2000" spc="-5">
                <a:solidFill>
                  <a:srgbClr val="323B97"/>
                </a:solidFill>
                <a:latin typeface="Calibri"/>
                <a:cs typeface="Calibri"/>
              </a:rPr>
              <a:t> </a:t>
            </a:r>
            <a:r>
              <a:rPr dirty="0" sz="2000" spc="-25">
                <a:solidFill>
                  <a:srgbClr val="323B97"/>
                </a:solidFill>
                <a:latin typeface="Calibri"/>
                <a:cs typeface="Calibri"/>
              </a:rPr>
              <a:t>stock-</a:t>
            </a:r>
            <a:r>
              <a:rPr dirty="0" sz="2000">
                <a:solidFill>
                  <a:srgbClr val="323B97"/>
                </a:solidFill>
                <a:latin typeface="Calibri"/>
                <a:cs typeface="Calibri"/>
              </a:rPr>
              <a:t>based</a:t>
            </a:r>
            <a:r>
              <a:rPr dirty="0" sz="2000" spc="-15">
                <a:solidFill>
                  <a:srgbClr val="323B97"/>
                </a:solidFill>
                <a:latin typeface="Calibri"/>
                <a:cs typeface="Calibri"/>
              </a:rPr>
              <a:t> </a:t>
            </a:r>
            <a:r>
              <a:rPr dirty="0" sz="2000" spc="-10">
                <a:solidFill>
                  <a:srgbClr val="323B97"/>
                </a:solidFill>
                <a:latin typeface="Calibri"/>
                <a:cs typeface="Calibri"/>
              </a:rPr>
              <a:t>compensation</a:t>
            </a:r>
            <a:endParaRPr sz="2000">
              <a:latin typeface="Calibri"/>
              <a:cs typeface="Calibri"/>
            </a:endParaRPr>
          </a:p>
          <a:p>
            <a:pPr marL="184150" marR="469265" indent="-171450">
              <a:lnSpc>
                <a:spcPct val="100000"/>
              </a:lnSpc>
              <a:spcBef>
                <a:spcPts val="600"/>
              </a:spcBef>
              <a:buClr>
                <a:srgbClr val="F26F21"/>
              </a:buClr>
              <a:buFont typeface="Arial"/>
              <a:buChar char="•"/>
              <a:tabLst>
                <a:tab pos="184150" algn="l"/>
              </a:tabLst>
            </a:pPr>
            <a:r>
              <a:rPr dirty="0" sz="2000" b="1">
                <a:solidFill>
                  <a:srgbClr val="323B97"/>
                </a:solidFill>
                <a:latin typeface="Calibri"/>
                <a:cs typeface="Calibri"/>
              </a:rPr>
              <a:t>Mackenzie</a:t>
            </a:r>
            <a:r>
              <a:rPr dirty="0" sz="2000" spc="-20" b="1">
                <a:solidFill>
                  <a:srgbClr val="323B97"/>
                </a:solidFill>
                <a:latin typeface="Calibri"/>
                <a:cs typeface="Calibri"/>
              </a:rPr>
              <a:t> </a:t>
            </a:r>
            <a:r>
              <a:rPr dirty="0" sz="2000" spc="-30" b="1">
                <a:solidFill>
                  <a:srgbClr val="323B97"/>
                </a:solidFill>
                <a:latin typeface="Calibri"/>
                <a:cs typeface="Calibri"/>
              </a:rPr>
              <a:t>Pater, </a:t>
            </a:r>
            <a:r>
              <a:rPr dirty="0" sz="2000" b="1">
                <a:solidFill>
                  <a:srgbClr val="323B97"/>
                </a:solidFill>
                <a:latin typeface="Calibri"/>
                <a:cs typeface="Calibri"/>
              </a:rPr>
              <a:t>PhD,</a:t>
            </a:r>
            <a:r>
              <a:rPr dirty="0" sz="2000" spc="-15" b="1">
                <a:solidFill>
                  <a:srgbClr val="323B97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323B97"/>
                </a:solidFill>
                <a:latin typeface="Calibri"/>
                <a:cs typeface="Calibri"/>
              </a:rPr>
              <a:t>is</a:t>
            </a:r>
            <a:r>
              <a:rPr dirty="0" sz="2000" spc="-20">
                <a:solidFill>
                  <a:srgbClr val="323B97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323B97"/>
                </a:solidFill>
                <a:latin typeface="Calibri"/>
                <a:cs typeface="Calibri"/>
              </a:rPr>
              <a:t>an</a:t>
            </a:r>
            <a:r>
              <a:rPr dirty="0" sz="2000" spc="-25">
                <a:solidFill>
                  <a:srgbClr val="323B97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323B97"/>
                </a:solidFill>
                <a:latin typeface="Calibri"/>
                <a:cs typeface="Calibri"/>
              </a:rPr>
              <a:t>employee</a:t>
            </a:r>
            <a:r>
              <a:rPr dirty="0" sz="2000" spc="-15">
                <a:solidFill>
                  <a:srgbClr val="323B97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323B97"/>
                </a:solidFill>
                <a:latin typeface="Calibri"/>
                <a:cs typeface="Calibri"/>
              </a:rPr>
              <a:t>of</a:t>
            </a:r>
            <a:r>
              <a:rPr dirty="0" sz="2000" spc="-25">
                <a:solidFill>
                  <a:srgbClr val="323B97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323B97"/>
                </a:solidFill>
                <a:latin typeface="Calibri"/>
                <a:cs typeface="Calibri"/>
              </a:rPr>
              <a:t>and</a:t>
            </a:r>
            <a:r>
              <a:rPr dirty="0" sz="2000" spc="-25">
                <a:solidFill>
                  <a:srgbClr val="323B97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323B97"/>
                </a:solidFill>
                <a:latin typeface="Calibri"/>
                <a:cs typeface="Calibri"/>
              </a:rPr>
              <a:t>has</a:t>
            </a:r>
            <a:r>
              <a:rPr dirty="0" sz="2000" spc="-15">
                <a:solidFill>
                  <a:srgbClr val="323B97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323B97"/>
                </a:solidFill>
                <a:latin typeface="Calibri"/>
                <a:cs typeface="Calibri"/>
              </a:rPr>
              <a:t>equity</a:t>
            </a:r>
            <a:r>
              <a:rPr dirty="0" sz="2000" spc="-30">
                <a:solidFill>
                  <a:srgbClr val="323B97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323B97"/>
                </a:solidFill>
                <a:latin typeface="Calibri"/>
                <a:cs typeface="Calibri"/>
              </a:rPr>
              <a:t>in</a:t>
            </a:r>
            <a:r>
              <a:rPr dirty="0" sz="2000" spc="-25">
                <a:solidFill>
                  <a:srgbClr val="323B97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323B97"/>
                </a:solidFill>
                <a:latin typeface="Calibri"/>
                <a:cs typeface="Calibri"/>
              </a:rPr>
              <a:t>CinRx</a:t>
            </a:r>
            <a:r>
              <a:rPr dirty="0" sz="2000" spc="-20">
                <a:solidFill>
                  <a:srgbClr val="323B97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323B97"/>
                </a:solidFill>
                <a:latin typeface="Calibri"/>
                <a:cs typeface="Calibri"/>
              </a:rPr>
              <a:t>Pharma,</a:t>
            </a:r>
            <a:r>
              <a:rPr dirty="0" sz="2000" spc="-25">
                <a:solidFill>
                  <a:srgbClr val="323B97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323B97"/>
                </a:solidFill>
                <a:latin typeface="Calibri"/>
                <a:cs typeface="Calibri"/>
              </a:rPr>
              <a:t>LLC,</a:t>
            </a:r>
            <a:r>
              <a:rPr dirty="0" sz="2000" spc="-25">
                <a:solidFill>
                  <a:srgbClr val="323B97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323B97"/>
                </a:solidFill>
                <a:latin typeface="Calibri"/>
                <a:cs typeface="Calibri"/>
              </a:rPr>
              <a:t>which</a:t>
            </a:r>
            <a:r>
              <a:rPr dirty="0" sz="2000" spc="-20">
                <a:solidFill>
                  <a:srgbClr val="323B97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323B97"/>
                </a:solidFill>
                <a:latin typeface="Calibri"/>
                <a:cs typeface="Calibri"/>
              </a:rPr>
              <a:t>has</a:t>
            </a:r>
            <a:r>
              <a:rPr dirty="0" sz="2000" spc="-20">
                <a:solidFill>
                  <a:srgbClr val="323B97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323B97"/>
                </a:solidFill>
                <a:latin typeface="Calibri"/>
                <a:cs typeface="Calibri"/>
              </a:rPr>
              <a:t>an</a:t>
            </a:r>
            <a:r>
              <a:rPr dirty="0" sz="2000" spc="-20">
                <a:solidFill>
                  <a:srgbClr val="323B97"/>
                </a:solidFill>
                <a:latin typeface="Calibri"/>
                <a:cs typeface="Calibri"/>
              </a:rPr>
              <a:t> </a:t>
            </a:r>
            <a:r>
              <a:rPr dirty="0" sz="2000" spc="-10">
                <a:solidFill>
                  <a:srgbClr val="323B97"/>
                </a:solidFill>
                <a:latin typeface="Calibri"/>
                <a:cs typeface="Calibri"/>
              </a:rPr>
              <a:t>equity </a:t>
            </a:r>
            <a:r>
              <a:rPr dirty="0" sz="2000">
                <a:solidFill>
                  <a:srgbClr val="323B97"/>
                </a:solidFill>
                <a:latin typeface="Calibri"/>
                <a:cs typeface="Calibri"/>
              </a:rPr>
              <a:t>stake</a:t>
            </a:r>
            <a:r>
              <a:rPr dirty="0" sz="2000" spc="-45">
                <a:solidFill>
                  <a:srgbClr val="323B97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323B97"/>
                </a:solidFill>
                <a:latin typeface="Calibri"/>
                <a:cs typeface="Calibri"/>
              </a:rPr>
              <a:t>in</a:t>
            </a:r>
            <a:r>
              <a:rPr dirty="0" sz="2000" spc="-35">
                <a:solidFill>
                  <a:srgbClr val="323B97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323B97"/>
                </a:solidFill>
                <a:latin typeface="Calibri"/>
                <a:cs typeface="Calibri"/>
              </a:rPr>
              <a:t>CinCor</a:t>
            </a:r>
            <a:r>
              <a:rPr dirty="0" sz="2000" spc="-35">
                <a:solidFill>
                  <a:srgbClr val="323B97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323B97"/>
                </a:solidFill>
                <a:latin typeface="Calibri"/>
                <a:cs typeface="Calibri"/>
              </a:rPr>
              <a:t>Pharma,</a:t>
            </a:r>
            <a:r>
              <a:rPr dirty="0" sz="2000" spc="-35">
                <a:solidFill>
                  <a:srgbClr val="323B97"/>
                </a:solidFill>
                <a:latin typeface="Calibri"/>
                <a:cs typeface="Calibri"/>
              </a:rPr>
              <a:t> </a:t>
            </a:r>
            <a:r>
              <a:rPr dirty="0" sz="2000" spc="-20">
                <a:solidFill>
                  <a:srgbClr val="323B97"/>
                </a:solidFill>
                <a:latin typeface="Calibri"/>
                <a:cs typeface="Calibri"/>
              </a:rPr>
              <a:t>Inc.</a:t>
            </a:r>
            <a:endParaRPr sz="2000">
              <a:latin typeface="Calibri"/>
              <a:cs typeface="Calibri"/>
            </a:endParaRPr>
          </a:p>
          <a:p>
            <a:pPr marL="184150" indent="-171450">
              <a:lnSpc>
                <a:spcPct val="100000"/>
              </a:lnSpc>
              <a:spcBef>
                <a:spcPts val="600"/>
              </a:spcBef>
              <a:buClr>
                <a:srgbClr val="F26F21"/>
              </a:buClr>
              <a:buFont typeface="Arial"/>
              <a:buChar char="•"/>
              <a:tabLst>
                <a:tab pos="184150" algn="l"/>
              </a:tabLst>
            </a:pPr>
            <a:r>
              <a:rPr dirty="0" sz="2000" b="1">
                <a:solidFill>
                  <a:srgbClr val="323B97"/>
                </a:solidFill>
                <a:latin typeface="Calibri"/>
                <a:cs typeface="Calibri"/>
              </a:rPr>
              <a:t>Ajay</a:t>
            </a:r>
            <a:r>
              <a:rPr dirty="0" sz="2000" spc="-30" b="1">
                <a:solidFill>
                  <a:srgbClr val="323B97"/>
                </a:solidFill>
                <a:latin typeface="Calibri"/>
                <a:cs typeface="Calibri"/>
              </a:rPr>
              <a:t> </a:t>
            </a:r>
            <a:r>
              <a:rPr dirty="0" sz="2000" spc="-10" b="1">
                <a:solidFill>
                  <a:srgbClr val="323B97"/>
                </a:solidFill>
                <a:latin typeface="Calibri"/>
                <a:cs typeface="Calibri"/>
              </a:rPr>
              <a:t>Srivastava,</a:t>
            </a:r>
            <a:r>
              <a:rPr dirty="0" sz="2000" spc="-25" b="1">
                <a:solidFill>
                  <a:srgbClr val="323B97"/>
                </a:solidFill>
                <a:latin typeface="Calibri"/>
                <a:cs typeface="Calibri"/>
              </a:rPr>
              <a:t> </a:t>
            </a:r>
            <a:r>
              <a:rPr dirty="0" sz="2000" b="1">
                <a:solidFill>
                  <a:srgbClr val="323B97"/>
                </a:solidFill>
                <a:latin typeface="Calibri"/>
                <a:cs typeface="Calibri"/>
              </a:rPr>
              <a:t>MD</a:t>
            </a:r>
            <a:r>
              <a:rPr dirty="0" sz="2000" spc="-20" b="1">
                <a:solidFill>
                  <a:srgbClr val="323B97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323B97"/>
                </a:solidFill>
                <a:latin typeface="Calibri"/>
                <a:cs typeface="Calibri"/>
              </a:rPr>
              <a:t>is</a:t>
            </a:r>
            <a:r>
              <a:rPr dirty="0" sz="2000" spc="-20">
                <a:solidFill>
                  <a:srgbClr val="323B97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323B97"/>
                </a:solidFill>
                <a:latin typeface="Calibri"/>
                <a:cs typeface="Calibri"/>
              </a:rPr>
              <a:t>an</a:t>
            </a:r>
            <a:r>
              <a:rPr dirty="0" sz="2000" spc="-25">
                <a:solidFill>
                  <a:srgbClr val="323B97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323B97"/>
                </a:solidFill>
                <a:latin typeface="Calibri"/>
                <a:cs typeface="Calibri"/>
              </a:rPr>
              <a:t>employee</a:t>
            </a:r>
            <a:r>
              <a:rPr dirty="0" sz="2000" spc="-15">
                <a:solidFill>
                  <a:srgbClr val="323B97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323B97"/>
                </a:solidFill>
                <a:latin typeface="Calibri"/>
                <a:cs typeface="Calibri"/>
              </a:rPr>
              <a:t>of</a:t>
            </a:r>
            <a:r>
              <a:rPr dirty="0" sz="2000" spc="-20">
                <a:solidFill>
                  <a:srgbClr val="323B97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323B97"/>
                </a:solidFill>
                <a:latin typeface="Calibri"/>
                <a:cs typeface="Calibri"/>
              </a:rPr>
              <a:t>Medpace,</a:t>
            </a:r>
            <a:r>
              <a:rPr dirty="0" sz="2000" spc="-20">
                <a:solidFill>
                  <a:srgbClr val="323B97"/>
                </a:solidFill>
                <a:latin typeface="Calibri"/>
                <a:cs typeface="Calibri"/>
              </a:rPr>
              <a:t> Inc.</a:t>
            </a:r>
            <a:endParaRPr sz="2000">
              <a:latin typeface="Calibri"/>
              <a:cs typeface="Calibri"/>
            </a:endParaRPr>
          </a:p>
          <a:p>
            <a:pPr marL="184150" marR="5080" indent="-171450">
              <a:lnSpc>
                <a:spcPct val="100000"/>
              </a:lnSpc>
              <a:spcBef>
                <a:spcPts val="600"/>
              </a:spcBef>
              <a:buClr>
                <a:srgbClr val="F26F21"/>
              </a:buClr>
              <a:buFont typeface="Arial"/>
              <a:buChar char="•"/>
              <a:tabLst>
                <a:tab pos="184150" algn="l"/>
              </a:tabLst>
            </a:pPr>
            <a:r>
              <a:rPr dirty="0" sz="2000" b="1">
                <a:solidFill>
                  <a:srgbClr val="323B97"/>
                </a:solidFill>
                <a:latin typeface="Calibri"/>
                <a:cs typeface="Calibri"/>
              </a:rPr>
              <a:t>Morris</a:t>
            </a:r>
            <a:r>
              <a:rPr dirty="0" sz="2000" spc="-30" b="1">
                <a:solidFill>
                  <a:srgbClr val="323B97"/>
                </a:solidFill>
                <a:latin typeface="Calibri"/>
                <a:cs typeface="Calibri"/>
              </a:rPr>
              <a:t> </a:t>
            </a:r>
            <a:r>
              <a:rPr dirty="0" sz="2000" b="1">
                <a:solidFill>
                  <a:srgbClr val="323B97"/>
                </a:solidFill>
                <a:latin typeface="Calibri"/>
                <a:cs typeface="Calibri"/>
              </a:rPr>
              <a:t>J.</a:t>
            </a:r>
            <a:r>
              <a:rPr dirty="0" sz="2000" spc="-15" b="1">
                <a:solidFill>
                  <a:srgbClr val="323B97"/>
                </a:solidFill>
                <a:latin typeface="Calibri"/>
                <a:cs typeface="Calibri"/>
              </a:rPr>
              <a:t> </a:t>
            </a:r>
            <a:r>
              <a:rPr dirty="0" sz="2000" b="1">
                <a:solidFill>
                  <a:srgbClr val="323B97"/>
                </a:solidFill>
                <a:latin typeface="Calibri"/>
                <a:cs typeface="Calibri"/>
              </a:rPr>
              <a:t>Brown,</a:t>
            </a:r>
            <a:r>
              <a:rPr dirty="0" sz="2000" spc="-25" b="1">
                <a:solidFill>
                  <a:srgbClr val="323B97"/>
                </a:solidFill>
                <a:latin typeface="Calibri"/>
                <a:cs typeface="Calibri"/>
              </a:rPr>
              <a:t> </a:t>
            </a:r>
            <a:r>
              <a:rPr dirty="0" sz="2000" b="1">
                <a:solidFill>
                  <a:srgbClr val="323B97"/>
                </a:solidFill>
                <a:latin typeface="Calibri"/>
                <a:cs typeface="Calibri"/>
              </a:rPr>
              <a:t>MD,</a:t>
            </a:r>
            <a:r>
              <a:rPr dirty="0" sz="2000" spc="-25" b="1">
                <a:solidFill>
                  <a:srgbClr val="323B97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323B97"/>
                </a:solidFill>
                <a:latin typeface="Calibri"/>
                <a:cs typeface="Calibri"/>
              </a:rPr>
              <a:t>is</a:t>
            </a:r>
            <a:r>
              <a:rPr dirty="0" sz="2000" spc="-15">
                <a:solidFill>
                  <a:srgbClr val="323B97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323B97"/>
                </a:solidFill>
                <a:latin typeface="Calibri"/>
                <a:cs typeface="Calibri"/>
              </a:rPr>
              <a:t>a</a:t>
            </a:r>
            <a:r>
              <a:rPr dirty="0" sz="2000" spc="-15">
                <a:solidFill>
                  <a:srgbClr val="323B97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323B97"/>
                </a:solidFill>
                <a:latin typeface="Calibri"/>
                <a:cs typeface="Calibri"/>
              </a:rPr>
              <a:t>member</a:t>
            </a:r>
            <a:r>
              <a:rPr dirty="0" sz="2000" spc="-20">
                <a:solidFill>
                  <a:srgbClr val="323B97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323B97"/>
                </a:solidFill>
                <a:latin typeface="Calibri"/>
                <a:cs typeface="Calibri"/>
              </a:rPr>
              <a:t>of</a:t>
            </a:r>
            <a:r>
              <a:rPr dirty="0" sz="2000" spc="-15">
                <a:solidFill>
                  <a:srgbClr val="323B97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323B97"/>
                </a:solidFill>
                <a:latin typeface="Calibri"/>
                <a:cs typeface="Calibri"/>
              </a:rPr>
              <a:t>CinCor</a:t>
            </a:r>
            <a:r>
              <a:rPr dirty="0" sz="2000" spc="-15">
                <a:solidFill>
                  <a:srgbClr val="323B97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323B97"/>
                </a:solidFill>
                <a:latin typeface="Calibri"/>
                <a:cs typeface="Calibri"/>
              </a:rPr>
              <a:t>Pharma,</a:t>
            </a:r>
            <a:r>
              <a:rPr dirty="0" sz="2000" spc="-25">
                <a:solidFill>
                  <a:srgbClr val="323B97"/>
                </a:solidFill>
                <a:latin typeface="Calibri"/>
                <a:cs typeface="Calibri"/>
              </a:rPr>
              <a:t> </a:t>
            </a:r>
            <a:r>
              <a:rPr dirty="0" sz="2000" spc="-45">
                <a:solidFill>
                  <a:srgbClr val="323B97"/>
                </a:solidFill>
                <a:latin typeface="Calibri"/>
                <a:cs typeface="Calibri"/>
              </a:rPr>
              <a:t>Inc.’s</a:t>
            </a:r>
            <a:r>
              <a:rPr dirty="0" sz="2000" spc="-15">
                <a:solidFill>
                  <a:srgbClr val="323B97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323B97"/>
                </a:solidFill>
                <a:latin typeface="Calibri"/>
                <a:cs typeface="Calibri"/>
              </a:rPr>
              <a:t>scientific</a:t>
            </a:r>
            <a:r>
              <a:rPr dirty="0" sz="2000" spc="-15">
                <a:solidFill>
                  <a:srgbClr val="323B97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323B97"/>
                </a:solidFill>
                <a:latin typeface="Calibri"/>
                <a:cs typeface="Calibri"/>
              </a:rPr>
              <a:t>advisory</a:t>
            </a:r>
            <a:r>
              <a:rPr dirty="0" sz="2000" spc="-30">
                <a:solidFill>
                  <a:srgbClr val="323B97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323B97"/>
                </a:solidFill>
                <a:latin typeface="Calibri"/>
                <a:cs typeface="Calibri"/>
              </a:rPr>
              <a:t>board</a:t>
            </a:r>
            <a:r>
              <a:rPr dirty="0" sz="2000" spc="-20">
                <a:solidFill>
                  <a:srgbClr val="323B97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323B97"/>
                </a:solidFill>
                <a:latin typeface="Calibri"/>
                <a:cs typeface="Calibri"/>
              </a:rPr>
              <a:t>and</a:t>
            </a:r>
            <a:r>
              <a:rPr dirty="0" sz="2000" spc="-20">
                <a:solidFill>
                  <a:srgbClr val="323B97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323B97"/>
                </a:solidFill>
                <a:latin typeface="Calibri"/>
                <a:cs typeface="Calibri"/>
              </a:rPr>
              <a:t>receives</a:t>
            </a:r>
            <a:r>
              <a:rPr dirty="0" sz="2000" spc="-15">
                <a:solidFill>
                  <a:srgbClr val="323B97"/>
                </a:solidFill>
                <a:latin typeface="Calibri"/>
                <a:cs typeface="Calibri"/>
              </a:rPr>
              <a:t> </a:t>
            </a:r>
            <a:r>
              <a:rPr dirty="0" sz="2000" spc="-10">
                <a:solidFill>
                  <a:srgbClr val="323B97"/>
                </a:solidFill>
                <a:latin typeface="Calibri"/>
                <a:cs typeface="Calibri"/>
              </a:rPr>
              <a:t>stock- </a:t>
            </a:r>
            <a:r>
              <a:rPr dirty="0" sz="2000">
                <a:solidFill>
                  <a:srgbClr val="323B97"/>
                </a:solidFill>
                <a:latin typeface="Calibri"/>
                <a:cs typeface="Calibri"/>
              </a:rPr>
              <a:t>based</a:t>
            </a:r>
            <a:r>
              <a:rPr dirty="0" sz="2000" spc="-45">
                <a:solidFill>
                  <a:srgbClr val="323B97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323B97"/>
                </a:solidFill>
                <a:latin typeface="Calibri"/>
                <a:cs typeface="Calibri"/>
              </a:rPr>
              <a:t>compensation,</a:t>
            </a:r>
            <a:r>
              <a:rPr dirty="0" sz="2000" spc="-35">
                <a:solidFill>
                  <a:srgbClr val="323B97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323B97"/>
                </a:solidFill>
                <a:latin typeface="Calibri"/>
                <a:cs typeface="Calibri"/>
              </a:rPr>
              <a:t>and</a:t>
            </a:r>
            <a:r>
              <a:rPr dirty="0" sz="2000" spc="-35">
                <a:solidFill>
                  <a:srgbClr val="323B97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323B97"/>
                </a:solidFill>
                <a:latin typeface="Calibri"/>
                <a:cs typeface="Calibri"/>
              </a:rPr>
              <a:t>receives</a:t>
            </a:r>
            <a:r>
              <a:rPr dirty="0" sz="2000" spc="-20">
                <a:solidFill>
                  <a:srgbClr val="323B97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323B97"/>
                </a:solidFill>
                <a:latin typeface="Calibri"/>
                <a:cs typeface="Calibri"/>
              </a:rPr>
              <a:t>research</a:t>
            </a:r>
            <a:r>
              <a:rPr dirty="0" sz="2000" spc="-35">
                <a:solidFill>
                  <a:srgbClr val="323B97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323B97"/>
                </a:solidFill>
                <a:latin typeface="Calibri"/>
                <a:cs typeface="Calibri"/>
              </a:rPr>
              <a:t>grants</a:t>
            </a:r>
            <a:r>
              <a:rPr dirty="0" sz="2000" spc="-25">
                <a:solidFill>
                  <a:srgbClr val="323B97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323B97"/>
                </a:solidFill>
                <a:latin typeface="Calibri"/>
                <a:cs typeface="Calibri"/>
              </a:rPr>
              <a:t>from</a:t>
            </a:r>
            <a:r>
              <a:rPr dirty="0" sz="2000" spc="-30">
                <a:solidFill>
                  <a:srgbClr val="323B97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323B97"/>
                </a:solidFill>
                <a:latin typeface="Calibri"/>
                <a:cs typeface="Calibri"/>
              </a:rPr>
              <a:t>National</a:t>
            </a:r>
            <a:r>
              <a:rPr dirty="0" sz="2000" spc="-30">
                <a:solidFill>
                  <a:srgbClr val="323B97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323B97"/>
                </a:solidFill>
                <a:latin typeface="Calibri"/>
                <a:cs typeface="Calibri"/>
              </a:rPr>
              <a:t>Institutes</a:t>
            </a:r>
            <a:r>
              <a:rPr dirty="0" sz="2000" spc="-30">
                <a:solidFill>
                  <a:srgbClr val="323B97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323B97"/>
                </a:solidFill>
                <a:latin typeface="Calibri"/>
                <a:cs typeface="Calibri"/>
              </a:rPr>
              <a:t>of</a:t>
            </a:r>
            <a:r>
              <a:rPr dirty="0" sz="2000" spc="-30">
                <a:solidFill>
                  <a:srgbClr val="323B97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323B97"/>
                </a:solidFill>
                <a:latin typeface="Calibri"/>
                <a:cs typeface="Calibri"/>
              </a:rPr>
              <a:t>Health</a:t>
            </a:r>
            <a:r>
              <a:rPr dirty="0" sz="2000" spc="-30">
                <a:solidFill>
                  <a:srgbClr val="323B97"/>
                </a:solidFill>
                <a:latin typeface="Calibri"/>
                <a:cs typeface="Calibri"/>
              </a:rPr>
              <a:t> </a:t>
            </a:r>
            <a:r>
              <a:rPr dirty="0" sz="2000" spc="-10">
                <a:solidFill>
                  <a:srgbClr val="323B97"/>
                </a:solidFill>
                <a:latin typeface="Calibri"/>
                <a:cs typeface="Calibri"/>
              </a:rPr>
              <a:t>Research,</a:t>
            </a:r>
            <a:r>
              <a:rPr dirty="0" sz="2000" spc="500">
                <a:solidFill>
                  <a:srgbClr val="323B97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323B97"/>
                </a:solidFill>
                <a:latin typeface="Calibri"/>
                <a:cs typeface="Calibri"/>
              </a:rPr>
              <a:t>Medical</a:t>
            </a:r>
            <a:r>
              <a:rPr dirty="0" sz="2000" spc="-30">
                <a:solidFill>
                  <a:srgbClr val="323B97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323B97"/>
                </a:solidFill>
                <a:latin typeface="Calibri"/>
                <a:cs typeface="Calibri"/>
              </a:rPr>
              <a:t>Research</a:t>
            </a:r>
            <a:r>
              <a:rPr dirty="0" sz="2000" spc="-20">
                <a:solidFill>
                  <a:srgbClr val="323B97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323B97"/>
                </a:solidFill>
                <a:latin typeface="Calibri"/>
                <a:cs typeface="Calibri"/>
              </a:rPr>
              <a:t>Council,</a:t>
            </a:r>
            <a:r>
              <a:rPr dirty="0" sz="2000" spc="-25">
                <a:solidFill>
                  <a:srgbClr val="323B97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323B97"/>
                </a:solidFill>
                <a:latin typeface="Calibri"/>
                <a:cs typeface="Calibri"/>
              </a:rPr>
              <a:t>British</a:t>
            </a:r>
            <a:r>
              <a:rPr dirty="0" sz="2000" spc="-20">
                <a:solidFill>
                  <a:srgbClr val="323B97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323B97"/>
                </a:solidFill>
                <a:latin typeface="Calibri"/>
                <a:cs typeface="Calibri"/>
              </a:rPr>
              <a:t>Heart</a:t>
            </a:r>
            <a:r>
              <a:rPr dirty="0" sz="2000" spc="-20">
                <a:solidFill>
                  <a:srgbClr val="323B97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323B97"/>
                </a:solidFill>
                <a:latin typeface="Calibri"/>
                <a:cs typeface="Calibri"/>
              </a:rPr>
              <a:t>Foundation,</a:t>
            </a:r>
            <a:r>
              <a:rPr dirty="0" sz="2000" spc="-20">
                <a:solidFill>
                  <a:srgbClr val="323B97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323B97"/>
                </a:solidFill>
                <a:latin typeface="Calibri"/>
                <a:cs typeface="Calibri"/>
              </a:rPr>
              <a:t>and</a:t>
            </a:r>
            <a:r>
              <a:rPr dirty="0" sz="2000" spc="-25">
                <a:solidFill>
                  <a:srgbClr val="323B97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323B97"/>
                </a:solidFill>
                <a:latin typeface="Calibri"/>
                <a:cs typeface="Calibri"/>
              </a:rPr>
              <a:t>Barts</a:t>
            </a:r>
            <a:r>
              <a:rPr dirty="0" sz="2000" spc="-15">
                <a:solidFill>
                  <a:srgbClr val="323B97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323B97"/>
                </a:solidFill>
                <a:latin typeface="Calibri"/>
                <a:cs typeface="Calibri"/>
              </a:rPr>
              <a:t>Charity</a:t>
            </a:r>
            <a:r>
              <a:rPr dirty="0" sz="2000" spc="-25">
                <a:solidFill>
                  <a:srgbClr val="323B97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323B97"/>
                </a:solidFill>
                <a:latin typeface="Calibri"/>
                <a:cs typeface="Calibri"/>
              </a:rPr>
              <a:t>to</a:t>
            </a:r>
            <a:r>
              <a:rPr dirty="0" sz="2000" spc="-30">
                <a:solidFill>
                  <a:srgbClr val="323B97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323B97"/>
                </a:solidFill>
                <a:latin typeface="Calibri"/>
                <a:cs typeface="Calibri"/>
              </a:rPr>
              <a:t>study</a:t>
            </a:r>
            <a:r>
              <a:rPr dirty="0" sz="2000" spc="-25">
                <a:solidFill>
                  <a:srgbClr val="323B97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323B97"/>
                </a:solidFill>
                <a:latin typeface="Calibri"/>
                <a:cs typeface="Calibri"/>
              </a:rPr>
              <a:t>primary</a:t>
            </a:r>
            <a:r>
              <a:rPr dirty="0" sz="2000" spc="-25">
                <a:solidFill>
                  <a:srgbClr val="323B97"/>
                </a:solidFill>
                <a:latin typeface="Calibri"/>
                <a:cs typeface="Calibri"/>
              </a:rPr>
              <a:t> </a:t>
            </a:r>
            <a:r>
              <a:rPr dirty="0" sz="2000" spc="-10">
                <a:solidFill>
                  <a:srgbClr val="323B97"/>
                </a:solidFill>
                <a:latin typeface="Calibri"/>
                <a:cs typeface="Calibri"/>
              </a:rPr>
              <a:t>aldosteronism</a:t>
            </a:r>
            <a:endParaRPr sz="2000">
              <a:latin typeface="Calibri"/>
              <a:cs typeface="Calibri"/>
            </a:endParaRPr>
          </a:p>
          <a:p>
            <a:pPr marL="184150" marR="1424940" indent="-171450">
              <a:lnSpc>
                <a:spcPct val="100000"/>
              </a:lnSpc>
              <a:spcBef>
                <a:spcPts val="600"/>
              </a:spcBef>
              <a:buClr>
                <a:srgbClr val="F26F21"/>
              </a:buClr>
              <a:buFont typeface="Arial"/>
              <a:buChar char="•"/>
              <a:tabLst>
                <a:tab pos="184150" algn="l"/>
              </a:tabLst>
            </a:pPr>
            <a:r>
              <a:rPr dirty="0" sz="2000" b="1">
                <a:solidFill>
                  <a:srgbClr val="323B97"/>
                </a:solidFill>
                <a:latin typeface="Calibri"/>
                <a:cs typeface="Calibri"/>
              </a:rPr>
              <a:t>Mason</a:t>
            </a:r>
            <a:r>
              <a:rPr dirty="0" sz="2000" spc="-35" b="1">
                <a:solidFill>
                  <a:srgbClr val="323B97"/>
                </a:solidFill>
                <a:latin typeface="Calibri"/>
                <a:cs typeface="Calibri"/>
              </a:rPr>
              <a:t> </a:t>
            </a:r>
            <a:r>
              <a:rPr dirty="0" sz="2000" spc="-65" b="1">
                <a:solidFill>
                  <a:srgbClr val="323B97"/>
                </a:solidFill>
                <a:latin typeface="Calibri"/>
                <a:cs typeface="Calibri"/>
              </a:rPr>
              <a:t>W.</a:t>
            </a:r>
            <a:r>
              <a:rPr dirty="0" sz="2000" spc="-20" b="1">
                <a:solidFill>
                  <a:srgbClr val="323B97"/>
                </a:solidFill>
                <a:latin typeface="Calibri"/>
                <a:cs typeface="Calibri"/>
              </a:rPr>
              <a:t> </a:t>
            </a:r>
            <a:r>
              <a:rPr dirty="0" sz="2000" b="1">
                <a:solidFill>
                  <a:srgbClr val="323B97"/>
                </a:solidFill>
                <a:latin typeface="Calibri"/>
                <a:cs typeface="Calibri"/>
              </a:rPr>
              <a:t>Freeman,</a:t>
            </a:r>
            <a:r>
              <a:rPr dirty="0" sz="2000" spc="-25" b="1">
                <a:solidFill>
                  <a:srgbClr val="323B97"/>
                </a:solidFill>
                <a:latin typeface="Calibri"/>
                <a:cs typeface="Calibri"/>
              </a:rPr>
              <a:t> </a:t>
            </a:r>
            <a:r>
              <a:rPr dirty="0" sz="2000" b="1">
                <a:solidFill>
                  <a:srgbClr val="323B97"/>
                </a:solidFill>
                <a:latin typeface="Calibri"/>
                <a:cs typeface="Calibri"/>
              </a:rPr>
              <a:t>MD,</a:t>
            </a:r>
            <a:r>
              <a:rPr dirty="0" sz="2000" spc="-20" b="1">
                <a:solidFill>
                  <a:srgbClr val="323B97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323B97"/>
                </a:solidFill>
                <a:latin typeface="Calibri"/>
                <a:cs typeface="Calibri"/>
              </a:rPr>
              <a:t>is</a:t>
            </a:r>
            <a:r>
              <a:rPr dirty="0" sz="2000" spc="-20">
                <a:solidFill>
                  <a:srgbClr val="323B97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323B97"/>
                </a:solidFill>
                <a:latin typeface="Calibri"/>
                <a:cs typeface="Calibri"/>
              </a:rPr>
              <a:t>an</a:t>
            </a:r>
            <a:r>
              <a:rPr dirty="0" sz="2000" spc="-20">
                <a:solidFill>
                  <a:srgbClr val="323B97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323B97"/>
                </a:solidFill>
                <a:latin typeface="Calibri"/>
                <a:cs typeface="Calibri"/>
              </a:rPr>
              <a:t>employee</a:t>
            </a:r>
            <a:r>
              <a:rPr dirty="0" sz="2000" spc="-20">
                <a:solidFill>
                  <a:srgbClr val="323B97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323B97"/>
                </a:solidFill>
                <a:latin typeface="Calibri"/>
                <a:cs typeface="Calibri"/>
              </a:rPr>
              <a:t>of</a:t>
            </a:r>
            <a:r>
              <a:rPr dirty="0" sz="2000" spc="-20">
                <a:solidFill>
                  <a:srgbClr val="323B97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323B97"/>
                </a:solidFill>
                <a:latin typeface="Calibri"/>
                <a:cs typeface="Calibri"/>
              </a:rPr>
              <a:t>CinCor</a:t>
            </a:r>
            <a:r>
              <a:rPr dirty="0" sz="2000" spc="-20">
                <a:solidFill>
                  <a:srgbClr val="323B97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323B97"/>
                </a:solidFill>
                <a:latin typeface="Calibri"/>
                <a:cs typeface="Calibri"/>
              </a:rPr>
              <a:t>Pharma,</a:t>
            </a:r>
            <a:r>
              <a:rPr dirty="0" sz="2000" spc="-25">
                <a:solidFill>
                  <a:srgbClr val="323B97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323B97"/>
                </a:solidFill>
                <a:latin typeface="Calibri"/>
                <a:cs typeface="Calibri"/>
              </a:rPr>
              <a:t>Inc.</a:t>
            </a:r>
            <a:r>
              <a:rPr dirty="0" sz="2000" spc="-25">
                <a:solidFill>
                  <a:srgbClr val="323B97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323B97"/>
                </a:solidFill>
                <a:latin typeface="Calibri"/>
                <a:cs typeface="Calibri"/>
              </a:rPr>
              <a:t>and</a:t>
            </a:r>
            <a:r>
              <a:rPr dirty="0" sz="2000" spc="-25">
                <a:solidFill>
                  <a:srgbClr val="323B97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323B97"/>
                </a:solidFill>
                <a:latin typeface="Calibri"/>
                <a:cs typeface="Calibri"/>
              </a:rPr>
              <a:t>receives</a:t>
            </a:r>
            <a:r>
              <a:rPr dirty="0" sz="2000" spc="-15">
                <a:solidFill>
                  <a:srgbClr val="323B97"/>
                </a:solidFill>
                <a:latin typeface="Calibri"/>
                <a:cs typeface="Calibri"/>
              </a:rPr>
              <a:t> </a:t>
            </a:r>
            <a:r>
              <a:rPr dirty="0" sz="2000" spc="-25">
                <a:solidFill>
                  <a:srgbClr val="323B97"/>
                </a:solidFill>
                <a:latin typeface="Calibri"/>
                <a:cs typeface="Calibri"/>
              </a:rPr>
              <a:t>stock-</a:t>
            </a:r>
            <a:r>
              <a:rPr dirty="0" sz="2000" spc="-10">
                <a:solidFill>
                  <a:srgbClr val="323B97"/>
                </a:solidFill>
                <a:latin typeface="Calibri"/>
                <a:cs typeface="Calibri"/>
              </a:rPr>
              <a:t>based compensation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4376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0"/>
              <a:t>Introduction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699217" y="6376923"/>
            <a:ext cx="221488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Abbreviation:</a:t>
            </a:r>
            <a:r>
              <a:rPr dirty="0" sz="1000" spc="-45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SBP,</a:t>
            </a:r>
            <a:r>
              <a:rPr dirty="0" sz="1000" spc="-3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systolic</a:t>
            </a:r>
            <a:r>
              <a:rPr dirty="0" sz="1000" spc="-25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blood</a:t>
            </a:r>
            <a:r>
              <a:rPr dirty="0" sz="1000" spc="-25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 spc="-10">
                <a:solidFill>
                  <a:srgbClr val="7F7F7F"/>
                </a:solidFill>
                <a:latin typeface="Calibri"/>
                <a:cs typeface="Calibri"/>
              </a:rPr>
              <a:t>pressure.</a:t>
            </a:r>
            <a:endParaRPr sz="1000">
              <a:latin typeface="Calibri"/>
              <a:cs typeface="Calibri"/>
            </a:endParaRPr>
          </a:p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429715" y="1814450"/>
            <a:ext cx="5424110" cy="3958194"/>
          </a:xfrm>
          <a:prstGeom prst="rect">
            <a:avLst/>
          </a:prstGeom>
        </p:spPr>
      </p:pic>
      <p:sp>
        <p:nvSpPr>
          <p:cNvPr id="5" name="object 5" descr=""/>
          <p:cNvSpPr txBox="1"/>
          <p:nvPr/>
        </p:nvSpPr>
        <p:spPr>
          <a:xfrm>
            <a:off x="699219" y="1534667"/>
            <a:ext cx="5166995" cy="407860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40665" marR="497840" indent="-227965">
              <a:lnSpc>
                <a:spcPct val="100000"/>
              </a:lnSpc>
              <a:spcBef>
                <a:spcPts val="100"/>
              </a:spcBef>
              <a:buClr>
                <a:srgbClr val="F26F21"/>
              </a:buClr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dirty="0" sz="2000" spc="-10">
                <a:solidFill>
                  <a:srgbClr val="474747"/>
                </a:solidFill>
                <a:latin typeface="Calibri"/>
                <a:cs typeface="Calibri"/>
              </a:rPr>
              <a:t>Baxdrostat</a:t>
            </a:r>
            <a:r>
              <a:rPr dirty="0" sz="2000" spc="-35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74747"/>
                </a:solidFill>
                <a:latin typeface="Calibri"/>
                <a:cs typeface="Calibri"/>
              </a:rPr>
              <a:t>is</a:t>
            </a:r>
            <a:r>
              <a:rPr dirty="0" sz="2000" spc="-2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74747"/>
                </a:solidFill>
                <a:latin typeface="Calibri"/>
                <a:cs typeface="Calibri"/>
              </a:rPr>
              <a:t>a</a:t>
            </a:r>
            <a:r>
              <a:rPr dirty="0" sz="2000" spc="-2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74747"/>
                </a:solidFill>
                <a:latin typeface="Calibri"/>
                <a:cs typeface="Calibri"/>
              </a:rPr>
              <a:t>highly</a:t>
            </a:r>
            <a:r>
              <a:rPr dirty="0" sz="2000" spc="-25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74747"/>
                </a:solidFill>
                <a:latin typeface="Calibri"/>
                <a:cs typeface="Calibri"/>
              </a:rPr>
              <a:t>selective</a:t>
            </a:r>
            <a:r>
              <a:rPr dirty="0" sz="2000" spc="-2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000" spc="-10">
                <a:solidFill>
                  <a:srgbClr val="474747"/>
                </a:solidFill>
                <a:latin typeface="Calibri"/>
                <a:cs typeface="Calibri"/>
              </a:rPr>
              <a:t>aldosterone </a:t>
            </a:r>
            <a:r>
              <a:rPr dirty="0" sz="2000">
                <a:solidFill>
                  <a:srgbClr val="474747"/>
                </a:solidFill>
                <a:latin typeface="Calibri"/>
                <a:cs typeface="Calibri"/>
              </a:rPr>
              <a:t>synthase</a:t>
            </a:r>
            <a:r>
              <a:rPr dirty="0" sz="2000" spc="-6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000" spc="-10">
                <a:solidFill>
                  <a:srgbClr val="474747"/>
                </a:solidFill>
                <a:latin typeface="Calibri"/>
                <a:cs typeface="Calibri"/>
              </a:rPr>
              <a:t>inhibitor</a:t>
            </a:r>
            <a:endParaRPr sz="2000">
              <a:latin typeface="Calibri"/>
              <a:cs typeface="Calibri"/>
            </a:endParaRPr>
          </a:p>
          <a:p>
            <a:pPr marL="240665" indent="-227965">
              <a:lnSpc>
                <a:spcPts val="2390"/>
              </a:lnSpc>
              <a:buClr>
                <a:srgbClr val="F26F21"/>
              </a:buClr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dirty="0" sz="2000">
                <a:solidFill>
                  <a:srgbClr val="474747"/>
                </a:solidFill>
                <a:latin typeface="Calibri"/>
                <a:cs typeface="Calibri"/>
              </a:rPr>
              <a:t>Phase 1</a:t>
            </a:r>
            <a:r>
              <a:rPr dirty="0" sz="2000" spc="-5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000" spc="-10">
                <a:solidFill>
                  <a:srgbClr val="474747"/>
                </a:solidFill>
                <a:latin typeface="Calibri"/>
                <a:cs typeface="Calibri"/>
              </a:rPr>
              <a:t>studies</a:t>
            </a:r>
            <a:endParaRPr sz="2000">
              <a:latin typeface="Calibri"/>
              <a:cs typeface="Calibri"/>
            </a:endParaRPr>
          </a:p>
          <a:p>
            <a:pPr lvl="1" marL="698500" marR="28575" indent="-228600">
              <a:lnSpc>
                <a:spcPts val="2110"/>
              </a:lnSpc>
              <a:spcBef>
                <a:spcPts val="100"/>
              </a:spcBef>
              <a:buClr>
                <a:srgbClr val="F26F21"/>
              </a:buClr>
              <a:buSzPct val="77777"/>
              <a:buFont typeface="Courier New"/>
              <a:buChar char="o"/>
              <a:tabLst>
                <a:tab pos="698500" algn="l"/>
              </a:tabLst>
            </a:pPr>
            <a:r>
              <a:rPr dirty="0" sz="1800" spc="-10">
                <a:solidFill>
                  <a:srgbClr val="474747"/>
                </a:solidFill>
                <a:latin typeface="Calibri"/>
                <a:cs typeface="Calibri"/>
              </a:rPr>
              <a:t>Baxdrostat</a:t>
            </a:r>
            <a:r>
              <a:rPr dirty="0" sz="1800" spc="-4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474747"/>
                </a:solidFill>
                <a:latin typeface="Calibri"/>
                <a:cs typeface="Calibri"/>
              </a:rPr>
              <a:t>caused</a:t>
            </a:r>
            <a:r>
              <a:rPr dirty="0" sz="1800" spc="-2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474747"/>
                </a:solidFill>
                <a:latin typeface="Calibri"/>
                <a:cs typeface="Calibri"/>
              </a:rPr>
              <a:t>a</a:t>
            </a:r>
            <a:r>
              <a:rPr dirty="0" sz="1800" spc="-25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474747"/>
                </a:solidFill>
                <a:latin typeface="Calibri"/>
                <a:cs typeface="Calibri"/>
              </a:rPr>
              <a:t>sustained,</a:t>
            </a:r>
            <a:r>
              <a:rPr dirty="0" sz="1800" spc="-2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1800" spc="-10">
                <a:solidFill>
                  <a:srgbClr val="474747"/>
                </a:solidFill>
                <a:latin typeface="Calibri"/>
                <a:cs typeface="Calibri"/>
              </a:rPr>
              <a:t>dose-dependent </a:t>
            </a:r>
            <a:r>
              <a:rPr dirty="0" sz="1800">
                <a:solidFill>
                  <a:srgbClr val="474747"/>
                </a:solidFill>
                <a:latin typeface="Calibri"/>
                <a:cs typeface="Calibri"/>
              </a:rPr>
              <a:t>reduction</a:t>
            </a:r>
            <a:r>
              <a:rPr dirty="0" sz="1800" spc="-2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474747"/>
                </a:solidFill>
                <a:latin typeface="Calibri"/>
                <a:cs typeface="Calibri"/>
              </a:rPr>
              <a:t>of</a:t>
            </a:r>
            <a:r>
              <a:rPr dirty="0" sz="1800" spc="-2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474747"/>
                </a:solidFill>
                <a:latin typeface="Calibri"/>
                <a:cs typeface="Calibri"/>
              </a:rPr>
              <a:t>plasma</a:t>
            </a:r>
            <a:r>
              <a:rPr dirty="0" sz="1800" spc="-2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474747"/>
                </a:solidFill>
                <a:latin typeface="Calibri"/>
                <a:cs typeface="Calibri"/>
              </a:rPr>
              <a:t>aldosterone</a:t>
            </a:r>
            <a:r>
              <a:rPr dirty="0" sz="1800" spc="-15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474747"/>
                </a:solidFill>
                <a:latin typeface="Calibri"/>
                <a:cs typeface="Calibri"/>
              </a:rPr>
              <a:t>by</a:t>
            </a:r>
            <a:r>
              <a:rPr dirty="0" sz="1800" spc="-20">
                <a:solidFill>
                  <a:srgbClr val="474747"/>
                </a:solidFill>
                <a:latin typeface="Calibri"/>
                <a:cs typeface="Calibri"/>
              </a:rPr>
              <a:t> &gt;70%</a:t>
            </a:r>
            <a:endParaRPr sz="1800">
              <a:latin typeface="Calibri"/>
              <a:cs typeface="Calibri"/>
            </a:endParaRPr>
          </a:p>
          <a:p>
            <a:pPr marL="698500">
              <a:lnSpc>
                <a:spcPts val="2150"/>
              </a:lnSpc>
            </a:pPr>
            <a:r>
              <a:rPr dirty="0" sz="1800">
                <a:solidFill>
                  <a:srgbClr val="474747"/>
                </a:solidFill>
                <a:latin typeface="Calibri"/>
                <a:cs typeface="Calibri"/>
              </a:rPr>
              <a:t>without</a:t>
            </a:r>
            <a:r>
              <a:rPr dirty="0" sz="1800" spc="-5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474747"/>
                </a:solidFill>
                <a:latin typeface="Calibri"/>
                <a:cs typeface="Calibri"/>
              </a:rPr>
              <a:t>reducing </a:t>
            </a:r>
            <a:r>
              <a:rPr dirty="0" sz="1800" spc="-10">
                <a:solidFill>
                  <a:srgbClr val="474747"/>
                </a:solidFill>
                <a:latin typeface="Calibri"/>
                <a:cs typeface="Calibri"/>
              </a:rPr>
              <a:t>cortisol</a:t>
            </a:r>
            <a:endParaRPr sz="1800">
              <a:latin typeface="Calibri"/>
              <a:cs typeface="Calibri"/>
            </a:endParaRPr>
          </a:p>
          <a:p>
            <a:pPr marL="240665" indent="-227965">
              <a:lnSpc>
                <a:spcPts val="2390"/>
              </a:lnSpc>
              <a:spcBef>
                <a:spcPts val="40"/>
              </a:spcBef>
              <a:buClr>
                <a:srgbClr val="F26F21"/>
              </a:buClr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dirty="0" sz="2000">
                <a:solidFill>
                  <a:srgbClr val="474747"/>
                </a:solidFill>
                <a:latin typeface="Calibri"/>
                <a:cs typeface="Calibri"/>
              </a:rPr>
              <a:t>Phase 2</a:t>
            </a:r>
            <a:r>
              <a:rPr dirty="0" sz="2000" spc="-5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000" spc="-10">
                <a:solidFill>
                  <a:srgbClr val="474747"/>
                </a:solidFill>
                <a:latin typeface="Calibri"/>
                <a:cs typeface="Calibri"/>
              </a:rPr>
              <a:t>studies</a:t>
            </a:r>
            <a:endParaRPr sz="2000">
              <a:latin typeface="Calibri"/>
              <a:cs typeface="Calibri"/>
            </a:endParaRPr>
          </a:p>
          <a:p>
            <a:pPr lvl="1" marL="698500" indent="-228600">
              <a:lnSpc>
                <a:spcPts val="2120"/>
              </a:lnSpc>
              <a:buClr>
                <a:srgbClr val="F26F21"/>
              </a:buClr>
              <a:buSzPct val="77777"/>
              <a:buFont typeface="Courier New"/>
              <a:buChar char="o"/>
              <a:tabLst>
                <a:tab pos="698500" algn="l"/>
              </a:tabLst>
            </a:pPr>
            <a:r>
              <a:rPr dirty="0" sz="1800" spc="-10">
                <a:solidFill>
                  <a:srgbClr val="474747"/>
                </a:solidFill>
                <a:latin typeface="Calibri"/>
                <a:cs typeface="Calibri"/>
              </a:rPr>
              <a:t>BrigHTN</a:t>
            </a:r>
            <a:endParaRPr sz="1800">
              <a:latin typeface="Calibri"/>
              <a:cs typeface="Calibri"/>
            </a:endParaRPr>
          </a:p>
          <a:p>
            <a:pPr marL="927100">
              <a:lnSpc>
                <a:spcPts val="1889"/>
              </a:lnSpc>
              <a:tabLst>
                <a:tab pos="1155065" algn="l"/>
              </a:tabLst>
            </a:pPr>
            <a:r>
              <a:rPr dirty="0" sz="1600">
                <a:solidFill>
                  <a:srgbClr val="F26F21"/>
                </a:solidFill>
                <a:latin typeface="Calibri"/>
                <a:cs typeface="Calibri"/>
              </a:rPr>
              <a:t>̶	</a:t>
            </a:r>
            <a:r>
              <a:rPr dirty="0" sz="1600" spc="-10">
                <a:solidFill>
                  <a:srgbClr val="474747"/>
                </a:solidFill>
                <a:latin typeface="Calibri"/>
                <a:cs typeface="Calibri"/>
              </a:rPr>
              <a:t>Baxdrostat</a:t>
            </a:r>
            <a:r>
              <a:rPr dirty="0" sz="1600" spc="-6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474747"/>
                </a:solidFill>
                <a:latin typeface="Calibri"/>
                <a:cs typeface="Calibri"/>
              </a:rPr>
              <a:t>reduced</a:t>
            </a:r>
            <a:r>
              <a:rPr dirty="0" sz="1600" spc="-5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474747"/>
                </a:solidFill>
                <a:latin typeface="Calibri"/>
                <a:cs typeface="Calibri"/>
              </a:rPr>
              <a:t>systolic</a:t>
            </a:r>
            <a:r>
              <a:rPr dirty="0" sz="1600" spc="-5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474747"/>
                </a:solidFill>
                <a:latin typeface="Calibri"/>
                <a:cs typeface="Calibri"/>
              </a:rPr>
              <a:t>blood</a:t>
            </a:r>
            <a:r>
              <a:rPr dirty="0" sz="1600" spc="-5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474747"/>
                </a:solidFill>
                <a:latin typeface="Calibri"/>
                <a:cs typeface="Calibri"/>
              </a:rPr>
              <a:t>pressure</a:t>
            </a:r>
            <a:r>
              <a:rPr dirty="0" sz="1600" spc="-4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1600" spc="-10">
                <a:solidFill>
                  <a:srgbClr val="474747"/>
                </a:solidFill>
                <a:latin typeface="Calibri"/>
                <a:cs typeface="Calibri"/>
              </a:rPr>
              <a:t>(SBP)</a:t>
            </a:r>
            <a:endParaRPr sz="1600">
              <a:latin typeface="Calibri"/>
              <a:cs typeface="Calibri"/>
            </a:endParaRPr>
          </a:p>
          <a:p>
            <a:pPr marL="1155700" marR="269240">
              <a:lnSpc>
                <a:spcPts val="1900"/>
              </a:lnSpc>
              <a:spcBef>
                <a:spcPts val="180"/>
              </a:spcBef>
            </a:pPr>
            <a:r>
              <a:rPr dirty="0" sz="1600">
                <a:solidFill>
                  <a:srgbClr val="474747"/>
                </a:solidFill>
                <a:latin typeface="Calibri"/>
                <a:cs typeface="Calibri"/>
              </a:rPr>
              <a:t>11</a:t>
            </a:r>
            <a:r>
              <a:rPr dirty="0" sz="1600" spc="-3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474747"/>
                </a:solidFill>
                <a:latin typeface="Calibri"/>
                <a:cs typeface="Calibri"/>
              </a:rPr>
              <a:t>mmHg</a:t>
            </a:r>
            <a:r>
              <a:rPr dirty="0" sz="1600" spc="-2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474747"/>
                </a:solidFill>
                <a:latin typeface="Calibri"/>
                <a:cs typeface="Calibri"/>
              </a:rPr>
              <a:t>more</a:t>
            </a:r>
            <a:r>
              <a:rPr dirty="0" sz="1600" spc="-2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474747"/>
                </a:solidFill>
                <a:latin typeface="Calibri"/>
                <a:cs typeface="Calibri"/>
              </a:rPr>
              <a:t>than</a:t>
            </a:r>
            <a:r>
              <a:rPr dirty="0" sz="1600" spc="-2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474747"/>
                </a:solidFill>
                <a:latin typeface="Calibri"/>
                <a:cs typeface="Calibri"/>
              </a:rPr>
              <a:t>placebo</a:t>
            </a:r>
            <a:r>
              <a:rPr dirty="0" sz="1600" spc="-15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474747"/>
                </a:solidFill>
                <a:latin typeface="Calibri"/>
                <a:cs typeface="Calibri"/>
              </a:rPr>
              <a:t>in</a:t>
            </a:r>
            <a:r>
              <a:rPr dirty="0" sz="1600" spc="-2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474747"/>
                </a:solidFill>
                <a:latin typeface="Calibri"/>
                <a:cs typeface="Calibri"/>
              </a:rPr>
              <a:t>patients</a:t>
            </a:r>
            <a:r>
              <a:rPr dirty="0" sz="1600" spc="-15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1600" spc="-20">
                <a:solidFill>
                  <a:srgbClr val="474747"/>
                </a:solidFill>
                <a:latin typeface="Calibri"/>
                <a:cs typeface="Calibri"/>
              </a:rPr>
              <a:t>with treatment-</a:t>
            </a:r>
            <a:r>
              <a:rPr dirty="0" sz="1600" spc="-10">
                <a:solidFill>
                  <a:srgbClr val="474747"/>
                </a:solidFill>
                <a:latin typeface="Calibri"/>
                <a:cs typeface="Calibri"/>
              </a:rPr>
              <a:t>resistant</a:t>
            </a:r>
            <a:r>
              <a:rPr dirty="0" sz="1600" spc="8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1600" spc="-10">
                <a:solidFill>
                  <a:srgbClr val="474747"/>
                </a:solidFill>
                <a:latin typeface="Calibri"/>
                <a:cs typeface="Calibri"/>
              </a:rPr>
              <a:t>hypertension</a:t>
            </a:r>
            <a:endParaRPr sz="1600">
              <a:latin typeface="Calibri"/>
              <a:cs typeface="Calibri"/>
            </a:endParaRPr>
          </a:p>
          <a:p>
            <a:pPr lvl="1" marL="698500" indent="-228600">
              <a:lnSpc>
                <a:spcPts val="2065"/>
              </a:lnSpc>
              <a:buClr>
                <a:srgbClr val="F26F21"/>
              </a:buClr>
              <a:buSzPct val="77777"/>
              <a:buFont typeface="Courier New"/>
              <a:buChar char="o"/>
              <a:tabLst>
                <a:tab pos="698500" algn="l"/>
              </a:tabLst>
            </a:pPr>
            <a:r>
              <a:rPr dirty="0" sz="1800" spc="-20">
                <a:solidFill>
                  <a:srgbClr val="474747"/>
                </a:solidFill>
                <a:latin typeface="Calibri"/>
                <a:cs typeface="Calibri"/>
              </a:rPr>
              <a:t>HALO</a:t>
            </a:r>
            <a:endParaRPr sz="1800">
              <a:latin typeface="Calibri"/>
              <a:cs typeface="Calibri"/>
            </a:endParaRPr>
          </a:p>
          <a:p>
            <a:pPr marL="1155700" marR="21590" indent="-228600">
              <a:lnSpc>
                <a:spcPts val="1900"/>
              </a:lnSpc>
              <a:spcBef>
                <a:spcPts val="135"/>
              </a:spcBef>
              <a:tabLst>
                <a:tab pos="1155065" algn="l"/>
              </a:tabLst>
            </a:pPr>
            <a:r>
              <a:rPr dirty="0" sz="1600">
                <a:solidFill>
                  <a:srgbClr val="F26F21"/>
                </a:solidFill>
                <a:latin typeface="Calibri"/>
                <a:cs typeface="Calibri"/>
              </a:rPr>
              <a:t>̶	</a:t>
            </a:r>
            <a:r>
              <a:rPr dirty="0" sz="1600">
                <a:solidFill>
                  <a:srgbClr val="474747"/>
                </a:solidFill>
                <a:latin typeface="Calibri"/>
                <a:cs typeface="Calibri"/>
              </a:rPr>
              <a:t>The</a:t>
            </a:r>
            <a:r>
              <a:rPr dirty="0" sz="1600" spc="-2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474747"/>
                </a:solidFill>
                <a:latin typeface="Calibri"/>
                <a:cs typeface="Calibri"/>
              </a:rPr>
              <a:t>objective</a:t>
            </a:r>
            <a:r>
              <a:rPr dirty="0" sz="1600" spc="-2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474747"/>
                </a:solidFill>
                <a:latin typeface="Calibri"/>
                <a:cs typeface="Calibri"/>
              </a:rPr>
              <a:t>of</a:t>
            </a:r>
            <a:r>
              <a:rPr dirty="0" sz="1600" spc="-25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474747"/>
                </a:solidFill>
                <a:latin typeface="Calibri"/>
                <a:cs typeface="Calibri"/>
              </a:rPr>
              <a:t>this</a:t>
            </a:r>
            <a:r>
              <a:rPr dirty="0" sz="1600" spc="-3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474747"/>
                </a:solidFill>
                <a:latin typeface="Calibri"/>
                <a:cs typeface="Calibri"/>
              </a:rPr>
              <a:t>study</a:t>
            </a:r>
            <a:r>
              <a:rPr dirty="0" sz="1600" spc="-25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474747"/>
                </a:solidFill>
                <a:latin typeface="Calibri"/>
                <a:cs typeface="Calibri"/>
              </a:rPr>
              <a:t>was</a:t>
            </a:r>
            <a:r>
              <a:rPr dirty="0" sz="1600" spc="-25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474747"/>
                </a:solidFill>
                <a:latin typeface="Calibri"/>
                <a:cs typeface="Calibri"/>
              </a:rPr>
              <a:t>to</a:t>
            </a:r>
            <a:r>
              <a:rPr dirty="0" sz="1600" spc="-2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474747"/>
                </a:solidFill>
                <a:latin typeface="Calibri"/>
                <a:cs typeface="Calibri"/>
              </a:rPr>
              <a:t>evaluate</a:t>
            </a:r>
            <a:r>
              <a:rPr dirty="0" sz="1600" spc="-15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1600" spc="-25">
                <a:solidFill>
                  <a:srgbClr val="474747"/>
                </a:solidFill>
                <a:latin typeface="Calibri"/>
                <a:cs typeface="Calibri"/>
              </a:rPr>
              <a:t>the </a:t>
            </a:r>
            <a:r>
              <a:rPr dirty="0" sz="1600">
                <a:solidFill>
                  <a:srgbClr val="474747"/>
                </a:solidFill>
                <a:latin typeface="Calibri"/>
                <a:cs typeface="Calibri"/>
              </a:rPr>
              <a:t>efficacy</a:t>
            </a:r>
            <a:r>
              <a:rPr dirty="0" sz="1600" spc="-4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474747"/>
                </a:solidFill>
                <a:latin typeface="Calibri"/>
                <a:cs typeface="Calibri"/>
              </a:rPr>
              <a:t>and</a:t>
            </a:r>
            <a:r>
              <a:rPr dirty="0" sz="1600" spc="-4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474747"/>
                </a:solidFill>
                <a:latin typeface="Calibri"/>
                <a:cs typeface="Calibri"/>
              </a:rPr>
              <a:t>safety</a:t>
            </a:r>
            <a:r>
              <a:rPr dirty="0" sz="1600" spc="-4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474747"/>
                </a:solidFill>
                <a:latin typeface="Calibri"/>
                <a:cs typeface="Calibri"/>
              </a:rPr>
              <a:t>of</a:t>
            </a:r>
            <a:r>
              <a:rPr dirty="0" sz="1600" spc="-35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1600" spc="-10">
                <a:solidFill>
                  <a:srgbClr val="474747"/>
                </a:solidFill>
                <a:latin typeface="Calibri"/>
                <a:cs typeface="Calibri"/>
              </a:rPr>
              <a:t>baxdrostat</a:t>
            </a:r>
            <a:r>
              <a:rPr dirty="0" sz="1600" spc="-4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474747"/>
                </a:solidFill>
                <a:latin typeface="Calibri"/>
                <a:cs typeface="Calibri"/>
              </a:rPr>
              <a:t>in</a:t>
            </a:r>
            <a:r>
              <a:rPr dirty="0" sz="1600" spc="-4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474747"/>
                </a:solidFill>
                <a:latin typeface="Calibri"/>
                <a:cs typeface="Calibri"/>
              </a:rPr>
              <a:t>patients</a:t>
            </a:r>
            <a:r>
              <a:rPr dirty="0" sz="1600" spc="-4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1600" spc="-20">
                <a:solidFill>
                  <a:srgbClr val="474747"/>
                </a:solidFill>
                <a:latin typeface="Calibri"/>
                <a:cs typeface="Calibri"/>
              </a:rPr>
              <a:t>with </a:t>
            </a:r>
            <a:r>
              <a:rPr dirty="0" sz="1600">
                <a:solidFill>
                  <a:srgbClr val="474747"/>
                </a:solidFill>
                <a:latin typeface="Calibri"/>
                <a:cs typeface="Calibri"/>
              </a:rPr>
              <a:t>uncontrolled</a:t>
            </a:r>
            <a:r>
              <a:rPr dirty="0" sz="1600" spc="-8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1600" spc="-10">
                <a:solidFill>
                  <a:srgbClr val="474747"/>
                </a:solidFill>
                <a:latin typeface="Calibri"/>
                <a:cs typeface="Calibri"/>
              </a:rPr>
              <a:t>hypertension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9219" y="310388"/>
            <a:ext cx="248920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Study </a:t>
            </a:r>
            <a:r>
              <a:rPr dirty="0" spc="-10"/>
              <a:t>Design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699961" y="846835"/>
            <a:ext cx="880046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cap="small" sz="2400">
                <a:solidFill>
                  <a:srgbClr val="F26F21"/>
                </a:solidFill>
                <a:latin typeface="Calibri"/>
                <a:cs typeface="Calibri"/>
              </a:rPr>
              <a:t>Randomized,</a:t>
            </a:r>
            <a:r>
              <a:rPr dirty="0" cap="small" sz="2400" spc="30">
                <a:solidFill>
                  <a:srgbClr val="F26F21"/>
                </a:solidFill>
                <a:latin typeface="Calibri"/>
                <a:cs typeface="Calibri"/>
              </a:rPr>
              <a:t> </a:t>
            </a:r>
            <a:r>
              <a:rPr dirty="0" cap="small" sz="2400">
                <a:solidFill>
                  <a:srgbClr val="F26F21"/>
                </a:solidFill>
                <a:latin typeface="Calibri"/>
                <a:cs typeface="Calibri"/>
              </a:rPr>
              <a:t>double-blind,</a:t>
            </a:r>
            <a:r>
              <a:rPr dirty="0" cap="small" sz="2400" spc="35">
                <a:solidFill>
                  <a:srgbClr val="F26F21"/>
                </a:solidFill>
                <a:latin typeface="Calibri"/>
                <a:cs typeface="Calibri"/>
              </a:rPr>
              <a:t> </a:t>
            </a:r>
            <a:r>
              <a:rPr dirty="0" cap="small" sz="2400">
                <a:solidFill>
                  <a:srgbClr val="F26F21"/>
                </a:solidFill>
                <a:latin typeface="Calibri"/>
                <a:cs typeface="Calibri"/>
              </a:rPr>
              <a:t>placebo-controlled,</a:t>
            </a:r>
            <a:r>
              <a:rPr dirty="0" cap="small" sz="2400" spc="35">
                <a:solidFill>
                  <a:srgbClr val="F26F21"/>
                </a:solidFill>
                <a:latin typeface="Calibri"/>
                <a:cs typeface="Calibri"/>
              </a:rPr>
              <a:t> </a:t>
            </a:r>
            <a:r>
              <a:rPr dirty="0" cap="small" sz="2400" spc="-15">
                <a:solidFill>
                  <a:srgbClr val="F26F21"/>
                </a:solidFill>
                <a:latin typeface="Calibri"/>
                <a:cs typeface="Calibri"/>
              </a:rPr>
              <a:t>multi-</a:t>
            </a:r>
            <a:r>
              <a:rPr dirty="0" cap="small" sz="2400">
                <a:solidFill>
                  <a:srgbClr val="F26F21"/>
                </a:solidFill>
                <a:latin typeface="Calibri"/>
                <a:cs typeface="Calibri"/>
              </a:rPr>
              <a:t>center</a:t>
            </a:r>
            <a:r>
              <a:rPr dirty="0" cap="small" sz="2400" spc="160">
                <a:solidFill>
                  <a:srgbClr val="F26F21"/>
                </a:solidFill>
                <a:latin typeface="Calibri"/>
                <a:cs typeface="Calibri"/>
              </a:rPr>
              <a:t> </a:t>
            </a:r>
            <a:r>
              <a:rPr dirty="0" cap="small" sz="2400">
                <a:solidFill>
                  <a:srgbClr val="F26F21"/>
                </a:solidFill>
                <a:latin typeface="Calibri"/>
                <a:cs typeface="Calibri"/>
              </a:rPr>
              <a:t>phase</a:t>
            </a:r>
            <a:r>
              <a:rPr dirty="0" cap="small" sz="2400" spc="165">
                <a:solidFill>
                  <a:srgbClr val="F26F21"/>
                </a:solidFill>
                <a:latin typeface="Calibri"/>
                <a:cs typeface="Calibri"/>
              </a:rPr>
              <a:t> </a:t>
            </a:r>
            <a:r>
              <a:rPr dirty="0" cap="small" sz="2400">
                <a:solidFill>
                  <a:srgbClr val="F26F21"/>
                </a:solidFill>
                <a:latin typeface="Calibri"/>
                <a:cs typeface="Calibri"/>
              </a:rPr>
              <a:t>2</a:t>
            </a:r>
            <a:r>
              <a:rPr dirty="0" cap="small" sz="2400" spc="30">
                <a:solidFill>
                  <a:srgbClr val="F26F21"/>
                </a:solidFill>
                <a:latin typeface="Calibri"/>
                <a:cs typeface="Calibri"/>
              </a:rPr>
              <a:t> </a:t>
            </a:r>
            <a:r>
              <a:rPr dirty="0" cap="small" sz="2400" spc="-10">
                <a:solidFill>
                  <a:srgbClr val="F26F21"/>
                </a:solidFill>
                <a:latin typeface="Calibri"/>
                <a:cs typeface="Calibri"/>
              </a:rPr>
              <a:t>trial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699217" y="6376923"/>
            <a:ext cx="3488054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10">
                <a:solidFill>
                  <a:srgbClr val="7F7F7F"/>
                </a:solidFill>
                <a:latin typeface="Calibri"/>
                <a:cs typeface="Calibri"/>
              </a:rPr>
              <a:t>Abbreviations:</a:t>
            </a:r>
            <a:r>
              <a:rPr dirty="0" sz="1000" spc="-5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ACEi,</a:t>
            </a:r>
            <a:r>
              <a:rPr dirty="0" sz="1000" spc="1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 spc="-10">
                <a:solidFill>
                  <a:srgbClr val="7F7F7F"/>
                </a:solidFill>
                <a:latin typeface="Calibri"/>
                <a:cs typeface="Calibri"/>
              </a:rPr>
              <a:t>angiotensin-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converting</a:t>
            </a:r>
            <a:r>
              <a:rPr dirty="0" sz="1000" spc="15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enzyme</a:t>
            </a:r>
            <a:r>
              <a:rPr dirty="0" sz="1000" spc="15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inhibitor;</a:t>
            </a:r>
            <a:r>
              <a:rPr dirty="0" sz="1000" spc="1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 spc="-20">
                <a:solidFill>
                  <a:srgbClr val="7F7F7F"/>
                </a:solidFill>
                <a:latin typeface="Calibri"/>
                <a:cs typeface="Calibri"/>
              </a:rPr>
              <a:t>ARB,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699217" y="6529323"/>
            <a:ext cx="459422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angiotensin</a:t>
            </a:r>
            <a:r>
              <a:rPr dirty="0" sz="1000" spc="-35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receptor</a:t>
            </a:r>
            <a:r>
              <a:rPr dirty="0" sz="1000" spc="-2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blocker;</a:t>
            </a:r>
            <a:r>
              <a:rPr dirty="0" sz="1000" spc="-25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DBP,</a:t>
            </a:r>
            <a:r>
              <a:rPr dirty="0" sz="1000" spc="-25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diastolic</a:t>
            </a:r>
            <a:r>
              <a:rPr dirty="0" sz="1000" spc="-2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blood</a:t>
            </a:r>
            <a:r>
              <a:rPr dirty="0" sz="1000" spc="-25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pressure;</a:t>
            </a:r>
            <a:r>
              <a:rPr dirty="0" sz="1000" spc="-3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SBP,</a:t>
            </a:r>
            <a:r>
              <a:rPr dirty="0" sz="1000" spc="-25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systolic</a:t>
            </a:r>
            <a:r>
              <a:rPr dirty="0" sz="1000" spc="-2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blood</a:t>
            </a:r>
            <a:r>
              <a:rPr dirty="0" sz="1000" spc="-2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 spc="-10">
                <a:solidFill>
                  <a:srgbClr val="7F7F7F"/>
                </a:solidFill>
                <a:latin typeface="Calibri"/>
                <a:cs typeface="Calibri"/>
              </a:rPr>
              <a:t>pressure.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6207395" y="1437132"/>
            <a:ext cx="5108575" cy="25819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b="1">
                <a:solidFill>
                  <a:srgbClr val="474747"/>
                </a:solidFill>
                <a:latin typeface="Calibri"/>
                <a:cs typeface="Calibri"/>
              </a:rPr>
              <a:t>Primary</a:t>
            </a:r>
            <a:r>
              <a:rPr dirty="0" sz="2000" spc="-10" b="1">
                <a:solidFill>
                  <a:srgbClr val="474747"/>
                </a:solidFill>
                <a:latin typeface="Calibri"/>
                <a:cs typeface="Calibri"/>
              </a:rPr>
              <a:t> Endpoint</a:t>
            </a:r>
            <a:endParaRPr sz="2000">
              <a:latin typeface="Calibri"/>
              <a:cs typeface="Calibri"/>
            </a:endParaRPr>
          </a:p>
          <a:p>
            <a:pPr marL="240665" marR="38100" indent="-227965">
              <a:lnSpc>
                <a:spcPts val="1900"/>
              </a:lnSpc>
              <a:spcBef>
                <a:spcPts val="95"/>
              </a:spcBef>
              <a:buClr>
                <a:srgbClr val="F26F21"/>
              </a:buClr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dirty="0" sz="1600">
                <a:solidFill>
                  <a:srgbClr val="474747"/>
                </a:solidFill>
                <a:latin typeface="Calibri"/>
                <a:cs typeface="Calibri"/>
              </a:rPr>
              <a:t>Change</a:t>
            </a:r>
            <a:r>
              <a:rPr dirty="0" sz="1600" spc="-25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474747"/>
                </a:solidFill>
                <a:latin typeface="Calibri"/>
                <a:cs typeface="Calibri"/>
              </a:rPr>
              <a:t>from</a:t>
            </a:r>
            <a:r>
              <a:rPr dirty="0" sz="1600" spc="-3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474747"/>
                </a:solidFill>
                <a:latin typeface="Calibri"/>
                <a:cs typeface="Calibri"/>
              </a:rPr>
              <a:t>baseline</a:t>
            </a:r>
            <a:r>
              <a:rPr dirty="0" sz="1600" spc="-2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474747"/>
                </a:solidFill>
                <a:latin typeface="Calibri"/>
                <a:cs typeface="Calibri"/>
              </a:rPr>
              <a:t>in</a:t>
            </a:r>
            <a:r>
              <a:rPr dirty="0" sz="1600" spc="-3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474747"/>
                </a:solidFill>
                <a:latin typeface="Calibri"/>
                <a:cs typeface="Calibri"/>
              </a:rPr>
              <a:t>mean</a:t>
            </a:r>
            <a:r>
              <a:rPr dirty="0" sz="1600" spc="-25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474747"/>
                </a:solidFill>
                <a:latin typeface="Calibri"/>
                <a:cs typeface="Calibri"/>
              </a:rPr>
              <a:t>seated</a:t>
            </a:r>
            <a:r>
              <a:rPr dirty="0" sz="1600" spc="-3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474747"/>
                </a:solidFill>
                <a:latin typeface="Calibri"/>
                <a:cs typeface="Calibri"/>
              </a:rPr>
              <a:t>SBP</a:t>
            </a:r>
            <a:r>
              <a:rPr dirty="0" sz="1600" spc="-3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474747"/>
                </a:solidFill>
                <a:latin typeface="Calibri"/>
                <a:cs typeface="Calibri"/>
              </a:rPr>
              <a:t>after</a:t>
            </a:r>
            <a:r>
              <a:rPr dirty="0" sz="1600" spc="-2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474747"/>
                </a:solidFill>
                <a:latin typeface="Calibri"/>
                <a:cs typeface="Calibri"/>
              </a:rPr>
              <a:t>8</a:t>
            </a:r>
            <a:r>
              <a:rPr dirty="0" sz="1600" spc="-25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474747"/>
                </a:solidFill>
                <a:latin typeface="Calibri"/>
                <a:cs typeface="Calibri"/>
              </a:rPr>
              <a:t>weeks</a:t>
            </a:r>
            <a:r>
              <a:rPr dirty="0" sz="1600" spc="-25">
                <a:solidFill>
                  <a:srgbClr val="474747"/>
                </a:solidFill>
                <a:latin typeface="Calibri"/>
                <a:cs typeface="Calibri"/>
              </a:rPr>
              <a:t> of </a:t>
            </a:r>
            <a:r>
              <a:rPr dirty="0" sz="1600" spc="-10">
                <a:solidFill>
                  <a:srgbClr val="474747"/>
                </a:solidFill>
                <a:latin typeface="Calibri"/>
                <a:cs typeface="Calibri"/>
              </a:rPr>
              <a:t>treatment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ts val="2315"/>
              </a:lnSpc>
            </a:pPr>
            <a:r>
              <a:rPr dirty="0" sz="2000" b="1">
                <a:solidFill>
                  <a:srgbClr val="474747"/>
                </a:solidFill>
                <a:latin typeface="Calibri"/>
                <a:cs typeface="Calibri"/>
              </a:rPr>
              <a:t>Secondary </a:t>
            </a:r>
            <a:r>
              <a:rPr dirty="0" sz="2000" spc="-10" b="1">
                <a:solidFill>
                  <a:srgbClr val="474747"/>
                </a:solidFill>
                <a:latin typeface="Calibri"/>
                <a:cs typeface="Calibri"/>
              </a:rPr>
              <a:t>Endpoints</a:t>
            </a:r>
            <a:endParaRPr sz="2000">
              <a:latin typeface="Calibri"/>
              <a:cs typeface="Calibri"/>
            </a:endParaRPr>
          </a:p>
          <a:p>
            <a:pPr marL="240665" marR="5080" indent="-227965">
              <a:lnSpc>
                <a:spcPts val="1989"/>
              </a:lnSpc>
              <a:spcBef>
                <a:spcPts val="5"/>
              </a:spcBef>
              <a:buClr>
                <a:srgbClr val="F26F21"/>
              </a:buClr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dirty="0" sz="1600">
                <a:solidFill>
                  <a:srgbClr val="474747"/>
                </a:solidFill>
                <a:latin typeface="Calibri"/>
                <a:cs typeface="Calibri"/>
              </a:rPr>
              <a:t>Change</a:t>
            </a:r>
            <a:r>
              <a:rPr dirty="0" sz="1600" spc="-25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474747"/>
                </a:solidFill>
                <a:latin typeface="Calibri"/>
                <a:cs typeface="Calibri"/>
              </a:rPr>
              <a:t>from</a:t>
            </a:r>
            <a:r>
              <a:rPr dirty="0" sz="1600" spc="-3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474747"/>
                </a:solidFill>
                <a:latin typeface="Calibri"/>
                <a:cs typeface="Calibri"/>
              </a:rPr>
              <a:t>baseline</a:t>
            </a:r>
            <a:r>
              <a:rPr dirty="0" sz="1600" spc="-25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474747"/>
                </a:solidFill>
                <a:latin typeface="Calibri"/>
                <a:cs typeface="Calibri"/>
              </a:rPr>
              <a:t>in</a:t>
            </a:r>
            <a:r>
              <a:rPr dirty="0" sz="1600" spc="-25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474747"/>
                </a:solidFill>
                <a:latin typeface="Calibri"/>
                <a:cs typeface="Calibri"/>
              </a:rPr>
              <a:t>mean</a:t>
            </a:r>
            <a:r>
              <a:rPr dirty="0" sz="1600" spc="-3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474747"/>
                </a:solidFill>
                <a:latin typeface="Calibri"/>
                <a:cs typeface="Calibri"/>
              </a:rPr>
              <a:t>seated</a:t>
            </a:r>
            <a:r>
              <a:rPr dirty="0" sz="1600" spc="-2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474747"/>
                </a:solidFill>
                <a:latin typeface="Calibri"/>
                <a:cs typeface="Calibri"/>
              </a:rPr>
              <a:t>DBP</a:t>
            </a:r>
            <a:r>
              <a:rPr dirty="0" sz="1600" spc="-25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474747"/>
                </a:solidFill>
                <a:latin typeface="Calibri"/>
                <a:cs typeface="Calibri"/>
              </a:rPr>
              <a:t>after</a:t>
            </a:r>
            <a:r>
              <a:rPr dirty="0" sz="1600" spc="-2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474747"/>
                </a:solidFill>
                <a:latin typeface="Calibri"/>
                <a:cs typeface="Calibri"/>
              </a:rPr>
              <a:t>8</a:t>
            </a:r>
            <a:r>
              <a:rPr dirty="0" sz="1600" spc="-25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474747"/>
                </a:solidFill>
                <a:latin typeface="Calibri"/>
                <a:cs typeface="Calibri"/>
              </a:rPr>
              <a:t>weeks</a:t>
            </a:r>
            <a:r>
              <a:rPr dirty="0" sz="1600" spc="-2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1600" spc="-25">
                <a:solidFill>
                  <a:srgbClr val="474747"/>
                </a:solidFill>
                <a:latin typeface="Calibri"/>
                <a:cs typeface="Calibri"/>
              </a:rPr>
              <a:t>of </a:t>
            </a:r>
            <a:r>
              <a:rPr dirty="0" sz="1600" spc="-10">
                <a:solidFill>
                  <a:srgbClr val="474747"/>
                </a:solidFill>
                <a:latin typeface="Calibri"/>
                <a:cs typeface="Calibri"/>
              </a:rPr>
              <a:t>treatment</a:t>
            </a:r>
            <a:endParaRPr sz="1600">
              <a:latin typeface="Calibri"/>
              <a:cs typeface="Calibri"/>
            </a:endParaRPr>
          </a:p>
          <a:p>
            <a:pPr marL="240665" marR="300355" indent="-227965">
              <a:lnSpc>
                <a:spcPts val="1900"/>
              </a:lnSpc>
              <a:buClr>
                <a:srgbClr val="F26F21"/>
              </a:buClr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dirty="0" sz="1600">
                <a:solidFill>
                  <a:srgbClr val="474747"/>
                </a:solidFill>
                <a:latin typeface="Calibri"/>
                <a:cs typeface="Calibri"/>
              </a:rPr>
              <a:t>Change</a:t>
            </a:r>
            <a:r>
              <a:rPr dirty="0" sz="1600" spc="-4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474747"/>
                </a:solidFill>
                <a:latin typeface="Calibri"/>
                <a:cs typeface="Calibri"/>
              </a:rPr>
              <a:t>from</a:t>
            </a:r>
            <a:r>
              <a:rPr dirty="0" sz="1600" spc="-35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474747"/>
                </a:solidFill>
                <a:latin typeface="Calibri"/>
                <a:cs typeface="Calibri"/>
              </a:rPr>
              <a:t>baseline</a:t>
            </a:r>
            <a:r>
              <a:rPr dirty="0" sz="1600" spc="-3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474747"/>
                </a:solidFill>
                <a:latin typeface="Calibri"/>
                <a:cs typeface="Calibri"/>
              </a:rPr>
              <a:t>in</a:t>
            </a:r>
            <a:r>
              <a:rPr dirty="0" sz="1600" spc="-35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474747"/>
                </a:solidFill>
                <a:latin typeface="Calibri"/>
                <a:cs typeface="Calibri"/>
              </a:rPr>
              <a:t>24-hour</a:t>
            </a:r>
            <a:r>
              <a:rPr dirty="0" sz="1600" spc="-3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474747"/>
                </a:solidFill>
                <a:latin typeface="Calibri"/>
                <a:cs typeface="Calibri"/>
              </a:rPr>
              <a:t>urine</a:t>
            </a:r>
            <a:r>
              <a:rPr dirty="0" sz="1600" spc="-3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474747"/>
                </a:solidFill>
                <a:latin typeface="Calibri"/>
                <a:cs typeface="Calibri"/>
              </a:rPr>
              <a:t>aldosterone</a:t>
            </a:r>
            <a:r>
              <a:rPr dirty="0" sz="1600" spc="-25">
                <a:solidFill>
                  <a:srgbClr val="474747"/>
                </a:solidFill>
                <a:latin typeface="Calibri"/>
                <a:cs typeface="Calibri"/>
              </a:rPr>
              <a:t> and </a:t>
            </a:r>
            <a:r>
              <a:rPr dirty="0" sz="1600">
                <a:solidFill>
                  <a:srgbClr val="474747"/>
                </a:solidFill>
                <a:latin typeface="Calibri"/>
                <a:cs typeface="Calibri"/>
              </a:rPr>
              <a:t>renin</a:t>
            </a:r>
            <a:r>
              <a:rPr dirty="0" sz="1600" spc="-45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474747"/>
                </a:solidFill>
                <a:latin typeface="Calibri"/>
                <a:cs typeface="Calibri"/>
              </a:rPr>
              <a:t>and</a:t>
            </a:r>
            <a:r>
              <a:rPr dirty="0" sz="1600" spc="-3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474747"/>
                </a:solidFill>
                <a:latin typeface="Calibri"/>
                <a:cs typeface="Calibri"/>
              </a:rPr>
              <a:t>serum</a:t>
            </a:r>
            <a:r>
              <a:rPr dirty="0" sz="1600" spc="-35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474747"/>
                </a:solidFill>
                <a:latin typeface="Calibri"/>
                <a:cs typeface="Calibri"/>
              </a:rPr>
              <a:t>aldosterone</a:t>
            </a:r>
            <a:r>
              <a:rPr dirty="0" sz="1600" spc="-25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474747"/>
                </a:solidFill>
                <a:latin typeface="Calibri"/>
                <a:cs typeface="Calibri"/>
              </a:rPr>
              <a:t>and</a:t>
            </a:r>
            <a:r>
              <a:rPr dirty="0" sz="1600" spc="-3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474747"/>
                </a:solidFill>
                <a:latin typeface="Calibri"/>
                <a:cs typeface="Calibri"/>
              </a:rPr>
              <a:t>renin</a:t>
            </a:r>
            <a:r>
              <a:rPr dirty="0" sz="1600" spc="-3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1600" spc="-10">
                <a:solidFill>
                  <a:srgbClr val="474747"/>
                </a:solidFill>
                <a:latin typeface="Calibri"/>
                <a:cs typeface="Calibri"/>
              </a:rPr>
              <a:t>levels</a:t>
            </a:r>
            <a:endParaRPr sz="1600">
              <a:latin typeface="Calibri"/>
              <a:cs typeface="Calibri"/>
            </a:endParaRPr>
          </a:p>
          <a:p>
            <a:pPr marL="240665" indent="-227965">
              <a:lnSpc>
                <a:spcPts val="1820"/>
              </a:lnSpc>
              <a:buClr>
                <a:srgbClr val="F26F21"/>
              </a:buClr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dirty="0" sz="1600">
                <a:solidFill>
                  <a:srgbClr val="474747"/>
                </a:solidFill>
                <a:latin typeface="Calibri"/>
                <a:cs typeface="Calibri"/>
              </a:rPr>
              <a:t>The</a:t>
            </a:r>
            <a:r>
              <a:rPr dirty="0" sz="1600" spc="-4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474747"/>
                </a:solidFill>
                <a:latin typeface="Calibri"/>
                <a:cs typeface="Calibri"/>
              </a:rPr>
              <a:t>percentage</a:t>
            </a:r>
            <a:r>
              <a:rPr dirty="0" sz="1600" spc="-25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474747"/>
                </a:solidFill>
                <a:latin typeface="Calibri"/>
                <a:cs typeface="Calibri"/>
              </a:rPr>
              <a:t>of</a:t>
            </a:r>
            <a:r>
              <a:rPr dirty="0" sz="1600" spc="-35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474747"/>
                </a:solidFill>
                <a:latin typeface="Calibri"/>
                <a:cs typeface="Calibri"/>
              </a:rPr>
              <a:t>patients</a:t>
            </a:r>
            <a:r>
              <a:rPr dirty="0" sz="1600" spc="-35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474747"/>
                </a:solidFill>
                <a:latin typeface="Calibri"/>
                <a:cs typeface="Calibri"/>
              </a:rPr>
              <a:t>achieving</a:t>
            </a:r>
            <a:r>
              <a:rPr dirty="0" sz="1600" spc="-35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474747"/>
                </a:solidFill>
                <a:latin typeface="Calibri"/>
                <a:cs typeface="Calibri"/>
              </a:rPr>
              <a:t>a</a:t>
            </a:r>
            <a:r>
              <a:rPr dirty="0" sz="1600" spc="-35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474747"/>
                </a:solidFill>
                <a:latin typeface="Calibri"/>
                <a:cs typeface="Calibri"/>
              </a:rPr>
              <a:t>mean</a:t>
            </a:r>
            <a:r>
              <a:rPr dirty="0" sz="1600" spc="-35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474747"/>
                </a:solidFill>
                <a:latin typeface="Calibri"/>
                <a:cs typeface="Calibri"/>
              </a:rPr>
              <a:t>seated</a:t>
            </a:r>
            <a:r>
              <a:rPr dirty="0" sz="1600" spc="-3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1600" spc="-25">
                <a:solidFill>
                  <a:srgbClr val="474747"/>
                </a:solidFill>
                <a:latin typeface="Calibri"/>
                <a:cs typeface="Calibri"/>
              </a:rPr>
              <a:t>SBP</a:t>
            </a:r>
            <a:endParaRPr sz="1600">
              <a:latin typeface="Calibri"/>
              <a:cs typeface="Calibri"/>
            </a:endParaRPr>
          </a:p>
          <a:p>
            <a:pPr marL="241300">
              <a:lnSpc>
                <a:spcPts val="1910"/>
              </a:lnSpc>
            </a:pPr>
            <a:r>
              <a:rPr dirty="0" sz="1600">
                <a:solidFill>
                  <a:srgbClr val="474747"/>
                </a:solidFill>
                <a:latin typeface="Calibri"/>
                <a:cs typeface="Calibri"/>
              </a:rPr>
              <a:t>&lt;130 </a:t>
            </a:r>
            <a:r>
              <a:rPr dirty="0" sz="1600" spc="-20">
                <a:solidFill>
                  <a:srgbClr val="474747"/>
                </a:solidFill>
                <a:latin typeface="Calibri"/>
                <a:cs typeface="Calibri"/>
              </a:rPr>
              <a:t>mmHg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673819" y="1437132"/>
            <a:ext cx="5100320" cy="23412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2000" b="1">
                <a:solidFill>
                  <a:srgbClr val="474747"/>
                </a:solidFill>
                <a:latin typeface="Calibri"/>
                <a:cs typeface="Calibri"/>
              </a:rPr>
              <a:t>Key</a:t>
            </a:r>
            <a:r>
              <a:rPr dirty="0" sz="2000" spc="-30" b="1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000" b="1">
                <a:solidFill>
                  <a:srgbClr val="474747"/>
                </a:solidFill>
                <a:latin typeface="Calibri"/>
                <a:cs typeface="Calibri"/>
              </a:rPr>
              <a:t>Inclusion</a:t>
            </a:r>
            <a:r>
              <a:rPr dirty="0" sz="2000" spc="-25" b="1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000" spc="-10" b="1">
                <a:solidFill>
                  <a:srgbClr val="474747"/>
                </a:solidFill>
                <a:latin typeface="Calibri"/>
                <a:cs typeface="Calibri"/>
              </a:rPr>
              <a:t>Criteria</a:t>
            </a:r>
            <a:endParaRPr sz="2000">
              <a:latin typeface="Calibri"/>
              <a:cs typeface="Calibri"/>
            </a:endParaRPr>
          </a:p>
          <a:p>
            <a:pPr marL="266065" marR="30480" indent="-227965">
              <a:lnSpc>
                <a:spcPts val="1900"/>
              </a:lnSpc>
              <a:spcBef>
                <a:spcPts val="95"/>
              </a:spcBef>
              <a:buClr>
                <a:srgbClr val="F26F21"/>
              </a:buClr>
              <a:buFont typeface="Arial"/>
              <a:buChar char="•"/>
              <a:tabLst>
                <a:tab pos="266065" algn="l"/>
                <a:tab pos="266700" algn="l"/>
              </a:tabLst>
            </a:pPr>
            <a:r>
              <a:rPr dirty="0" sz="1600">
                <a:solidFill>
                  <a:srgbClr val="474747"/>
                </a:solidFill>
                <a:latin typeface="Calibri"/>
                <a:cs typeface="Calibri"/>
              </a:rPr>
              <a:t>On</a:t>
            </a:r>
            <a:r>
              <a:rPr dirty="0" sz="1600" spc="-35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474747"/>
                </a:solidFill>
                <a:latin typeface="Calibri"/>
                <a:cs typeface="Calibri"/>
              </a:rPr>
              <a:t>a</a:t>
            </a:r>
            <a:r>
              <a:rPr dirty="0" sz="1600" spc="-25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474747"/>
                </a:solidFill>
                <a:latin typeface="Calibri"/>
                <a:cs typeface="Calibri"/>
              </a:rPr>
              <a:t>stable</a:t>
            </a:r>
            <a:r>
              <a:rPr dirty="0" sz="1600" spc="-2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474747"/>
                </a:solidFill>
                <a:latin typeface="Calibri"/>
                <a:cs typeface="Calibri"/>
              </a:rPr>
              <a:t>regimen</a:t>
            </a:r>
            <a:r>
              <a:rPr dirty="0" sz="1600" spc="-25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474747"/>
                </a:solidFill>
                <a:latin typeface="Calibri"/>
                <a:cs typeface="Calibri"/>
              </a:rPr>
              <a:t>of</a:t>
            </a:r>
            <a:r>
              <a:rPr dirty="0" sz="1600" spc="-25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474747"/>
                </a:solidFill>
                <a:latin typeface="Calibri"/>
                <a:cs typeface="Calibri"/>
              </a:rPr>
              <a:t>an</a:t>
            </a:r>
            <a:r>
              <a:rPr dirty="0" sz="1600" spc="-2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474747"/>
                </a:solidFill>
                <a:latin typeface="Calibri"/>
                <a:cs typeface="Calibri"/>
              </a:rPr>
              <a:t>ACEi</a:t>
            </a:r>
            <a:r>
              <a:rPr dirty="0" sz="1600" spc="-25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474747"/>
                </a:solidFill>
                <a:latin typeface="Calibri"/>
                <a:cs typeface="Calibri"/>
              </a:rPr>
              <a:t>or</a:t>
            </a:r>
            <a:r>
              <a:rPr dirty="0" sz="1600" spc="-15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474747"/>
                </a:solidFill>
                <a:latin typeface="Calibri"/>
                <a:cs typeface="Calibri"/>
              </a:rPr>
              <a:t>ARB,</a:t>
            </a:r>
            <a:r>
              <a:rPr dirty="0" sz="1600" spc="-2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474747"/>
                </a:solidFill>
                <a:latin typeface="Calibri"/>
                <a:cs typeface="Calibri"/>
              </a:rPr>
              <a:t>an</a:t>
            </a:r>
            <a:r>
              <a:rPr dirty="0" sz="1600" spc="-25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474747"/>
                </a:solidFill>
                <a:latin typeface="Calibri"/>
                <a:cs typeface="Calibri"/>
              </a:rPr>
              <a:t>ACEi/ARB</a:t>
            </a:r>
            <a:r>
              <a:rPr dirty="0" sz="1600" spc="-15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474747"/>
                </a:solidFill>
                <a:latin typeface="Calibri"/>
                <a:cs typeface="Calibri"/>
              </a:rPr>
              <a:t>plus</a:t>
            </a:r>
            <a:r>
              <a:rPr dirty="0" sz="1600" spc="-15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1600" spc="-50">
                <a:solidFill>
                  <a:srgbClr val="474747"/>
                </a:solidFill>
                <a:latin typeface="Calibri"/>
                <a:cs typeface="Calibri"/>
              </a:rPr>
              <a:t>a </a:t>
            </a:r>
            <a:r>
              <a:rPr dirty="0" sz="1600">
                <a:solidFill>
                  <a:srgbClr val="474747"/>
                </a:solidFill>
                <a:latin typeface="Calibri"/>
                <a:cs typeface="Calibri"/>
              </a:rPr>
              <a:t>thiazide</a:t>
            </a:r>
            <a:r>
              <a:rPr dirty="0" sz="1600" spc="-4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474747"/>
                </a:solidFill>
                <a:latin typeface="Calibri"/>
                <a:cs typeface="Calibri"/>
              </a:rPr>
              <a:t>diuretic,</a:t>
            </a:r>
            <a:r>
              <a:rPr dirty="0" sz="1600" spc="-25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474747"/>
                </a:solidFill>
                <a:latin typeface="Calibri"/>
                <a:cs typeface="Calibri"/>
              </a:rPr>
              <a:t>or</a:t>
            </a:r>
            <a:r>
              <a:rPr dirty="0" sz="1600" spc="-25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474747"/>
                </a:solidFill>
                <a:latin typeface="Calibri"/>
                <a:cs typeface="Calibri"/>
              </a:rPr>
              <a:t>an</a:t>
            </a:r>
            <a:r>
              <a:rPr dirty="0" sz="1600" spc="-3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474747"/>
                </a:solidFill>
                <a:latin typeface="Calibri"/>
                <a:cs typeface="Calibri"/>
              </a:rPr>
              <a:t>ACEi/ARB</a:t>
            </a:r>
            <a:r>
              <a:rPr dirty="0" sz="1600" spc="-2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474747"/>
                </a:solidFill>
                <a:latin typeface="Calibri"/>
                <a:cs typeface="Calibri"/>
              </a:rPr>
              <a:t>plus</a:t>
            </a:r>
            <a:r>
              <a:rPr dirty="0" sz="1600" spc="-3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474747"/>
                </a:solidFill>
                <a:latin typeface="Calibri"/>
                <a:cs typeface="Calibri"/>
              </a:rPr>
              <a:t>a</a:t>
            </a:r>
            <a:r>
              <a:rPr dirty="0" sz="1600" spc="-3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474747"/>
                </a:solidFill>
                <a:latin typeface="Calibri"/>
                <a:cs typeface="Calibri"/>
              </a:rPr>
              <a:t>calcium</a:t>
            </a:r>
            <a:r>
              <a:rPr dirty="0" sz="1600" spc="-3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1600" spc="-10">
                <a:solidFill>
                  <a:srgbClr val="474747"/>
                </a:solidFill>
                <a:latin typeface="Calibri"/>
                <a:cs typeface="Calibri"/>
              </a:rPr>
              <a:t>channel blocker</a:t>
            </a:r>
            <a:endParaRPr sz="1600">
              <a:latin typeface="Calibri"/>
              <a:cs typeface="Calibri"/>
            </a:endParaRPr>
          </a:p>
          <a:p>
            <a:pPr marL="266065" indent="-227965">
              <a:lnSpc>
                <a:spcPts val="1910"/>
              </a:lnSpc>
              <a:spcBef>
                <a:spcPts val="5"/>
              </a:spcBef>
              <a:buClr>
                <a:srgbClr val="F26F21"/>
              </a:buClr>
              <a:buFont typeface="Arial"/>
              <a:buChar char="•"/>
              <a:tabLst>
                <a:tab pos="266065" algn="l"/>
                <a:tab pos="266700" algn="l"/>
              </a:tabLst>
            </a:pPr>
            <a:r>
              <a:rPr dirty="0" sz="1600">
                <a:solidFill>
                  <a:srgbClr val="474747"/>
                </a:solidFill>
                <a:latin typeface="Calibri"/>
                <a:cs typeface="Calibri"/>
              </a:rPr>
              <a:t>Mean</a:t>
            </a:r>
            <a:r>
              <a:rPr dirty="0" sz="1600" spc="-2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474747"/>
                </a:solidFill>
                <a:latin typeface="Calibri"/>
                <a:cs typeface="Calibri"/>
              </a:rPr>
              <a:t>seated</a:t>
            </a:r>
            <a:r>
              <a:rPr dirty="0" sz="1600" spc="-2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474747"/>
                </a:solidFill>
                <a:latin typeface="Calibri"/>
                <a:cs typeface="Calibri"/>
              </a:rPr>
              <a:t>SBP</a:t>
            </a:r>
            <a:r>
              <a:rPr dirty="0" sz="1600" spc="-2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474747"/>
                </a:solidFill>
                <a:latin typeface="Calibri"/>
                <a:cs typeface="Calibri"/>
              </a:rPr>
              <a:t>≥140</a:t>
            </a:r>
            <a:r>
              <a:rPr dirty="0" sz="1600" spc="-1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1600" spc="-20">
                <a:solidFill>
                  <a:srgbClr val="474747"/>
                </a:solidFill>
                <a:latin typeface="Calibri"/>
                <a:cs typeface="Calibri"/>
              </a:rPr>
              <a:t>mmHg</a:t>
            </a:r>
            <a:endParaRPr sz="1600">
              <a:latin typeface="Calibri"/>
              <a:cs typeface="Calibri"/>
            </a:endParaRPr>
          </a:p>
          <a:p>
            <a:pPr marL="38100">
              <a:lnSpc>
                <a:spcPts val="2390"/>
              </a:lnSpc>
            </a:pPr>
            <a:r>
              <a:rPr dirty="0" sz="2000" b="1">
                <a:solidFill>
                  <a:srgbClr val="474747"/>
                </a:solidFill>
                <a:latin typeface="Calibri"/>
                <a:cs typeface="Calibri"/>
              </a:rPr>
              <a:t>Key</a:t>
            </a:r>
            <a:r>
              <a:rPr dirty="0" sz="2000" spc="-50" b="1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000" b="1">
                <a:solidFill>
                  <a:srgbClr val="474747"/>
                </a:solidFill>
                <a:latin typeface="Calibri"/>
                <a:cs typeface="Calibri"/>
              </a:rPr>
              <a:t>Exclusion</a:t>
            </a:r>
            <a:r>
              <a:rPr dirty="0" sz="2000" spc="-50" b="1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000" spc="-10" b="1">
                <a:solidFill>
                  <a:srgbClr val="474747"/>
                </a:solidFill>
                <a:latin typeface="Calibri"/>
                <a:cs typeface="Calibri"/>
              </a:rPr>
              <a:t>Criteria</a:t>
            </a:r>
            <a:endParaRPr sz="2000">
              <a:latin typeface="Calibri"/>
              <a:cs typeface="Calibri"/>
            </a:endParaRPr>
          </a:p>
          <a:p>
            <a:pPr marL="266065" indent="-227965">
              <a:lnSpc>
                <a:spcPts val="1910"/>
              </a:lnSpc>
              <a:spcBef>
                <a:spcPts val="15"/>
              </a:spcBef>
              <a:buClr>
                <a:srgbClr val="F26F21"/>
              </a:buClr>
              <a:buFont typeface="Arial"/>
              <a:buChar char="•"/>
              <a:tabLst>
                <a:tab pos="266065" algn="l"/>
                <a:tab pos="266700" algn="l"/>
              </a:tabLst>
            </a:pPr>
            <a:r>
              <a:rPr dirty="0" sz="1600">
                <a:solidFill>
                  <a:srgbClr val="474747"/>
                </a:solidFill>
                <a:latin typeface="Calibri"/>
                <a:cs typeface="Calibri"/>
              </a:rPr>
              <a:t>Mean</a:t>
            </a:r>
            <a:r>
              <a:rPr dirty="0" sz="1600" spc="-2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474747"/>
                </a:solidFill>
                <a:latin typeface="Calibri"/>
                <a:cs typeface="Calibri"/>
              </a:rPr>
              <a:t>seated</a:t>
            </a:r>
            <a:r>
              <a:rPr dirty="0" sz="1600" spc="-2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474747"/>
                </a:solidFill>
                <a:latin typeface="Calibri"/>
                <a:cs typeface="Calibri"/>
              </a:rPr>
              <a:t>SBP</a:t>
            </a:r>
            <a:r>
              <a:rPr dirty="0" sz="1600" spc="-2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474747"/>
                </a:solidFill>
                <a:latin typeface="Calibri"/>
                <a:cs typeface="Calibri"/>
              </a:rPr>
              <a:t>≥180</a:t>
            </a:r>
            <a:r>
              <a:rPr dirty="0" sz="1600" spc="-1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1600" spc="-20">
                <a:solidFill>
                  <a:srgbClr val="474747"/>
                </a:solidFill>
                <a:latin typeface="Calibri"/>
                <a:cs typeface="Calibri"/>
              </a:rPr>
              <a:t>mmHg</a:t>
            </a:r>
            <a:endParaRPr sz="1600">
              <a:latin typeface="Calibri"/>
              <a:cs typeface="Calibri"/>
            </a:endParaRPr>
          </a:p>
          <a:p>
            <a:pPr marL="266065" indent="-227965">
              <a:lnSpc>
                <a:spcPts val="1895"/>
              </a:lnSpc>
              <a:buClr>
                <a:srgbClr val="F26F21"/>
              </a:buClr>
              <a:buFont typeface="Arial"/>
              <a:buChar char="•"/>
              <a:tabLst>
                <a:tab pos="266065" algn="l"/>
                <a:tab pos="266700" algn="l"/>
              </a:tabLst>
            </a:pPr>
            <a:r>
              <a:rPr dirty="0" sz="1600">
                <a:solidFill>
                  <a:srgbClr val="474747"/>
                </a:solidFill>
                <a:latin typeface="Calibri"/>
                <a:cs typeface="Calibri"/>
              </a:rPr>
              <a:t>Body</a:t>
            </a:r>
            <a:r>
              <a:rPr dirty="0" sz="1600" spc="-15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474747"/>
                </a:solidFill>
                <a:latin typeface="Calibri"/>
                <a:cs typeface="Calibri"/>
              </a:rPr>
              <a:t>mass</a:t>
            </a:r>
            <a:r>
              <a:rPr dirty="0" sz="1600" spc="-15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474747"/>
                </a:solidFill>
                <a:latin typeface="Calibri"/>
                <a:cs typeface="Calibri"/>
              </a:rPr>
              <a:t>index</a:t>
            </a:r>
            <a:r>
              <a:rPr dirty="0" sz="1600" spc="-2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474747"/>
                </a:solidFill>
                <a:latin typeface="Calibri"/>
                <a:cs typeface="Calibri"/>
              </a:rPr>
              <a:t>&gt;50</a:t>
            </a:r>
            <a:r>
              <a:rPr dirty="0" sz="1600" spc="-1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1600" spc="-20">
                <a:solidFill>
                  <a:srgbClr val="474747"/>
                </a:solidFill>
                <a:latin typeface="Calibri"/>
                <a:cs typeface="Calibri"/>
              </a:rPr>
              <a:t>kg/m</a:t>
            </a:r>
            <a:r>
              <a:rPr dirty="0" baseline="25252" sz="1650" spc="-30">
                <a:solidFill>
                  <a:srgbClr val="474747"/>
                </a:solidFill>
                <a:latin typeface="Calibri"/>
                <a:cs typeface="Calibri"/>
              </a:rPr>
              <a:t>2</a:t>
            </a:r>
            <a:endParaRPr baseline="25252" sz="1650">
              <a:latin typeface="Calibri"/>
              <a:cs typeface="Calibri"/>
            </a:endParaRPr>
          </a:p>
          <a:p>
            <a:pPr marL="266065" indent="-227965">
              <a:lnSpc>
                <a:spcPts val="1910"/>
              </a:lnSpc>
              <a:buClr>
                <a:srgbClr val="F26F21"/>
              </a:buClr>
              <a:buFont typeface="Arial"/>
              <a:buChar char="•"/>
              <a:tabLst>
                <a:tab pos="266065" algn="l"/>
                <a:tab pos="266700" algn="l"/>
              </a:tabLst>
            </a:pPr>
            <a:r>
              <a:rPr dirty="0" sz="1600">
                <a:solidFill>
                  <a:srgbClr val="474747"/>
                </a:solidFill>
                <a:latin typeface="Calibri"/>
                <a:cs typeface="Calibri"/>
              </a:rPr>
              <a:t>Estimated</a:t>
            </a:r>
            <a:r>
              <a:rPr dirty="0" sz="1600" spc="-65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474747"/>
                </a:solidFill>
                <a:latin typeface="Calibri"/>
                <a:cs typeface="Calibri"/>
              </a:rPr>
              <a:t>glomerular</a:t>
            </a:r>
            <a:r>
              <a:rPr dirty="0" sz="1600" spc="-5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474747"/>
                </a:solidFill>
                <a:latin typeface="Calibri"/>
                <a:cs typeface="Calibri"/>
              </a:rPr>
              <a:t>filtration</a:t>
            </a:r>
            <a:r>
              <a:rPr dirty="0" sz="1600" spc="-55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474747"/>
                </a:solidFill>
                <a:latin typeface="Calibri"/>
                <a:cs typeface="Calibri"/>
              </a:rPr>
              <a:t>rate</a:t>
            </a:r>
            <a:r>
              <a:rPr dirty="0" sz="1600" spc="-5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474747"/>
                </a:solidFill>
                <a:latin typeface="Calibri"/>
                <a:cs typeface="Calibri"/>
              </a:rPr>
              <a:t>&lt;30</a:t>
            </a:r>
            <a:r>
              <a:rPr dirty="0" sz="1600" spc="-5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474747"/>
                </a:solidFill>
                <a:latin typeface="Calibri"/>
                <a:cs typeface="Calibri"/>
              </a:rPr>
              <a:t>mL/min/1.73</a:t>
            </a:r>
            <a:r>
              <a:rPr dirty="0" sz="1600" spc="-45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1600" spc="-25">
                <a:solidFill>
                  <a:srgbClr val="474747"/>
                </a:solidFill>
                <a:latin typeface="Calibri"/>
                <a:cs typeface="Calibri"/>
              </a:rPr>
              <a:t>m</a:t>
            </a:r>
            <a:r>
              <a:rPr dirty="0" baseline="25252" sz="1650" spc="-37">
                <a:solidFill>
                  <a:srgbClr val="474747"/>
                </a:solidFill>
                <a:latin typeface="Calibri"/>
                <a:cs typeface="Calibri"/>
              </a:rPr>
              <a:t>2</a:t>
            </a:r>
            <a:endParaRPr baseline="25252" sz="1650">
              <a:latin typeface="Calibri"/>
              <a:cs typeface="Calibri"/>
            </a:endParaRPr>
          </a:p>
        </p:txBody>
      </p:sp>
      <p:graphicFrame>
        <p:nvGraphicFramePr>
          <p:cNvPr id="8" name="object 8" descr=""/>
          <p:cNvGraphicFramePr>
            <a:graphicFrameLocks noGrp="1"/>
          </p:cNvGraphicFramePr>
          <p:nvPr/>
        </p:nvGraphicFramePr>
        <p:xfrm>
          <a:off x="1464798" y="4176735"/>
          <a:ext cx="9361170" cy="18491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03705"/>
                <a:gridCol w="1576705"/>
                <a:gridCol w="5984240"/>
              </a:tblGrid>
              <a:tr h="2298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dirty="0" sz="1000" spc="-10" i="1">
                          <a:solidFill>
                            <a:srgbClr val="323B97"/>
                          </a:solidFill>
                          <a:latin typeface="Calibri"/>
                          <a:cs typeface="Calibri"/>
                        </a:rPr>
                        <a:t>2-4-weeks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6195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dirty="0" sz="1000" spc="-10" i="1">
                          <a:solidFill>
                            <a:srgbClr val="323B97"/>
                          </a:solidFill>
                          <a:latin typeface="Calibri"/>
                          <a:cs typeface="Calibri"/>
                        </a:rPr>
                        <a:t>8-weeks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6195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698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Screening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5588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323B9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Run-</a:t>
                      </a:r>
                      <a:r>
                        <a:rPr dirty="0" sz="1000" spc="-2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In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5588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323B9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QD</a:t>
                      </a:r>
                      <a:r>
                        <a:rPr dirty="0" sz="1000" spc="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Double-</a:t>
                      </a:r>
                      <a:r>
                        <a:rPr dirty="0" sz="10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Blind</a:t>
                      </a:r>
                      <a:r>
                        <a:rPr dirty="0" sz="1000" spc="2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Treatment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5588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323B97"/>
                    </a:solidFill>
                  </a:tcPr>
                </a:tc>
              </a:tr>
              <a:tr h="269875">
                <a:tc row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43510">
                        <a:lnSpc>
                          <a:spcPct val="100000"/>
                        </a:lnSpc>
                        <a:spcBef>
                          <a:spcPts val="885"/>
                        </a:spcBef>
                      </a:pPr>
                      <a:r>
                        <a:rPr dirty="0" sz="1000" b="1">
                          <a:solidFill>
                            <a:srgbClr val="323B97"/>
                          </a:solidFill>
                          <a:latin typeface="Calibri"/>
                          <a:cs typeface="Calibri"/>
                        </a:rPr>
                        <a:t>Stable</a:t>
                      </a:r>
                      <a:r>
                        <a:rPr dirty="0" sz="1000" spc="-30" b="1">
                          <a:solidFill>
                            <a:srgbClr val="323B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b="1">
                          <a:solidFill>
                            <a:srgbClr val="323B97"/>
                          </a:solidFill>
                          <a:latin typeface="Calibri"/>
                          <a:cs typeface="Calibri"/>
                        </a:rPr>
                        <a:t>medication</a:t>
                      </a:r>
                      <a:r>
                        <a:rPr dirty="0" sz="1000" spc="-25" b="1">
                          <a:solidFill>
                            <a:srgbClr val="323B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10" b="1">
                          <a:solidFill>
                            <a:srgbClr val="323B97"/>
                          </a:solidFill>
                          <a:latin typeface="Calibri"/>
                          <a:cs typeface="Calibri"/>
                        </a:rPr>
                        <a:t>regimen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</a:tcPr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332740" marR="224790" indent="-100330">
                        <a:lnSpc>
                          <a:spcPct val="100000"/>
                        </a:lnSpc>
                      </a:pPr>
                      <a:r>
                        <a:rPr dirty="0" sz="1000" spc="-10" b="1">
                          <a:solidFill>
                            <a:srgbClr val="323B97"/>
                          </a:solidFill>
                          <a:latin typeface="Calibri"/>
                          <a:cs typeface="Calibri"/>
                        </a:rPr>
                        <a:t>Single-</a:t>
                      </a:r>
                      <a:r>
                        <a:rPr dirty="0" sz="1000" b="1">
                          <a:solidFill>
                            <a:srgbClr val="323B97"/>
                          </a:solidFill>
                          <a:latin typeface="Calibri"/>
                          <a:cs typeface="Calibri"/>
                        </a:rPr>
                        <a:t>blind</a:t>
                      </a:r>
                      <a:r>
                        <a:rPr dirty="0" sz="1000" spc="30" b="1">
                          <a:solidFill>
                            <a:srgbClr val="323B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10" b="1">
                          <a:solidFill>
                            <a:srgbClr val="323B97"/>
                          </a:solidFill>
                          <a:latin typeface="Calibri"/>
                          <a:cs typeface="Calibri"/>
                        </a:rPr>
                        <a:t>run-</a:t>
                      </a:r>
                      <a:r>
                        <a:rPr dirty="0" sz="1000" b="1">
                          <a:solidFill>
                            <a:srgbClr val="323B97"/>
                          </a:solidFill>
                          <a:latin typeface="Calibri"/>
                          <a:cs typeface="Calibri"/>
                        </a:rPr>
                        <a:t>in</a:t>
                      </a:r>
                      <a:r>
                        <a:rPr dirty="0" sz="1000" spc="35" b="1">
                          <a:solidFill>
                            <a:srgbClr val="323B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25" b="1">
                          <a:solidFill>
                            <a:srgbClr val="323B97"/>
                          </a:solidFill>
                          <a:latin typeface="Calibri"/>
                          <a:cs typeface="Calibri"/>
                        </a:rPr>
                        <a:t>to </a:t>
                      </a:r>
                      <a:r>
                        <a:rPr dirty="0" sz="1000" b="1">
                          <a:solidFill>
                            <a:srgbClr val="323B97"/>
                          </a:solidFill>
                          <a:latin typeface="Calibri"/>
                          <a:cs typeface="Calibri"/>
                        </a:rPr>
                        <a:t>assess</a:t>
                      </a:r>
                      <a:r>
                        <a:rPr dirty="0" sz="1000" spc="-15" b="1">
                          <a:solidFill>
                            <a:srgbClr val="323B9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10" b="1">
                          <a:solidFill>
                            <a:srgbClr val="323B97"/>
                          </a:solidFill>
                          <a:latin typeface="Calibri"/>
                          <a:cs typeface="Calibri"/>
                        </a:rPr>
                        <a:t>adherence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dirty="0" sz="10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Baxdrostat</a:t>
                      </a:r>
                      <a:r>
                        <a:rPr dirty="0" sz="1000" spc="-1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0.5</a:t>
                      </a:r>
                      <a:r>
                        <a:rPr dirty="0" sz="1000" spc="-1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mg</a:t>
                      </a:r>
                      <a:r>
                        <a:rPr dirty="0" sz="1000" spc="-1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(n=64)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5715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7D31"/>
                    </a:solidFill>
                  </a:tcPr>
                </a:tc>
              </a:tr>
              <a:tr h="26987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39"/>
                        </a:spcBef>
                      </a:pPr>
                      <a:r>
                        <a:rPr dirty="0" sz="10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Baxdrostat</a:t>
                      </a:r>
                      <a:r>
                        <a:rPr dirty="0" sz="1000" spc="-1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1</a:t>
                      </a:r>
                      <a:r>
                        <a:rPr dirty="0" sz="1000" spc="-1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mg</a:t>
                      </a:r>
                      <a:r>
                        <a:rPr dirty="0" sz="1000" spc="-1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(n=63)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55879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7D31"/>
                    </a:solidFill>
                  </a:tcPr>
                </a:tc>
              </a:tr>
              <a:tr h="26987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dirty="0" sz="10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Baxdrostat</a:t>
                      </a:r>
                      <a:r>
                        <a:rPr dirty="0" sz="1000" spc="-1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2</a:t>
                      </a:r>
                      <a:r>
                        <a:rPr dirty="0" sz="1000" spc="-1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mg</a:t>
                      </a:r>
                      <a:r>
                        <a:rPr dirty="0" sz="1000" spc="-1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(n=62)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5715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7D31"/>
                    </a:solidFill>
                  </a:tcPr>
                </a:tc>
              </a:tr>
              <a:tr h="26987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dirty="0" sz="10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Placebo</a:t>
                      </a:r>
                      <a:r>
                        <a:rPr dirty="0" sz="1000" spc="-2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(n=60)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58419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7D31"/>
                    </a:solidFill>
                  </a:tcPr>
                </a:tc>
              </a:tr>
              <a:tr h="2698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dirty="0" sz="10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Remain</a:t>
                      </a:r>
                      <a:r>
                        <a:rPr dirty="0" sz="1000" spc="-3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on</a:t>
                      </a:r>
                      <a:r>
                        <a:rPr dirty="0" sz="1000" spc="-3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background</a:t>
                      </a:r>
                      <a:r>
                        <a:rPr dirty="0" sz="1000" spc="-3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antihypertensive</a:t>
                      </a:r>
                      <a:r>
                        <a:rPr dirty="0" sz="1000" spc="-3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medication(s)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56515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A5A5A5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pic>
        <p:nvPicPr>
          <p:cNvPr id="9" name="object 9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683998" y="6050355"/>
            <a:ext cx="151156" cy="137587"/>
          </a:xfrm>
          <a:prstGeom prst="rect">
            <a:avLst/>
          </a:prstGeom>
        </p:spPr>
      </p:pic>
      <p:pic>
        <p:nvPicPr>
          <p:cNvPr id="10" name="object 10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159588" y="6048450"/>
            <a:ext cx="151156" cy="137587"/>
          </a:xfrm>
          <a:prstGeom prst="rect">
            <a:avLst/>
          </a:prstGeom>
        </p:spPr>
      </p:pic>
      <p:pic>
        <p:nvPicPr>
          <p:cNvPr id="11" name="object 11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187209" y="6051625"/>
            <a:ext cx="151156" cy="137587"/>
          </a:xfrm>
          <a:prstGeom prst="rect">
            <a:avLst/>
          </a:prstGeom>
        </p:spPr>
      </p:pic>
      <p:pic>
        <p:nvPicPr>
          <p:cNvPr id="12" name="object 12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671307" y="6052260"/>
            <a:ext cx="151156" cy="137587"/>
          </a:xfrm>
          <a:prstGeom prst="rect">
            <a:avLst/>
          </a:prstGeom>
        </p:spPr>
      </p:pic>
      <p:pic>
        <p:nvPicPr>
          <p:cNvPr id="13" name="object 13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647869" y="6052260"/>
            <a:ext cx="151156" cy="137587"/>
          </a:xfrm>
          <a:prstGeom prst="rect">
            <a:avLst/>
          </a:prstGeom>
        </p:spPr>
      </p:pic>
      <p:sp>
        <p:nvSpPr>
          <p:cNvPr id="14" name="object 14" descr=""/>
          <p:cNvSpPr txBox="1"/>
          <p:nvPr/>
        </p:nvSpPr>
        <p:spPr>
          <a:xfrm>
            <a:off x="9028269" y="6181852"/>
            <a:ext cx="421640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b="1">
                <a:solidFill>
                  <a:srgbClr val="323B97"/>
                </a:solidFill>
                <a:latin typeface="Calibri"/>
                <a:cs typeface="Calibri"/>
              </a:rPr>
              <a:t>Week</a:t>
            </a:r>
            <a:r>
              <a:rPr dirty="0" sz="1000" spc="-15" b="1">
                <a:solidFill>
                  <a:srgbClr val="323B97"/>
                </a:solidFill>
                <a:latin typeface="Calibri"/>
                <a:cs typeface="Calibri"/>
              </a:rPr>
              <a:t> </a:t>
            </a:r>
            <a:r>
              <a:rPr dirty="0" sz="1000" spc="-60" b="1">
                <a:solidFill>
                  <a:srgbClr val="323B97"/>
                </a:solidFill>
                <a:latin typeface="Calibri"/>
                <a:cs typeface="Calibri"/>
              </a:rPr>
              <a:t>6</a:t>
            </a:r>
            <a:endParaRPr sz="1000">
              <a:latin typeface="Calibri"/>
              <a:cs typeface="Calibri"/>
            </a:endParaRPr>
          </a:p>
          <a:p>
            <a:pPr marL="46990">
              <a:lnSpc>
                <a:spcPct val="100000"/>
              </a:lnSpc>
            </a:pPr>
            <a:r>
              <a:rPr dirty="0" sz="1000" b="1">
                <a:solidFill>
                  <a:srgbClr val="323B97"/>
                </a:solidFill>
                <a:latin typeface="Calibri"/>
                <a:cs typeface="Calibri"/>
              </a:rPr>
              <a:t>Visit</a:t>
            </a:r>
            <a:r>
              <a:rPr dirty="0" sz="1000" spc="-5" b="1">
                <a:solidFill>
                  <a:srgbClr val="323B97"/>
                </a:solidFill>
                <a:latin typeface="Calibri"/>
                <a:cs typeface="Calibri"/>
              </a:rPr>
              <a:t> </a:t>
            </a:r>
            <a:r>
              <a:rPr dirty="0" sz="1000" spc="-50" b="1">
                <a:solidFill>
                  <a:srgbClr val="323B97"/>
                </a:solidFill>
                <a:latin typeface="Calibri"/>
                <a:cs typeface="Calibri"/>
              </a:rPr>
              <a:t>5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7537314" y="6181852"/>
            <a:ext cx="421640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b="1">
                <a:solidFill>
                  <a:srgbClr val="323B97"/>
                </a:solidFill>
                <a:latin typeface="Calibri"/>
                <a:cs typeface="Calibri"/>
              </a:rPr>
              <a:t>Week</a:t>
            </a:r>
            <a:r>
              <a:rPr dirty="0" sz="1000" spc="-15" b="1">
                <a:solidFill>
                  <a:srgbClr val="323B97"/>
                </a:solidFill>
                <a:latin typeface="Calibri"/>
                <a:cs typeface="Calibri"/>
              </a:rPr>
              <a:t> </a:t>
            </a:r>
            <a:r>
              <a:rPr dirty="0" sz="1000" spc="-60" b="1">
                <a:solidFill>
                  <a:srgbClr val="323B97"/>
                </a:solidFill>
                <a:latin typeface="Calibri"/>
                <a:cs typeface="Calibri"/>
              </a:rPr>
              <a:t>4</a:t>
            </a:r>
            <a:endParaRPr sz="1000">
              <a:latin typeface="Calibri"/>
              <a:cs typeface="Calibri"/>
            </a:endParaRPr>
          </a:p>
          <a:p>
            <a:pPr marL="47625">
              <a:lnSpc>
                <a:spcPct val="100000"/>
              </a:lnSpc>
            </a:pPr>
            <a:r>
              <a:rPr dirty="0" sz="1000" b="1">
                <a:solidFill>
                  <a:srgbClr val="323B97"/>
                </a:solidFill>
                <a:latin typeface="Calibri"/>
                <a:cs typeface="Calibri"/>
              </a:rPr>
              <a:t>Visit</a:t>
            </a:r>
            <a:r>
              <a:rPr dirty="0" sz="1000" spc="-5" b="1">
                <a:solidFill>
                  <a:srgbClr val="323B97"/>
                </a:solidFill>
                <a:latin typeface="Calibri"/>
                <a:cs typeface="Calibri"/>
              </a:rPr>
              <a:t> </a:t>
            </a:r>
            <a:r>
              <a:rPr dirty="0" sz="1000" spc="-50" b="1">
                <a:solidFill>
                  <a:srgbClr val="323B97"/>
                </a:solidFill>
                <a:latin typeface="Calibri"/>
                <a:cs typeface="Calibri"/>
              </a:rPr>
              <a:t>4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6051650" y="6181852"/>
            <a:ext cx="421640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b="1">
                <a:solidFill>
                  <a:srgbClr val="323B97"/>
                </a:solidFill>
                <a:latin typeface="Calibri"/>
                <a:cs typeface="Calibri"/>
              </a:rPr>
              <a:t>Week</a:t>
            </a:r>
            <a:r>
              <a:rPr dirty="0" sz="1000" spc="-15" b="1">
                <a:solidFill>
                  <a:srgbClr val="323B97"/>
                </a:solidFill>
                <a:latin typeface="Calibri"/>
                <a:cs typeface="Calibri"/>
              </a:rPr>
              <a:t> </a:t>
            </a:r>
            <a:r>
              <a:rPr dirty="0" sz="1000" spc="-60" b="1">
                <a:solidFill>
                  <a:srgbClr val="323B97"/>
                </a:solidFill>
                <a:latin typeface="Calibri"/>
                <a:cs typeface="Calibri"/>
              </a:rPr>
              <a:t>2</a:t>
            </a:r>
            <a:endParaRPr sz="1000">
              <a:latin typeface="Calibri"/>
              <a:cs typeface="Calibri"/>
            </a:endParaRPr>
          </a:p>
          <a:p>
            <a:pPr marL="47625">
              <a:lnSpc>
                <a:spcPct val="100000"/>
              </a:lnSpc>
            </a:pPr>
            <a:r>
              <a:rPr dirty="0" sz="1000" b="1">
                <a:solidFill>
                  <a:srgbClr val="323B97"/>
                </a:solidFill>
                <a:latin typeface="Calibri"/>
                <a:cs typeface="Calibri"/>
              </a:rPr>
              <a:t>Visit</a:t>
            </a:r>
            <a:r>
              <a:rPr dirty="0" sz="1000" spc="-5" b="1">
                <a:solidFill>
                  <a:srgbClr val="323B97"/>
                </a:solidFill>
                <a:latin typeface="Calibri"/>
                <a:cs typeface="Calibri"/>
              </a:rPr>
              <a:t> </a:t>
            </a:r>
            <a:r>
              <a:rPr dirty="0" sz="1000" spc="-50" b="1">
                <a:solidFill>
                  <a:srgbClr val="323B97"/>
                </a:solidFill>
                <a:latin typeface="Calibri"/>
                <a:cs typeface="Calibri"/>
              </a:rPr>
              <a:t>3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4548439" y="6181852"/>
            <a:ext cx="421640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b="1">
                <a:solidFill>
                  <a:srgbClr val="323B97"/>
                </a:solidFill>
                <a:latin typeface="Calibri"/>
                <a:cs typeface="Calibri"/>
              </a:rPr>
              <a:t>Week</a:t>
            </a:r>
            <a:r>
              <a:rPr dirty="0" sz="1000" spc="-15" b="1">
                <a:solidFill>
                  <a:srgbClr val="323B97"/>
                </a:solidFill>
                <a:latin typeface="Calibri"/>
                <a:cs typeface="Calibri"/>
              </a:rPr>
              <a:t> </a:t>
            </a:r>
            <a:r>
              <a:rPr dirty="0" sz="1000" spc="-60" b="1">
                <a:solidFill>
                  <a:srgbClr val="323B97"/>
                </a:solidFill>
                <a:latin typeface="Calibri"/>
                <a:cs typeface="Calibri"/>
              </a:rPr>
              <a:t>1</a:t>
            </a:r>
            <a:endParaRPr sz="1000">
              <a:latin typeface="Calibri"/>
              <a:cs typeface="Calibri"/>
            </a:endParaRPr>
          </a:p>
          <a:p>
            <a:pPr marL="47625">
              <a:lnSpc>
                <a:spcPct val="100000"/>
              </a:lnSpc>
            </a:pPr>
            <a:r>
              <a:rPr dirty="0" sz="1000" b="1">
                <a:solidFill>
                  <a:srgbClr val="323B97"/>
                </a:solidFill>
                <a:latin typeface="Calibri"/>
                <a:cs typeface="Calibri"/>
              </a:rPr>
              <a:t>Visit</a:t>
            </a:r>
            <a:r>
              <a:rPr dirty="0" sz="1000" spc="-5" b="1">
                <a:solidFill>
                  <a:srgbClr val="323B97"/>
                </a:solidFill>
                <a:latin typeface="Calibri"/>
                <a:cs typeface="Calibri"/>
              </a:rPr>
              <a:t> </a:t>
            </a:r>
            <a:r>
              <a:rPr dirty="0" sz="1000" spc="-50" b="1">
                <a:solidFill>
                  <a:srgbClr val="323B97"/>
                </a:solidFill>
                <a:latin typeface="Calibri"/>
                <a:cs typeface="Calibri"/>
              </a:rPr>
              <a:t>2</a:t>
            </a:r>
            <a:endParaRPr sz="1000">
              <a:latin typeface="Calibri"/>
              <a:cs typeface="Calibri"/>
            </a:endParaRPr>
          </a:p>
        </p:txBody>
      </p:sp>
      <p:pic>
        <p:nvPicPr>
          <p:cNvPr id="18" name="object 18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715045" y="4160649"/>
            <a:ext cx="76200" cy="253879"/>
          </a:xfrm>
          <a:prstGeom prst="rect">
            <a:avLst/>
          </a:prstGeom>
        </p:spPr>
      </p:pic>
      <p:sp>
        <p:nvSpPr>
          <p:cNvPr id="19" name="object 19" descr=""/>
          <p:cNvSpPr txBox="1"/>
          <p:nvPr/>
        </p:nvSpPr>
        <p:spPr>
          <a:xfrm>
            <a:off x="4125129" y="4005579"/>
            <a:ext cx="121729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b="1">
                <a:solidFill>
                  <a:srgbClr val="323B97"/>
                </a:solidFill>
                <a:latin typeface="Calibri"/>
                <a:cs typeface="Calibri"/>
              </a:rPr>
              <a:t>1:1:1:1 </a:t>
            </a:r>
            <a:r>
              <a:rPr dirty="0" sz="1000" spc="-10" b="1">
                <a:solidFill>
                  <a:srgbClr val="323B97"/>
                </a:solidFill>
                <a:latin typeface="Calibri"/>
                <a:cs typeface="Calibri"/>
              </a:rPr>
              <a:t>Randomization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10515679" y="6181852"/>
            <a:ext cx="421640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b="1">
                <a:solidFill>
                  <a:srgbClr val="323B97"/>
                </a:solidFill>
                <a:latin typeface="Calibri"/>
                <a:cs typeface="Calibri"/>
              </a:rPr>
              <a:t>Week</a:t>
            </a:r>
            <a:r>
              <a:rPr dirty="0" sz="1000" spc="-15" b="1">
                <a:solidFill>
                  <a:srgbClr val="323B97"/>
                </a:solidFill>
                <a:latin typeface="Calibri"/>
                <a:cs typeface="Calibri"/>
              </a:rPr>
              <a:t> </a:t>
            </a:r>
            <a:r>
              <a:rPr dirty="0" sz="1000" spc="-60" b="1">
                <a:solidFill>
                  <a:srgbClr val="323B97"/>
                </a:solidFill>
                <a:latin typeface="Calibri"/>
                <a:cs typeface="Calibri"/>
              </a:rPr>
              <a:t>8</a:t>
            </a:r>
            <a:endParaRPr sz="1000">
              <a:latin typeface="Calibri"/>
              <a:cs typeface="Calibri"/>
            </a:endParaRPr>
          </a:p>
          <a:p>
            <a:pPr marL="47625">
              <a:lnSpc>
                <a:spcPct val="100000"/>
              </a:lnSpc>
            </a:pPr>
            <a:r>
              <a:rPr dirty="0" sz="1000" b="1">
                <a:solidFill>
                  <a:srgbClr val="323B97"/>
                </a:solidFill>
                <a:latin typeface="Calibri"/>
                <a:cs typeface="Calibri"/>
              </a:rPr>
              <a:t>Visit</a:t>
            </a:r>
            <a:r>
              <a:rPr dirty="0" sz="1000" spc="-5" b="1">
                <a:solidFill>
                  <a:srgbClr val="323B97"/>
                </a:solidFill>
                <a:latin typeface="Calibri"/>
                <a:cs typeface="Calibri"/>
              </a:rPr>
              <a:t> </a:t>
            </a:r>
            <a:r>
              <a:rPr dirty="0" sz="1000" spc="-50" b="1">
                <a:solidFill>
                  <a:srgbClr val="323B97"/>
                </a:solidFill>
                <a:latin typeface="Calibri"/>
                <a:cs typeface="Calibri"/>
              </a:rPr>
              <a:t>6</a:t>
            </a:r>
            <a:endParaRPr sz="1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43764" rIns="0" bIns="0" rtlCol="0" vert="horz">
            <a:spAutoFit/>
          </a:bodyPr>
          <a:lstStyle/>
          <a:p>
            <a:pPr marL="12700">
              <a:lnSpc>
                <a:spcPts val="4270"/>
              </a:lnSpc>
              <a:spcBef>
                <a:spcPts val="100"/>
              </a:spcBef>
            </a:pPr>
            <a:r>
              <a:rPr dirty="0"/>
              <a:t>Patient</a:t>
            </a:r>
            <a:r>
              <a:rPr dirty="0" spc="-145"/>
              <a:t> </a:t>
            </a:r>
            <a:r>
              <a:rPr dirty="0" spc="-10"/>
              <a:t>Demographics</a:t>
            </a:r>
          </a:p>
          <a:p>
            <a:pPr marL="13335">
              <a:lnSpc>
                <a:spcPts val="2830"/>
              </a:lnSpc>
            </a:pPr>
            <a:r>
              <a:rPr dirty="0" cap="small" sz="2400" b="0">
                <a:solidFill>
                  <a:srgbClr val="F26F21"/>
                </a:solidFill>
                <a:latin typeface="Calibri"/>
                <a:cs typeface="Calibri"/>
              </a:rPr>
              <a:t>Well-balanced</a:t>
            </a:r>
            <a:r>
              <a:rPr dirty="0" cap="small" sz="2400" spc="155" b="0">
                <a:solidFill>
                  <a:srgbClr val="F26F21"/>
                </a:solidFill>
                <a:latin typeface="Calibri"/>
                <a:cs typeface="Calibri"/>
              </a:rPr>
              <a:t> </a:t>
            </a:r>
            <a:r>
              <a:rPr dirty="0" cap="small" sz="2400" b="0">
                <a:solidFill>
                  <a:srgbClr val="F26F21"/>
                </a:solidFill>
                <a:latin typeface="Calibri"/>
                <a:cs typeface="Calibri"/>
              </a:rPr>
              <a:t>across</a:t>
            </a:r>
            <a:r>
              <a:rPr dirty="0" cap="small" sz="2400" spc="160" b="0">
                <a:solidFill>
                  <a:srgbClr val="F26F21"/>
                </a:solidFill>
                <a:latin typeface="Calibri"/>
                <a:cs typeface="Calibri"/>
              </a:rPr>
              <a:t> </a:t>
            </a:r>
            <a:r>
              <a:rPr dirty="0" cap="small" sz="2400" b="0">
                <a:solidFill>
                  <a:srgbClr val="F26F21"/>
                </a:solidFill>
                <a:latin typeface="Calibri"/>
                <a:cs typeface="Calibri"/>
              </a:rPr>
              <a:t>all</a:t>
            </a:r>
            <a:r>
              <a:rPr dirty="0" cap="small" sz="2400" spc="160" b="0">
                <a:solidFill>
                  <a:srgbClr val="F26F21"/>
                </a:solidFill>
                <a:latin typeface="Calibri"/>
                <a:cs typeface="Calibri"/>
              </a:rPr>
              <a:t> </a:t>
            </a:r>
            <a:r>
              <a:rPr dirty="0" cap="small" sz="2400" spc="-10" b="0">
                <a:solidFill>
                  <a:srgbClr val="F26F21"/>
                </a:solidFill>
                <a:latin typeface="Calibri"/>
                <a:cs typeface="Calibri"/>
              </a:rPr>
              <a:t>cohorts</a:t>
            </a:r>
            <a:endParaRPr sz="2400">
              <a:latin typeface="Calibri"/>
              <a:cs typeface="Calibri"/>
            </a:endParaRPr>
          </a:p>
        </p:txBody>
      </p:sp>
      <p:graphicFrame>
        <p:nvGraphicFramePr>
          <p:cNvPr id="3" name="object 3" descr=""/>
          <p:cNvGraphicFramePr>
            <a:graphicFrameLocks noGrp="1"/>
          </p:cNvGraphicFramePr>
          <p:nvPr/>
        </p:nvGraphicFramePr>
        <p:xfrm>
          <a:off x="1492525" y="1413493"/>
          <a:ext cx="9283700" cy="85534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45890"/>
                <a:gridCol w="1935480"/>
                <a:gridCol w="1643379"/>
                <a:gridCol w="1682750"/>
              </a:tblGrid>
              <a:tr h="264795">
                <a:tc>
                  <a:txBody>
                    <a:bodyPr/>
                    <a:lstStyle/>
                    <a:p>
                      <a:pPr algn="r" marR="288925">
                        <a:lnSpc>
                          <a:spcPts val="819"/>
                        </a:lnSpc>
                        <a:spcBef>
                          <a:spcPts val="1165"/>
                        </a:spcBef>
                        <a:tabLst>
                          <a:tab pos="2917190" algn="l"/>
                        </a:tabLst>
                      </a:pPr>
                      <a:r>
                        <a:rPr dirty="0" sz="1600" spc="-10" b="1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Demographic</a:t>
                      </a:r>
                      <a:r>
                        <a:rPr dirty="0" sz="1600" b="1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	</a:t>
                      </a:r>
                      <a:r>
                        <a:rPr dirty="0" baseline="38194" sz="2400" spc="-15" b="1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Placebo</a:t>
                      </a:r>
                      <a:endParaRPr baseline="38194" sz="2400">
                        <a:latin typeface="Calibri"/>
                        <a:cs typeface="Calibri"/>
                      </a:endParaRPr>
                    </a:p>
                  </a:txBody>
                  <a:tcPr marL="0" marR="0" marB="0" marT="147955">
                    <a:lnT w="12700">
                      <a:solidFill>
                        <a:srgbClr val="ED7D31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96545">
                        <a:lnSpc>
                          <a:spcPts val="1900"/>
                        </a:lnSpc>
                        <a:spcBef>
                          <a:spcPts val="85"/>
                        </a:spcBef>
                      </a:pPr>
                      <a:r>
                        <a:rPr dirty="0" sz="1600" b="1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0.5</a:t>
                      </a:r>
                      <a:r>
                        <a:rPr dirty="0" sz="1600" spc="-5" b="1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b="1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mg </a:t>
                      </a:r>
                      <a:r>
                        <a:rPr dirty="0" sz="1600" spc="-10" b="1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baxdrostat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795">
                    <a:lnT w="12700">
                      <a:solidFill>
                        <a:srgbClr val="ED7D31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R="31115">
                        <a:lnSpc>
                          <a:spcPts val="1900"/>
                        </a:lnSpc>
                        <a:spcBef>
                          <a:spcPts val="85"/>
                        </a:spcBef>
                      </a:pPr>
                      <a:r>
                        <a:rPr dirty="0" sz="1600" b="1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1</a:t>
                      </a:r>
                      <a:r>
                        <a:rPr dirty="0" sz="1600" spc="-5" b="1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b="1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mg</a:t>
                      </a:r>
                      <a:r>
                        <a:rPr dirty="0" sz="1600" spc="5" b="1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 b="1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baxdrostat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795">
                    <a:lnT w="12700">
                      <a:solidFill>
                        <a:srgbClr val="ED7D31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  <a:spcBef>
                          <a:spcPts val="85"/>
                        </a:spcBef>
                      </a:pPr>
                      <a:r>
                        <a:rPr dirty="0" sz="1600" b="1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2</a:t>
                      </a:r>
                      <a:r>
                        <a:rPr dirty="0" sz="1600" spc="-5" b="1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b="1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mg</a:t>
                      </a:r>
                      <a:r>
                        <a:rPr dirty="0" sz="1600" spc="5" b="1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 b="1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baxdrostat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795">
                    <a:lnT w="12700">
                      <a:solidFill>
                        <a:srgbClr val="ED7D31"/>
                      </a:solidFill>
                      <a:prstDash val="solid"/>
                    </a:lnT>
                  </a:tcPr>
                </a:tc>
              </a:tr>
              <a:tr h="271145">
                <a:tc>
                  <a:txBody>
                    <a:bodyPr/>
                    <a:lstStyle/>
                    <a:p>
                      <a:pPr algn="r" marR="347980">
                        <a:lnSpc>
                          <a:spcPts val="1814"/>
                        </a:lnSpc>
                      </a:pPr>
                      <a:r>
                        <a:rPr dirty="0" sz="1600" spc="-10" b="1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(n=64)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B w="12700">
                      <a:solidFill>
                        <a:srgbClr val="ED7D3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73355">
                        <a:lnSpc>
                          <a:spcPts val="1814"/>
                        </a:lnSpc>
                      </a:pPr>
                      <a:r>
                        <a:rPr dirty="0" sz="1600" spc="-10" b="1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(n=63)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B w="12700">
                      <a:solidFill>
                        <a:srgbClr val="ED7D3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31750">
                        <a:lnSpc>
                          <a:spcPts val="1814"/>
                        </a:lnSpc>
                      </a:pPr>
                      <a:r>
                        <a:rPr dirty="0" sz="1600" spc="-10" b="1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(n=62)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B w="12700">
                      <a:solidFill>
                        <a:srgbClr val="ED7D3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14"/>
                        </a:lnSpc>
                      </a:pPr>
                      <a:r>
                        <a:rPr dirty="0" sz="1600" spc="-10" b="1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(n=60)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B w="12700">
                      <a:solidFill>
                        <a:srgbClr val="ED7D31"/>
                      </a:solidFill>
                      <a:prstDash val="solid"/>
                    </a:lnB>
                  </a:tcPr>
                </a:tc>
              </a:tr>
              <a:tr h="319405">
                <a:tc gridSpan="4"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325"/>
                        </a:spcBef>
                        <a:tabLst>
                          <a:tab pos="2906395" algn="l"/>
                          <a:tab pos="4589145" algn="l"/>
                          <a:tab pos="6271260" algn="l"/>
                          <a:tab pos="7954009" algn="l"/>
                        </a:tabLst>
                      </a:pPr>
                      <a:r>
                        <a:rPr dirty="0" sz="160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Age,</a:t>
                      </a:r>
                      <a:r>
                        <a:rPr dirty="0" sz="1600" spc="-15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mean</a:t>
                      </a:r>
                      <a:r>
                        <a:rPr dirty="0" sz="1600" spc="-15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(SD),</a:t>
                      </a:r>
                      <a:r>
                        <a:rPr dirty="0" sz="1600" spc="-1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y</a:t>
                      </a:r>
                      <a:r>
                        <a:rPr dirty="0" sz="160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600" spc="-1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60.5±10.6</a:t>
                      </a:r>
                      <a:r>
                        <a:rPr dirty="0" sz="160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600" spc="-1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59.9±10.9</a:t>
                      </a:r>
                      <a:r>
                        <a:rPr dirty="0" sz="160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600" spc="-1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61.2±10.7</a:t>
                      </a:r>
                      <a:r>
                        <a:rPr dirty="0" sz="160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600" spc="-1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59.2±11.9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41275">
                    <a:lnT w="12700">
                      <a:solidFill>
                        <a:srgbClr val="ED7D31"/>
                      </a:solidFill>
                      <a:prstDash val="solid"/>
                    </a:lnT>
                    <a:solidFill>
                      <a:srgbClr val="ED7D31">
                        <a:alpha val="19999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graphicFrame>
        <p:nvGraphicFramePr>
          <p:cNvPr id="4" name="object 4" descr=""/>
          <p:cNvGraphicFramePr>
            <a:graphicFrameLocks noGrp="1"/>
          </p:cNvGraphicFramePr>
          <p:nvPr/>
        </p:nvGraphicFramePr>
        <p:xfrm>
          <a:off x="1492525" y="5790382"/>
          <a:ext cx="9283700" cy="63944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14600"/>
                <a:gridCol w="1644014"/>
                <a:gridCol w="1682114"/>
                <a:gridCol w="1682114"/>
                <a:gridCol w="1682115"/>
              </a:tblGrid>
              <a:tr h="319405">
                <a:tc>
                  <a:txBody>
                    <a:bodyPr/>
                    <a:lstStyle/>
                    <a:p>
                      <a:pPr marL="25209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60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Hispanic</a:t>
                      </a:r>
                      <a:r>
                        <a:rPr dirty="0" sz="1600" spc="-15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or</a:t>
                      </a:r>
                      <a:r>
                        <a:rPr dirty="0" sz="1600" spc="-5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Latino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41275">
                    <a:solidFill>
                      <a:srgbClr val="ED7D31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43434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60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31 </a:t>
                      </a:r>
                      <a:r>
                        <a:rPr dirty="0" sz="1600" spc="-1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(48.4)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41275">
                    <a:solidFill>
                      <a:srgbClr val="ED7D31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marR="46482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60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39 </a:t>
                      </a:r>
                      <a:r>
                        <a:rPr dirty="0" sz="1600" spc="-1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(61.9)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41275">
                    <a:solidFill>
                      <a:srgbClr val="ED7D31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marR="46482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60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28 </a:t>
                      </a:r>
                      <a:r>
                        <a:rPr dirty="0" sz="1600" spc="-1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(45.2)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41275">
                    <a:solidFill>
                      <a:srgbClr val="ED7D31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60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35 </a:t>
                      </a:r>
                      <a:r>
                        <a:rPr dirty="0" sz="1600" spc="-1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(58.3)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41275">
                    <a:solidFill>
                      <a:srgbClr val="ED7D31">
                        <a:alpha val="19999"/>
                      </a:srgbClr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marL="25209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60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Not</a:t>
                      </a:r>
                      <a:r>
                        <a:rPr dirty="0" sz="1600" spc="-1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Hispanic</a:t>
                      </a:r>
                      <a:r>
                        <a:rPr dirty="0" sz="1600" spc="-1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or </a:t>
                      </a:r>
                      <a:r>
                        <a:rPr dirty="0" sz="1600" spc="-1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Latino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41275">
                    <a:lnB w="12700">
                      <a:solidFill>
                        <a:srgbClr val="ED7D3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434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60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33 </a:t>
                      </a:r>
                      <a:r>
                        <a:rPr dirty="0" sz="1600" spc="-1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(51.6)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41275">
                    <a:lnB w="12700">
                      <a:solidFill>
                        <a:srgbClr val="ED7D3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46482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60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24 </a:t>
                      </a:r>
                      <a:r>
                        <a:rPr dirty="0" sz="1600" spc="-1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(38.1)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41275">
                    <a:lnB w="12700">
                      <a:solidFill>
                        <a:srgbClr val="ED7D3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46482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60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34 </a:t>
                      </a:r>
                      <a:r>
                        <a:rPr dirty="0" sz="1600" spc="-1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(54.8)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41275">
                    <a:lnB w="12700">
                      <a:solidFill>
                        <a:srgbClr val="ED7D3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60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25 </a:t>
                      </a:r>
                      <a:r>
                        <a:rPr dirty="0" sz="1600" spc="-10">
                          <a:solidFill>
                            <a:srgbClr val="262626"/>
                          </a:solidFill>
                          <a:latin typeface="Calibri"/>
                          <a:cs typeface="Calibri"/>
                        </a:rPr>
                        <a:t>(41.7)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41275">
                    <a:lnB w="12700">
                      <a:solidFill>
                        <a:srgbClr val="ED7D3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" name="object 5" descr=""/>
          <p:cNvSpPr txBox="1"/>
          <p:nvPr/>
        </p:nvSpPr>
        <p:spPr>
          <a:xfrm>
            <a:off x="1732555" y="2298700"/>
            <a:ext cx="8507095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708910" algn="l"/>
                <a:tab pos="4391660" algn="l"/>
                <a:tab pos="6074410" algn="l"/>
                <a:tab pos="7757159" algn="l"/>
              </a:tabLst>
            </a:pPr>
            <a:r>
              <a:rPr dirty="0" sz="1600">
                <a:solidFill>
                  <a:srgbClr val="262626"/>
                </a:solidFill>
                <a:latin typeface="Calibri"/>
                <a:cs typeface="Calibri"/>
              </a:rPr>
              <a:t>&lt;65</a:t>
            </a:r>
            <a:r>
              <a:rPr dirty="0" sz="1600" spc="-20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600" spc="-30">
                <a:solidFill>
                  <a:srgbClr val="262626"/>
                </a:solidFill>
                <a:latin typeface="Calibri"/>
                <a:cs typeface="Calibri"/>
              </a:rPr>
              <a:t>yr,</a:t>
            </a:r>
            <a:r>
              <a:rPr dirty="0" sz="1600" spc="-15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262626"/>
                </a:solidFill>
                <a:latin typeface="Calibri"/>
                <a:cs typeface="Calibri"/>
              </a:rPr>
              <a:t>n</a:t>
            </a:r>
            <a:r>
              <a:rPr dirty="0" sz="1600" spc="-15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600" spc="-25">
                <a:solidFill>
                  <a:srgbClr val="262626"/>
                </a:solidFill>
                <a:latin typeface="Calibri"/>
                <a:cs typeface="Calibri"/>
              </a:rPr>
              <a:t>(%)</a:t>
            </a:r>
            <a:r>
              <a:rPr dirty="0" sz="1600">
                <a:solidFill>
                  <a:srgbClr val="262626"/>
                </a:solidFill>
                <a:latin typeface="Calibri"/>
                <a:cs typeface="Calibri"/>
              </a:rPr>
              <a:t>	40</a:t>
            </a:r>
            <a:r>
              <a:rPr dirty="0" sz="1600" spc="-10">
                <a:solidFill>
                  <a:srgbClr val="262626"/>
                </a:solidFill>
                <a:latin typeface="Calibri"/>
                <a:cs typeface="Calibri"/>
              </a:rPr>
              <a:t> (62.5)</a:t>
            </a:r>
            <a:r>
              <a:rPr dirty="0" sz="1600">
                <a:solidFill>
                  <a:srgbClr val="262626"/>
                </a:solidFill>
                <a:latin typeface="Calibri"/>
                <a:cs typeface="Calibri"/>
              </a:rPr>
              <a:t>	37</a:t>
            </a:r>
            <a:r>
              <a:rPr dirty="0" sz="1600" spc="-10">
                <a:solidFill>
                  <a:srgbClr val="262626"/>
                </a:solidFill>
                <a:latin typeface="Calibri"/>
                <a:cs typeface="Calibri"/>
              </a:rPr>
              <a:t> (58.7)</a:t>
            </a:r>
            <a:r>
              <a:rPr dirty="0" sz="1600">
                <a:solidFill>
                  <a:srgbClr val="262626"/>
                </a:solidFill>
                <a:latin typeface="Calibri"/>
                <a:cs typeface="Calibri"/>
              </a:rPr>
              <a:t>	37</a:t>
            </a:r>
            <a:r>
              <a:rPr dirty="0" sz="1600" spc="-10">
                <a:solidFill>
                  <a:srgbClr val="262626"/>
                </a:solidFill>
                <a:latin typeface="Calibri"/>
                <a:cs typeface="Calibri"/>
              </a:rPr>
              <a:t> (59.7)</a:t>
            </a:r>
            <a:r>
              <a:rPr dirty="0" sz="1600">
                <a:solidFill>
                  <a:srgbClr val="262626"/>
                </a:solidFill>
                <a:latin typeface="Calibri"/>
                <a:cs typeface="Calibri"/>
              </a:rPr>
              <a:t>	41</a:t>
            </a:r>
            <a:r>
              <a:rPr dirty="0" sz="1600" spc="-10">
                <a:solidFill>
                  <a:srgbClr val="262626"/>
                </a:solidFill>
                <a:latin typeface="Calibri"/>
                <a:cs typeface="Calibri"/>
              </a:rPr>
              <a:t> (68.3)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1492525" y="2589983"/>
            <a:ext cx="9207500" cy="320040"/>
          </a:xfrm>
          <a:prstGeom prst="rect">
            <a:avLst/>
          </a:prstGeom>
          <a:solidFill>
            <a:srgbClr val="ED7D31">
              <a:alpha val="19999"/>
            </a:srgbClr>
          </a:solidFill>
        </p:spPr>
        <p:txBody>
          <a:bodyPr wrap="square" lIns="0" tIns="41275" rIns="0" bIns="0" rtlCol="0" vert="horz">
            <a:spAutoFit/>
          </a:bodyPr>
          <a:lstStyle/>
          <a:p>
            <a:pPr marL="252095">
              <a:lnSpc>
                <a:spcPct val="100000"/>
              </a:lnSpc>
              <a:spcBef>
                <a:spcPts val="325"/>
              </a:spcBef>
              <a:tabLst>
                <a:tab pos="2948940" algn="l"/>
                <a:tab pos="4631690" algn="l"/>
                <a:tab pos="6314440" algn="l"/>
                <a:tab pos="7997190" algn="l"/>
              </a:tabLst>
            </a:pPr>
            <a:r>
              <a:rPr dirty="0" sz="1600">
                <a:solidFill>
                  <a:srgbClr val="262626"/>
                </a:solidFill>
                <a:latin typeface="Calibri"/>
                <a:cs typeface="Calibri"/>
              </a:rPr>
              <a:t>≥65</a:t>
            </a:r>
            <a:r>
              <a:rPr dirty="0" sz="1600" spc="-20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600" spc="-30">
                <a:solidFill>
                  <a:srgbClr val="262626"/>
                </a:solidFill>
                <a:latin typeface="Calibri"/>
                <a:cs typeface="Calibri"/>
              </a:rPr>
              <a:t>yr,</a:t>
            </a:r>
            <a:r>
              <a:rPr dirty="0" sz="1600" spc="-15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262626"/>
                </a:solidFill>
                <a:latin typeface="Calibri"/>
                <a:cs typeface="Calibri"/>
              </a:rPr>
              <a:t>n</a:t>
            </a:r>
            <a:r>
              <a:rPr dirty="0" sz="1600" spc="-15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600" spc="-25">
                <a:solidFill>
                  <a:srgbClr val="262626"/>
                </a:solidFill>
                <a:latin typeface="Calibri"/>
                <a:cs typeface="Calibri"/>
              </a:rPr>
              <a:t>(%)</a:t>
            </a:r>
            <a:r>
              <a:rPr dirty="0" sz="1600">
                <a:solidFill>
                  <a:srgbClr val="262626"/>
                </a:solidFill>
                <a:latin typeface="Calibri"/>
                <a:cs typeface="Calibri"/>
              </a:rPr>
              <a:t>	24 </a:t>
            </a:r>
            <a:r>
              <a:rPr dirty="0" sz="1600" spc="-10">
                <a:solidFill>
                  <a:srgbClr val="262626"/>
                </a:solidFill>
                <a:latin typeface="Calibri"/>
                <a:cs typeface="Calibri"/>
              </a:rPr>
              <a:t>(37.5)</a:t>
            </a:r>
            <a:r>
              <a:rPr dirty="0" sz="1600">
                <a:solidFill>
                  <a:srgbClr val="262626"/>
                </a:solidFill>
                <a:latin typeface="Calibri"/>
                <a:cs typeface="Calibri"/>
              </a:rPr>
              <a:t>	26</a:t>
            </a:r>
            <a:r>
              <a:rPr dirty="0" sz="1600" spc="-10">
                <a:solidFill>
                  <a:srgbClr val="262626"/>
                </a:solidFill>
                <a:latin typeface="Calibri"/>
                <a:cs typeface="Calibri"/>
              </a:rPr>
              <a:t> (41.3)</a:t>
            </a:r>
            <a:r>
              <a:rPr dirty="0" sz="1600">
                <a:solidFill>
                  <a:srgbClr val="262626"/>
                </a:solidFill>
                <a:latin typeface="Calibri"/>
                <a:cs typeface="Calibri"/>
              </a:rPr>
              <a:t>	25</a:t>
            </a:r>
            <a:r>
              <a:rPr dirty="0" sz="1600" spc="-10">
                <a:solidFill>
                  <a:srgbClr val="262626"/>
                </a:solidFill>
                <a:latin typeface="Calibri"/>
                <a:cs typeface="Calibri"/>
              </a:rPr>
              <a:t> (40.3)</a:t>
            </a:r>
            <a:r>
              <a:rPr dirty="0" sz="1600">
                <a:solidFill>
                  <a:srgbClr val="262626"/>
                </a:solidFill>
                <a:latin typeface="Calibri"/>
                <a:cs typeface="Calibri"/>
              </a:rPr>
              <a:t>	19</a:t>
            </a:r>
            <a:r>
              <a:rPr dirty="0" sz="1600" spc="-10">
                <a:solidFill>
                  <a:srgbClr val="262626"/>
                </a:solidFill>
                <a:latin typeface="Calibri"/>
                <a:cs typeface="Calibri"/>
              </a:rPr>
              <a:t> (31.7)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1548405" y="2938779"/>
            <a:ext cx="824230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>
                <a:solidFill>
                  <a:srgbClr val="262626"/>
                </a:solidFill>
                <a:latin typeface="Calibri"/>
                <a:cs typeface="Calibri"/>
              </a:rPr>
              <a:t>Sex,</a:t>
            </a:r>
            <a:r>
              <a:rPr dirty="0" sz="1600" spc="-20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262626"/>
                </a:solidFill>
                <a:latin typeface="Calibri"/>
                <a:cs typeface="Calibri"/>
              </a:rPr>
              <a:t>n</a:t>
            </a:r>
            <a:r>
              <a:rPr dirty="0" sz="1600" spc="-20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600" spc="-25">
                <a:solidFill>
                  <a:srgbClr val="262626"/>
                </a:solidFill>
                <a:latin typeface="Calibri"/>
                <a:cs typeface="Calibri"/>
              </a:rPr>
              <a:t>(%)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1492525" y="3230063"/>
            <a:ext cx="9207500" cy="320040"/>
          </a:xfrm>
          <a:prstGeom prst="rect">
            <a:avLst/>
          </a:prstGeom>
          <a:solidFill>
            <a:srgbClr val="ED7D31">
              <a:alpha val="19999"/>
            </a:srgbClr>
          </a:solidFill>
        </p:spPr>
        <p:txBody>
          <a:bodyPr wrap="square" lIns="0" tIns="41275" rIns="0" bIns="0" rtlCol="0" vert="horz">
            <a:spAutoFit/>
          </a:bodyPr>
          <a:lstStyle/>
          <a:p>
            <a:pPr marL="252095">
              <a:lnSpc>
                <a:spcPct val="100000"/>
              </a:lnSpc>
              <a:spcBef>
                <a:spcPts val="325"/>
              </a:spcBef>
              <a:tabLst>
                <a:tab pos="2948940" algn="l"/>
                <a:tab pos="4631690" algn="l"/>
                <a:tab pos="6314440" algn="l"/>
                <a:tab pos="7997190" algn="l"/>
              </a:tabLst>
            </a:pPr>
            <a:r>
              <a:rPr dirty="0" sz="1600" spc="-20">
                <a:solidFill>
                  <a:srgbClr val="262626"/>
                </a:solidFill>
                <a:latin typeface="Calibri"/>
                <a:cs typeface="Calibri"/>
              </a:rPr>
              <a:t>Male</a:t>
            </a:r>
            <a:r>
              <a:rPr dirty="0" sz="1600">
                <a:solidFill>
                  <a:srgbClr val="262626"/>
                </a:solidFill>
                <a:latin typeface="Calibri"/>
                <a:cs typeface="Calibri"/>
              </a:rPr>
              <a:t>	37 </a:t>
            </a:r>
            <a:r>
              <a:rPr dirty="0" sz="1600" spc="-10">
                <a:solidFill>
                  <a:srgbClr val="262626"/>
                </a:solidFill>
                <a:latin typeface="Calibri"/>
                <a:cs typeface="Calibri"/>
              </a:rPr>
              <a:t>(57.8)</a:t>
            </a:r>
            <a:r>
              <a:rPr dirty="0" sz="1600">
                <a:solidFill>
                  <a:srgbClr val="262626"/>
                </a:solidFill>
                <a:latin typeface="Calibri"/>
                <a:cs typeface="Calibri"/>
              </a:rPr>
              <a:t>	28</a:t>
            </a:r>
            <a:r>
              <a:rPr dirty="0" sz="1600" spc="-10">
                <a:solidFill>
                  <a:srgbClr val="262626"/>
                </a:solidFill>
                <a:latin typeface="Calibri"/>
                <a:cs typeface="Calibri"/>
              </a:rPr>
              <a:t> (44.4)</a:t>
            </a:r>
            <a:r>
              <a:rPr dirty="0" sz="1600">
                <a:solidFill>
                  <a:srgbClr val="262626"/>
                </a:solidFill>
                <a:latin typeface="Calibri"/>
                <a:cs typeface="Calibri"/>
              </a:rPr>
              <a:t>	37</a:t>
            </a:r>
            <a:r>
              <a:rPr dirty="0" sz="1600" spc="-10">
                <a:solidFill>
                  <a:srgbClr val="262626"/>
                </a:solidFill>
                <a:latin typeface="Calibri"/>
                <a:cs typeface="Calibri"/>
              </a:rPr>
              <a:t> (59.7)</a:t>
            </a:r>
            <a:r>
              <a:rPr dirty="0" sz="1600">
                <a:solidFill>
                  <a:srgbClr val="262626"/>
                </a:solidFill>
                <a:latin typeface="Calibri"/>
                <a:cs typeface="Calibri"/>
              </a:rPr>
              <a:t>	30</a:t>
            </a:r>
            <a:r>
              <a:rPr dirty="0" sz="1600" spc="-10">
                <a:solidFill>
                  <a:srgbClr val="262626"/>
                </a:solidFill>
                <a:latin typeface="Calibri"/>
                <a:cs typeface="Calibri"/>
              </a:rPr>
              <a:t> (50.0)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1732555" y="3578860"/>
            <a:ext cx="8507095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708910" algn="l"/>
                <a:tab pos="4391660" algn="l"/>
                <a:tab pos="6074410" algn="l"/>
                <a:tab pos="7757159" algn="l"/>
              </a:tabLst>
            </a:pPr>
            <a:r>
              <a:rPr dirty="0" sz="1600" spc="-10">
                <a:solidFill>
                  <a:srgbClr val="262626"/>
                </a:solidFill>
                <a:latin typeface="Calibri"/>
                <a:cs typeface="Calibri"/>
              </a:rPr>
              <a:t>Female</a:t>
            </a:r>
            <a:r>
              <a:rPr dirty="0" sz="1600">
                <a:solidFill>
                  <a:srgbClr val="262626"/>
                </a:solidFill>
                <a:latin typeface="Calibri"/>
                <a:cs typeface="Calibri"/>
              </a:rPr>
              <a:t>	27</a:t>
            </a:r>
            <a:r>
              <a:rPr dirty="0" sz="1600" spc="-10">
                <a:solidFill>
                  <a:srgbClr val="262626"/>
                </a:solidFill>
                <a:latin typeface="Calibri"/>
                <a:cs typeface="Calibri"/>
              </a:rPr>
              <a:t> (42.2)</a:t>
            </a:r>
            <a:r>
              <a:rPr dirty="0" sz="1600">
                <a:solidFill>
                  <a:srgbClr val="262626"/>
                </a:solidFill>
                <a:latin typeface="Calibri"/>
                <a:cs typeface="Calibri"/>
              </a:rPr>
              <a:t>	35</a:t>
            </a:r>
            <a:r>
              <a:rPr dirty="0" sz="1600" spc="-10">
                <a:solidFill>
                  <a:srgbClr val="262626"/>
                </a:solidFill>
                <a:latin typeface="Calibri"/>
                <a:cs typeface="Calibri"/>
              </a:rPr>
              <a:t> (55.6)</a:t>
            </a:r>
            <a:r>
              <a:rPr dirty="0" sz="1600">
                <a:solidFill>
                  <a:srgbClr val="262626"/>
                </a:solidFill>
                <a:latin typeface="Calibri"/>
                <a:cs typeface="Calibri"/>
              </a:rPr>
              <a:t>	25</a:t>
            </a:r>
            <a:r>
              <a:rPr dirty="0" sz="1600" spc="-10">
                <a:solidFill>
                  <a:srgbClr val="262626"/>
                </a:solidFill>
                <a:latin typeface="Calibri"/>
                <a:cs typeface="Calibri"/>
              </a:rPr>
              <a:t> (40.3)</a:t>
            </a:r>
            <a:r>
              <a:rPr dirty="0" sz="1600">
                <a:solidFill>
                  <a:srgbClr val="262626"/>
                </a:solidFill>
                <a:latin typeface="Calibri"/>
                <a:cs typeface="Calibri"/>
              </a:rPr>
              <a:t>	30</a:t>
            </a:r>
            <a:r>
              <a:rPr dirty="0" sz="1600" spc="-10">
                <a:solidFill>
                  <a:srgbClr val="262626"/>
                </a:solidFill>
                <a:latin typeface="Calibri"/>
                <a:cs typeface="Calibri"/>
              </a:rPr>
              <a:t> (50.0)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1492525" y="3870143"/>
            <a:ext cx="9207500" cy="320040"/>
          </a:xfrm>
          <a:prstGeom prst="rect">
            <a:avLst/>
          </a:prstGeom>
          <a:solidFill>
            <a:srgbClr val="ED7D31">
              <a:alpha val="19999"/>
            </a:srgbClr>
          </a:solidFill>
        </p:spPr>
        <p:txBody>
          <a:bodyPr wrap="square" lIns="0" tIns="41275" rIns="0" bIns="0" rtlCol="0" vert="horz">
            <a:spAutoFit/>
          </a:bodyPr>
          <a:lstStyle/>
          <a:p>
            <a:pPr marL="68580">
              <a:lnSpc>
                <a:spcPct val="100000"/>
              </a:lnSpc>
              <a:spcBef>
                <a:spcPts val="325"/>
              </a:spcBef>
            </a:pPr>
            <a:r>
              <a:rPr dirty="0" sz="1600">
                <a:solidFill>
                  <a:srgbClr val="262626"/>
                </a:solidFill>
                <a:latin typeface="Calibri"/>
                <a:cs typeface="Calibri"/>
              </a:rPr>
              <a:t>Race,</a:t>
            </a:r>
            <a:r>
              <a:rPr dirty="0" sz="1600" spc="-5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262626"/>
                </a:solidFill>
                <a:latin typeface="Calibri"/>
                <a:cs typeface="Calibri"/>
              </a:rPr>
              <a:t>n</a:t>
            </a:r>
            <a:r>
              <a:rPr dirty="0" sz="1600" spc="-5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600" spc="-25">
                <a:solidFill>
                  <a:srgbClr val="262626"/>
                </a:solidFill>
                <a:latin typeface="Calibri"/>
                <a:cs typeface="Calibri"/>
              </a:rPr>
              <a:t>(%)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1732555" y="4218940"/>
            <a:ext cx="8507095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708910" algn="l"/>
                <a:tab pos="4391660" algn="l"/>
                <a:tab pos="6074410" algn="l"/>
                <a:tab pos="7757159" algn="l"/>
              </a:tabLst>
            </a:pPr>
            <a:r>
              <a:rPr dirty="0" sz="1600" spc="-10">
                <a:solidFill>
                  <a:srgbClr val="262626"/>
                </a:solidFill>
                <a:latin typeface="Calibri"/>
                <a:cs typeface="Calibri"/>
              </a:rPr>
              <a:t>White</a:t>
            </a:r>
            <a:r>
              <a:rPr dirty="0" sz="1600">
                <a:solidFill>
                  <a:srgbClr val="262626"/>
                </a:solidFill>
                <a:latin typeface="Calibri"/>
                <a:cs typeface="Calibri"/>
              </a:rPr>
              <a:t>	46</a:t>
            </a:r>
            <a:r>
              <a:rPr dirty="0" sz="1600" spc="-10">
                <a:solidFill>
                  <a:srgbClr val="262626"/>
                </a:solidFill>
                <a:latin typeface="Calibri"/>
                <a:cs typeface="Calibri"/>
              </a:rPr>
              <a:t> (71.9)</a:t>
            </a:r>
            <a:r>
              <a:rPr dirty="0" sz="1600">
                <a:solidFill>
                  <a:srgbClr val="262626"/>
                </a:solidFill>
                <a:latin typeface="Calibri"/>
                <a:cs typeface="Calibri"/>
              </a:rPr>
              <a:t>	48</a:t>
            </a:r>
            <a:r>
              <a:rPr dirty="0" sz="1600" spc="-10">
                <a:solidFill>
                  <a:srgbClr val="262626"/>
                </a:solidFill>
                <a:latin typeface="Calibri"/>
                <a:cs typeface="Calibri"/>
              </a:rPr>
              <a:t> (76.2)</a:t>
            </a:r>
            <a:r>
              <a:rPr dirty="0" sz="1600">
                <a:solidFill>
                  <a:srgbClr val="262626"/>
                </a:solidFill>
                <a:latin typeface="Calibri"/>
                <a:cs typeface="Calibri"/>
              </a:rPr>
              <a:t>	43</a:t>
            </a:r>
            <a:r>
              <a:rPr dirty="0" sz="1600" spc="-10">
                <a:solidFill>
                  <a:srgbClr val="262626"/>
                </a:solidFill>
                <a:latin typeface="Calibri"/>
                <a:cs typeface="Calibri"/>
              </a:rPr>
              <a:t> (69.4)</a:t>
            </a:r>
            <a:r>
              <a:rPr dirty="0" sz="1600">
                <a:solidFill>
                  <a:srgbClr val="262626"/>
                </a:solidFill>
                <a:latin typeface="Calibri"/>
                <a:cs typeface="Calibri"/>
              </a:rPr>
              <a:t>	44</a:t>
            </a:r>
            <a:r>
              <a:rPr dirty="0" sz="1600" spc="-10">
                <a:solidFill>
                  <a:srgbClr val="262626"/>
                </a:solidFill>
                <a:latin typeface="Calibri"/>
                <a:cs typeface="Calibri"/>
              </a:rPr>
              <a:t> (73.3)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1492525" y="4510223"/>
            <a:ext cx="9207500" cy="320040"/>
          </a:xfrm>
          <a:prstGeom prst="rect">
            <a:avLst/>
          </a:prstGeom>
          <a:solidFill>
            <a:srgbClr val="ED7D31">
              <a:alpha val="19999"/>
            </a:srgbClr>
          </a:solidFill>
        </p:spPr>
        <p:txBody>
          <a:bodyPr wrap="square" lIns="0" tIns="41275" rIns="0" bIns="0" rtlCol="0" vert="horz">
            <a:spAutoFit/>
          </a:bodyPr>
          <a:lstStyle/>
          <a:p>
            <a:pPr marL="252095">
              <a:lnSpc>
                <a:spcPct val="100000"/>
              </a:lnSpc>
              <a:spcBef>
                <a:spcPts val="325"/>
              </a:spcBef>
              <a:tabLst>
                <a:tab pos="2948940" algn="l"/>
                <a:tab pos="4631690" algn="l"/>
                <a:tab pos="6314440" algn="l"/>
                <a:tab pos="7997190" algn="l"/>
              </a:tabLst>
            </a:pPr>
            <a:r>
              <a:rPr dirty="0" sz="1600">
                <a:solidFill>
                  <a:srgbClr val="262626"/>
                </a:solidFill>
                <a:latin typeface="Calibri"/>
                <a:cs typeface="Calibri"/>
              </a:rPr>
              <a:t>Black</a:t>
            </a:r>
            <a:r>
              <a:rPr dirty="0" sz="1600" spc="-20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262626"/>
                </a:solidFill>
                <a:latin typeface="Calibri"/>
                <a:cs typeface="Calibri"/>
              </a:rPr>
              <a:t>or</a:t>
            </a:r>
            <a:r>
              <a:rPr dirty="0" sz="1600" spc="-15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262626"/>
                </a:solidFill>
                <a:latin typeface="Calibri"/>
                <a:cs typeface="Calibri"/>
              </a:rPr>
              <a:t>African</a:t>
            </a:r>
            <a:r>
              <a:rPr dirty="0" sz="1600" spc="-15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600" spc="-10">
                <a:solidFill>
                  <a:srgbClr val="262626"/>
                </a:solidFill>
                <a:latin typeface="Calibri"/>
                <a:cs typeface="Calibri"/>
              </a:rPr>
              <a:t>American</a:t>
            </a:r>
            <a:r>
              <a:rPr dirty="0" sz="1600">
                <a:solidFill>
                  <a:srgbClr val="262626"/>
                </a:solidFill>
                <a:latin typeface="Calibri"/>
                <a:cs typeface="Calibri"/>
              </a:rPr>
              <a:t>	17 </a:t>
            </a:r>
            <a:r>
              <a:rPr dirty="0" sz="1600" spc="-10">
                <a:solidFill>
                  <a:srgbClr val="262626"/>
                </a:solidFill>
                <a:latin typeface="Calibri"/>
                <a:cs typeface="Calibri"/>
              </a:rPr>
              <a:t>(26.6)</a:t>
            </a:r>
            <a:r>
              <a:rPr dirty="0" sz="1600">
                <a:solidFill>
                  <a:srgbClr val="262626"/>
                </a:solidFill>
                <a:latin typeface="Calibri"/>
                <a:cs typeface="Calibri"/>
              </a:rPr>
              <a:t>	14</a:t>
            </a:r>
            <a:r>
              <a:rPr dirty="0" sz="1600" spc="-10">
                <a:solidFill>
                  <a:srgbClr val="262626"/>
                </a:solidFill>
                <a:latin typeface="Calibri"/>
                <a:cs typeface="Calibri"/>
              </a:rPr>
              <a:t> (22.2)</a:t>
            </a:r>
            <a:r>
              <a:rPr dirty="0" sz="1600">
                <a:solidFill>
                  <a:srgbClr val="262626"/>
                </a:solidFill>
                <a:latin typeface="Calibri"/>
                <a:cs typeface="Calibri"/>
              </a:rPr>
              <a:t>	15</a:t>
            </a:r>
            <a:r>
              <a:rPr dirty="0" sz="1600" spc="-10">
                <a:solidFill>
                  <a:srgbClr val="262626"/>
                </a:solidFill>
                <a:latin typeface="Calibri"/>
                <a:cs typeface="Calibri"/>
              </a:rPr>
              <a:t> (24.2)</a:t>
            </a:r>
            <a:r>
              <a:rPr dirty="0" sz="1600">
                <a:solidFill>
                  <a:srgbClr val="262626"/>
                </a:solidFill>
                <a:latin typeface="Calibri"/>
                <a:cs typeface="Calibri"/>
              </a:rPr>
              <a:t>	14</a:t>
            </a:r>
            <a:r>
              <a:rPr dirty="0" sz="1600" spc="-10">
                <a:solidFill>
                  <a:srgbClr val="262626"/>
                </a:solidFill>
                <a:latin typeface="Calibri"/>
                <a:cs typeface="Calibri"/>
              </a:rPr>
              <a:t> (23.3)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1732555" y="4859020"/>
            <a:ext cx="8403590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812415" algn="l"/>
                <a:tab pos="4495165" algn="l"/>
                <a:tab pos="6177280" algn="l"/>
                <a:tab pos="7860030" algn="l"/>
              </a:tabLst>
            </a:pPr>
            <a:r>
              <a:rPr dirty="0" sz="1600" spc="-10">
                <a:solidFill>
                  <a:srgbClr val="262626"/>
                </a:solidFill>
                <a:latin typeface="Calibri"/>
                <a:cs typeface="Calibri"/>
              </a:rPr>
              <a:t>Asian</a:t>
            </a:r>
            <a:r>
              <a:rPr dirty="0" sz="1600">
                <a:solidFill>
                  <a:srgbClr val="262626"/>
                </a:solidFill>
                <a:latin typeface="Calibri"/>
                <a:cs typeface="Calibri"/>
              </a:rPr>
              <a:t>	1 </a:t>
            </a:r>
            <a:r>
              <a:rPr dirty="0" sz="1600" spc="-10">
                <a:solidFill>
                  <a:srgbClr val="262626"/>
                </a:solidFill>
                <a:latin typeface="Calibri"/>
                <a:cs typeface="Calibri"/>
              </a:rPr>
              <a:t>(1.6)</a:t>
            </a:r>
            <a:r>
              <a:rPr dirty="0" sz="1600">
                <a:solidFill>
                  <a:srgbClr val="262626"/>
                </a:solidFill>
                <a:latin typeface="Calibri"/>
                <a:cs typeface="Calibri"/>
              </a:rPr>
              <a:t>	1 </a:t>
            </a:r>
            <a:r>
              <a:rPr dirty="0" sz="1600" spc="-10">
                <a:solidFill>
                  <a:srgbClr val="262626"/>
                </a:solidFill>
                <a:latin typeface="Calibri"/>
                <a:cs typeface="Calibri"/>
              </a:rPr>
              <a:t>(1.6)</a:t>
            </a:r>
            <a:r>
              <a:rPr dirty="0" sz="1600">
                <a:solidFill>
                  <a:srgbClr val="262626"/>
                </a:solidFill>
                <a:latin typeface="Calibri"/>
                <a:cs typeface="Calibri"/>
              </a:rPr>
              <a:t>	2 </a:t>
            </a:r>
            <a:r>
              <a:rPr dirty="0" sz="1600" spc="-10">
                <a:solidFill>
                  <a:srgbClr val="262626"/>
                </a:solidFill>
                <a:latin typeface="Calibri"/>
                <a:cs typeface="Calibri"/>
              </a:rPr>
              <a:t>(3.2)</a:t>
            </a:r>
            <a:r>
              <a:rPr dirty="0" sz="1600">
                <a:solidFill>
                  <a:srgbClr val="262626"/>
                </a:solidFill>
                <a:latin typeface="Calibri"/>
                <a:cs typeface="Calibri"/>
              </a:rPr>
              <a:t>	2</a:t>
            </a:r>
            <a:r>
              <a:rPr dirty="0" sz="1600" spc="-10">
                <a:solidFill>
                  <a:srgbClr val="262626"/>
                </a:solidFill>
                <a:latin typeface="Calibri"/>
                <a:cs typeface="Calibri"/>
              </a:rPr>
              <a:t> (3.3)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1492525" y="5150303"/>
            <a:ext cx="9207500" cy="320040"/>
          </a:xfrm>
          <a:prstGeom prst="rect">
            <a:avLst/>
          </a:prstGeom>
          <a:solidFill>
            <a:srgbClr val="ED7D31">
              <a:alpha val="19999"/>
            </a:srgbClr>
          </a:solidFill>
        </p:spPr>
        <p:txBody>
          <a:bodyPr wrap="square" lIns="0" tIns="41275" rIns="0" bIns="0" rtlCol="0" vert="horz">
            <a:spAutoFit/>
          </a:bodyPr>
          <a:lstStyle/>
          <a:p>
            <a:pPr marL="252095">
              <a:lnSpc>
                <a:spcPct val="100000"/>
              </a:lnSpc>
              <a:spcBef>
                <a:spcPts val="325"/>
              </a:spcBef>
              <a:tabLst>
                <a:tab pos="3129280" algn="l"/>
                <a:tab pos="4812030" algn="l"/>
                <a:tab pos="6417310" algn="l"/>
                <a:tab pos="8176895" algn="l"/>
              </a:tabLst>
            </a:pPr>
            <a:r>
              <a:rPr dirty="0" sz="1600" spc="-10">
                <a:solidFill>
                  <a:srgbClr val="262626"/>
                </a:solidFill>
                <a:latin typeface="Calibri"/>
                <a:cs typeface="Calibri"/>
              </a:rPr>
              <a:t>Other</a:t>
            </a:r>
            <a:r>
              <a:rPr dirty="0" sz="1600">
                <a:solidFill>
                  <a:srgbClr val="262626"/>
                </a:solidFill>
                <a:latin typeface="Calibri"/>
                <a:cs typeface="Calibri"/>
              </a:rPr>
              <a:t>	0 </a:t>
            </a:r>
            <a:r>
              <a:rPr dirty="0" sz="1600" spc="-25">
                <a:solidFill>
                  <a:srgbClr val="262626"/>
                </a:solidFill>
                <a:latin typeface="Calibri"/>
                <a:cs typeface="Calibri"/>
              </a:rPr>
              <a:t>(0)</a:t>
            </a:r>
            <a:r>
              <a:rPr dirty="0" sz="1600">
                <a:solidFill>
                  <a:srgbClr val="262626"/>
                </a:solidFill>
                <a:latin typeface="Calibri"/>
                <a:cs typeface="Calibri"/>
              </a:rPr>
              <a:t>	0 </a:t>
            </a:r>
            <a:r>
              <a:rPr dirty="0" sz="1600" spc="-25">
                <a:solidFill>
                  <a:srgbClr val="262626"/>
                </a:solidFill>
                <a:latin typeface="Calibri"/>
                <a:cs typeface="Calibri"/>
              </a:rPr>
              <a:t>(0)</a:t>
            </a:r>
            <a:r>
              <a:rPr dirty="0" sz="1600">
                <a:solidFill>
                  <a:srgbClr val="262626"/>
                </a:solidFill>
                <a:latin typeface="Calibri"/>
                <a:cs typeface="Calibri"/>
              </a:rPr>
              <a:t>	2</a:t>
            </a:r>
            <a:r>
              <a:rPr dirty="0" sz="1600" spc="-10">
                <a:solidFill>
                  <a:srgbClr val="262626"/>
                </a:solidFill>
                <a:latin typeface="Calibri"/>
                <a:cs typeface="Calibri"/>
              </a:rPr>
              <a:t> (3.2)</a:t>
            </a:r>
            <a:r>
              <a:rPr dirty="0" sz="1600">
                <a:solidFill>
                  <a:srgbClr val="262626"/>
                </a:solidFill>
                <a:latin typeface="Calibri"/>
                <a:cs typeface="Calibri"/>
              </a:rPr>
              <a:t>	0 </a:t>
            </a:r>
            <a:r>
              <a:rPr dirty="0" sz="1600" spc="-25">
                <a:solidFill>
                  <a:srgbClr val="262626"/>
                </a:solidFill>
                <a:latin typeface="Calibri"/>
                <a:cs typeface="Calibri"/>
              </a:rPr>
              <a:t>(0)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1548405" y="5499100"/>
            <a:ext cx="1247140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 spc="-10">
                <a:solidFill>
                  <a:srgbClr val="262626"/>
                </a:solidFill>
                <a:latin typeface="Calibri"/>
                <a:cs typeface="Calibri"/>
              </a:rPr>
              <a:t>Ethnicity,</a:t>
            </a:r>
            <a:r>
              <a:rPr dirty="0" sz="1600" spc="-30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262626"/>
                </a:solidFill>
                <a:latin typeface="Calibri"/>
                <a:cs typeface="Calibri"/>
              </a:rPr>
              <a:t>n</a:t>
            </a:r>
            <a:r>
              <a:rPr dirty="0" sz="1600" spc="-30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600" spc="-25">
                <a:solidFill>
                  <a:srgbClr val="262626"/>
                </a:solidFill>
                <a:latin typeface="Calibri"/>
                <a:cs typeface="Calibri"/>
              </a:rPr>
              <a:t>(%)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9219" y="310388"/>
            <a:ext cx="448881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Baseline</a:t>
            </a:r>
            <a:r>
              <a:rPr dirty="0" spc="-10"/>
              <a:t> Characteristics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699217" y="6376923"/>
            <a:ext cx="10374630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000" spc="-10">
                <a:solidFill>
                  <a:srgbClr val="7F7F7F"/>
                </a:solidFill>
                <a:latin typeface="Calibri"/>
                <a:cs typeface="Calibri"/>
              </a:rPr>
              <a:t>Abbreviations:</a:t>
            </a:r>
            <a:r>
              <a:rPr dirty="0" sz="1000" spc="-3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ACEi,</a:t>
            </a:r>
            <a:r>
              <a:rPr dirty="0" sz="1000" spc="-2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 spc="-10">
                <a:solidFill>
                  <a:srgbClr val="7F7F7F"/>
                </a:solidFill>
                <a:latin typeface="Calibri"/>
                <a:cs typeface="Calibri"/>
              </a:rPr>
              <a:t>angiotensin-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converting</a:t>
            </a:r>
            <a:r>
              <a:rPr dirty="0" sz="1000" spc="-1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enzyme</a:t>
            </a:r>
            <a:r>
              <a:rPr dirty="0" sz="1000" spc="-1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inhibitor;</a:t>
            </a:r>
            <a:r>
              <a:rPr dirty="0" sz="1000" spc="-2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ARB,</a:t>
            </a:r>
            <a:r>
              <a:rPr dirty="0" sz="1000" spc="-15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angiotensin</a:t>
            </a:r>
            <a:r>
              <a:rPr dirty="0" sz="1000" spc="-15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receptor</a:t>
            </a:r>
            <a:r>
              <a:rPr dirty="0" sz="1000" spc="-1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blocker;</a:t>
            </a:r>
            <a:r>
              <a:rPr dirty="0" sz="1000" spc="-2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BMI,</a:t>
            </a:r>
            <a:r>
              <a:rPr dirty="0" sz="1000" spc="-15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body</a:t>
            </a:r>
            <a:r>
              <a:rPr dirty="0" sz="1000" spc="-15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mass</a:t>
            </a:r>
            <a:r>
              <a:rPr dirty="0" sz="1000" spc="-15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index;</a:t>
            </a:r>
            <a:r>
              <a:rPr dirty="0" sz="1000" spc="-15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DBP,</a:t>
            </a:r>
            <a:r>
              <a:rPr dirty="0" sz="1000" spc="-15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diastolic</a:t>
            </a:r>
            <a:r>
              <a:rPr dirty="0" sz="1000" spc="-1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blood</a:t>
            </a:r>
            <a:r>
              <a:rPr dirty="0" sz="1000" spc="-15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pressure;</a:t>
            </a:r>
            <a:r>
              <a:rPr dirty="0" sz="1000" spc="-15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GFR,</a:t>
            </a:r>
            <a:r>
              <a:rPr dirty="0" sz="1000" spc="-15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glomerular</a:t>
            </a:r>
            <a:r>
              <a:rPr dirty="0" sz="1000" spc="-1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filtration</a:t>
            </a:r>
            <a:r>
              <a:rPr dirty="0" sz="1000" spc="-15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rate;</a:t>
            </a:r>
            <a:r>
              <a:rPr dirty="0" sz="1000" spc="-2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SBP,</a:t>
            </a:r>
            <a:r>
              <a:rPr dirty="0" sz="1000" spc="-15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systolic</a:t>
            </a:r>
            <a:r>
              <a:rPr dirty="0" sz="1000" spc="-10">
                <a:solidFill>
                  <a:srgbClr val="7F7F7F"/>
                </a:solidFill>
                <a:latin typeface="Calibri"/>
                <a:cs typeface="Calibri"/>
              </a:rPr>
              <a:t> blood pressure.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699961" y="846835"/>
            <a:ext cx="409194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cap="small" sz="2400">
                <a:solidFill>
                  <a:srgbClr val="F26F21"/>
                </a:solidFill>
                <a:latin typeface="Calibri"/>
                <a:cs typeface="Calibri"/>
              </a:rPr>
              <a:t>Well-balanced</a:t>
            </a:r>
            <a:r>
              <a:rPr dirty="0" cap="small" sz="2400" spc="155">
                <a:solidFill>
                  <a:srgbClr val="F26F21"/>
                </a:solidFill>
                <a:latin typeface="Calibri"/>
                <a:cs typeface="Calibri"/>
              </a:rPr>
              <a:t> </a:t>
            </a:r>
            <a:r>
              <a:rPr dirty="0" cap="small" sz="2400">
                <a:solidFill>
                  <a:srgbClr val="F26F21"/>
                </a:solidFill>
                <a:latin typeface="Calibri"/>
                <a:cs typeface="Calibri"/>
              </a:rPr>
              <a:t>across</a:t>
            </a:r>
            <a:r>
              <a:rPr dirty="0" cap="small" sz="2400" spc="160">
                <a:solidFill>
                  <a:srgbClr val="F26F21"/>
                </a:solidFill>
                <a:latin typeface="Calibri"/>
                <a:cs typeface="Calibri"/>
              </a:rPr>
              <a:t> </a:t>
            </a:r>
            <a:r>
              <a:rPr dirty="0" cap="small" sz="2400">
                <a:solidFill>
                  <a:srgbClr val="F26F21"/>
                </a:solidFill>
                <a:latin typeface="Calibri"/>
                <a:cs typeface="Calibri"/>
              </a:rPr>
              <a:t>all</a:t>
            </a:r>
            <a:r>
              <a:rPr dirty="0" cap="small" sz="2400" spc="160">
                <a:solidFill>
                  <a:srgbClr val="F26F21"/>
                </a:solidFill>
                <a:latin typeface="Calibri"/>
                <a:cs typeface="Calibri"/>
              </a:rPr>
              <a:t> </a:t>
            </a:r>
            <a:r>
              <a:rPr dirty="0" cap="small" sz="2400" spc="-60">
                <a:solidFill>
                  <a:srgbClr val="F26F21"/>
                </a:solidFill>
                <a:latin typeface="Calibri"/>
                <a:cs typeface="Calibri"/>
              </a:rPr>
              <a:t>cohorts</a:t>
            </a:r>
            <a:endParaRPr sz="2400">
              <a:latin typeface="Calibri"/>
              <a:cs typeface="Calibri"/>
            </a:endParaRPr>
          </a:p>
        </p:txBody>
      </p:sp>
      <p:grpSp>
        <p:nvGrpSpPr>
          <p:cNvPr id="5" name="object 5" descr=""/>
          <p:cNvGrpSpPr/>
          <p:nvPr/>
        </p:nvGrpSpPr>
        <p:grpSpPr>
          <a:xfrm>
            <a:off x="620477" y="1950192"/>
            <a:ext cx="10868660" cy="372110"/>
            <a:chOff x="620477" y="1950192"/>
            <a:chExt cx="10868660" cy="372110"/>
          </a:xfrm>
        </p:grpSpPr>
        <p:sp>
          <p:nvSpPr>
            <p:cNvPr id="6" name="object 6" descr=""/>
            <p:cNvSpPr/>
            <p:nvPr/>
          </p:nvSpPr>
          <p:spPr>
            <a:xfrm>
              <a:off x="620471" y="1956549"/>
              <a:ext cx="10868660" cy="365760"/>
            </a:xfrm>
            <a:custGeom>
              <a:avLst/>
              <a:gdLst/>
              <a:ahLst/>
              <a:cxnLst/>
              <a:rect l="l" t="t" r="r" b="b"/>
              <a:pathLst>
                <a:path w="10868660" h="365760">
                  <a:moveTo>
                    <a:pt x="10868393" y="0"/>
                  </a:moveTo>
                  <a:lnTo>
                    <a:pt x="10868393" y="0"/>
                  </a:lnTo>
                  <a:lnTo>
                    <a:pt x="0" y="0"/>
                  </a:lnTo>
                  <a:lnTo>
                    <a:pt x="0" y="365760"/>
                  </a:lnTo>
                  <a:lnTo>
                    <a:pt x="10868393" y="365760"/>
                  </a:lnTo>
                  <a:lnTo>
                    <a:pt x="10868393" y="0"/>
                  </a:lnTo>
                  <a:close/>
                </a:path>
              </a:pathLst>
            </a:custGeom>
            <a:solidFill>
              <a:srgbClr val="ED7D31">
                <a:alpha val="19999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620477" y="1956542"/>
              <a:ext cx="10868660" cy="0"/>
            </a:xfrm>
            <a:custGeom>
              <a:avLst/>
              <a:gdLst/>
              <a:ahLst/>
              <a:cxnLst/>
              <a:rect l="l" t="t" r="r" b="b"/>
              <a:pathLst>
                <a:path w="10868660" h="0">
                  <a:moveTo>
                    <a:pt x="0" y="0"/>
                  </a:moveTo>
                  <a:lnTo>
                    <a:pt x="10868394" y="0"/>
                  </a:lnTo>
                </a:path>
              </a:pathLst>
            </a:custGeom>
            <a:ln w="12700">
              <a:solidFill>
                <a:srgbClr val="ED7D31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8" name="object 8" descr=""/>
          <p:cNvGrpSpPr/>
          <p:nvPr/>
        </p:nvGrpSpPr>
        <p:grpSpPr>
          <a:xfrm>
            <a:off x="620477" y="3419581"/>
            <a:ext cx="10868660" cy="372110"/>
            <a:chOff x="620477" y="3419581"/>
            <a:chExt cx="10868660" cy="372110"/>
          </a:xfrm>
        </p:grpSpPr>
        <p:sp>
          <p:nvSpPr>
            <p:cNvPr id="9" name="object 9" descr=""/>
            <p:cNvSpPr/>
            <p:nvPr/>
          </p:nvSpPr>
          <p:spPr>
            <a:xfrm>
              <a:off x="620471" y="3419589"/>
              <a:ext cx="10868660" cy="365760"/>
            </a:xfrm>
            <a:custGeom>
              <a:avLst/>
              <a:gdLst/>
              <a:ahLst/>
              <a:cxnLst/>
              <a:rect l="l" t="t" r="r" b="b"/>
              <a:pathLst>
                <a:path w="10868660" h="365760">
                  <a:moveTo>
                    <a:pt x="10868393" y="0"/>
                  </a:moveTo>
                  <a:lnTo>
                    <a:pt x="10868393" y="0"/>
                  </a:lnTo>
                  <a:lnTo>
                    <a:pt x="0" y="0"/>
                  </a:lnTo>
                  <a:lnTo>
                    <a:pt x="0" y="365760"/>
                  </a:lnTo>
                  <a:lnTo>
                    <a:pt x="10868393" y="365760"/>
                  </a:lnTo>
                  <a:lnTo>
                    <a:pt x="10868393" y="0"/>
                  </a:lnTo>
                  <a:close/>
                </a:path>
              </a:pathLst>
            </a:custGeom>
            <a:solidFill>
              <a:srgbClr val="ED7D31">
                <a:alpha val="19999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620477" y="3785341"/>
              <a:ext cx="10868660" cy="0"/>
            </a:xfrm>
            <a:custGeom>
              <a:avLst/>
              <a:gdLst/>
              <a:ahLst/>
              <a:cxnLst/>
              <a:rect l="l" t="t" r="r" b="b"/>
              <a:pathLst>
                <a:path w="10868660" h="0">
                  <a:moveTo>
                    <a:pt x="0" y="0"/>
                  </a:moveTo>
                  <a:lnTo>
                    <a:pt x="10868394" y="0"/>
                  </a:lnTo>
                </a:path>
              </a:pathLst>
            </a:custGeom>
            <a:ln w="12700">
              <a:solidFill>
                <a:srgbClr val="ED7D31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1" name="object 11" descr=""/>
          <p:cNvGrpSpPr/>
          <p:nvPr/>
        </p:nvGrpSpPr>
        <p:grpSpPr>
          <a:xfrm>
            <a:off x="620477" y="4327631"/>
            <a:ext cx="10868660" cy="372110"/>
            <a:chOff x="620477" y="4327631"/>
            <a:chExt cx="10868660" cy="372110"/>
          </a:xfrm>
        </p:grpSpPr>
        <p:sp>
          <p:nvSpPr>
            <p:cNvPr id="12" name="object 12" descr=""/>
            <p:cNvSpPr/>
            <p:nvPr/>
          </p:nvSpPr>
          <p:spPr>
            <a:xfrm>
              <a:off x="620471" y="4333989"/>
              <a:ext cx="10868660" cy="365760"/>
            </a:xfrm>
            <a:custGeom>
              <a:avLst/>
              <a:gdLst/>
              <a:ahLst/>
              <a:cxnLst/>
              <a:rect l="l" t="t" r="r" b="b"/>
              <a:pathLst>
                <a:path w="10868660" h="365760">
                  <a:moveTo>
                    <a:pt x="10868393" y="0"/>
                  </a:moveTo>
                  <a:lnTo>
                    <a:pt x="10868393" y="0"/>
                  </a:lnTo>
                  <a:lnTo>
                    <a:pt x="0" y="0"/>
                  </a:lnTo>
                  <a:lnTo>
                    <a:pt x="0" y="365760"/>
                  </a:lnTo>
                  <a:lnTo>
                    <a:pt x="10868393" y="365760"/>
                  </a:lnTo>
                  <a:lnTo>
                    <a:pt x="10868393" y="0"/>
                  </a:lnTo>
                  <a:close/>
                </a:path>
              </a:pathLst>
            </a:custGeom>
            <a:solidFill>
              <a:srgbClr val="ED7D31">
                <a:alpha val="19999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620477" y="4333981"/>
              <a:ext cx="10868660" cy="0"/>
            </a:xfrm>
            <a:custGeom>
              <a:avLst/>
              <a:gdLst/>
              <a:ahLst/>
              <a:cxnLst/>
              <a:rect l="l" t="t" r="r" b="b"/>
              <a:pathLst>
                <a:path w="10868660" h="0">
                  <a:moveTo>
                    <a:pt x="0" y="0"/>
                  </a:moveTo>
                  <a:lnTo>
                    <a:pt x="10868394" y="0"/>
                  </a:lnTo>
                </a:path>
              </a:pathLst>
            </a:custGeom>
            <a:ln w="12700">
              <a:solidFill>
                <a:srgbClr val="ED7D31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4" name="object 14" descr=""/>
          <p:cNvGrpSpPr/>
          <p:nvPr/>
        </p:nvGrpSpPr>
        <p:grpSpPr>
          <a:xfrm>
            <a:off x="620477" y="5797021"/>
            <a:ext cx="10868660" cy="372110"/>
            <a:chOff x="620477" y="5797021"/>
            <a:chExt cx="10868660" cy="372110"/>
          </a:xfrm>
        </p:grpSpPr>
        <p:sp>
          <p:nvSpPr>
            <p:cNvPr id="15" name="object 15" descr=""/>
            <p:cNvSpPr/>
            <p:nvPr/>
          </p:nvSpPr>
          <p:spPr>
            <a:xfrm>
              <a:off x="620471" y="5797029"/>
              <a:ext cx="10868660" cy="365760"/>
            </a:xfrm>
            <a:custGeom>
              <a:avLst/>
              <a:gdLst/>
              <a:ahLst/>
              <a:cxnLst/>
              <a:rect l="l" t="t" r="r" b="b"/>
              <a:pathLst>
                <a:path w="10868660" h="365760">
                  <a:moveTo>
                    <a:pt x="10868393" y="0"/>
                  </a:moveTo>
                  <a:lnTo>
                    <a:pt x="10868393" y="0"/>
                  </a:lnTo>
                  <a:lnTo>
                    <a:pt x="0" y="0"/>
                  </a:lnTo>
                  <a:lnTo>
                    <a:pt x="0" y="365760"/>
                  </a:lnTo>
                  <a:lnTo>
                    <a:pt x="10868393" y="365760"/>
                  </a:lnTo>
                  <a:lnTo>
                    <a:pt x="10868393" y="0"/>
                  </a:lnTo>
                  <a:close/>
                </a:path>
              </a:pathLst>
            </a:custGeom>
            <a:solidFill>
              <a:srgbClr val="ED7D31">
                <a:alpha val="19999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 descr=""/>
            <p:cNvSpPr/>
            <p:nvPr/>
          </p:nvSpPr>
          <p:spPr>
            <a:xfrm>
              <a:off x="620477" y="6162781"/>
              <a:ext cx="10868660" cy="0"/>
            </a:xfrm>
            <a:custGeom>
              <a:avLst/>
              <a:gdLst/>
              <a:ahLst/>
              <a:cxnLst/>
              <a:rect l="l" t="t" r="r" b="b"/>
              <a:pathLst>
                <a:path w="10868660" h="0">
                  <a:moveTo>
                    <a:pt x="0" y="0"/>
                  </a:moveTo>
                  <a:lnTo>
                    <a:pt x="10868394" y="0"/>
                  </a:lnTo>
                </a:path>
              </a:pathLst>
            </a:custGeom>
            <a:ln w="12700">
              <a:solidFill>
                <a:srgbClr val="ED7D31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7" name="object 17" descr=""/>
          <p:cNvSpPr/>
          <p:nvPr/>
        </p:nvSpPr>
        <p:spPr>
          <a:xfrm>
            <a:off x="620477" y="1409700"/>
            <a:ext cx="10868660" cy="0"/>
          </a:xfrm>
          <a:custGeom>
            <a:avLst/>
            <a:gdLst/>
            <a:ahLst/>
            <a:cxnLst/>
            <a:rect l="l" t="t" r="r" b="b"/>
            <a:pathLst>
              <a:path w="10868660" h="0">
                <a:moveTo>
                  <a:pt x="0" y="0"/>
                </a:moveTo>
                <a:lnTo>
                  <a:pt x="10868394" y="0"/>
                </a:lnTo>
              </a:path>
            </a:pathLst>
          </a:custGeom>
          <a:ln w="12700">
            <a:solidFill>
              <a:srgbClr val="ED7D31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 descr=""/>
          <p:cNvSpPr txBox="1"/>
          <p:nvPr/>
        </p:nvSpPr>
        <p:spPr>
          <a:xfrm>
            <a:off x="676357" y="1551940"/>
            <a:ext cx="1170940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 spc="-10" b="1">
                <a:solidFill>
                  <a:srgbClr val="262626"/>
                </a:solidFill>
                <a:latin typeface="Calibri"/>
                <a:cs typeface="Calibri"/>
              </a:rPr>
              <a:t>Characteristic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5212565" y="1414779"/>
            <a:ext cx="688975" cy="510540"/>
          </a:xfrm>
          <a:prstGeom prst="rect">
            <a:avLst/>
          </a:prstGeom>
        </p:spPr>
        <p:txBody>
          <a:bodyPr wrap="square" lIns="0" tIns="22860" rIns="0" bIns="0" rtlCol="0" vert="horz">
            <a:spAutoFit/>
          </a:bodyPr>
          <a:lstStyle/>
          <a:p>
            <a:pPr marL="71755" marR="5080" indent="-59690">
              <a:lnSpc>
                <a:spcPts val="1900"/>
              </a:lnSpc>
              <a:spcBef>
                <a:spcPts val="180"/>
              </a:spcBef>
            </a:pPr>
            <a:r>
              <a:rPr dirty="0" sz="1600" spc="-10" b="1">
                <a:solidFill>
                  <a:srgbClr val="262626"/>
                </a:solidFill>
                <a:latin typeface="Calibri"/>
                <a:cs typeface="Calibri"/>
              </a:rPr>
              <a:t>Placebo (n=64)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6481189" y="1414779"/>
            <a:ext cx="1542415" cy="510540"/>
          </a:xfrm>
          <a:prstGeom prst="rect">
            <a:avLst/>
          </a:prstGeom>
        </p:spPr>
        <p:txBody>
          <a:bodyPr wrap="square" lIns="0" tIns="22860" rIns="0" bIns="0" rtlCol="0" vert="horz">
            <a:spAutoFit/>
          </a:bodyPr>
          <a:lstStyle/>
          <a:p>
            <a:pPr marL="497840" marR="5080" indent="-485775">
              <a:lnSpc>
                <a:spcPts val="1900"/>
              </a:lnSpc>
              <a:spcBef>
                <a:spcPts val="180"/>
              </a:spcBef>
            </a:pPr>
            <a:r>
              <a:rPr dirty="0" sz="1600" b="1">
                <a:solidFill>
                  <a:srgbClr val="262626"/>
                </a:solidFill>
                <a:latin typeface="Calibri"/>
                <a:cs typeface="Calibri"/>
              </a:rPr>
              <a:t>0.5</a:t>
            </a:r>
            <a:r>
              <a:rPr dirty="0" sz="1600" spc="-15" b="1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262626"/>
                </a:solidFill>
                <a:latin typeface="Calibri"/>
                <a:cs typeface="Calibri"/>
              </a:rPr>
              <a:t>mg </a:t>
            </a:r>
            <a:r>
              <a:rPr dirty="0" sz="1600" spc="-20" b="1">
                <a:solidFill>
                  <a:srgbClr val="262626"/>
                </a:solidFill>
                <a:latin typeface="Calibri"/>
                <a:cs typeface="Calibri"/>
              </a:rPr>
              <a:t>baxdrostat </a:t>
            </a:r>
            <a:r>
              <a:rPr dirty="0" sz="1600" spc="-10" b="1">
                <a:solidFill>
                  <a:srgbClr val="262626"/>
                </a:solidFill>
                <a:latin typeface="Calibri"/>
                <a:cs typeface="Calibri"/>
              </a:rPr>
              <a:t>(n=63)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8254575" y="1414779"/>
            <a:ext cx="1384935" cy="510540"/>
          </a:xfrm>
          <a:prstGeom prst="rect">
            <a:avLst/>
          </a:prstGeom>
        </p:spPr>
        <p:txBody>
          <a:bodyPr wrap="square" lIns="0" tIns="22860" rIns="0" bIns="0" rtlCol="0" vert="horz">
            <a:spAutoFit/>
          </a:bodyPr>
          <a:lstStyle/>
          <a:p>
            <a:pPr marL="419734" marR="5080" indent="-407670">
              <a:lnSpc>
                <a:spcPts val="1900"/>
              </a:lnSpc>
              <a:spcBef>
                <a:spcPts val="180"/>
              </a:spcBef>
            </a:pPr>
            <a:r>
              <a:rPr dirty="0" sz="1600" b="1">
                <a:solidFill>
                  <a:srgbClr val="262626"/>
                </a:solidFill>
                <a:latin typeface="Calibri"/>
                <a:cs typeface="Calibri"/>
              </a:rPr>
              <a:t>1</a:t>
            </a:r>
            <a:r>
              <a:rPr dirty="0" sz="1600" spc="-15" b="1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262626"/>
                </a:solidFill>
                <a:latin typeface="Calibri"/>
                <a:cs typeface="Calibri"/>
              </a:rPr>
              <a:t>mg</a:t>
            </a:r>
            <a:r>
              <a:rPr dirty="0" sz="1600" spc="5" b="1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600" spc="-20" b="1">
                <a:solidFill>
                  <a:srgbClr val="262626"/>
                </a:solidFill>
                <a:latin typeface="Calibri"/>
                <a:cs typeface="Calibri"/>
              </a:rPr>
              <a:t>baxdrostat </a:t>
            </a:r>
            <a:r>
              <a:rPr dirty="0" sz="1600" spc="-10" b="1">
                <a:solidFill>
                  <a:srgbClr val="262626"/>
                </a:solidFill>
                <a:latin typeface="Calibri"/>
                <a:cs typeface="Calibri"/>
              </a:rPr>
              <a:t>(n=62)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9949380" y="1414779"/>
            <a:ext cx="1384935" cy="510540"/>
          </a:xfrm>
          <a:prstGeom prst="rect">
            <a:avLst/>
          </a:prstGeom>
        </p:spPr>
        <p:txBody>
          <a:bodyPr wrap="square" lIns="0" tIns="22860" rIns="0" bIns="0" rtlCol="0" vert="horz">
            <a:spAutoFit/>
          </a:bodyPr>
          <a:lstStyle/>
          <a:p>
            <a:pPr marL="419734" marR="5080" indent="-407670">
              <a:lnSpc>
                <a:spcPts val="1900"/>
              </a:lnSpc>
              <a:spcBef>
                <a:spcPts val="180"/>
              </a:spcBef>
            </a:pPr>
            <a:r>
              <a:rPr dirty="0" sz="1600" b="1">
                <a:solidFill>
                  <a:srgbClr val="262626"/>
                </a:solidFill>
                <a:latin typeface="Calibri"/>
                <a:cs typeface="Calibri"/>
              </a:rPr>
              <a:t>2</a:t>
            </a:r>
            <a:r>
              <a:rPr dirty="0" sz="1600" spc="-15" b="1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262626"/>
                </a:solidFill>
                <a:latin typeface="Calibri"/>
                <a:cs typeface="Calibri"/>
              </a:rPr>
              <a:t>mg</a:t>
            </a:r>
            <a:r>
              <a:rPr dirty="0" sz="1600" spc="5" b="1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600" spc="-20" b="1">
                <a:solidFill>
                  <a:srgbClr val="262626"/>
                </a:solidFill>
                <a:latin typeface="Calibri"/>
                <a:cs typeface="Calibri"/>
              </a:rPr>
              <a:t>baxdrostat </a:t>
            </a:r>
            <a:r>
              <a:rPr dirty="0" sz="1600" spc="-10" b="1">
                <a:solidFill>
                  <a:srgbClr val="262626"/>
                </a:solidFill>
                <a:latin typeface="Calibri"/>
                <a:cs typeface="Calibri"/>
              </a:rPr>
              <a:t>(n=60)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582377" y="1884171"/>
            <a:ext cx="10944860" cy="756920"/>
          </a:xfrm>
          <a:prstGeom prst="rect">
            <a:avLst/>
          </a:prstGeom>
        </p:spPr>
        <p:txBody>
          <a:bodyPr wrap="square" lIns="0" tIns="134620" rIns="0" bIns="0" rtlCol="0" vert="horz">
            <a:spAutoFit/>
          </a:bodyPr>
          <a:lstStyle/>
          <a:p>
            <a:pPr marL="106045">
              <a:lnSpc>
                <a:spcPct val="100000"/>
              </a:lnSpc>
              <a:spcBef>
                <a:spcPts val="1060"/>
              </a:spcBef>
              <a:tabLst>
                <a:tab pos="4614545" algn="l"/>
                <a:tab pos="6309360" algn="l"/>
                <a:tab pos="8004175" algn="l"/>
                <a:tab pos="9698990" algn="l"/>
              </a:tabLst>
            </a:pPr>
            <a:r>
              <a:rPr dirty="0" sz="1600">
                <a:solidFill>
                  <a:srgbClr val="262626"/>
                </a:solidFill>
                <a:latin typeface="Calibri"/>
                <a:cs typeface="Calibri"/>
              </a:rPr>
              <a:t>BMI,</a:t>
            </a:r>
            <a:r>
              <a:rPr dirty="0" sz="1600" spc="-10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262626"/>
                </a:solidFill>
                <a:latin typeface="Calibri"/>
                <a:cs typeface="Calibri"/>
              </a:rPr>
              <a:t>mean</a:t>
            </a:r>
            <a:r>
              <a:rPr dirty="0" sz="1600" spc="-15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262626"/>
                </a:solidFill>
                <a:latin typeface="Calibri"/>
                <a:cs typeface="Calibri"/>
              </a:rPr>
              <a:t>(SD),</a:t>
            </a:r>
            <a:r>
              <a:rPr dirty="0" sz="1600" spc="-5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600" spc="-20">
                <a:solidFill>
                  <a:srgbClr val="262626"/>
                </a:solidFill>
                <a:latin typeface="Calibri"/>
                <a:cs typeface="Calibri"/>
              </a:rPr>
              <a:t>kg/m</a:t>
            </a:r>
            <a:r>
              <a:rPr dirty="0" baseline="25252" sz="1650" spc="-30">
                <a:solidFill>
                  <a:srgbClr val="262626"/>
                </a:solidFill>
                <a:latin typeface="Calibri"/>
                <a:cs typeface="Calibri"/>
              </a:rPr>
              <a:t>2</a:t>
            </a:r>
            <a:r>
              <a:rPr dirty="0" baseline="25252" sz="1650">
                <a:solidFill>
                  <a:srgbClr val="262626"/>
                </a:solidFill>
                <a:latin typeface="Calibri"/>
                <a:cs typeface="Calibri"/>
              </a:rPr>
              <a:t>	</a:t>
            </a:r>
            <a:r>
              <a:rPr dirty="0" sz="1600" spc="-10">
                <a:solidFill>
                  <a:srgbClr val="262626"/>
                </a:solidFill>
                <a:latin typeface="Calibri"/>
                <a:cs typeface="Calibri"/>
              </a:rPr>
              <a:t>32.0±5.1</a:t>
            </a:r>
            <a:r>
              <a:rPr dirty="0" sz="1600">
                <a:solidFill>
                  <a:srgbClr val="262626"/>
                </a:solidFill>
                <a:latin typeface="Calibri"/>
                <a:cs typeface="Calibri"/>
              </a:rPr>
              <a:t>	</a:t>
            </a:r>
            <a:r>
              <a:rPr dirty="0" sz="1600" spc="-10">
                <a:solidFill>
                  <a:srgbClr val="262626"/>
                </a:solidFill>
                <a:latin typeface="Calibri"/>
                <a:cs typeface="Calibri"/>
              </a:rPr>
              <a:t>32.3±4.5</a:t>
            </a:r>
            <a:r>
              <a:rPr dirty="0" sz="1600">
                <a:solidFill>
                  <a:srgbClr val="262626"/>
                </a:solidFill>
                <a:latin typeface="Calibri"/>
                <a:cs typeface="Calibri"/>
              </a:rPr>
              <a:t>	</a:t>
            </a:r>
            <a:r>
              <a:rPr dirty="0" sz="1600" spc="-10">
                <a:solidFill>
                  <a:srgbClr val="262626"/>
                </a:solidFill>
                <a:latin typeface="Calibri"/>
                <a:cs typeface="Calibri"/>
              </a:rPr>
              <a:t>31.7±4.9</a:t>
            </a:r>
            <a:r>
              <a:rPr dirty="0" sz="1600">
                <a:solidFill>
                  <a:srgbClr val="262626"/>
                </a:solidFill>
                <a:latin typeface="Calibri"/>
                <a:cs typeface="Calibri"/>
              </a:rPr>
              <a:t>	</a:t>
            </a:r>
            <a:r>
              <a:rPr dirty="0" sz="1600" spc="-10">
                <a:solidFill>
                  <a:srgbClr val="262626"/>
                </a:solidFill>
                <a:latin typeface="Calibri"/>
                <a:cs typeface="Calibri"/>
              </a:rPr>
              <a:t>32.5±6.0</a:t>
            </a:r>
            <a:endParaRPr sz="1600">
              <a:latin typeface="Calibri"/>
              <a:cs typeface="Calibri"/>
            </a:endParaRPr>
          </a:p>
          <a:p>
            <a:pPr marL="106045">
              <a:lnSpc>
                <a:spcPct val="100000"/>
              </a:lnSpc>
              <a:spcBef>
                <a:spcPts val="960"/>
              </a:spcBef>
              <a:tabLst>
                <a:tab pos="4563110" algn="l"/>
                <a:tab pos="6257925" algn="l"/>
                <a:tab pos="7952740" algn="l"/>
                <a:tab pos="9647555" algn="l"/>
              </a:tabLst>
            </a:pPr>
            <a:r>
              <a:rPr dirty="0" sz="1600">
                <a:solidFill>
                  <a:srgbClr val="262626"/>
                </a:solidFill>
                <a:latin typeface="Calibri"/>
                <a:cs typeface="Calibri"/>
              </a:rPr>
              <a:t>Seated</a:t>
            </a:r>
            <a:r>
              <a:rPr dirty="0" sz="1600" spc="-25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600" spc="-45">
                <a:solidFill>
                  <a:srgbClr val="262626"/>
                </a:solidFill>
                <a:latin typeface="Calibri"/>
                <a:cs typeface="Calibri"/>
              </a:rPr>
              <a:t>SBP,</a:t>
            </a:r>
            <a:r>
              <a:rPr dirty="0" sz="1600" spc="-15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262626"/>
                </a:solidFill>
                <a:latin typeface="Calibri"/>
                <a:cs typeface="Calibri"/>
              </a:rPr>
              <a:t>mean</a:t>
            </a:r>
            <a:r>
              <a:rPr dirty="0" sz="1600" spc="-25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262626"/>
                </a:solidFill>
                <a:latin typeface="Calibri"/>
                <a:cs typeface="Calibri"/>
              </a:rPr>
              <a:t>(SD),</a:t>
            </a:r>
            <a:r>
              <a:rPr dirty="0" sz="1600" spc="-15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600" spc="-20">
                <a:solidFill>
                  <a:srgbClr val="262626"/>
                </a:solidFill>
                <a:latin typeface="Calibri"/>
                <a:cs typeface="Calibri"/>
              </a:rPr>
              <a:t>mmHg</a:t>
            </a:r>
            <a:r>
              <a:rPr dirty="0" sz="1600">
                <a:solidFill>
                  <a:srgbClr val="262626"/>
                </a:solidFill>
                <a:latin typeface="Calibri"/>
                <a:cs typeface="Calibri"/>
              </a:rPr>
              <a:t>	</a:t>
            </a:r>
            <a:r>
              <a:rPr dirty="0" sz="1600" spc="-10">
                <a:solidFill>
                  <a:srgbClr val="262626"/>
                </a:solidFill>
                <a:latin typeface="Calibri"/>
                <a:cs typeface="Calibri"/>
              </a:rPr>
              <a:t>147.9±9.3</a:t>
            </a:r>
            <a:r>
              <a:rPr dirty="0" sz="1600">
                <a:solidFill>
                  <a:srgbClr val="262626"/>
                </a:solidFill>
                <a:latin typeface="Calibri"/>
                <a:cs typeface="Calibri"/>
              </a:rPr>
              <a:t>	</a:t>
            </a:r>
            <a:r>
              <a:rPr dirty="0" sz="1600" spc="-10">
                <a:solidFill>
                  <a:srgbClr val="262626"/>
                </a:solidFill>
                <a:latin typeface="Calibri"/>
                <a:cs typeface="Calibri"/>
              </a:rPr>
              <a:t>146.3±8.6</a:t>
            </a:r>
            <a:r>
              <a:rPr dirty="0" sz="1600">
                <a:solidFill>
                  <a:srgbClr val="262626"/>
                </a:solidFill>
                <a:latin typeface="Calibri"/>
                <a:cs typeface="Calibri"/>
              </a:rPr>
              <a:t>	</a:t>
            </a:r>
            <a:r>
              <a:rPr dirty="0" sz="1600" spc="-10">
                <a:solidFill>
                  <a:srgbClr val="262626"/>
                </a:solidFill>
                <a:latin typeface="Calibri"/>
                <a:cs typeface="Calibri"/>
              </a:rPr>
              <a:t>147.0±9.1</a:t>
            </a:r>
            <a:r>
              <a:rPr dirty="0" sz="1600">
                <a:solidFill>
                  <a:srgbClr val="262626"/>
                </a:solidFill>
                <a:latin typeface="Calibri"/>
                <a:cs typeface="Calibri"/>
              </a:rPr>
              <a:t>	</a:t>
            </a:r>
            <a:r>
              <a:rPr dirty="0" sz="1600" spc="-10">
                <a:solidFill>
                  <a:srgbClr val="262626"/>
                </a:solidFill>
                <a:latin typeface="Calibri"/>
                <a:cs typeface="Calibri"/>
              </a:rPr>
              <a:t>146.3±7.8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620477" y="2688061"/>
            <a:ext cx="10868660" cy="365760"/>
          </a:xfrm>
          <a:prstGeom prst="rect">
            <a:avLst/>
          </a:prstGeom>
          <a:solidFill>
            <a:srgbClr val="ED7D31">
              <a:alpha val="19999"/>
            </a:srgbClr>
          </a:solidFill>
        </p:spPr>
        <p:txBody>
          <a:bodyPr wrap="square" lIns="0" tIns="62230" rIns="0" bIns="0" rtlCol="0" vert="horz">
            <a:spAutoFit/>
          </a:bodyPr>
          <a:lstStyle/>
          <a:p>
            <a:pPr marL="67945">
              <a:lnSpc>
                <a:spcPct val="100000"/>
              </a:lnSpc>
              <a:spcBef>
                <a:spcPts val="490"/>
              </a:spcBef>
              <a:tabLst>
                <a:tab pos="4576445" algn="l"/>
                <a:tab pos="6219825" algn="l"/>
                <a:tab pos="7914640" algn="l"/>
                <a:tab pos="9660890" algn="l"/>
              </a:tabLst>
            </a:pPr>
            <a:r>
              <a:rPr dirty="0" sz="1600">
                <a:solidFill>
                  <a:srgbClr val="262626"/>
                </a:solidFill>
                <a:latin typeface="Calibri"/>
                <a:cs typeface="Calibri"/>
              </a:rPr>
              <a:t>Seated</a:t>
            </a:r>
            <a:r>
              <a:rPr dirty="0" sz="1600" spc="-25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600" spc="-45">
                <a:solidFill>
                  <a:srgbClr val="262626"/>
                </a:solidFill>
                <a:latin typeface="Calibri"/>
                <a:cs typeface="Calibri"/>
              </a:rPr>
              <a:t>DBP,</a:t>
            </a:r>
            <a:r>
              <a:rPr dirty="0" sz="1600" spc="-20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262626"/>
                </a:solidFill>
                <a:latin typeface="Calibri"/>
                <a:cs typeface="Calibri"/>
              </a:rPr>
              <a:t>mean</a:t>
            </a:r>
            <a:r>
              <a:rPr dirty="0" sz="1600" spc="-20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262626"/>
                </a:solidFill>
                <a:latin typeface="Calibri"/>
                <a:cs typeface="Calibri"/>
              </a:rPr>
              <a:t>(SD),</a:t>
            </a:r>
            <a:r>
              <a:rPr dirty="0" sz="1600" spc="-20">
                <a:solidFill>
                  <a:srgbClr val="262626"/>
                </a:solidFill>
                <a:latin typeface="Calibri"/>
                <a:cs typeface="Calibri"/>
              </a:rPr>
              <a:t> mmHg</a:t>
            </a:r>
            <a:r>
              <a:rPr dirty="0" sz="1600">
                <a:solidFill>
                  <a:srgbClr val="262626"/>
                </a:solidFill>
                <a:latin typeface="Calibri"/>
                <a:cs typeface="Calibri"/>
              </a:rPr>
              <a:t>	</a:t>
            </a:r>
            <a:r>
              <a:rPr dirty="0" sz="1600" spc="-10">
                <a:solidFill>
                  <a:srgbClr val="262626"/>
                </a:solidFill>
                <a:latin typeface="Calibri"/>
                <a:cs typeface="Calibri"/>
              </a:rPr>
              <a:t>84.3±9.2</a:t>
            </a:r>
            <a:r>
              <a:rPr dirty="0" sz="1600">
                <a:solidFill>
                  <a:srgbClr val="262626"/>
                </a:solidFill>
                <a:latin typeface="Calibri"/>
                <a:cs typeface="Calibri"/>
              </a:rPr>
              <a:t>	</a:t>
            </a:r>
            <a:r>
              <a:rPr dirty="0" sz="1600" spc="-10">
                <a:solidFill>
                  <a:srgbClr val="262626"/>
                </a:solidFill>
                <a:latin typeface="Calibri"/>
                <a:cs typeface="Calibri"/>
              </a:rPr>
              <a:t>82.7±10.3</a:t>
            </a:r>
            <a:r>
              <a:rPr dirty="0" sz="1600">
                <a:solidFill>
                  <a:srgbClr val="262626"/>
                </a:solidFill>
                <a:latin typeface="Calibri"/>
                <a:cs typeface="Calibri"/>
              </a:rPr>
              <a:t>	</a:t>
            </a:r>
            <a:r>
              <a:rPr dirty="0" sz="1600" spc="-10">
                <a:solidFill>
                  <a:srgbClr val="262626"/>
                </a:solidFill>
                <a:latin typeface="Calibri"/>
                <a:cs typeface="Calibri"/>
              </a:rPr>
              <a:t>82.3±12.0</a:t>
            </a:r>
            <a:r>
              <a:rPr dirty="0" sz="1600">
                <a:solidFill>
                  <a:srgbClr val="262626"/>
                </a:solidFill>
                <a:latin typeface="Calibri"/>
                <a:cs typeface="Calibri"/>
              </a:rPr>
              <a:t>	</a:t>
            </a:r>
            <a:r>
              <a:rPr dirty="0" sz="1600" spc="-10">
                <a:solidFill>
                  <a:srgbClr val="262626"/>
                </a:solidFill>
                <a:latin typeface="Calibri"/>
                <a:cs typeface="Calibri"/>
              </a:rPr>
              <a:t>81.8±9.9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5" name="object 25" descr=""/>
          <p:cNvSpPr txBox="1"/>
          <p:nvPr/>
        </p:nvSpPr>
        <p:spPr>
          <a:xfrm>
            <a:off x="562057" y="2981451"/>
            <a:ext cx="10977880" cy="2037080"/>
          </a:xfrm>
          <a:prstGeom prst="rect">
            <a:avLst/>
          </a:prstGeom>
        </p:spPr>
        <p:txBody>
          <a:bodyPr wrap="square" lIns="0" tIns="134620" rIns="0" bIns="0" rtlCol="0" vert="horz">
            <a:spAutoFit/>
          </a:bodyPr>
          <a:lstStyle/>
          <a:p>
            <a:pPr marL="127000">
              <a:lnSpc>
                <a:spcPct val="100000"/>
              </a:lnSpc>
              <a:spcBef>
                <a:spcPts val="1060"/>
              </a:spcBef>
              <a:tabLst>
                <a:tab pos="4583430" algn="l"/>
                <a:tab pos="6278245" algn="l"/>
                <a:tab pos="7973059" algn="l"/>
                <a:tab pos="9667875" algn="l"/>
              </a:tabLst>
            </a:pPr>
            <a:r>
              <a:rPr dirty="0" sz="1600">
                <a:solidFill>
                  <a:srgbClr val="262626"/>
                </a:solidFill>
                <a:latin typeface="Calibri"/>
                <a:cs typeface="Calibri"/>
              </a:rPr>
              <a:t>Estimated</a:t>
            </a:r>
            <a:r>
              <a:rPr dirty="0" sz="1600" spc="-35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262626"/>
                </a:solidFill>
                <a:latin typeface="Calibri"/>
                <a:cs typeface="Calibri"/>
              </a:rPr>
              <a:t>GFR,</a:t>
            </a:r>
            <a:r>
              <a:rPr dirty="0" sz="1600" spc="-20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262626"/>
                </a:solidFill>
                <a:latin typeface="Calibri"/>
                <a:cs typeface="Calibri"/>
              </a:rPr>
              <a:t>mean</a:t>
            </a:r>
            <a:r>
              <a:rPr dirty="0" sz="1600" spc="-25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262626"/>
                </a:solidFill>
                <a:latin typeface="Calibri"/>
                <a:cs typeface="Calibri"/>
              </a:rPr>
              <a:t>(SD),</a:t>
            </a:r>
            <a:r>
              <a:rPr dirty="0" sz="1600" spc="-15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600" spc="-10">
                <a:solidFill>
                  <a:srgbClr val="262626"/>
                </a:solidFill>
                <a:latin typeface="Calibri"/>
                <a:cs typeface="Calibri"/>
              </a:rPr>
              <a:t>mL/min/1.73m</a:t>
            </a:r>
            <a:r>
              <a:rPr dirty="0" baseline="25252" sz="1650" spc="-15">
                <a:solidFill>
                  <a:srgbClr val="262626"/>
                </a:solidFill>
                <a:latin typeface="Calibri"/>
                <a:cs typeface="Calibri"/>
              </a:rPr>
              <a:t>2</a:t>
            </a:r>
            <a:r>
              <a:rPr dirty="0" baseline="25252" sz="1650">
                <a:solidFill>
                  <a:srgbClr val="262626"/>
                </a:solidFill>
                <a:latin typeface="Calibri"/>
                <a:cs typeface="Calibri"/>
              </a:rPr>
              <a:t>	</a:t>
            </a:r>
            <a:r>
              <a:rPr dirty="0" sz="1600" spc="-10">
                <a:solidFill>
                  <a:srgbClr val="262626"/>
                </a:solidFill>
                <a:latin typeface="Calibri"/>
                <a:cs typeface="Calibri"/>
              </a:rPr>
              <a:t>89.0±19.0</a:t>
            </a:r>
            <a:r>
              <a:rPr dirty="0" sz="1600">
                <a:solidFill>
                  <a:srgbClr val="262626"/>
                </a:solidFill>
                <a:latin typeface="Calibri"/>
                <a:cs typeface="Calibri"/>
              </a:rPr>
              <a:t>	</a:t>
            </a:r>
            <a:r>
              <a:rPr dirty="0" sz="1600" spc="-10">
                <a:solidFill>
                  <a:srgbClr val="262626"/>
                </a:solidFill>
                <a:latin typeface="Calibri"/>
                <a:cs typeface="Calibri"/>
              </a:rPr>
              <a:t>88.2±15.6</a:t>
            </a:r>
            <a:r>
              <a:rPr dirty="0" sz="1600">
                <a:solidFill>
                  <a:srgbClr val="262626"/>
                </a:solidFill>
                <a:latin typeface="Calibri"/>
                <a:cs typeface="Calibri"/>
              </a:rPr>
              <a:t>	</a:t>
            </a:r>
            <a:r>
              <a:rPr dirty="0" sz="1600" spc="-10">
                <a:solidFill>
                  <a:srgbClr val="262626"/>
                </a:solidFill>
                <a:latin typeface="Calibri"/>
                <a:cs typeface="Calibri"/>
              </a:rPr>
              <a:t>88.9±17.3</a:t>
            </a:r>
            <a:r>
              <a:rPr dirty="0" sz="1600">
                <a:solidFill>
                  <a:srgbClr val="262626"/>
                </a:solidFill>
                <a:latin typeface="Calibri"/>
                <a:cs typeface="Calibri"/>
              </a:rPr>
              <a:t>	</a:t>
            </a:r>
            <a:r>
              <a:rPr dirty="0" sz="1600" spc="-10">
                <a:solidFill>
                  <a:srgbClr val="262626"/>
                </a:solidFill>
                <a:latin typeface="Calibri"/>
                <a:cs typeface="Calibri"/>
              </a:rPr>
              <a:t>86.9±21.7</a:t>
            </a:r>
            <a:endParaRPr sz="1600">
              <a:latin typeface="Calibri"/>
              <a:cs typeface="Calibri"/>
            </a:endParaRPr>
          </a:p>
          <a:p>
            <a:pPr marL="127000">
              <a:lnSpc>
                <a:spcPct val="100000"/>
              </a:lnSpc>
              <a:spcBef>
                <a:spcPts val="960"/>
              </a:spcBef>
              <a:tabLst>
                <a:tab pos="4626610" algn="l"/>
                <a:tab pos="6321425" algn="l"/>
                <a:tab pos="8016240" algn="l"/>
                <a:tab pos="9710420" algn="l"/>
              </a:tabLst>
            </a:pPr>
            <a:r>
              <a:rPr dirty="0" sz="1600">
                <a:solidFill>
                  <a:srgbClr val="262626"/>
                </a:solidFill>
                <a:latin typeface="Calibri"/>
                <a:cs typeface="Calibri"/>
              </a:rPr>
              <a:t>Diabetes</a:t>
            </a:r>
            <a:r>
              <a:rPr dirty="0" sz="1600" spc="-40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262626"/>
                </a:solidFill>
                <a:latin typeface="Calibri"/>
                <a:cs typeface="Calibri"/>
              </a:rPr>
              <a:t>on</a:t>
            </a:r>
            <a:r>
              <a:rPr dirty="0" sz="1600" spc="-25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600" spc="-10">
                <a:solidFill>
                  <a:srgbClr val="262626"/>
                </a:solidFill>
                <a:latin typeface="Calibri"/>
                <a:cs typeface="Calibri"/>
              </a:rPr>
              <a:t>entry,</a:t>
            </a:r>
            <a:r>
              <a:rPr dirty="0" sz="1600" spc="-30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262626"/>
                </a:solidFill>
                <a:latin typeface="Calibri"/>
                <a:cs typeface="Calibri"/>
              </a:rPr>
              <a:t>n</a:t>
            </a:r>
            <a:r>
              <a:rPr dirty="0" sz="1600" spc="-25">
                <a:solidFill>
                  <a:srgbClr val="262626"/>
                </a:solidFill>
                <a:latin typeface="Calibri"/>
                <a:cs typeface="Calibri"/>
              </a:rPr>
              <a:t> (%)</a:t>
            </a:r>
            <a:r>
              <a:rPr dirty="0" sz="1600">
                <a:solidFill>
                  <a:srgbClr val="262626"/>
                </a:solidFill>
                <a:latin typeface="Calibri"/>
                <a:cs typeface="Calibri"/>
              </a:rPr>
              <a:t>	29</a:t>
            </a:r>
            <a:r>
              <a:rPr dirty="0" sz="1600" spc="-10">
                <a:solidFill>
                  <a:srgbClr val="262626"/>
                </a:solidFill>
                <a:latin typeface="Calibri"/>
                <a:cs typeface="Calibri"/>
              </a:rPr>
              <a:t> (45.3)</a:t>
            </a:r>
            <a:r>
              <a:rPr dirty="0" sz="1600">
                <a:solidFill>
                  <a:srgbClr val="262626"/>
                </a:solidFill>
                <a:latin typeface="Calibri"/>
                <a:cs typeface="Calibri"/>
              </a:rPr>
              <a:t>	21</a:t>
            </a:r>
            <a:r>
              <a:rPr dirty="0" sz="1600" spc="-10">
                <a:solidFill>
                  <a:srgbClr val="262626"/>
                </a:solidFill>
                <a:latin typeface="Calibri"/>
                <a:cs typeface="Calibri"/>
              </a:rPr>
              <a:t> (33.3)</a:t>
            </a:r>
            <a:r>
              <a:rPr dirty="0" sz="1600">
                <a:solidFill>
                  <a:srgbClr val="262626"/>
                </a:solidFill>
                <a:latin typeface="Calibri"/>
                <a:cs typeface="Calibri"/>
              </a:rPr>
              <a:t>	29</a:t>
            </a:r>
            <a:r>
              <a:rPr dirty="0" sz="1600" spc="-10">
                <a:solidFill>
                  <a:srgbClr val="262626"/>
                </a:solidFill>
                <a:latin typeface="Calibri"/>
                <a:cs typeface="Calibri"/>
              </a:rPr>
              <a:t> (46.8)</a:t>
            </a:r>
            <a:r>
              <a:rPr dirty="0" sz="1600">
                <a:solidFill>
                  <a:srgbClr val="262626"/>
                </a:solidFill>
                <a:latin typeface="Calibri"/>
                <a:cs typeface="Calibri"/>
              </a:rPr>
              <a:t>	24</a:t>
            </a:r>
            <a:r>
              <a:rPr dirty="0" sz="1600" spc="-10">
                <a:solidFill>
                  <a:srgbClr val="262626"/>
                </a:solidFill>
                <a:latin typeface="Calibri"/>
                <a:cs typeface="Calibri"/>
              </a:rPr>
              <a:t> (40.0)</a:t>
            </a:r>
            <a:endParaRPr sz="1600">
              <a:latin typeface="Calibri"/>
              <a:cs typeface="Calibri"/>
            </a:endParaRPr>
          </a:p>
          <a:p>
            <a:pPr marL="127000">
              <a:lnSpc>
                <a:spcPct val="100000"/>
              </a:lnSpc>
              <a:spcBef>
                <a:spcPts val="1680"/>
              </a:spcBef>
            </a:pPr>
            <a:r>
              <a:rPr dirty="0" sz="1600" b="1">
                <a:solidFill>
                  <a:srgbClr val="262626"/>
                </a:solidFill>
                <a:latin typeface="Calibri"/>
                <a:cs typeface="Calibri"/>
              </a:rPr>
              <a:t>Background</a:t>
            </a:r>
            <a:r>
              <a:rPr dirty="0" sz="1600" spc="-10" b="1">
                <a:solidFill>
                  <a:srgbClr val="262626"/>
                </a:solidFill>
                <a:latin typeface="Calibri"/>
                <a:cs typeface="Calibri"/>
              </a:rPr>
              <a:t> antihypertensive</a:t>
            </a:r>
            <a:r>
              <a:rPr dirty="0" sz="1600" spc="-15" b="1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262626"/>
                </a:solidFill>
                <a:latin typeface="Calibri"/>
                <a:cs typeface="Calibri"/>
              </a:rPr>
              <a:t>regimen,</a:t>
            </a:r>
            <a:r>
              <a:rPr dirty="0" sz="1600" spc="-10" b="1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262626"/>
                </a:solidFill>
                <a:latin typeface="Calibri"/>
                <a:cs typeface="Calibri"/>
              </a:rPr>
              <a:t>n</a:t>
            </a:r>
            <a:r>
              <a:rPr dirty="0" sz="1600" spc="-5" b="1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600" spc="-25" b="1">
                <a:solidFill>
                  <a:srgbClr val="262626"/>
                </a:solidFill>
                <a:latin typeface="Calibri"/>
                <a:cs typeface="Calibri"/>
              </a:rPr>
              <a:t>(%)</a:t>
            </a:r>
            <a:endParaRPr sz="1600">
              <a:latin typeface="Calibri"/>
              <a:cs typeface="Calibri"/>
            </a:endParaRPr>
          </a:p>
          <a:p>
            <a:pPr marL="310515">
              <a:lnSpc>
                <a:spcPct val="100000"/>
              </a:lnSpc>
              <a:spcBef>
                <a:spcPts val="1680"/>
              </a:spcBef>
              <a:tabLst>
                <a:tab pos="4626610" algn="l"/>
                <a:tab pos="6321425" algn="l"/>
                <a:tab pos="8016240" algn="l"/>
                <a:tab pos="9710420" algn="l"/>
              </a:tabLst>
            </a:pPr>
            <a:r>
              <a:rPr dirty="0" sz="1600" spc="-10">
                <a:solidFill>
                  <a:srgbClr val="262626"/>
                </a:solidFill>
                <a:latin typeface="Calibri"/>
                <a:cs typeface="Calibri"/>
              </a:rPr>
              <a:t>ACEi/ARB</a:t>
            </a:r>
            <a:r>
              <a:rPr dirty="0" sz="1600">
                <a:solidFill>
                  <a:srgbClr val="262626"/>
                </a:solidFill>
                <a:latin typeface="Calibri"/>
                <a:cs typeface="Calibri"/>
              </a:rPr>
              <a:t>	27</a:t>
            </a:r>
            <a:r>
              <a:rPr dirty="0" sz="1600" spc="-10">
                <a:solidFill>
                  <a:srgbClr val="262626"/>
                </a:solidFill>
                <a:latin typeface="Calibri"/>
                <a:cs typeface="Calibri"/>
              </a:rPr>
              <a:t> (42.2)</a:t>
            </a:r>
            <a:r>
              <a:rPr dirty="0" sz="1600">
                <a:solidFill>
                  <a:srgbClr val="262626"/>
                </a:solidFill>
                <a:latin typeface="Calibri"/>
                <a:cs typeface="Calibri"/>
              </a:rPr>
              <a:t>	27</a:t>
            </a:r>
            <a:r>
              <a:rPr dirty="0" sz="1600" spc="-10">
                <a:solidFill>
                  <a:srgbClr val="262626"/>
                </a:solidFill>
                <a:latin typeface="Calibri"/>
                <a:cs typeface="Calibri"/>
              </a:rPr>
              <a:t> (42.9)</a:t>
            </a:r>
            <a:r>
              <a:rPr dirty="0" sz="1600">
                <a:solidFill>
                  <a:srgbClr val="262626"/>
                </a:solidFill>
                <a:latin typeface="Calibri"/>
                <a:cs typeface="Calibri"/>
              </a:rPr>
              <a:t>	26</a:t>
            </a:r>
            <a:r>
              <a:rPr dirty="0" sz="1600" spc="-10">
                <a:solidFill>
                  <a:srgbClr val="262626"/>
                </a:solidFill>
                <a:latin typeface="Calibri"/>
                <a:cs typeface="Calibri"/>
              </a:rPr>
              <a:t> (41.9)</a:t>
            </a:r>
            <a:r>
              <a:rPr dirty="0" sz="1600">
                <a:solidFill>
                  <a:srgbClr val="262626"/>
                </a:solidFill>
                <a:latin typeface="Calibri"/>
                <a:cs typeface="Calibri"/>
              </a:rPr>
              <a:t>	24</a:t>
            </a:r>
            <a:r>
              <a:rPr dirty="0" sz="1600" spc="-10">
                <a:solidFill>
                  <a:srgbClr val="262626"/>
                </a:solidFill>
                <a:latin typeface="Calibri"/>
                <a:cs typeface="Calibri"/>
              </a:rPr>
              <a:t> (40.0)</a:t>
            </a:r>
            <a:endParaRPr sz="1600">
              <a:latin typeface="Calibri"/>
              <a:cs typeface="Calibri"/>
            </a:endParaRPr>
          </a:p>
          <a:p>
            <a:pPr marL="310515">
              <a:lnSpc>
                <a:spcPct val="100000"/>
              </a:lnSpc>
              <a:spcBef>
                <a:spcPts val="960"/>
              </a:spcBef>
              <a:tabLst>
                <a:tab pos="4626610" algn="l"/>
                <a:tab pos="6321425" algn="l"/>
                <a:tab pos="8016240" algn="l"/>
                <a:tab pos="9710420" algn="l"/>
              </a:tabLst>
            </a:pPr>
            <a:r>
              <a:rPr dirty="0" sz="1600">
                <a:solidFill>
                  <a:srgbClr val="262626"/>
                </a:solidFill>
                <a:latin typeface="Calibri"/>
                <a:cs typeface="Calibri"/>
              </a:rPr>
              <a:t>ACEi/ARB</a:t>
            </a:r>
            <a:r>
              <a:rPr dirty="0" sz="1600" spc="-40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262626"/>
                </a:solidFill>
                <a:latin typeface="Calibri"/>
                <a:cs typeface="Calibri"/>
              </a:rPr>
              <a:t>and</a:t>
            </a:r>
            <a:r>
              <a:rPr dirty="0" sz="1600" spc="-45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262626"/>
                </a:solidFill>
                <a:latin typeface="Calibri"/>
                <a:cs typeface="Calibri"/>
              </a:rPr>
              <a:t>calcium</a:t>
            </a:r>
            <a:r>
              <a:rPr dirty="0" sz="1600" spc="-45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262626"/>
                </a:solidFill>
                <a:latin typeface="Calibri"/>
                <a:cs typeface="Calibri"/>
              </a:rPr>
              <a:t>channel</a:t>
            </a:r>
            <a:r>
              <a:rPr dirty="0" sz="1600" spc="-45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600" spc="-10">
                <a:solidFill>
                  <a:srgbClr val="262626"/>
                </a:solidFill>
                <a:latin typeface="Calibri"/>
                <a:cs typeface="Calibri"/>
              </a:rPr>
              <a:t>blocker</a:t>
            </a:r>
            <a:r>
              <a:rPr dirty="0" sz="1600">
                <a:solidFill>
                  <a:srgbClr val="262626"/>
                </a:solidFill>
                <a:latin typeface="Calibri"/>
                <a:cs typeface="Calibri"/>
              </a:rPr>
              <a:t>	15</a:t>
            </a:r>
            <a:r>
              <a:rPr dirty="0" sz="1600" spc="-10">
                <a:solidFill>
                  <a:srgbClr val="262626"/>
                </a:solidFill>
                <a:latin typeface="Calibri"/>
                <a:cs typeface="Calibri"/>
              </a:rPr>
              <a:t> (23.4)</a:t>
            </a:r>
            <a:r>
              <a:rPr dirty="0" sz="1600">
                <a:solidFill>
                  <a:srgbClr val="262626"/>
                </a:solidFill>
                <a:latin typeface="Calibri"/>
                <a:cs typeface="Calibri"/>
              </a:rPr>
              <a:t>	16</a:t>
            </a:r>
            <a:r>
              <a:rPr dirty="0" sz="1600" spc="-10">
                <a:solidFill>
                  <a:srgbClr val="262626"/>
                </a:solidFill>
                <a:latin typeface="Calibri"/>
                <a:cs typeface="Calibri"/>
              </a:rPr>
              <a:t> (25.4)</a:t>
            </a:r>
            <a:r>
              <a:rPr dirty="0" sz="1600">
                <a:solidFill>
                  <a:srgbClr val="262626"/>
                </a:solidFill>
                <a:latin typeface="Calibri"/>
                <a:cs typeface="Calibri"/>
              </a:rPr>
              <a:t>	13</a:t>
            </a:r>
            <a:r>
              <a:rPr dirty="0" sz="1600" spc="-10">
                <a:solidFill>
                  <a:srgbClr val="262626"/>
                </a:solidFill>
                <a:latin typeface="Calibri"/>
                <a:cs typeface="Calibri"/>
              </a:rPr>
              <a:t> (21.0)</a:t>
            </a:r>
            <a:r>
              <a:rPr dirty="0" sz="1600">
                <a:solidFill>
                  <a:srgbClr val="262626"/>
                </a:solidFill>
                <a:latin typeface="Calibri"/>
                <a:cs typeface="Calibri"/>
              </a:rPr>
              <a:t>	13</a:t>
            </a:r>
            <a:r>
              <a:rPr dirty="0" sz="1600" spc="-10">
                <a:solidFill>
                  <a:srgbClr val="262626"/>
                </a:solidFill>
                <a:latin typeface="Calibri"/>
                <a:cs typeface="Calibri"/>
              </a:rPr>
              <a:t> (21.7)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6" name="object 26" descr=""/>
          <p:cNvSpPr txBox="1"/>
          <p:nvPr/>
        </p:nvSpPr>
        <p:spPr>
          <a:xfrm>
            <a:off x="620477" y="5065501"/>
            <a:ext cx="10868660" cy="365760"/>
          </a:xfrm>
          <a:prstGeom prst="rect">
            <a:avLst/>
          </a:prstGeom>
          <a:solidFill>
            <a:srgbClr val="ED7D31">
              <a:alpha val="19999"/>
            </a:srgbClr>
          </a:solidFill>
        </p:spPr>
        <p:txBody>
          <a:bodyPr wrap="square" lIns="0" tIns="62230" rIns="0" bIns="0" rtlCol="0" vert="horz">
            <a:spAutoFit/>
          </a:bodyPr>
          <a:lstStyle/>
          <a:p>
            <a:pPr marL="252095">
              <a:lnSpc>
                <a:spcPct val="100000"/>
              </a:lnSpc>
              <a:spcBef>
                <a:spcPts val="490"/>
              </a:spcBef>
              <a:tabLst>
                <a:tab pos="4568190" algn="l"/>
                <a:tab pos="6263005" algn="l"/>
                <a:tab pos="7957820" algn="l"/>
                <a:tab pos="9652000" algn="l"/>
              </a:tabLst>
            </a:pPr>
            <a:r>
              <a:rPr dirty="0" sz="1600">
                <a:solidFill>
                  <a:srgbClr val="262626"/>
                </a:solidFill>
                <a:latin typeface="Calibri"/>
                <a:cs typeface="Calibri"/>
              </a:rPr>
              <a:t>ACEi/ARB</a:t>
            </a:r>
            <a:r>
              <a:rPr dirty="0" sz="1600" spc="-40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262626"/>
                </a:solidFill>
                <a:latin typeface="Calibri"/>
                <a:cs typeface="Calibri"/>
              </a:rPr>
              <a:t>and</a:t>
            </a:r>
            <a:r>
              <a:rPr dirty="0" sz="1600" spc="-40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262626"/>
                </a:solidFill>
                <a:latin typeface="Calibri"/>
                <a:cs typeface="Calibri"/>
              </a:rPr>
              <a:t>thiazide</a:t>
            </a:r>
            <a:r>
              <a:rPr dirty="0" sz="1600" spc="-35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600" spc="-10">
                <a:solidFill>
                  <a:srgbClr val="262626"/>
                </a:solidFill>
                <a:latin typeface="Calibri"/>
                <a:cs typeface="Calibri"/>
              </a:rPr>
              <a:t>diuretic</a:t>
            </a:r>
            <a:r>
              <a:rPr dirty="0" sz="1600">
                <a:solidFill>
                  <a:srgbClr val="262626"/>
                </a:solidFill>
                <a:latin typeface="Calibri"/>
                <a:cs typeface="Calibri"/>
              </a:rPr>
              <a:t>	20</a:t>
            </a:r>
            <a:r>
              <a:rPr dirty="0" sz="1600" spc="-10">
                <a:solidFill>
                  <a:srgbClr val="262626"/>
                </a:solidFill>
                <a:latin typeface="Calibri"/>
                <a:cs typeface="Calibri"/>
              </a:rPr>
              <a:t> (31.3)</a:t>
            </a:r>
            <a:r>
              <a:rPr dirty="0" sz="1600">
                <a:solidFill>
                  <a:srgbClr val="262626"/>
                </a:solidFill>
                <a:latin typeface="Calibri"/>
                <a:cs typeface="Calibri"/>
              </a:rPr>
              <a:t>	20</a:t>
            </a:r>
            <a:r>
              <a:rPr dirty="0" sz="1600" spc="-10">
                <a:solidFill>
                  <a:srgbClr val="262626"/>
                </a:solidFill>
                <a:latin typeface="Calibri"/>
                <a:cs typeface="Calibri"/>
              </a:rPr>
              <a:t> (31.7)</a:t>
            </a:r>
            <a:r>
              <a:rPr dirty="0" sz="1600">
                <a:solidFill>
                  <a:srgbClr val="262626"/>
                </a:solidFill>
                <a:latin typeface="Calibri"/>
                <a:cs typeface="Calibri"/>
              </a:rPr>
              <a:t>	22</a:t>
            </a:r>
            <a:r>
              <a:rPr dirty="0" sz="1600" spc="-10">
                <a:solidFill>
                  <a:srgbClr val="262626"/>
                </a:solidFill>
                <a:latin typeface="Calibri"/>
                <a:cs typeface="Calibri"/>
              </a:rPr>
              <a:t> (35.5)</a:t>
            </a:r>
            <a:r>
              <a:rPr dirty="0" sz="1600">
                <a:solidFill>
                  <a:srgbClr val="262626"/>
                </a:solidFill>
                <a:latin typeface="Calibri"/>
                <a:cs typeface="Calibri"/>
              </a:rPr>
              <a:t>	19</a:t>
            </a:r>
            <a:r>
              <a:rPr dirty="0" sz="1600" spc="-10">
                <a:solidFill>
                  <a:srgbClr val="262626"/>
                </a:solidFill>
                <a:latin typeface="Calibri"/>
                <a:cs typeface="Calibri"/>
              </a:rPr>
              <a:t> (31.7)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7" name="object 27" descr=""/>
          <p:cNvSpPr txBox="1"/>
          <p:nvPr/>
        </p:nvSpPr>
        <p:spPr>
          <a:xfrm>
            <a:off x="620477" y="5358891"/>
            <a:ext cx="10868660" cy="756920"/>
          </a:xfrm>
          <a:prstGeom prst="rect">
            <a:avLst/>
          </a:prstGeom>
        </p:spPr>
        <p:txBody>
          <a:bodyPr wrap="square" lIns="0" tIns="134620" rIns="0" bIns="0" rtlCol="0" vert="horz">
            <a:spAutoFit/>
          </a:bodyPr>
          <a:lstStyle/>
          <a:p>
            <a:pPr marL="252095">
              <a:lnSpc>
                <a:spcPct val="100000"/>
              </a:lnSpc>
              <a:spcBef>
                <a:spcPts val="1060"/>
              </a:spcBef>
              <a:tabLst>
                <a:tab pos="4747895" algn="l"/>
                <a:tab pos="6442710" algn="l"/>
                <a:tab pos="8060690" algn="l"/>
                <a:tab pos="9755505" algn="l"/>
              </a:tabLst>
            </a:pPr>
            <a:r>
              <a:rPr dirty="0" sz="1600">
                <a:solidFill>
                  <a:srgbClr val="262626"/>
                </a:solidFill>
                <a:latin typeface="Calibri"/>
                <a:cs typeface="Calibri"/>
              </a:rPr>
              <a:t>Calcium</a:t>
            </a:r>
            <a:r>
              <a:rPr dirty="0" sz="1600" spc="-45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262626"/>
                </a:solidFill>
                <a:latin typeface="Calibri"/>
                <a:cs typeface="Calibri"/>
              </a:rPr>
              <a:t>channel</a:t>
            </a:r>
            <a:r>
              <a:rPr dirty="0" sz="1600" spc="-40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600" spc="-10">
                <a:solidFill>
                  <a:srgbClr val="262626"/>
                </a:solidFill>
                <a:latin typeface="Calibri"/>
                <a:cs typeface="Calibri"/>
              </a:rPr>
              <a:t>blocker</a:t>
            </a:r>
            <a:r>
              <a:rPr dirty="0" sz="1600">
                <a:solidFill>
                  <a:srgbClr val="262626"/>
                </a:solidFill>
                <a:latin typeface="Calibri"/>
                <a:cs typeface="Calibri"/>
              </a:rPr>
              <a:t>	0 </a:t>
            </a:r>
            <a:r>
              <a:rPr dirty="0" sz="1600" spc="-25">
                <a:solidFill>
                  <a:srgbClr val="262626"/>
                </a:solidFill>
                <a:latin typeface="Calibri"/>
                <a:cs typeface="Calibri"/>
              </a:rPr>
              <a:t>(0)</a:t>
            </a:r>
            <a:r>
              <a:rPr dirty="0" sz="1600">
                <a:solidFill>
                  <a:srgbClr val="262626"/>
                </a:solidFill>
                <a:latin typeface="Calibri"/>
                <a:cs typeface="Calibri"/>
              </a:rPr>
              <a:t>	0 </a:t>
            </a:r>
            <a:r>
              <a:rPr dirty="0" sz="1600" spc="-25">
                <a:solidFill>
                  <a:srgbClr val="262626"/>
                </a:solidFill>
                <a:latin typeface="Calibri"/>
                <a:cs typeface="Calibri"/>
              </a:rPr>
              <a:t>(0)</a:t>
            </a:r>
            <a:r>
              <a:rPr dirty="0" sz="1600">
                <a:solidFill>
                  <a:srgbClr val="262626"/>
                </a:solidFill>
                <a:latin typeface="Calibri"/>
                <a:cs typeface="Calibri"/>
              </a:rPr>
              <a:t>	1</a:t>
            </a:r>
            <a:r>
              <a:rPr dirty="0" sz="1600" spc="-10">
                <a:solidFill>
                  <a:srgbClr val="262626"/>
                </a:solidFill>
                <a:latin typeface="Calibri"/>
                <a:cs typeface="Calibri"/>
              </a:rPr>
              <a:t> (1.6)</a:t>
            </a:r>
            <a:r>
              <a:rPr dirty="0" sz="1600">
                <a:solidFill>
                  <a:srgbClr val="262626"/>
                </a:solidFill>
                <a:latin typeface="Calibri"/>
                <a:cs typeface="Calibri"/>
              </a:rPr>
              <a:t>	2</a:t>
            </a:r>
            <a:r>
              <a:rPr dirty="0" sz="1600" spc="-10">
                <a:solidFill>
                  <a:srgbClr val="262626"/>
                </a:solidFill>
                <a:latin typeface="Calibri"/>
                <a:cs typeface="Calibri"/>
              </a:rPr>
              <a:t> (3.3)</a:t>
            </a:r>
            <a:endParaRPr sz="1600">
              <a:latin typeface="Calibri"/>
              <a:cs typeface="Calibri"/>
            </a:endParaRPr>
          </a:p>
          <a:p>
            <a:pPr marL="252095">
              <a:lnSpc>
                <a:spcPct val="100000"/>
              </a:lnSpc>
              <a:spcBef>
                <a:spcPts val="960"/>
              </a:spcBef>
              <a:tabLst>
                <a:tab pos="4671060" algn="l"/>
                <a:tab pos="6442710" algn="l"/>
                <a:tab pos="8137525" algn="l"/>
                <a:tab pos="9755505" algn="l"/>
              </a:tabLst>
            </a:pPr>
            <a:r>
              <a:rPr dirty="0" sz="1600">
                <a:solidFill>
                  <a:srgbClr val="262626"/>
                </a:solidFill>
                <a:latin typeface="Calibri"/>
                <a:cs typeface="Calibri"/>
              </a:rPr>
              <a:t>Thiazide</a:t>
            </a:r>
            <a:r>
              <a:rPr dirty="0" sz="1600" spc="-25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600" spc="-10">
                <a:solidFill>
                  <a:srgbClr val="262626"/>
                </a:solidFill>
                <a:latin typeface="Calibri"/>
                <a:cs typeface="Calibri"/>
              </a:rPr>
              <a:t>diuretic</a:t>
            </a:r>
            <a:r>
              <a:rPr dirty="0" sz="1600">
                <a:solidFill>
                  <a:srgbClr val="262626"/>
                </a:solidFill>
                <a:latin typeface="Calibri"/>
                <a:cs typeface="Calibri"/>
              </a:rPr>
              <a:t>	2 </a:t>
            </a:r>
            <a:r>
              <a:rPr dirty="0" sz="1600" spc="-10">
                <a:solidFill>
                  <a:srgbClr val="262626"/>
                </a:solidFill>
                <a:latin typeface="Calibri"/>
                <a:cs typeface="Calibri"/>
              </a:rPr>
              <a:t>(3.1)</a:t>
            </a:r>
            <a:r>
              <a:rPr dirty="0" sz="1600">
                <a:solidFill>
                  <a:srgbClr val="262626"/>
                </a:solidFill>
                <a:latin typeface="Calibri"/>
                <a:cs typeface="Calibri"/>
              </a:rPr>
              <a:t>	0 </a:t>
            </a:r>
            <a:r>
              <a:rPr dirty="0" sz="1600" spc="-25">
                <a:solidFill>
                  <a:srgbClr val="262626"/>
                </a:solidFill>
                <a:latin typeface="Calibri"/>
                <a:cs typeface="Calibri"/>
              </a:rPr>
              <a:t>(0)</a:t>
            </a:r>
            <a:r>
              <a:rPr dirty="0" sz="1600">
                <a:solidFill>
                  <a:srgbClr val="262626"/>
                </a:solidFill>
                <a:latin typeface="Calibri"/>
                <a:cs typeface="Calibri"/>
              </a:rPr>
              <a:t>	0 </a:t>
            </a:r>
            <a:r>
              <a:rPr dirty="0" sz="1600" spc="-25">
                <a:solidFill>
                  <a:srgbClr val="262626"/>
                </a:solidFill>
                <a:latin typeface="Calibri"/>
                <a:cs typeface="Calibri"/>
              </a:rPr>
              <a:t>(0)</a:t>
            </a:r>
            <a:r>
              <a:rPr dirty="0" sz="1600">
                <a:solidFill>
                  <a:srgbClr val="262626"/>
                </a:solidFill>
                <a:latin typeface="Calibri"/>
                <a:cs typeface="Calibri"/>
              </a:rPr>
              <a:t>	2</a:t>
            </a:r>
            <a:r>
              <a:rPr dirty="0" sz="1600" spc="-10">
                <a:solidFill>
                  <a:srgbClr val="262626"/>
                </a:solidFill>
                <a:latin typeface="Calibri"/>
                <a:cs typeface="Calibri"/>
              </a:rPr>
              <a:t> (3.3)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9219" y="310388"/>
            <a:ext cx="478536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HALO</a:t>
            </a:r>
            <a:r>
              <a:rPr dirty="0" spc="-105"/>
              <a:t> </a:t>
            </a:r>
            <a:r>
              <a:rPr dirty="0"/>
              <a:t>Patient</a:t>
            </a:r>
            <a:r>
              <a:rPr dirty="0" spc="-100"/>
              <a:t> </a:t>
            </a:r>
            <a:r>
              <a:rPr dirty="0" spc="-10"/>
              <a:t>Disposition</a:t>
            </a:r>
          </a:p>
        </p:txBody>
      </p:sp>
      <p:grpSp>
        <p:nvGrpSpPr>
          <p:cNvPr id="3" name="object 3" descr=""/>
          <p:cNvGrpSpPr/>
          <p:nvPr/>
        </p:nvGrpSpPr>
        <p:grpSpPr>
          <a:xfrm>
            <a:off x="620477" y="3209355"/>
            <a:ext cx="9660255" cy="2955290"/>
            <a:chOff x="620477" y="3209355"/>
            <a:chExt cx="9660255" cy="2955290"/>
          </a:xfrm>
        </p:grpSpPr>
        <p:sp>
          <p:nvSpPr>
            <p:cNvPr id="4" name="object 4" descr=""/>
            <p:cNvSpPr/>
            <p:nvPr/>
          </p:nvSpPr>
          <p:spPr>
            <a:xfrm>
              <a:off x="1946356" y="3216337"/>
              <a:ext cx="635" cy="2373630"/>
            </a:xfrm>
            <a:custGeom>
              <a:avLst/>
              <a:gdLst/>
              <a:ahLst/>
              <a:cxnLst/>
              <a:rect l="l" t="t" r="r" b="b"/>
              <a:pathLst>
                <a:path w="635" h="2373629">
                  <a:moveTo>
                    <a:pt x="0" y="2373085"/>
                  </a:moveTo>
                  <a:lnTo>
                    <a:pt x="479" y="0"/>
                  </a:lnTo>
                </a:path>
              </a:pathLst>
            </a:custGeom>
            <a:ln w="6350">
              <a:solidFill>
                <a:srgbClr val="59595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620477" y="5589422"/>
              <a:ext cx="2651760" cy="575310"/>
            </a:xfrm>
            <a:custGeom>
              <a:avLst/>
              <a:gdLst/>
              <a:ahLst/>
              <a:cxnLst/>
              <a:rect l="l" t="t" r="r" b="b"/>
              <a:pathLst>
                <a:path w="2651760" h="575310">
                  <a:moveTo>
                    <a:pt x="2555921" y="0"/>
                  </a:moveTo>
                  <a:lnTo>
                    <a:pt x="95839" y="0"/>
                  </a:lnTo>
                  <a:lnTo>
                    <a:pt x="58534" y="7531"/>
                  </a:lnTo>
                  <a:lnTo>
                    <a:pt x="28070" y="28070"/>
                  </a:lnTo>
                  <a:lnTo>
                    <a:pt x="7531" y="58534"/>
                  </a:lnTo>
                  <a:lnTo>
                    <a:pt x="0" y="95839"/>
                  </a:lnTo>
                  <a:lnTo>
                    <a:pt x="0" y="479179"/>
                  </a:lnTo>
                  <a:lnTo>
                    <a:pt x="7531" y="516484"/>
                  </a:lnTo>
                  <a:lnTo>
                    <a:pt x="28070" y="546948"/>
                  </a:lnTo>
                  <a:lnTo>
                    <a:pt x="58534" y="567487"/>
                  </a:lnTo>
                  <a:lnTo>
                    <a:pt x="95839" y="575019"/>
                  </a:lnTo>
                  <a:lnTo>
                    <a:pt x="2555921" y="575019"/>
                  </a:lnTo>
                  <a:lnTo>
                    <a:pt x="2593225" y="567487"/>
                  </a:lnTo>
                  <a:lnTo>
                    <a:pt x="2623689" y="546948"/>
                  </a:lnTo>
                  <a:lnTo>
                    <a:pt x="2644228" y="516484"/>
                  </a:lnTo>
                  <a:lnTo>
                    <a:pt x="2651760" y="479179"/>
                  </a:lnTo>
                  <a:lnTo>
                    <a:pt x="2651760" y="95839"/>
                  </a:lnTo>
                  <a:lnTo>
                    <a:pt x="2644228" y="58534"/>
                  </a:lnTo>
                  <a:lnTo>
                    <a:pt x="2623689" y="28070"/>
                  </a:lnTo>
                  <a:lnTo>
                    <a:pt x="2593225" y="7531"/>
                  </a:lnTo>
                  <a:lnTo>
                    <a:pt x="2555921" y="0"/>
                  </a:lnTo>
                  <a:close/>
                </a:path>
              </a:pathLst>
            </a:custGeom>
            <a:solidFill>
              <a:srgbClr val="ED7D3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4700319" y="3216337"/>
              <a:ext cx="23495" cy="2373630"/>
            </a:xfrm>
            <a:custGeom>
              <a:avLst/>
              <a:gdLst/>
              <a:ahLst/>
              <a:cxnLst/>
              <a:rect l="l" t="t" r="r" b="b"/>
              <a:pathLst>
                <a:path w="23495" h="2373629">
                  <a:moveTo>
                    <a:pt x="23227" y="2373084"/>
                  </a:moveTo>
                  <a:lnTo>
                    <a:pt x="0" y="0"/>
                  </a:lnTo>
                </a:path>
              </a:pathLst>
            </a:custGeom>
            <a:ln w="6350">
              <a:solidFill>
                <a:srgbClr val="59595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10276966" y="3216337"/>
              <a:ext cx="0" cy="2373630"/>
            </a:xfrm>
            <a:custGeom>
              <a:avLst/>
              <a:gdLst/>
              <a:ahLst/>
              <a:cxnLst/>
              <a:rect l="l" t="t" r="r" b="b"/>
              <a:pathLst>
                <a:path w="0" h="2373629">
                  <a:moveTo>
                    <a:pt x="0" y="2373085"/>
                  </a:moveTo>
                  <a:lnTo>
                    <a:pt x="1" y="0"/>
                  </a:lnTo>
                </a:path>
              </a:pathLst>
            </a:custGeom>
            <a:ln w="6350">
              <a:solidFill>
                <a:srgbClr val="59595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7488642" y="3212530"/>
              <a:ext cx="12065" cy="2377440"/>
            </a:xfrm>
            <a:custGeom>
              <a:avLst/>
              <a:gdLst/>
              <a:ahLst/>
              <a:cxnLst/>
              <a:rect l="l" t="t" r="r" b="b"/>
              <a:pathLst>
                <a:path w="12065" h="2377440">
                  <a:moveTo>
                    <a:pt x="11613" y="2376892"/>
                  </a:moveTo>
                  <a:lnTo>
                    <a:pt x="0" y="0"/>
                  </a:lnTo>
                </a:path>
              </a:pathLst>
            </a:custGeom>
            <a:ln w="6350">
              <a:solidFill>
                <a:srgbClr val="59595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" name="object 9" descr=""/>
          <p:cNvSpPr txBox="1"/>
          <p:nvPr/>
        </p:nvSpPr>
        <p:spPr>
          <a:xfrm>
            <a:off x="1266112" y="5608828"/>
            <a:ext cx="1360170" cy="510540"/>
          </a:xfrm>
          <a:prstGeom prst="rect">
            <a:avLst/>
          </a:prstGeom>
        </p:spPr>
        <p:txBody>
          <a:bodyPr wrap="square" lIns="0" tIns="22860" rIns="0" bIns="0" rtlCol="0" vert="horz">
            <a:spAutoFit/>
          </a:bodyPr>
          <a:lstStyle/>
          <a:p>
            <a:pPr marL="12700" marR="5080" indent="86995">
              <a:lnSpc>
                <a:spcPts val="1900"/>
              </a:lnSpc>
              <a:spcBef>
                <a:spcPts val="180"/>
              </a:spcBef>
            </a:pP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60</a:t>
            </a:r>
            <a:r>
              <a:rPr dirty="0" sz="1600" spc="-2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Included</a:t>
            </a:r>
            <a:r>
              <a:rPr dirty="0" sz="1600" spc="-1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spc="-25">
                <a:solidFill>
                  <a:srgbClr val="FFFFFF"/>
                </a:solidFill>
                <a:latin typeface="Calibri"/>
                <a:cs typeface="Calibri"/>
              </a:rPr>
              <a:t>in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primary</a:t>
            </a:r>
            <a:r>
              <a:rPr dirty="0" sz="1600" spc="-2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spc="-10">
                <a:solidFill>
                  <a:srgbClr val="FFFFFF"/>
                </a:solidFill>
                <a:latin typeface="Calibri"/>
                <a:cs typeface="Calibri"/>
              </a:rPr>
              <a:t>analysis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0" name="object 10" descr=""/>
          <p:cNvSpPr/>
          <p:nvPr/>
        </p:nvSpPr>
        <p:spPr>
          <a:xfrm>
            <a:off x="3397666" y="5589422"/>
            <a:ext cx="2651760" cy="575310"/>
          </a:xfrm>
          <a:custGeom>
            <a:avLst/>
            <a:gdLst/>
            <a:ahLst/>
            <a:cxnLst/>
            <a:rect l="l" t="t" r="r" b="b"/>
            <a:pathLst>
              <a:path w="2651760" h="575310">
                <a:moveTo>
                  <a:pt x="2555920" y="0"/>
                </a:moveTo>
                <a:lnTo>
                  <a:pt x="95839" y="0"/>
                </a:lnTo>
                <a:lnTo>
                  <a:pt x="58534" y="7531"/>
                </a:lnTo>
                <a:lnTo>
                  <a:pt x="28070" y="28070"/>
                </a:lnTo>
                <a:lnTo>
                  <a:pt x="7531" y="58534"/>
                </a:lnTo>
                <a:lnTo>
                  <a:pt x="0" y="95839"/>
                </a:lnTo>
                <a:lnTo>
                  <a:pt x="0" y="479179"/>
                </a:lnTo>
                <a:lnTo>
                  <a:pt x="7531" y="516484"/>
                </a:lnTo>
                <a:lnTo>
                  <a:pt x="28070" y="546948"/>
                </a:lnTo>
                <a:lnTo>
                  <a:pt x="58534" y="567487"/>
                </a:lnTo>
                <a:lnTo>
                  <a:pt x="95839" y="575019"/>
                </a:lnTo>
                <a:lnTo>
                  <a:pt x="2555920" y="575019"/>
                </a:lnTo>
                <a:lnTo>
                  <a:pt x="2593225" y="567487"/>
                </a:lnTo>
                <a:lnTo>
                  <a:pt x="2623689" y="546948"/>
                </a:lnTo>
                <a:lnTo>
                  <a:pt x="2644228" y="516484"/>
                </a:lnTo>
                <a:lnTo>
                  <a:pt x="2651760" y="479179"/>
                </a:lnTo>
                <a:lnTo>
                  <a:pt x="2651760" y="95839"/>
                </a:lnTo>
                <a:lnTo>
                  <a:pt x="2644228" y="58534"/>
                </a:lnTo>
                <a:lnTo>
                  <a:pt x="2623689" y="28070"/>
                </a:lnTo>
                <a:lnTo>
                  <a:pt x="2593225" y="7531"/>
                </a:lnTo>
                <a:lnTo>
                  <a:pt x="2555920" y="0"/>
                </a:lnTo>
                <a:close/>
              </a:path>
            </a:pathLst>
          </a:custGeom>
          <a:solidFill>
            <a:srgbClr val="ED7D3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 descr=""/>
          <p:cNvSpPr txBox="1"/>
          <p:nvPr/>
        </p:nvSpPr>
        <p:spPr>
          <a:xfrm>
            <a:off x="4043301" y="5608828"/>
            <a:ext cx="1360170" cy="510540"/>
          </a:xfrm>
          <a:prstGeom prst="rect">
            <a:avLst/>
          </a:prstGeom>
        </p:spPr>
        <p:txBody>
          <a:bodyPr wrap="square" lIns="0" tIns="22860" rIns="0" bIns="0" rtlCol="0" vert="horz">
            <a:spAutoFit/>
          </a:bodyPr>
          <a:lstStyle/>
          <a:p>
            <a:pPr marL="12700" marR="5080" indent="86995">
              <a:lnSpc>
                <a:spcPts val="1900"/>
              </a:lnSpc>
              <a:spcBef>
                <a:spcPts val="180"/>
              </a:spcBef>
            </a:pP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55</a:t>
            </a:r>
            <a:r>
              <a:rPr dirty="0" sz="1600" spc="-2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Included</a:t>
            </a:r>
            <a:r>
              <a:rPr dirty="0" sz="1600" spc="-1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spc="-25">
                <a:solidFill>
                  <a:srgbClr val="FFFFFF"/>
                </a:solidFill>
                <a:latin typeface="Calibri"/>
                <a:cs typeface="Calibri"/>
              </a:rPr>
              <a:t>in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primary</a:t>
            </a:r>
            <a:r>
              <a:rPr dirty="0" sz="1600" spc="-2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spc="-10">
                <a:solidFill>
                  <a:srgbClr val="FFFFFF"/>
                </a:solidFill>
                <a:latin typeface="Calibri"/>
                <a:cs typeface="Calibri"/>
              </a:rPr>
              <a:t>analysis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2" name="object 12" descr=""/>
          <p:cNvSpPr/>
          <p:nvPr/>
        </p:nvSpPr>
        <p:spPr>
          <a:xfrm>
            <a:off x="6174375" y="5589422"/>
            <a:ext cx="2651760" cy="575310"/>
          </a:xfrm>
          <a:custGeom>
            <a:avLst/>
            <a:gdLst/>
            <a:ahLst/>
            <a:cxnLst/>
            <a:rect l="l" t="t" r="r" b="b"/>
            <a:pathLst>
              <a:path w="2651759" h="575310">
                <a:moveTo>
                  <a:pt x="2555920" y="0"/>
                </a:moveTo>
                <a:lnTo>
                  <a:pt x="95839" y="0"/>
                </a:lnTo>
                <a:lnTo>
                  <a:pt x="58534" y="7531"/>
                </a:lnTo>
                <a:lnTo>
                  <a:pt x="28070" y="28070"/>
                </a:lnTo>
                <a:lnTo>
                  <a:pt x="7531" y="58534"/>
                </a:lnTo>
                <a:lnTo>
                  <a:pt x="0" y="95839"/>
                </a:lnTo>
                <a:lnTo>
                  <a:pt x="0" y="479179"/>
                </a:lnTo>
                <a:lnTo>
                  <a:pt x="7531" y="516484"/>
                </a:lnTo>
                <a:lnTo>
                  <a:pt x="28070" y="546948"/>
                </a:lnTo>
                <a:lnTo>
                  <a:pt x="58534" y="567487"/>
                </a:lnTo>
                <a:lnTo>
                  <a:pt x="95839" y="575019"/>
                </a:lnTo>
                <a:lnTo>
                  <a:pt x="2555920" y="575019"/>
                </a:lnTo>
                <a:lnTo>
                  <a:pt x="2593225" y="567487"/>
                </a:lnTo>
                <a:lnTo>
                  <a:pt x="2623689" y="546948"/>
                </a:lnTo>
                <a:lnTo>
                  <a:pt x="2644228" y="516484"/>
                </a:lnTo>
                <a:lnTo>
                  <a:pt x="2651760" y="479179"/>
                </a:lnTo>
                <a:lnTo>
                  <a:pt x="2651760" y="95839"/>
                </a:lnTo>
                <a:lnTo>
                  <a:pt x="2644228" y="58534"/>
                </a:lnTo>
                <a:lnTo>
                  <a:pt x="2623689" y="28070"/>
                </a:lnTo>
                <a:lnTo>
                  <a:pt x="2593225" y="7531"/>
                </a:lnTo>
                <a:lnTo>
                  <a:pt x="2555920" y="0"/>
                </a:lnTo>
                <a:close/>
              </a:path>
            </a:pathLst>
          </a:custGeom>
          <a:solidFill>
            <a:srgbClr val="ED7D3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 descr=""/>
          <p:cNvSpPr txBox="1"/>
          <p:nvPr/>
        </p:nvSpPr>
        <p:spPr>
          <a:xfrm>
            <a:off x="6820011" y="5608828"/>
            <a:ext cx="1360170" cy="510540"/>
          </a:xfrm>
          <a:prstGeom prst="rect">
            <a:avLst/>
          </a:prstGeom>
        </p:spPr>
        <p:txBody>
          <a:bodyPr wrap="square" lIns="0" tIns="22860" rIns="0" bIns="0" rtlCol="0" vert="horz">
            <a:spAutoFit/>
          </a:bodyPr>
          <a:lstStyle/>
          <a:p>
            <a:pPr marL="12700" marR="5080" indent="86995">
              <a:lnSpc>
                <a:spcPts val="1900"/>
              </a:lnSpc>
              <a:spcBef>
                <a:spcPts val="180"/>
              </a:spcBef>
            </a:pP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58</a:t>
            </a:r>
            <a:r>
              <a:rPr dirty="0" sz="1600" spc="-2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Included</a:t>
            </a:r>
            <a:r>
              <a:rPr dirty="0" sz="1600" spc="-1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spc="-25">
                <a:solidFill>
                  <a:srgbClr val="FFFFFF"/>
                </a:solidFill>
                <a:latin typeface="Calibri"/>
                <a:cs typeface="Calibri"/>
              </a:rPr>
              <a:t>in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primary</a:t>
            </a:r>
            <a:r>
              <a:rPr dirty="0" sz="1600" spc="-2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spc="-10">
                <a:solidFill>
                  <a:srgbClr val="FFFFFF"/>
                </a:solidFill>
                <a:latin typeface="Calibri"/>
                <a:cs typeface="Calibri"/>
              </a:rPr>
              <a:t>analysis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4" name="object 14" descr=""/>
          <p:cNvSpPr/>
          <p:nvPr/>
        </p:nvSpPr>
        <p:spPr>
          <a:xfrm>
            <a:off x="8951086" y="5589422"/>
            <a:ext cx="2651760" cy="575310"/>
          </a:xfrm>
          <a:custGeom>
            <a:avLst/>
            <a:gdLst/>
            <a:ahLst/>
            <a:cxnLst/>
            <a:rect l="l" t="t" r="r" b="b"/>
            <a:pathLst>
              <a:path w="2651759" h="575310">
                <a:moveTo>
                  <a:pt x="2555920" y="0"/>
                </a:moveTo>
                <a:lnTo>
                  <a:pt x="95839" y="0"/>
                </a:lnTo>
                <a:lnTo>
                  <a:pt x="58534" y="7531"/>
                </a:lnTo>
                <a:lnTo>
                  <a:pt x="28070" y="28070"/>
                </a:lnTo>
                <a:lnTo>
                  <a:pt x="7531" y="58534"/>
                </a:lnTo>
                <a:lnTo>
                  <a:pt x="0" y="95839"/>
                </a:lnTo>
                <a:lnTo>
                  <a:pt x="0" y="479179"/>
                </a:lnTo>
                <a:lnTo>
                  <a:pt x="7531" y="516484"/>
                </a:lnTo>
                <a:lnTo>
                  <a:pt x="28070" y="546948"/>
                </a:lnTo>
                <a:lnTo>
                  <a:pt x="58534" y="567487"/>
                </a:lnTo>
                <a:lnTo>
                  <a:pt x="95839" y="575019"/>
                </a:lnTo>
                <a:lnTo>
                  <a:pt x="2555920" y="575019"/>
                </a:lnTo>
                <a:lnTo>
                  <a:pt x="2593225" y="567487"/>
                </a:lnTo>
                <a:lnTo>
                  <a:pt x="2623689" y="546948"/>
                </a:lnTo>
                <a:lnTo>
                  <a:pt x="2644228" y="516484"/>
                </a:lnTo>
                <a:lnTo>
                  <a:pt x="2651760" y="479179"/>
                </a:lnTo>
                <a:lnTo>
                  <a:pt x="2651760" y="95839"/>
                </a:lnTo>
                <a:lnTo>
                  <a:pt x="2644228" y="58534"/>
                </a:lnTo>
                <a:lnTo>
                  <a:pt x="2623689" y="28070"/>
                </a:lnTo>
                <a:lnTo>
                  <a:pt x="2593225" y="7531"/>
                </a:lnTo>
                <a:lnTo>
                  <a:pt x="2555920" y="0"/>
                </a:lnTo>
                <a:close/>
              </a:path>
            </a:pathLst>
          </a:custGeom>
          <a:solidFill>
            <a:srgbClr val="ED7D3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 descr=""/>
          <p:cNvSpPr txBox="1"/>
          <p:nvPr/>
        </p:nvSpPr>
        <p:spPr>
          <a:xfrm>
            <a:off x="9596721" y="5608828"/>
            <a:ext cx="1360170" cy="510540"/>
          </a:xfrm>
          <a:prstGeom prst="rect">
            <a:avLst/>
          </a:prstGeom>
        </p:spPr>
        <p:txBody>
          <a:bodyPr wrap="square" lIns="0" tIns="22860" rIns="0" bIns="0" rtlCol="0" vert="horz">
            <a:spAutoFit/>
          </a:bodyPr>
          <a:lstStyle/>
          <a:p>
            <a:pPr marL="12700" marR="5080" indent="86995">
              <a:lnSpc>
                <a:spcPts val="1900"/>
              </a:lnSpc>
              <a:spcBef>
                <a:spcPts val="180"/>
              </a:spcBef>
            </a:pP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54</a:t>
            </a:r>
            <a:r>
              <a:rPr dirty="0" sz="1600" spc="-2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Included</a:t>
            </a:r>
            <a:r>
              <a:rPr dirty="0" sz="1600" spc="-1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spc="-25">
                <a:solidFill>
                  <a:srgbClr val="FFFFFF"/>
                </a:solidFill>
                <a:latin typeface="Calibri"/>
                <a:cs typeface="Calibri"/>
              </a:rPr>
              <a:t>in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primary</a:t>
            </a:r>
            <a:r>
              <a:rPr dirty="0" sz="1600" spc="-2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spc="-10">
                <a:solidFill>
                  <a:srgbClr val="FFFFFF"/>
                </a:solidFill>
                <a:latin typeface="Calibri"/>
                <a:cs typeface="Calibri"/>
              </a:rPr>
              <a:t>analysis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6" name="object 16" descr=""/>
          <p:cNvSpPr/>
          <p:nvPr/>
        </p:nvSpPr>
        <p:spPr>
          <a:xfrm>
            <a:off x="620477" y="4182204"/>
            <a:ext cx="2652395" cy="1215390"/>
          </a:xfrm>
          <a:custGeom>
            <a:avLst/>
            <a:gdLst/>
            <a:ahLst/>
            <a:cxnLst/>
            <a:rect l="l" t="t" r="r" b="b"/>
            <a:pathLst>
              <a:path w="2652395" h="1215389">
                <a:moveTo>
                  <a:pt x="2449683" y="0"/>
                </a:moveTo>
                <a:lnTo>
                  <a:pt x="202555" y="0"/>
                </a:lnTo>
                <a:lnTo>
                  <a:pt x="156111" y="5349"/>
                </a:lnTo>
                <a:lnTo>
                  <a:pt x="113476" y="20587"/>
                </a:lnTo>
                <a:lnTo>
                  <a:pt x="75867" y="44499"/>
                </a:lnTo>
                <a:lnTo>
                  <a:pt x="44499" y="75867"/>
                </a:lnTo>
                <a:lnTo>
                  <a:pt x="20587" y="113476"/>
                </a:lnTo>
                <a:lnTo>
                  <a:pt x="5349" y="156110"/>
                </a:lnTo>
                <a:lnTo>
                  <a:pt x="0" y="202554"/>
                </a:lnTo>
                <a:lnTo>
                  <a:pt x="0" y="1012753"/>
                </a:lnTo>
                <a:lnTo>
                  <a:pt x="5349" y="1059197"/>
                </a:lnTo>
                <a:lnTo>
                  <a:pt x="20587" y="1101832"/>
                </a:lnTo>
                <a:lnTo>
                  <a:pt x="44499" y="1139441"/>
                </a:lnTo>
                <a:lnTo>
                  <a:pt x="75867" y="1170809"/>
                </a:lnTo>
                <a:lnTo>
                  <a:pt x="113476" y="1194720"/>
                </a:lnTo>
                <a:lnTo>
                  <a:pt x="156111" y="1209959"/>
                </a:lnTo>
                <a:lnTo>
                  <a:pt x="202555" y="1215308"/>
                </a:lnTo>
                <a:lnTo>
                  <a:pt x="2449683" y="1215308"/>
                </a:lnTo>
                <a:lnTo>
                  <a:pt x="2496127" y="1209959"/>
                </a:lnTo>
                <a:lnTo>
                  <a:pt x="2538762" y="1194720"/>
                </a:lnTo>
                <a:lnTo>
                  <a:pt x="2576371" y="1170809"/>
                </a:lnTo>
                <a:lnTo>
                  <a:pt x="2607740" y="1139441"/>
                </a:lnTo>
                <a:lnTo>
                  <a:pt x="2631651" y="1101832"/>
                </a:lnTo>
                <a:lnTo>
                  <a:pt x="2646889" y="1059197"/>
                </a:lnTo>
                <a:lnTo>
                  <a:pt x="2652239" y="1012753"/>
                </a:lnTo>
                <a:lnTo>
                  <a:pt x="2652239" y="202554"/>
                </a:lnTo>
                <a:lnTo>
                  <a:pt x="2646889" y="156110"/>
                </a:lnTo>
                <a:lnTo>
                  <a:pt x="2631651" y="113476"/>
                </a:lnTo>
                <a:lnTo>
                  <a:pt x="2607740" y="75867"/>
                </a:lnTo>
                <a:lnTo>
                  <a:pt x="2576371" y="44499"/>
                </a:lnTo>
                <a:lnTo>
                  <a:pt x="2538762" y="20587"/>
                </a:lnTo>
                <a:lnTo>
                  <a:pt x="2496127" y="5349"/>
                </a:lnTo>
                <a:lnTo>
                  <a:pt x="2449683" y="0"/>
                </a:lnTo>
                <a:close/>
              </a:path>
            </a:pathLst>
          </a:custGeom>
          <a:solidFill>
            <a:srgbClr val="E7E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 descr=""/>
          <p:cNvSpPr txBox="1"/>
          <p:nvPr/>
        </p:nvSpPr>
        <p:spPr>
          <a:xfrm>
            <a:off x="758543" y="4261611"/>
            <a:ext cx="1538605" cy="9137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1910"/>
              </a:lnSpc>
              <a:spcBef>
                <a:spcPts val="100"/>
              </a:spcBef>
            </a:pPr>
            <a:r>
              <a:rPr dirty="0" sz="1600" b="1">
                <a:solidFill>
                  <a:srgbClr val="262626"/>
                </a:solidFill>
                <a:latin typeface="Calibri"/>
                <a:cs typeface="Calibri"/>
              </a:rPr>
              <a:t>4</a:t>
            </a:r>
            <a:r>
              <a:rPr dirty="0" sz="1600" spc="-10" b="1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600" spc="-10">
                <a:solidFill>
                  <a:srgbClr val="262626"/>
                </a:solidFill>
                <a:latin typeface="Calibri"/>
                <a:cs typeface="Calibri"/>
              </a:rPr>
              <a:t>Withdrew</a:t>
            </a:r>
            <a:endParaRPr sz="1600">
              <a:latin typeface="Calibri"/>
              <a:cs typeface="Calibri"/>
            </a:endParaRPr>
          </a:p>
          <a:p>
            <a:pPr marL="170815">
              <a:lnSpc>
                <a:spcPts val="1670"/>
              </a:lnSpc>
            </a:pPr>
            <a:r>
              <a:rPr dirty="0" sz="1400" b="1">
                <a:solidFill>
                  <a:srgbClr val="262626"/>
                </a:solidFill>
                <a:latin typeface="Calibri"/>
                <a:cs typeface="Calibri"/>
              </a:rPr>
              <a:t>1</a:t>
            </a:r>
            <a:r>
              <a:rPr dirty="0" sz="1400" spc="5" b="1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262626"/>
                </a:solidFill>
                <a:latin typeface="Calibri"/>
                <a:cs typeface="Calibri"/>
              </a:rPr>
              <a:t>Lost</a:t>
            </a:r>
            <a:r>
              <a:rPr dirty="0" sz="1400" spc="15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262626"/>
                </a:solidFill>
                <a:latin typeface="Calibri"/>
                <a:cs typeface="Calibri"/>
              </a:rPr>
              <a:t>to</a:t>
            </a:r>
            <a:r>
              <a:rPr dirty="0" sz="1400" spc="10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400" spc="-10">
                <a:solidFill>
                  <a:srgbClr val="262626"/>
                </a:solidFill>
                <a:latin typeface="Calibri"/>
                <a:cs typeface="Calibri"/>
              </a:rPr>
              <a:t>follow-</a:t>
            </a:r>
            <a:r>
              <a:rPr dirty="0" sz="1400" spc="-25">
                <a:solidFill>
                  <a:srgbClr val="262626"/>
                </a:solidFill>
                <a:latin typeface="Calibri"/>
                <a:cs typeface="Calibri"/>
              </a:rPr>
              <a:t>up</a:t>
            </a:r>
            <a:endParaRPr sz="1400">
              <a:latin typeface="Calibri"/>
              <a:cs typeface="Calibri"/>
            </a:endParaRPr>
          </a:p>
          <a:p>
            <a:pPr marL="330200" marR="165735" indent="-158750">
              <a:lnSpc>
                <a:spcPct val="101400"/>
              </a:lnSpc>
            </a:pPr>
            <a:r>
              <a:rPr dirty="0" sz="1400" b="1">
                <a:solidFill>
                  <a:srgbClr val="262626"/>
                </a:solidFill>
                <a:latin typeface="Calibri"/>
                <a:cs typeface="Calibri"/>
              </a:rPr>
              <a:t>3</a:t>
            </a:r>
            <a:r>
              <a:rPr dirty="0" sz="1400" spc="-10" b="1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262626"/>
                </a:solidFill>
                <a:latin typeface="Calibri"/>
                <a:cs typeface="Calibri"/>
              </a:rPr>
              <a:t>Withdrawal</a:t>
            </a:r>
            <a:r>
              <a:rPr dirty="0" sz="1400" spc="-5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400" spc="-25">
                <a:solidFill>
                  <a:srgbClr val="262626"/>
                </a:solidFill>
                <a:latin typeface="Calibri"/>
                <a:cs typeface="Calibri"/>
              </a:rPr>
              <a:t>by </a:t>
            </a:r>
            <a:r>
              <a:rPr dirty="0" sz="1400" spc="-10">
                <a:solidFill>
                  <a:srgbClr val="262626"/>
                </a:solidFill>
                <a:latin typeface="Calibri"/>
                <a:cs typeface="Calibri"/>
              </a:rPr>
              <a:t>patient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8" name="object 18" descr=""/>
          <p:cNvSpPr/>
          <p:nvPr/>
        </p:nvSpPr>
        <p:spPr>
          <a:xfrm>
            <a:off x="3397666" y="4182206"/>
            <a:ext cx="2651760" cy="1216660"/>
          </a:xfrm>
          <a:custGeom>
            <a:avLst/>
            <a:gdLst/>
            <a:ahLst/>
            <a:cxnLst/>
            <a:rect l="l" t="t" r="r" b="b"/>
            <a:pathLst>
              <a:path w="2651760" h="1216660">
                <a:moveTo>
                  <a:pt x="2449064" y="0"/>
                </a:moveTo>
                <a:lnTo>
                  <a:pt x="202694" y="0"/>
                </a:lnTo>
                <a:lnTo>
                  <a:pt x="156218" y="5353"/>
                </a:lnTo>
                <a:lnTo>
                  <a:pt x="113554" y="20602"/>
                </a:lnTo>
                <a:lnTo>
                  <a:pt x="75919" y="44530"/>
                </a:lnTo>
                <a:lnTo>
                  <a:pt x="44529" y="75920"/>
                </a:lnTo>
                <a:lnTo>
                  <a:pt x="20602" y="113555"/>
                </a:lnTo>
                <a:lnTo>
                  <a:pt x="5353" y="156219"/>
                </a:lnTo>
                <a:lnTo>
                  <a:pt x="0" y="202695"/>
                </a:lnTo>
                <a:lnTo>
                  <a:pt x="0" y="1013456"/>
                </a:lnTo>
                <a:lnTo>
                  <a:pt x="5353" y="1059932"/>
                </a:lnTo>
                <a:lnTo>
                  <a:pt x="20602" y="1102596"/>
                </a:lnTo>
                <a:lnTo>
                  <a:pt x="44529" y="1140231"/>
                </a:lnTo>
                <a:lnTo>
                  <a:pt x="75919" y="1171621"/>
                </a:lnTo>
                <a:lnTo>
                  <a:pt x="113554" y="1195548"/>
                </a:lnTo>
                <a:lnTo>
                  <a:pt x="156218" y="1210797"/>
                </a:lnTo>
                <a:lnTo>
                  <a:pt x="202694" y="1216150"/>
                </a:lnTo>
                <a:lnTo>
                  <a:pt x="2449064" y="1216150"/>
                </a:lnTo>
                <a:lnTo>
                  <a:pt x="2495540" y="1210797"/>
                </a:lnTo>
                <a:lnTo>
                  <a:pt x="2538204" y="1195548"/>
                </a:lnTo>
                <a:lnTo>
                  <a:pt x="2575839" y="1171621"/>
                </a:lnTo>
                <a:lnTo>
                  <a:pt x="2607229" y="1140231"/>
                </a:lnTo>
                <a:lnTo>
                  <a:pt x="2631157" y="1102596"/>
                </a:lnTo>
                <a:lnTo>
                  <a:pt x="2646406" y="1059932"/>
                </a:lnTo>
                <a:lnTo>
                  <a:pt x="2651760" y="1013456"/>
                </a:lnTo>
                <a:lnTo>
                  <a:pt x="2651760" y="202695"/>
                </a:lnTo>
                <a:lnTo>
                  <a:pt x="2646406" y="156219"/>
                </a:lnTo>
                <a:lnTo>
                  <a:pt x="2631157" y="113555"/>
                </a:lnTo>
                <a:lnTo>
                  <a:pt x="2607229" y="75920"/>
                </a:lnTo>
                <a:lnTo>
                  <a:pt x="2575839" y="44530"/>
                </a:lnTo>
                <a:lnTo>
                  <a:pt x="2538204" y="20602"/>
                </a:lnTo>
                <a:lnTo>
                  <a:pt x="2495540" y="5353"/>
                </a:lnTo>
                <a:lnTo>
                  <a:pt x="2449064" y="0"/>
                </a:lnTo>
                <a:close/>
              </a:path>
            </a:pathLst>
          </a:custGeom>
          <a:solidFill>
            <a:srgbClr val="E7E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 descr=""/>
          <p:cNvSpPr txBox="1"/>
          <p:nvPr/>
        </p:nvSpPr>
        <p:spPr>
          <a:xfrm>
            <a:off x="3535774" y="4261611"/>
            <a:ext cx="1940560" cy="11271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1910"/>
              </a:lnSpc>
              <a:spcBef>
                <a:spcPts val="100"/>
              </a:spcBef>
            </a:pPr>
            <a:r>
              <a:rPr dirty="0" sz="1600" b="1">
                <a:solidFill>
                  <a:srgbClr val="262626"/>
                </a:solidFill>
                <a:latin typeface="Calibri"/>
                <a:cs typeface="Calibri"/>
              </a:rPr>
              <a:t>8</a:t>
            </a:r>
            <a:r>
              <a:rPr dirty="0" sz="1600" spc="-10" b="1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600" spc="-10">
                <a:solidFill>
                  <a:srgbClr val="262626"/>
                </a:solidFill>
                <a:latin typeface="Calibri"/>
                <a:cs typeface="Calibri"/>
              </a:rPr>
              <a:t>Withdrew</a:t>
            </a:r>
            <a:endParaRPr sz="1600">
              <a:latin typeface="Calibri"/>
              <a:cs typeface="Calibri"/>
            </a:endParaRPr>
          </a:p>
          <a:p>
            <a:pPr marL="171450">
              <a:lnSpc>
                <a:spcPts val="1670"/>
              </a:lnSpc>
            </a:pPr>
            <a:r>
              <a:rPr dirty="0" sz="1400" b="1">
                <a:solidFill>
                  <a:srgbClr val="262626"/>
                </a:solidFill>
                <a:latin typeface="Calibri"/>
                <a:cs typeface="Calibri"/>
              </a:rPr>
              <a:t>1</a:t>
            </a:r>
            <a:r>
              <a:rPr dirty="0" sz="1400" spc="5" b="1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262626"/>
                </a:solidFill>
                <a:latin typeface="Calibri"/>
                <a:cs typeface="Calibri"/>
              </a:rPr>
              <a:t>Lost</a:t>
            </a:r>
            <a:r>
              <a:rPr dirty="0" sz="1400" spc="15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262626"/>
                </a:solidFill>
                <a:latin typeface="Calibri"/>
                <a:cs typeface="Calibri"/>
              </a:rPr>
              <a:t>to</a:t>
            </a:r>
            <a:r>
              <a:rPr dirty="0" sz="1400" spc="10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400" spc="-10">
                <a:solidFill>
                  <a:srgbClr val="262626"/>
                </a:solidFill>
                <a:latin typeface="Calibri"/>
                <a:cs typeface="Calibri"/>
              </a:rPr>
              <a:t>follow-</a:t>
            </a:r>
            <a:r>
              <a:rPr dirty="0" sz="1400" spc="-25">
                <a:solidFill>
                  <a:srgbClr val="262626"/>
                </a:solidFill>
                <a:latin typeface="Calibri"/>
                <a:cs typeface="Calibri"/>
              </a:rPr>
              <a:t>up</a:t>
            </a:r>
            <a:endParaRPr sz="1400">
              <a:latin typeface="Calibri"/>
              <a:cs typeface="Calibri"/>
            </a:endParaRPr>
          </a:p>
          <a:p>
            <a:pPr marL="171450">
              <a:lnSpc>
                <a:spcPct val="100000"/>
              </a:lnSpc>
              <a:spcBef>
                <a:spcPts val="20"/>
              </a:spcBef>
            </a:pPr>
            <a:r>
              <a:rPr dirty="0" sz="1400" b="1">
                <a:solidFill>
                  <a:srgbClr val="262626"/>
                </a:solidFill>
                <a:latin typeface="Calibri"/>
                <a:cs typeface="Calibri"/>
              </a:rPr>
              <a:t>3</a:t>
            </a:r>
            <a:r>
              <a:rPr dirty="0" sz="1400" spc="-10" b="1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262626"/>
                </a:solidFill>
                <a:latin typeface="Calibri"/>
                <a:cs typeface="Calibri"/>
              </a:rPr>
              <a:t>Withdrawal</a:t>
            </a:r>
            <a:r>
              <a:rPr dirty="0" sz="1400" spc="-5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262626"/>
                </a:solidFill>
                <a:latin typeface="Calibri"/>
                <a:cs typeface="Calibri"/>
              </a:rPr>
              <a:t>by</a:t>
            </a:r>
            <a:r>
              <a:rPr dirty="0" sz="1400" spc="-5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400" spc="-10">
                <a:solidFill>
                  <a:srgbClr val="262626"/>
                </a:solidFill>
                <a:latin typeface="Calibri"/>
                <a:cs typeface="Calibri"/>
              </a:rPr>
              <a:t>patient</a:t>
            </a:r>
            <a:endParaRPr sz="1400">
              <a:latin typeface="Calibri"/>
              <a:cs typeface="Calibri"/>
            </a:endParaRPr>
          </a:p>
          <a:p>
            <a:pPr marL="171450">
              <a:lnSpc>
                <a:spcPct val="100000"/>
              </a:lnSpc>
              <a:spcBef>
                <a:spcPts val="25"/>
              </a:spcBef>
            </a:pPr>
            <a:r>
              <a:rPr dirty="0" sz="1400" b="1">
                <a:solidFill>
                  <a:srgbClr val="262626"/>
                </a:solidFill>
                <a:latin typeface="Calibri"/>
                <a:cs typeface="Calibri"/>
              </a:rPr>
              <a:t>3</a:t>
            </a:r>
            <a:r>
              <a:rPr dirty="0" sz="1400" spc="-10" b="1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262626"/>
                </a:solidFill>
                <a:latin typeface="Calibri"/>
                <a:cs typeface="Calibri"/>
              </a:rPr>
              <a:t>Physician</a:t>
            </a:r>
            <a:r>
              <a:rPr dirty="0" sz="1400" spc="-5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400" spc="-10">
                <a:solidFill>
                  <a:srgbClr val="262626"/>
                </a:solidFill>
                <a:latin typeface="Calibri"/>
                <a:cs typeface="Calibri"/>
              </a:rPr>
              <a:t>decision</a:t>
            </a:r>
            <a:endParaRPr sz="1400">
              <a:latin typeface="Calibri"/>
              <a:cs typeface="Calibri"/>
            </a:endParaRPr>
          </a:p>
          <a:p>
            <a:pPr marL="171450">
              <a:lnSpc>
                <a:spcPct val="100000"/>
              </a:lnSpc>
            </a:pPr>
            <a:r>
              <a:rPr dirty="0" sz="1400" b="1">
                <a:solidFill>
                  <a:srgbClr val="262626"/>
                </a:solidFill>
                <a:latin typeface="Calibri"/>
                <a:cs typeface="Calibri"/>
              </a:rPr>
              <a:t>1</a:t>
            </a:r>
            <a:r>
              <a:rPr dirty="0" sz="1400" spc="-15" b="1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262626"/>
                </a:solidFill>
                <a:latin typeface="Calibri"/>
                <a:cs typeface="Calibri"/>
              </a:rPr>
              <a:t>Adverse </a:t>
            </a:r>
            <a:r>
              <a:rPr dirty="0" sz="1400" spc="-20">
                <a:solidFill>
                  <a:srgbClr val="262626"/>
                </a:solidFill>
                <a:latin typeface="Calibri"/>
                <a:cs typeface="Calibri"/>
              </a:rPr>
              <a:t>event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0" name="object 20" descr=""/>
          <p:cNvSpPr/>
          <p:nvPr/>
        </p:nvSpPr>
        <p:spPr>
          <a:xfrm>
            <a:off x="6174375" y="4182205"/>
            <a:ext cx="2651760" cy="1188720"/>
          </a:xfrm>
          <a:custGeom>
            <a:avLst/>
            <a:gdLst/>
            <a:ahLst/>
            <a:cxnLst/>
            <a:rect l="l" t="t" r="r" b="b"/>
            <a:pathLst>
              <a:path w="2651759" h="1188720">
                <a:moveTo>
                  <a:pt x="2453634" y="0"/>
                </a:moveTo>
                <a:lnTo>
                  <a:pt x="198125" y="0"/>
                </a:lnTo>
                <a:lnTo>
                  <a:pt x="152697" y="5232"/>
                </a:lnTo>
                <a:lnTo>
                  <a:pt x="110995" y="20137"/>
                </a:lnTo>
                <a:lnTo>
                  <a:pt x="74208" y="43525"/>
                </a:lnTo>
                <a:lnTo>
                  <a:pt x="43526" y="74207"/>
                </a:lnTo>
                <a:lnTo>
                  <a:pt x="20137" y="110994"/>
                </a:lnTo>
                <a:lnTo>
                  <a:pt x="5232" y="152696"/>
                </a:lnTo>
                <a:lnTo>
                  <a:pt x="0" y="198125"/>
                </a:lnTo>
                <a:lnTo>
                  <a:pt x="0" y="990594"/>
                </a:lnTo>
                <a:lnTo>
                  <a:pt x="5232" y="1036022"/>
                </a:lnTo>
                <a:lnTo>
                  <a:pt x="20137" y="1077724"/>
                </a:lnTo>
                <a:lnTo>
                  <a:pt x="43526" y="1114511"/>
                </a:lnTo>
                <a:lnTo>
                  <a:pt x="74208" y="1145193"/>
                </a:lnTo>
                <a:lnTo>
                  <a:pt x="110995" y="1168582"/>
                </a:lnTo>
                <a:lnTo>
                  <a:pt x="152697" y="1183487"/>
                </a:lnTo>
                <a:lnTo>
                  <a:pt x="198125" y="1188720"/>
                </a:lnTo>
                <a:lnTo>
                  <a:pt x="2453634" y="1188720"/>
                </a:lnTo>
                <a:lnTo>
                  <a:pt x="2499063" y="1183487"/>
                </a:lnTo>
                <a:lnTo>
                  <a:pt x="2540765" y="1168582"/>
                </a:lnTo>
                <a:lnTo>
                  <a:pt x="2577552" y="1145193"/>
                </a:lnTo>
                <a:lnTo>
                  <a:pt x="2608234" y="1114511"/>
                </a:lnTo>
                <a:lnTo>
                  <a:pt x="2631622" y="1077724"/>
                </a:lnTo>
                <a:lnTo>
                  <a:pt x="2646527" y="1036022"/>
                </a:lnTo>
                <a:lnTo>
                  <a:pt x="2651760" y="990594"/>
                </a:lnTo>
                <a:lnTo>
                  <a:pt x="2651760" y="198125"/>
                </a:lnTo>
                <a:lnTo>
                  <a:pt x="2646527" y="152696"/>
                </a:lnTo>
                <a:lnTo>
                  <a:pt x="2631622" y="110994"/>
                </a:lnTo>
                <a:lnTo>
                  <a:pt x="2608234" y="74207"/>
                </a:lnTo>
                <a:lnTo>
                  <a:pt x="2577552" y="43525"/>
                </a:lnTo>
                <a:lnTo>
                  <a:pt x="2540765" y="20137"/>
                </a:lnTo>
                <a:lnTo>
                  <a:pt x="2499063" y="5232"/>
                </a:lnTo>
                <a:lnTo>
                  <a:pt x="2453634" y="0"/>
                </a:lnTo>
                <a:close/>
              </a:path>
            </a:pathLst>
          </a:custGeom>
          <a:solidFill>
            <a:srgbClr val="E7E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 descr=""/>
          <p:cNvSpPr txBox="1"/>
          <p:nvPr/>
        </p:nvSpPr>
        <p:spPr>
          <a:xfrm>
            <a:off x="6311144" y="4261611"/>
            <a:ext cx="1001394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 b="1">
                <a:solidFill>
                  <a:srgbClr val="262626"/>
                </a:solidFill>
                <a:latin typeface="Calibri"/>
                <a:cs typeface="Calibri"/>
              </a:rPr>
              <a:t>4</a:t>
            </a:r>
            <a:r>
              <a:rPr dirty="0" sz="1600" spc="-10" b="1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600" spc="-10">
                <a:solidFill>
                  <a:srgbClr val="262626"/>
                </a:solidFill>
                <a:latin typeface="Calibri"/>
                <a:cs typeface="Calibri"/>
              </a:rPr>
              <a:t>Withdrew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6469895" y="4500372"/>
            <a:ext cx="1781810" cy="4552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solidFill>
                  <a:srgbClr val="262626"/>
                </a:solidFill>
                <a:latin typeface="Calibri"/>
                <a:cs typeface="Calibri"/>
              </a:rPr>
              <a:t>2</a:t>
            </a:r>
            <a:r>
              <a:rPr dirty="0" sz="1400" spc="5" b="1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262626"/>
                </a:solidFill>
                <a:latin typeface="Calibri"/>
                <a:cs typeface="Calibri"/>
              </a:rPr>
              <a:t>Lost</a:t>
            </a:r>
            <a:r>
              <a:rPr dirty="0" sz="1400" spc="15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262626"/>
                </a:solidFill>
                <a:latin typeface="Calibri"/>
                <a:cs typeface="Calibri"/>
              </a:rPr>
              <a:t>to</a:t>
            </a:r>
            <a:r>
              <a:rPr dirty="0" sz="1400" spc="10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400" spc="-10">
                <a:solidFill>
                  <a:srgbClr val="262626"/>
                </a:solidFill>
                <a:latin typeface="Calibri"/>
                <a:cs typeface="Calibri"/>
              </a:rPr>
              <a:t>follow-</a:t>
            </a:r>
            <a:r>
              <a:rPr dirty="0" sz="1400" spc="-25">
                <a:solidFill>
                  <a:srgbClr val="262626"/>
                </a:solidFill>
                <a:latin typeface="Calibri"/>
                <a:cs typeface="Calibri"/>
              </a:rPr>
              <a:t>up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dirty="0" sz="1400" b="1">
                <a:solidFill>
                  <a:srgbClr val="262626"/>
                </a:solidFill>
                <a:latin typeface="Calibri"/>
                <a:cs typeface="Calibri"/>
              </a:rPr>
              <a:t>2</a:t>
            </a:r>
            <a:r>
              <a:rPr dirty="0" sz="1400" spc="-10" b="1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262626"/>
                </a:solidFill>
                <a:latin typeface="Calibri"/>
                <a:cs typeface="Calibri"/>
              </a:rPr>
              <a:t>Withdrawal</a:t>
            </a:r>
            <a:r>
              <a:rPr dirty="0" sz="1400" spc="-5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262626"/>
                </a:solidFill>
                <a:latin typeface="Calibri"/>
                <a:cs typeface="Calibri"/>
              </a:rPr>
              <a:t>by</a:t>
            </a:r>
            <a:r>
              <a:rPr dirty="0" sz="1400" spc="-5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400" spc="-10">
                <a:solidFill>
                  <a:srgbClr val="262626"/>
                </a:solidFill>
                <a:latin typeface="Calibri"/>
                <a:cs typeface="Calibri"/>
              </a:rPr>
              <a:t>patient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3" name="object 23" descr=""/>
          <p:cNvSpPr/>
          <p:nvPr/>
        </p:nvSpPr>
        <p:spPr>
          <a:xfrm>
            <a:off x="8951086" y="4182206"/>
            <a:ext cx="2651760" cy="1192530"/>
          </a:xfrm>
          <a:custGeom>
            <a:avLst/>
            <a:gdLst/>
            <a:ahLst/>
            <a:cxnLst/>
            <a:rect l="l" t="t" r="r" b="b"/>
            <a:pathLst>
              <a:path w="2651759" h="1192529">
                <a:moveTo>
                  <a:pt x="2453031" y="0"/>
                </a:moveTo>
                <a:lnTo>
                  <a:pt x="198728" y="0"/>
                </a:lnTo>
                <a:lnTo>
                  <a:pt x="153161" y="5248"/>
                </a:lnTo>
                <a:lnTo>
                  <a:pt x="111332" y="20198"/>
                </a:lnTo>
                <a:lnTo>
                  <a:pt x="74433" y="43658"/>
                </a:lnTo>
                <a:lnTo>
                  <a:pt x="43658" y="74433"/>
                </a:lnTo>
                <a:lnTo>
                  <a:pt x="20198" y="111332"/>
                </a:lnTo>
                <a:lnTo>
                  <a:pt x="5248" y="153161"/>
                </a:lnTo>
                <a:lnTo>
                  <a:pt x="0" y="198728"/>
                </a:lnTo>
                <a:lnTo>
                  <a:pt x="0" y="993623"/>
                </a:lnTo>
                <a:lnTo>
                  <a:pt x="5248" y="1039190"/>
                </a:lnTo>
                <a:lnTo>
                  <a:pt x="20198" y="1081019"/>
                </a:lnTo>
                <a:lnTo>
                  <a:pt x="43658" y="1117918"/>
                </a:lnTo>
                <a:lnTo>
                  <a:pt x="74433" y="1148693"/>
                </a:lnTo>
                <a:lnTo>
                  <a:pt x="111332" y="1172153"/>
                </a:lnTo>
                <a:lnTo>
                  <a:pt x="153161" y="1187103"/>
                </a:lnTo>
                <a:lnTo>
                  <a:pt x="198728" y="1192352"/>
                </a:lnTo>
                <a:lnTo>
                  <a:pt x="2453031" y="1192352"/>
                </a:lnTo>
                <a:lnTo>
                  <a:pt x="2498598" y="1187103"/>
                </a:lnTo>
                <a:lnTo>
                  <a:pt x="2540427" y="1172153"/>
                </a:lnTo>
                <a:lnTo>
                  <a:pt x="2577326" y="1148693"/>
                </a:lnTo>
                <a:lnTo>
                  <a:pt x="2608101" y="1117918"/>
                </a:lnTo>
                <a:lnTo>
                  <a:pt x="2631561" y="1081019"/>
                </a:lnTo>
                <a:lnTo>
                  <a:pt x="2646511" y="1039190"/>
                </a:lnTo>
                <a:lnTo>
                  <a:pt x="2651760" y="993623"/>
                </a:lnTo>
                <a:lnTo>
                  <a:pt x="2651760" y="198728"/>
                </a:lnTo>
                <a:lnTo>
                  <a:pt x="2646511" y="153161"/>
                </a:lnTo>
                <a:lnTo>
                  <a:pt x="2631561" y="111332"/>
                </a:lnTo>
                <a:lnTo>
                  <a:pt x="2608101" y="74433"/>
                </a:lnTo>
                <a:lnTo>
                  <a:pt x="2577326" y="43658"/>
                </a:lnTo>
                <a:lnTo>
                  <a:pt x="2540427" y="20198"/>
                </a:lnTo>
                <a:lnTo>
                  <a:pt x="2498598" y="5248"/>
                </a:lnTo>
                <a:lnTo>
                  <a:pt x="2453031" y="0"/>
                </a:lnTo>
                <a:close/>
              </a:path>
            </a:pathLst>
          </a:custGeom>
          <a:solidFill>
            <a:srgbClr val="E7E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 descr=""/>
          <p:cNvSpPr txBox="1"/>
          <p:nvPr/>
        </p:nvSpPr>
        <p:spPr>
          <a:xfrm>
            <a:off x="9088032" y="4261611"/>
            <a:ext cx="2066289" cy="11271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1910"/>
              </a:lnSpc>
              <a:spcBef>
                <a:spcPts val="100"/>
              </a:spcBef>
            </a:pPr>
            <a:r>
              <a:rPr dirty="0" sz="1600" b="1">
                <a:solidFill>
                  <a:srgbClr val="262626"/>
                </a:solidFill>
                <a:latin typeface="Calibri"/>
                <a:cs typeface="Calibri"/>
              </a:rPr>
              <a:t>6</a:t>
            </a:r>
            <a:r>
              <a:rPr dirty="0" sz="1600" spc="-10" b="1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600" spc="-10">
                <a:solidFill>
                  <a:srgbClr val="262626"/>
                </a:solidFill>
                <a:latin typeface="Calibri"/>
                <a:cs typeface="Calibri"/>
              </a:rPr>
              <a:t>Withdrew</a:t>
            </a:r>
            <a:endParaRPr sz="1600">
              <a:latin typeface="Calibri"/>
              <a:cs typeface="Calibri"/>
            </a:endParaRPr>
          </a:p>
          <a:p>
            <a:pPr marL="171450">
              <a:lnSpc>
                <a:spcPts val="1670"/>
              </a:lnSpc>
            </a:pPr>
            <a:r>
              <a:rPr dirty="0" sz="1400" b="1">
                <a:solidFill>
                  <a:srgbClr val="262626"/>
                </a:solidFill>
                <a:latin typeface="Calibri"/>
                <a:cs typeface="Calibri"/>
              </a:rPr>
              <a:t>4</a:t>
            </a:r>
            <a:r>
              <a:rPr dirty="0" sz="1400" spc="-10" b="1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262626"/>
                </a:solidFill>
                <a:latin typeface="Calibri"/>
                <a:cs typeface="Calibri"/>
              </a:rPr>
              <a:t>Withdrawal</a:t>
            </a:r>
            <a:r>
              <a:rPr dirty="0" sz="1400" spc="-5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262626"/>
                </a:solidFill>
                <a:latin typeface="Calibri"/>
                <a:cs typeface="Calibri"/>
              </a:rPr>
              <a:t>by</a:t>
            </a:r>
            <a:r>
              <a:rPr dirty="0" sz="1400" spc="-5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400" spc="-10">
                <a:solidFill>
                  <a:srgbClr val="262626"/>
                </a:solidFill>
                <a:latin typeface="Calibri"/>
                <a:cs typeface="Calibri"/>
              </a:rPr>
              <a:t>patient</a:t>
            </a:r>
            <a:endParaRPr sz="1400">
              <a:latin typeface="Calibri"/>
              <a:cs typeface="Calibri"/>
            </a:endParaRPr>
          </a:p>
          <a:p>
            <a:pPr marL="210820">
              <a:lnSpc>
                <a:spcPct val="100000"/>
              </a:lnSpc>
            </a:pPr>
            <a:r>
              <a:rPr dirty="0" sz="1400" b="1">
                <a:solidFill>
                  <a:srgbClr val="262626"/>
                </a:solidFill>
                <a:latin typeface="Calibri"/>
                <a:cs typeface="Calibri"/>
              </a:rPr>
              <a:t>1</a:t>
            </a:r>
            <a:r>
              <a:rPr dirty="0" sz="1400" spc="-15" b="1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262626"/>
                </a:solidFill>
                <a:latin typeface="Calibri"/>
                <a:cs typeface="Calibri"/>
              </a:rPr>
              <a:t>Adverse </a:t>
            </a:r>
            <a:r>
              <a:rPr dirty="0" sz="1400" spc="-20">
                <a:solidFill>
                  <a:srgbClr val="262626"/>
                </a:solidFill>
                <a:latin typeface="Calibri"/>
                <a:cs typeface="Calibri"/>
              </a:rPr>
              <a:t>event</a:t>
            </a:r>
            <a:endParaRPr sz="1400">
              <a:latin typeface="Calibri"/>
              <a:cs typeface="Calibri"/>
            </a:endParaRPr>
          </a:p>
          <a:p>
            <a:pPr marL="351790" marR="5080" indent="-141605">
              <a:lnSpc>
                <a:spcPct val="101400"/>
              </a:lnSpc>
            </a:pPr>
            <a:r>
              <a:rPr dirty="0" sz="1400" b="1">
                <a:solidFill>
                  <a:srgbClr val="262626"/>
                </a:solidFill>
                <a:latin typeface="Calibri"/>
                <a:cs typeface="Calibri"/>
              </a:rPr>
              <a:t>1</a:t>
            </a:r>
            <a:r>
              <a:rPr dirty="0" sz="1400" spc="-10" b="1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262626"/>
                </a:solidFill>
                <a:latin typeface="Calibri"/>
                <a:cs typeface="Calibri"/>
              </a:rPr>
              <a:t>Prohibited</a:t>
            </a:r>
            <a:r>
              <a:rPr dirty="0" sz="1400" spc="-5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400" spc="-10">
                <a:solidFill>
                  <a:srgbClr val="262626"/>
                </a:solidFill>
                <a:latin typeface="Calibri"/>
                <a:cs typeface="Calibri"/>
              </a:rPr>
              <a:t>concomitant </a:t>
            </a:r>
            <a:r>
              <a:rPr dirty="0" sz="1400">
                <a:solidFill>
                  <a:srgbClr val="262626"/>
                </a:solidFill>
                <a:latin typeface="Calibri"/>
                <a:cs typeface="Calibri"/>
              </a:rPr>
              <a:t>medication</a:t>
            </a:r>
            <a:r>
              <a:rPr dirty="0" sz="1400" spc="-20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400" spc="-10">
                <a:solidFill>
                  <a:srgbClr val="262626"/>
                </a:solidFill>
                <a:latin typeface="Calibri"/>
                <a:cs typeface="Calibri"/>
              </a:rPr>
              <a:t>required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5" name="object 25" descr=""/>
          <p:cNvSpPr/>
          <p:nvPr/>
        </p:nvSpPr>
        <p:spPr>
          <a:xfrm>
            <a:off x="620477" y="3423009"/>
            <a:ext cx="2652395" cy="575310"/>
          </a:xfrm>
          <a:custGeom>
            <a:avLst/>
            <a:gdLst/>
            <a:ahLst/>
            <a:cxnLst/>
            <a:rect l="l" t="t" r="r" b="b"/>
            <a:pathLst>
              <a:path w="2652395" h="575310">
                <a:moveTo>
                  <a:pt x="2556402" y="0"/>
                </a:moveTo>
                <a:lnTo>
                  <a:pt x="95836" y="0"/>
                </a:lnTo>
                <a:lnTo>
                  <a:pt x="58532" y="7531"/>
                </a:lnTo>
                <a:lnTo>
                  <a:pt x="28069" y="28070"/>
                </a:lnTo>
                <a:lnTo>
                  <a:pt x="7531" y="58533"/>
                </a:lnTo>
                <a:lnTo>
                  <a:pt x="0" y="95836"/>
                </a:lnTo>
                <a:lnTo>
                  <a:pt x="0" y="479181"/>
                </a:lnTo>
                <a:lnTo>
                  <a:pt x="7531" y="516484"/>
                </a:lnTo>
                <a:lnTo>
                  <a:pt x="28069" y="546947"/>
                </a:lnTo>
                <a:lnTo>
                  <a:pt x="58532" y="567486"/>
                </a:lnTo>
                <a:lnTo>
                  <a:pt x="95836" y="575017"/>
                </a:lnTo>
                <a:lnTo>
                  <a:pt x="2556402" y="575017"/>
                </a:lnTo>
                <a:lnTo>
                  <a:pt x="2593706" y="567486"/>
                </a:lnTo>
                <a:lnTo>
                  <a:pt x="2624169" y="546947"/>
                </a:lnTo>
                <a:lnTo>
                  <a:pt x="2644707" y="516484"/>
                </a:lnTo>
                <a:lnTo>
                  <a:pt x="2652239" y="479181"/>
                </a:lnTo>
                <a:lnTo>
                  <a:pt x="2652239" y="95836"/>
                </a:lnTo>
                <a:lnTo>
                  <a:pt x="2644707" y="58533"/>
                </a:lnTo>
                <a:lnTo>
                  <a:pt x="2624169" y="28070"/>
                </a:lnTo>
                <a:lnTo>
                  <a:pt x="2593706" y="7531"/>
                </a:lnTo>
                <a:lnTo>
                  <a:pt x="2556402" y="0"/>
                </a:lnTo>
                <a:close/>
              </a:path>
            </a:pathLst>
          </a:custGeom>
          <a:solidFill>
            <a:srgbClr val="E7E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 descr=""/>
          <p:cNvSpPr txBox="1"/>
          <p:nvPr/>
        </p:nvSpPr>
        <p:spPr>
          <a:xfrm>
            <a:off x="860746" y="3441700"/>
            <a:ext cx="2171065" cy="510540"/>
          </a:xfrm>
          <a:prstGeom prst="rect">
            <a:avLst/>
          </a:prstGeom>
        </p:spPr>
        <p:txBody>
          <a:bodyPr wrap="square" lIns="0" tIns="22860" rIns="0" bIns="0" rtlCol="0" vert="horz">
            <a:spAutoFit/>
          </a:bodyPr>
          <a:lstStyle/>
          <a:p>
            <a:pPr marL="760095" marR="5080" indent="-748030">
              <a:lnSpc>
                <a:spcPts val="1900"/>
              </a:lnSpc>
              <a:spcBef>
                <a:spcPts val="180"/>
              </a:spcBef>
            </a:pPr>
            <a:r>
              <a:rPr dirty="0" sz="1600" b="1">
                <a:solidFill>
                  <a:srgbClr val="262626"/>
                </a:solidFill>
                <a:latin typeface="Calibri"/>
                <a:cs typeface="Calibri"/>
              </a:rPr>
              <a:t>64</a:t>
            </a:r>
            <a:r>
              <a:rPr dirty="0" sz="1600" spc="-5" b="1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262626"/>
                </a:solidFill>
                <a:latin typeface="Calibri"/>
                <a:cs typeface="Calibri"/>
              </a:rPr>
              <a:t>Randomized</a:t>
            </a:r>
            <a:r>
              <a:rPr dirty="0" sz="1600" spc="-10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262626"/>
                </a:solidFill>
                <a:latin typeface="Calibri"/>
                <a:cs typeface="Calibri"/>
              </a:rPr>
              <a:t>to </a:t>
            </a:r>
            <a:r>
              <a:rPr dirty="0" sz="1600" spc="-10">
                <a:solidFill>
                  <a:srgbClr val="262626"/>
                </a:solidFill>
                <a:latin typeface="Calibri"/>
                <a:cs typeface="Calibri"/>
              </a:rPr>
              <a:t>receive placebo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7" name="object 27" descr=""/>
          <p:cNvSpPr/>
          <p:nvPr/>
        </p:nvSpPr>
        <p:spPr>
          <a:xfrm>
            <a:off x="3397666" y="3423009"/>
            <a:ext cx="2651760" cy="575310"/>
          </a:xfrm>
          <a:custGeom>
            <a:avLst/>
            <a:gdLst/>
            <a:ahLst/>
            <a:cxnLst/>
            <a:rect l="l" t="t" r="r" b="b"/>
            <a:pathLst>
              <a:path w="2651760" h="575310">
                <a:moveTo>
                  <a:pt x="2555920" y="0"/>
                </a:moveTo>
                <a:lnTo>
                  <a:pt x="95839" y="0"/>
                </a:lnTo>
                <a:lnTo>
                  <a:pt x="58534" y="7531"/>
                </a:lnTo>
                <a:lnTo>
                  <a:pt x="28070" y="28070"/>
                </a:lnTo>
                <a:lnTo>
                  <a:pt x="7531" y="58534"/>
                </a:lnTo>
                <a:lnTo>
                  <a:pt x="0" y="95839"/>
                </a:lnTo>
                <a:lnTo>
                  <a:pt x="0" y="479178"/>
                </a:lnTo>
                <a:lnTo>
                  <a:pt x="7531" y="516483"/>
                </a:lnTo>
                <a:lnTo>
                  <a:pt x="28070" y="546946"/>
                </a:lnTo>
                <a:lnTo>
                  <a:pt x="58534" y="567486"/>
                </a:lnTo>
                <a:lnTo>
                  <a:pt x="95839" y="575017"/>
                </a:lnTo>
                <a:lnTo>
                  <a:pt x="2555920" y="575017"/>
                </a:lnTo>
                <a:lnTo>
                  <a:pt x="2593225" y="567486"/>
                </a:lnTo>
                <a:lnTo>
                  <a:pt x="2623689" y="546946"/>
                </a:lnTo>
                <a:lnTo>
                  <a:pt x="2644228" y="516483"/>
                </a:lnTo>
                <a:lnTo>
                  <a:pt x="2651760" y="479178"/>
                </a:lnTo>
                <a:lnTo>
                  <a:pt x="2651760" y="95839"/>
                </a:lnTo>
                <a:lnTo>
                  <a:pt x="2644228" y="58534"/>
                </a:lnTo>
                <a:lnTo>
                  <a:pt x="2623689" y="28070"/>
                </a:lnTo>
                <a:lnTo>
                  <a:pt x="2593225" y="7531"/>
                </a:lnTo>
                <a:lnTo>
                  <a:pt x="2555920" y="0"/>
                </a:lnTo>
                <a:close/>
              </a:path>
            </a:pathLst>
          </a:custGeom>
          <a:solidFill>
            <a:srgbClr val="E7E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 descr=""/>
          <p:cNvSpPr txBox="1"/>
          <p:nvPr/>
        </p:nvSpPr>
        <p:spPr>
          <a:xfrm>
            <a:off x="3637695" y="3441700"/>
            <a:ext cx="2171065" cy="5105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1910"/>
              </a:lnSpc>
              <a:spcBef>
                <a:spcPts val="100"/>
              </a:spcBef>
            </a:pPr>
            <a:r>
              <a:rPr dirty="0" sz="1600" b="1">
                <a:solidFill>
                  <a:srgbClr val="262626"/>
                </a:solidFill>
                <a:latin typeface="Calibri"/>
                <a:cs typeface="Calibri"/>
              </a:rPr>
              <a:t>63</a:t>
            </a:r>
            <a:r>
              <a:rPr dirty="0" sz="1600" spc="-5" b="1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262626"/>
                </a:solidFill>
                <a:latin typeface="Calibri"/>
                <a:cs typeface="Calibri"/>
              </a:rPr>
              <a:t>Randomized</a:t>
            </a:r>
            <a:r>
              <a:rPr dirty="0" sz="1600" spc="-10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262626"/>
                </a:solidFill>
                <a:latin typeface="Calibri"/>
                <a:cs typeface="Calibri"/>
              </a:rPr>
              <a:t>to </a:t>
            </a:r>
            <a:r>
              <a:rPr dirty="0" sz="1600" spc="-10">
                <a:solidFill>
                  <a:srgbClr val="262626"/>
                </a:solidFill>
                <a:latin typeface="Calibri"/>
                <a:cs typeface="Calibri"/>
              </a:rPr>
              <a:t>receive</a:t>
            </a:r>
            <a:endParaRPr sz="1600">
              <a:latin typeface="Calibri"/>
              <a:cs typeface="Calibri"/>
            </a:endParaRPr>
          </a:p>
          <a:p>
            <a:pPr marL="337820">
              <a:lnSpc>
                <a:spcPts val="1910"/>
              </a:lnSpc>
            </a:pPr>
            <a:r>
              <a:rPr dirty="0" sz="1600">
                <a:solidFill>
                  <a:srgbClr val="262626"/>
                </a:solidFill>
                <a:latin typeface="Calibri"/>
                <a:cs typeface="Calibri"/>
              </a:rPr>
              <a:t>0.5</a:t>
            </a:r>
            <a:r>
              <a:rPr dirty="0" sz="1600" spc="-5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262626"/>
                </a:solidFill>
                <a:latin typeface="Calibri"/>
                <a:cs typeface="Calibri"/>
              </a:rPr>
              <a:t>mg</a:t>
            </a:r>
            <a:r>
              <a:rPr dirty="0" sz="1600" spc="-10">
                <a:solidFill>
                  <a:srgbClr val="262626"/>
                </a:solidFill>
                <a:latin typeface="Calibri"/>
                <a:cs typeface="Calibri"/>
              </a:rPr>
              <a:t> baxdrostat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9" name="object 29" descr=""/>
          <p:cNvSpPr/>
          <p:nvPr/>
        </p:nvSpPr>
        <p:spPr>
          <a:xfrm>
            <a:off x="6174375" y="3423009"/>
            <a:ext cx="2651760" cy="575310"/>
          </a:xfrm>
          <a:custGeom>
            <a:avLst/>
            <a:gdLst/>
            <a:ahLst/>
            <a:cxnLst/>
            <a:rect l="l" t="t" r="r" b="b"/>
            <a:pathLst>
              <a:path w="2651759" h="575310">
                <a:moveTo>
                  <a:pt x="2555920" y="0"/>
                </a:moveTo>
                <a:lnTo>
                  <a:pt x="95839" y="0"/>
                </a:lnTo>
                <a:lnTo>
                  <a:pt x="58534" y="7531"/>
                </a:lnTo>
                <a:lnTo>
                  <a:pt x="28070" y="28070"/>
                </a:lnTo>
                <a:lnTo>
                  <a:pt x="7531" y="58534"/>
                </a:lnTo>
                <a:lnTo>
                  <a:pt x="0" y="95839"/>
                </a:lnTo>
                <a:lnTo>
                  <a:pt x="0" y="479178"/>
                </a:lnTo>
                <a:lnTo>
                  <a:pt x="7531" y="516483"/>
                </a:lnTo>
                <a:lnTo>
                  <a:pt x="28070" y="546946"/>
                </a:lnTo>
                <a:lnTo>
                  <a:pt x="58534" y="567486"/>
                </a:lnTo>
                <a:lnTo>
                  <a:pt x="95839" y="575017"/>
                </a:lnTo>
                <a:lnTo>
                  <a:pt x="2555920" y="575017"/>
                </a:lnTo>
                <a:lnTo>
                  <a:pt x="2593225" y="567486"/>
                </a:lnTo>
                <a:lnTo>
                  <a:pt x="2623689" y="546946"/>
                </a:lnTo>
                <a:lnTo>
                  <a:pt x="2644228" y="516483"/>
                </a:lnTo>
                <a:lnTo>
                  <a:pt x="2651760" y="479178"/>
                </a:lnTo>
                <a:lnTo>
                  <a:pt x="2651760" y="95839"/>
                </a:lnTo>
                <a:lnTo>
                  <a:pt x="2644228" y="58534"/>
                </a:lnTo>
                <a:lnTo>
                  <a:pt x="2623689" y="28070"/>
                </a:lnTo>
                <a:lnTo>
                  <a:pt x="2593225" y="7531"/>
                </a:lnTo>
                <a:lnTo>
                  <a:pt x="2555920" y="0"/>
                </a:lnTo>
                <a:close/>
              </a:path>
            </a:pathLst>
          </a:custGeom>
          <a:solidFill>
            <a:srgbClr val="E7E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 descr=""/>
          <p:cNvSpPr txBox="1"/>
          <p:nvPr/>
        </p:nvSpPr>
        <p:spPr>
          <a:xfrm>
            <a:off x="6414405" y="3441700"/>
            <a:ext cx="2171065" cy="510540"/>
          </a:xfrm>
          <a:prstGeom prst="rect">
            <a:avLst/>
          </a:prstGeom>
        </p:spPr>
        <p:txBody>
          <a:bodyPr wrap="square" lIns="0" tIns="22860" rIns="0" bIns="0" rtlCol="0" vert="horz">
            <a:spAutoFit/>
          </a:bodyPr>
          <a:lstStyle/>
          <a:p>
            <a:pPr marL="414655" marR="5080" indent="-402590">
              <a:lnSpc>
                <a:spcPts val="1900"/>
              </a:lnSpc>
              <a:spcBef>
                <a:spcPts val="180"/>
              </a:spcBef>
            </a:pPr>
            <a:r>
              <a:rPr dirty="0" sz="1600" b="1">
                <a:solidFill>
                  <a:srgbClr val="262626"/>
                </a:solidFill>
                <a:latin typeface="Calibri"/>
                <a:cs typeface="Calibri"/>
              </a:rPr>
              <a:t>62</a:t>
            </a:r>
            <a:r>
              <a:rPr dirty="0" sz="1600" spc="-5" b="1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262626"/>
                </a:solidFill>
                <a:latin typeface="Calibri"/>
                <a:cs typeface="Calibri"/>
              </a:rPr>
              <a:t>Randomized</a:t>
            </a:r>
            <a:r>
              <a:rPr dirty="0" sz="1600" spc="-10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262626"/>
                </a:solidFill>
                <a:latin typeface="Calibri"/>
                <a:cs typeface="Calibri"/>
              </a:rPr>
              <a:t>to </a:t>
            </a:r>
            <a:r>
              <a:rPr dirty="0" sz="1600" spc="-10">
                <a:solidFill>
                  <a:srgbClr val="262626"/>
                </a:solidFill>
                <a:latin typeface="Calibri"/>
                <a:cs typeface="Calibri"/>
              </a:rPr>
              <a:t>receive </a:t>
            </a:r>
            <a:r>
              <a:rPr dirty="0" sz="1600">
                <a:solidFill>
                  <a:srgbClr val="262626"/>
                </a:solidFill>
                <a:latin typeface="Calibri"/>
                <a:cs typeface="Calibri"/>
              </a:rPr>
              <a:t>1</a:t>
            </a:r>
            <a:r>
              <a:rPr dirty="0" sz="1600" spc="-5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262626"/>
                </a:solidFill>
                <a:latin typeface="Calibri"/>
                <a:cs typeface="Calibri"/>
              </a:rPr>
              <a:t>mg</a:t>
            </a:r>
            <a:r>
              <a:rPr dirty="0" sz="1600" spc="-5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600" spc="-10">
                <a:solidFill>
                  <a:srgbClr val="262626"/>
                </a:solidFill>
                <a:latin typeface="Calibri"/>
                <a:cs typeface="Calibri"/>
              </a:rPr>
              <a:t>baxdrostat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1" name="object 31" descr=""/>
          <p:cNvSpPr/>
          <p:nvPr/>
        </p:nvSpPr>
        <p:spPr>
          <a:xfrm>
            <a:off x="8951086" y="3423009"/>
            <a:ext cx="2651760" cy="575310"/>
          </a:xfrm>
          <a:custGeom>
            <a:avLst/>
            <a:gdLst/>
            <a:ahLst/>
            <a:cxnLst/>
            <a:rect l="l" t="t" r="r" b="b"/>
            <a:pathLst>
              <a:path w="2651759" h="575310">
                <a:moveTo>
                  <a:pt x="2555920" y="0"/>
                </a:moveTo>
                <a:lnTo>
                  <a:pt x="95839" y="0"/>
                </a:lnTo>
                <a:lnTo>
                  <a:pt x="58534" y="7531"/>
                </a:lnTo>
                <a:lnTo>
                  <a:pt x="28070" y="28070"/>
                </a:lnTo>
                <a:lnTo>
                  <a:pt x="7531" y="58534"/>
                </a:lnTo>
                <a:lnTo>
                  <a:pt x="0" y="95839"/>
                </a:lnTo>
                <a:lnTo>
                  <a:pt x="0" y="479178"/>
                </a:lnTo>
                <a:lnTo>
                  <a:pt x="7531" y="516483"/>
                </a:lnTo>
                <a:lnTo>
                  <a:pt x="28070" y="546946"/>
                </a:lnTo>
                <a:lnTo>
                  <a:pt x="58534" y="567486"/>
                </a:lnTo>
                <a:lnTo>
                  <a:pt x="95839" y="575017"/>
                </a:lnTo>
                <a:lnTo>
                  <a:pt x="2555920" y="575017"/>
                </a:lnTo>
                <a:lnTo>
                  <a:pt x="2593225" y="567486"/>
                </a:lnTo>
                <a:lnTo>
                  <a:pt x="2623689" y="546946"/>
                </a:lnTo>
                <a:lnTo>
                  <a:pt x="2644228" y="516483"/>
                </a:lnTo>
                <a:lnTo>
                  <a:pt x="2651760" y="479178"/>
                </a:lnTo>
                <a:lnTo>
                  <a:pt x="2651760" y="95839"/>
                </a:lnTo>
                <a:lnTo>
                  <a:pt x="2644228" y="58534"/>
                </a:lnTo>
                <a:lnTo>
                  <a:pt x="2623689" y="28070"/>
                </a:lnTo>
                <a:lnTo>
                  <a:pt x="2593225" y="7531"/>
                </a:lnTo>
                <a:lnTo>
                  <a:pt x="2555920" y="0"/>
                </a:lnTo>
                <a:close/>
              </a:path>
            </a:pathLst>
          </a:custGeom>
          <a:solidFill>
            <a:srgbClr val="E7E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 descr=""/>
          <p:cNvSpPr txBox="1"/>
          <p:nvPr/>
        </p:nvSpPr>
        <p:spPr>
          <a:xfrm>
            <a:off x="9191115" y="3441700"/>
            <a:ext cx="2171065" cy="510540"/>
          </a:xfrm>
          <a:prstGeom prst="rect">
            <a:avLst/>
          </a:prstGeom>
        </p:spPr>
        <p:txBody>
          <a:bodyPr wrap="square" lIns="0" tIns="22860" rIns="0" bIns="0" rtlCol="0" vert="horz">
            <a:spAutoFit/>
          </a:bodyPr>
          <a:lstStyle/>
          <a:p>
            <a:pPr marL="414655" marR="5080" indent="-402590">
              <a:lnSpc>
                <a:spcPts val="1900"/>
              </a:lnSpc>
              <a:spcBef>
                <a:spcPts val="180"/>
              </a:spcBef>
            </a:pPr>
            <a:r>
              <a:rPr dirty="0" sz="1600" b="1">
                <a:solidFill>
                  <a:srgbClr val="262626"/>
                </a:solidFill>
                <a:latin typeface="Calibri"/>
                <a:cs typeface="Calibri"/>
              </a:rPr>
              <a:t>60</a:t>
            </a:r>
            <a:r>
              <a:rPr dirty="0" sz="1600" spc="-5" b="1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262626"/>
                </a:solidFill>
                <a:latin typeface="Calibri"/>
                <a:cs typeface="Calibri"/>
              </a:rPr>
              <a:t>Randomized</a:t>
            </a:r>
            <a:r>
              <a:rPr dirty="0" sz="1600" spc="-10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262626"/>
                </a:solidFill>
                <a:latin typeface="Calibri"/>
                <a:cs typeface="Calibri"/>
              </a:rPr>
              <a:t>to </a:t>
            </a:r>
            <a:r>
              <a:rPr dirty="0" sz="1600" spc="-10">
                <a:solidFill>
                  <a:srgbClr val="262626"/>
                </a:solidFill>
                <a:latin typeface="Calibri"/>
                <a:cs typeface="Calibri"/>
              </a:rPr>
              <a:t>receive </a:t>
            </a:r>
            <a:r>
              <a:rPr dirty="0" sz="1600">
                <a:solidFill>
                  <a:srgbClr val="262626"/>
                </a:solidFill>
                <a:latin typeface="Calibri"/>
                <a:cs typeface="Calibri"/>
              </a:rPr>
              <a:t>2</a:t>
            </a:r>
            <a:r>
              <a:rPr dirty="0" sz="1600" spc="-5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262626"/>
                </a:solidFill>
                <a:latin typeface="Calibri"/>
                <a:cs typeface="Calibri"/>
              </a:rPr>
              <a:t>mg</a:t>
            </a:r>
            <a:r>
              <a:rPr dirty="0" sz="1600" spc="-5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600" spc="-10">
                <a:solidFill>
                  <a:srgbClr val="262626"/>
                </a:solidFill>
                <a:latin typeface="Calibri"/>
                <a:cs typeface="Calibri"/>
              </a:rPr>
              <a:t>baxdrostat</a:t>
            </a:r>
            <a:endParaRPr sz="1600">
              <a:latin typeface="Calibri"/>
              <a:cs typeface="Calibri"/>
            </a:endParaRPr>
          </a:p>
        </p:txBody>
      </p:sp>
      <p:grpSp>
        <p:nvGrpSpPr>
          <p:cNvPr id="33" name="object 33" descr=""/>
          <p:cNvGrpSpPr/>
          <p:nvPr/>
        </p:nvGrpSpPr>
        <p:grpSpPr>
          <a:xfrm>
            <a:off x="1943420" y="1401715"/>
            <a:ext cx="8336915" cy="1818005"/>
            <a:chOff x="1943420" y="1401715"/>
            <a:chExt cx="8336915" cy="1818005"/>
          </a:xfrm>
        </p:grpSpPr>
        <p:sp>
          <p:nvSpPr>
            <p:cNvPr id="34" name="object 34" descr=""/>
            <p:cNvSpPr/>
            <p:nvPr/>
          </p:nvSpPr>
          <p:spPr>
            <a:xfrm>
              <a:off x="1946595" y="3216338"/>
              <a:ext cx="8330565" cy="0"/>
            </a:xfrm>
            <a:custGeom>
              <a:avLst/>
              <a:gdLst/>
              <a:ahLst/>
              <a:cxnLst/>
              <a:rect l="l" t="t" r="r" b="b"/>
              <a:pathLst>
                <a:path w="8330565" h="0">
                  <a:moveTo>
                    <a:pt x="8330371" y="0"/>
                  </a:moveTo>
                  <a:lnTo>
                    <a:pt x="0" y="1"/>
                  </a:lnTo>
                </a:path>
              </a:pathLst>
            </a:custGeom>
            <a:ln w="6350">
              <a:solidFill>
                <a:srgbClr val="59595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5" name="object 35" descr=""/>
            <p:cNvSpPr/>
            <p:nvPr/>
          </p:nvSpPr>
          <p:spPr>
            <a:xfrm>
              <a:off x="6101057" y="1976733"/>
              <a:ext cx="0" cy="386715"/>
            </a:xfrm>
            <a:custGeom>
              <a:avLst/>
              <a:gdLst/>
              <a:ahLst/>
              <a:cxnLst/>
              <a:rect l="l" t="t" r="r" b="b"/>
              <a:pathLst>
                <a:path w="0" h="386714">
                  <a:moveTo>
                    <a:pt x="0" y="386282"/>
                  </a:moveTo>
                  <a:lnTo>
                    <a:pt x="1" y="0"/>
                  </a:lnTo>
                </a:path>
              </a:pathLst>
            </a:custGeom>
            <a:ln w="6350">
              <a:solidFill>
                <a:srgbClr val="59595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6" name="object 36" descr=""/>
            <p:cNvSpPr/>
            <p:nvPr/>
          </p:nvSpPr>
          <p:spPr>
            <a:xfrm>
              <a:off x="4971796" y="1401724"/>
              <a:ext cx="2258695" cy="1536700"/>
            </a:xfrm>
            <a:custGeom>
              <a:avLst/>
              <a:gdLst/>
              <a:ahLst/>
              <a:cxnLst/>
              <a:rect l="l" t="t" r="r" b="b"/>
              <a:pathLst>
                <a:path w="2258695" h="1536700">
                  <a:moveTo>
                    <a:pt x="2258504" y="1057135"/>
                  </a:moveTo>
                  <a:lnTo>
                    <a:pt x="2250973" y="1019835"/>
                  </a:lnTo>
                  <a:lnTo>
                    <a:pt x="2230437" y="989368"/>
                  </a:lnTo>
                  <a:lnTo>
                    <a:pt x="2199970" y="968832"/>
                  </a:lnTo>
                  <a:lnTo>
                    <a:pt x="2162670" y="961301"/>
                  </a:lnTo>
                  <a:lnTo>
                    <a:pt x="95846" y="961301"/>
                  </a:lnTo>
                  <a:lnTo>
                    <a:pt x="58534" y="968832"/>
                  </a:lnTo>
                  <a:lnTo>
                    <a:pt x="28067" y="989368"/>
                  </a:lnTo>
                  <a:lnTo>
                    <a:pt x="7531" y="1019835"/>
                  </a:lnTo>
                  <a:lnTo>
                    <a:pt x="0" y="1057135"/>
                  </a:lnTo>
                  <a:lnTo>
                    <a:pt x="0" y="1440472"/>
                  </a:lnTo>
                  <a:lnTo>
                    <a:pt x="7531" y="1477784"/>
                  </a:lnTo>
                  <a:lnTo>
                    <a:pt x="28067" y="1508239"/>
                  </a:lnTo>
                  <a:lnTo>
                    <a:pt x="58534" y="1528787"/>
                  </a:lnTo>
                  <a:lnTo>
                    <a:pt x="95846" y="1536319"/>
                  </a:lnTo>
                  <a:lnTo>
                    <a:pt x="2162670" y="1536319"/>
                  </a:lnTo>
                  <a:lnTo>
                    <a:pt x="2199970" y="1528787"/>
                  </a:lnTo>
                  <a:lnTo>
                    <a:pt x="2230437" y="1508239"/>
                  </a:lnTo>
                  <a:lnTo>
                    <a:pt x="2250973" y="1477784"/>
                  </a:lnTo>
                  <a:lnTo>
                    <a:pt x="2258504" y="1440472"/>
                  </a:lnTo>
                  <a:lnTo>
                    <a:pt x="2258504" y="1057135"/>
                  </a:lnTo>
                  <a:close/>
                </a:path>
                <a:path w="2258695" h="1536700">
                  <a:moveTo>
                    <a:pt x="2258504" y="95834"/>
                  </a:moveTo>
                  <a:lnTo>
                    <a:pt x="2250973" y="58534"/>
                  </a:lnTo>
                  <a:lnTo>
                    <a:pt x="2230437" y="28067"/>
                  </a:lnTo>
                  <a:lnTo>
                    <a:pt x="2199970" y="7531"/>
                  </a:lnTo>
                  <a:lnTo>
                    <a:pt x="2162670" y="0"/>
                  </a:lnTo>
                  <a:lnTo>
                    <a:pt x="95846" y="0"/>
                  </a:lnTo>
                  <a:lnTo>
                    <a:pt x="58534" y="7531"/>
                  </a:lnTo>
                  <a:lnTo>
                    <a:pt x="28067" y="28067"/>
                  </a:lnTo>
                  <a:lnTo>
                    <a:pt x="7531" y="58534"/>
                  </a:lnTo>
                  <a:lnTo>
                    <a:pt x="0" y="95834"/>
                  </a:lnTo>
                  <a:lnTo>
                    <a:pt x="0" y="479171"/>
                  </a:lnTo>
                  <a:lnTo>
                    <a:pt x="7531" y="516483"/>
                  </a:lnTo>
                  <a:lnTo>
                    <a:pt x="28067" y="546950"/>
                  </a:lnTo>
                  <a:lnTo>
                    <a:pt x="58534" y="567486"/>
                  </a:lnTo>
                  <a:lnTo>
                    <a:pt x="95846" y="575017"/>
                  </a:lnTo>
                  <a:lnTo>
                    <a:pt x="2162670" y="575017"/>
                  </a:lnTo>
                  <a:lnTo>
                    <a:pt x="2199970" y="567486"/>
                  </a:lnTo>
                  <a:lnTo>
                    <a:pt x="2230437" y="546950"/>
                  </a:lnTo>
                  <a:lnTo>
                    <a:pt x="2250973" y="516483"/>
                  </a:lnTo>
                  <a:lnTo>
                    <a:pt x="2258504" y="479171"/>
                  </a:lnTo>
                  <a:lnTo>
                    <a:pt x="2258504" y="95834"/>
                  </a:lnTo>
                  <a:close/>
                </a:path>
              </a:pathLst>
            </a:custGeom>
            <a:solidFill>
              <a:srgbClr val="323B97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7" name="object 37" descr=""/>
          <p:cNvSpPr txBox="1"/>
          <p:nvPr/>
        </p:nvSpPr>
        <p:spPr>
          <a:xfrm>
            <a:off x="699961" y="846835"/>
            <a:ext cx="6108065" cy="1925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solidFill>
                  <a:srgbClr val="F26F21"/>
                </a:solidFill>
                <a:latin typeface="Calibri"/>
                <a:cs typeface="Calibri"/>
              </a:rPr>
              <a:t>227</a:t>
            </a:r>
            <a:r>
              <a:rPr dirty="0" sz="2400" spc="-55">
                <a:solidFill>
                  <a:srgbClr val="F26F21"/>
                </a:solidFill>
                <a:latin typeface="Calibri"/>
                <a:cs typeface="Calibri"/>
              </a:rPr>
              <a:t> </a:t>
            </a:r>
            <a:r>
              <a:rPr dirty="0" sz="1900" spc="-10">
                <a:solidFill>
                  <a:srgbClr val="F26F21"/>
                </a:solidFill>
                <a:latin typeface="Calibri"/>
                <a:cs typeface="Calibri"/>
              </a:rPr>
              <a:t>PATIENTS</a:t>
            </a:r>
            <a:r>
              <a:rPr dirty="0" sz="1900" spc="90">
                <a:solidFill>
                  <a:srgbClr val="F26F21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F26F21"/>
                </a:solidFill>
                <a:latin typeface="Calibri"/>
                <a:cs typeface="Calibri"/>
              </a:rPr>
              <a:t>COMPLETED</a:t>
            </a:r>
            <a:r>
              <a:rPr dirty="0" sz="1900" spc="90">
                <a:solidFill>
                  <a:srgbClr val="F26F21"/>
                </a:solidFill>
                <a:latin typeface="Calibri"/>
                <a:cs typeface="Calibri"/>
              </a:rPr>
              <a:t> </a:t>
            </a:r>
            <a:r>
              <a:rPr dirty="0" sz="1900">
                <a:solidFill>
                  <a:srgbClr val="F26F21"/>
                </a:solidFill>
                <a:latin typeface="Calibri"/>
                <a:cs typeface="Calibri"/>
              </a:rPr>
              <a:t>THE</a:t>
            </a:r>
            <a:r>
              <a:rPr dirty="0" sz="1900" spc="85">
                <a:solidFill>
                  <a:srgbClr val="F26F21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F26F21"/>
                </a:solidFill>
                <a:latin typeface="Calibri"/>
                <a:cs typeface="Calibri"/>
              </a:rPr>
              <a:t>HALO</a:t>
            </a:r>
            <a:r>
              <a:rPr dirty="0" sz="2400" spc="-40">
                <a:solidFill>
                  <a:srgbClr val="F26F21"/>
                </a:solidFill>
                <a:latin typeface="Calibri"/>
                <a:cs typeface="Calibri"/>
              </a:rPr>
              <a:t> </a:t>
            </a:r>
            <a:r>
              <a:rPr dirty="0" sz="1900" spc="-10">
                <a:solidFill>
                  <a:srgbClr val="F26F21"/>
                </a:solidFill>
                <a:latin typeface="Calibri"/>
                <a:cs typeface="Calibri"/>
              </a:rPr>
              <a:t>TRIAL</a:t>
            </a:r>
            <a:endParaRPr sz="1900">
              <a:latin typeface="Calibri"/>
              <a:cs typeface="Calibri"/>
            </a:endParaRPr>
          </a:p>
          <a:p>
            <a:pPr algn="ctr" marL="4707255" marR="5080">
              <a:lnSpc>
                <a:spcPts val="1900"/>
              </a:lnSpc>
              <a:spcBef>
                <a:spcPts val="1720"/>
              </a:spcBef>
            </a:pP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631</a:t>
            </a:r>
            <a:r>
              <a:rPr dirty="0" sz="1600" spc="-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Assessed</a:t>
            </a:r>
            <a:r>
              <a:rPr dirty="0" sz="1600" spc="-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spc="-25">
                <a:solidFill>
                  <a:srgbClr val="FFFFFF"/>
                </a:solidFill>
                <a:latin typeface="Calibri"/>
                <a:cs typeface="Calibri"/>
              </a:rPr>
              <a:t>for </a:t>
            </a:r>
            <a:r>
              <a:rPr dirty="0" sz="1600" spc="-10">
                <a:solidFill>
                  <a:srgbClr val="FFFFFF"/>
                </a:solidFill>
                <a:latin typeface="Calibri"/>
                <a:cs typeface="Calibri"/>
              </a:rPr>
              <a:t>eligibility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9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900">
              <a:latin typeface="Calibri"/>
              <a:cs typeface="Calibri"/>
            </a:endParaRPr>
          </a:p>
          <a:p>
            <a:pPr algn="ctr" marL="4694555">
              <a:lnSpc>
                <a:spcPct val="100000"/>
              </a:lnSpc>
            </a:pP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249 </a:t>
            </a:r>
            <a:r>
              <a:rPr dirty="0" sz="1600" spc="-10">
                <a:solidFill>
                  <a:srgbClr val="FFFFFF"/>
                </a:solidFill>
                <a:latin typeface="Calibri"/>
                <a:cs typeface="Calibri"/>
              </a:rPr>
              <a:t>Randomized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8" name="object 38" descr=""/>
          <p:cNvSpPr/>
          <p:nvPr/>
        </p:nvSpPr>
        <p:spPr>
          <a:xfrm>
            <a:off x="6101057" y="2938034"/>
            <a:ext cx="0" cy="274955"/>
          </a:xfrm>
          <a:custGeom>
            <a:avLst/>
            <a:gdLst/>
            <a:ahLst/>
            <a:cxnLst/>
            <a:rect l="l" t="t" r="r" b="b"/>
            <a:pathLst>
              <a:path w="0" h="274955">
                <a:moveTo>
                  <a:pt x="0" y="274497"/>
                </a:moveTo>
                <a:lnTo>
                  <a:pt x="1" y="0"/>
                </a:lnTo>
              </a:path>
            </a:pathLst>
          </a:custGeom>
          <a:ln w="6350">
            <a:solidFill>
              <a:srgbClr val="595959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3166872" y="1624583"/>
            <a:ext cx="5858510" cy="4559935"/>
            <a:chOff x="3166872" y="1624583"/>
            <a:chExt cx="5858510" cy="4559935"/>
          </a:xfrm>
        </p:grpSpPr>
        <p:pic>
          <p:nvPicPr>
            <p:cNvPr id="3" name="object 3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166872" y="1624583"/>
              <a:ext cx="5858256" cy="4559808"/>
            </a:xfrm>
            <a:prstGeom prst="rect">
              <a:avLst/>
            </a:prstGeom>
          </p:spPr>
        </p:pic>
        <p:sp>
          <p:nvSpPr>
            <p:cNvPr id="4" name="object 4" descr=""/>
            <p:cNvSpPr/>
            <p:nvPr/>
          </p:nvSpPr>
          <p:spPr>
            <a:xfrm>
              <a:off x="3421038" y="1879838"/>
              <a:ext cx="5350510" cy="4048125"/>
            </a:xfrm>
            <a:custGeom>
              <a:avLst/>
              <a:gdLst/>
              <a:ahLst/>
              <a:cxnLst/>
              <a:rect l="l" t="t" r="r" b="b"/>
              <a:pathLst>
                <a:path w="5350509" h="4048125">
                  <a:moveTo>
                    <a:pt x="5284873" y="0"/>
                  </a:moveTo>
                  <a:lnTo>
                    <a:pt x="65048" y="0"/>
                  </a:lnTo>
                  <a:lnTo>
                    <a:pt x="39728" y="5111"/>
                  </a:lnTo>
                  <a:lnTo>
                    <a:pt x="19051" y="19052"/>
                  </a:lnTo>
                  <a:lnTo>
                    <a:pt x="5111" y="39729"/>
                  </a:lnTo>
                  <a:lnTo>
                    <a:pt x="0" y="65049"/>
                  </a:lnTo>
                  <a:lnTo>
                    <a:pt x="0" y="3982848"/>
                  </a:lnTo>
                  <a:lnTo>
                    <a:pt x="5111" y="4008168"/>
                  </a:lnTo>
                  <a:lnTo>
                    <a:pt x="19051" y="4028844"/>
                  </a:lnTo>
                  <a:lnTo>
                    <a:pt x="39728" y="4042785"/>
                  </a:lnTo>
                  <a:lnTo>
                    <a:pt x="65048" y="4047897"/>
                  </a:lnTo>
                  <a:lnTo>
                    <a:pt x="5284873" y="4047897"/>
                  </a:lnTo>
                  <a:lnTo>
                    <a:pt x="5310194" y="4042785"/>
                  </a:lnTo>
                  <a:lnTo>
                    <a:pt x="5330870" y="4028844"/>
                  </a:lnTo>
                  <a:lnTo>
                    <a:pt x="5344811" y="4008168"/>
                  </a:lnTo>
                  <a:lnTo>
                    <a:pt x="5349923" y="3982848"/>
                  </a:lnTo>
                  <a:lnTo>
                    <a:pt x="5349923" y="65049"/>
                  </a:lnTo>
                  <a:lnTo>
                    <a:pt x="5344811" y="39729"/>
                  </a:lnTo>
                  <a:lnTo>
                    <a:pt x="5330870" y="19052"/>
                  </a:lnTo>
                  <a:lnTo>
                    <a:pt x="5310194" y="5111"/>
                  </a:lnTo>
                  <a:lnTo>
                    <a:pt x="528487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4035775" y="3384942"/>
              <a:ext cx="340995" cy="1245235"/>
            </a:xfrm>
            <a:custGeom>
              <a:avLst/>
              <a:gdLst/>
              <a:ahLst/>
              <a:cxnLst/>
              <a:rect l="l" t="t" r="r" b="b"/>
              <a:pathLst>
                <a:path w="340995" h="1245235">
                  <a:moveTo>
                    <a:pt x="340555" y="0"/>
                  </a:moveTo>
                  <a:lnTo>
                    <a:pt x="0" y="0"/>
                  </a:lnTo>
                  <a:lnTo>
                    <a:pt x="0" y="1245071"/>
                  </a:lnTo>
                  <a:lnTo>
                    <a:pt x="340555" y="1245071"/>
                  </a:lnTo>
                  <a:lnTo>
                    <a:pt x="340555" y="0"/>
                  </a:lnTo>
                  <a:close/>
                </a:path>
              </a:pathLst>
            </a:custGeom>
            <a:solidFill>
              <a:srgbClr val="AFABA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5254752" y="3386327"/>
              <a:ext cx="2780030" cy="1484630"/>
            </a:xfrm>
            <a:custGeom>
              <a:avLst/>
              <a:gdLst/>
              <a:ahLst/>
              <a:cxnLst/>
              <a:rect l="l" t="t" r="r" b="b"/>
              <a:pathLst>
                <a:path w="2780029" h="1484629">
                  <a:moveTo>
                    <a:pt x="341376" y="0"/>
                  </a:moveTo>
                  <a:lnTo>
                    <a:pt x="0" y="0"/>
                  </a:lnTo>
                  <a:lnTo>
                    <a:pt x="0" y="1274064"/>
                  </a:lnTo>
                  <a:lnTo>
                    <a:pt x="341376" y="1274064"/>
                  </a:lnTo>
                  <a:lnTo>
                    <a:pt x="341376" y="0"/>
                  </a:lnTo>
                  <a:close/>
                </a:path>
                <a:path w="2780029" h="1484629">
                  <a:moveTo>
                    <a:pt x="1560576" y="0"/>
                  </a:moveTo>
                  <a:lnTo>
                    <a:pt x="1219200" y="0"/>
                  </a:lnTo>
                  <a:lnTo>
                    <a:pt x="1219200" y="1197864"/>
                  </a:lnTo>
                  <a:lnTo>
                    <a:pt x="1560576" y="1197864"/>
                  </a:lnTo>
                  <a:lnTo>
                    <a:pt x="1560576" y="0"/>
                  </a:lnTo>
                  <a:close/>
                </a:path>
                <a:path w="2780029" h="1484629">
                  <a:moveTo>
                    <a:pt x="2779776" y="0"/>
                  </a:moveTo>
                  <a:lnTo>
                    <a:pt x="2438400" y="0"/>
                  </a:lnTo>
                  <a:lnTo>
                    <a:pt x="2438400" y="1484376"/>
                  </a:lnTo>
                  <a:lnTo>
                    <a:pt x="2779776" y="1484376"/>
                  </a:lnTo>
                  <a:lnTo>
                    <a:pt x="2779776" y="0"/>
                  </a:lnTo>
                  <a:close/>
                </a:path>
              </a:pathLst>
            </a:custGeom>
            <a:solidFill>
              <a:srgbClr val="323B9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5687568" y="3340607"/>
              <a:ext cx="2780030" cy="283845"/>
            </a:xfrm>
            <a:custGeom>
              <a:avLst/>
              <a:gdLst/>
              <a:ahLst/>
              <a:cxnLst/>
              <a:rect l="l" t="t" r="r" b="b"/>
              <a:pathLst>
                <a:path w="2780029" h="283845">
                  <a:moveTo>
                    <a:pt x="341376" y="45720"/>
                  </a:moveTo>
                  <a:lnTo>
                    <a:pt x="0" y="45720"/>
                  </a:lnTo>
                  <a:lnTo>
                    <a:pt x="0" y="82296"/>
                  </a:lnTo>
                  <a:lnTo>
                    <a:pt x="341376" y="82296"/>
                  </a:lnTo>
                  <a:lnTo>
                    <a:pt x="341376" y="45720"/>
                  </a:lnTo>
                  <a:close/>
                </a:path>
                <a:path w="2780029" h="283845">
                  <a:moveTo>
                    <a:pt x="1560576" y="0"/>
                  </a:moveTo>
                  <a:lnTo>
                    <a:pt x="1219200" y="0"/>
                  </a:lnTo>
                  <a:lnTo>
                    <a:pt x="1219200" y="45720"/>
                  </a:lnTo>
                  <a:lnTo>
                    <a:pt x="1560576" y="45720"/>
                  </a:lnTo>
                  <a:lnTo>
                    <a:pt x="1560576" y="0"/>
                  </a:lnTo>
                  <a:close/>
                </a:path>
                <a:path w="2780029" h="283845">
                  <a:moveTo>
                    <a:pt x="2779776" y="45720"/>
                  </a:moveTo>
                  <a:lnTo>
                    <a:pt x="2438400" y="45720"/>
                  </a:lnTo>
                  <a:lnTo>
                    <a:pt x="2438400" y="283464"/>
                  </a:lnTo>
                  <a:lnTo>
                    <a:pt x="2779776" y="283464"/>
                  </a:lnTo>
                  <a:lnTo>
                    <a:pt x="2779776" y="45720"/>
                  </a:lnTo>
                  <a:close/>
                </a:path>
              </a:pathLst>
            </a:custGeom>
            <a:solidFill>
              <a:srgbClr val="FF69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4177478" y="4511507"/>
              <a:ext cx="57150" cy="237490"/>
            </a:xfrm>
            <a:custGeom>
              <a:avLst/>
              <a:gdLst/>
              <a:ahLst/>
              <a:cxnLst/>
              <a:rect l="l" t="t" r="r" b="b"/>
              <a:pathLst>
                <a:path w="57150" h="237489">
                  <a:moveTo>
                    <a:pt x="28761" y="118405"/>
                  </a:moveTo>
                  <a:lnTo>
                    <a:pt x="28761" y="237013"/>
                  </a:lnTo>
                </a:path>
                <a:path w="57150" h="237489">
                  <a:moveTo>
                    <a:pt x="28761" y="118405"/>
                  </a:moveTo>
                  <a:lnTo>
                    <a:pt x="28761" y="0"/>
                  </a:lnTo>
                </a:path>
                <a:path w="57150" h="237489">
                  <a:moveTo>
                    <a:pt x="0" y="237013"/>
                  </a:moveTo>
                  <a:lnTo>
                    <a:pt x="57150" y="237013"/>
                  </a:lnTo>
                </a:path>
                <a:path w="57150" h="237489">
                  <a:moveTo>
                    <a:pt x="0" y="0"/>
                  </a:moveTo>
                  <a:lnTo>
                    <a:pt x="57150" y="0"/>
                  </a:lnTo>
                </a:path>
              </a:pathLst>
            </a:custGeom>
            <a:ln w="9525">
              <a:solidFill>
                <a:srgbClr val="72727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5396666" y="4537758"/>
              <a:ext cx="57150" cy="245110"/>
            </a:xfrm>
            <a:custGeom>
              <a:avLst/>
              <a:gdLst/>
              <a:ahLst/>
              <a:cxnLst/>
              <a:rect l="l" t="t" r="r" b="b"/>
              <a:pathLst>
                <a:path w="57150" h="245110">
                  <a:moveTo>
                    <a:pt x="28773" y="122634"/>
                  </a:moveTo>
                  <a:lnTo>
                    <a:pt x="28773" y="244514"/>
                  </a:lnTo>
                </a:path>
                <a:path w="57150" h="245110">
                  <a:moveTo>
                    <a:pt x="28773" y="122634"/>
                  </a:moveTo>
                  <a:lnTo>
                    <a:pt x="28773" y="0"/>
                  </a:lnTo>
                </a:path>
                <a:path w="57150" h="245110">
                  <a:moveTo>
                    <a:pt x="0" y="244514"/>
                  </a:moveTo>
                  <a:lnTo>
                    <a:pt x="57150" y="244514"/>
                  </a:lnTo>
                </a:path>
                <a:path w="57150" h="245110">
                  <a:moveTo>
                    <a:pt x="0" y="0"/>
                  </a:moveTo>
                  <a:lnTo>
                    <a:pt x="57150" y="0"/>
                  </a:lnTo>
                </a:path>
              </a:pathLst>
            </a:custGeom>
            <a:ln w="9525">
              <a:solidFill>
                <a:srgbClr val="72727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6615855" y="4463503"/>
              <a:ext cx="57150" cy="243204"/>
            </a:xfrm>
            <a:custGeom>
              <a:avLst/>
              <a:gdLst/>
              <a:ahLst/>
              <a:cxnLst/>
              <a:rect l="l" t="t" r="r" b="b"/>
              <a:pathLst>
                <a:path w="57150" h="243204">
                  <a:moveTo>
                    <a:pt x="28784" y="120688"/>
                  </a:moveTo>
                  <a:lnTo>
                    <a:pt x="28784" y="243014"/>
                  </a:lnTo>
                </a:path>
                <a:path w="57150" h="243204">
                  <a:moveTo>
                    <a:pt x="28784" y="120688"/>
                  </a:moveTo>
                  <a:lnTo>
                    <a:pt x="28784" y="0"/>
                  </a:lnTo>
                </a:path>
                <a:path w="57150" h="243204">
                  <a:moveTo>
                    <a:pt x="0" y="243014"/>
                  </a:moveTo>
                  <a:lnTo>
                    <a:pt x="57150" y="243014"/>
                  </a:lnTo>
                </a:path>
                <a:path w="57150" h="243204">
                  <a:moveTo>
                    <a:pt x="0" y="0"/>
                  </a:moveTo>
                  <a:lnTo>
                    <a:pt x="57150" y="0"/>
                  </a:lnTo>
                </a:path>
              </a:pathLst>
            </a:custGeom>
            <a:ln w="9525">
              <a:solidFill>
                <a:srgbClr val="72727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7835044" y="4744769"/>
              <a:ext cx="57150" cy="250825"/>
            </a:xfrm>
            <a:custGeom>
              <a:avLst/>
              <a:gdLst/>
              <a:ahLst/>
              <a:cxnLst/>
              <a:rect l="l" t="t" r="r" b="b"/>
              <a:pathLst>
                <a:path w="57150" h="250825">
                  <a:moveTo>
                    <a:pt x="28795" y="125934"/>
                  </a:moveTo>
                  <a:lnTo>
                    <a:pt x="28795" y="250515"/>
                  </a:lnTo>
                </a:path>
                <a:path w="57150" h="250825">
                  <a:moveTo>
                    <a:pt x="28795" y="125934"/>
                  </a:moveTo>
                  <a:lnTo>
                    <a:pt x="28795" y="0"/>
                  </a:lnTo>
                </a:path>
                <a:path w="57150" h="250825">
                  <a:moveTo>
                    <a:pt x="0" y="250515"/>
                  </a:moveTo>
                  <a:lnTo>
                    <a:pt x="57150" y="250515"/>
                  </a:lnTo>
                </a:path>
                <a:path w="57150" h="250825">
                  <a:moveTo>
                    <a:pt x="0" y="0"/>
                  </a:moveTo>
                  <a:lnTo>
                    <a:pt x="57150" y="0"/>
                  </a:lnTo>
                </a:path>
              </a:pathLst>
            </a:custGeom>
            <a:ln w="9525">
              <a:solidFill>
                <a:srgbClr val="72727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5829173" y="3256683"/>
              <a:ext cx="57150" cy="332105"/>
            </a:xfrm>
            <a:custGeom>
              <a:avLst/>
              <a:gdLst/>
              <a:ahLst/>
              <a:cxnLst/>
              <a:rect l="l" t="t" r="r" b="b"/>
              <a:pathLst>
                <a:path w="57150" h="332104">
                  <a:moveTo>
                    <a:pt x="29083" y="166220"/>
                  </a:moveTo>
                  <a:lnTo>
                    <a:pt x="29083" y="331519"/>
                  </a:lnTo>
                </a:path>
                <a:path w="57150" h="332104">
                  <a:moveTo>
                    <a:pt x="29083" y="166220"/>
                  </a:moveTo>
                  <a:lnTo>
                    <a:pt x="29083" y="0"/>
                  </a:lnTo>
                </a:path>
                <a:path w="57150" h="332104">
                  <a:moveTo>
                    <a:pt x="0" y="331519"/>
                  </a:moveTo>
                  <a:lnTo>
                    <a:pt x="57150" y="331519"/>
                  </a:lnTo>
                </a:path>
                <a:path w="57150" h="332104">
                  <a:moveTo>
                    <a:pt x="0" y="0"/>
                  </a:moveTo>
                  <a:lnTo>
                    <a:pt x="57150" y="0"/>
                  </a:lnTo>
                </a:path>
              </a:pathLst>
            </a:custGeom>
            <a:ln w="9525">
              <a:solidFill>
                <a:srgbClr val="72727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7048361" y="3174930"/>
              <a:ext cx="57150" cy="330200"/>
            </a:xfrm>
            <a:custGeom>
              <a:avLst/>
              <a:gdLst/>
              <a:ahLst/>
              <a:cxnLst/>
              <a:rect l="l" t="t" r="r" b="b"/>
              <a:pathLst>
                <a:path w="57150" h="330200">
                  <a:moveTo>
                    <a:pt x="29094" y="165678"/>
                  </a:moveTo>
                  <a:lnTo>
                    <a:pt x="29094" y="330019"/>
                  </a:lnTo>
                </a:path>
                <a:path w="57150" h="330200">
                  <a:moveTo>
                    <a:pt x="29094" y="165678"/>
                  </a:moveTo>
                  <a:lnTo>
                    <a:pt x="29094" y="0"/>
                  </a:lnTo>
                </a:path>
                <a:path w="57150" h="330200">
                  <a:moveTo>
                    <a:pt x="0" y="330019"/>
                  </a:moveTo>
                  <a:lnTo>
                    <a:pt x="57150" y="330019"/>
                  </a:lnTo>
                </a:path>
                <a:path w="57150" h="330200">
                  <a:moveTo>
                    <a:pt x="0" y="0"/>
                  </a:moveTo>
                  <a:lnTo>
                    <a:pt x="57150" y="0"/>
                  </a:lnTo>
                </a:path>
              </a:pathLst>
            </a:custGeom>
            <a:ln w="9525">
              <a:solidFill>
                <a:srgbClr val="72727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8267549" y="3457695"/>
              <a:ext cx="57150" cy="334645"/>
            </a:xfrm>
            <a:custGeom>
              <a:avLst/>
              <a:gdLst/>
              <a:ahLst/>
              <a:cxnLst/>
              <a:rect l="l" t="t" r="r" b="b"/>
              <a:pathLst>
                <a:path w="57150" h="334645">
                  <a:moveTo>
                    <a:pt x="29106" y="166376"/>
                  </a:moveTo>
                  <a:lnTo>
                    <a:pt x="29106" y="334519"/>
                  </a:lnTo>
                </a:path>
                <a:path w="57150" h="334645">
                  <a:moveTo>
                    <a:pt x="29106" y="166376"/>
                  </a:moveTo>
                  <a:lnTo>
                    <a:pt x="29106" y="0"/>
                  </a:lnTo>
                </a:path>
                <a:path w="57150" h="334645">
                  <a:moveTo>
                    <a:pt x="0" y="334519"/>
                  </a:moveTo>
                  <a:lnTo>
                    <a:pt x="57150" y="334519"/>
                  </a:lnTo>
                </a:path>
                <a:path w="57150" h="334645">
                  <a:moveTo>
                    <a:pt x="0" y="0"/>
                  </a:moveTo>
                  <a:lnTo>
                    <a:pt x="57150" y="0"/>
                  </a:lnTo>
                </a:path>
              </a:pathLst>
            </a:custGeom>
            <a:ln w="9525">
              <a:solidFill>
                <a:srgbClr val="72727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3812711" y="3384942"/>
              <a:ext cx="4874260" cy="0"/>
            </a:xfrm>
            <a:custGeom>
              <a:avLst/>
              <a:gdLst/>
              <a:ahLst/>
              <a:cxnLst/>
              <a:rect l="l" t="t" r="r" b="b"/>
              <a:pathLst>
                <a:path w="4874259" h="0">
                  <a:moveTo>
                    <a:pt x="0" y="0"/>
                  </a:moveTo>
                  <a:lnTo>
                    <a:pt x="4874088" y="0"/>
                  </a:lnTo>
                </a:path>
              </a:pathLst>
            </a:custGeom>
            <a:ln w="9525">
              <a:solidFill>
                <a:srgbClr val="DEDEDE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6" name="object 16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43764" rIns="0" bIns="0" rtlCol="0" vert="horz">
            <a:spAutoFit/>
          </a:bodyPr>
          <a:lstStyle/>
          <a:p>
            <a:pPr marL="12700">
              <a:lnSpc>
                <a:spcPts val="4270"/>
              </a:lnSpc>
              <a:spcBef>
                <a:spcPts val="100"/>
              </a:spcBef>
            </a:pPr>
            <a:r>
              <a:rPr dirty="0"/>
              <a:t>Primary</a:t>
            </a:r>
            <a:r>
              <a:rPr dirty="0" spc="-20"/>
              <a:t> </a:t>
            </a:r>
            <a:r>
              <a:rPr dirty="0" spc="-10"/>
              <a:t>Endpoint</a:t>
            </a:r>
          </a:p>
          <a:p>
            <a:pPr marL="13335">
              <a:lnSpc>
                <a:spcPts val="2830"/>
              </a:lnSpc>
            </a:pPr>
            <a:r>
              <a:rPr dirty="0" cap="small" sz="2400" b="0">
                <a:solidFill>
                  <a:srgbClr val="F26F21"/>
                </a:solidFill>
                <a:latin typeface="Calibri"/>
                <a:cs typeface="Calibri"/>
              </a:rPr>
              <a:t>placebo-corrected</a:t>
            </a:r>
            <a:r>
              <a:rPr dirty="0" cap="small" sz="2400" spc="100" b="0">
                <a:solidFill>
                  <a:srgbClr val="F26F21"/>
                </a:solidFill>
                <a:latin typeface="Calibri"/>
                <a:cs typeface="Calibri"/>
              </a:rPr>
              <a:t> </a:t>
            </a:r>
            <a:r>
              <a:rPr dirty="0" cap="small" sz="2400" b="0">
                <a:solidFill>
                  <a:srgbClr val="F26F21"/>
                </a:solidFill>
                <a:latin typeface="Calibri"/>
                <a:cs typeface="Calibri"/>
              </a:rPr>
              <a:t>change</a:t>
            </a:r>
            <a:r>
              <a:rPr dirty="0" cap="small" sz="2400" spc="110" b="0">
                <a:solidFill>
                  <a:srgbClr val="F26F21"/>
                </a:solidFill>
                <a:latin typeface="Calibri"/>
                <a:cs typeface="Calibri"/>
              </a:rPr>
              <a:t> </a:t>
            </a:r>
            <a:r>
              <a:rPr dirty="0" cap="small" sz="2400" b="0">
                <a:solidFill>
                  <a:srgbClr val="F26F21"/>
                </a:solidFill>
                <a:latin typeface="Calibri"/>
                <a:cs typeface="Calibri"/>
              </a:rPr>
              <a:t>from</a:t>
            </a:r>
            <a:r>
              <a:rPr dirty="0" cap="small" sz="2400" spc="114" b="0">
                <a:solidFill>
                  <a:srgbClr val="F26F21"/>
                </a:solidFill>
                <a:latin typeface="Calibri"/>
                <a:cs typeface="Calibri"/>
              </a:rPr>
              <a:t> </a:t>
            </a:r>
            <a:r>
              <a:rPr dirty="0" cap="small" sz="2400" b="0">
                <a:solidFill>
                  <a:srgbClr val="F26F21"/>
                </a:solidFill>
                <a:latin typeface="Calibri"/>
                <a:cs typeface="Calibri"/>
              </a:rPr>
              <a:t>baseline</a:t>
            </a:r>
            <a:r>
              <a:rPr dirty="0" cap="small" sz="2400" spc="110" b="0">
                <a:solidFill>
                  <a:srgbClr val="F26F21"/>
                </a:solidFill>
                <a:latin typeface="Calibri"/>
                <a:cs typeface="Calibri"/>
              </a:rPr>
              <a:t> </a:t>
            </a:r>
            <a:r>
              <a:rPr dirty="0" cap="small" sz="2400" b="0">
                <a:solidFill>
                  <a:srgbClr val="F26F21"/>
                </a:solidFill>
                <a:latin typeface="Calibri"/>
                <a:cs typeface="Calibri"/>
              </a:rPr>
              <a:t>in</a:t>
            </a:r>
            <a:r>
              <a:rPr dirty="0" cap="small" sz="2400" spc="110" b="0">
                <a:solidFill>
                  <a:srgbClr val="F26F21"/>
                </a:solidFill>
                <a:latin typeface="Calibri"/>
                <a:cs typeface="Calibri"/>
              </a:rPr>
              <a:t> </a:t>
            </a:r>
            <a:r>
              <a:rPr dirty="0" cap="small" sz="2400" b="0">
                <a:solidFill>
                  <a:srgbClr val="F26F21"/>
                </a:solidFill>
                <a:latin typeface="Calibri"/>
                <a:cs typeface="Calibri"/>
              </a:rPr>
              <a:t>mean</a:t>
            </a:r>
            <a:r>
              <a:rPr dirty="0" cap="small" sz="2400" spc="110" b="0">
                <a:solidFill>
                  <a:srgbClr val="F26F21"/>
                </a:solidFill>
                <a:latin typeface="Calibri"/>
                <a:cs typeface="Calibri"/>
              </a:rPr>
              <a:t> </a:t>
            </a:r>
            <a:r>
              <a:rPr dirty="0" cap="small" sz="2400" b="0">
                <a:solidFill>
                  <a:srgbClr val="F26F21"/>
                </a:solidFill>
                <a:latin typeface="Calibri"/>
                <a:cs typeface="Calibri"/>
              </a:rPr>
              <a:t>seated</a:t>
            </a:r>
            <a:r>
              <a:rPr dirty="0" cap="small" sz="2400" spc="125" b="0">
                <a:solidFill>
                  <a:srgbClr val="F26F21"/>
                </a:solidFill>
                <a:latin typeface="Calibri"/>
                <a:cs typeface="Calibri"/>
              </a:rPr>
              <a:t> </a:t>
            </a:r>
            <a:r>
              <a:rPr dirty="0" cap="small" sz="2400" b="0">
                <a:solidFill>
                  <a:srgbClr val="F26F21"/>
                </a:solidFill>
                <a:latin typeface="Calibri"/>
                <a:cs typeface="Calibri"/>
              </a:rPr>
              <a:t>SBP</a:t>
            </a:r>
            <a:r>
              <a:rPr dirty="0" cap="small" sz="2400" spc="-15" b="0">
                <a:solidFill>
                  <a:srgbClr val="F26F21"/>
                </a:solidFill>
                <a:latin typeface="Calibri"/>
                <a:cs typeface="Calibri"/>
              </a:rPr>
              <a:t> </a:t>
            </a:r>
            <a:r>
              <a:rPr dirty="0" cap="small" sz="2400" b="0">
                <a:solidFill>
                  <a:srgbClr val="F26F21"/>
                </a:solidFill>
                <a:latin typeface="Calibri"/>
                <a:cs typeface="Calibri"/>
              </a:rPr>
              <a:t>at</a:t>
            </a:r>
            <a:r>
              <a:rPr dirty="0" cap="small" sz="2400" spc="110" b="0">
                <a:solidFill>
                  <a:srgbClr val="F26F21"/>
                </a:solidFill>
                <a:latin typeface="Calibri"/>
                <a:cs typeface="Calibri"/>
              </a:rPr>
              <a:t> </a:t>
            </a:r>
            <a:r>
              <a:rPr dirty="0" cap="small" sz="2400" b="0">
                <a:solidFill>
                  <a:srgbClr val="F26F21"/>
                </a:solidFill>
                <a:latin typeface="Calibri"/>
                <a:cs typeface="Calibri"/>
              </a:rPr>
              <a:t>8</a:t>
            </a:r>
            <a:r>
              <a:rPr dirty="0" cap="small" sz="2400" spc="-10" b="0">
                <a:solidFill>
                  <a:srgbClr val="F26F21"/>
                </a:solidFill>
                <a:latin typeface="Calibri"/>
                <a:cs typeface="Calibri"/>
              </a:rPr>
              <a:t> </a:t>
            </a:r>
            <a:r>
              <a:rPr dirty="0" cap="small" sz="2400" spc="-20" b="0">
                <a:solidFill>
                  <a:srgbClr val="F26F21"/>
                </a:solidFill>
                <a:latin typeface="Calibri"/>
                <a:cs typeface="Calibri"/>
              </a:rPr>
              <a:t>weeks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4021554" y="4751323"/>
            <a:ext cx="34417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 b="1">
                <a:solidFill>
                  <a:srgbClr val="262626"/>
                </a:solidFill>
                <a:latin typeface="Calibri"/>
                <a:cs typeface="Calibri"/>
              </a:rPr>
              <a:t>-</a:t>
            </a:r>
            <a:r>
              <a:rPr dirty="0" sz="1200" spc="-20" b="1">
                <a:solidFill>
                  <a:srgbClr val="262626"/>
                </a:solidFill>
                <a:latin typeface="Calibri"/>
                <a:cs typeface="Calibri"/>
              </a:rPr>
              <a:t>16.6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5253442" y="4793995"/>
            <a:ext cx="34417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 b="1">
                <a:solidFill>
                  <a:srgbClr val="262626"/>
                </a:solidFill>
                <a:latin typeface="Calibri"/>
                <a:cs typeface="Calibri"/>
              </a:rPr>
              <a:t>-</a:t>
            </a:r>
            <a:r>
              <a:rPr dirty="0" sz="1200" spc="-20" b="1">
                <a:solidFill>
                  <a:srgbClr val="262626"/>
                </a:solidFill>
                <a:latin typeface="Calibri"/>
                <a:cs typeface="Calibri"/>
              </a:rPr>
              <a:t>17.0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6472632" y="4729988"/>
            <a:ext cx="34417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 b="1">
                <a:solidFill>
                  <a:srgbClr val="262626"/>
                </a:solidFill>
                <a:latin typeface="Calibri"/>
                <a:cs typeface="Calibri"/>
              </a:rPr>
              <a:t>-</a:t>
            </a:r>
            <a:r>
              <a:rPr dirty="0" sz="1200" spc="-20" b="1">
                <a:solidFill>
                  <a:srgbClr val="262626"/>
                </a:solidFill>
                <a:latin typeface="Calibri"/>
                <a:cs typeface="Calibri"/>
              </a:rPr>
              <a:t>16.0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7691821" y="4992116"/>
            <a:ext cx="34417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 b="1">
                <a:solidFill>
                  <a:srgbClr val="262626"/>
                </a:solidFill>
                <a:latin typeface="Calibri"/>
                <a:cs typeface="Calibri"/>
              </a:rPr>
              <a:t>-</a:t>
            </a:r>
            <a:r>
              <a:rPr dirty="0" sz="1200" spc="-20" b="1">
                <a:solidFill>
                  <a:srgbClr val="262626"/>
                </a:solidFill>
                <a:latin typeface="Calibri"/>
                <a:cs typeface="Calibri"/>
              </a:rPr>
              <a:t>19.8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6954222" y="2943859"/>
            <a:ext cx="22034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 b="1">
                <a:solidFill>
                  <a:srgbClr val="262626"/>
                </a:solidFill>
                <a:latin typeface="Calibri"/>
                <a:cs typeface="Calibri"/>
              </a:rPr>
              <a:t>0.6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3563291" y="2606094"/>
            <a:ext cx="227329" cy="2740660"/>
          </a:xfrm>
          <a:prstGeom prst="rect">
            <a:avLst/>
          </a:prstGeom>
        </p:spPr>
        <p:txBody>
          <a:bodyPr wrap="square" lIns="0" tIns="4445" rIns="0" bIns="0" rtlCol="0" vert="vert270">
            <a:spAutoFit/>
          </a:bodyPr>
          <a:lstStyle/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300">
                <a:solidFill>
                  <a:srgbClr val="3B3838"/>
                </a:solidFill>
                <a:latin typeface="Calibri"/>
                <a:cs typeface="Calibri"/>
              </a:rPr>
              <a:t>LSM</a:t>
            </a:r>
            <a:r>
              <a:rPr dirty="0" sz="1300" spc="75">
                <a:solidFill>
                  <a:srgbClr val="3B3838"/>
                </a:solidFill>
                <a:latin typeface="Calibri"/>
                <a:cs typeface="Calibri"/>
              </a:rPr>
              <a:t> </a:t>
            </a:r>
            <a:r>
              <a:rPr dirty="0" sz="1300">
                <a:solidFill>
                  <a:srgbClr val="3B3838"/>
                </a:solidFill>
                <a:latin typeface="Calibri"/>
                <a:cs typeface="Calibri"/>
              </a:rPr>
              <a:t>CHANGE</a:t>
            </a:r>
            <a:r>
              <a:rPr dirty="0" sz="1300" spc="70">
                <a:solidFill>
                  <a:srgbClr val="3B3838"/>
                </a:solidFill>
                <a:latin typeface="Calibri"/>
                <a:cs typeface="Calibri"/>
              </a:rPr>
              <a:t> </a:t>
            </a:r>
            <a:r>
              <a:rPr dirty="0" sz="1300">
                <a:solidFill>
                  <a:srgbClr val="3B3838"/>
                </a:solidFill>
                <a:latin typeface="Calibri"/>
                <a:cs typeface="Calibri"/>
              </a:rPr>
              <a:t>FROM</a:t>
            </a:r>
            <a:r>
              <a:rPr dirty="0" sz="1300" spc="75">
                <a:solidFill>
                  <a:srgbClr val="3B3838"/>
                </a:solidFill>
                <a:latin typeface="Calibri"/>
                <a:cs typeface="Calibri"/>
              </a:rPr>
              <a:t> </a:t>
            </a:r>
            <a:r>
              <a:rPr dirty="0" sz="1300">
                <a:solidFill>
                  <a:srgbClr val="3B3838"/>
                </a:solidFill>
                <a:latin typeface="Calibri"/>
                <a:cs typeface="Calibri"/>
              </a:rPr>
              <a:t>BASELINE</a:t>
            </a:r>
            <a:r>
              <a:rPr dirty="0" sz="1300" spc="70">
                <a:solidFill>
                  <a:srgbClr val="3B3838"/>
                </a:solidFill>
                <a:latin typeface="Calibri"/>
                <a:cs typeface="Calibri"/>
              </a:rPr>
              <a:t> </a:t>
            </a:r>
            <a:r>
              <a:rPr dirty="0" sz="1300" spc="-10">
                <a:solidFill>
                  <a:srgbClr val="3B3838"/>
                </a:solidFill>
                <a:latin typeface="Calibri"/>
                <a:cs typeface="Calibri"/>
              </a:rPr>
              <a:t>(MMHG)</a:t>
            </a:r>
            <a:endParaRPr sz="1300">
              <a:latin typeface="Calibri"/>
              <a:cs typeface="Calibri"/>
            </a:endParaRPr>
          </a:p>
        </p:txBody>
      </p:sp>
      <p:grpSp>
        <p:nvGrpSpPr>
          <p:cNvPr id="23" name="object 23" descr=""/>
          <p:cNvGrpSpPr/>
          <p:nvPr/>
        </p:nvGrpSpPr>
        <p:grpSpPr>
          <a:xfrm>
            <a:off x="4972730" y="2160597"/>
            <a:ext cx="3547745" cy="290195"/>
            <a:chOff x="4972730" y="2160597"/>
            <a:chExt cx="3547745" cy="290195"/>
          </a:xfrm>
        </p:grpSpPr>
        <p:sp>
          <p:nvSpPr>
            <p:cNvPr id="24" name="object 24" descr=""/>
            <p:cNvSpPr/>
            <p:nvPr/>
          </p:nvSpPr>
          <p:spPr>
            <a:xfrm>
              <a:off x="4979080" y="2166947"/>
              <a:ext cx="3535045" cy="277495"/>
            </a:xfrm>
            <a:custGeom>
              <a:avLst/>
              <a:gdLst/>
              <a:ahLst/>
              <a:cxnLst/>
              <a:rect l="l" t="t" r="r" b="b"/>
              <a:pathLst>
                <a:path w="3535045" h="277494">
                  <a:moveTo>
                    <a:pt x="3488602" y="0"/>
                  </a:moveTo>
                  <a:lnTo>
                    <a:pt x="46168" y="0"/>
                  </a:lnTo>
                  <a:lnTo>
                    <a:pt x="28197" y="3628"/>
                  </a:lnTo>
                  <a:lnTo>
                    <a:pt x="13522" y="13522"/>
                  </a:lnTo>
                  <a:lnTo>
                    <a:pt x="3628" y="28197"/>
                  </a:lnTo>
                  <a:lnTo>
                    <a:pt x="0" y="46168"/>
                  </a:lnTo>
                  <a:lnTo>
                    <a:pt x="0" y="276999"/>
                  </a:lnTo>
                  <a:lnTo>
                    <a:pt x="3534769" y="276999"/>
                  </a:lnTo>
                  <a:lnTo>
                    <a:pt x="3534769" y="46168"/>
                  </a:lnTo>
                  <a:lnTo>
                    <a:pt x="3531141" y="28197"/>
                  </a:lnTo>
                  <a:lnTo>
                    <a:pt x="3521247" y="13522"/>
                  </a:lnTo>
                  <a:lnTo>
                    <a:pt x="3506572" y="3628"/>
                  </a:lnTo>
                  <a:lnTo>
                    <a:pt x="3488602" y="0"/>
                  </a:lnTo>
                  <a:close/>
                </a:path>
              </a:pathLst>
            </a:custGeom>
            <a:solidFill>
              <a:srgbClr val="DEEBF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 descr=""/>
            <p:cNvSpPr/>
            <p:nvPr/>
          </p:nvSpPr>
          <p:spPr>
            <a:xfrm>
              <a:off x="4979080" y="2166947"/>
              <a:ext cx="3535045" cy="277495"/>
            </a:xfrm>
            <a:custGeom>
              <a:avLst/>
              <a:gdLst/>
              <a:ahLst/>
              <a:cxnLst/>
              <a:rect l="l" t="t" r="r" b="b"/>
              <a:pathLst>
                <a:path w="3535045" h="277494">
                  <a:moveTo>
                    <a:pt x="46167" y="0"/>
                  </a:moveTo>
                  <a:lnTo>
                    <a:pt x="3488602" y="0"/>
                  </a:lnTo>
                  <a:lnTo>
                    <a:pt x="3506572" y="3628"/>
                  </a:lnTo>
                  <a:lnTo>
                    <a:pt x="3521247" y="13522"/>
                  </a:lnTo>
                  <a:lnTo>
                    <a:pt x="3531141" y="28197"/>
                  </a:lnTo>
                  <a:lnTo>
                    <a:pt x="3534770" y="46167"/>
                  </a:lnTo>
                  <a:lnTo>
                    <a:pt x="3534770" y="276999"/>
                  </a:lnTo>
                  <a:lnTo>
                    <a:pt x="0" y="276999"/>
                  </a:lnTo>
                  <a:lnTo>
                    <a:pt x="0" y="46167"/>
                  </a:lnTo>
                  <a:lnTo>
                    <a:pt x="3628" y="28197"/>
                  </a:lnTo>
                  <a:lnTo>
                    <a:pt x="13522" y="13522"/>
                  </a:lnTo>
                  <a:lnTo>
                    <a:pt x="28197" y="3628"/>
                  </a:lnTo>
                  <a:lnTo>
                    <a:pt x="46167" y="0"/>
                  </a:lnTo>
                  <a:close/>
                </a:path>
              </a:pathLst>
            </a:custGeom>
            <a:ln w="12700">
              <a:solidFill>
                <a:srgbClr val="DEEBF7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6" name="object 26" descr=""/>
          <p:cNvSpPr txBox="1"/>
          <p:nvPr/>
        </p:nvSpPr>
        <p:spPr>
          <a:xfrm>
            <a:off x="4062798" y="2511044"/>
            <a:ext cx="59563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>
                <a:solidFill>
                  <a:srgbClr val="3B3838"/>
                </a:solidFill>
                <a:latin typeface="Calibri"/>
                <a:cs typeface="Calibri"/>
              </a:rPr>
              <a:t>PLACEBO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7" name="object 27" descr=""/>
          <p:cNvSpPr txBox="1"/>
          <p:nvPr/>
        </p:nvSpPr>
        <p:spPr>
          <a:xfrm>
            <a:off x="5362623" y="2511044"/>
            <a:ext cx="48069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3B3838"/>
                </a:solidFill>
                <a:latin typeface="Calibri"/>
                <a:cs typeface="Calibri"/>
              </a:rPr>
              <a:t>0.5 </a:t>
            </a:r>
            <a:r>
              <a:rPr dirty="0" sz="1200" spc="-25">
                <a:solidFill>
                  <a:srgbClr val="3B3838"/>
                </a:solidFill>
                <a:latin typeface="Calibri"/>
                <a:cs typeface="Calibri"/>
              </a:rPr>
              <a:t>MG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8" name="object 28" descr=""/>
          <p:cNvSpPr txBox="1"/>
          <p:nvPr/>
        </p:nvSpPr>
        <p:spPr>
          <a:xfrm>
            <a:off x="6329365" y="2194052"/>
            <a:ext cx="834390" cy="5257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5">
                <a:solidFill>
                  <a:srgbClr val="3B3838"/>
                </a:solidFill>
                <a:latin typeface="Calibri"/>
                <a:cs typeface="Calibri"/>
              </a:rPr>
              <a:t>BAXDROSTAT</a:t>
            </a:r>
            <a:endParaRPr sz="1200">
              <a:latin typeface="Calibri"/>
              <a:cs typeface="Calibri"/>
            </a:endParaRPr>
          </a:p>
          <a:p>
            <a:pPr marL="339725">
              <a:lnSpc>
                <a:spcPct val="100000"/>
              </a:lnSpc>
              <a:spcBef>
                <a:spcPts val="1055"/>
              </a:spcBef>
            </a:pPr>
            <a:r>
              <a:rPr dirty="0" sz="1200">
                <a:solidFill>
                  <a:srgbClr val="3B3838"/>
                </a:solidFill>
                <a:latin typeface="Calibri"/>
                <a:cs typeface="Calibri"/>
              </a:rPr>
              <a:t>1</a:t>
            </a:r>
            <a:r>
              <a:rPr dirty="0" sz="1200" spc="5">
                <a:solidFill>
                  <a:srgbClr val="3B3838"/>
                </a:solidFill>
                <a:latin typeface="Calibri"/>
                <a:cs typeface="Calibri"/>
              </a:rPr>
              <a:t> </a:t>
            </a:r>
            <a:r>
              <a:rPr dirty="0" sz="1200" spc="-25">
                <a:solidFill>
                  <a:srgbClr val="3B3838"/>
                </a:solidFill>
                <a:latin typeface="Calibri"/>
                <a:cs typeface="Calibri"/>
              </a:rPr>
              <a:t>MG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9" name="object 29" descr=""/>
          <p:cNvSpPr txBox="1"/>
          <p:nvPr/>
        </p:nvSpPr>
        <p:spPr>
          <a:xfrm>
            <a:off x="7878488" y="2511044"/>
            <a:ext cx="36512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3B3838"/>
                </a:solidFill>
                <a:latin typeface="Calibri"/>
                <a:cs typeface="Calibri"/>
              </a:rPr>
              <a:t>2</a:t>
            </a:r>
            <a:r>
              <a:rPr dirty="0" sz="1200" spc="5">
                <a:solidFill>
                  <a:srgbClr val="3B3838"/>
                </a:solidFill>
                <a:latin typeface="Calibri"/>
                <a:cs typeface="Calibri"/>
              </a:rPr>
              <a:t> </a:t>
            </a:r>
            <a:r>
              <a:rPr dirty="0" sz="1200" spc="-25">
                <a:solidFill>
                  <a:srgbClr val="3B3838"/>
                </a:solidFill>
                <a:latin typeface="Calibri"/>
                <a:cs typeface="Calibri"/>
              </a:rPr>
              <a:t>MG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0" name="object 30" descr=""/>
          <p:cNvSpPr txBox="1"/>
          <p:nvPr/>
        </p:nvSpPr>
        <p:spPr>
          <a:xfrm>
            <a:off x="5639244" y="3568700"/>
            <a:ext cx="450850" cy="3886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97790">
              <a:lnSpc>
                <a:spcPts val="1430"/>
              </a:lnSpc>
              <a:spcBef>
                <a:spcPts val="100"/>
              </a:spcBef>
            </a:pPr>
            <a:r>
              <a:rPr dirty="0" sz="1200" spc="-10" b="1">
                <a:solidFill>
                  <a:srgbClr val="262626"/>
                </a:solidFill>
                <a:latin typeface="Calibri"/>
                <a:cs typeface="Calibri"/>
              </a:rPr>
              <a:t>-</a:t>
            </a:r>
            <a:r>
              <a:rPr dirty="0" sz="1200" spc="-25" b="1">
                <a:solidFill>
                  <a:srgbClr val="262626"/>
                </a:solidFill>
                <a:latin typeface="Calibri"/>
                <a:cs typeface="Calibri"/>
              </a:rPr>
              <a:t>0.5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430"/>
              </a:lnSpc>
            </a:pPr>
            <a:r>
              <a:rPr dirty="0" sz="1200" spc="-10" i="1">
                <a:solidFill>
                  <a:srgbClr val="262626"/>
                </a:solidFill>
                <a:latin typeface="Calibri"/>
                <a:cs typeface="Calibri"/>
              </a:rPr>
              <a:t>p=0.83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1" name="object 31" descr=""/>
          <p:cNvSpPr txBox="1"/>
          <p:nvPr/>
        </p:nvSpPr>
        <p:spPr>
          <a:xfrm>
            <a:off x="6862371" y="3504692"/>
            <a:ext cx="45085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 i="1">
                <a:solidFill>
                  <a:srgbClr val="262626"/>
                </a:solidFill>
                <a:latin typeface="Calibri"/>
                <a:cs typeface="Calibri"/>
              </a:rPr>
              <a:t>p=0.79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2" name="object 32" descr=""/>
          <p:cNvSpPr txBox="1"/>
          <p:nvPr/>
        </p:nvSpPr>
        <p:spPr>
          <a:xfrm>
            <a:off x="8075389" y="3785107"/>
            <a:ext cx="450850" cy="3759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99695">
              <a:lnSpc>
                <a:spcPts val="1380"/>
              </a:lnSpc>
              <a:spcBef>
                <a:spcPts val="100"/>
              </a:spcBef>
            </a:pPr>
            <a:r>
              <a:rPr dirty="0" sz="1200" spc="-10" b="1">
                <a:solidFill>
                  <a:srgbClr val="262626"/>
                </a:solidFill>
                <a:latin typeface="Calibri"/>
                <a:cs typeface="Calibri"/>
              </a:rPr>
              <a:t>-</a:t>
            </a:r>
            <a:r>
              <a:rPr dirty="0" sz="1200" spc="-25" b="1">
                <a:solidFill>
                  <a:srgbClr val="262626"/>
                </a:solidFill>
                <a:latin typeface="Calibri"/>
                <a:cs typeface="Calibri"/>
              </a:rPr>
              <a:t>3.2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380"/>
              </a:lnSpc>
            </a:pPr>
            <a:r>
              <a:rPr dirty="0" sz="1200" spc="-10" i="1">
                <a:solidFill>
                  <a:srgbClr val="262626"/>
                </a:solidFill>
                <a:latin typeface="Calibri"/>
                <a:cs typeface="Calibri"/>
              </a:rPr>
              <a:t>p=0.15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3" name="object 33" descr=""/>
          <p:cNvSpPr txBox="1"/>
          <p:nvPr/>
        </p:nvSpPr>
        <p:spPr>
          <a:xfrm>
            <a:off x="594049" y="1790700"/>
            <a:ext cx="2221865" cy="2159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40665" marR="5080" indent="-228600">
              <a:lnSpc>
                <a:spcPct val="100000"/>
              </a:lnSpc>
              <a:spcBef>
                <a:spcPts val="100"/>
              </a:spcBef>
              <a:buClr>
                <a:srgbClr val="F26F21"/>
              </a:buClr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dirty="0" sz="2000">
                <a:solidFill>
                  <a:srgbClr val="474747"/>
                </a:solidFill>
                <a:latin typeface="Calibri"/>
                <a:cs typeface="Calibri"/>
              </a:rPr>
              <a:t>The</a:t>
            </a:r>
            <a:r>
              <a:rPr dirty="0" sz="2000" spc="-5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000" spc="-10">
                <a:solidFill>
                  <a:srgbClr val="474747"/>
                </a:solidFill>
                <a:latin typeface="Calibri"/>
                <a:cs typeface="Calibri"/>
              </a:rPr>
              <a:t>primary </a:t>
            </a:r>
            <a:r>
              <a:rPr dirty="0" sz="2000">
                <a:solidFill>
                  <a:srgbClr val="474747"/>
                </a:solidFill>
                <a:latin typeface="Calibri"/>
                <a:cs typeface="Calibri"/>
              </a:rPr>
              <a:t>endpoint</a:t>
            </a:r>
            <a:r>
              <a:rPr dirty="0" sz="2000" spc="-4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000" spc="-25">
                <a:solidFill>
                  <a:srgbClr val="474747"/>
                </a:solidFill>
                <a:latin typeface="Calibri"/>
                <a:cs typeface="Calibri"/>
              </a:rPr>
              <a:t>of </a:t>
            </a:r>
            <a:r>
              <a:rPr dirty="0" sz="2000" spc="-10">
                <a:solidFill>
                  <a:srgbClr val="474747"/>
                </a:solidFill>
                <a:latin typeface="Calibri"/>
                <a:cs typeface="Calibri"/>
              </a:rPr>
              <a:t>placebo-corrected </a:t>
            </a:r>
            <a:r>
              <a:rPr dirty="0" sz="2000">
                <a:solidFill>
                  <a:srgbClr val="474747"/>
                </a:solidFill>
                <a:latin typeface="Calibri"/>
                <a:cs typeface="Calibri"/>
              </a:rPr>
              <a:t>systolic</a:t>
            </a:r>
            <a:r>
              <a:rPr dirty="0" sz="2000" spc="-11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000" spc="-20">
                <a:solidFill>
                  <a:srgbClr val="474747"/>
                </a:solidFill>
                <a:latin typeface="Calibri"/>
                <a:cs typeface="Calibri"/>
              </a:rPr>
              <a:t>blood </a:t>
            </a:r>
            <a:r>
              <a:rPr dirty="0" sz="2000">
                <a:solidFill>
                  <a:srgbClr val="474747"/>
                </a:solidFill>
                <a:latin typeface="Calibri"/>
                <a:cs typeface="Calibri"/>
              </a:rPr>
              <a:t>pressure</a:t>
            </a:r>
            <a:r>
              <a:rPr dirty="0" sz="2000" spc="-6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000" spc="-10">
                <a:solidFill>
                  <a:srgbClr val="474747"/>
                </a:solidFill>
                <a:latin typeface="Calibri"/>
                <a:cs typeface="Calibri"/>
              </a:rPr>
              <a:t>change </a:t>
            </a:r>
            <a:r>
              <a:rPr dirty="0" sz="2000">
                <a:solidFill>
                  <a:srgbClr val="474747"/>
                </a:solidFill>
                <a:latin typeface="Calibri"/>
                <a:cs typeface="Calibri"/>
              </a:rPr>
              <a:t>was</a:t>
            </a:r>
            <a:r>
              <a:rPr dirty="0" sz="2000" spc="-2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74747"/>
                </a:solidFill>
                <a:latin typeface="Calibri"/>
                <a:cs typeface="Calibri"/>
              </a:rPr>
              <a:t>not</a:t>
            </a:r>
            <a:r>
              <a:rPr dirty="0" sz="2000" spc="-15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74747"/>
                </a:solidFill>
                <a:latin typeface="Calibri"/>
                <a:cs typeface="Calibri"/>
              </a:rPr>
              <a:t>met</a:t>
            </a:r>
            <a:r>
              <a:rPr dirty="0" sz="2000" spc="-15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74747"/>
                </a:solidFill>
                <a:latin typeface="Calibri"/>
                <a:cs typeface="Calibri"/>
              </a:rPr>
              <a:t>at</a:t>
            </a:r>
            <a:r>
              <a:rPr dirty="0" sz="2000" spc="-15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000" spc="-25">
                <a:solidFill>
                  <a:srgbClr val="474747"/>
                </a:solidFill>
                <a:latin typeface="Calibri"/>
                <a:cs typeface="Calibri"/>
              </a:rPr>
              <a:t>any </a:t>
            </a:r>
            <a:r>
              <a:rPr dirty="0" sz="2000" spc="-10">
                <a:solidFill>
                  <a:srgbClr val="474747"/>
                </a:solidFill>
                <a:latin typeface="Calibri"/>
                <a:cs typeface="Calibri"/>
              </a:rPr>
              <a:t>baxdrostat</a:t>
            </a:r>
            <a:r>
              <a:rPr dirty="0" sz="2000" spc="-7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000" spc="-20">
                <a:solidFill>
                  <a:srgbClr val="474747"/>
                </a:solidFill>
                <a:latin typeface="Calibri"/>
                <a:cs typeface="Calibri"/>
              </a:rPr>
              <a:t>dose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34" name="object 34" descr=""/>
          <p:cNvSpPr txBox="1"/>
          <p:nvPr/>
        </p:nvSpPr>
        <p:spPr>
          <a:xfrm>
            <a:off x="594049" y="4229100"/>
            <a:ext cx="2054860" cy="12446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40665" marR="5080" indent="-228600">
              <a:lnSpc>
                <a:spcPct val="100000"/>
              </a:lnSpc>
              <a:spcBef>
                <a:spcPts val="100"/>
              </a:spcBef>
              <a:buClr>
                <a:srgbClr val="F26F21"/>
              </a:buClr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dirty="0" sz="2000">
                <a:solidFill>
                  <a:srgbClr val="474747"/>
                </a:solidFill>
                <a:latin typeface="Calibri"/>
                <a:cs typeface="Calibri"/>
              </a:rPr>
              <a:t>There</a:t>
            </a:r>
            <a:r>
              <a:rPr dirty="0" sz="2000" spc="-2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74747"/>
                </a:solidFill>
                <a:latin typeface="Calibri"/>
                <a:cs typeface="Calibri"/>
              </a:rPr>
              <a:t>was</a:t>
            </a:r>
            <a:r>
              <a:rPr dirty="0" sz="2000" spc="-2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74747"/>
                </a:solidFill>
                <a:latin typeface="Calibri"/>
                <a:cs typeface="Calibri"/>
              </a:rPr>
              <a:t>a</a:t>
            </a:r>
            <a:r>
              <a:rPr dirty="0" sz="2000" spc="-2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000" spc="-10">
                <a:solidFill>
                  <a:srgbClr val="474747"/>
                </a:solidFill>
                <a:latin typeface="Calibri"/>
                <a:cs typeface="Calibri"/>
              </a:rPr>
              <a:t>large </a:t>
            </a:r>
            <a:r>
              <a:rPr dirty="0" sz="2000">
                <a:solidFill>
                  <a:srgbClr val="474747"/>
                </a:solidFill>
                <a:latin typeface="Calibri"/>
                <a:cs typeface="Calibri"/>
              </a:rPr>
              <a:t>decrease</a:t>
            </a:r>
            <a:r>
              <a:rPr dirty="0" sz="2000" spc="-15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74747"/>
                </a:solidFill>
                <a:latin typeface="Calibri"/>
                <a:cs typeface="Calibri"/>
              </a:rPr>
              <a:t>in</a:t>
            </a:r>
            <a:r>
              <a:rPr dirty="0" sz="2000" spc="-15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000" spc="-25">
                <a:solidFill>
                  <a:srgbClr val="474747"/>
                </a:solidFill>
                <a:latin typeface="Calibri"/>
                <a:cs typeface="Calibri"/>
              </a:rPr>
              <a:t>SBP </a:t>
            </a:r>
            <a:r>
              <a:rPr dirty="0" sz="2000">
                <a:solidFill>
                  <a:srgbClr val="474747"/>
                </a:solidFill>
                <a:latin typeface="Calibri"/>
                <a:cs typeface="Calibri"/>
              </a:rPr>
              <a:t>noted</a:t>
            </a:r>
            <a:r>
              <a:rPr dirty="0" sz="2000" spc="-2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74747"/>
                </a:solidFill>
                <a:latin typeface="Calibri"/>
                <a:cs typeface="Calibri"/>
              </a:rPr>
              <a:t>in</a:t>
            </a:r>
            <a:r>
              <a:rPr dirty="0" sz="2000" spc="-2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000" spc="-25">
                <a:solidFill>
                  <a:srgbClr val="474747"/>
                </a:solidFill>
                <a:latin typeface="Calibri"/>
                <a:cs typeface="Calibri"/>
              </a:rPr>
              <a:t>the </a:t>
            </a:r>
            <a:r>
              <a:rPr dirty="0" sz="2000">
                <a:solidFill>
                  <a:srgbClr val="474747"/>
                </a:solidFill>
                <a:latin typeface="Calibri"/>
                <a:cs typeface="Calibri"/>
              </a:rPr>
              <a:t>placebo</a:t>
            </a:r>
            <a:r>
              <a:rPr dirty="0" sz="2000" spc="-20">
                <a:solidFill>
                  <a:srgbClr val="474747"/>
                </a:solidFill>
                <a:latin typeface="Calibri"/>
                <a:cs typeface="Calibri"/>
              </a:rPr>
              <a:t> group</a:t>
            </a:r>
            <a:endParaRPr sz="2000">
              <a:latin typeface="Calibri"/>
              <a:cs typeface="Calibri"/>
            </a:endParaRPr>
          </a:p>
        </p:txBody>
      </p:sp>
      <p:grpSp>
        <p:nvGrpSpPr>
          <p:cNvPr id="35" name="object 35" descr=""/>
          <p:cNvGrpSpPr/>
          <p:nvPr/>
        </p:nvGrpSpPr>
        <p:grpSpPr>
          <a:xfrm>
            <a:off x="3644423" y="2599898"/>
            <a:ext cx="3813175" cy="3685540"/>
            <a:chOff x="3644423" y="2599898"/>
            <a:chExt cx="3813175" cy="3685540"/>
          </a:xfrm>
        </p:grpSpPr>
        <p:sp>
          <p:nvSpPr>
            <p:cNvPr id="36" name="object 36" descr=""/>
            <p:cNvSpPr/>
            <p:nvPr/>
          </p:nvSpPr>
          <p:spPr>
            <a:xfrm>
              <a:off x="6289387" y="2599898"/>
              <a:ext cx="0" cy="2935605"/>
            </a:xfrm>
            <a:custGeom>
              <a:avLst/>
              <a:gdLst/>
              <a:ahLst/>
              <a:cxnLst/>
              <a:rect l="l" t="t" r="r" b="b"/>
              <a:pathLst>
                <a:path w="0" h="2935604">
                  <a:moveTo>
                    <a:pt x="0" y="0"/>
                  </a:moveTo>
                  <a:lnTo>
                    <a:pt x="1" y="2935234"/>
                  </a:lnTo>
                </a:path>
              </a:pathLst>
            </a:custGeom>
            <a:ln w="6350">
              <a:solidFill>
                <a:srgbClr val="767171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7" name="object 37" descr=""/>
            <p:cNvSpPr/>
            <p:nvPr/>
          </p:nvSpPr>
          <p:spPr>
            <a:xfrm>
              <a:off x="7454105" y="2599898"/>
              <a:ext cx="0" cy="2938780"/>
            </a:xfrm>
            <a:custGeom>
              <a:avLst/>
              <a:gdLst/>
              <a:ahLst/>
              <a:cxnLst/>
              <a:rect l="l" t="t" r="r" b="b"/>
              <a:pathLst>
                <a:path w="0" h="2938779">
                  <a:moveTo>
                    <a:pt x="0" y="0"/>
                  </a:moveTo>
                  <a:lnTo>
                    <a:pt x="1" y="2938239"/>
                  </a:lnTo>
                </a:path>
              </a:pathLst>
            </a:custGeom>
            <a:ln w="6350">
              <a:solidFill>
                <a:srgbClr val="767171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8" name="object 38" descr=""/>
            <p:cNvSpPr/>
            <p:nvPr/>
          </p:nvSpPr>
          <p:spPr>
            <a:xfrm>
              <a:off x="4860399" y="2599898"/>
              <a:ext cx="0" cy="2935605"/>
            </a:xfrm>
            <a:custGeom>
              <a:avLst/>
              <a:gdLst/>
              <a:ahLst/>
              <a:cxnLst/>
              <a:rect l="l" t="t" r="r" b="b"/>
              <a:pathLst>
                <a:path w="0" h="2935604">
                  <a:moveTo>
                    <a:pt x="0" y="0"/>
                  </a:moveTo>
                  <a:lnTo>
                    <a:pt x="1" y="2935234"/>
                  </a:lnTo>
                </a:path>
              </a:pathLst>
            </a:custGeom>
            <a:ln w="6350">
              <a:solidFill>
                <a:srgbClr val="767171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9" name="object 39" descr=""/>
            <p:cNvSpPr/>
            <p:nvPr/>
          </p:nvSpPr>
          <p:spPr>
            <a:xfrm>
              <a:off x="4691405" y="6095689"/>
              <a:ext cx="182880" cy="182880"/>
            </a:xfrm>
            <a:custGeom>
              <a:avLst/>
              <a:gdLst/>
              <a:ahLst/>
              <a:cxnLst/>
              <a:rect l="l" t="t" r="r" b="b"/>
              <a:pathLst>
                <a:path w="182879" h="182879">
                  <a:moveTo>
                    <a:pt x="182880" y="0"/>
                  </a:moveTo>
                  <a:lnTo>
                    <a:pt x="0" y="0"/>
                  </a:lnTo>
                  <a:lnTo>
                    <a:pt x="0" y="182880"/>
                  </a:lnTo>
                  <a:lnTo>
                    <a:pt x="182880" y="182880"/>
                  </a:lnTo>
                  <a:lnTo>
                    <a:pt x="182880" y="0"/>
                  </a:lnTo>
                  <a:close/>
                </a:path>
              </a:pathLst>
            </a:custGeom>
            <a:solidFill>
              <a:srgbClr val="323B9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0" name="object 40" descr=""/>
            <p:cNvSpPr/>
            <p:nvPr/>
          </p:nvSpPr>
          <p:spPr>
            <a:xfrm>
              <a:off x="4691405" y="6095689"/>
              <a:ext cx="182880" cy="182880"/>
            </a:xfrm>
            <a:custGeom>
              <a:avLst/>
              <a:gdLst/>
              <a:ahLst/>
              <a:cxnLst/>
              <a:rect l="l" t="t" r="r" b="b"/>
              <a:pathLst>
                <a:path w="182879" h="182879">
                  <a:moveTo>
                    <a:pt x="0" y="0"/>
                  </a:moveTo>
                  <a:lnTo>
                    <a:pt x="182880" y="0"/>
                  </a:lnTo>
                  <a:lnTo>
                    <a:pt x="182880" y="182880"/>
                  </a:lnTo>
                  <a:lnTo>
                    <a:pt x="0" y="182880"/>
                  </a:lnTo>
                  <a:lnTo>
                    <a:pt x="0" y="0"/>
                  </a:lnTo>
                  <a:close/>
                </a:path>
              </a:pathLst>
            </a:custGeom>
            <a:ln w="12700">
              <a:solidFill>
                <a:srgbClr val="323B97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1" name="object 41" descr=""/>
            <p:cNvSpPr/>
            <p:nvPr/>
          </p:nvSpPr>
          <p:spPr>
            <a:xfrm>
              <a:off x="3650773" y="6095689"/>
              <a:ext cx="182880" cy="182880"/>
            </a:xfrm>
            <a:custGeom>
              <a:avLst/>
              <a:gdLst/>
              <a:ahLst/>
              <a:cxnLst/>
              <a:rect l="l" t="t" r="r" b="b"/>
              <a:pathLst>
                <a:path w="182879" h="182879">
                  <a:moveTo>
                    <a:pt x="182880" y="0"/>
                  </a:moveTo>
                  <a:lnTo>
                    <a:pt x="0" y="0"/>
                  </a:lnTo>
                  <a:lnTo>
                    <a:pt x="0" y="182880"/>
                  </a:lnTo>
                  <a:lnTo>
                    <a:pt x="182880" y="182880"/>
                  </a:lnTo>
                  <a:lnTo>
                    <a:pt x="182880" y="0"/>
                  </a:lnTo>
                  <a:close/>
                </a:path>
              </a:pathLst>
            </a:custGeom>
            <a:solidFill>
              <a:srgbClr val="AFABA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2" name="object 42" descr=""/>
            <p:cNvSpPr/>
            <p:nvPr/>
          </p:nvSpPr>
          <p:spPr>
            <a:xfrm>
              <a:off x="3650773" y="6095689"/>
              <a:ext cx="182880" cy="182880"/>
            </a:xfrm>
            <a:custGeom>
              <a:avLst/>
              <a:gdLst/>
              <a:ahLst/>
              <a:cxnLst/>
              <a:rect l="l" t="t" r="r" b="b"/>
              <a:pathLst>
                <a:path w="182879" h="182879">
                  <a:moveTo>
                    <a:pt x="0" y="0"/>
                  </a:moveTo>
                  <a:lnTo>
                    <a:pt x="182880" y="0"/>
                  </a:lnTo>
                  <a:lnTo>
                    <a:pt x="182880" y="182880"/>
                  </a:lnTo>
                  <a:lnTo>
                    <a:pt x="0" y="182880"/>
                  </a:lnTo>
                  <a:lnTo>
                    <a:pt x="0" y="0"/>
                  </a:lnTo>
                  <a:close/>
                </a:path>
              </a:pathLst>
            </a:custGeom>
            <a:ln w="12700">
              <a:solidFill>
                <a:srgbClr val="AFABAB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3" name="object 43" descr=""/>
            <p:cNvSpPr/>
            <p:nvPr/>
          </p:nvSpPr>
          <p:spPr>
            <a:xfrm>
              <a:off x="6354660" y="6095689"/>
              <a:ext cx="182880" cy="182880"/>
            </a:xfrm>
            <a:custGeom>
              <a:avLst/>
              <a:gdLst/>
              <a:ahLst/>
              <a:cxnLst/>
              <a:rect l="l" t="t" r="r" b="b"/>
              <a:pathLst>
                <a:path w="182879" h="182879">
                  <a:moveTo>
                    <a:pt x="182880" y="0"/>
                  </a:moveTo>
                  <a:lnTo>
                    <a:pt x="0" y="0"/>
                  </a:lnTo>
                  <a:lnTo>
                    <a:pt x="0" y="182880"/>
                  </a:lnTo>
                  <a:lnTo>
                    <a:pt x="182880" y="182880"/>
                  </a:lnTo>
                  <a:lnTo>
                    <a:pt x="182880" y="0"/>
                  </a:lnTo>
                  <a:close/>
                </a:path>
              </a:pathLst>
            </a:custGeom>
            <a:solidFill>
              <a:srgbClr val="FF69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4" name="object 44" descr=""/>
            <p:cNvSpPr/>
            <p:nvPr/>
          </p:nvSpPr>
          <p:spPr>
            <a:xfrm>
              <a:off x="6354660" y="6095689"/>
              <a:ext cx="182880" cy="182880"/>
            </a:xfrm>
            <a:custGeom>
              <a:avLst/>
              <a:gdLst/>
              <a:ahLst/>
              <a:cxnLst/>
              <a:rect l="l" t="t" r="r" b="b"/>
              <a:pathLst>
                <a:path w="182879" h="182879">
                  <a:moveTo>
                    <a:pt x="0" y="0"/>
                  </a:moveTo>
                  <a:lnTo>
                    <a:pt x="182880" y="0"/>
                  </a:lnTo>
                  <a:lnTo>
                    <a:pt x="182880" y="182880"/>
                  </a:lnTo>
                  <a:lnTo>
                    <a:pt x="0" y="182880"/>
                  </a:lnTo>
                  <a:lnTo>
                    <a:pt x="0" y="0"/>
                  </a:lnTo>
                  <a:close/>
                </a:path>
              </a:pathLst>
            </a:custGeom>
            <a:ln w="12700">
              <a:solidFill>
                <a:srgbClr val="FF69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5" name="object 45" descr=""/>
          <p:cNvSpPr txBox="1"/>
          <p:nvPr/>
        </p:nvSpPr>
        <p:spPr>
          <a:xfrm>
            <a:off x="699217" y="6068567"/>
            <a:ext cx="10642600" cy="6388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38100">
              <a:lnSpc>
                <a:spcPct val="100000"/>
              </a:lnSpc>
              <a:spcBef>
                <a:spcPts val="100"/>
              </a:spcBef>
              <a:tabLst>
                <a:tab pos="1078865" algn="l"/>
                <a:tab pos="2741930" algn="l"/>
              </a:tabLst>
            </a:pPr>
            <a:r>
              <a:rPr dirty="0" sz="1100" spc="-10">
                <a:solidFill>
                  <a:srgbClr val="3B3838"/>
                </a:solidFill>
                <a:latin typeface="Calibri"/>
                <a:cs typeface="Calibri"/>
              </a:rPr>
              <a:t>Placebo</a:t>
            </a:r>
            <a:r>
              <a:rPr dirty="0" sz="1100">
                <a:solidFill>
                  <a:srgbClr val="3B3838"/>
                </a:solidFill>
                <a:latin typeface="Calibri"/>
                <a:cs typeface="Calibri"/>
              </a:rPr>
              <a:t>	Absolute</a:t>
            </a:r>
            <a:r>
              <a:rPr dirty="0" sz="1100" spc="-45">
                <a:solidFill>
                  <a:srgbClr val="3B3838"/>
                </a:solidFill>
                <a:latin typeface="Calibri"/>
                <a:cs typeface="Calibri"/>
              </a:rPr>
              <a:t> </a:t>
            </a:r>
            <a:r>
              <a:rPr dirty="0" sz="1100" spc="-10">
                <a:solidFill>
                  <a:srgbClr val="3B3838"/>
                </a:solidFill>
                <a:latin typeface="Calibri"/>
                <a:cs typeface="Calibri"/>
              </a:rPr>
              <a:t>Change</a:t>
            </a:r>
            <a:r>
              <a:rPr dirty="0" sz="1100">
                <a:solidFill>
                  <a:srgbClr val="3B3838"/>
                </a:solidFill>
                <a:latin typeface="Calibri"/>
                <a:cs typeface="Calibri"/>
              </a:rPr>
              <a:t>	</a:t>
            </a:r>
            <a:r>
              <a:rPr dirty="0" sz="1100" spc="-10">
                <a:solidFill>
                  <a:srgbClr val="3B3838"/>
                </a:solidFill>
                <a:latin typeface="Calibri"/>
                <a:cs typeface="Calibri"/>
              </a:rPr>
              <a:t>Placebo-</a:t>
            </a:r>
            <a:r>
              <a:rPr dirty="0" sz="1100">
                <a:solidFill>
                  <a:srgbClr val="3B3838"/>
                </a:solidFill>
                <a:latin typeface="Calibri"/>
                <a:cs typeface="Calibri"/>
              </a:rPr>
              <a:t>Corrected</a:t>
            </a:r>
            <a:r>
              <a:rPr dirty="0" sz="1100" spc="5">
                <a:solidFill>
                  <a:srgbClr val="3B3838"/>
                </a:solidFill>
                <a:latin typeface="Calibri"/>
                <a:cs typeface="Calibri"/>
              </a:rPr>
              <a:t> </a:t>
            </a:r>
            <a:r>
              <a:rPr dirty="0" sz="1100" spc="-10">
                <a:solidFill>
                  <a:srgbClr val="3B3838"/>
                </a:solidFill>
                <a:latin typeface="Calibri"/>
                <a:cs typeface="Calibri"/>
              </a:rPr>
              <a:t>Change</a:t>
            </a:r>
            <a:endParaRPr sz="11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  <a:spcBef>
                <a:spcPts val="1105"/>
              </a:spcBef>
            </a:pP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Data</a:t>
            </a:r>
            <a:r>
              <a:rPr dirty="0" sz="1000" spc="-2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are</a:t>
            </a:r>
            <a:r>
              <a:rPr dirty="0" sz="1000" spc="-1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LSM</a:t>
            </a:r>
            <a:r>
              <a:rPr dirty="0" sz="1000" spc="-15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±</a:t>
            </a:r>
            <a:r>
              <a:rPr dirty="0" sz="1000" spc="-1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SE.</a:t>
            </a:r>
            <a:r>
              <a:rPr dirty="0" sz="1000" spc="-1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The</a:t>
            </a:r>
            <a:r>
              <a:rPr dirty="0" sz="1000" spc="-1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significance</a:t>
            </a:r>
            <a:r>
              <a:rPr dirty="0" sz="1000" spc="-5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of</a:t>
            </a:r>
            <a:r>
              <a:rPr dirty="0" sz="1000" spc="-2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changes</a:t>
            </a:r>
            <a:r>
              <a:rPr dirty="0" sz="1000" spc="-1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from</a:t>
            </a:r>
            <a:r>
              <a:rPr dirty="0" sz="1000" spc="-1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baseline</a:t>
            </a:r>
            <a:r>
              <a:rPr dirty="0" sz="1000" spc="-1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comparing</a:t>
            </a:r>
            <a:r>
              <a:rPr dirty="0" sz="1000" spc="-5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the</a:t>
            </a:r>
            <a:r>
              <a:rPr dirty="0" sz="1000" spc="-1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treatment</a:t>
            </a:r>
            <a:r>
              <a:rPr dirty="0" sz="1000" spc="-5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groups</a:t>
            </a:r>
            <a:r>
              <a:rPr dirty="0" sz="1000" spc="-15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to</a:t>
            </a:r>
            <a:r>
              <a:rPr dirty="0" sz="1000" spc="-1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the</a:t>
            </a:r>
            <a:r>
              <a:rPr dirty="0" sz="1000" spc="-1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placebo</a:t>
            </a:r>
            <a:r>
              <a:rPr dirty="0" sz="1000" spc="-15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group</a:t>
            </a:r>
            <a:r>
              <a:rPr dirty="0" sz="1000" spc="-1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was</a:t>
            </a:r>
            <a:r>
              <a:rPr dirty="0" sz="1000" spc="-15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estimated</a:t>
            </a:r>
            <a:r>
              <a:rPr dirty="0" sz="1000" spc="-1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by</a:t>
            </a:r>
            <a:r>
              <a:rPr dirty="0" sz="1000" spc="-15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an</a:t>
            </a:r>
            <a:r>
              <a:rPr dirty="0" sz="1000" spc="-1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MMRM</a:t>
            </a:r>
            <a:r>
              <a:rPr dirty="0" sz="1000" spc="-2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model.</a:t>
            </a:r>
            <a:r>
              <a:rPr dirty="0" sz="1000" spc="-10">
                <a:solidFill>
                  <a:srgbClr val="7F7F7F"/>
                </a:solidFill>
                <a:latin typeface="Calibri"/>
                <a:cs typeface="Calibri"/>
              </a:rPr>
              <a:t> Abbreviations:</a:t>
            </a:r>
            <a:r>
              <a:rPr dirty="0" sz="1000" spc="-2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LSM,</a:t>
            </a:r>
            <a:r>
              <a:rPr dirty="0" sz="1000" spc="-1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least</a:t>
            </a:r>
            <a:r>
              <a:rPr dirty="0" sz="1000" spc="-1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squares</a:t>
            </a:r>
            <a:r>
              <a:rPr dirty="0" sz="1000" spc="-1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mean;</a:t>
            </a:r>
            <a:r>
              <a:rPr dirty="0" sz="1000" spc="-2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SBP,</a:t>
            </a:r>
            <a:r>
              <a:rPr dirty="0" sz="1000" spc="-10">
                <a:solidFill>
                  <a:srgbClr val="7F7F7F"/>
                </a:solidFill>
                <a:latin typeface="Calibri"/>
                <a:cs typeface="Calibri"/>
              </a:rPr>
              <a:t> systolic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blood</a:t>
            </a:r>
            <a:r>
              <a:rPr dirty="0" sz="1000" spc="-25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 spc="-10">
                <a:solidFill>
                  <a:srgbClr val="7F7F7F"/>
                </a:solidFill>
                <a:latin typeface="Calibri"/>
                <a:cs typeface="Calibri"/>
              </a:rPr>
              <a:t>pressure.</a:t>
            </a:r>
            <a:endParaRPr sz="1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3169920" y="1627631"/>
            <a:ext cx="5861685" cy="4559935"/>
            <a:chOff x="3169920" y="1627631"/>
            <a:chExt cx="5861685" cy="4559935"/>
          </a:xfrm>
        </p:grpSpPr>
        <p:pic>
          <p:nvPicPr>
            <p:cNvPr id="3" name="object 3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169920" y="1627631"/>
              <a:ext cx="5861304" cy="4559808"/>
            </a:xfrm>
            <a:prstGeom prst="rect">
              <a:avLst/>
            </a:prstGeom>
          </p:spPr>
        </p:pic>
        <p:sp>
          <p:nvSpPr>
            <p:cNvPr id="4" name="object 4" descr=""/>
            <p:cNvSpPr/>
            <p:nvPr/>
          </p:nvSpPr>
          <p:spPr>
            <a:xfrm>
              <a:off x="3424450" y="1883605"/>
              <a:ext cx="5350510" cy="4048125"/>
            </a:xfrm>
            <a:custGeom>
              <a:avLst/>
              <a:gdLst/>
              <a:ahLst/>
              <a:cxnLst/>
              <a:rect l="l" t="t" r="r" b="b"/>
              <a:pathLst>
                <a:path w="5350509" h="4048125">
                  <a:moveTo>
                    <a:pt x="5284875" y="0"/>
                  </a:moveTo>
                  <a:lnTo>
                    <a:pt x="65048" y="0"/>
                  </a:lnTo>
                  <a:lnTo>
                    <a:pt x="39728" y="5111"/>
                  </a:lnTo>
                  <a:lnTo>
                    <a:pt x="19052" y="19052"/>
                  </a:lnTo>
                  <a:lnTo>
                    <a:pt x="5111" y="39729"/>
                  </a:lnTo>
                  <a:lnTo>
                    <a:pt x="0" y="65049"/>
                  </a:lnTo>
                  <a:lnTo>
                    <a:pt x="0" y="3982848"/>
                  </a:lnTo>
                  <a:lnTo>
                    <a:pt x="5111" y="4008168"/>
                  </a:lnTo>
                  <a:lnTo>
                    <a:pt x="19052" y="4028844"/>
                  </a:lnTo>
                  <a:lnTo>
                    <a:pt x="39728" y="4042785"/>
                  </a:lnTo>
                  <a:lnTo>
                    <a:pt x="65048" y="4047897"/>
                  </a:lnTo>
                  <a:lnTo>
                    <a:pt x="5284875" y="4047897"/>
                  </a:lnTo>
                  <a:lnTo>
                    <a:pt x="5310194" y="4042785"/>
                  </a:lnTo>
                  <a:lnTo>
                    <a:pt x="5330870" y="4028844"/>
                  </a:lnTo>
                  <a:lnTo>
                    <a:pt x="5344811" y="4008168"/>
                  </a:lnTo>
                  <a:lnTo>
                    <a:pt x="5349923" y="3982848"/>
                  </a:lnTo>
                  <a:lnTo>
                    <a:pt x="5349923" y="65049"/>
                  </a:lnTo>
                  <a:lnTo>
                    <a:pt x="5344811" y="39729"/>
                  </a:lnTo>
                  <a:lnTo>
                    <a:pt x="5330870" y="19052"/>
                  </a:lnTo>
                  <a:lnTo>
                    <a:pt x="5310194" y="5111"/>
                  </a:lnTo>
                  <a:lnTo>
                    <a:pt x="528487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4033484" y="3679456"/>
              <a:ext cx="340995" cy="1106805"/>
            </a:xfrm>
            <a:custGeom>
              <a:avLst/>
              <a:gdLst/>
              <a:ahLst/>
              <a:cxnLst/>
              <a:rect l="l" t="t" r="r" b="b"/>
              <a:pathLst>
                <a:path w="340995" h="1106804">
                  <a:moveTo>
                    <a:pt x="340555" y="0"/>
                  </a:moveTo>
                  <a:lnTo>
                    <a:pt x="0" y="0"/>
                  </a:lnTo>
                  <a:lnTo>
                    <a:pt x="0" y="1106313"/>
                  </a:lnTo>
                  <a:lnTo>
                    <a:pt x="340555" y="1106313"/>
                  </a:lnTo>
                  <a:lnTo>
                    <a:pt x="340555" y="0"/>
                  </a:lnTo>
                  <a:close/>
                </a:path>
              </a:pathLst>
            </a:custGeom>
            <a:solidFill>
              <a:srgbClr val="AFABA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5251704" y="3678935"/>
              <a:ext cx="2780030" cy="1088390"/>
            </a:xfrm>
            <a:custGeom>
              <a:avLst/>
              <a:gdLst/>
              <a:ahLst/>
              <a:cxnLst/>
              <a:rect l="l" t="t" r="r" b="b"/>
              <a:pathLst>
                <a:path w="2780029" h="1088389">
                  <a:moveTo>
                    <a:pt x="341376" y="0"/>
                  </a:moveTo>
                  <a:lnTo>
                    <a:pt x="0" y="0"/>
                  </a:lnTo>
                  <a:lnTo>
                    <a:pt x="0" y="1088136"/>
                  </a:lnTo>
                  <a:lnTo>
                    <a:pt x="341376" y="1088136"/>
                  </a:lnTo>
                  <a:lnTo>
                    <a:pt x="341376" y="0"/>
                  </a:lnTo>
                  <a:close/>
                </a:path>
                <a:path w="2780029" h="1088389">
                  <a:moveTo>
                    <a:pt x="1560576" y="0"/>
                  </a:moveTo>
                  <a:lnTo>
                    <a:pt x="1219200" y="0"/>
                  </a:lnTo>
                  <a:lnTo>
                    <a:pt x="1219200" y="938784"/>
                  </a:lnTo>
                  <a:lnTo>
                    <a:pt x="1560576" y="938784"/>
                  </a:lnTo>
                  <a:lnTo>
                    <a:pt x="1560576" y="0"/>
                  </a:lnTo>
                  <a:close/>
                </a:path>
                <a:path w="2780029" h="1088389">
                  <a:moveTo>
                    <a:pt x="2779776" y="0"/>
                  </a:moveTo>
                  <a:lnTo>
                    <a:pt x="2438400" y="0"/>
                  </a:lnTo>
                  <a:lnTo>
                    <a:pt x="2438400" y="1011936"/>
                  </a:lnTo>
                  <a:lnTo>
                    <a:pt x="2779776" y="1011936"/>
                  </a:lnTo>
                  <a:lnTo>
                    <a:pt x="2779776" y="0"/>
                  </a:lnTo>
                  <a:close/>
                </a:path>
              </a:pathLst>
            </a:custGeom>
            <a:solidFill>
              <a:srgbClr val="323B9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5684520" y="3493007"/>
              <a:ext cx="2780030" cy="186055"/>
            </a:xfrm>
            <a:custGeom>
              <a:avLst/>
              <a:gdLst/>
              <a:ahLst/>
              <a:cxnLst/>
              <a:rect l="l" t="t" r="r" b="b"/>
              <a:pathLst>
                <a:path w="2780029" h="186054">
                  <a:moveTo>
                    <a:pt x="341376" y="167640"/>
                  </a:moveTo>
                  <a:lnTo>
                    <a:pt x="0" y="167640"/>
                  </a:lnTo>
                  <a:lnTo>
                    <a:pt x="0" y="185928"/>
                  </a:lnTo>
                  <a:lnTo>
                    <a:pt x="341376" y="185928"/>
                  </a:lnTo>
                  <a:lnTo>
                    <a:pt x="341376" y="167640"/>
                  </a:lnTo>
                  <a:close/>
                </a:path>
                <a:path w="2780029" h="186054">
                  <a:moveTo>
                    <a:pt x="1560576" y="0"/>
                  </a:moveTo>
                  <a:lnTo>
                    <a:pt x="1219200" y="0"/>
                  </a:lnTo>
                  <a:lnTo>
                    <a:pt x="1219200" y="185928"/>
                  </a:lnTo>
                  <a:lnTo>
                    <a:pt x="1560576" y="185928"/>
                  </a:lnTo>
                  <a:lnTo>
                    <a:pt x="1560576" y="0"/>
                  </a:lnTo>
                  <a:close/>
                </a:path>
                <a:path w="2780029" h="186054">
                  <a:moveTo>
                    <a:pt x="2779776" y="91440"/>
                  </a:moveTo>
                  <a:lnTo>
                    <a:pt x="2438400" y="91440"/>
                  </a:lnTo>
                  <a:lnTo>
                    <a:pt x="2438400" y="185928"/>
                  </a:lnTo>
                  <a:lnTo>
                    <a:pt x="2779776" y="185928"/>
                  </a:lnTo>
                  <a:lnTo>
                    <a:pt x="2779776" y="91440"/>
                  </a:lnTo>
                  <a:close/>
                </a:path>
              </a:pathLst>
            </a:custGeom>
            <a:solidFill>
              <a:srgbClr val="FF69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4175188" y="4566384"/>
              <a:ext cx="57150" cy="438784"/>
            </a:xfrm>
            <a:custGeom>
              <a:avLst/>
              <a:gdLst/>
              <a:ahLst/>
              <a:cxnLst/>
              <a:rect l="l" t="t" r="r" b="b"/>
              <a:pathLst>
                <a:path w="57150" h="438785">
                  <a:moveTo>
                    <a:pt x="28004" y="218976"/>
                  </a:moveTo>
                  <a:lnTo>
                    <a:pt x="28004" y="438775"/>
                  </a:lnTo>
                </a:path>
                <a:path w="57150" h="438785">
                  <a:moveTo>
                    <a:pt x="28004" y="218976"/>
                  </a:moveTo>
                  <a:lnTo>
                    <a:pt x="28004" y="0"/>
                  </a:lnTo>
                </a:path>
                <a:path w="57150" h="438785">
                  <a:moveTo>
                    <a:pt x="0" y="438775"/>
                  </a:moveTo>
                  <a:lnTo>
                    <a:pt x="57150" y="438775"/>
                  </a:lnTo>
                </a:path>
                <a:path w="57150" h="438785">
                  <a:moveTo>
                    <a:pt x="0" y="0"/>
                  </a:moveTo>
                  <a:lnTo>
                    <a:pt x="57150" y="0"/>
                  </a:lnTo>
                </a:path>
              </a:pathLst>
            </a:custGeom>
            <a:ln w="9525">
              <a:solidFill>
                <a:srgbClr val="72727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5394375" y="4542006"/>
              <a:ext cx="57150" cy="450215"/>
            </a:xfrm>
            <a:custGeom>
              <a:avLst/>
              <a:gdLst/>
              <a:ahLst/>
              <a:cxnLst/>
              <a:rect l="l" t="t" r="r" b="b"/>
              <a:pathLst>
                <a:path w="57150" h="450214">
                  <a:moveTo>
                    <a:pt x="28016" y="225065"/>
                  </a:moveTo>
                  <a:lnTo>
                    <a:pt x="28016" y="450026"/>
                  </a:lnTo>
                </a:path>
                <a:path w="57150" h="450214">
                  <a:moveTo>
                    <a:pt x="28016" y="225065"/>
                  </a:moveTo>
                  <a:lnTo>
                    <a:pt x="28016" y="0"/>
                  </a:lnTo>
                </a:path>
                <a:path w="57150" h="450214">
                  <a:moveTo>
                    <a:pt x="0" y="450026"/>
                  </a:moveTo>
                  <a:lnTo>
                    <a:pt x="57150" y="450026"/>
                  </a:lnTo>
                </a:path>
                <a:path w="57150" h="450214">
                  <a:moveTo>
                    <a:pt x="0" y="0"/>
                  </a:moveTo>
                  <a:lnTo>
                    <a:pt x="57150" y="0"/>
                  </a:lnTo>
                </a:path>
              </a:pathLst>
            </a:custGeom>
            <a:ln w="9525">
              <a:solidFill>
                <a:srgbClr val="72727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6613564" y="4393873"/>
              <a:ext cx="57150" cy="446405"/>
            </a:xfrm>
            <a:custGeom>
              <a:avLst/>
              <a:gdLst/>
              <a:ahLst/>
              <a:cxnLst/>
              <a:rect l="l" t="t" r="r" b="b"/>
              <a:pathLst>
                <a:path w="57150" h="446404">
                  <a:moveTo>
                    <a:pt x="28027" y="223846"/>
                  </a:moveTo>
                  <a:lnTo>
                    <a:pt x="28027" y="446275"/>
                  </a:lnTo>
                </a:path>
                <a:path w="57150" h="446404">
                  <a:moveTo>
                    <a:pt x="28027" y="223846"/>
                  </a:moveTo>
                  <a:lnTo>
                    <a:pt x="28027" y="0"/>
                  </a:lnTo>
                </a:path>
                <a:path w="57150" h="446404">
                  <a:moveTo>
                    <a:pt x="0" y="446275"/>
                  </a:moveTo>
                  <a:lnTo>
                    <a:pt x="57150" y="446275"/>
                  </a:lnTo>
                </a:path>
                <a:path w="57150" h="446404">
                  <a:moveTo>
                    <a:pt x="0" y="0"/>
                  </a:moveTo>
                  <a:lnTo>
                    <a:pt x="57150" y="0"/>
                  </a:lnTo>
                </a:path>
              </a:pathLst>
            </a:custGeom>
            <a:ln w="9525">
              <a:solidFill>
                <a:srgbClr val="72727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7832754" y="4461377"/>
              <a:ext cx="57150" cy="461645"/>
            </a:xfrm>
            <a:custGeom>
              <a:avLst/>
              <a:gdLst/>
              <a:ahLst/>
              <a:cxnLst/>
              <a:rect l="l" t="t" r="r" b="b"/>
              <a:pathLst>
                <a:path w="57150" h="461645">
                  <a:moveTo>
                    <a:pt x="28038" y="229494"/>
                  </a:moveTo>
                  <a:lnTo>
                    <a:pt x="28038" y="461276"/>
                  </a:lnTo>
                </a:path>
                <a:path w="57150" h="461645">
                  <a:moveTo>
                    <a:pt x="28038" y="229494"/>
                  </a:moveTo>
                  <a:lnTo>
                    <a:pt x="28038" y="0"/>
                  </a:lnTo>
                </a:path>
                <a:path w="57150" h="461645">
                  <a:moveTo>
                    <a:pt x="0" y="461276"/>
                  </a:moveTo>
                  <a:lnTo>
                    <a:pt x="57150" y="461276"/>
                  </a:lnTo>
                </a:path>
                <a:path w="57150" h="461645">
                  <a:moveTo>
                    <a:pt x="0" y="0"/>
                  </a:moveTo>
                  <a:lnTo>
                    <a:pt x="57150" y="0"/>
                  </a:lnTo>
                </a:path>
              </a:pathLst>
            </a:custGeom>
            <a:ln w="9525">
              <a:solidFill>
                <a:srgbClr val="72727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5826881" y="3356938"/>
              <a:ext cx="57150" cy="607695"/>
            </a:xfrm>
            <a:custGeom>
              <a:avLst/>
              <a:gdLst/>
              <a:ahLst/>
              <a:cxnLst/>
              <a:rect l="l" t="t" r="r" b="b"/>
              <a:pathLst>
                <a:path w="57150" h="607695">
                  <a:moveTo>
                    <a:pt x="28326" y="303709"/>
                  </a:moveTo>
                  <a:lnTo>
                    <a:pt x="28326" y="607535"/>
                  </a:lnTo>
                </a:path>
                <a:path w="57150" h="607695">
                  <a:moveTo>
                    <a:pt x="28326" y="303709"/>
                  </a:moveTo>
                  <a:lnTo>
                    <a:pt x="28326" y="0"/>
                  </a:lnTo>
                </a:path>
                <a:path w="57150" h="607695">
                  <a:moveTo>
                    <a:pt x="0" y="607535"/>
                  </a:moveTo>
                  <a:lnTo>
                    <a:pt x="57150" y="607535"/>
                  </a:lnTo>
                </a:path>
                <a:path w="57150" h="607695">
                  <a:moveTo>
                    <a:pt x="0" y="0"/>
                  </a:moveTo>
                  <a:lnTo>
                    <a:pt x="57150" y="0"/>
                  </a:lnTo>
                </a:path>
              </a:pathLst>
            </a:custGeom>
            <a:ln w="9525">
              <a:solidFill>
                <a:srgbClr val="72727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7046070" y="3188178"/>
              <a:ext cx="57150" cy="607695"/>
            </a:xfrm>
            <a:custGeom>
              <a:avLst/>
              <a:gdLst/>
              <a:ahLst/>
              <a:cxnLst/>
              <a:rect l="l" t="t" r="r" b="b"/>
              <a:pathLst>
                <a:path w="57150" h="607695">
                  <a:moveTo>
                    <a:pt x="28337" y="304829"/>
                  </a:moveTo>
                  <a:lnTo>
                    <a:pt x="28337" y="607535"/>
                  </a:lnTo>
                </a:path>
                <a:path w="57150" h="607695">
                  <a:moveTo>
                    <a:pt x="28337" y="304829"/>
                  </a:moveTo>
                  <a:lnTo>
                    <a:pt x="28337" y="0"/>
                  </a:lnTo>
                </a:path>
                <a:path w="57150" h="607695">
                  <a:moveTo>
                    <a:pt x="0" y="607535"/>
                  </a:moveTo>
                  <a:lnTo>
                    <a:pt x="57150" y="607535"/>
                  </a:lnTo>
                </a:path>
                <a:path w="57150" h="607695">
                  <a:moveTo>
                    <a:pt x="0" y="0"/>
                  </a:moveTo>
                  <a:lnTo>
                    <a:pt x="57150" y="0"/>
                  </a:lnTo>
                </a:path>
              </a:pathLst>
            </a:custGeom>
            <a:ln w="9525">
              <a:solidFill>
                <a:srgbClr val="72727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8265259" y="3276309"/>
              <a:ext cx="57150" cy="619125"/>
            </a:xfrm>
            <a:custGeom>
              <a:avLst/>
              <a:gdLst/>
              <a:ahLst/>
              <a:cxnLst/>
              <a:rect l="l" t="t" r="r" b="b"/>
              <a:pathLst>
                <a:path w="57150" h="619125">
                  <a:moveTo>
                    <a:pt x="28349" y="308139"/>
                  </a:moveTo>
                  <a:lnTo>
                    <a:pt x="28349" y="618786"/>
                  </a:lnTo>
                </a:path>
                <a:path w="57150" h="619125">
                  <a:moveTo>
                    <a:pt x="28349" y="308139"/>
                  </a:moveTo>
                  <a:lnTo>
                    <a:pt x="28349" y="0"/>
                  </a:lnTo>
                </a:path>
                <a:path w="57150" h="619125">
                  <a:moveTo>
                    <a:pt x="0" y="618786"/>
                  </a:moveTo>
                  <a:lnTo>
                    <a:pt x="57150" y="618786"/>
                  </a:lnTo>
                </a:path>
                <a:path w="57150" h="619125">
                  <a:moveTo>
                    <a:pt x="0" y="0"/>
                  </a:moveTo>
                  <a:lnTo>
                    <a:pt x="57150" y="0"/>
                  </a:lnTo>
                </a:path>
              </a:pathLst>
            </a:custGeom>
            <a:ln w="9525">
              <a:solidFill>
                <a:srgbClr val="72727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3810421" y="3679456"/>
              <a:ext cx="4876800" cy="0"/>
            </a:xfrm>
            <a:custGeom>
              <a:avLst/>
              <a:gdLst/>
              <a:ahLst/>
              <a:cxnLst/>
              <a:rect l="l" t="t" r="r" b="b"/>
              <a:pathLst>
                <a:path w="4876800" h="0">
                  <a:moveTo>
                    <a:pt x="0" y="0"/>
                  </a:moveTo>
                  <a:lnTo>
                    <a:pt x="4876755" y="1"/>
                  </a:lnTo>
                </a:path>
              </a:pathLst>
            </a:custGeom>
            <a:ln w="9525">
              <a:solidFill>
                <a:srgbClr val="DEDEDE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6" name="object 16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43764" rIns="0" bIns="0" rtlCol="0" vert="horz">
            <a:spAutoFit/>
          </a:bodyPr>
          <a:lstStyle/>
          <a:p>
            <a:pPr marL="12700">
              <a:lnSpc>
                <a:spcPts val="4270"/>
              </a:lnSpc>
              <a:spcBef>
                <a:spcPts val="100"/>
              </a:spcBef>
            </a:pPr>
            <a:r>
              <a:rPr dirty="0"/>
              <a:t>Secondary</a:t>
            </a:r>
            <a:r>
              <a:rPr dirty="0" spc="-30"/>
              <a:t> </a:t>
            </a:r>
            <a:r>
              <a:rPr dirty="0" spc="-10"/>
              <a:t>Endpoint</a:t>
            </a:r>
          </a:p>
          <a:p>
            <a:pPr marL="13335">
              <a:lnSpc>
                <a:spcPts val="2830"/>
              </a:lnSpc>
            </a:pPr>
            <a:r>
              <a:rPr dirty="0" cap="small" sz="2400" b="0">
                <a:solidFill>
                  <a:srgbClr val="F26F21"/>
                </a:solidFill>
                <a:latin typeface="Calibri"/>
                <a:cs typeface="Calibri"/>
              </a:rPr>
              <a:t>placebo-corrected</a:t>
            </a:r>
            <a:r>
              <a:rPr dirty="0" cap="small" sz="2400" spc="100" b="0">
                <a:solidFill>
                  <a:srgbClr val="F26F21"/>
                </a:solidFill>
                <a:latin typeface="Calibri"/>
                <a:cs typeface="Calibri"/>
              </a:rPr>
              <a:t> </a:t>
            </a:r>
            <a:r>
              <a:rPr dirty="0" cap="small" sz="2400" b="0">
                <a:solidFill>
                  <a:srgbClr val="F26F21"/>
                </a:solidFill>
                <a:latin typeface="Calibri"/>
                <a:cs typeface="Calibri"/>
              </a:rPr>
              <a:t>change</a:t>
            </a:r>
            <a:r>
              <a:rPr dirty="0" cap="small" sz="2400" spc="110" b="0">
                <a:solidFill>
                  <a:srgbClr val="F26F21"/>
                </a:solidFill>
                <a:latin typeface="Calibri"/>
                <a:cs typeface="Calibri"/>
              </a:rPr>
              <a:t> </a:t>
            </a:r>
            <a:r>
              <a:rPr dirty="0" cap="small" sz="2400" b="0">
                <a:solidFill>
                  <a:srgbClr val="F26F21"/>
                </a:solidFill>
                <a:latin typeface="Calibri"/>
                <a:cs typeface="Calibri"/>
              </a:rPr>
              <a:t>from</a:t>
            </a:r>
            <a:r>
              <a:rPr dirty="0" cap="small" sz="2400" spc="114" b="0">
                <a:solidFill>
                  <a:srgbClr val="F26F21"/>
                </a:solidFill>
                <a:latin typeface="Calibri"/>
                <a:cs typeface="Calibri"/>
              </a:rPr>
              <a:t> </a:t>
            </a:r>
            <a:r>
              <a:rPr dirty="0" cap="small" sz="2400" b="0">
                <a:solidFill>
                  <a:srgbClr val="F26F21"/>
                </a:solidFill>
                <a:latin typeface="Calibri"/>
                <a:cs typeface="Calibri"/>
              </a:rPr>
              <a:t>baseline</a:t>
            </a:r>
            <a:r>
              <a:rPr dirty="0" cap="small" sz="2400" spc="110" b="0">
                <a:solidFill>
                  <a:srgbClr val="F26F21"/>
                </a:solidFill>
                <a:latin typeface="Calibri"/>
                <a:cs typeface="Calibri"/>
              </a:rPr>
              <a:t> </a:t>
            </a:r>
            <a:r>
              <a:rPr dirty="0" cap="small" sz="2400" b="0">
                <a:solidFill>
                  <a:srgbClr val="F26F21"/>
                </a:solidFill>
                <a:latin typeface="Calibri"/>
                <a:cs typeface="Calibri"/>
              </a:rPr>
              <a:t>in</a:t>
            </a:r>
            <a:r>
              <a:rPr dirty="0" cap="small" sz="2400" spc="110" b="0">
                <a:solidFill>
                  <a:srgbClr val="F26F21"/>
                </a:solidFill>
                <a:latin typeface="Calibri"/>
                <a:cs typeface="Calibri"/>
              </a:rPr>
              <a:t> </a:t>
            </a:r>
            <a:r>
              <a:rPr dirty="0" cap="small" sz="2400" b="0">
                <a:solidFill>
                  <a:srgbClr val="F26F21"/>
                </a:solidFill>
                <a:latin typeface="Calibri"/>
                <a:cs typeface="Calibri"/>
              </a:rPr>
              <a:t>mean</a:t>
            </a:r>
            <a:r>
              <a:rPr dirty="0" cap="small" sz="2400" spc="110" b="0">
                <a:solidFill>
                  <a:srgbClr val="F26F21"/>
                </a:solidFill>
                <a:latin typeface="Calibri"/>
                <a:cs typeface="Calibri"/>
              </a:rPr>
              <a:t> </a:t>
            </a:r>
            <a:r>
              <a:rPr dirty="0" cap="small" sz="2400" b="0">
                <a:solidFill>
                  <a:srgbClr val="F26F21"/>
                </a:solidFill>
                <a:latin typeface="Calibri"/>
                <a:cs typeface="Calibri"/>
              </a:rPr>
              <a:t>seated</a:t>
            </a:r>
            <a:r>
              <a:rPr dirty="0" cap="small" sz="2400" spc="125" b="0">
                <a:solidFill>
                  <a:srgbClr val="F26F21"/>
                </a:solidFill>
                <a:latin typeface="Calibri"/>
                <a:cs typeface="Calibri"/>
              </a:rPr>
              <a:t> </a:t>
            </a:r>
            <a:r>
              <a:rPr dirty="0" cap="small" sz="2400" b="0">
                <a:solidFill>
                  <a:srgbClr val="F26F21"/>
                </a:solidFill>
                <a:latin typeface="Calibri"/>
                <a:cs typeface="Calibri"/>
              </a:rPr>
              <a:t>DBP</a:t>
            </a:r>
            <a:r>
              <a:rPr dirty="0" cap="small" sz="2400" spc="-15" b="0">
                <a:solidFill>
                  <a:srgbClr val="F26F21"/>
                </a:solidFill>
                <a:latin typeface="Calibri"/>
                <a:cs typeface="Calibri"/>
              </a:rPr>
              <a:t> </a:t>
            </a:r>
            <a:r>
              <a:rPr dirty="0" cap="small" sz="2400" b="0">
                <a:solidFill>
                  <a:srgbClr val="F26F21"/>
                </a:solidFill>
                <a:latin typeface="Calibri"/>
                <a:cs typeface="Calibri"/>
              </a:rPr>
              <a:t>at</a:t>
            </a:r>
            <a:r>
              <a:rPr dirty="0" cap="small" sz="2400" spc="110" b="0">
                <a:solidFill>
                  <a:srgbClr val="F26F21"/>
                </a:solidFill>
                <a:latin typeface="Calibri"/>
                <a:cs typeface="Calibri"/>
              </a:rPr>
              <a:t> </a:t>
            </a:r>
            <a:r>
              <a:rPr dirty="0" cap="small" sz="2400" b="0">
                <a:solidFill>
                  <a:srgbClr val="F26F21"/>
                </a:solidFill>
                <a:latin typeface="Calibri"/>
                <a:cs typeface="Calibri"/>
              </a:rPr>
              <a:t>8</a:t>
            </a:r>
            <a:r>
              <a:rPr dirty="0" cap="small" sz="2400" spc="-10" b="0">
                <a:solidFill>
                  <a:srgbClr val="F26F21"/>
                </a:solidFill>
                <a:latin typeface="Calibri"/>
                <a:cs typeface="Calibri"/>
              </a:rPr>
              <a:t> </a:t>
            </a:r>
            <a:r>
              <a:rPr dirty="0" cap="small" sz="2400" spc="-20" b="0">
                <a:solidFill>
                  <a:srgbClr val="F26F21"/>
                </a:solidFill>
                <a:latin typeface="Calibri"/>
                <a:cs typeface="Calibri"/>
              </a:rPr>
              <a:t>weeks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4057775" y="4995164"/>
            <a:ext cx="26733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 b="1">
                <a:solidFill>
                  <a:srgbClr val="262626"/>
                </a:solidFill>
                <a:latin typeface="Calibri"/>
                <a:cs typeface="Calibri"/>
              </a:rPr>
              <a:t>-</a:t>
            </a:r>
            <a:r>
              <a:rPr dirty="0" sz="1200" spc="-25" b="1">
                <a:solidFill>
                  <a:srgbClr val="262626"/>
                </a:solidFill>
                <a:latin typeface="Calibri"/>
                <a:cs typeface="Calibri"/>
              </a:rPr>
              <a:t>5.9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5289665" y="5001259"/>
            <a:ext cx="26733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 b="1">
                <a:solidFill>
                  <a:srgbClr val="262626"/>
                </a:solidFill>
                <a:latin typeface="Calibri"/>
                <a:cs typeface="Calibri"/>
              </a:rPr>
              <a:t>-</a:t>
            </a:r>
            <a:r>
              <a:rPr dirty="0" sz="1200" spc="-25" b="1">
                <a:solidFill>
                  <a:srgbClr val="262626"/>
                </a:solidFill>
                <a:latin typeface="Calibri"/>
                <a:cs typeface="Calibri"/>
              </a:rPr>
              <a:t>5.8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6508853" y="4827523"/>
            <a:ext cx="26733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 b="1">
                <a:solidFill>
                  <a:srgbClr val="262626"/>
                </a:solidFill>
                <a:latin typeface="Calibri"/>
                <a:cs typeface="Calibri"/>
              </a:rPr>
              <a:t>-</a:t>
            </a:r>
            <a:r>
              <a:rPr dirty="0" sz="1200" spc="-25" b="1">
                <a:solidFill>
                  <a:srgbClr val="262626"/>
                </a:solidFill>
                <a:latin typeface="Calibri"/>
                <a:cs typeface="Calibri"/>
              </a:rPr>
              <a:t>5.0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7728041" y="4940300"/>
            <a:ext cx="26733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 b="1">
                <a:solidFill>
                  <a:srgbClr val="262626"/>
                </a:solidFill>
                <a:latin typeface="Calibri"/>
                <a:cs typeface="Calibri"/>
              </a:rPr>
              <a:t>-</a:t>
            </a:r>
            <a:r>
              <a:rPr dirty="0" sz="1200" spc="-25" b="1">
                <a:solidFill>
                  <a:srgbClr val="262626"/>
                </a:solidFill>
                <a:latin typeface="Calibri"/>
                <a:cs typeface="Calibri"/>
              </a:rPr>
              <a:t>5.4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5758143" y="3138932"/>
            <a:ext cx="22034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 b="1">
                <a:solidFill>
                  <a:srgbClr val="262626"/>
                </a:solidFill>
                <a:latin typeface="Calibri"/>
                <a:cs typeface="Calibri"/>
              </a:rPr>
              <a:t>0.1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6964630" y="2983484"/>
            <a:ext cx="22034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 b="1">
                <a:solidFill>
                  <a:srgbClr val="262626"/>
                </a:solidFill>
                <a:latin typeface="Calibri"/>
                <a:cs typeface="Calibri"/>
              </a:rPr>
              <a:t>1.0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8183820" y="3038347"/>
            <a:ext cx="22034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 b="1">
                <a:solidFill>
                  <a:srgbClr val="262626"/>
                </a:solidFill>
                <a:latin typeface="Calibri"/>
                <a:cs typeface="Calibri"/>
              </a:rPr>
              <a:t>0.5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3561000" y="2599997"/>
            <a:ext cx="227329" cy="2740660"/>
          </a:xfrm>
          <a:prstGeom prst="rect">
            <a:avLst/>
          </a:prstGeom>
        </p:spPr>
        <p:txBody>
          <a:bodyPr wrap="square" lIns="0" tIns="4445" rIns="0" bIns="0" rtlCol="0" vert="vert270">
            <a:spAutoFit/>
          </a:bodyPr>
          <a:lstStyle/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300">
                <a:solidFill>
                  <a:srgbClr val="3B3838"/>
                </a:solidFill>
                <a:latin typeface="Calibri"/>
                <a:cs typeface="Calibri"/>
              </a:rPr>
              <a:t>LSM</a:t>
            </a:r>
            <a:r>
              <a:rPr dirty="0" sz="1300" spc="75">
                <a:solidFill>
                  <a:srgbClr val="3B3838"/>
                </a:solidFill>
                <a:latin typeface="Calibri"/>
                <a:cs typeface="Calibri"/>
              </a:rPr>
              <a:t> </a:t>
            </a:r>
            <a:r>
              <a:rPr dirty="0" sz="1300">
                <a:solidFill>
                  <a:srgbClr val="3B3838"/>
                </a:solidFill>
                <a:latin typeface="Calibri"/>
                <a:cs typeface="Calibri"/>
              </a:rPr>
              <a:t>CHANGE</a:t>
            </a:r>
            <a:r>
              <a:rPr dirty="0" sz="1300" spc="70">
                <a:solidFill>
                  <a:srgbClr val="3B3838"/>
                </a:solidFill>
                <a:latin typeface="Calibri"/>
                <a:cs typeface="Calibri"/>
              </a:rPr>
              <a:t> </a:t>
            </a:r>
            <a:r>
              <a:rPr dirty="0" sz="1300">
                <a:solidFill>
                  <a:srgbClr val="3B3838"/>
                </a:solidFill>
                <a:latin typeface="Calibri"/>
                <a:cs typeface="Calibri"/>
              </a:rPr>
              <a:t>FROM</a:t>
            </a:r>
            <a:r>
              <a:rPr dirty="0" sz="1300" spc="75">
                <a:solidFill>
                  <a:srgbClr val="3B3838"/>
                </a:solidFill>
                <a:latin typeface="Calibri"/>
                <a:cs typeface="Calibri"/>
              </a:rPr>
              <a:t> </a:t>
            </a:r>
            <a:r>
              <a:rPr dirty="0" sz="1300">
                <a:solidFill>
                  <a:srgbClr val="3B3838"/>
                </a:solidFill>
                <a:latin typeface="Calibri"/>
                <a:cs typeface="Calibri"/>
              </a:rPr>
              <a:t>BASELINE</a:t>
            </a:r>
            <a:r>
              <a:rPr dirty="0" sz="1300" spc="70">
                <a:solidFill>
                  <a:srgbClr val="3B3838"/>
                </a:solidFill>
                <a:latin typeface="Calibri"/>
                <a:cs typeface="Calibri"/>
              </a:rPr>
              <a:t> </a:t>
            </a:r>
            <a:r>
              <a:rPr dirty="0" sz="1300" spc="-10">
                <a:solidFill>
                  <a:srgbClr val="3B3838"/>
                </a:solidFill>
                <a:latin typeface="Calibri"/>
                <a:cs typeface="Calibri"/>
              </a:rPr>
              <a:t>(MMHG)</a:t>
            </a:r>
            <a:endParaRPr sz="1300">
              <a:latin typeface="Calibri"/>
              <a:cs typeface="Calibri"/>
            </a:endParaRPr>
          </a:p>
        </p:txBody>
      </p:sp>
      <p:grpSp>
        <p:nvGrpSpPr>
          <p:cNvPr id="25" name="object 25" descr=""/>
          <p:cNvGrpSpPr/>
          <p:nvPr/>
        </p:nvGrpSpPr>
        <p:grpSpPr>
          <a:xfrm>
            <a:off x="4854435" y="2159815"/>
            <a:ext cx="3665220" cy="3389629"/>
            <a:chOff x="4854435" y="2159815"/>
            <a:chExt cx="3665220" cy="3389629"/>
          </a:xfrm>
        </p:grpSpPr>
        <p:sp>
          <p:nvSpPr>
            <p:cNvPr id="26" name="object 26" descr=""/>
            <p:cNvSpPr/>
            <p:nvPr/>
          </p:nvSpPr>
          <p:spPr>
            <a:xfrm>
              <a:off x="6286597" y="2607490"/>
              <a:ext cx="0" cy="2935605"/>
            </a:xfrm>
            <a:custGeom>
              <a:avLst/>
              <a:gdLst/>
              <a:ahLst/>
              <a:cxnLst/>
              <a:rect l="l" t="t" r="r" b="b"/>
              <a:pathLst>
                <a:path w="0" h="2935604">
                  <a:moveTo>
                    <a:pt x="0" y="0"/>
                  </a:moveTo>
                  <a:lnTo>
                    <a:pt x="1" y="2935234"/>
                  </a:lnTo>
                </a:path>
              </a:pathLst>
            </a:custGeom>
            <a:ln w="6350">
              <a:solidFill>
                <a:srgbClr val="767171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 descr=""/>
            <p:cNvSpPr/>
            <p:nvPr/>
          </p:nvSpPr>
          <p:spPr>
            <a:xfrm>
              <a:off x="7451316" y="2607490"/>
              <a:ext cx="0" cy="2938780"/>
            </a:xfrm>
            <a:custGeom>
              <a:avLst/>
              <a:gdLst/>
              <a:ahLst/>
              <a:cxnLst/>
              <a:rect l="l" t="t" r="r" b="b"/>
              <a:pathLst>
                <a:path w="0" h="2938779">
                  <a:moveTo>
                    <a:pt x="0" y="0"/>
                  </a:moveTo>
                  <a:lnTo>
                    <a:pt x="1" y="2938239"/>
                  </a:lnTo>
                </a:path>
              </a:pathLst>
            </a:custGeom>
            <a:ln w="6350">
              <a:solidFill>
                <a:srgbClr val="767171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8" name="object 28" descr=""/>
            <p:cNvSpPr/>
            <p:nvPr/>
          </p:nvSpPr>
          <p:spPr>
            <a:xfrm>
              <a:off x="4857610" y="2607490"/>
              <a:ext cx="0" cy="2935605"/>
            </a:xfrm>
            <a:custGeom>
              <a:avLst/>
              <a:gdLst/>
              <a:ahLst/>
              <a:cxnLst/>
              <a:rect l="l" t="t" r="r" b="b"/>
              <a:pathLst>
                <a:path w="0" h="2935604">
                  <a:moveTo>
                    <a:pt x="0" y="0"/>
                  </a:moveTo>
                  <a:lnTo>
                    <a:pt x="1" y="2935234"/>
                  </a:lnTo>
                </a:path>
              </a:pathLst>
            </a:custGeom>
            <a:ln w="6350">
              <a:solidFill>
                <a:srgbClr val="767171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 descr=""/>
            <p:cNvSpPr/>
            <p:nvPr/>
          </p:nvSpPr>
          <p:spPr>
            <a:xfrm>
              <a:off x="4977945" y="2166165"/>
              <a:ext cx="3535045" cy="277495"/>
            </a:xfrm>
            <a:custGeom>
              <a:avLst/>
              <a:gdLst/>
              <a:ahLst/>
              <a:cxnLst/>
              <a:rect l="l" t="t" r="r" b="b"/>
              <a:pathLst>
                <a:path w="3535045" h="277494">
                  <a:moveTo>
                    <a:pt x="3488602" y="0"/>
                  </a:moveTo>
                  <a:lnTo>
                    <a:pt x="46167" y="0"/>
                  </a:lnTo>
                  <a:lnTo>
                    <a:pt x="28196" y="3628"/>
                  </a:lnTo>
                  <a:lnTo>
                    <a:pt x="13521" y="13522"/>
                  </a:lnTo>
                  <a:lnTo>
                    <a:pt x="3627" y="28197"/>
                  </a:lnTo>
                  <a:lnTo>
                    <a:pt x="0" y="46168"/>
                  </a:lnTo>
                  <a:lnTo>
                    <a:pt x="0" y="276999"/>
                  </a:lnTo>
                  <a:lnTo>
                    <a:pt x="3534769" y="276999"/>
                  </a:lnTo>
                  <a:lnTo>
                    <a:pt x="3534769" y="46168"/>
                  </a:lnTo>
                  <a:lnTo>
                    <a:pt x="3531141" y="28197"/>
                  </a:lnTo>
                  <a:lnTo>
                    <a:pt x="3521247" y="13522"/>
                  </a:lnTo>
                  <a:lnTo>
                    <a:pt x="3506572" y="3628"/>
                  </a:lnTo>
                  <a:lnTo>
                    <a:pt x="3488602" y="0"/>
                  </a:lnTo>
                  <a:close/>
                </a:path>
              </a:pathLst>
            </a:custGeom>
            <a:solidFill>
              <a:srgbClr val="DEEBF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0" name="object 30" descr=""/>
            <p:cNvSpPr/>
            <p:nvPr/>
          </p:nvSpPr>
          <p:spPr>
            <a:xfrm>
              <a:off x="4977945" y="2166165"/>
              <a:ext cx="3535045" cy="277495"/>
            </a:xfrm>
            <a:custGeom>
              <a:avLst/>
              <a:gdLst/>
              <a:ahLst/>
              <a:cxnLst/>
              <a:rect l="l" t="t" r="r" b="b"/>
              <a:pathLst>
                <a:path w="3535045" h="277494">
                  <a:moveTo>
                    <a:pt x="46167" y="0"/>
                  </a:moveTo>
                  <a:lnTo>
                    <a:pt x="3488602" y="0"/>
                  </a:lnTo>
                  <a:lnTo>
                    <a:pt x="3506572" y="3628"/>
                  </a:lnTo>
                  <a:lnTo>
                    <a:pt x="3521247" y="13522"/>
                  </a:lnTo>
                  <a:lnTo>
                    <a:pt x="3531141" y="28197"/>
                  </a:lnTo>
                  <a:lnTo>
                    <a:pt x="3534770" y="46167"/>
                  </a:lnTo>
                  <a:lnTo>
                    <a:pt x="3534770" y="276999"/>
                  </a:lnTo>
                  <a:lnTo>
                    <a:pt x="0" y="276999"/>
                  </a:lnTo>
                  <a:lnTo>
                    <a:pt x="0" y="46167"/>
                  </a:lnTo>
                  <a:lnTo>
                    <a:pt x="3628" y="28197"/>
                  </a:lnTo>
                  <a:lnTo>
                    <a:pt x="13522" y="13522"/>
                  </a:lnTo>
                  <a:lnTo>
                    <a:pt x="28197" y="3628"/>
                  </a:lnTo>
                  <a:lnTo>
                    <a:pt x="46167" y="0"/>
                  </a:lnTo>
                  <a:close/>
                </a:path>
              </a:pathLst>
            </a:custGeom>
            <a:ln w="12700">
              <a:solidFill>
                <a:srgbClr val="DEEBF7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1" name="object 31" descr=""/>
          <p:cNvSpPr txBox="1"/>
          <p:nvPr/>
        </p:nvSpPr>
        <p:spPr>
          <a:xfrm>
            <a:off x="4061667" y="2507996"/>
            <a:ext cx="59563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>
                <a:solidFill>
                  <a:srgbClr val="3B3838"/>
                </a:solidFill>
                <a:latin typeface="Calibri"/>
                <a:cs typeface="Calibri"/>
              </a:rPr>
              <a:t>PLACEBO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2" name="object 32" descr=""/>
          <p:cNvSpPr txBox="1"/>
          <p:nvPr/>
        </p:nvSpPr>
        <p:spPr>
          <a:xfrm>
            <a:off x="5361485" y="2507996"/>
            <a:ext cx="48069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3B3838"/>
                </a:solidFill>
                <a:latin typeface="Calibri"/>
                <a:cs typeface="Calibri"/>
              </a:rPr>
              <a:t>0.5 </a:t>
            </a:r>
            <a:r>
              <a:rPr dirty="0" sz="1200" spc="-25">
                <a:solidFill>
                  <a:srgbClr val="3B3838"/>
                </a:solidFill>
                <a:latin typeface="Calibri"/>
                <a:cs typeface="Calibri"/>
              </a:rPr>
              <a:t>MG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3" name="object 33" descr=""/>
          <p:cNvSpPr txBox="1"/>
          <p:nvPr/>
        </p:nvSpPr>
        <p:spPr>
          <a:xfrm>
            <a:off x="6328229" y="2194052"/>
            <a:ext cx="834390" cy="52260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5">
                <a:solidFill>
                  <a:srgbClr val="3B3838"/>
                </a:solidFill>
                <a:latin typeface="Calibri"/>
                <a:cs typeface="Calibri"/>
              </a:rPr>
              <a:t>BAXDROSTAT</a:t>
            </a:r>
            <a:endParaRPr sz="1200">
              <a:latin typeface="Calibri"/>
              <a:cs typeface="Calibri"/>
            </a:endParaRPr>
          </a:p>
          <a:p>
            <a:pPr marL="344170">
              <a:lnSpc>
                <a:spcPct val="100000"/>
              </a:lnSpc>
              <a:spcBef>
                <a:spcPts val="1030"/>
              </a:spcBef>
            </a:pPr>
            <a:r>
              <a:rPr dirty="0" sz="1200">
                <a:solidFill>
                  <a:srgbClr val="3B3838"/>
                </a:solidFill>
                <a:latin typeface="Calibri"/>
                <a:cs typeface="Calibri"/>
              </a:rPr>
              <a:t>1</a:t>
            </a:r>
            <a:r>
              <a:rPr dirty="0" sz="1200" spc="5">
                <a:solidFill>
                  <a:srgbClr val="3B3838"/>
                </a:solidFill>
                <a:latin typeface="Calibri"/>
                <a:cs typeface="Calibri"/>
              </a:rPr>
              <a:t> </a:t>
            </a:r>
            <a:r>
              <a:rPr dirty="0" sz="1200" spc="-25">
                <a:solidFill>
                  <a:srgbClr val="3B3838"/>
                </a:solidFill>
                <a:latin typeface="Calibri"/>
                <a:cs typeface="Calibri"/>
              </a:rPr>
              <a:t>MG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4" name="object 34" descr=""/>
          <p:cNvSpPr txBox="1"/>
          <p:nvPr/>
        </p:nvSpPr>
        <p:spPr>
          <a:xfrm>
            <a:off x="7877352" y="2507996"/>
            <a:ext cx="36512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3B3838"/>
                </a:solidFill>
                <a:latin typeface="Calibri"/>
                <a:cs typeface="Calibri"/>
              </a:rPr>
              <a:t>2</a:t>
            </a:r>
            <a:r>
              <a:rPr dirty="0" sz="1200" spc="5">
                <a:solidFill>
                  <a:srgbClr val="3B3838"/>
                </a:solidFill>
                <a:latin typeface="Calibri"/>
                <a:cs typeface="Calibri"/>
              </a:rPr>
              <a:t> </a:t>
            </a:r>
            <a:r>
              <a:rPr dirty="0" sz="1200" spc="-25">
                <a:solidFill>
                  <a:srgbClr val="3B3838"/>
                </a:solidFill>
                <a:latin typeface="Calibri"/>
                <a:cs typeface="Calibri"/>
              </a:rPr>
              <a:t>MG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5" name="object 35" descr=""/>
          <p:cNvSpPr txBox="1"/>
          <p:nvPr/>
        </p:nvSpPr>
        <p:spPr>
          <a:xfrm>
            <a:off x="5621166" y="3971035"/>
            <a:ext cx="45085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 i="1">
                <a:solidFill>
                  <a:srgbClr val="262626"/>
                </a:solidFill>
                <a:latin typeface="Calibri"/>
                <a:cs typeface="Calibri"/>
              </a:rPr>
              <a:t>p=0.95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6" name="object 36" descr=""/>
          <p:cNvSpPr txBox="1"/>
          <p:nvPr/>
        </p:nvSpPr>
        <p:spPr>
          <a:xfrm>
            <a:off x="6849983" y="3824732"/>
            <a:ext cx="45085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 i="1">
                <a:solidFill>
                  <a:srgbClr val="262626"/>
                </a:solidFill>
                <a:latin typeface="Calibri"/>
                <a:cs typeface="Calibri"/>
              </a:rPr>
              <a:t>p=0.55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7" name="object 37" descr=""/>
          <p:cNvSpPr txBox="1"/>
          <p:nvPr/>
        </p:nvSpPr>
        <p:spPr>
          <a:xfrm>
            <a:off x="8078803" y="3928364"/>
            <a:ext cx="45085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 i="1">
                <a:solidFill>
                  <a:srgbClr val="262626"/>
                </a:solidFill>
                <a:latin typeface="Calibri"/>
                <a:cs typeface="Calibri"/>
              </a:rPr>
              <a:t>p=0.75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8" name="object 38" descr=""/>
          <p:cNvSpPr txBox="1"/>
          <p:nvPr/>
        </p:nvSpPr>
        <p:spPr>
          <a:xfrm>
            <a:off x="594049" y="1790700"/>
            <a:ext cx="2139950" cy="1854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40665" marR="5080" indent="-228600">
              <a:lnSpc>
                <a:spcPct val="100000"/>
              </a:lnSpc>
              <a:spcBef>
                <a:spcPts val="100"/>
              </a:spcBef>
              <a:buClr>
                <a:srgbClr val="F26F21"/>
              </a:buClr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dirty="0" sz="2000">
                <a:solidFill>
                  <a:srgbClr val="474747"/>
                </a:solidFill>
                <a:latin typeface="Calibri"/>
                <a:cs typeface="Calibri"/>
              </a:rPr>
              <a:t>There</a:t>
            </a:r>
            <a:r>
              <a:rPr dirty="0" sz="2000" spc="-3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74747"/>
                </a:solidFill>
                <a:latin typeface="Calibri"/>
                <a:cs typeface="Calibri"/>
              </a:rPr>
              <a:t>was</a:t>
            </a:r>
            <a:r>
              <a:rPr dirty="0" sz="2000" spc="-3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000" spc="-25">
                <a:solidFill>
                  <a:srgbClr val="474747"/>
                </a:solidFill>
                <a:latin typeface="Calibri"/>
                <a:cs typeface="Calibri"/>
              </a:rPr>
              <a:t>no </a:t>
            </a:r>
            <a:r>
              <a:rPr dirty="0" sz="2000" spc="-10">
                <a:solidFill>
                  <a:srgbClr val="474747"/>
                </a:solidFill>
                <a:latin typeface="Calibri"/>
                <a:cs typeface="Calibri"/>
              </a:rPr>
              <a:t>significant </a:t>
            </a:r>
            <a:r>
              <a:rPr dirty="0" sz="2000">
                <a:solidFill>
                  <a:srgbClr val="474747"/>
                </a:solidFill>
                <a:latin typeface="Calibri"/>
                <a:cs typeface="Calibri"/>
              </a:rPr>
              <a:t>difference</a:t>
            </a:r>
            <a:r>
              <a:rPr dirty="0" sz="2000" spc="-105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000" spc="-25">
                <a:solidFill>
                  <a:srgbClr val="474747"/>
                </a:solidFill>
                <a:latin typeface="Calibri"/>
                <a:cs typeface="Calibri"/>
              </a:rPr>
              <a:t>in </a:t>
            </a:r>
            <a:r>
              <a:rPr dirty="0" sz="2000" spc="-10">
                <a:solidFill>
                  <a:srgbClr val="474747"/>
                </a:solidFill>
                <a:latin typeface="Calibri"/>
                <a:cs typeface="Calibri"/>
              </a:rPr>
              <a:t>placebo-corrected </a:t>
            </a:r>
            <a:r>
              <a:rPr dirty="0" sz="2000">
                <a:solidFill>
                  <a:srgbClr val="474747"/>
                </a:solidFill>
                <a:latin typeface="Calibri"/>
                <a:cs typeface="Calibri"/>
              </a:rPr>
              <a:t>diastolic</a:t>
            </a:r>
            <a:r>
              <a:rPr dirty="0" sz="2000" spc="-55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000" spc="-20">
                <a:solidFill>
                  <a:srgbClr val="474747"/>
                </a:solidFill>
                <a:latin typeface="Calibri"/>
                <a:cs typeface="Calibri"/>
              </a:rPr>
              <a:t>blood </a:t>
            </a:r>
            <a:r>
              <a:rPr dirty="0" sz="2000">
                <a:solidFill>
                  <a:srgbClr val="474747"/>
                </a:solidFill>
                <a:latin typeface="Calibri"/>
                <a:cs typeface="Calibri"/>
              </a:rPr>
              <a:t>pressure</a:t>
            </a:r>
            <a:r>
              <a:rPr dirty="0" sz="2000" spc="-6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000" spc="-10">
                <a:solidFill>
                  <a:srgbClr val="474747"/>
                </a:solidFill>
                <a:latin typeface="Calibri"/>
                <a:cs typeface="Calibri"/>
              </a:rPr>
              <a:t>change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39" name="object 39" descr=""/>
          <p:cNvSpPr txBox="1"/>
          <p:nvPr/>
        </p:nvSpPr>
        <p:spPr>
          <a:xfrm>
            <a:off x="594049" y="3924300"/>
            <a:ext cx="2054860" cy="12446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40665" marR="5080" indent="-228600">
              <a:lnSpc>
                <a:spcPct val="100000"/>
              </a:lnSpc>
              <a:spcBef>
                <a:spcPts val="100"/>
              </a:spcBef>
              <a:buClr>
                <a:srgbClr val="F26F21"/>
              </a:buClr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dirty="0" sz="2000">
                <a:solidFill>
                  <a:srgbClr val="474747"/>
                </a:solidFill>
                <a:latin typeface="Calibri"/>
                <a:cs typeface="Calibri"/>
              </a:rPr>
              <a:t>There</a:t>
            </a:r>
            <a:r>
              <a:rPr dirty="0" sz="2000" spc="-2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74747"/>
                </a:solidFill>
                <a:latin typeface="Calibri"/>
                <a:cs typeface="Calibri"/>
              </a:rPr>
              <a:t>was</a:t>
            </a:r>
            <a:r>
              <a:rPr dirty="0" sz="2000" spc="-2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74747"/>
                </a:solidFill>
                <a:latin typeface="Calibri"/>
                <a:cs typeface="Calibri"/>
              </a:rPr>
              <a:t>a</a:t>
            </a:r>
            <a:r>
              <a:rPr dirty="0" sz="2000" spc="-2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000" spc="-10">
                <a:solidFill>
                  <a:srgbClr val="474747"/>
                </a:solidFill>
                <a:latin typeface="Calibri"/>
                <a:cs typeface="Calibri"/>
              </a:rPr>
              <a:t>large </a:t>
            </a:r>
            <a:r>
              <a:rPr dirty="0" sz="2000">
                <a:solidFill>
                  <a:srgbClr val="474747"/>
                </a:solidFill>
                <a:latin typeface="Calibri"/>
                <a:cs typeface="Calibri"/>
              </a:rPr>
              <a:t>decrease</a:t>
            </a:r>
            <a:r>
              <a:rPr dirty="0" sz="2000" spc="-15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74747"/>
                </a:solidFill>
                <a:latin typeface="Calibri"/>
                <a:cs typeface="Calibri"/>
              </a:rPr>
              <a:t>in</a:t>
            </a:r>
            <a:r>
              <a:rPr dirty="0" sz="2000" spc="-15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000" spc="-25">
                <a:solidFill>
                  <a:srgbClr val="474747"/>
                </a:solidFill>
                <a:latin typeface="Calibri"/>
                <a:cs typeface="Calibri"/>
              </a:rPr>
              <a:t>DBP </a:t>
            </a:r>
            <a:r>
              <a:rPr dirty="0" sz="2000">
                <a:solidFill>
                  <a:srgbClr val="474747"/>
                </a:solidFill>
                <a:latin typeface="Calibri"/>
                <a:cs typeface="Calibri"/>
              </a:rPr>
              <a:t>noted</a:t>
            </a:r>
            <a:r>
              <a:rPr dirty="0" sz="2000" spc="-2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474747"/>
                </a:solidFill>
                <a:latin typeface="Calibri"/>
                <a:cs typeface="Calibri"/>
              </a:rPr>
              <a:t>in</a:t>
            </a:r>
            <a:r>
              <a:rPr dirty="0" sz="2000" spc="-20">
                <a:solidFill>
                  <a:srgbClr val="474747"/>
                </a:solidFill>
                <a:latin typeface="Calibri"/>
                <a:cs typeface="Calibri"/>
              </a:rPr>
              <a:t> </a:t>
            </a:r>
            <a:r>
              <a:rPr dirty="0" sz="2000" spc="-25">
                <a:solidFill>
                  <a:srgbClr val="474747"/>
                </a:solidFill>
                <a:latin typeface="Calibri"/>
                <a:cs typeface="Calibri"/>
              </a:rPr>
              <a:t>the </a:t>
            </a:r>
            <a:r>
              <a:rPr dirty="0" sz="2000">
                <a:solidFill>
                  <a:srgbClr val="474747"/>
                </a:solidFill>
                <a:latin typeface="Calibri"/>
                <a:cs typeface="Calibri"/>
              </a:rPr>
              <a:t>placebo</a:t>
            </a:r>
            <a:r>
              <a:rPr dirty="0" sz="2000" spc="-20">
                <a:solidFill>
                  <a:srgbClr val="474747"/>
                </a:solidFill>
                <a:latin typeface="Calibri"/>
                <a:cs typeface="Calibri"/>
              </a:rPr>
              <a:t> group</a:t>
            </a:r>
            <a:endParaRPr sz="2000">
              <a:latin typeface="Calibri"/>
              <a:cs typeface="Calibri"/>
            </a:endParaRPr>
          </a:p>
        </p:txBody>
      </p:sp>
      <p:grpSp>
        <p:nvGrpSpPr>
          <p:cNvPr id="40" name="object 40" descr=""/>
          <p:cNvGrpSpPr/>
          <p:nvPr/>
        </p:nvGrpSpPr>
        <p:grpSpPr>
          <a:xfrm>
            <a:off x="3644423" y="6089339"/>
            <a:ext cx="2900045" cy="195580"/>
            <a:chOff x="3644423" y="6089339"/>
            <a:chExt cx="2900045" cy="195580"/>
          </a:xfrm>
        </p:grpSpPr>
        <p:sp>
          <p:nvSpPr>
            <p:cNvPr id="41" name="object 41" descr=""/>
            <p:cNvSpPr/>
            <p:nvPr/>
          </p:nvSpPr>
          <p:spPr>
            <a:xfrm>
              <a:off x="4691405" y="6095689"/>
              <a:ext cx="182880" cy="182880"/>
            </a:xfrm>
            <a:custGeom>
              <a:avLst/>
              <a:gdLst/>
              <a:ahLst/>
              <a:cxnLst/>
              <a:rect l="l" t="t" r="r" b="b"/>
              <a:pathLst>
                <a:path w="182879" h="182879">
                  <a:moveTo>
                    <a:pt x="182880" y="0"/>
                  </a:moveTo>
                  <a:lnTo>
                    <a:pt x="0" y="0"/>
                  </a:lnTo>
                  <a:lnTo>
                    <a:pt x="0" y="182880"/>
                  </a:lnTo>
                  <a:lnTo>
                    <a:pt x="182880" y="182880"/>
                  </a:lnTo>
                  <a:lnTo>
                    <a:pt x="182880" y="0"/>
                  </a:lnTo>
                  <a:close/>
                </a:path>
              </a:pathLst>
            </a:custGeom>
            <a:solidFill>
              <a:srgbClr val="323B9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2" name="object 42" descr=""/>
            <p:cNvSpPr/>
            <p:nvPr/>
          </p:nvSpPr>
          <p:spPr>
            <a:xfrm>
              <a:off x="4691405" y="6095689"/>
              <a:ext cx="182880" cy="182880"/>
            </a:xfrm>
            <a:custGeom>
              <a:avLst/>
              <a:gdLst/>
              <a:ahLst/>
              <a:cxnLst/>
              <a:rect l="l" t="t" r="r" b="b"/>
              <a:pathLst>
                <a:path w="182879" h="182879">
                  <a:moveTo>
                    <a:pt x="0" y="0"/>
                  </a:moveTo>
                  <a:lnTo>
                    <a:pt x="182880" y="0"/>
                  </a:lnTo>
                  <a:lnTo>
                    <a:pt x="182880" y="182880"/>
                  </a:lnTo>
                  <a:lnTo>
                    <a:pt x="0" y="182880"/>
                  </a:lnTo>
                  <a:lnTo>
                    <a:pt x="0" y="0"/>
                  </a:lnTo>
                  <a:close/>
                </a:path>
              </a:pathLst>
            </a:custGeom>
            <a:ln w="12700">
              <a:solidFill>
                <a:srgbClr val="323B97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3" name="object 43" descr=""/>
            <p:cNvSpPr/>
            <p:nvPr/>
          </p:nvSpPr>
          <p:spPr>
            <a:xfrm>
              <a:off x="3650773" y="6095689"/>
              <a:ext cx="182880" cy="182880"/>
            </a:xfrm>
            <a:custGeom>
              <a:avLst/>
              <a:gdLst/>
              <a:ahLst/>
              <a:cxnLst/>
              <a:rect l="l" t="t" r="r" b="b"/>
              <a:pathLst>
                <a:path w="182879" h="182879">
                  <a:moveTo>
                    <a:pt x="182880" y="0"/>
                  </a:moveTo>
                  <a:lnTo>
                    <a:pt x="0" y="0"/>
                  </a:lnTo>
                  <a:lnTo>
                    <a:pt x="0" y="182880"/>
                  </a:lnTo>
                  <a:lnTo>
                    <a:pt x="182880" y="182880"/>
                  </a:lnTo>
                  <a:lnTo>
                    <a:pt x="182880" y="0"/>
                  </a:lnTo>
                  <a:close/>
                </a:path>
              </a:pathLst>
            </a:custGeom>
            <a:solidFill>
              <a:srgbClr val="AFABA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4" name="object 44" descr=""/>
            <p:cNvSpPr/>
            <p:nvPr/>
          </p:nvSpPr>
          <p:spPr>
            <a:xfrm>
              <a:off x="3650773" y="6095689"/>
              <a:ext cx="182880" cy="182880"/>
            </a:xfrm>
            <a:custGeom>
              <a:avLst/>
              <a:gdLst/>
              <a:ahLst/>
              <a:cxnLst/>
              <a:rect l="l" t="t" r="r" b="b"/>
              <a:pathLst>
                <a:path w="182879" h="182879">
                  <a:moveTo>
                    <a:pt x="0" y="0"/>
                  </a:moveTo>
                  <a:lnTo>
                    <a:pt x="182880" y="0"/>
                  </a:lnTo>
                  <a:lnTo>
                    <a:pt x="182880" y="182880"/>
                  </a:lnTo>
                  <a:lnTo>
                    <a:pt x="0" y="182880"/>
                  </a:lnTo>
                  <a:lnTo>
                    <a:pt x="0" y="0"/>
                  </a:lnTo>
                  <a:close/>
                </a:path>
              </a:pathLst>
            </a:custGeom>
            <a:ln w="12700">
              <a:solidFill>
                <a:srgbClr val="AFABAB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5" name="object 45" descr=""/>
            <p:cNvSpPr/>
            <p:nvPr/>
          </p:nvSpPr>
          <p:spPr>
            <a:xfrm>
              <a:off x="6354660" y="6095689"/>
              <a:ext cx="182880" cy="182880"/>
            </a:xfrm>
            <a:custGeom>
              <a:avLst/>
              <a:gdLst/>
              <a:ahLst/>
              <a:cxnLst/>
              <a:rect l="l" t="t" r="r" b="b"/>
              <a:pathLst>
                <a:path w="182879" h="182879">
                  <a:moveTo>
                    <a:pt x="182880" y="0"/>
                  </a:moveTo>
                  <a:lnTo>
                    <a:pt x="0" y="0"/>
                  </a:lnTo>
                  <a:lnTo>
                    <a:pt x="0" y="182880"/>
                  </a:lnTo>
                  <a:lnTo>
                    <a:pt x="182880" y="182880"/>
                  </a:lnTo>
                  <a:lnTo>
                    <a:pt x="182880" y="0"/>
                  </a:lnTo>
                  <a:close/>
                </a:path>
              </a:pathLst>
            </a:custGeom>
            <a:solidFill>
              <a:srgbClr val="FF69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6" name="object 46" descr=""/>
            <p:cNvSpPr/>
            <p:nvPr/>
          </p:nvSpPr>
          <p:spPr>
            <a:xfrm>
              <a:off x="6354660" y="6095689"/>
              <a:ext cx="182880" cy="182880"/>
            </a:xfrm>
            <a:custGeom>
              <a:avLst/>
              <a:gdLst/>
              <a:ahLst/>
              <a:cxnLst/>
              <a:rect l="l" t="t" r="r" b="b"/>
              <a:pathLst>
                <a:path w="182879" h="182879">
                  <a:moveTo>
                    <a:pt x="0" y="0"/>
                  </a:moveTo>
                  <a:lnTo>
                    <a:pt x="182880" y="0"/>
                  </a:lnTo>
                  <a:lnTo>
                    <a:pt x="182880" y="182880"/>
                  </a:lnTo>
                  <a:lnTo>
                    <a:pt x="0" y="182880"/>
                  </a:lnTo>
                  <a:lnTo>
                    <a:pt x="0" y="0"/>
                  </a:lnTo>
                  <a:close/>
                </a:path>
              </a:pathLst>
            </a:custGeom>
            <a:ln w="12700">
              <a:solidFill>
                <a:srgbClr val="FF69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7" name="object 47" descr=""/>
          <p:cNvSpPr txBox="1"/>
          <p:nvPr/>
        </p:nvSpPr>
        <p:spPr>
          <a:xfrm>
            <a:off x="699219" y="6068567"/>
            <a:ext cx="10553700" cy="681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7000">
              <a:lnSpc>
                <a:spcPct val="100000"/>
              </a:lnSpc>
              <a:spcBef>
                <a:spcPts val="100"/>
              </a:spcBef>
              <a:tabLst>
                <a:tab pos="1167130" algn="l"/>
                <a:tab pos="2830830" algn="l"/>
              </a:tabLst>
            </a:pPr>
            <a:r>
              <a:rPr dirty="0" sz="1100" spc="-10">
                <a:solidFill>
                  <a:srgbClr val="3B3838"/>
                </a:solidFill>
                <a:latin typeface="Calibri"/>
                <a:cs typeface="Calibri"/>
              </a:rPr>
              <a:t>Placebo</a:t>
            </a:r>
            <a:r>
              <a:rPr dirty="0" sz="1100">
                <a:solidFill>
                  <a:srgbClr val="3B3838"/>
                </a:solidFill>
                <a:latin typeface="Calibri"/>
                <a:cs typeface="Calibri"/>
              </a:rPr>
              <a:t>	Absolute</a:t>
            </a:r>
            <a:r>
              <a:rPr dirty="0" sz="1100" spc="-45">
                <a:solidFill>
                  <a:srgbClr val="3B3838"/>
                </a:solidFill>
                <a:latin typeface="Calibri"/>
                <a:cs typeface="Calibri"/>
              </a:rPr>
              <a:t> </a:t>
            </a:r>
            <a:r>
              <a:rPr dirty="0" sz="1100" spc="-10">
                <a:solidFill>
                  <a:srgbClr val="3B3838"/>
                </a:solidFill>
                <a:latin typeface="Calibri"/>
                <a:cs typeface="Calibri"/>
              </a:rPr>
              <a:t>Change</a:t>
            </a:r>
            <a:r>
              <a:rPr dirty="0" sz="1100">
                <a:solidFill>
                  <a:srgbClr val="3B3838"/>
                </a:solidFill>
                <a:latin typeface="Calibri"/>
                <a:cs typeface="Calibri"/>
              </a:rPr>
              <a:t>	</a:t>
            </a:r>
            <a:r>
              <a:rPr dirty="0" sz="1100" spc="-10">
                <a:solidFill>
                  <a:srgbClr val="3B3838"/>
                </a:solidFill>
                <a:latin typeface="Calibri"/>
                <a:cs typeface="Calibri"/>
              </a:rPr>
              <a:t>Placebo-</a:t>
            </a:r>
            <a:r>
              <a:rPr dirty="0" sz="1100">
                <a:solidFill>
                  <a:srgbClr val="3B3838"/>
                </a:solidFill>
                <a:latin typeface="Calibri"/>
                <a:cs typeface="Calibri"/>
              </a:rPr>
              <a:t>Corrected</a:t>
            </a:r>
            <a:r>
              <a:rPr dirty="0" sz="1100" spc="5">
                <a:solidFill>
                  <a:srgbClr val="3B3838"/>
                </a:solidFill>
                <a:latin typeface="Calibri"/>
                <a:cs typeface="Calibri"/>
              </a:rPr>
              <a:t> </a:t>
            </a:r>
            <a:r>
              <a:rPr dirty="0" sz="1100" spc="-10">
                <a:solidFill>
                  <a:srgbClr val="3B3838"/>
                </a:solidFill>
                <a:latin typeface="Calibri"/>
                <a:cs typeface="Calibri"/>
              </a:rPr>
              <a:t>Change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1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Data</a:t>
            </a:r>
            <a:r>
              <a:rPr dirty="0" sz="1000" spc="-25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are LSM</a:t>
            </a:r>
            <a:r>
              <a:rPr dirty="0" sz="1000" spc="-15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± </a:t>
            </a:r>
            <a:r>
              <a:rPr dirty="0" sz="1000" spc="-25">
                <a:solidFill>
                  <a:srgbClr val="7F7F7F"/>
                </a:solidFill>
                <a:latin typeface="Calibri"/>
                <a:cs typeface="Calibri"/>
              </a:rPr>
              <a:t>SE.</a:t>
            </a:r>
            <a:endParaRPr sz="1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1000" spc="-10">
                <a:solidFill>
                  <a:srgbClr val="7F7F7F"/>
                </a:solidFill>
                <a:latin typeface="Calibri"/>
                <a:cs typeface="Calibri"/>
              </a:rPr>
              <a:t>Abbreviations:</a:t>
            </a:r>
            <a:r>
              <a:rPr dirty="0" sz="1000" spc="-25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DBP,</a:t>
            </a:r>
            <a:r>
              <a:rPr dirty="0" sz="1000" spc="-15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diastolic</a:t>
            </a:r>
            <a:r>
              <a:rPr dirty="0" sz="1000" spc="-1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blood</a:t>
            </a:r>
            <a:r>
              <a:rPr dirty="0" sz="1000" spc="-15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pressure;</a:t>
            </a:r>
            <a:r>
              <a:rPr dirty="0" sz="1000" spc="-2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LSM,</a:t>
            </a:r>
            <a:r>
              <a:rPr dirty="0" sz="1000" spc="-15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least</a:t>
            </a:r>
            <a:r>
              <a:rPr dirty="0" sz="1000" spc="-1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squares</a:t>
            </a:r>
            <a:r>
              <a:rPr dirty="0" sz="1000" spc="-15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mean.</a:t>
            </a:r>
            <a:r>
              <a:rPr dirty="0" sz="1000" spc="-15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The</a:t>
            </a:r>
            <a:r>
              <a:rPr dirty="0" sz="1000" spc="-1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significance</a:t>
            </a:r>
            <a:r>
              <a:rPr dirty="0" sz="1000" spc="-1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of</a:t>
            </a:r>
            <a:r>
              <a:rPr dirty="0" sz="1000" spc="-2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changes</a:t>
            </a:r>
            <a:r>
              <a:rPr dirty="0" sz="1000" spc="-15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from</a:t>
            </a:r>
            <a:r>
              <a:rPr dirty="0" sz="1000" spc="-1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baseline</a:t>
            </a:r>
            <a:r>
              <a:rPr dirty="0" sz="1000" spc="-15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comparing</a:t>
            </a:r>
            <a:r>
              <a:rPr dirty="0" sz="1000" spc="-1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the</a:t>
            </a:r>
            <a:r>
              <a:rPr dirty="0" sz="1000" spc="-1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treatment</a:t>
            </a:r>
            <a:r>
              <a:rPr dirty="0" sz="1000" spc="-1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groups</a:t>
            </a:r>
            <a:r>
              <a:rPr dirty="0" sz="1000" spc="-15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to</a:t>
            </a:r>
            <a:r>
              <a:rPr dirty="0" sz="1000" spc="-15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the</a:t>
            </a:r>
            <a:r>
              <a:rPr dirty="0" sz="1000" spc="-1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placebo</a:t>
            </a:r>
            <a:r>
              <a:rPr dirty="0" sz="1000" spc="-15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group</a:t>
            </a:r>
            <a:r>
              <a:rPr dirty="0" sz="1000" spc="-15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was</a:t>
            </a:r>
            <a:r>
              <a:rPr dirty="0" sz="1000" spc="-15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estimated</a:t>
            </a:r>
            <a:r>
              <a:rPr dirty="0" sz="1000" spc="-15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by</a:t>
            </a:r>
            <a:r>
              <a:rPr dirty="0" sz="1000" spc="-15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an</a:t>
            </a:r>
            <a:r>
              <a:rPr dirty="0" sz="1000" spc="-15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>
                <a:solidFill>
                  <a:srgbClr val="7F7F7F"/>
                </a:solidFill>
                <a:latin typeface="Calibri"/>
                <a:cs typeface="Calibri"/>
              </a:rPr>
              <a:t>MMRM</a:t>
            </a:r>
            <a:r>
              <a:rPr dirty="0" sz="1000" spc="-2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dirty="0" sz="1000" spc="-10">
                <a:solidFill>
                  <a:srgbClr val="7F7F7F"/>
                </a:solidFill>
                <a:latin typeface="Calibri"/>
                <a:cs typeface="Calibri"/>
              </a:rPr>
              <a:t>model.</a:t>
            </a:r>
            <a:endParaRPr sz="1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70C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2023-03-04T19:35:04Z</dcterms:created>
  <dcterms:modified xsi:type="dcterms:W3CDTF">2023-03-04T19:35:04Z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2023-03-03T00:00:00Z</vt:filetime>
  </property>
  <property fmtid="{D5CDD505-2E9C-101B-9397-08002B2CF9AE}" pid="3" name="LastSaved">
    <vt:filetime>2023-03-04T00:00:00Z</vt:filetime>
  </property>
  <property fmtid="{D5CDD505-2E9C-101B-9397-08002B2CF9AE}" pid="4" name="Producer">
    <vt:lpwstr>macOS Version 11.1 (Build 20C69) Quartz PDFContext</vt:lpwstr>
  </property>
</Properties>
</file>