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980"/>
            <a:ext cx="9143937" cy="50895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761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770" y="251917"/>
            <a:ext cx="7728458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6529" y="1165301"/>
            <a:ext cx="8390940" cy="3582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openxmlformats.org/officeDocument/2006/relationships/image" Target="../media/image16.png"/><Relationship Id="rId15" Type="http://schemas.openxmlformats.org/officeDocument/2006/relationships/image" Target="../media/image17.png"/><Relationship Id="rId16" Type="http://schemas.openxmlformats.org/officeDocument/2006/relationships/image" Target="../media/image18.png"/><Relationship Id="rId17" Type="http://schemas.openxmlformats.org/officeDocument/2006/relationships/image" Target="../media/image19.png"/><Relationship Id="rId18" Type="http://schemas.openxmlformats.org/officeDocument/2006/relationships/image" Target="../media/image20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0958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47496" y="1565528"/>
            <a:ext cx="7872730" cy="63627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2000" spc="-10"/>
              <a:t>Renal </a:t>
            </a:r>
            <a:r>
              <a:rPr dirty="0" sz="2000" spc="-5"/>
              <a:t>denervation </a:t>
            </a:r>
            <a:r>
              <a:rPr dirty="0" sz="2000" spc="-15"/>
              <a:t>prevents </a:t>
            </a:r>
            <a:r>
              <a:rPr dirty="0" sz="2000" spc="-5"/>
              <a:t>atrial</a:t>
            </a:r>
            <a:r>
              <a:rPr dirty="0" sz="2000" spc="50"/>
              <a:t> </a:t>
            </a:r>
            <a:r>
              <a:rPr dirty="0" sz="2000" spc="-5"/>
              <a:t>fibrillation</a:t>
            </a:r>
            <a:endParaRPr sz="2000"/>
          </a:p>
          <a:p>
            <a:pPr algn="ctr">
              <a:lnSpc>
                <a:spcPct val="100000"/>
              </a:lnSpc>
            </a:pPr>
            <a:r>
              <a:rPr dirty="0" sz="2000"/>
              <a:t>and </a:t>
            </a:r>
            <a:r>
              <a:rPr dirty="0" sz="2000" spc="-5"/>
              <a:t>reduce </a:t>
            </a:r>
            <a:r>
              <a:rPr dirty="0" sz="2000" spc="-10"/>
              <a:t>cardiovascular </a:t>
            </a:r>
            <a:r>
              <a:rPr dirty="0" sz="2000" spc="-5"/>
              <a:t>death </a:t>
            </a:r>
            <a:r>
              <a:rPr dirty="0" sz="2000"/>
              <a:t>in </a:t>
            </a:r>
            <a:r>
              <a:rPr dirty="0" sz="2000" spc="-10"/>
              <a:t>patients </a:t>
            </a:r>
            <a:r>
              <a:rPr dirty="0" sz="2000"/>
              <a:t>with </a:t>
            </a:r>
            <a:r>
              <a:rPr dirty="0" sz="2000" spc="-10"/>
              <a:t>hypertensive </a:t>
            </a:r>
            <a:r>
              <a:rPr dirty="0" sz="2000" spc="-5"/>
              <a:t>heart</a:t>
            </a:r>
            <a:r>
              <a:rPr dirty="0" sz="2000" spc="145"/>
              <a:t> </a:t>
            </a:r>
            <a:r>
              <a:rPr dirty="0" sz="2000" spc="-5"/>
              <a:t>disease</a:t>
            </a:r>
            <a:endParaRPr sz="2000"/>
          </a:p>
        </p:txBody>
      </p:sp>
      <p:sp>
        <p:nvSpPr>
          <p:cNvPr id="4" name="object 4"/>
          <p:cNvSpPr txBox="1"/>
          <p:nvPr/>
        </p:nvSpPr>
        <p:spPr>
          <a:xfrm>
            <a:off x="957478" y="2351483"/>
            <a:ext cx="7405370" cy="21551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700" marR="5080">
              <a:lnSpc>
                <a:spcPct val="150100"/>
              </a:lnSpc>
              <a:spcBef>
                <a:spcPts val="90"/>
              </a:spcBef>
            </a:pPr>
            <a:r>
              <a:rPr dirty="0" sz="1400" spc="-5" b="0">
                <a:solidFill>
                  <a:srgbClr val="FFFFFF"/>
                </a:solidFill>
                <a:latin typeface="Calibri Light"/>
                <a:cs typeface="Calibri Light"/>
              </a:rPr>
              <a:t>Marshall Heradien </a:t>
            </a:r>
            <a:r>
              <a:rPr dirty="0" baseline="24691" sz="1350" spc="15" b="0">
                <a:solidFill>
                  <a:srgbClr val="FFFFFF"/>
                </a:solidFill>
                <a:latin typeface="Calibri Light"/>
                <a:cs typeface="Calibri Light"/>
              </a:rPr>
              <a:t>1,3,5</a:t>
            </a:r>
            <a:r>
              <a:rPr dirty="0" sz="1400" spc="10" b="0">
                <a:solidFill>
                  <a:srgbClr val="FFFFFF"/>
                </a:solidFill>
                <a:latin typeface="Calibri Light"/>
                <a:cs typeface="Calibri Light"/>
              </a:rPr>
              <a:t>, </a:t>
            </a:r>
            <a:r>
              <a:rPr dirty="0" sz="1400" spc="-10" b="0">
                <a:solidFill>
                  <a:srgbClr val="FFFFFF"/>
                </a:solidFill>
                <a:latin typeface="Calibri Light"/>
                <a:cs typeface="Calibri Light"/>
              </a:rPr>
              <a:t>Felix Mahfoud </a:t>
            </a:r>
            <a:r>
              <a:rPr dirty="0" baseline="24691" sz="1350" spc="15" b="0">
                <a:solidFill>
                  <a:srgbClr val="FFFFFF"/>
                </a:solidFill>
                <a:latin typeface="Calibri Light"/>
                <a:cs typeface="Calibri Light"/>
              </a:rPr>
              <a:t>2</a:t>
            </a:r>
            <a:r>
              <a:rPr dirty="0" sz="1400" spc="10" b="0">
                <a:solidFill>
                  <a:srgbClr val="FFFFFF"/>
                </a:solidFill>
                <a:latin typeface="Calibri Light"/>
                <a:cs typeface="Calibri Light"/>
              </a:rPr>
              <a:t>, </a:t>
            </a:r>
            <a:r>
              <a:rPr dirty="0" sz="1400" spc="-5" b="0">
                <a:solidFill>
                  <a:srgbClr val="FFFFFF"/>
                </a:solidFill>
                <a:latin typeface="Calibri Light"/>
                <a:cs typeface="Calibri Light"/>
              </a:rPr>
              <a:t>Christeman Greyling </a:t>
            </a:r>
            <a:r>
              <a:rPr dirty="0" baseline="24691" sz="1350" spc="15" b="0">
                <a:solidFill>
                  <a:srgbClr val="FFFFFF"/>
                </a:solidFill>
                <a:latin typeface="Calibri Light"/>
                <a:cs typeface="Calibri Light"/>
              </a:rPr>
              <a:t>1,3</a:t>
            </a:r>
            <a:r>
              <a:rPr dirty="0" sz="1400" spc="10" b="0">
                <a:solidFill>
                  <a:srgbClr val="FFFFFF"/>
                </a:solidFill>
                <a:latin typeface="Calibri Light"/>
                <a:cs typeface="Calibri Light"/>
              </a:rPr>
              <a:t>, </a:t>
            </a:r>
            <a:r>
              <a:rPr dirty="0" sz="1400" b="0">
                <a:solidFill>
                  <a:srgbClr val="FFFFFF"/>
                </a:solidFill>
                <a:latin typeface="Calibri Light"/>
                <a:cs typeface="Calibri Light"/>
              </a:rPr>
              <a:t>Jan </a:t>
            </a:r>
            <a:r>
              <a:rPr dirty="0" sz="1400" spc="-10" b="0">
                <a:solidFill>
                  <a:srgbClr val="FFFFFF"/>
                </a:solidFill>
                <a:latin typeface="Calibri Light"/>
                <a:cs typeface="Calibri Light"/>
              </a:rPr>
              <a:t>Andre </a:t>
            </a:r>
            <a:r>
              <a:rPr dirty="0" sz="1400" spc="5" b="0">
                <a:solidFill>
                  <a:srgbClr val="FFFFFF"/>
                </a:solidFill>
                <a:latin typeface="Calibri Light"/>
                <a:cs typeface="Calibri Light"/>
              </a:rPr>
              <a:t>Saaiman</a:t>
            </a:r>
            <a:r>
              <a:rPr dirty="0" baseline="24691" sz="1350" spc="7" b="0">
                <a:solidFill>
                  <a:srgbClr val="FFFFFF"/>
                </a:solidFill>
                <a:latin typeface="Calibri Light"/>
                <a:cs typeface="Calibri Light"/>
              </a:rPr>
              <a:t>3; </a:t>
            </a:r>
            <a:r>
              <a:rPr dirty="0" sz="1400" b="0">
                <a:solidFill>
                  <a:srgbClr val="FFFFFF"/>
                </a:solidFill>
                <a:latin typeface="Calibri Light"/>
                <a:cs typeface="Calibri Light"/>
              </a:rPr>
              <a:t>Douglas </a:t>
            </a:r>
            <a:r>
              <a:rPr dirty="0" sz="1400" spc="-10" b="0">
                <a:solidFill>
                  <a:srgbClr val="FFFFFF"/>
                </a:solidFill>
                <a:latin typeface="Calibri Light"/>
                <a:cs typeface="Calibri Light"/>
              </a:rPr>
              <a:t>Hettrick </a:t>
            </a:r>
            <a:r>
              <a:rPr dirty="0" baseline="24691" sz="1350" spc="15" b="0">
                <a:solidFill>
                  <a:srgbClr val="FFFFFF"/>
                </a:solidFill>
                <a:latin typeface="Calibri Light"/>
                <a:cs typeface="Calibri Light"/>
              </a:rPr>
              <a:t>4</a:t>
            </a:r>
            <a:r>
              <a:rPr dirty="0" sz="1400" spc="10" b="0">
                <a:solidFill>
                  <a:srgbClr val="FFFFFF"/>
                </a:solidFill>
                <a:latin typeface="Calibri Light"/>
                <a:cs typeface="Calibri Light"/>
              </a:rPr>
              <a:t>,  </a:t>
            </a:r>
            <a:r>
              <a:rPr dirty="0" sz="1400" spc="-15" b="0">
                <a:solidFill>
                  <a:srgbClr val="FFFFFF"/>
                </a:solidFill>
                <a:latin typeface="Calibri Light"/>
                <a:cs typeface="Calibri Light"/>
              </a:rPr>
              <a:t>Warren </a:t>
            </a:r>
            <a:r>
              <a:rPr dirty="0" sz="1400" spc="-5" b="0">
                <a:solidFill>
                  <a:srgbClr val="FFFFFF"/>
                </a:solidFill>
                <a:latin typeface="Calibri Light"/>
                <a:cs typeface="Calibri Light"/>
              </a:rPr>
              <a:t>Stillwaney </a:t>
            </a:r>
            <a:r>
              <a:rPr dirty="0" baseline="24691" sz="1350" spc="15" b="0">
                <a:solidFill>
                  <a:srgbClr val="FFFFFF"/>
                </a:solidFill>
                <a:latin typeface="Calibri Light"/>
                <a:cs typeface="Calibri Light"/>
              </a:rPr>
              <a:t>1</a:t>
            </a:r>
            <a:r>
              <a:rPr dirty="0" sz="1400" spc="10" b="0">
                <a:solidFill>
                  <a:srgbClr val="FFFFFF"/>
                </a:solidFill>
                <a:latin typeface="Calibri Light"/>
                <a:cs typeface="Calibri Light"/>
              </a:rPr>
              <a:t>, </a:t>
            </a:r>
            <a:r>
              <a:rPr dirty="0" sz="1400" spc="-5" b="0">
                <a:solidFill>
                  <a:srgbClr val="FFFFFF"/>
                </a:solidFill>
                <a:latin typeface="Calibri Light"/>
                <a:cs typeface="Calibri Light"/>
              </a:rPr>
              <a:t>Siyolise Sibeko</a:t>
            </a:r>
            <a:r>
              <a:rPr dirty="0" baseline="24691" sz="1350" spc="-7" b="0">
                <a:solidFill>
                  <a:srgbClr val="FFFFFF"/>
                </a:solidFill>
                <a:latin typeface="Calibri Light"/>
                <a:cs typeface="Calibri Light"/>
              </a:rPr>
              <a:t>1</a:t>
            </a:r>
            <a:r>
              <a:rPr dirty="0" sz="1400" spc="-5" b="0">
                <a:solidFill>
                  <a:srgbClr val="FFFFFF"/>
                </a:solidFill>
                <a:latin typeface="Calibri Light"/>
                <a:cs typeface="Calibri Light"/>
              </a:rPr>
              <a:t>, </a:t>
            </a:r>
            <a:r>
              <a:rPr dirty="0" sz="1400" spc="-10" b="0">
                <a:solidFill>
                  <a:srgbClr val="FFFFFF"/>
                </a:solidFill>
                <a:latin typeface="Calibri Light"/>
                <a:cs typeface="Calibri Light"/>
              </a:rPr>
              <a:t>Rene </a:t>
            </a:r>
            <a:r>
              <a:rPr dirty="0" sz="1400" b="0">
                <a:solidFill>
                  <a:srgbClr val="FFFFFF"/>
                </a:solidFill>
                <a:latin typeface="Calibri Light"/>
                <a:cs typeface="Calibri Light"/>
              </a:rPr>
              <a:t>Jansen </a:t>
            </a:r>
            <a:r>
              <a:rPr dirty="0" sz="1400" spc="-10" b="0">
                <a:solidFill>
                  <a:srgbClr val="FFFFFF"/>
                </a:solidFill>
                <a:latin typeface="Calibri Light"/>
                <a:cs typeface="Calibri Light"/>
              </a:rPr>
              <a:t>van </a:t>
            </a:r>
            <a:r>
              <a:rPr dirty="0" sz="1400" spc="-5" b="0">
                <a:solidFill>
                  <a:srgbClr val="FFFFFF"/>
                </a:solidFill>
                <a:latin typeface="Calibri Light"/>
                <a:cs typeface="Calibri Light"/>
              </a:rPr>
              <a:t>Rensburg</a:t>
            </a:r>
            <a:r>
              <a:rPr dirty="0" baseline="24691" sz="1350" spc="-7" b="0">
                <a:solidFill>
                  <a:srgbClr val="FFFFFF"/>
                </a:solidFill>
                <a:latin typeface="Calibri Light"/>
                <a:cs typeface="Calibri Light"/>
              </a:rPr>
              <a:t>1</a:t>
            </a:r>
            <a:r>
              <a:rPr dirty="0" sz="1400" spc="-5" b="0">
                <a:solidFill>
                  <a:srgbClr val="FFFFFF"/>
                </a:solidFill>
                <a:latin typeface="Calibri Light"/>
                <a:cs typeface="Calibri Light"/>
              </a:rPr>
              <a:t>, </a:t>
            </a:r>
            <a:r>
              <a:rPr dirty="0" sz="1400" b="0">
                <a:solidFill>
                  <a:srgbClr val="FFFFFF"/>
                </a:solidFill>
                <a:latin typeface="Calibri Light"/>
                <a:cs typeface="Calibri Light"/>
              </a:rPr>
              <a:t>Dale </a:t>
            </a:r>
            <a:r>
              <a:rPr dirty="0" sz="1400" spc="-10" b="0">
                <a:solidFill>
                  <a:srgbClr val="FFFFFF"/>
                </a:solidFill>
                <a:latin typeface="Calibri Light"/>
                <a:cs typeface="Calibri Light"/>
              </a:rPr>
              <a:t>Peterson</a:t>
            </a:r>
            <a:r>
              <a:rPr dirty="0" baseline="24691" sz="1350" spc="-15" b="0">
                <a:solidFill>
                  <a:srgbClr val="FFFFFF"/>
                </a:solidFill>
                <a:latin typeface="Calibri Light"/>
                <a:cs typeface="Calibri Light"/>
              </a:rPr>
              <a:t>1</a:t>
            </a:r>
            <a:r>
              <a:rPr dirty="0" sz="1400" spc="-10" b="0">
                <a:solidFill>
                  <a:srgbClr val="FFFFFF"/>
                </a:solidFill>
                <a:latin typeface="Calibri Light"/>
                <a:cs typeface="Calibri Light"/>
              </a:rPr>
              <a:t>, Bonke </a:t>
            </a:r>
            <a:r>
              <a:rPr dirty="0" sz="1400" b="0">
                <a:solidFill>
                  <a:srgbClr val="FFFFFF"/>
                </a:solidFill>
                <a:latin typeface="Calibri Light"/>
                <a:cs typeface="Calibri Light"/>
              </a:rPr>
              <a:t>Khwinani</a:t>
            </a:r>
            <a:r>
              <a:rPr dirty="0" baseline="24691" sz="1350" b="0">
                <a:solidFill>
                  <a:srgbClr val="FFFFFF"/>
                </a:solidFill>
                <a:latin typeface="Calibri Light"/>
                <a:cs typeface="Calibri Light"/>
              </a:rPr>
              <a:t>3</a:t>
            </a:r>
            <a:r>
              <a:rPr dirty="0" sz="1400" b="0">
                <a:solidFill>
                  <a:srgbClr val="FFFFFF"/>
                </a:solidFill>
                <a:latin typeface="Calibri Light"/>
                <a:cs typeface="Calibri Light"/>
              </a:rPr>
              <a:t>,  </a:t>
            </a:r>
            <a:r>
              <a:rPr dirty="0" sz="1400" spc="-5" b="0">
                <a:solidFill>
                  <a:srgbClr val="FFFFFF"/>
                </a:solidFill>
                <a:latin typeface="Calibri Light"/>
                <a:cs typeface="Calibri Light"/>
              </a:rPr>
              <a:t>Althea </a:t>
            </a:r>
            <a:r>
              <a:rPr dirty="0" sz="1400" b="0">
                <a:solidFill>
                  <a:srgbClr val="FFFFFF"/>
                </a:solidFill>
                <a:latin typeface="Calibri Light"/>
                <a:cs typeface="Calibri Light"/>
              </a:rPr>
              <a:t>Goosen</a:t>
            </a:r>
            <a:r>
              <a:rPr dirty="0" baseline="24691" sz="1350" b="0">
                <a:solidFill>
                  <a:srgbClr val="FFFFFF"/>
                </a:solidFill>
                <a:latin typeface="Calibri Light"/>
                <a:cs typeface="Calibri Light"/>
              </a:rPr>
              <a:t>1,3</a:t>
            </a:r>
            <a:r>
              <a:rPr dirty="0" sz="1400" b="0">
                <a:solidFill>
                  <a:srgbClr val="FFFFFF"/>
                </a:solidFill>
                <a:latin typeface="Calibri Light"/>
                <a:cs typeface="Calibri Light"/>
              </a:rPr>
              <a:t>, </a:t>
            </a:r>
            <a:r>
              <a:rPr dirty="0" sz="1400" spc="-5" b="0">
                <a:solidFill>
                  <a:srgbClr val="FFFFFF"/>
                </a:solidFill>
                <a:latin typeface="Calibri Light"/>
                <a:cs typeface="Calibri Light"/>
              </a:rPr>
              <a:t>Christian Ukena</a:t>
            </a:r>
            <a:r>
              <a:rPr dirty="0" baseline="24691" sz="1350" spc="-7" b="0">
                <a:solidFill>
                  <a:srgbClr val="FFFFFF"/>
                </a:solidFill>
                <a:latin typeface="Calibri Light"/>
                <a:cs typeface="Calibri Light"/>
              </a:rPr>
              <a:t>2</a:t>
            </a:r>
            <a:r>
              <a:rPr dirty="0" sz="1400" spc="-5" b="0">
                <a:solidFill>
                  <a:srgbClr val="FFFFFF"/>
                </a:solidFill>
                <a:latin typeface="Calibri Light"/>
                <a:cs typeface="Calibri Light"/>
              </a:rPr>
              <a:t>, </a:t>
            </a:r>
            <a:r>
              <a:rPr dirty="0" sz="1400" b="0">
                <a:solidFill>
                  <a:srgbClr val="FFFFFF"/>
                </a:solidFill>
                <a:latin typeface="Calibri Light"/>
                <a:cs typeface="Calibri Light"/>
              </a:rPr>
              <a:t>Michael </a:t>
            </a:r>
            <a:r>
              <a:rPr dirty="0" sz="1400" spc="5" b="0">
                <a:solidFill>
                  <a:srgbClr val="FFFFFF"/>
                </a:solidFill>
                <a:latin typeface="Calibri Light"/>
                <a:cs typeface="Calibri Light"/>
              </a:rPr>
              <a:t>Böhm</a:t>
            </a:r>
            <a:r>
              <a:rPr dirty="0" baseline="24691" sz="1350" spc="7" b="0">
                <a:solidFill>
                  <a:srgbClr val="FFFFFF"/>
                </a:solidFill>
                <a:latin typeface="Calibri Light"/>
                <a:cs typeface="Calibri Light"/>
              </a:rPr>
              <a:t>2</a:t>
            </a:r>
            <a:r>
              <a:rPr dirty="0" sz="1400" spc="5" b="0">
                <a:solidFill>
                  <a:srgbClr val="FFFFFF"/>
                </a:solidFill>
                <a:latin typeface="Calibri Light"/>
                <a:cs typeface="Calibri Light"/>
              </a:rPr>
              <a:t>, </a:t>
            </a:r>
            <a:r>
              <a:rPr dirty="0" sz="1400" spc="-10" b="0">
                <a:solidFill>
                  <a:srgbClr val="FFFFFF"/>
                </a:solidFill>
                <a:latin typeface="Calibri Light"/>
                <a:cs typeface="Calibri Light"/>
              </a:rPr>
              <a:t>Paul </a:t>
            </a:r>
            <a:r>
              <a:rPr dirty="0" sz="1400" b="0">
                <a:solidFill>
                  <a:srgbClr val="FFFFFF"/>
                </a:solidFill>
                <a:latin typeface="Calibri Light"/>
                <a:cs typeface="Calibri Light"/>
              </a:rPr>
              <a:t>Brink</a:t>
            </a:r>
            <a:r>
              <a:rPr dirty="0" sz="1400" spc="-170" b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baseline="24691" sz="1350" spc="22" b="0">
                <a:solidFill>
                  <a:srgbClr val="FFFFFF"/>
                </a:solidFill>
                <a:latin typeface="Calibri Light"/>
                <a:cs typeface="Calibri Light"/>
              </a:rPr>
              <a:t>1,3</a:t>
            </a:r>
            <a:endParaRPr baseline="24691" sz="1350">
              <a:latin typeface="Calibri Light"/>
              <a:cs typeface="Calibri Light"/>
            </a:endParaRPr>
          </a:p>
          <a:p>
            <a:pPr algn="ctr">
              <a:lnSpc>
                <a:spcPct val="100000"/>
              </a:lnSpc>
              <a:spcBef>
                <a:spcPts val="560"/>
              </a:spcBef>
            </a:pPr>
            <a:r>
              <a:rPr dirty="0" sz="1200" spc="-5" b="0">
                <a:solidFill>
                  <a:srgbClr val="FFFFFF"/>
                </a:solidFill>
                <a:latin typeface="Calibri Light"/>
                <a:cs typeface="Calibri Light"/>
              </a:rPr>
              <a:t>Author</a:t>
            </a:r>
            <a:r>
              <a:rPr dirty="0" sz="1200" spc="-70" b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200" spc="-10" b="0">
                <a:solidFill>
                  <a:srgbClr val="FFFFFF"/>
                </a:solidFill>
                <a:latin typeface="Calibri Light"/>
                <a:cs typeface="Calibri Light"/>
              </a:rPr>
              <a:t>affiliations:</a:t>
            </a:r>
            <a:endParaRPr sz="1200">
              <a:latin typeface="Calibri Light"/>
              <a:cs typeface="Calibri Light"/>
            </a:endParaRPr>
          </a:p>
          <a:p>
            <a:pPr marL="1856739" indent="-125095">
              <a:lnSpc>
                <a:spcPct val="100000"/>
              </a:lnSpc>
              <a:spcBef>
                <a:spcPts val="250"/>
              </a:spcBef>
              <a:buAutoNum type="arabicPeriod"/>
              <a:tabLst>
                <a:tab pos="1857375" algn="l"/>
              </a:tabLst>
            </a:pPr>
            <a:r>
              <a:rPr dirty="0" sz="1000" spc="-10" b="0">
                <a:solidFill>
                  <a:srgbClr val="FFFFFF"/>
                </a:solidFill>
                <a:latin typeface="Calibri Light"/>
                <a:cs typeface="Calibri Light"/>
              </a:rPr>
              <a:t>Department </a:t>
            </a:r>
            <a:r>
              <a:rPr dirty="0" sz="1000" spc="-5" b="0">
                <a:solidFill>
                  <a:srgbClr val="FFFFFF"/>
                </a:solidFill>
                <a:latin typeface="Calibri Light"/>
                <a:cs typeface="Calibri Light"/>
              </a:rPr>
              <a:t>of Medicine, Stellenbosch University, Tygerberg,</a:t>
            </a:r>
            <a:r>
              <a:rPr dirty="0" sz="1000" spc="75" b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Calibri Light"/>
                <a:cs typeface="Calibri Light"/>
              </a:rPr>
              <a:t>South </a:t>
            </a:r>
            <a:r>
              <a:rPr dirty="0" sz="1000" spc="-5" b="0">
                <a:solidFill>
                  <a:srgbClr val="FFFFFF"/>
                </a:solidFill>
                <a:latin typeface="Calibri Light"/>
                <a:cs typeface="Calibri Light"/>
              </a:rPr>
              <a:t>Africa.</a:t>
            </a:r>
            <a:endParaRPr sz="1000">
              <a:latin typeface="Calibri Light"/>
              <a:cs typeface="Calibri Light"/>
            </a:endParaRPr>
          </a:p>
          <a:p>
            <a:pPr marL="196850" indent="-125095">
              <a:lnSpc>
                <a:spcPct val="100000"/>
              </a:lnSpc>
              <a:spcBef>
                <a:spcPts val="240"/>
              </a:spcBef>
              <a:buAutoNum type="arabicPeriod"/>
              <a:tabLst>
                <a:tab pos="197485" algn="l"/>
              </a:tabLst>
            </a:pPr>
            <a:r>
              <a:rPr dirty="0" sz="1000" spc="-10" b="0">
                <a:solidFill>
                  <a:srgbClr val="FFFFFF"/>
                </a:solidFill>
                <a:latin typeface="Calibri Light"/>
                <a:cs typeface="Calibri Light"/>
              </a:rPr>
              <a:t>Department </a:t>
            </a:r>
            <a:r>
              <a:rPr dirty="0" sz="1000" spc="-5" b="0">
                <a:solidFill>
                  <a:srgbClr val="FFFFFF"/>
                </a:solidFill>
                <a:latin typeface="Calibri Light"/>
                <a:cs typeface="Calibri Light"/>
              </a:rPr>
              <a:t>of Internal Medicine III, Cardiology, </a:t>
            </a:r>
            <a:r>
              <a:rPr dirty="0" sz="1000" spc="-10" b="0">
                <a:solidFill>
                  <a:srgbClr val="FFFFFF"/>
                </a:solidFill>
                <a:latin typeface="Calibri Light"/>
                <a:cs typeface="Calibri Light"/>
              </a:rPr>
              <a:t>Angiology, </a:t>
            </a:r>
            <a:r>
              <a:rPr dirty="0" sz="1000" spc="-5" b="0">
                <a:solidFill>
                  <a:srgbClr val="FFFFFF"/>
                </a:solidFill>
                <a:latin typeface="Calibri Light"/>
                <a:cs typeface="Calibri Light"/>
              </a:rPr>
              <a:t>Intensive Care Medicine; Saarland University Hospital, </a:t>
            </a:r>
            <a:r>
              <a:rPr dirty="0" sz="1000" b="0">
                <a:solidFill>
                  <a:srgbClr val="FFFFFF"/>
                </a:solidFill>
                <a:latin typeface="Calibri Light"/>
                <a:cs typeface="Calibri Light"/>
              </a:rPr>
              <a:t>Homburg/Saar,</a:t>
            </a:r>
            <a:r>
              <a:rPr dirty="0" sz="1000" spc="30" b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000" spc="-5" b="0">
                <a:solidFill>
                  <a:srgbClr val="FFFFFF"/>
                </a:solidFill>
                <a:latin typeface="Calibri Light"/>
                <a:cs typeface="Calibri Light"/>
              </a:rPr>
              <a:t>Germany</a:t>
            </a:r>
            <a:endParaRPr sz="1000">
              <a:latin typeface="Calibri Light"/>
              <a:cs typeface="Calibri Light"/>
            </a:endParaRPr>
          </a:p>
          <a:p>
            <a:pPr marL="1976755" indent="-124460">
              <a:lnSpc>
                <a:spcPct val="100000"/>
              </a:lnSpc>
              <a:spcBef>
                <a:spcPts val="240"/>
              </a:spcBef>
              <a:buAutoNum type="arabicPeriod"/>
              <a:tabLst>
                <a:tab pos="1977389" algn="l"/>
              </a:tabLst>
            </a:pPr>
            <a:r>
              <a:rPr dirty="0" sz="1000" spc="-5" b="0">
                <a:solidFill>
                  <a:srgbClr val="FFFFFF"/>
                </a:solidFill>
                <a:latin typeface="Calibri Light"/>
                <a:cs typeface="Calibri Light"/>
              </a:rPr>
              <a:t>SA Endovascular; Netcare Kuilsriver </a:t>
            </a:r>
            <a:r>
              <a:rPr dirty="0" sz="1000" spc="-10" b="0">
                <a:solidFill>
                  <a:srgbClr val="FFFFFF"/>
                </a:solidFill>
                <a:latin typeface="Calibri Light"/>
                <a:cs typeface="Calibri Light"/>
              </a:rPr>
              <a:t>Hospital; Cape </a:t>
            </a:r>
            <a:r>
              <a:rPr dirty="0" sz="1000" spc="-5" b="0">
                <a:solidFill>
                  <a:srgbClr val="FFFFFF"/>
                </a:solidFill>
                <a:latin typeface="Calibri Light"/>
                <a:cs typeface="Calibri Light"/>
              </a:rPr>
              <a:t>Town, </a:t>
            </a:r>
            <a:r>
              <a:rPr dirty="0" sz="1000" spc="-10" b="0">
                <a:solidFill>
                  <a:srgbClr val="FFFFFF"/>
                </a:solidFill>
                <a:latin typeface="Calibri Light"/>
                <a:cs typeface="Calibri Light"/>
              </a:rPr>
              <a:t>South</a:t>
            </a:r>
            <a:r>
              <a:rPr dirty="0" sz="1000" spc="90" b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000" spc="-5" b="0">
                <a:solidFill>
                  <a:srgbClr val="FFFFFF"/>
                </a:solidFill>
                <a:latin typeface="Calibri Light"/>
                <a:cs typeface="Calibri Light"/>
              </a:rPr>
              <a:t>Africa</a:t>
            </a:r>
            <a:endParaRPr sz="1000">
              <a:latin typeface="Calibri Light"/>
              <a:cs typeface="Calibri Light"/>
            </a:endParaRPr>
          </a:p>
          <a:p>
            <a:pPr marL="1888489" indent="-124460">
              <a:lnSpc>
                <a:spcPct val="100000"/>
              </a:lnSpc>
              <a:spcBef>
                <a:spcPts val="240"/>
              </a:spcBef>
              <a:buAutoNum type="arabicPeriod"/>
              <a:tabLst>
                <a:tab pos="1889125" algn="l"/>
              </a:tabLst>
            </a:pPr>
            <a:r>
              <a:rPr dirty="0" sz="1000" spc="-5" b="0">
                <a:solidFill>
                  <a:srgbClr val="FFFFFF"/>
                </a:solidFill>
                <a:latin typeface="Calibri Light"/>
                <a:cs typeface="Calibri Light"/>
              </a:rPr>
              <a:t>Renal Denervation Unit; Medtronic; Santa Rosa, United</a:t>
            </a:r>
            <a:r>
              <a:rPr dirty="0" sz="1000" spc="60" b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000" spc="-5" b="0">
                <a:solidFill>
                  <a:srgbClr val="FFFFFF"/>
                </a:solidFill>
                <a:latin typeface="Calibri Light"/>
                <a:cs typeface="Calibri Light"/>
              </a:rPr>
              <a:t>States of America</a:t>
            </a:r>
            <a:endParaRPr sz="1000">
              <a:latin typeface="Calibri Light"/>
              <a:cs typeface="Calibri Light"/>
            </a:endParaRPr>
          </a:p>
          <a:p>
            <a:pPr marL="3013710" indent="-125095">
              <a:lnSpc>
                <a:spcPct val="100000"/>
              </a:lnSpc>
              <a:spcBef>
                <a:spcPts val="240"/>
              </a:spcBef>
              <a:buAutoNum type="arabicPeriod"/>
              <a:tabLst>
                <a:tab pos="3014345" algn="l"/>
              </a:tabLst>
            </a:pPr>
            <a:r>
              <a:rPr dirty="0" sz="1000" spc="-10" b="0">
                <a:solidFill>
                  <a:srgbClr val="FFFFFF"/>
                </a:solidFill>
                <a:latin typeface="Calibri Light"/>
                <a:cs typeface="Calibri Light"/>
              </a:rPr>
              <a:t>Hamilton </a:t>
            </a:r>
            <a:r>
              <a:rPr dirty="0" sz="1000" spc="-5" b="0">
                <a:solidFill>
                  <a:srgbClr val="FFFFFF"/>
                </a:solidFill>
                <a:latin typeface="Calibri Light"/>
                <a:cs typeface="Calibri Light"/>
              </a:rPr>
              <a:t>Naki Trust</a:t>
            </a:r>
            <a:r>
              <a:rPr dirty="0" sz="1000" spc="75" b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dirty="0" sz="1000" spc="-5" b="0">
                <a:solidFill>
                  <a:srgbClr val="FFFFFF"/>
                </a:solidFill>
                <a:latin typeface="Calibri Light"/>
                <a:cs typeface="Calibri Light"/>
              </a:rPr>
              <a:t>Awardee</a:t>
            </a:r>
            <a:endParaRPr sz="10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3129" y="251917"/>
            <a:ext cx="625030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35"/>
              <a:t>RESULTS: </a:t>
            </a:r>
            <a:r>
              <a:rPr dirty="0" spc="-5"/>
              <a:t>Primary </a:t>
            </a:r>
            <a:r>
              <a:rPr dirty="0" spc="-10"/>
              <a:t>Endpoint: Subclinical</a:t>
            </a:r>
            <a:r>
              <a:rPr dirty="0" spc="95"/>
              <a:t> </a:t>
            </a:r>
            <a:r>
              <a:rPr dirty="0" spc="-5"/>
              <a:t>AF*</a:t>
            </a:r>
          </a:p>
        </p:txBody>
      </p:sp>
      <p:sp>
        <p:nvSpPr>
          <p:cNvPr id="3" name="object 3"/>
          <p:cNvSpPr/>
          <p:nvPr/>
        </p:nvSpPr>
        <p:spPr>
          <a:xfrm>
            <a:off x="475487" y="909827"/>
            <a:ext cx="4378452" cy="37673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70916" y="905255"/>
            <a:ext cx="4387850" cy="3776979"/>
          </a:xfrm>
          <a:custGeom>
            <a:avLst/>
            <a:gdLst/>
            <a:ahLst/>
            <a:cxnLst/>
            <a:rect l="l" t="t" r="r" b="b"/>
            <a:pathLst>
              <a:path w="4387850" h="3776979">
                <a:moveTo>
                  <a:pt x="0" y="3776472"/>
                </a:moveTo>
                <a:lnTo>
                  <a:pt x="4387596" y="3776472"/>
                </a:lnTo>
                <a:lnTo>
                  <a:pt x="4387596" y="0"/>
                </a:lnTo>
                <a:lnTo>
                  <a:pt x="0" y="0"/>
                </a:lnTo>
                <a:lnTo>
                  <a:pt x="0" y="377647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076704" y="4852822"/>
            <a:ext cx="10350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*identified </a:t>
            </a:r>
            <a:r>
              <a:rPr dirty="0" sz="1100">
                <a:latin typeface="Calibri"/>
                <a:cs typeface="Calibri"/>
              </a:rPr>
              <a:t>via</a:t>
            </a:r>
            <a:r>
              <a:rPr dirty="0" sz="1100" spc="-6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ILR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2001" y="1417701"/>
            <a:ext cx="3410585" cy="3180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43180">
              <a:lnSpc>
                <a:spcPct val="100000"/>
              </a:lnSpc>
              <a:spcBef>
                <a:spcPts val="105"/>
              </a:spcBef>
            </a:pPr>
            <a:r>
              <a:rPr dirty="0" sz="2000" spc="-10">
                <a:latin typeface="Calibri"/>
                <a:cs typeface="Calibri"/>
              </a:rPr>
              <a:t>Cumulative </a:t>
            </a:r>
            <a:r>
              <a:rPr dirty="0" sz="2000">
                <a:latin typeface="Calibri"/>
                <a:cs typeface="Calibri"/>
              </a:rPr>
              <a:t>incidence </a:t>
            </a:r>
            <a:r>
              <a:rPr dirty="0" sz="2000" spc="-5">
                <a:latin typeface="Calibri"/>
                <a:cs typeface="Calibri"/>
              </a:rPr>
              <a:t>of primary  endpoint </a:t>
            </a:r>
            <a:r>
              <a:rPr dirty="0" sz="2000" spc="-10">
                <a:latin typeface="Calibri"/>
                <a:cs typeface="Calibri"/>
              </a:rPr>
              <a:t>after </a:t>
            </a:r>
            <a:r>
              <a:rPr dirty="0" sz="2000" spc="-20">
                <a:latin typeface="Calibri"/>
                <a:cs typeface="Calibri"/>
              </a:rPr>
              <a:t>average </a:t>
            </a:r>
            <a:r>
              <a:rPr dirty="0" sz="2000">
                <a:latin typeface="Calibri"/>
                <a:cs typeface="Calibri"/>
              </a:rPr>
              <a:t>3 </a:t>
            </a:r>
            <a:r>
              <a:rPr dirty="0" sz="2000" spc="-15">
                <a:latin typeface="Calibri"/>
                <a:cs typeface="Calibri"/>
              </a:rPr>
              <a:t>years  </a:t>
            </a:r>
            <a:r>
              <a:rPr dirty="0" sz="2000" spc="-10">
                <a:latin typeface="Calibri"/>
                <a:cs typeface="Calibri"/>
              </a:rPr>
              <a:t>follow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up: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83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000">
                <a:latin typeface="Calibri"/>
                <a:cs typeface="Calibri"/>
              </a:rPr>
              <a:t>RD: 8 </a:t>
            </a:r>
            <a:r>
              <a:rPr dirty="0" sz="2000" spc="-5">
                <a:latin typeface="Calibri"/>
                <a:cs typeface="Calibri"/>
              </a:rPr>
              <a:t>of </a:t>
            </a:r>
            <a:r>
              <a:rPr dirty="0" sz="2000">
                <a:latin typeface="Calibri"/>
                <a:cs typeface="Calibri"/>
              </a:rPr>
              <a:t>42</a:t>
            </a:r>
            <a:r>
              <a:rPr dirty="0" sz="2000" spc="-5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(19%)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000" spc="-5">
                <a:latin typeface="Calibri"/>
                <a:cs typeface="Calibri"/>
              </a:rPr>
              <a:t>Sham </a:t>
            </a:r>
            <a:r>
              <a:rPr dirty="0" sz="2000">
                <a:latin typeface="Calibri"/>
                <a:cs typeface="Calibri"/>
              </a:rPr>
              <a:t>RD: 18 of 38</a:t>
            </a:r>
            <a:r>
              <a:rPr dirty="0" sz="2000" spc="-8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(47%)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000">
                <a:latin typeface="Calibri"/>
                <a:cs typeface="Calibri"/>
              </a:rPr>
              <a:t>RR: 0,4 (95% </a:t>
            </a:r>
            <a:r>
              <a:rPr dirty="0" sz="2000" spc="-5">
                <a:latin typeface="Calibri"/>
                <a:cs typeface="Calibri"/>
              </a:rPr>
              <a:t>CI:</a:t>
            </a:r>
            <a:r>
              <a:rPr dirty="0" sz="2000" spc="-8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0,22-0,73)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000">
                <a:latin typeface="Calibri"/>
                <a:cs typeface="Calibri"/>
              </a:rPr>
              <a:t>RRR=</a:t>
            </a:r>
            <a:r>
              <a:rPr dirty="0" sz="2000" spc="-15">
                <a:latin typeface="Calibri"/>
                <a:cs typeface="Calibri"/>
              </a:rPr>
              <a:t> </a:t>
            </a:r>
            <a:r>
              <a:rPr dirty="0" sz="2000">
                <a:latin typeface="Calibri"/>
                <a:cs typeface="Calibri"/>
              </a:rPr>
              <a:t>60%</a:t>
            </a:r>
            <a:endParaRPr sz="20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120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2000" spc="-35">
                <a:latin typeface="Calibri"/>
                <a:cs typeface="Calibri"/>
              </a:rPr>
              <a:t>NNT: </a:t>
            </a:r>
            <a:r>
              <a:rPr dirty="0" sz="2000">
                <a:latin typeface="Calibri"/>
                <a:cs typeface="Calibri"/>
              </a:rPr>
              <a:t>3,5 </a:t>
            </a:r>
            <a:r>
              <a:rPr dirty="0" sz="2000" spc="-15">
                <a:latin typeface="Calibri"/>
                <a:cs typeface="Calibri"/>
              </a:rPr>
              <a:t>to prevent </a:t>
            </a:r>
            <a:r>
              <a:rPr dirty="0" sz="2000">
                <a:latin typeface="Calibri"/>
                <a:cs typeface="Calibri"/>
              </a:rPr>
              <a:t>one</a:t>
            </a:r>
            <a:r>
              <a:rPr dirty="0" sz="2000" spc="-20">
                <a:latin typeface="Calibri"/>
                <a:cs typeface="Calibri"/>
              </a:rPr>
              <a:t> </a:t>
            </a:r>
            <a:r>
              <a:rPr dirty="0" sz="2000" spc="-15">
                <a:latin typeface="Calibri"/>
                <a:cs typeface="Calibri"/>
              </a:rPr>
              <a:t>event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7210" y="232613"/>
            <a:ext cx="552894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35"/>
              <a:t>RESULTS: </a:t>
            </a:r>
            <a:r>
              <a:rPr dirty="0" spc="-10"/>
              <a:t>Subclinical </a:t>
            </a:r>
            <a:r>
              <a:rPr dirty="0" spc="-5"/>
              <a:t>AF</a:t>
            </a:r>
            <a:r>
              <a:rPr dirty="0" spc="85"/>
              <a:t> </a:t>
            </a:r>
            <a:r>
              <a:rPr dirty="0" spc="-15"/>
              <a:t>characteristics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88644" y="1137030"/>
          <a:ext cx="7846695" cy="3749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19930"/>
                <a:gridCol w="1102360"/>
                <a:gridCol w="1286510"/>
                <a:gridCol w="918845"/>
              </a:tblGrid>
              <a:tr h="11476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250190" marR="240029" indent="168910">
                        <a:lnSpc>
                          <a:spcPct val="107200"/>
                        </a:lnSpc>
                        <a:spcBef>
                          <a:spcPts val="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RD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(n=42)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341630" marR="216535" indent="-114300">
                        <a:lnSpc>
                          <a:spcPct val="107200"/>
                        </a:lnSpc>
                        <a:spcBef>
                          <a:spcPts val="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Sham</a:t>
                      </a:r>
                      <a:r>
                        <a:rPr dirty="0" sz="18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RD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(n=38)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  <a:spcBef>
                          <a:spcPts val="122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p-value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629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4191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Age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at presentation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45">
                          <a:latin typeface="Calibri"/>
                          <a:cs typeface="Calibri"/>
                        </a:rPr>
                        <a:t>(yr.)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66.0±5.4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70.3±9.2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25717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0.23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</a:tr>
              <a:tr h="862914">
                <a:tc>
                  <a:txBody>
                    <a:bodyPr/>
                    <a:lstStyle/>
                    <a:p>
                      <a:pPr marL="41910" marR="324485">
                        <a:lnSpc>
                          <a:spcPct val="107300"/>
                        </a:lnSpc>
                        <a:spcBef>
                          <a:spcPts val="86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Median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ventricular 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rate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first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subclinical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AF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episode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(bpm)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098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97.3±38.5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123.5±56.6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25717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0.25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629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419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 spc="-20">
                          <a:latin typeface="Calibri"/>
                          <a:cs typeface="Calibri"/>
                        </a:rPr>
                        <a:t>Fast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AF 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(Ventricular </a:t>
                      </a:r>
                      <a:r>
                        <a:rPr dirty="0" sz="1800" spc="-25">
                          <a:latin typeface="Calibri"/>
                          <a:cs typeface="Calibri"/>
                        </a:rPr>
                        <a:t>rate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≥100bpm )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-no.</a:t>
                      </a:r>
                      <a:r>
                        <a:rPr dirty="0" sz="1800" spc="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(%)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(5)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algn="ctr" marL="25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12</a:t>
                      </a:r>
                      <a:r>
                        <a:rPr dirty="0" sz="18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(32)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8445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0.002**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380" y="300685"/>
            <a:ext cx="6908800" cy="406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500" spc="-35"/>
              <a:t>RESULTS: </a:t>
            </a:r>
            <a:r>
              <a:rPr dirty="0" sz="2500" spc="-10"/>
              <a:t>Office </a:t>
            </a:r>
            <a:r>
              <a:rPr dirty="0" sz="2500" spc="-5"/>
              <a:t>blood </a:t>
            </a:r>
            <a:r>
              <a:rPr dirty="0" sz="2500" spc="-15"/>
              <a:t>pressure at </a:t>
            </a:r>
            <a:r>
              <a:rPr dirty="0" sz="2500" spc="-5"/>
              <a:t>6 </a:t>
            </a:r>
            <a:r>
              <a:rPr dirty="0" sz="2500" spc="-10"/>
              <a:t>months </a:t>
            </a:r>
            <a:r>
              <a:rPr dirty="0" sz="2500" spc="-15"/>
              <a:t>follow</a:t>
            </a:r>
            <a:r>
              <a:rPr dirty="0" sz="2500" spc="100"/>
              <a:t> </a:t>
            </a:r>
            <a:r>
              <a:rPr dirty="0" sz="2500" spc="-10"/>
              <a:t>up</a:t>
            </a:r>
            <a:endParaRPr sz="2500"/>
          </a:p>
        </p:txBody>
      </p:sp>
      <p:sp>
        <p:nvSpPr>
          <p:cNvPr id="3" name="object 3"/>
          <p:cNvSpPr/>
          <p:nvPr/>
        </p:nvSpPr>
        <p:spPr>
          <a:xfrm>
            <a:off x="6523481" y="1739645"/>
            <a:ext cx="1522730" cy="0"/>
          </a:xfrm>
          <a:custGeom>
            <a:avLst/>
            <a:gdLst/>
            <a:ahLst/>
            <a:cxnLst/>
            <a:rect l="l" t="t" r="r" b="b"/>
            <a:pathLst>
              <a:path w="1522729" h="0">
                <a:moveTo>
                  <a:pt x="0" y="0"/>
                </a:moveTo>
                <a:lnTo>
                  <a:pt x="1522476" y="0"/>
                </a:lnTo>
              </a:path>
            </a:pathLst>
          </a:custGeom>
          <a:ln w="2895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410705" y="1030351"/>
            <a:ext cx="1967864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Calibri"/>
                <a:cs typeface="Calibri"/>
              </a:rPr>
              <a:t>Delta </a:t>
            </a:r>
            <a:r>
              <a:rPr dirty="0" sz="1800" spc="-5">
                <a:latin typeface="Calibri"/>
                <a:cs typeface="Calibri"/>
              </a:rPr>
              <a:t>SBP</a:t>
            </a:r>
            <a:r>
              <a:rPr dirty="0" sz="1800" spc="-65">
                <a:latin typeface="Calibri"/>
                <a:cs typeface="Calibri"/>
              </a:rPr>
              <a:t> </a:t>
            </a:r>
            <a:r>
              <a:rPr dirty="0" sz="1800" spc="-10">
                <a:latin typeface="Calibri"/>
                <a:cs typeface="Calibri"/>
              </a:rPr>
              <a:t>difference: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800" spc="-5">
                <a:latin typeface="Calibri"/>
                <a:cs typeface="Calibri"/>
              </a:rPr>
              <a:t>-5,2mmHg;</a:t>
            </a:r>
            <a:r>
              <a:rPr dirty="0" sz="1800" spc="10">
                <a:latin typeface="Calibri"/>
                <a:cs typeface="Calibri"/>
              </a:rPr>
              <a:t> </a:t>
            </a:r>
            <a:r>
              <a:rPr dirty="0" sz="1800" spc="-5">
                <a:latin typeface="Calibri"/>
                <a:cs typeface="Calibri"/>
              </a:rPr>
              <a:t>p=0,33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523481" y="1658873"/>
            <a:ext cx="0" cy="177800"/>
          </a:xfrm>
          <a:custGeom>
            <a:avLst/>
            <a:gdLst/>
            <a:ahLst/>
            <a:cxnLst/>
            <a:rect l="l" t="t" r="r" b="b"/>
            <a:pathLst>
              <a:path w="0" h="177800">
                <a:moveTo>
                  <a:pt x="0" y="0"/>
                </a:moveTo>
                <a:lnTo>
                  <a:pt x="0" y="177546"/>
                </a:lnTo>
              </a:path>
            </a:pathLst>
          </a:custGeom>
          <a:ln w="28955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045957" y="1643633"/>
            <a:ext cx="0" cy="193675"/>
          </a:xfrm>
          <a:custGeom>
            <a:avLst/>
            <a:gdLst/>
            <a:ahLst/>
            <a:cxnLst/>
            <a:rect l="l" t="t" r="r" b="b"/>
            <a:pathLst>
              <a:path w="0" h="193675">
                <a:moveTo>
                  <a:pt x="0" y="0"/>
                </a:moveTo>
                <a:lnTo>
                  <a:pt x="0" y="193293"/>
                </a:lnTo>
              </a:path>
            </a:pathLst>
          </a:custGeom>
          <a:ln w="28956">
            <a:solidFill>
              <a:srgbClr val="4471C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777484" y="1991867"/>
            <a:ext cx="3104388" cy="24124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777484" y="4404359"/>
            <a:ext cx="3104515" cy="0"/>
          </a:xfrm>
          <a:custGeom>
            <a:avLst/>
            <a:gdLst/>
            <a:ahLst/>
            <a:cxnLst/>
            <a:rect l="l" t="t" r="r" b="b"/>
            <a:pathLst>
              <a:path w="3104515" h="0">
                <a:moveTo>
                  <a:pt x="0" y="0"/>
                </a:moveTo>
                <a:lnTo>
                  <a:pt x="310438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765035" y="4059935"/>
            <a:ext cx="2117090" cy="0"/>
          </a:xfrm>
          <a:custGeom>
            <a:avLst/>
            <a:gdLst/>
            <a:ahLst/>
            <a:cxnLst/>
            <a:rect l="l" t="t" r="r" b="b"/>
            <a:pathLst>
              <a:path w="2117090" h="0">
                <a:moveTo>
                  <a:pt x="0" y="0"/>
                </a:moveTo>
                <a:lnTo>
                  <a:pt x="2116836" y="0"/>
                </a:lnTo>
              </a:path>
            </a:pathLst>
          </a:custGeom>
          <a:ln w="9143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777484" y="4059935"/>
            <a:ext cx="563880" cy="0"/>
          </a:xfrm>
          <a:custGeom>
            <a:avLst/>
            <a:gdLst/>
            <a:ahLst/>
            <a:cxnLst/>
            <a:rect l="l" t="t" r="r" b="b"/>
            <a:pathLst>
              <a:path w="563879" h="0">
                <a:moveTo>
                  <a:pt x="0" y="0"/>
                </a:moveTo>
                <a:lnTo>
                  <a:pt x="563879" y="0"/>
                </a:lnTo>
              </a:path>
            </a:pathLst>
          </a:custGeom>
          <a:ln w="9143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765035" y="3715511"/>
            <a:ext cx="2117090" cy="0"/>
          </a:xfrm>
          <a:custGeom>
            <a:avLst/>
            <a:gdLst/>
            <a:ahLst/>
            <a:cxnLst/>
            <a:rect l="l" t="t" r="r" b="b"/>
            <a:pathLst>
              <a:path w="2117090" h="0">
                <a:moveTo>
                  <a:pt x="0" y="0"/>
                </a:moveTo>
                <a:lnTo>
                  <a:pt x="2116836" y="0"/>
                </a:lnTo>
              </a:path>
            </a:pathLst>
          </a:custGeom>
          <a:ln w="9143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777484" y="3715511"/>
            <a:ext cx="563880" cy="0"/>
          </a:xfrm>
          <a:custGeom>
            <a:avLst/>
            <a:gdLst/>
            <a:ahLst/>
            <a:cxnLst/>
            <a:rect l="l" t="t" r="r" b="b"/>
            <a:pathLst>
              <a:path w="563879" h="0">
                <a:moveTo>
                  <a:pt x="0" y="0"/>
                </a:moveTo>
                <a:lnTo>
                  <a:pt x="563879" y="0"/>
                </a:lnTo>
              </a:path>
            </a:pathLst>
          </a:custGeom>
          <a:ln w="9143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765035" y="3371088"/>
            <a:ext cx="2117090" cy="0"/>
          </a:xfrm>
          <a:custGeom>
            <a:avLst/>
            <a:gdLst/>
            <a:ahLst/>
            <a:cxnLst/>
            <a:rect l="l" t="t" r="r" b="b"/>
            <a:pathLst>
              <a:path w="2117090" h="0">
                <a:moveTo>
                  <a:pt x="0" y="0"/>
                </a:moveTo>
                <a:lnTo>
                  <a:pt x="211683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777484" y="3371088"/>
            <a:ext cx="563880" cy="0"/>
          </a:xfrm>
          <a:custGeom>
            <a:avLst/>
            <a:gdLst/>
            <a:ahLst/>
            <a:cxnLst/>
            <a:rect l="l" t="t" r="r" b="b"/>
            <a:pathLst>
              <a:path w="563879" h="0">
                <a:moveTo>
                  <a:pt x="0" y="0"/>
                </a:moveTo>
                <a:lnTo>
                  <a:pt x="563879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316468" y="3026664"/>
            <a:ext cx="565785" cy="0"/>
          </a:xfrm>
          <a:custGeom>
            <a:avLst/>
            <a:gdLst/>
            <a:ahLst/>
            <a:cxnLst/>
            <a:rect l="l" t="t" r="r" b="b"/>
            <a:pathLst>
              <a:path w="565784" h="0">
                <a:moveTo>
                  <a:pt x="0" y="0"/>
                </a:moveTo>
                <a:lnTo>
                  <a:pt x="565403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765035" y="3026664"/>
            <a:ext cx="1129665" cy="0"/>
          </a:xfrm>
          <a:custGeom>
            <a:avLst/>
            <a:gdLst/>
            <a:ahLst/>
            <a:cxnLst/>
            <a:rect l="l" t="t" r="r" b="b"/>
            <a:pathLst>
              <a:path w="1129665" h="0">
                <a:moveTo>
                  <a:pt x="0" y="0"/>
                </a:moveTo>
                <a:lnTo>
                  <a:pt x="112928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777484" y="3026664"/>
            <a:ext cx="563880" cy="0"/>
          </a:xfrm>
          <a:custGeom>
            <a:avLst/>
            <a:gdLst/>
            <a:ahLst/>
            <a:cxnLst/>
            <a:rect l="l" t="t" r="r" b="b"/>
            <a:pathLst>
              <a:path w="563879" h="0">
                <a:moveTo>
                  <a:pt x="0" y="0"/>
                </a:moveTo>
                <a:lnTo>
                  <a:pt x="563879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8316468" y="2682239"/>
            <a:ext cx="565785" cy="0"/>
          </a:xfrm>
          <a:custGeom>
            <a:avLst/>
            <a:gdLst/>
            <a:ahLst/>
            <a:cxnLst/>
            <a:rect l="l" t="t" r="r" b="b"/>
            <a:pathLst>
              <a:path w="565784" h="0">
                <a:moveTo>
                  <a:pt x="0" y="0"/>
                </a:moveTo>
                <a:lnTo>
                  <a:pt x="565403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765035" y="2682239"/>
            <a:ext cx="1129665" cy="0"/>
          </a:xfrm>
          <a:custGeom>
            <a:avLst/>
            <a:gdLst/>
            <a:ahLst/>
            <a:cxnLst/>
            <a:rect l="l" t="t" r="r" b="b"/>
            <a:pathLst>
              <a:path w="1129665" h="0">
                <a:moveTo>
                  <a:pt x="0" y="0"/>
                </a:moveTo>
                <a:lnTo>
                  <a:pt x="112928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777484" y="2682239"/>
            <a:ext cx="563880" cy="0"/>
          </a:xfrm>
          <a:custGeom>
            <a:avLst/>
            <a:gdLst/>
            <a:ahLst/>
            <a:cxnLst/>
            <a:rect l="l" t="t" r="r" b="b"/>
            <a:pathLst>
              <a:path w="563879" h="0">
                <a:moveTo>
                  <a:pt x="0" y="0"/>
                </a:moveTo>
                <a:lnTo>
                  <a:pt x="563879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8316468" y="2336292"/>
            <a:ext cx="565785" cy="0"/>
          </a:xfrm>
          <a:custGeom>
            <a:avLst/>
            <a:gdLst/>
            <a:ahLst/>
            <a:cxnLst/>
            <a:rect l="l" t="t" r="r" b="b"/>
            <a:pathLst>
              <a:path w="565784" h="0">
                <a:moveTo>
                  <a:pt x="0" y="0"/>
                </a:moveTo>
                <a:lnTo>
                  <a:pt x="565403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765035" y="2336292"/>
            <a:ext cx="1129665" cy="0"/>
          </a:xfrm>
          <a:custGeom>
            <a:avLst/>
            <a:gdLst/>
            <a:ahLst/>
            <a:cxnLst/>
            <a:rect l="l" t="t" r="r" b="b"/>
            <a:pathLst>
              <a:path w="1129665" h="0">
                <a:moveTo>
                  <a:pt x="0" y="0"/>
                </a:moveTo>
                <a:lnTo>
                  <a:pt x="112928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777484" y="2336292"/>
            <a:ext cx="563880" cy="0"/>
          </a:xfrm>
          <a:custGeom>
            <a:avLst/>
            <a:gdLst/>
            <a:ahLst/>
            <a:cxnLst/>
            <a:rect l="l" t="t" r="r" b="b"/>
            <a:pathLst>
              <a:path w="563879" h="0">
                <a:moveTo>
                  <a:pt x="0" y="0"/>
                </a:moveTo>
                <a:lnTo>
                  <a:pt x="563879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777484" y="1991867"/>
            <a:ext cx="0" cy="2413000"/>
          </a:xfrm>
          <a:custGeom>
            <a:avLst/>
            <a:gdLst/>
            <a:ahLst/>
            <a:cxnLst/>
            <a:rect l="l" t="t" r="r" b="b"/>
            <a:pathLst>
              <a:path w="0" h="2413000">
                <a:moveTo>
                  <a:pt x="0" y="0"/>
                </a:moveTo>
                <a:lnTo>
                  <a:pt x="0" y="2412491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7328916" y="1991867"/>
            <a:ext cx="0" cy="2413000"/>
          </a:xfrm>
          <a:custGeom>
            <a:avLst/>
            <a:gdLst/>
            <a:ahLst/>
            <a:cxnLst/>
            <a:rect l="l" t="t" r="r" b="b"/>
            <a:pathLst>
              <a:path w="0" h="2413000">
                <a:moveTo>
                  <a:pt x="0" y="0"/>
                </a:moveTo>
                <a:lnTo>
                  <a:pt x="0" y="2412491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8881871" y="1991867"/>
            <a:ext cx="0" cy="2413000"/>
          </a:xfrm>
          <a:custGeom>
            <a:avLst/>
            <a:gdLst/>
            <a:ahLst/>
            <a:cxnLst/>
            <a:rect l="l" t="t" r="r" b="b"/>
            <a:pathLst>
              <a:path w="0" h="2413000">
                <a:moveTo>
                  <a:pt x="0" y="0"/>
                </a:moveTo>
                <a:lnTo>
                  <a:pt x="0" y="2412491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341364" y="1991867"/>
            <a:ext cx="424180" cy="2257425"/>
          </a:xfrm>
          <a:custGeom>
            <a:avLst/>
            <a:gdLst/>
            <a:ahLst/>
            <a:cxnLst/>
            <a:rect l="l" t="t" r="r" b="b"/>
            <a:pathLst>
              <a:path w="424179" h="2257425">
                <a:moveTo>
                  <a:pt x="0" y="2257044"/>
                </a:moveTo>
                <a:lnTo>
                  <a:pt x="423671" y="2257044"/>
                </a:lnTo>
                <a:lnTo>
                  <a:pt x="423671" y="0"/>
                </a:lnTo>
                <a:lnTo>
                  <a:pt x="0" y="0"/>
                </a:lnTo>
                <a:lnTo>
                  <a:pt x="0" y="2257044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7894319" y="1991867"/>
            <a:ext cx="422275" cy="1361440"/>
          </a:xfrm>
          <a:custGeom>
            <a:avLst/>
            <a:gdLst/>
            <a:ahLst/>
            <a:cxnLst/>
            <a:rect l="l" t="t" r="r" b="b"/>
            <a:pathLst>
              <a:path w="422275" h="1361439">
                <a:moveTo>
                  <a:pt x="0" y="1360932"/>
                </a:moveTo>
                <a:lnTo>
                  <a:pt x="422148" y="1360932"/>
                </a:lnTo>
                <a:lnTo>
                  <a:pt x="422148" y="0"/>
                </a:lnTo>
                <a:lnTo>
                  <a:pt x="0" y="0"/>
                </a:lnTo>
                <a:lnTo>
                  <a:pt x="0" y="1360932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777484" y="1991867"/>
            <a:ext cx="3104515" cy="0"/>
          </a:xfrm>
          <a:custGeom>
            <a:avLst/>
            <a:gdLst/>
            <a:ahLst/>
            <a:cxnLst/>
            <a:rect l="l" t="t" r="r" b="b"/>
            <a:pathLst>
              <a:path w="3104515" h="0">
                <a:moveTo>
                  <a:pt x="0" y="0"/>
                </a:moveTo>
                <a:lnTo>
                  <a:pt x="310438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6355969" y="4287723"/>
            <a:ext cx="4083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404040"/>
                </a:solidFill>
                <a:latin typeface="Calibri"/>
                <a:cs typeface="Calibri"/>
              </a:rPr>
              <a:t>-1</a:t>
            </a:r>
            <a:r>
              <a:rPr dirty="0" sz="1200" spc="5">
                <a:solidFill>
                  <a:srgbClr val="404040"/>
                </a:solidFill>
                <a:latin typeface="Calibri"/>
                <a:cs typeface="Calibri"/>
              </a:rPr>
              <a:t>3</a:t>
            </a:r>
            <a:r>
              <a:rPr dirty="0" sz="1200">
                <a:solidFill>
                  <a:srgbClr val="404040"/>
                </a:solidFill>
                <a:latin typeface="Calibri"/>
                <a:cs typeface="Calibri"/>
              </a:rPr>
              <a:t>,10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328916" y="3371088"/>
            <a:ext cx="1553210" cy="344805"/>
          </a:xfrm>
          <a:prstGeom prst="rect">
            <a:avLst/>
          </a:prstGeom>
          <a:ln w="9144">
            <a:solidFill>
              <a:srgbClr val="D9D9D9"/>
            </a:solidFill>
          </a:ln>
        </p:spPr>
        <p:txBody>
          <a:bodyPr wrap="square" lIns="0" tIns="32384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254"/>
              </a:spcBef>
            </a:pPr>
            <a:r>
              <a:rPr dirty="0" sz="1200">
                <a:solidFill>
                  <a:srgbClr val="404040"/>
                </a:solidFill>
                <a:latin typeface="Calibri"/>
                <a:cs typeface="Calibri"/>
              </a:rPr>
              <a:t>-7,90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244338" y="1871598"/>
            <a:ext cx="406400" cy="2621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09855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z="1200" spc="-10">
                <a:solidFill>
                  <a:srgbClr val="585858"/>
                </a:solidFill>
                <a:latin typeface="Calibri"/>
                <a:cs typeface="Calibri"/>
              </a:rPr>
              <a:t>,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00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L="64135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-</a:t>
            </a:r>
            <a:r>
              <a:rPr dirty="0" sz="1200" spc="-1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,00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L="64135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-</a:t>
            </a:r>
            <a:r>
              <a:rPr dirty="0" sz="1200" spc="-10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,00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L="64135">
              <a:lnSpc>
                <a:spcPct val="100000"/>
              </a:lnSpc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-</a:t>
            </a:r>
            <a:r>
              <a:rPr dirty="0" sz="1200" spc="-10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,00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L="64135">
              <a:lnSpc>
                <a:spcPct val="100000"/>
              </a:lnSpc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-</a:t>
            </a:r>
            <a:r>
              <a:rPr dirty="0" sz="1200" spc="-10">
                <a:solidFill>
                  <a:srgbClr val="585858"/>
                </a:solidFill>
                <a:latin typeface="Calibri"/>
                <a:cs typeface="Calibri"/>
              </a:rPr>
              <a:t>8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,00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R="5715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-</a:t>
            </a:r>
            <a:r>
              <a:rPr dirty="0" sz="1200" spc="-1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0,</a:t>
            </a:r>
            <a:r>
              <a:rPr dirty="0" sz="1200" spc="-5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R="5715">
              <a:lnSpc>
                <a:spcPct val="100000"/>
              </a:lnSpc>
              <a:spcBef>
                <a:spcPts val="5"/>
              </a:spcBef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-</a:t>
            </a:r>
            <a:r>
              <a:rPr dirty="0" sz="1200" spc="-1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2,</a:t>
            </a:r>
            <a:r>
              <a:rPr dirty="0" sz="1200" spc="-5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algn="ctr" marR="5715">
              <a:lnSpc>
                <a:spcPct val="100000"/>
              </a:lnSpc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-</a:t>
            </a:r>
            <a:r>
              <a:rPr dirty="0" sz="1200" spc="-1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4,</a:t>
            </a:r>
            <a:r>
              <a:rPr dirty="0" sz="1200" spc="-5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853177" y="2133831"/>
            <a:ext cx="363855" cy="213106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algn="ctr">
              <a:lnSpc>
                <a:spcPts val="1240"/>
              </a:lnSpc>
            </a:pPr>
            <a:r>
              <a:rPr dirty="0" sz="1200" b="1">
                <a:solidFill>
                  <a:srgbClr val="585858"/>
                </a:solidFill>
                <a:latin typeface="Calibri"/>
                <a:cs typeface="Calibri"/>
              </a:rPr>
              <a:t>delta change in blood pressure</a:t>
            </a:r>
            <a:r>
              <a:rPr dirty="0" sz="1200" spc="-180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585858"/>
                </a:solidFill>
                <a:latin typeface="Calibri"/>
                <a:cs typeface="Calibri"/>
              </a:rPr>
              <a:t>at</a:t>
            </a:r>
            <a:endParaRPr sz="12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dirty="0" sz="1200" b="1">
                <a:solidFill>
                  <a:srgbClr val="585858"/>
                </a:solidFill>
                <a:latin typeface="Calibri"/>
                <a:cs typeface="Calibri"/>
              </a:rPr>
              <a:t>six</a:t>
            </a:r>
            <a:r>
              <a:rPr dirty="0" sz="1200" spc="-15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585858"/>
                </a:solidFill>
                <a:latin typeface="Calibri"/>
                <a:cs typeface="Calibri"/>
              </a:rPr>
              <a:t>months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675632" y="1836420"/>
            <a:ext cx="4346575" cy="2725420"/>
          </a:xfrm>
          <a:custGeom>
            <a:avLst/>
            <a:gdLst/>
            <a:ahLst/>
            <a:cxnLst/>
            <a:rect l="l" t="t" r="r" b="b"/>
            <a:pathLst>
              <a:path w="4346575" h="2725420">
                <a:moveTo>
                  <a:pt x="0" y="2724911"/>
                </a:moveTo>
                <a:lnTo>
                  <a:pt x="4346448" y="2724911"/>
                </a:lnTo>
                <a:lnTo>
                  <a:pt x="4346448" y="0"/>
                </a:lnTo>
                <a:lnTo>
                  <a:pt x="0" y="0"/>
                </a:lnTo>
                <a:lnTo>
                  <a:pt x="0" y="2724911"/>
                </a:lnTo>
                <a:close/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967739" y="1991867"/>
            <a:ext cx="3345179" cy="18333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009644" y="3457955"/>
            <a:ext cx="303530" cy="0"/>
          </a:xfrm>
          <a:custGeom>
            <a:avLst/>
            <a:gdLst/>
            <a:ahLst/>
            <a:cxnLst/>
            <a:rect l="l" t="t" r="r" b="b"/>
            <a:pathLst>
              <a:path w="303529" h="0">
                <a:moveTo>
                  <a:pt x="0" y="0"/>
                </a:moveTo>
                <a:lnTo>
                  <a:pt x="303275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172967" y="3457955"/>
            <a:ext cx="608330" cy="0"/>
          </a:xfrm>
          <a:custGeom>
            <a:avLst/>
            <a:gdLst/>
            <a:ahLst/>
            <a:cxnLst/>
            <a:rect l="l" t="t" r="r" b="b"/>
            <a:pathLst>
              <a:path w="608329" h="0">
                <a:moveTo>
                  <a:pt x="0" y="0"/>
                </a:moveTo>
                <a:lnTo>
                  <a:pt x="60807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336292" y="3457955"/>
            <a:ext cx="608330" cy="0"/>
          </a:xfrm>
          <a:custGeom>
            <a:avLst/>
            <a:gdLst/>
            <a:ahLst/>
            <a:cxnLst/>
            <a:rect l="l" t="t" r="r" b="b"/>
            <a:pathLst>
              <a:path w="608330" h="0">
                <a:moveTo>
                  <a:pt x="0" y="0"/>
                </a:moveTo>
                <a:lnTo>
                  <a:pt x="60807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499616" y="3457955"/>
            <a:ext cx="608330" cy="0"/>
          </a:xfrm>
          <a:custGeom>
            <a:avLst/>
            <a:gdLst/>
            <a:ahLst/>
            <a:cxnLst/>
            <a:rect l="l" t="t" r="r" b="b"/>
            <a:pathLst>
              <a:path w="608330" h="0">
                <a:moveTo>
                  <a:pt x="0" y="0"/>
                </a:moveTo>
                <a:lnTo>
                  <a:pt x="60807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967739" y="3457955"/>
            <a:ext cx="303530" cy="0"/>
          </a:xfrm>
          <a:custGeom>
            <a:avLst/>
            <a:gdLst/>
            <a:ahLst/>
            <a:cxnLst/>
            <a:rect l="l" t="t" r="r" b="b"/>
            <a:pathLst>
              <a:path w="303530" h="0">
                <a:moveTo>
                  <a:pt x="0" y="0"/>
                </a:moveTo>
                <a:lnTo>
                  <a:pt x="303275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172967" y="3092195"/>
            <a:ext cx="1140460" cy="0"/>
          </a:xfrm>
          <a:custGeom>
            <a:avLst/>
            <a:gdLst/>
            <a:ahLst/>
            <a:cxnLst/>
            <a:rect l="l" t="t" r="r" b="b"/>
            <a:pathLst>
              <a:path w="1140460" h="0">
                <a:moveTo>
                  <a:pt x="0" y="0"/>
                </a:moveTo>
                <a:lnTo>
                  <a:pt x="113995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499616" y="3092195"/>
            <a:ext cx="1445260" cy="0"/>
          </a:xfrm>
          <a:custGeom>
            <a:avLst/>
            <a:gdLst/>
            <a:ahLst/>
            <a:cxnLst/>
            <a:rect l="l" t="t" r="r" b="b"/>
            <a:pathLst>
              <a:path w="1445260" h="0">
                <a:moveTo>
                  <a:pt x="0" y="0"/>
                </a:moveTo>
                <a:lnTo>
                  <a:pt x="144475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967739" y="3092195"/>
            <a:ext cx="303530" cy="0"/>
          </a:xfrm>
          <a:custGeom>
            <a:avLst/>
            <a:gdLst/>
            <a:ahLst/>
            <a:cxnLst/>
            <a:rect l="l" t="t" r="r" b="b"/>
            <a:pathLst>
              <a:path w="303530" h="0">
                <a:moveTo>
                  <a:pt x="0" y="0"/>
                </a:moveTo>
                <a:lnTo>
                  <a:pt x="303275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172967" y="2724911"/>
            <a:ext cx="1140460" cy="0"/>
          </a:xfrm>
          <a:custGeom>
            <a:avLst/>
            <a:gdLst/>
            <a:ahLst/>
            <a:cxnLst/>
            <a:rect l="l" t="t" r="r" b="b"/>
            <a:pathLst>
              <a:path w="1140460" h="0">
                <a:moveTo>
                  <a:pt x="0" y="0"/>
                </a:moveTo>
                <a:lnTo>
                  <a:pt x="113995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499616" y="2724911"/>
            <a:ext cx="1445260" cy="0"/>
          </a:xfrm>
          <a:custGeom>
            <a:avLst/>
            <a:gdLst/>
            <a:ahLst/>
            <a:cxnLst/>
            <a:rect l="l" t="t" r="r" b="b"/>
            <a:pathLst>
              <a:path w="1445260" h="0">
                <a:moveTo>
                  <a:pt x="0" y="0"/>
                </a:moveTo>
                <a:lnTo>
                  <a:pt x="144475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967739" y="2724911"/>
            <a:ext cx="303530" cy="0"/>
          </a:xfrm>
          <a:custGeom>
            <a:avLst/>
            <a:gdLst/>
            <a:ahLst/>
            <a:cxnLst/>
            <a:rect l="l" t="t" r="r" b="b"/>
            <a:pathLst>
              <a:path w="303530" h="0">
                <a:moveTo>
                  <a:pt x="0" y="0"/>
                </a:moveTo>
                <a:lnTo>
                  <a:pt x="303275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967739" y="2359151"/>
            <a:ext cx="3345179" cy="0"/>
          </a:xfrm>
          <a:custGeom>
            <a:avLst/>
            <a:gdLst/>
            <a:ahLst/>
            <a:cxnLst/>
            <a:rect l="l" t="t" r="r" b="b"/>
            <a:pathLst>
              <a:path w="3345179" h="0">
                <a:moveTo>
                  <a:pt x="0" y="0"/>
                </a:moveTo>
                <a:lnTo>
                  <a:pt x="334518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967739" y="1991867"/>
            <a:ext cx="3345179" cy="0"/>
          </a:xfrm>
          <a:custGeom>
            <a:avLst/>
            <a:gdLst/>
            <a:ahLst/>
            <a:cxnLst/>
            <a:rect l="l" t="t" r="r" b="b"/>
            <a:pathLst>
              <a:path w="3345179" h="0">
                <a:moveTo>
                  <a:pt x="0" y="0"/>
                </a:moveTo>
                <a:lnTo>
                  <a:pt x="334518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967739" y="1991867"/>
            <a:ext cx="0" cy="1833880"/>
          </a:xfrm>
          <a:custGeom>
            <a:avLst/>
            <a:gdLst/>
            <a:ahLst/>
            <a:cxnLst/>
            <a:rect l="l" t="t" r="r" b="b"/>
            <a:pathLst>
              <a:path w="0" h="1833879">
                <a:moveTo>
                  <a:pt x="0" y="0"/>
                </a:moveTo>
                <a:lnTo>
                  <a:pt x="0" y="1833372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804416" y="1991867"/>
            <a:ext cx="0" cy="1833880"/>
          </a:xfrm>
          <a:custGeom>
            <a:avLst/>
            <a:gdLst/>
            <a:ahLst/>
            <a:cxnLst/>
            <a:rect l="l" t="t" r="r" b="b"/>
            <a:pathLst>
              <a:path w="0" h="1833879">
                <a:moveTo>
                  <a:pt x="0" y="0"/>
                </a:moveTo>
                <a:lnTo>
                  <a:pt x="0" y="1833372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639567" y="1991867"/>
            <a:ext cx="0" cy="1833880"/>
          </a:xfrm>
          <a:custGeom>
            <a:avLst/>
            <a:gdLst/>
            <a:ahLst/>
            <a:cxnLst/>
            <a:rect l="l" t="t" r="r" b="b"/>
            <a:pathLst>
              <a:path w="0" h="1833879">
                <a:moveTo>
                  <a:pt x="0" y="0"/>
                </a:moveTo>
                <a:lnTo>
                  <a:pt x="0" y="1833372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476244" y="1991867"/>
            <a:ext cx="0" cy="1833880"/>
          </a:xfrm>
          <a:custGeom>
            <a:avLst/>
            <a:gdLst/>
            <a:ahLst/>
            <a:cxnLst/>
            <a:rect l="l" t="t" r="r" b="b"/>
            <a:pathLst>
              <a:path w="0" h="1833879">
                <a:moveTo>
                  <a:pt x="0" y="0"/>
                </a:moveTo>
                <a:lnTo>
                  <a:pt x="0" y="1833372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312920" y="1991867"/>
            <a:ext cx="0" cy="1833880"/>
          </a:xfrm>
          <a:custGeom>
            <a:avLst/>
            <a:gdLst/>
            <a:ahLst/>
            <a:cxnLst/>
            <a:rect l="l" t="t" r="r" b="b"/>
            <a:pathLst>
              <a:path w="0" h="1833879">
                <a:moveTo>
                  <a:pt x="0" y="0"/>
                </a:moveTo>
                <a:lnTo>
                  <a:pt x="0" y="1833372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271016" y="2366772"/>
            <a:ext cx="228600" cy="1458595"/>
          </a:xfrm>
          <a:custGeom>
            <a:avLst/>
            <a:gdLst/>
            <a:ahLst/>
            <a:cxnLst/>
            <a:rect l="l" t="t" r="r" b="b"/>
            <a:pathLst>
              <a:path w="228600" h="1458595">
                <a:moveTo>
                  <a:pt x="0" y="1458467"/>
                </a:moveTo>
                <a:lnTo>
                  <a:pt x="228600" y="1458467"/>
                </a:lnTo>
                <a:lnTo>
                  <a:pt x="228600" y="0"/>
                </a:lnTo>
                <a:lnTo>
                  <a:pt x="0" y="0"/>
                </a:lnTo>
                <a:lnTo>
                  <a:pt x="0" y="1458467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107692" y="3334511"/>
            <a:ext cx="228600" cy="490855"/>
          </a:xfrm>
          <a:custGeom>
            <a:avLst/>
            <a:gdLst/>
            <a:ahLst/>
            <a:cxnLst/>
            <a:rect l="l" t="t" r="r" b="b"/>
            <a:pathLst>
              <a:path w="228600" h="490854">
                <a:moveTo>
                  <a:pt x="0" y="490728"/>
                </a:moveTo>
                <a:lnTo>
                  <a:pt x="228600" y="490728"/>
                </a:lnTo>
                <a:lnTo>
                  <a:pt x="228600" y="0"/>
                </a:lnTo>
                <a:lnTo>
                  <a:pt x="0" y="0"/>
                </a:lnTo>
                <a:lnTo>
                  <a:pt x="0" y="490728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944367" y="2630423"/>
            <a:ext cx="228600" cy="1195070"/>
          </a:xfrm>
          <a:custGeom>
            <a:avLst/>
            <a:gdLst/>
            <a:ahLst/>
            <a:cxnLst/>
            <a:rect l="l" t="t" r="r" b="b"/>
            <a:pathLst>
              <a:path w="228600" h="1195070">
                <a:moveTo>
                  <a:pt x="228600" y="0"/>
                </a:moveTo>
                <a:lnTo>
                  <a:pt x="0" y="0"/>
                </a:lnTo>
                <a:lnTo>
                  <a:pt x="0" y="1194816"/>
                </a:lnTo>
                <a:lnTo>
                  <a:pt x="228600" y="1194816"/>
                </a:lnTo>
                <a:lnTo>
                  <a:pt x="22860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781044" y="3275076"/>
            <a:ext cx="228600" cy="550545"/>
          </a:xfrm>
          <a:custGeom>
            <a:avLst/>
            <a:gdLst/>
            <a:ahLst/>
            <a:cxnLst/>
            <a:rect l="l" t="t" r="r" b="b"/>
            <a:pathLst>
              <a:path w="228600" h="550545">
                <a:moveTo>
                  <a:pt x="228600" y="0"/>
                </a:moveTo>
                <a:lnTo>
                  <a:pt x="0" y="0"/>
                </a:lnTo>
                <a:lnTo>
                  <a:pt x="0" y="550164"/>
                </a:lnTo>
                <a:lnTo>
                  <a:pt x="228600" y="550164"/>
                </a:lnTo>
                <a:lnTo>
                  <a:pt x="228600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967739" y="3825240"/>
            <a:ext cx="3345179" cy="0"/>
          </a:xfrm>
          <a:custGeom>
            <a:avLst/>
            <a:gdLst/>
            <a:ahLst/>
            <a:cxnLst/>
            <a:rect l="l" t="t" r="r" b="b"/>
            <a:pathLst>
              <a:path w="3345179" h="0">
                <a:moveTo>
                  <a:pt x="0" y="0"/>
                </a:moveTo>
                <a:lnTo>
                  <a:pt x="334518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582574" y="3704971"/>
            <a:ext cx="2571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z="1200" spc="-5">
                <a:solidFill>
                  <a:srgbClr val="585858"/>
                </a:solidFill>
                <a:latin typeface="Calibri"/>
                <a:cs typeface="Calibri"/>
              </a:rPr>
              <a:t>3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82574" y="3338321"/>
            <a:ext cx="2571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z="1200" spc="-5">
                <a:solidFill>
                  <a:srgbClr val="585858"/>
                </a:solidFill>
                <a:latin typeface="Calibri"/>
                <a:cs typeface="Calibri"/>
              </a:rPr>
              <a:t>3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82574" y="2971545"/>
            <a:ext cx="2571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z="1200" spc="-5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82574" y="2604897"/>
            <a:ext cx="2571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z="1200" spc="-5">
                <a:solidFill>
                  <a:srgbClr val="585858"/>
                </a:solidFill>
                <a:latin typeface="Calibri"/>
                <a:cs typeface="Calibri"/>
              </a:rPr>
              <a:t>4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82574" y="2238248"/>
            <a:ext cx="2571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z="1200" spc="-5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82574" y="1871598"/>
            <a:ext cx="2571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dirty="0" sz="1200" spc="-5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011123" y="3902455"/>
            <a:ext cx="748665" cy="3943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73355" marR="5080" indent="-161290">
              <a:lnSpc>
                <a:spcPct val="101499"/>
              </a:lnSpc>
              <a:spcBef>
                <a:spcPts val="75"/>
              </a:spcBef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RD</a:t>
            </a:r>
            <a:r>
              <a:rPr dirty="0" sz="1200" spc="-95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Calibri"/>
                <a:cs typeface="Calibri"/>
              </a:rPr>
              <a:t>baseline  (n=42)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916938" y="3902455"/>
            <a:ext cx="611505" cy="3943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04139" marR="5080" indent="-92075">
              <a:lnSpc>
                <a:spcPct val="101499"/>
              </a:lnSpc>
              <a:spcBef>
                <a:spcPts val="75"/>
              </a:spcBef>
            </a:pP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RD</a:t>
            </a:r>
            <a:r>
              <a:rPr dirty="0" sz="1200" spc="-10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6MFU  </a:t>
            </a:r>
            <a:r>
              <a:rPr dirty="0" sz="1200" spc="-5">
                <a:solidFill>
                  <a:srgbClr val="585858"/>
                </a:solidFill>
                <a:latin typeface="Calibri"/>
                <a:cs typeface="Calibri"/>
              </a:rPr>
              <a:t>(n=42)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767964" y="3902455"/>
            <a:ext cx="582930" cy="57975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algn="just" marL="34290" marR="5080" indent="-22225">
              <a:lnSpc>
                <a:spcPct val="101499"/>
              </a:lnSpc>
              <a:spcBef>
                <a:spcPts val="75"/>
              </a:spcBef>
            </a:pPr>
            <a:r>
              <a:rPr dirty="0" sz="1200" spc="-5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dirty="0" sz="1200" spc="-10">
                <a:solidFill>
                  <a:srgbClr val="585858"/>
                </a:solidFill>
                <a:latin typeface="Calibri"/>
                <a:cs typeface="Calibri"/>
              </a:rPr>
              <a:t>h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am</a:t>
            </a:r>
            <a:r>
              <a:rPr dirty="0" sz="1200" spc="-5">
                <a:solidFill>
                  <a:srgbClr val="585858"/>
                </a:solidFill>
                <a:latin typeface="Calibri"/>
                <a:cs typeface="Calibri"/>
              </a:rPr>
              <a:t>-</a:t>
            </a:r>
            <a:r>
              <a:rPr dirty="0" sz="1200" spc="5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D  </a:t>
            </a:r>
            <a:r>
              <a:rPr dirty="0" sz="1200" spc="-5">
                <a:solidFill>
                  <a:srgbClr val="585858"/>
                </a:solidFill>
                <a:latin typeface="Calibri"/>
                <a:cs typeface="Calibri"/>
              </a:rPr>
              <a:t>baseline  (n=38)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477514" y="3902455"/>
            <a:ext cx="836294" cy="39433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 marR="5080" indent="132715">
              <a:lnSpc>
                <a:spcPct val="101499"/>
              </a:lnSpc>
              <a:spcBef>
                <a:spcPts val="75"/>
              </a:spcBef>
            </a:pPr>
            <a:r>
              <a:rPr dirty="0" sz="1200" spc="-5">
                <a:solidFill>
                  <a:srgbClr val="585858"/>
                </a:solidFill>
                <a:latin typeface="Calibri"/>
                <a:cs typeface="Calibri"/>
              </a:rPr>
              <a:t>sham </a:t>
            </a:r>
            <a:r>
              <a:rPr dirty="0" sz="1200">
                <a:solidFill>
                  <a:srgbClr val="585858"/>
                </a:solidFill>
                <a:latin typeface="Calibri"/>
                <a:cs typeface="Calibri"/>
              </a:rPr>
              <a:t>RD  6MFU</a:t>
            </a:r>
            <a:r>
              <a:rPr dirty="0" sz="1200" spc="-10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585858"/>
                </a:solidFill>
                <a:latin typeface="Calibri"/>
                <a:cs typeface="Calibri"/>
              </a:rPr>
              <a:t>(n=35)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89331" y="2020816"/>
            <a:ext cx="177800" cy="202374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5" b="1">
                <a:solidFill>
                  <a:srgbClr val="585858"/>
                </a:solidFill>
                <a:latin typeface="Calibri"/>
                <a:cs typeface="Calibri"/>
              </a:rPr>
              <a:t>Systolic </a:t>
            </a:r>
            <a:r>
              <a:rPr dirty="0" sz="1200" b="1">
                <a:solidFill>
                  <a:srgbClr val="585858"/>
                </a:solidFill>
                <a:latin typeface="Calibri"/>
                <a:cs typeface="Calibri"/>
              </a:rPr>
              <a:t>blood </a:t>
            </a:r>
            <a:r>
              <a:rPr dirty="0" sz="1200" spc="-5" b="1">
                <a:solidFill>
                  <a:srgbClr val="585858"/>
                </a:solidFill>
                <a:latin typeface="Calibri"/>
                <a:cs typeface="Calibri"/>
              </a:rPr>
              <a:t>pressure</a:t>
            </a:r>
            <a:r>
              <a:rPr dirty="0" sz="1200" spc="-95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-5" b="1">
                <a:solidFill>
                  <a:srgbClr val="585858"/>
                </a:solidFill>
                <a:latin typeface="Calibri"/>
                <a:cs typeface="Calibri"/>
              </a:rPr>
              <a:t>(mmHg)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213359" y="1836420"/>
            <a:ext cx="4239895" cy="2725420"/>
          </a:xfrm>
          <a:custGeom>
            <a:avLst/>
            <a:gdLst/>
            <a:ahLst/>
            <a:cxnLst/>
            <a:rect l="l" t="t" r="r" b="b"/>
            <a:pathLst>
              <a:path w="4239895" h="2725420">
                <a:moveTo>
                  <a:pt x="0" y="2724911"/>
                </a:moveTo>
                <a:lnTo>
                  <a:pt x="4239768" y="2724911"/>
                </a:lnTo>
                <a:lnTo>
                  <a:pt x="4239768" y="0"/>
                </a:lnTo>
                <a:lnTo>
                  <a:pt x="0" y="0"/>
                </a:lnTo>
                <a:lnTo>
                  <a:pt x="0" y="2724911"/>
                </a:lnTo>
                <a:close/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378458" y="4562094"/>
            <a:ext cx="852805" cy="0"/>
          </a:xfrm>
          <a:custGeom>
            <a:avLst/>
            <a:gdLst/>
            <a:ahLst/>
            <a:cxnLst/>
            <a:rect l="l" t="t" r="r" b="b"/>
            <a:pathLst>
              <a:path w="852805" h="0">
                <a:moveTo>
                  <a:pt x="0" y="0"/>
                </a:moveTo>
                <a:lnTo>
                  <a:pt x="852423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378458" y="4464558"/>
            <a:ext cx="0" cy="193675"/>
          </a:xfrm>
          <a:custGeom>
            <a:avLst/>
            <a:gdLst/>
            <a:ahLst/>
            <a:cxnLst/>
            <a:rect l="l" t="t" r="r" b="b"/>
            <a:pathLst>
              <a:path w="0" h="193675">
                <a:moveTo>
                  <a:pt x="0" y="0"/>
                </a:moveTo>
                <a:lnTo>
                  <a:pt x="0" y="193281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231898" y="4464558"/>
            <a:ext cx="0" cy="193675"/>
          </a:xfrm>
          <a:custGeom>
            <a:avLst/>
            <a:gdLst/>
            <a:ahLst/>
            <a:cxnLst/>
            <a:rect l="l" t="t" r="r" b="b"/>
            <a:pathLst>
              <a:path w="0" h="193675">
                <a:moveTo>
                  <a:pt x="0" y="0"/>
                </a:moveTo>
                <a:lnTo>
                  <a:pt x="0" y="193281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067050" y="4560570"/>
            <a:ext cx="852805" cy="0"/>
          </a:xfrm>
          <a:custGeom>
            <a:avLst/>
            <a:gdLst/>
            <a:ahLst/>
            <a:cxnLst/>
            <a:rect l="l" t="t" r="r" b="b"/>
            <a:pathLst>
              <a:path w="852804" h="0">
                <a:moveTo>
                  <a:pt x="0" y="0"/>
                </a:moveTo>
                <a:lnTo>
                  <a:pt x="852424" y="0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065526" y="4464558"/>
            <a:ext cx="0" cy="193675"/>
          </a:xfrm>
          <a:custGeom>
            <a:avLst/>
            <a:gdLst/>
            <a:ahLst/>
            <a:cxnLst/>
            <a:rect l="l" t="t" r="r" b="b"/>
            <a:pathLst>
              <a:path w="0" h="193675">
                <a:moveTo>
                  <a:pt x="0" y="0"/>
                </a:moveTo>
                <a:lnTo>
                  <a:pt x="0" y="193281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920490" y="4466082"/>
            <a:ext cx="0" cy="193675"/>
          </a:xfrm>
          <a:custGeom>
            <a:avLst/>
            <a:gdLst/>
            <a:ahLst/>
            <a:cxnLst/>
            <a:rect l="l" t="t" r="r" b="b"/>
            <a:pathLst>
              <a:path w="0" h="193675">
                <a:moveTo>
                  <a:pt x="0" y="0"/>
                </a:moveTo>
                <a:lnTo>
                  <a:pt x="0" y="193281"/>
                </a:lnTo>
              </a:path>
            </a:pathLst>
          </a:custGeom>
          <a:ln w="289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1511553" y="4682744"/>
            <a:ext cx="6057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P</a:t>
            </a:r>
            <a:r>
              <a:rPr dirty="0" sz="1200" spc="5">
                <a:latin typeface="Calibri"/>
                <a:cs typeface="Calibri"/>
              </a:rPr>
              <a:t>=</a:t>
            </a:r>
            <a:r>
              <a:rPr dirty="0" sz="1200">
                <a:latin typeface="Calibri"/>
                <a:cs typeface="Calibri"/>
              </a:rPr>
              <a:t>0,</a:t>
            </a:r>
            <a:r>
              <a:rPr dirty="0" sz="1200" spc="5">
                <a:latin typeface="Calibri"/>
                <a:cs typeface="Calibri"/>
              </a:rPr>
              <a:t>0</a:t>
            </a:r>
            <a:r>
              <a:rPr dirty="0" sz="1200">
                <a:latin typeface="Calibri"/>
                <a:cs typeface="Calibri"/>
              </a:rPr>
              <a:t>0</a:t>
            </a:r>
            <a:r>
              <a:rPr dirty="0" sz="1200" spc="5">
                <a:latin typeface="Calibri"/>
                <a:cs typeface="Calibri"/>
              </a:rPr>
              <a:t>3</a:t>
            </a:r>
            <a:r>
              <a:rPr dirty="0" sz="1200">
                <a:latin typeface="Calibri"/>
                <a:cs typeface="Calibri"/>
              </a:rPr>
              <a:t>*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274821" y="4664455"/>
            <a:ext cx="45148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P</a:t>
            </a:r>
            <a:r>
              <a:rPr dirty="0" sz="1200" spc="5">
                <a:latin typeface="Calibri"/>
                <a:cs typeface="Calibri"/>
              </a:rPr>
              <a:t>=</a:t>
            </a:r>
            <a:r>
              <a:rPr dirty="0" sz="1200">
                <a:latin typeface="Calibri"/>
                <a:cs typeface="Calibri"/>
              </a:rPr>
              <a:t>0,</a:t>
            </a:r>
            <a:r>
              <a:rPr dirty="0" sz="1200" spc="5">
                <a:latin typeface="Calibri"/>
                <a:cs typeface="Calibri"/>
              </a:rPr>
              <a:t>0</a:t>
            </a:r>
            <a:r>
              <a:rPr dirty="0" sz="1200"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4901" y="251917"/>
            <a:ext cx="578929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35"/>
              <a:t>RESULTS: </a:t>
            </a:r>
            <a:r>
              <a:rPr dirty="0" spc="-10"/>
              <a:t>Secondary Endpoint: </a:t>
            </a:r>
            <a:r>
              <a:rPr dirty="0" spc="-5"/>
              <a:t>CV</a:t>
            </a:r>
            <a:r>
              <a:rPr dirty="0" spc="65"/>
              <a:t> </a:t>
            </a:r>
            <a:r>
              <a:rPr dirty="0" spc="-10"/>
              <a:t>death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24929" y="2447036"/>
            <a:ext cx="1992630" cy="880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614045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Follow up</a:t>
            </a:r>
            <a:r>
              <a:rPr dirty="0" sz="1400" spc="-8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duration  </a:t>
            </a:r>
            <a:r>
              <a:rPr dirty="0" sz="1400" spc="-5">
                <a:latin typeface="Calibri"/>
                <a:cs typeface="Calibri"/>
              </a:rPr>
              <a:t>(median</a:t>
            </a:r>
            <a:r>
              <a:rPr dirty="0" sz="1400">
                <a:latin typeface="Calibri"/>
                <a:cs typeface="Calibri"/>
              </a:rPr>
              <a:t> [IQR])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Calibri"/>
                <a:cs typeface="Calibri"/>
              </a:rPr>
              <a:t>RDN: 2.2 </a:t>
            </a:r>
            <a:r>
              <a:rPr dirty="0" sz="1400" spc="-10">
                <a:latin typeface="Calibri"/>
                <a:cs typeface="Calibri"/>
              </a:rPr>
              <a:t>years </a:t>
            </a:r>
            <a:r>
              <a:rPr dirty="0" sz="1400">
                <a:latin typeface="Calibri"/>
                <a:cs typeface="Calibri"/>
              </a:rPr>
              <a:t>[0.5 </a:t>
            </a:r>
            <a:r>
              <a:rPr dirty="0" sz="1400" spc="-10">
                <a:latin typeface="Calibri"/>
                <a:cs typeface="Calibri"/>
              </a:rPr>
              <a:t>to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5.8]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alibri"/>
                <a:cs typeface="Calibri"/>
              </a:rPr>
              <a:t>Sham: 2.0 </a:t>
            </a:r>
            <a:r>
              <a:rPr dirty="0" sz="1400" spc="-10">
                <a:latin typeface="Calibri"/>
                <a:cs typeface="Calibri"/>
              </a:rPr>
              <a:t>years </a:t>
            </a:r>
            <a:r>
              <a:rPr dirty="0" sz="1400">
                <a:latin typeface="Calibri"/>
                <a:cs typeface="Calibri"/>
              </a:rPr>
              <a:t>[0.7 </a:t>
            </a:r>
            <a:r>
              <a:rPr dirty="0" sz="1400" spc="-10">
                <a:latin typeface="Calibri"/>
                <a:cs typeface="Calibri"/>
              </a:rPr>
              <a:t>to</a:t>
            </a:r>
            <a:r>
              <a:rPr dirty="0" sz="1400" spc="-6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5.8]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084832" y="3387852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084832" y="266547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084832" y="1941576"/>
            <a:ext cx="41275" cy="0"/>
          </a:xfrm>
          <a:custGeom>
            <a:avLst/>
            <a:gdLst/>
            <a:ahLst/>
            <a:cxnLst/>
            <a:rect l="l" t="t" r="r" b="b"/>
            <a:pathLst>
              <a:path w="41275" h="0">
                <a:moveTo>
                  <a:pt x="0" y="0"/>
                </a:moveTo>
                <a:lnTo>
                  <a:pt x="4114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890522" y="4008831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90522" y="3285490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585858"/>
                </a:solidFill>
                <a:latin typeface="Calibri"/>
                <a:cs typeface="Calibri"/>
              </a:rPr>
              <a:t>6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26132" y="2562225"/>
            <a:ext cx="153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solidFill>
                  <a:srgbClr val="585858"/>
                </a:solidFill>
                <a:latin typeface="Calibri"/>
                <a:cs typeface="Calibri"/>
              </a:rPr>
              <a:t>12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26132" y="1839213"/>
            <a:ext cx="153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0">
                <a:solidFill>
                  <a:srgbClr val="585858"/>
                </a:solidFill>
                <a:latin typeface="Calibri"/>
                <a:cs typeface="Calibri"/>
              </a:rPr>
              <a:t>18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99130" y="4202988"/>
            <a:ext cx="8337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585858"/>
                </a:solidFill>
                <a:latin typeface="Calibri"/>
                <a:cs typeface="Calibri"/>
              </a:rPr>
              <a:t>RDN</a:t>
            </a:r>
            <a:r>
              <a:rPr dirty="0" sz="1400" spc="-6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585858"/>
                </a:solidFill>
                <a:latin typeface="Calibri"/>
                <a:cs typeface="Calibri"/>
              </a:rPr>
              <a:t>(1/42)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18684" y="4202988"/>
            <a:ext cx="9144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585858"/>
                </a:solidFill>
                <a:latin typeface="Calibri"/>
                <a:cs typeface="Calibri"/>
              </a:rPr>
              <a:t>Sham</a:t>
            </a:r>
            <a:r>
              <a:rPr dirty="0" sz="1400" spc="-6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585858"/>
                </a:solidFill>
                <a:latin typeface="Calibri"/>
                <a:cs typeface="Calibri"/>
              </a:rPr>
              <a:t>(6/38)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575942" y="2442693"/>
            <a:ext cx="203835" cy="1082040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1435"/>
              </a:lnSpc>
            </a:pPr>
            <a:r>
              <a:rPr dirty="0" sz="1400" spc="-5">
                <a:solidFill>
                  <a:srgbClr val="585858"/>
                </a:solidFill>
                <a:latin typeface="Calibri"/>
                <a:cs typeface="Calibri"/>
              </a:rPr>
              <a:t>Proportion</a:t>
            </a:r>
            <a:r>
              <a:rPr dirty="0" sz="1400" spc="-7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585858"/>
                </a:solidFill>
                <a:latin typeface="Calibri"/>
                <a:cs typeface="Calibri"/>
              </a:rPr>
              <a:t>(%)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06927" y="1542999"/>
            <a:ext cx="1557020" cy="240029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solidFill>
                  <a:srgbClr val="585858"/>
                </a:solidFill>
                <a:latin typeface="Calibri"/>
                <a:cs typeface="Calibri"/>
              </a:rPr>
              <a:t>Cardiovascular</a:t>
            </a:r>
            <a:r>
              <a:rPr dirty="0" sz="1400" spc="-7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585858"/>
                </a:solidFill>
                <a:latin typeface="Calibri"/>
                <a:cs typeface="Calibri"/>
              </a:rPr>
              <a:t>Death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2080260" y="1941576"/>
          <a:ext cx="4135120" cy="21736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7390"/>
                <a:gridCol w="646429"/>
                <a:gridCol w="1414780"/>
                <a:gridCol w="646429"/>
                <a:gridCol w="707389"/>
              </a:tblGrid>
              <a:tr h="240791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687068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73977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P=0.04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739775">
                        <a:lnSpc>
                          <a:spcPct val="10000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RR: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0,15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(0,03-0,84)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739775">
                        <a:lnSpc>
                          <a:spcPct val="100000"/>
                        </a:lnSpc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RRR:</a:t>
                      </a:r>
                      <a:r>
                        <a:rPr dirty="0" sz="14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85%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739775">
                        <a:lnSpc>
                          <a:spcPct val="100000"/>
                        </a:lnSpc>
                      </a:pPr>
                      <a:r>
                        <a:rPr dirty="0" sz="1400" spc="-25">
                          <a:latin typeface="Calibri"/>
                          <a:cs typeface="Calibri"/>
                        </a:rPr>
                        <a:t>NNT: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7,4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  <a:tr h="24079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B w="9525">
                      <a:solidFill>
                        <a:srgbClr val="D9D9D9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B w="9525">
                      <a:solidFill>
                        <a:srgbClr val="D9D9D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5227955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Study </a:t>
            </a:r>
            <a:r>
              <a:rPr dirty="0" spc="-15"/>
              <a:t>Limitations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1176350"/>
            <a:ext cx="6346190" cy="327850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SzPct val="95000"/>
              <a:buFont typeface="Wingdings"/>
              <a:buChar char=""/>
              <a:tabLst>
                <a:tab pos="241300" algn="l"/>
              </a:tabLst>
            </a:pP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Single </a:t>
            </a:r>
            <a:r>
              <a:rPr dirty="0" sz="2000" spc="-10">
                <a:solidFill>
                  <a:srgbClr val="3B3B3A"/>
                </a:solidFill>
                <a:latin typeface="Calibri"/>
                <a:cs typeface="Calibri"/>
              </a:rPr>
              <a:t>center</a:t>
            </a:r>
            <a:r>
              <a:rPr dirty="0" sz="2000" spc="-1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B3B3A"/>
                </a:solidFill>
                <a:latin typeface="Calibri"/>
                <a:cs typeface="Calibri"/>
              </a:rPr>
              <a:t>trial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3B3B3A"/>
              </a:buClr>
              <a:buFont typeface="Wingdings"/>
              <a:buChar char=""/>
            </a:pPr>
            <a:endParaRPr sz="29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SzPct val="95000"/>
              <a:buFont typeface="Wingdings"/>
              <a:buChar char=""/>
              <a:tabLst>
                <a:tab pos="241300" algn="l"/>
              </a:tabLst>
            </a:pP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Drug adherence not</a:t>
            </a:r>
            <a:r>
              <a:rPr dirty="0" sz="2000" spc="-5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2000" spc="-15">
                <a:solidFill>
                  <a:srgbClr val="3B3B3A"/>
                </a:solidFill>
                <a:latin typeface="Calibri"/>
                <a:cs typeface="Calibri"/>
              </a:rPr>
              <a:t>tested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B3B3A"/>
              </a:buClr>
              <a:buFont typeface="Wingdings"/>
              <a:buChar char=""/>
            </a:pPr>
            <a:endParaRPr sz="29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SzPct val="95000"/>
              <a:buFont typeface="Wingdings"/>
              <a:buChar char=""/>
              <a:tabLst>
                <a:tab pos="241300" algn="l"/>
              </a:tabLst>
            </a:pP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Hawthorne</a:t>
            </a:r>
            <a:r>
              <a:rPr dirty="0" sz="2000" spc="-15">
                <a:solidFill>
                  <a:srgbClr val="3B3B3A"/>
                </a:solidFill>
                <a:latin typeface="Calibri"/>
                <a:cs typeface="Calibri"/>
              </a:rPr>
              <a:t> effect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3B3B3A"/>
              </a:buClr>
              <a:buFont typeface="Wingdings"/>
              <a:buChar char=""/>
            </a:pPr>
            <a:endParaRPr sz="29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SzPct val="95000"/>
              <a:buFont typeface="Wingdings"/>
              <a:buChar char=""/>
              <a:tabLst>
                <a:tab pos="241300" algn="l"/>
              </a:tabLst>
            </a:pP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Small sample </a:t>
            </a:r>
            <a:r>
              <a:rPr dirty="0" sz="2000" spc="-15">
                <a:solidFill>
                  <a:srgbClr val="3B3B3A"/>
                </a:solidFill>
                <a:latin typeface="Calibri"/>
                <a:cs typeface="Calibri"/>
              </a:rPr>
              <a:t>to </a:t>
            </a: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comment on mortality</a:t>
            </a:r>
            <a:r>
              <a:rPr dirty="0" sz="2000" spc="1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benefits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3B3B3A"/>
              </a:buClr>
              <a:buFont typeface="Wingdings"/>
              <a:buChar char=""/>
            </a:pPr>
            <a:endParaRPr sz="29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SzPct val="95000"/>
              <a:buFont typeface="Wingdings"/>
              <a:buChar char=""/>
              <a:tabLst>
                <a:tab pos="241300" algn="l"/>
              </a:tabLst>
            </a:pPr>
            <a:r>
              <a:rPr dirty="0" sz="2000" spc="-10">
                <a:solidFill>
                  <a:srgbClr val="3B3B3A"/>
                </a:solidFill>
                <a:latin typeface="Calibri"/>
                <a:cs typeface="Calibri"/>
              </a:rPr>
              <a:t>Catheter </a:t>
            </a:r>
            <a:r>
              <a:rPr dirty="0" sz="2000">
                <a:solidFill>
                  <a:srgbClr val="3B3B3A"/>
                </a:solidFill>
                <a:latin typeface="Calibri"/>
                <a:cs typeface="Calibri"/>
              </a:rPr>
              <a:t>type </a:t>
            </a:r>
            <a:r>
              <a:rPr dirty="0" sz="2000" spc="-15">
                <a:solidFill>
                  <a:srgbClr val="3B3B3A"/>
                </a:solidFill>
                <a:latin typeface="Calibri"/>
                <a:cs typeface="Calibri"/>
              </a:rPr>
              <a:t>may </a:t>
            </a:r>
            <a:r>
              <a:rPr dirty="0" sz="2000" spc="-20">
                <a:solidFill>
                  <a:srgbClr val="3B3B3A"/>
                </a:solidFill>
                <a:latin typeface="Calibri"/>
                <a:cs typeface="Calibri"/>
              </a:rPr>
              <a:t>have </a:t>
            </a:r>
            <a:r>
              <a:rPr dirty="0" sz="2000" spc="-10">
                <a:solidFill>
                  <a:srgbClr val="3B3B3A"/>
                </a:solidFill>
                <a:latin typeface="Calibri"/>
                <a:cs typeface="Calibri"/>
              </a:rPr>
              <a:t>confounded </a:t>
            </a: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blood </a:t>
            </a:r>
            <a:r>
              <a:rPr dirty="0" sz="2000" spc="-10">
                <a:solidFill>
                  <a:srgbClr val="3B3B3A"/>
                </a:solidFill>
                <a:latin typeface="Calibri"/>
                <a:cs typeface="Calibri"/>
              </a:rPr>
              <a:t>pressure</a:t>
            </a:r>
            <a:r>
              <a:rPr dirty="0" sz="2000" spc="3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results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99250" y="251917"/>
            <a:ext cx="173736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Conclusions</a:t>
            </a:r>
          </a:p>
        </p:txBody>
      </p:sp>
      <p:sp>
        <p:nvSpPr>
          <p:cNvPr id="3" name="object 3"/>
          <p:cNvSpPr/>
          <p:nvPr/>
        </p:nvSpPr>
        <p:spPr>
          <a:xfrm>
            <a:off x="140207" y="803146"/>
            <a:ext cx="8936736" cy="43007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97179" y="914400"/>
            <a:ext cx="8623300" cy="4078604"/>
          </a:xfrm>
          <a:custGeom>
            <a:avLst/>
            <a:gdLst/>
            <a:ahLst/>
            <a:cxnLst/>
            <a:rect l="l" t="t" r="r" b="b"/>
            <a:pathLst>
              <a:path w="8623300" h="4078604">
                <a:moveTo>
                  <a:pt x="0" y="4078224"/>
                </a:moveTo>
                <a:lnTo>
                  <a:pt x="8622792" y="4078224"/>
                </a:lnTo>
                <a:lnTo>
                  <a:pt x="8622792" y="0"/>
                </a:lnTo>
                <a:lnTo>
                  <a:pt x="0" y="0"/>
                </a:lnTo>
                <a:lnTo>
                  <a:pt x="0" y="4078224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76529" y="1165301"/>
            <a:ext cx="6861809" cy="358203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Wingdings"/>
              <a:buChar char=""/>
              <a:tabLst>
                <a:tab pos="241300" algn="l"/>
              </a:tabLst>
            </a:pPr>
            <a:r>
              <a:rPr dirty="0" sz="1600" spc="-5">
                <a:solidFill>
                  <a:srgbClr val="3B3B3A"/>
                </a:solidFill>
                <a:latin typeface="Calibri"/>
                <a:cs typeface="Calibri"/>
              </a:rPr>
              <a:t>Single </a:t>
            </a: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centre, </a:t>
            </a:r>
            <a:r>
              <a:rPr dirty="0" sz="1600" spc="-5">
                <a:solidFill>
                  <a:srgbClr val="3B3B3A"/>
                </a:solidFill>
                <a:latin typeface="Calibri"/>
                <a:cs typeface="Calibri"/>
              </a:rPr>
              <a:t>RCT of patients </a:t>
            </a:r>
            <a:r>
              <a:rPr dirty="0" sz="1600">
                <a:solidFill>
                  <a:srgbClr val="3B3B3A"/>
                </a:solidFill>
                <a:latin typeface="Calibri"/>
                <a:cs typeface="Calibri"/>
              </a:rPr>
              <a:t>with </a:t>
            </a:r>
            <a:r>
              <a:rPr dirty="0" sz="1600" spc="-15">
                <a:solidFill>
                  <a:srgbClr val="3B3B3A"/>
                </a:solidFill>
                <a:latin typeface="Calibri"/>
                <a:cs typeface="Calibri"/>
              </a:rPr>
              <a:t>HTHD, </a:t>
            </a: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upstream-treatment </a:t>
            </a:r>
            <a:r>
              <a:rPr dirty="0" sz="1600">
                <a:solidFill>
                  <a:srgbClr val="3B3B3A"/>
                </a:solidFill>
                <a:latin typeface="Calibri"/>
                <a:cs typeface="Calibri"/>
              </a:rPr>
              <a:t>with </a:t>
            </a:r>
            <a:r>
              <a:rPr dirty="0" sz="1600" spc="-5">
                <a:solidFill>
                  <a:srgbClr val="3B3B3A"/>
                </a:solidFill>
                <a:latin typeface="Calibri"/>
                <a:cs typeface="Calibri"/>
              </a:rPr>
              <a:t>RD</a:t>
            </a:r>
            <a:r>
              <a:rPr dirty="0" sz="1600" spc="9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3B3B3A"/>
                </a:solidFill>
                <a:latin typeface="Calibri"/>
                <a:cs typeface="Calibri"/>
              </a:rPr>
              <a:t>reduced: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3B3B3A"/>
              </a:buClr>
              <a:buFont typeface="Wingdings"/>
              <a:buChar char=""/>
            </a:pPr>
            <a:endParaRPr sz="2600">
              <a:latin typeface="Times New Roman"/>
              <a:cs typeface="Times New Roman"/>
            </a:endParaRPr>
          </a:p>
          <a:p>
            <a:pPr lvl="1" marL="698500" indent="-228600">
              <a:lnSpc>
                <a:spcPct val="100000"/>
              </a:lnSpc>
              <a:buFont typeface="Wingdings"/>
              <a:buChar char=""/>
              <a:tabLst>
                <a:tab pos="699135" algn="l"/>
              </a:tabLst>
            </a:pP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subclinical </a:t>
            </a:r>
            <a:r>
              <a:rPr dirty="0" sz="1600" spc="-5">
                <a:solidFill>
                  <a:srgbClr val="3B3B3A"/>
                </a:solidFill>
                <a:latin typeface="Calibri"/>
                <a:cs typeface="Calibri"/>
              </a:rPr>
              <a:t>and </a:t>
            </a:r>
            <a:r>
              <a:rPr dirty="0" sz="1600" spc="-15">
                <a:solidFill>
                  <a:srgbClr val="3B3B3A"/>
                </a:solidFill>
                <a:latin typeface="Calibri"/>
                <a:cs typeface="Calibri"/>
              </a:rPr>
              <a:t>fast</a:t>
            </a:r>
            <a:r>
              <a:rPr dirty="0" sz="1600" spc="-3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B3B3A"/>
                </a:solidFill>
                <a:latin typeface="Calibri"/>
                <a:cs typeface="Calibri"/>
              </a:rPr>
              <a:t>AF</a:t>
            </a:r>
            <a:endParaRPr sz="16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Clr>
                <a:srgbClr val="3B3B3A"/>
              </a:buClr>
              <a:buFont typeface="Wingdings"/>
              <a:buChar char=""/>
            </a:pPr>
            <a:endParaRPr sz="2600">
              <a:latin typeface="Times New Roman"/>
              <a:cs typeface="Times New Roman"/>
            </a:endParaRPr>
          </a:p>
          <a:p>
            <a:pPr lvl="1" marL="698500" indent="-228600">
              <a:lnSpc>
                <a:spcPct val="100000"/>
              </a:lnSpc>
              <a:buFont typeface="Wingdings"/>
              <a:buChar char=""/>
              <a:tabLst>
                <a:tab pos="699135" algn="l"/>
              </a:tabLst>
            </a:pP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cardiovascular death </a:t>
            </a:r>
            <a:r>
              <a:rPr dirty="0" sz="1600" spc="-5">
                <a:solidFill>
                  <a:srgbClr val="3B3B3A"/>
                </a:solidFill>
                <a:latin typeface="Calibri"/>
                <a:cs typeface="Calibri"/>
              </a:rPr>
              <a:t>in </a:t>
            </a: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patients </a:t>
            </a:r>
            <a:r>
              <a:rPr dirty="0" sz="1600" spc="-5">
                <a:solidFill>
                  <a:srgbClr val="3B3B3A"/>
                </a:solidFill>
                <a:latin typeface="Calibri"/>
                <a:cs typeface="Calibri"/>
              </a:rPr>
              <a:t>with</a:t>
            </a:r>
            <a:r>
              <a:rPr dirty="0" sz="1600" spc="1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B3B3A"/>
                </a:solidFill>
                <a:latin typeface="Calibri"/>
                <a:cs typeface="Calibri"/>
              </a:rPr>
              <a:t>HTHD</a:t>
            </a:r>
            <a:endParaRPr sz="16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Clr>
                <a:srgbClr val="3B3B3A"/>
              </a:buClr>
              <a:buFont typeface="Wingdings"/>
              <a:buChar char=""/>
            </a:pPr>
            <a:endParaRPr sz="1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440"/>
              </a:spcBef>
              <a:buFont typeface="Wingdings"/>
              <a:buChar char=""/>
              <a:tabLst>
                <a:tab pos="241300" algn="l"/>
              </a:tabLst>
            </a:pP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Observed </a:t>
            </a:r>
            <a:r>
              <a:rPr dirty="0" sz="1600" spc="-15">
                <a:solidFill>
                  <a:srgbClr val="3B3B3A"/>
                </a:solidFill>
                <a:latin typeface="Calibri"/>
                <a:cs typeface="Calibri"/>
              </a:rPr>
              <a:t>effects are likely </a:t>
            </a:r>
            <a:r>
              <a:rPr dirty="0" sz="1600" spc="-5">
                <a:solidFill>
                  <a:srgbClr val="3B3B3A"/>
                </a:solidFill>
                <a:latin typeface="Calibri"/>
                <a:cs typeface="Calibri"/>
              </a:rPr>
              <a:t>mediated </a:t>
            </a: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by reducing sympathetic</a:t>
            </a:r>
            <a:r>
              <a:rPr dirty="0" sz="1600" spc="11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tone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3B3B3A"/>
              </a:buClr>
              <a:buFont typeface="Wingdings"/>
              <a:buChar char=""/>
            </a:pPr>
            <a:endParaRPr sz="1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420"/>
              </a:spcBef>
              <a:buFont typeface="Wingdings"/>
              <a:buChar char=""/>
              <a:tabLst>
                <a:tab pos="241300" algn="l"/>
              </a:tabLst>
            </a:pP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Superiority </a:t>
            </a:r>
            <a:r>
              <a:rPr dirty="0" sz="1600" spc="-5">
                <a:solidFill>
                  <a:srgbClr val="3B3B3A"/>
                </a:solidFill>
                <a:latin typeface="Calibri"/>
                <a:cs typeface="Calibri"/>
              </a:rPr>
              <a:t>BP </a:t>
            </a: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lowering criteria (&gt;5mmHg) </a:t>
            </a:r>
            <a:r>
              <a:rPr dirty="0" sz="1600" spc="-15">
                <a:solidFill>
                  <a:srgbClr val="3B3B3A"/>
                </a:solidFill>
                <a:latin typeface="Calibri"/>
                <a:cs typeface="Calibri"/>
              </a:rPr>
              <a:t>were</a:t>
            </a:r>
            <a:r>
              <a:rPr dirty="0" sz="1600" spc="18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met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3B3B3A"/>
              </a:buClr>
              <a:buFont typeface="Wingdings"/>
              <a:buChar char=""/>
            </a:pPr>
            <a:endParaRPr sz="1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425"/>
              </a:spcBef>
              <a:buFont typeface="Wingdings"/>
              <a:buChar char=""/>
              <a:tabLst>
                <a:tab pos="241300" algn="l"/>
              </a:tabLst>
            </a:pPr>
            <a:r>
              <a:rPr dirty="0" sz="1600" spc="-5">
                <a:solidFill>
                  <a:srgbClr val="3B3B3A"/>
                </a:solidFill>
                <a:latin typeface="Calibri"/>
                <a:cs typeface="Calibri"/>
              </a:rPr>
              <a:t>Office </a:t>
            </a: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SBP reduction </a:t>
            </a:r>
            <a:r>
              <a:rPr dirty="0" sz="1600" spc="-5">
                <a:solidFill>
                  <a:srgbClr val="3B3B3A"/>
                </a:solidFill>
                <a:latin typeface="Calibri"/>
                <a:cs typeface="Calibri"/>
              </a:rPr>
              <a:t>did </a:t>
            </a: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not differ significantly between </a:t>
            </a:r>
            <a:r>
              <a:rPr dirty="0" sz="1600" spc="-15">
                <a:solidFill>
                  <a:srgbClr val="3B3B3A"/>
                </a:solidFill>
                <a:latin typeface="Calibri"/>
                <a:cs typeface="Calibri"/>
              </a:rPr>
              <a:t>groups </a:t>
            </a: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at</a:t>
            </a:r>
            <a:r>
              <a:rPr dirty="0" sz="1600" spc="14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B3B3A"/>
                </a:solidFill>
                <a:latin typeface="Calibri"/>
                <a:cs typeface="Calibri"/>
              </a:rPr>
              <a:t>6MFU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83604" y="4229349"/>
            <a:ext cx="1638300" cy="877569"/>
          </a:xfrm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5600" spc="130" b="1">
                <a:solidFill>
                  <a:srgbClr val="5D5D5E"/>
                </a:solidFill>
                <a:latin typeface="Arial"/>
                <a:cs typeface="Arial"/>
              </a:rPr>
              <a:t>m</a:t>
            </a:r>
            <a:r>
              <a:rPr dirty="0" sz="5600" spc="-545" b="1">
                <a:solidFill>
                  <a:srgbClr val="5D5D5E"/>
                </a:solidFill>
                <a:latin typeface="Arial"/>
                <a:cs typeface="Arial"/>
              </a:rPr>
              <a:t> </a:t>
            </a:r>
            <a:r>
              <a:rPr dirty="0" sz="950" spc="-20">
                <a:solidFill>
                  <a:srgbClr val="5D5D5E"/>
                </a:solidFill>
                <a:latin typeface="Times New Roman"/>
                <a:cs typeface="Times New Roman"/>
              </a:rPr>
              <a:t>By </a:t>
            </a:r>
            <a:r>
              <a:rPr dirty="0" sz="950" spc="-15">
                <a:solidFill>
                  <a:srgbClr val="5D5D5E"/>
                </a:solidFill>
                <a:latin typeface="Times New Roman"/>
                <a:cs typeface="Times New Roman"/>
              </a:rPr>
              <a:t>and </a:t>
            </a:r>
            <a:r>
              <a:rPr dirty="0" sz="950" spc="10">
                <a:solidFill>
                  <a:srgbClr val="5D5D5E"/>
                </a:solidFill>
                <a:latin typeface="Times New Roman"/>
                <a:cs typeface="Times New Roman"/>
              </a:rPr>
              <a:t>Foe </a:t>
            </a:r>
            <a:r>
              <a:rPr dirty="0" sz="950" spc="15">
                <a:solidFill>
                  <a:srgbClr val="5D5D5E"/>
                </a:solidFill>
                <a:latin typeface="Times New Roman"/>
                <a:cs typeface="Times New Roman"/>
              </a:rPr>
              <a:t>you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50049" y="4799010"/>
            <a:ext cx="858519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45" b="1">
                <a:solidFill>
                  <a:srgbClr val="5D5D5E"/>
                </a:solidFill>
                <a:latin typeface="Times New Roman"/>
                <a:cs typeface="Times New Roman"/>
              </a:rPr>
              <a:t>PCRonline.com</a:t>
            </a:r>
            <a:endParaRPr sz="1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97300" y="251917"/>
            <a:ext cx="463867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20"/>
              <a:t>Potential </a:t>
            </a:r>
            <a:r>
              <a:rPr dirty="0" spc="-10"/>
              <a:t>conflicts </a:t>
            </a:r>
            <a:r>
              <a:rPr dirty="0" spc="-5"/>
              <a:t>of </a:t>
            </a:r>
            <a:r>
              <a:rPr dirty="0" spc="-20"/>
              <a:t>interest</a:t>
            </a:r>
            <a:r>
              <a:rPr dirty="0" spc="50"/>
              <a:t> </a:t>
            </a:r>
            <a:r>
              <a:rPr dirty="0" spc="-10"/>
              <a:t>(1)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07542" y="937641"/>
            <a:ext cx="5825490" cy="13500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Helvetica"/>
                <a:cs typeface="Helvetica"/>
              </a:rPr>
              <a:t>Speaker's name : Marshall</a:t>
            </a:r>
            <a:r>
              <a:rPr dirty="0" sz="1600" spc="25">
                <a:latin typeface="Helvetica"/>
                <a:cs typeface="Helvetica"/>
              </a:rPr>
              <a:t> </a:t>
            </a:r>
            <a:r>
              <a:rPr dirty="0" sz="1600" spc="-5">
                <a:latin typeface="Helvetica"/>
                <a:cs typeface="Helvetica"/>
              </a:rPr>
              <a:t>Heradien</a:t>
            </a:r>
            <a:endParaRPr sz="160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3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600" spc="-5">
                <a:solidFill>
                  <a:srgbClr val="3B3B3A"/>
                </a:solidFill>
                <a:latin typeface="MS PGothic"/>
                <a:cs typeface="MS PGothic"/>
              </a:rPr>
              <a:t>☑ </a:t>
            </a:r>
            <a:r>
              <a:rPr dirty="0" sz="1600" spc="-5">
                <a:solidFill>
                  <a:srgbClr val="3B3B3A"/>
                </a:solidFill>
                <a:latin typeface="Helvetica"/>
                <a:cs typeface="Helvetica"/>
              </a:rPr>
              <a:t>I have the following potential conflicts of interest to</a:t>
            </a:r>
            <a:r>
              <a:rPr dirty="0" sz="1600" spc="140">
                <a:solidFill>
                  <a:srgbClr val="3B3B3A"/>
                </a:solidFill>
                <a:latin typeface="Helvetica"/>
                <a:cs typeface="Helvetica"/>
              </a:rPr>
              <a:t> </a:t>
            </a:r>
            <a:r>
              <a:rPr dirty="0" sz="1600" spc="-5">
                <a:solidFill>
                  <a:srgbClr val="3B3B3A"/>
                </a:solidFill>
                <a:latin typeface="Helvetica"/>
                <a:cs typeface="Helvetica"/>
              </a:rPr>
              <a:t>declare:</a:t>
            </a:r>
            <a:endParaRPr sz="1600">
              <a:latin typeface="Helvetica"/>
              <a:cs typeface="Helvetica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3B3B3A"/>
              </a:buClr>
              <a:buFont typeface="Arial"/>
              <a:buChar char="•"/>
            </a:pPr>
            <a:endParaRPr sz="17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600" spc="-5">
                <a:solidFill>
                  <a:srgbClr val="3B3B3A"/>
                </a:solidFill>
                <a:latin typeface="Helvetica"/>
                <a:cs typeface="Helvetica"/>
              </a:rPr>
              <a:t>Receipt of grants / research support:</a:t>
            </a:r>
            <a:r>
              <a:rPr dirty="0" sz="1600" spc="100">
                <a:solidFill>
                  <a:srgbClr val="3B3B3A"/>
                </a:solidFill>
                <a:latin typeface="Helvetica"/>
                <a:cs typeface="Helvetica"/>
              </a:rPr>
              <a:t> </a:t>
            </a:r>
            <a:r>
              <a:rPr dirty="0" sz="1600" spc="-5">
                <a:solidFill>
                  <a:srgbClr val="3B3B3A"/>
                </a:solidFill>
                <a:latin typeface="Helvetica"/>
                <a:cs typeface="Helvetica"/>
              </a:rPr>
              <a:t>Medtronic</a:t>
            </a:r>
            <a:endParaRPr sz="1600"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3714" y="251917"/>
            <a:ext cx="615315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Background: non-valvular </a:t>
            </a:r>
            <a:r>
              <a:rPr dirty="0" spc="-5"/>
              <a:t>AF</a:t>
            </a:r>
            <a:r>
              <a:rPr dirty="0" spc="70"/>
              <a:t> </a:t>
            </a:r>
            <a:r>
              <a:rPr dirty="0" spc="-10"/>
              <a:t>pathogenesis</a:t>
            </a:r>
          </a:p>
        </p:txBody>
      </p:sp>
      <p:sp>
        <p:nvSpPr>
          <p:cNvPr id="3" name="object 3"/>
          <p:cNvSpPr/>
          <p:nvPr/>
        </p:nvSpPr>
        <p:spPr>
          <a:xfrm>
            <a:off x="1723644" y="2308860"/>
            <a:ext cx="1784604" cy="17586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163317" y="2851480"/>
            <a:ext cx="907415" cy="630555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algn="ctr" marL="12700" marR="5080" indent="1270">
              <a:lnSpc>
                <a:spcPct val="91500"/>
              </a:lnSpc>
              <a:spcBef>
                <a:spcPts val="250"/>
              </a:spcBef>
            </a:pPr>
            <a:r>
              <a:rPr dirty="0" sz="1400" spc="-5">
                <a:solidFill>
                  <a:srgbClr val="FFFFFF"/>
                </a:solidFill>
                <a:latin typeface="Calibri"/>
                <a:cs typeface="Calibri"/>
              </a:rPr>
              <a:t>Increased  </a:t>
            </a:r>
            <a:r>
              <a:rPr dirty="0" sz="1400" spc="-25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mp</a:t>
            </a:r>
            <a:r>
              <a:rPr dirty="0" sz="1400" spc="-15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dirty="0" sz="1400" spc="-15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400">
                <a:solidFill>
                  <a:srgbClr val="FFFFFF"/>
                </a:solidFill>
                <a:latin typeface="Calibri"/>
                <a:cs typeface="Calibri"/>
              </a:rPr>
              <a:t>tic  </a:t>
            </a:r>
            <a:r>
              <a:rPr dirty="0" sz="1400" spc="-10">
                <a:solidFill>
                  <a:srgbClr val="FFFFFF"/>
                </a:solidFill>
                <a:latin typeface="Calibri"/>
                <a:cs typeface="Calibri"/>
              </a:rPr>
              <a:t>tone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36091" y="1892807"/>
            <a:ext cx="1182624" cy="12816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005941" y="2376932"/>
            <a:ext cx="643255" cy="28956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2700" marR="5080" indent="2540">
              <a:lnSpc>
                <a:spcPts val="1000"/>
              </a:lnSpc>
              <a:spcBef>
                <a:spcPts val="200"/>
              </a:spcBef>
            </a:pPr>
            <a:r>
              <a:rPr dirty="0" sz="900">
                <a:solidFill>
                  <a:srgbClr val="FFFFFF"/>
                </a:solidFill>
                <a:latin typeface="Calibri"/>
                <a:cs typeface="Calibri"/>
              </a:rPr>
              <a:t>Hy</a:t>
            </a:r>
            <a:r>
              <a:rPr dirty="0" sz="900" spc="-5">
                <a:solidFill>
                  <a:srgbClr val="FFFFFF"/>
                </a:solidFill>
                <a:latin typeface="Calibri"/>
                <a:cs typeface="Calibri"/>
              </a:rPr>
              <a:t>pe</a:t>
            </a:r>
            <a:r>
              <a:rPr dirty="0" sz="90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900" spc="-5">
                <a:solidFill>
                  <a:srgbClr val="FFFFFF"/>
                </a:solidFill>
                <a:latin typeface="Calibri"/>
                <a:cs typeface="Calibri"/>
              </a:rPr>
              <a:t>tensi</a:t>
            </a:r>
            <a:r>
              <a:rPr dirty="0" sz="900">
                <a:solidFill>
                  <a:srgbClr val="FFFFFF"/>
                </a:solidFill>
                <a:latin typeface="Calibri"/>
                <a:cs typeface="Calibri"/>
              </a:rPr>
              <a:t>ve  </a:t>
            </a:r>
            <a:r>
              <a:rPr dirty="0" sz="900" spc="-5">
                <a:solidFill>
                  <a:srgbClr val="FFFFFF"/>
                </a:solidFill>
                <a:latin typeface="Calibri"/>
                <a:cs typeface="Calibri"/>
              </a:rPr>
              <a:t>heart</a:t>
            </a:r>
            <a:r>
              <a:rPr dirty="0" sz="900" spc="-65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5">
                <a:solidFill>
                  <a:srgbClr val="FFFFFF"/>
                </a:solidFill>
                <a:latin typeface="Calibri"/>
                <a:cs typeface="Calibri"/>
              </a:rPr>
              <a:t>disease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24355" y="864108"/>
            <a:ext cx="1443228" cy="15118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725548" y="1366774"/>
            <a:ext cx="640080" cy="483234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algn="ctr" marL="12065" marR="5080">
              <a:lnSpc>
                <a:spcPct val="91700"/>
              </a:lnSpc>
              <a:spcBef>
                <a:spcPts val="180"/>
              </a:spcBef>
            </a:pPr>
            <a:r>
              <a:rPr dirty="0" sz="800" spc="-5">
                <a:solidFill>
                  <a:srgbClr val="FFFFFF"/>
                </a:solidFill>
                <a:latin typeface="Calibri"/>
                <a:cs typeface="Calibri"/>
              </a:rPr>
              <a:t>Left Atrial  dilatation </a:t>
            </a:r>
            <a:r>
              <a:rPr dirty="0" sz="800">
                <a:solidFill>
                  <a:srgbClr val="FFFFFF"/>
                </a:solidFill>
                <a:latin typeface="Calibri"/>
                <a:cs typeface="Calibri"/>
              </a:rPr>
              <a:t>and  </a:t>
            </a:r>
            <a:r>
              <a:rPr dirty="0" sz="800" spc="-5">
                <a:solidFill>
                  <a:srgbClr val="FFFFFF"/>
                </a:solidFill>
                <a:latin typeface="Calibri"/>
                <a:cs typeface="Calibri"/>
              </a:rPr>
              <a:t>increased</a:t>
            </a:r>
            <a:r>
              <a:rPr dirty="0" sz="800" spc="-6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5">
                <a:solidFill>
                  <a:srgbClr val="FFFFFF"/>
                </a:solidFill>
                <a:latin typeface="Calibri"/>
                <a:cs typeface="Calibri"/>
              </a:rPr>
              <a:t>intra  atrial</a:t>
            </a:r>
            <a:r>
              <a:rPr dirty="0" sz="800" spc="-5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5">
                <a:solidFill>
                  <a:srgbClr val="FFFFFF"/>
                </a:solidFill>
                <a:latin typeface="Calibri"/>
                <a:cs typeface="Calibri"/>
              </a:rPr>
              <a:t>pressure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628900" y="2107692"/>
            <a:ext cx="1171955" cy="18531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46531" y="1723644"/>
            <a:ext cx="583692" cy="8625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78052" y="990600"/>
            <a:ext cx="342900" cy="6888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434584" y="3128772"/>
            <a:ext cx="2167127" cy="44500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550408" y="3112007"/>
            <a:ext cx="1935480" cy="5333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460491" y="3154679"/>
            <a:ext cx="2060575" cy="338455"/>
          </a:xfrm>
          <a:custGeom>
            <a:avLst/>
            <a:gdLst/>
            <a:ahLst/>
            <a:cxnLst/>
            <a:rect l="l" t="t" r="r" b="b"/>
            <a:pathLst>
              <a:path w="2060575" h="338454">
                <a:moveTo>
                  <a:pt x="0" y="338328"/>
                </a:moveTo>
                <a:lnTo>
                  <a:pt x="2060448" y="338328"/>
                </a:lnTo>
                <a:lnTo>
                  <a:pt x="2060448" y="0"/>
                </a:lnTo>
                <a:lnTo>
                  <a:pt x="0" y="0"/>
                </a:lnTo>
                <a:lnTo>
                  <a:pt x="0" y="338328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460491" y="3176397"/>
            <a:ext cx="20605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3876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Adrenergic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Surges*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027932" y="3028188"/>
            <a:ext cx="1358265" cy="591820"/>
          </a:xfrm>
          <a:custGeom>
            <a:avLst/>
            <a:gdLst/>
            <a:ahLst/>
            <a:cxnLst/>
            <a:rect l="l" t="t" r="r" b="b"/>
            <a:pathLst>
              <a:path w="1358264" h="591820">
                <a:moveTo>
                  <a:pt x="18414" y="147828"/>
                </a:moveTo>
                <a:lnTo>
                  <a:pt x="0" y="147828"/>
                </a:lnTo>
                <a:lnTo>
                  <a:pt x="0" y="443484"/>
                </a:lnTo>
                <a:lnTo>
                  <a:pt x="18414" y="443484"/>
                </a:lnTo>
                <a:lnTo>
                  <a:pt x="18414" y="147828"/>
                </a:lnTo>
                <a:close/>
              </a:path>
              <a:path w="1358264" h="591820">
                <a:moveTo>
                  <a:pt x="73913" y="147828"/>
                </a:moveTo>
                <a:lnTo>
                  <a:pt x="36956" y="147828"/>
                </a:lnTo>
                <a:lnTo>
                  <a:pt x="36956" y="443484"/>
                </a:lnTo>
                <a:lnTo>
                  <a:pt x="73913" y="443484"/>
                </a:lnTo>
                <a:lnTo>
                  <a:pt x="73913" y="147828"/>
                </a:lnTo>
                <a:close/>
              </a:path>
              <a:path w="1358264" h="591820">
                <a:moveTo>
                  <a:pt x="1062227" y="0"/>
                </a:moveTo>
                <a:lnTo>
                  <a:pt x="1062227" y="147828"/>
                </a:lnTo>
                <a:lnTo>
                  <a:pt x="92328" y="147828"/>
                </a:lnTo>
                <a:lnTo>
                  <a:pt x="92328" y="443484"/>
                </a:lnTo>
                <a:lnTo>
                  <a:pt x="1062227" y="443484"/>
                </a:lnTo>
                <a:lnTo>
                  <a:pt x="1062227" y="591312"/>
                </a:lnTo>
                <a:lnTo>
                  <a:pt x="1357883" y="295656"/>
                </a:lnTo>
                <a:lnTo>
                  <a:pt x="1062227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037139" y="3169920"/>
            <a:ext cx="0" cy="307975"/>
          </a:xfrm>
          <a:custGeom>
            <a:avLst/>
            <a:gdLst/>
            <a:ahLst/>
            <a:cxnLst/>
            <a:rect l="l" t="t" r="r" b="b"/>
            <a:pathLst>
              <a:path w="0" h="307975">
                <a:moveTo>
                  <a:pt x="0" y="0"/>
                </a:moveTo>
                <a:lnTo>
                  <a:pt x="0" y="307847"/>
                </a:lnTo>
              </a:path>
            </a:pathLst>
          </a:custGeom>
          <a:ln w="30607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064889" y="3176016"/>
            <a:ext cx="37465" cy="295910"/>
          </a:xfrm>
          <a:custGeom>
            <a:avLst/>
            <a:gdLst/>
            <a:ahLst/>
            <a:cxnLst/>
            <a:rect l="l" t="t" r="r" b="b"/>
            <a:pathLst>
              <a:path w="37464" h="295910">
                <a:moveTo>
                  <a:pt x="0" y="0"/>
                </a:moveTo>
                <a:lnTo>
                  <a:pt x="36957" y="0"/>
                </a:lnTo>
                <a:lnTo>
                  <a:pt x="36957" y="295656"/>
                </a:lnTo>
                <a:lnTo>
                  <a:pt x="0" y="295656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120260" y="3028188"/>
            <a:ext cx="1265555" cy="591820"/>
          </a:xfrm>
          <a:custGeom>
            <a:avLst/>
            <a:gdLst/>
            <a:ahLst/>
            <a:cxnLst/>
            <a:rect l="l" t="t" r="r" b="b"/>
            <a:pathLst>
              <a:path w="1265554" h="591820">
                <a:moveTo>
                  <a:pt x="0" y="147828"/>
                </a:moveTo>
                <a:lnTo>
                  <a:pt x="969899" y="147828"/>
                </a:lnTo>
                <a:lnTo>
                  <a:pt x="969899" y="0"/>
                </a:lnTo>
                <a:lnTo>
                  <a:pt x="1265554" y="295656"/>
                </a:lnTo>
                <a:lnTo>
                  <a:pt x="969899" y="591312"/>
                </a:lnTo>
                <a:lnTo>
                  <a:pt x="969899" y="443484"/>
                </a:lnTo>
                <a:lnTo>
                  <a:pt x="0" y="443484"/>
                </a:lnTo>
                <a:lnTo>
                  <a:pt x="0" y="147828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533644" y="2238755"/>
            <a:ext cx="832103" cy="9570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574791" y="2273807"/>
            <a:ext cx="696595" cy="835660"/>
          </a:xfrm>
          <a:custGeom>
            <a:avLst/>
            <a:gdLst/>
            <a:ahLst/>
            <a:cxnLst/>
            <a:rect l="l" t="t" r="r" b="b"/>
            <a:pathLst>
              <a:path w="696595" h="835660">
                <a:moveTo>
                  <a:pt x="522350" y="813435"/>
                </a:moveTo>
                <a:lnTo>
                  <a:pt x="174117" y="813435"/>
                </a:lnTo>
                <a:lnTo>
                  <a:pt x="174117" y="835152"/>
                </a:lnTo>
                <a:lnTo>
                  <a:pt x="522350" y="835152"/>
                </a:lnTo>
                <a:lnTo>
                  <a:pt x="522350" y="813435"/>
                </a:lnTo>
                <a:close/>
              </a:path>
              <a:path w="696595" h="835660">
                <a:moveTo>
                  <a:pt x="522350" y="748030"/>
                </a:moveTo>
                <a:lnTo>
                  <a:pt x="174117" y="748030"/>
                </a:lnTo>
                <a:lnTo>
                  <a:pt x="174117" y="791591"/>
                </a:lnTo>
                <a:lnTo>
                  <a:pt x="522350" y="791591"/>
                </a:lnTo>
                <a:lnTo>
                  <a:pt x="522350" y="748030"/>
                </a:lnTo>
                <a:close/>
              </a:path>
              <a:path w="696595" h="835660">
                <a:moveTo>
                  <a:pt x="522350" y="348234"/>
                </a:moveTo>
                <a:lnTo>
                  <a:pt x="174117" y="348234"/>
                </a:lnTo>
                <a:lnTo>
                  <a:pt x="174117" y="726313"/>
                </a:lnTo>
                <a:lnTo>
                  <a:pt x="522350" y="726313"/>
                </a:lnTo>
                <a:lnTo>
                  <a:pt x="522350" y="348234"/>
                </a:lnTo>
                <a:close/>
              </a:path>
              <a:path w="696595" h="835660">
                <a:moveTo>
                  <a:pt x="348234" y="0"/>
                </a:moveTo>
                <a:lnTo>
                  <a:pt x="0" y="348234"/>
                </a:lnTo>
                <a:lnTo>
                  <a:pt x="696468" y="348234"/>
                </a:lnTo>
                <a:lnTo>
                  <a:pt x="34823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742813" y="3098101"/>
            <a:ext cx="360680" cy="0"/>
          </a:xfrm>
          <a:custGeom>
            <a:avLst/>
            <a:gdLst/>
            <a:ahLst/>
            <a:cxnLst/>
            <a:rect l="l" t="t" r="r" b="b"/>
            <a:pathLst>
              <a:path w="360679" h="0">
                <a:moveTo>
                  <a:pt x="0" y="0"/>
                </a:moveTo>
                <a:lnTo>
                  <a:pt x="360425" y="0"/>
                </a:lnTo>
              </a:path>
            </a:pathLst>
          </a:custGeom>
          <a:ln w="33908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748909" y="3021838"/>
            <a:ext cx="348615" cy="43815"/>
          </a:xfrm>
          <a:custGeom>
            <a:avLst/>
            <a:gdLst/>
            <a:ahLst/>
            <a:cxnLst/>
            <a:rect l="l" t="t" r="r" b="b"/>
            <a:pathLst>
              <a:path w="348614" h="43814">
                <a:moveTo>
                  <a:pt x="0" y="43561"/>
                </a:moveTo>
                <a:lnTo>
                  <a:pt x="0" y="0"/>
                </a:lnTo>
                <a:lnTo>
                  <a:pt x="348233" y="0"/>
                </a:lnTo>
                <a:lnTo>
                  <a:pt x="348233" y="43561"/>
                </a:lnTo>
                <a:lnTo>
                  <a:pt x="0" y="43561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5574791" y="2273807"/>
            <a:ext cx="696595" cy="726440"/>
          </a:xfrm>
          <a:custGeom>
            <a:avLst/>
            <a:gdLst/>
            <a:ahLst/>
            <a:cxnLst/>
            <a:rect l="l" t="t" r="r" b="b"/>
            <a:pathLst>
              <a:path w="696595" h="726439">
                <a:moveTo>
                  <a:pt x="174117" y="726313"/>
                </a:moveTo>
                <a:lnTo>
                  <a:pt x="174117" y="348234"/>
                </a:lnTo>
                <a:lnTo>
                  <a:pt x="0" y="348234"/>
                </a:lnTo>
                <a:lnTo>
                  <a:pt x="348234" y="0"/>
                </a:lnTo>
                <a:lnTo>
                  <a:pt x="696468" y="348234"/>
                </a:lnTo>
                <a:lnTo>
                  <a:pt x="522350" y="348234"/>
                </a:lnTo>
                <a:lnTo>
                  <a:pt x="522350" y="726313"/>
                </a:lnTo>
                <a:lnTo>
                  <a:pt x="174117" y="726313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714244" y="1627632"/>
            <a:ext cx="2921508" cy="44500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889504" y="1612391"/>
            <a:ext cx="2567940" cy="53339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740151" y="1653539"/>
            <a:ext cx="2814955" cy="338455"/>
          </a:xfrm>
          <a:prstGeom prst="rect">
            <a:avLst/>
          </a:prstGeom>
          <a:solidFill>
            <a:srgbClr val="FFFF00"/>
          </a:solidFill>
        </p:spPr>
        <p:txBody>
          <a:bodyPr wrap="square" lIns="0" tIns="33655" rIns="0" bIns="0" rtlCol="0" vert="horz">
            <a:spAutoFit/>
          </a:bodyPr>
          <a:lstStyle/>
          <a:p>
            <a:pPr marL="297815">
              <a:lnSpc>
                <a:spcPct val="100000"/>
              </a:lnSpc>
              <a:spcBef>
                <a:spcPts val="265"/>
              </a:spcBef>
            </a:pPr>
            <a:r>
              <a:rPr dirty="0" sz="1600" spc="-15">
                <a:latin typeface="Calibri"/>
                <a:cs typeface="Calibri"/>
              </a:rPr>
              <a:t>Stretch </a:t>
            </a:r>
            <a:r>
              <a:rPr dirty="0" sz="1600" spc="-5">
                <a:latin typeface="Calibri"/>
                <a:cs typeface="Calibri"/>
              </a:rPr>
              <a:t>of pulmonary</a:t>
            </a:r>
            <a:r>
              <a:rPr dirty="0" sz="1600" spc="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veins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626608" y="1432560"/>
            <a:ext cx="743712" cy="83515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658611" y="1475232"/>
            <a:ext cx="623570" cy="696595"/>
          </a:xfrm>
          <a:custGeom>
            <a:avLst/>
            <a:gdLst/>
            <a:ahLst/>
            <a:cxnLst/>
            <a:rect l="l" t="t" r="r" b="b"/>
            <a:pathLst>
              <a:path w="623570" h="696594">
                <a:moveTo>
                  <a:pt x="19430" y="174116"/>
                </a:moveTo>
                <a:lnTo>
                  <a:pt x="0" y="174116"/>
                </a:lnTo>
                <a:lnTo>
                  <a:pt x="0" y="522350"/>
                </a:lnTo>
                <a:lnTo>
                  <a:pt x="19430" y="522350"/>
                </a:lnTo>
                <a:lnTo>
                  <a:pt x="19430" y="174116"/>
                </a:lnTo>
                <a:close/>
              </a:path>
              <a:path w="623570" h="696594">
                <a:moveTo>
                  <a:pt x="77850" y="174116"/>
                </a:moveTo>
                <a:lnTo>
                  <a:pt x="38988" y="174116"/>
                </a:lnTo>
                <a:lnTo>
                  <a:pt x="38988" y="522350"/>
                </a:lnTo>
                <a:lnTo>
                  <a:pt x="77850" y="522350"/>
                </a:lnTo>
                <a:lnTo>
                  <a:pt x="77850" y="174116"/>
                </a:lnTo>
                <a:close/>
              </a:path>
              <a:path w="623570" h="696594">
                <a:moveTo>
                  <a:pt x="311658" y="0"/>
                </a:moveTo>
                <a:lnTo>
                  <a:pt x="311658" y="174116"/>
                </a:lnTo>
                <a:lnTo>
                  <a:pt x="97409" y="174116"/>
                </a:lnTo>
                <a:lnTo>
                  <a:pt x="97409" y="522350"/>
                </a:lnTo>
                <a:lnTo>
                  <a:pt x="311658" y="522350"/>
                </a:lnTo>
                <a:lnTo>
                  <a:pt x="311658" y="696467"/>
                </a:lnTo>
                <a:lnTo>
                  <a:pt x="623315" y="348233"/>
                </a:lnTo>
                <a:lnTo>
                  <a:pt x="311658" y="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668327" y="1643252"/>
            <a:ext cx="0" cy="360680"/>
          </a:xfrm>
          <a:custGeom>
            <a:avLst/>
            <a:gdLst/>
            <a:ahLst/>
            <a:cxnLst/>
            <a:rect l="l" t="t" r="r" b="b"/>
            <a:pathLst>
              <a:path w="0" h="360680">
                <a:moveTo>
                  <a:pt x="0" y="0"/>
                </a:moveTo>
                <a:lnTo>
                  <a:pt x="0" y="360425"/>
                </a:lnTo>
              </a:path>
            </a:pathLst>
          </a:custGeom>
          <a:ln w="31623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697601" y="1649348"/>
            <a:ext cx="39370" cy="348615"/>
          </a:xfrm>
          <a:custGeom>
            <a:avLst/>
            <a:gdLst/>
            <a:ahLst/>
            <a:cxnLst/>
            <a:rect l="l" t="t" r="r" b="b"/>
            <a:pathLst>
              <a:path w="39370" h="348614">
                <a:moveTo>
                  <a:pt x="0" y="0"/>
                </a:moveTo>
                <a:lnTo>
                  <a:pt x="38862" y="0"/>
                </a:lnTo>
                <a:lnTo>
                  <a:pt x="38862" y="348233"/>
                </a:lnTo>
                <a:lnTo>
                  <a:pt x="0" y="348233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756021" y="1475232"/>
            <a:ext cx="526415" cy="696595"/>
          </a:xfrm>
          <a:custGeom>
            <a:avLst/>
            <a:gdLst/>
            <a:ahLst/>
            <a:cxnLst/>
            <a:rect l="l" t="t" r="r" b="b"/>
            <a:pathLst>
              <a:path w="526414" h="696594">
                <a:moveTo>
                  <a:pt x="0" y="174116"/>
                </a:moveTo>
                <a:lnTo>
                  <a:pt x="214249" y="174116"/>
                </a:lnTo>
                <a:lnTo>
                  <a:pt x="214249" y="0"/>
                </a:lnTo>
                <a:lnTo>
                  <a:pt x="525906" y="348233"/>
                </a:lnTo>
                <a:lnTo>
                  <a:pt x="214249" y="696467"/>
                </a:lnTo>
                <a:lnTo>
                  <a:pt x="214249" y="522350"/>
                </a:lnTo>
                <a:lnTo>
                  <a:pt x="0" y="522350"/>
                </a:lnTo>
                <a:lnTo>
                  <a:pt x="0" y="174116"/>
                </a:lnTo>
                <a:close/>
              </a:path>
            </a:pathLst>
          </a:custGeom>
          <a:ln w="12191">
            <a:solidFill>
              <a:srgbClr val="2E528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434584" y="3564635"/>
            <a:ext cx="2167127" cy="93725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434584" y="3564635"/>
            <a:ext cx="2112264" cy="97535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5460491" y="3590544"/>
            <a:ext cx="2060575" cy="830580"/>
          </a:xfrm>
          <a:prstGeom prst="rect">
            <a:avLst/>
          </a:prstGeom>
          <a:solidFill>
            <a:srgbClr val="B4C6E7"/>
          </a:solidFill>
        </p:spPr>
        <p:txBody>
          <a:bodyPr wrap="square" lIns="0" tIns="36830" rIns="0" bIns="0" rtlCol="0" vert="horz">
            <a:spAutoFit/>
          </a:bodyPr>
          <a:lstStyle/>
          <a:p>
            <a:pPr marL="92075">
              <a:lnSpc>
                <a:spcPct val="100000"/>
              </a:lnSpc>
              <a:spcBef>
                <a:spcPts val="290"/>
              </a:spcBef>
            </a:pPr>
            <a:r>
              <a:rPr dirty="0" sz="1200" spc="-5">
                <a:latin typeface="Calibri"/>
                <a:cs typeface="Calibri"/>
              </a:rPr>
              <a:t>*Precipitants:</a:t>
            </a:r>
            <a:endParaRPr sz="1200">
              <a:latin typeface="Calibri"/>
              <a:cs typeface="Calibri"/>
            </a:endParaRPr>
          </a:p>
          <a:p>
            <a:pPr marL="264160" indent="-172085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64795" algn="l"/>
              </a:tabLst>
            </a:pPr>
            <a:r>
              <a:rPr dirty="0" sz="1200" spc="-5">
                <a:latin typeface="Calibri"/>
                <a:cs typeface="Calibri"/>
              </a:rPr>
              <a:t>Acute</a:t>
            </a:r>
            <a:r>
              <a:rPr dirty="0" sz="1200" spc="-8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Hypoxia</a:t>
            </a:r>
            <a:endParaRPr sz="1200">
              <a:latin typeface="Calibri"/>
              <a:cs typeface="Calibri"/>
            </a:endParaRPr>
          </a:p>
          <a:p>
            <a:pPr marL="264160" indent="-172085">
              <a:lnSpc>
                <a:spcPct val="100000"/>
              </a:lnSpc>
              <a:buFont typeface="Wingdings"/>
              <a:buChar char=""/>
              <a:tabLst>
                <a:tab pos="264795" algn="l"/>
              </a:tabLst>
            </a:pPr>
            <a:r>
              <a:rPr dirty="0" sz="1200" spc="-5">
                <a:latin typeface="Calibri"/>
                <a:cs typeface="Calibri"/>
              </a:rPr>
              <a:t>Hypoglycemia</a:t>
            </a:r>
            <a:endParaRPr sz="1200">
              <a:latin typeface="Calibri"/>
              <a:cs typeface="Calibri"/>
            </a:endParaRPr>
          </a:p>
          <a:p>
            <a:pPr marL="264160" indent="-172085">
              <a:lnSpc>
                <a:spcPct val="100000"/>
              </a:lnSpc>
              <a:buFont typeface="Wingdings"/>
              <a:buChar char=""/>
              <a:tabLst>
                <a:tab pos="264795" algn="l"/>
              </a:tabLst>
            </a:pPr>
            <a:r>
              <a:rPr dirty="0" sz="1200" spc="-5">
                <a:latin typeface="Calibri"/>
                <a:cs typeface="Calibri"/>
              </a:rPr>
              <a:t>Acute </a:t>
            </a:r>
            <a:r>
              <a:rPr dirty="0" sz="1200" spc="-10">
                <a:latin typeface="Calibri"/>
                <a:cs typeface="Calibri"/>
              </a:rPr>
              <a:t>myocardial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ischemia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993392" y="4096510"/>
            <a:ext cx="1548383" cy="103022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016251" y="4107179"/>
            <a:ext cx="1367027" cy="103327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019300" y="4122420"/>
            <a:ext cx="1442085" cy="923925"/>
          </a:xfrm>
          <a:custGeom>
            <a:avLst/>
            <a:gdLst/>
            <a:ahLst/>
            <a:cxnLst/>
            <a:rect l="l" t="t" r="r" b="b"/>
            <a:pathLst>
              <a:path w="1442085" h="923925">
                <a:moveTo>
                  <a:pt x="0" y="923543"/>
                </a:moveTo>
                <a:lnTo>
                  <a:pt x="1441703" y="923543"/>
                </a:lnTo>
                <a:lnTo>
                  <a:pt x="1441703" y="0"/>
                </a:lnTo>
                <a:lnTo>
                  <a:pt x="0" y="0"/>
                </a:lnTo>
                <a:lnTo>
                  <a:pt x="0" y="923543"/>
                </a:lnTo>
                <a:close/>
              </a:path>
            </a:pathLst>
          </a:custGeom>
          <a:solidFill>
            <a:srgbClr val="B4C6E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2098675" y="4149344"/>
            <a:ext cx="1148080" cy="8489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68275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latin typeface="Calibri"/>
                <a:cs typeface="Calibri"/>
              </a:rPr>
              <a:t>Metabolic</a:t>
            </a:r>
            <a:r>
              <a:rPr dirty="0" sz="900" spc="-40">
                <a:latin typeface="Calibri"/>
                <a:cs typeface="Calibri"/>
              </a:rPr>
              <a:t> </a:t>
            </a:r>
            <a:r>
              <a:rPr dirty="0" sz="900" spc="-5">
                <a:latin typeface="Calibri"/>
                <a:cs typeface="Calibri"/>
              </a:rPr>
              <a:t>syndrome  Obesity</a:t>
            </a:r>
            <a:endParaRPr sz="9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dirty="0" sz="900" spc="-5">
                <a:latin typeface="Calibri"/>
                <a:cs typeface="Calibri"/>
              </a:rPr>
              <a:t>Diabetes mellitus  Obstructive sleep apnea  Emotional/work stress  Chronic anxiety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6281928" y="1182624"/>
            <a:ext cx="2479548" cy="105765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7162927" y="1843277"/>
            <a:ext cx="10318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Calibri"/>
                <a:cs typeface="Calibri"/>
              </a:rPr>
              <a:t>Atrial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fibrillation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03821" y="251917"/>
            <a:ext cx="1732914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10"/>
              <a:t>Background</a:t>
            </a:r>
          </a:p>
        </p:txBody>
      </p:sp>
      <p:sp>
        <p:nvSpPr>
          <p:cNvPr id="3" name="object 3"/>
          <p:cNvSpPr/>
          <p:nvPr/>
        </p:nvSpPr>
        <p:spPr>
          <a:xfrm>
            <a:off x="394715" y="975360"/>
            <a:ext cx="8354568" cy="39380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45591" y="1082039"/>
            <a:ext cx="8053070" cy="3724910"/>
          </a:xfrm>
          <a:custGeom>
            <a:avLst/>
            <a:gdLst/>
            <a:ahLst/>
            <a:cxnLst/>
            <a:rect l="l" t="t" r="r" b="b"/>
            <a:pathLst>
              <a:path w="8053070" h="3724910">
                <a:moveTo>
                  <a:pt x="0" y="3724655"/>
                </a:moveTo>
                <a:lnTo>
                  <a:pt x="8052816" y="3724655"/>
                </a:lnTo>
                <a:lnTo>
                  <a:pt x="8052816" y="0"/>
                </a:lnTo>
                <a:lnTo>
                  <a:pt x="0" y="0"/>
                </a:lnTo>
                <a:lnTo>
                  <a:pt x="0" y="3724655"/>
                </a:lnTo>
                <a:close/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24027" y="1317193"/>
            <a:ext cx="7879715" cy="31515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Renal denervation </a:t>
            </a:r>
            <a:r>
              <a:rPr dirty="0" sz="2000">
                <a:solidFill>
                  <a:srgbClr val="3B3B3A"/>
                </a:solidFill>
                <a:latin typeface="Calibri"/>
                <a:cs typeface="Calibri"/>
              </a:rPr>
              <a:t>(RD) </a:t>
            </a: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reduces brain-kidney </a:t>
            </a:r>
            <a:r>
              <a:rPr dirty="0" sz="2000" spc="-10">
                <a:solidFill>
                  <a:srgbClr val="3B3B3A"/>
                </a:solidFill>
                <a:latin typeface="Calibri"/>
                <a:cs typeface="Calibri"/>
              </a:rPr>
              <a:t>sympathetic</a:t>
            </a:r>
            <a:r>
              <a:rPr dirty="0" sz="2000" spc="-3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3B3B3A"/>
                </a:solidFill>
                <a:latin typeface="Calibri"/>
                <a:cs typeface="Calibri"/>
              </a:rPr>
              <a:t>cross-talk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3B3B3A"/>
              </a:buClr>
              <a:buFont typeface="Arial"/>
              <a:buChar char="•"/>
            </a:pPr>
            <a:endParaRPr sz="29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>
                <a:solidFill>
                  <a:srgbClr val="3B3B3A"/>
                </a:solidFill>
                <a:latin typeface="Calibri"/>
                <a:cs typeface="Calibri"/>
              </a:rPr>
              <a:t>RD </a:t>
            </a: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reduces </a:t>
            </a:r>
            <a:r>
              <a:rPr dirty="0" sz="2000" spc="-75">
                <a:solidFill>
                  <a:srgbClr val="3B3B3A"/>
                </a:solidFill>
                <a:latin typeface="Calibri"/>
                <a:cs typeface="Calibri"/>
              </a:rPr>
              <a:t>LV </a:t>
            </a: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mass, LA </a:t>
            </a:r>
            <a:r>
              <a:rPr dirty="0" sz="2000" spc="-15">
                <a:solidFill>
                  <a:srgbClr val="3B3B3A"/>
                </a:solidFill>
                <a:latin typeface="Calibri"/>
                <a:cs typeface="Calibri"/>
              </a:rPr>
              <a:t>size </a:t>
            </a:r>
            <a:r>
              <a:rPr dirty="0" sz="2000">
                <a:solidFill>
                  <a:srgbClr val="3B3B3A"/>
                </a:solidFill>
                <a:latin typeface="Calibri"/>
                <a:cs typeface="Calibri"/>
              </a:rPr>
              <a:t>and </a:t>
            </a: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atrial ectopic</a:t>
            </a:r>
            <a:r>
              <a:rPr dirty="0" sz="2000" spc="12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3B3B3A"/>
                </a:solidFill>
                <a:latin typeface="Calibri"/>
                <a:cs typeface="Calibri"/>
              </a:rPr>
              <a:t>burden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B3B3A"/>
              </a:buClr>
              <a:buFont typeface="Arial"/>
              <a:buChar char="•"/>
            </a:pPr>
            <a:endParaRPr sz="29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 spc="-15">
                <a:solidFill>
                  <a:srgbClr val="3B3B3A"/>
                </a:solidFill>
                <a:latin typeface="Calibri"/>
                <a:cs typeface="Calibri"/>
              </a:rPr>
              <a:t>Several </a:t>
            </a: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studies support </a:t>
            </a:r>
            <a:r>
              <a:rPr dirty="0" sz="2000">
                <a:solidFill>
                  <a:srgbClr val="3B3B3A"/>
                </a:solidFill>
                <a:latin typeface="Calibri"/>
                <a:cs typeface="Calibri"/>
              </a:rPr>
              <a:t>the </a:t>
            </a: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hypothesis that </a:t>
            </a:r>
            <a:r>
              <a:rPr dirty="0" sz="2000">
                <a:solidFill>
                  <a:srgbClr val="3B3B3A"/>
                </a:solidFill>
                <a:latin typeface="Calibri"/>
                <a:cs typeface="Calibri"/>
              </a:rPr>
              <a:t>RD </a:t>
            </a:r>
            <a:r>
              <a:rPr dirty="0" sz="2000" spc="-15">
                <a:solidFill>
                  <a:srgbClr val="3B3B3A"/>
                </a:solidFill>
                <a:latin typeface="Calibri"/>
                <a:cs typeface="Calibri"/>
              </a:rPr>
              <a:t>may </a:t>
            </a:r>
            <a:r>
              <a:rPr dirty="0" sz="2000" spc="-20">
                <a:solidFill>
                  <a:srgbClr val="3B3B3A"/>
                </a:solidFill>
                <a:latin typeface="Calibri"/>
                <a:cs typeface="Calibri"/>
              </a:rPr>
              <a:t>have </a:t>
            </a:r>
            <a:r>
              <a:rPr dirty="0" sz="2000">
                <a:solidFill>
                  <a:srgbClr val="3B3B3A"/>
                </a:solidFill>
                <a:latin typeface="Calibri"/>
                <a:cs typeface="Calibri"/>
              </a:rPr>
              <a:t>an</a:t>
            </a:r>
            <a:r>
              <a:rPr dirty="0" sz="2000" spc="4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3B3B3A"/>
                </a:solidFill>
                <a:latin typeface="Calibri"/>
                <a:cs typeface="Calibri"/>
              </a:rPr>
              <a:t>anti-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3B3B3A"/>
              </a:buClr>
              <a:buFont typeface="Arial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240665">
              <a:lnSpc>
                <a:spcPct val="100000"/>
              </a:lnSpc>
            </a:pP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arrhythmic</a:t>
            </a:r>
            <a:r>
              <a:rPr dirty="0" sz="2000" spc="-1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2000" spc="-15">
                <a:solidFill>
                  <a:srgbClr val="3B3B3A"/>
                </a:solidFill>
                <a:latin typeface="Calibri"/>
                <a:cs typeface="Calibri"/>
              </a:rPr>
              <a:t>effect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Hypothesis: </a:t>
            </a:r>
            <a:r>
              <a:rPr dirty="0" sz="2000" spc="-10" b="1">
                <a:solidFill>
                  <a:srgbClr val="3B3B3A"/>
                </a:solidFill>
                <a:latin typeface="Calibri"/>
                <a:cs typeface="Calibri"/>
              </a:rPr>
              <a:t>Upstream </a:t>
            </a:r>
            <a:r>
              <a:rPr dirty="0" sz="2000" b="1">
                <a:solidFill>
                  <a:srgbClr val="3B3B3A"/>
                </a:solidFill>
                <a:latin typeface="Calibri"/>
                <a:cs typeface="Calibri"/>
              </a:rPr>
              <a:t>RD </a:t>
            </a:r>
            <a:r>
              <a:rPr dirty="0" sz="2000" spc="-10" b="1">
                <a:solidFill>
                  <a:srgbClr val="3B3B3A"/>
                </a:solidFill>
                <a:latin typeface="Calibri"/>
                <a:cs typeface="Calibri"/>
              </a:rPr>
              <a:t>treatment </a:t>
            </a: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can reduce </a:t>
            </a:r>
            <a:r>
              <a:rPr dirty="0" sz="2000">
                <a:solidFill>
                  <a:srgbClr val="3B3B3A"/>
                </a:solidFill>
                <a:latin typeface="Calibri"/>
                <a:cs typeface="Calibri"/>
              </a:rPr>
              <a:t>AF </a:t>
            </a: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in patients </a:t>
            </a:r>
            <a:r>
              <a:rPr dirty="0" sz="2000">
                <a:solidFill>
                  <a:srgbClr val="3B3B3A"/>
                </a:solidFill>
                <a:latin typeface="Calibri"/>
                <a:cs typeface="Calibri"/>
              </a:rPr>
              <a:t>with</a:t>
            </a:r>
            <a:r>
              <a:rPr dirty="0" sz="2000" spc="3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3B3B3A"/>
                </a:solidFill>
                <a:latin typeface="Calibri"/>
                <a:cs typeface="Calibri"/>
              </a:rPr>
              <a:t>HTHD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182495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METHODS: </a:t>
            </a:r>
            <a:r>
              <a:rPr dirty="0" spc="-10"/>
              <a:t>Inclusion/Exclusion</a:t>
            </a:r>
            <a:r>
              <a:rPr dirty="0" spc="70"/>
              <a:t> </a:t>
            </a:r>
            <a:r>
              <a:rPr dirty="0" spc="-10"/>
              <a:t>criteria</a:t>
            </a:r>
          </a:p>
        </p:txBody>
      </p:sp>
      <p:sp>
        <p:nvSpPr>
          <p:cNvPr id="3" name="object 3"/>
          <p:cNvSpPr/>
          <p:nvPr/>
        </p:nvSpPr>
        <p:spPr>
          <a:xfrm>
            <a:off x="425195" y="944880"/>
            <a:ext cx="8366759" cy="39913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76072" y="1053083"/>
            <a:ext cx="8065134" cy="3775075"/>
          </a:xfrm>
          <a:custGeom>
            <a:avLst/>
            <a:gdLst/>
            <a:ahLst/>
            <a:cxnLst/>
            <a:rect l="l" t="t" r="r" b="b"/>
            <a:pathLst>
              <a:path w="8065134" h="3775075">
                <a:moveTo>
                  <a:pt x="0" y="3774948"/>
                </a:moveTo>
                <a:lnTo>
                  <a:pt x="8065008" y="3774948"/>
                </a:lnTo>
                <a:lnTo>
                  <a:pt x="8065008" y="0"/>
                </a:lnTo>
                <a:lnTo>
                  <a:pt x="0" y="0"/>
                </a:lnTo>
                <a:lnTo>
                  <a:pt x="0" y="37749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55116" y="982680"/>
            <a:ext cx="7842884" cy="3750945"/>
          </a:xfrm>
          <a:prstGeom prst="rect">
            <a:avLst/>
          </a:prstGeom>
        </p:spPr>
        <p:txBody>
          <a:bodyPr wrap="square" lIns="0" tIns="15049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185"/>
              </a:spcBef>
              <a:buFont typeface="Wingdings"/>
              <a:buChar char=""/>
              <a:tabLst>
                <a:tab pos="241300" algn="l"/>
              </a:tabLst>
            </a:pPr>
            <a:r>
              <a:rPr dirty="0" sz="1600" spc="-5">
                <a:solidFill>
                  <a:srgbClr val="3B3B3A"/>
                </a:solidFill>
                <a:latin typeface="Calibri"/>
                <a:cs typeface="Calibri"/>
              </a:rPr>
              <a:t>Inclusion</a:t>
            </a:r>
            <a:r>
              <a:rPr dirty="0" sz="1600" spc="-2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B3B3A"/>
                </a:solidFill>
                <a:latin typeface="Calibri"/>
                <a:cs typeface="Calibri"/>
              </a:rPr>
              <a:t>criteria:</a:t>
            </a:r>
            <a:endParaRPr sz="1600">
              <a:latin typeface="Calibri"/>
              <a:cs typeface="Calibri"/>
            </a:endParaRPr>
          </a:p>
          <a:p>
            <a:pPr lvl="1" marL="697865" indent="-227965">
              <a:lnSpc>
                <a:spcPct val="100000"/>
              </a:lnSpc>
              <a:spcBef>
                <a:spcPts val="1080"/>
              </a:spcBef>
              <a:buFont typeface="Wingdings"/>
              <a:buChar char=""/>
              <a:tabLst>
                <a:tab pos="698500" algn="l"/>
              </a:tabLst>
            </a:pP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Age ≥55</a:t>
            </a:r>
            <a:r>
              <a:rPr dirty="0" sz="1600" spc="3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600" spc="-15">
                <a:solidFill>
                  <a:srgbClr val="3B3B3A"/>
                </a:solidFill>
                <a:latin typeface="Calibri"/>
                <a:cs typeface="Calibri"/>
              </a:rPr>
              <a:t>years</a:t>
            </a:r>
            <a:endParaRPr sz="1600">
              <a:latin typeface="Calibri"/>
              <a:cs typeface="Calibri"/>
            </a:endParaRPr>
          </a:p>
          <a:p>
            <a:pPr lvl="1" marL="697865" indent="-227965">
              <a:lnSpc>
                <a:spcPct val="100000"/>
              </a:lnSpc>
              <a:spcBef>
                <a:spcPts val="1070"/>
              </a:spcBef>
              <a:buFont typeface="Wingdings"/>
              <a:buChar char=""/>
              <a:tabLst>
                <a:tab pos="698500" algn="l"/>
              </a:tabLst>
            </a:pPr>
            <a:r>
              <a:rPr dirty="0" sz="1600" spc="-5">
                <a:solidFill>
                  <a:srgbClr val="3B3B3A"/>
                </a:solidFill>
                <a:latin typeface="Calibri"/>
                <a:cs typeface="Calibri"/>
              </a:rPr>
              <a:t>Sinus </a:t>
            </a: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rhythm at</a:t>
            </a:r>
            <a:r>
              <a:rPr dirty="0" sz="1600" spc="-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randomisation</a:t>
            </a:r>
            <a:endParaRPr sz="1600">
              <a:latin typeface="Calibri"/>
              <a:cs typeface="Calibri"/>
            </a:endParaRPr>
          </a:p>
          <a:p>
            <a:pPr lvl="1" marL="697865" indent="-227965">
              <a:lnSpc>
                <a:spcPct val="100000"/>
              </a:lnSpc>
              <a:spcBef>
                <a:spcPts val="1085"/>
              </a:spcBef>
              <a:buFont typeface="Wingdings"/>
              <a:buChar char=""/>
              <a:tabLst>
                <a:tab pos="698500" algn="l"/>
              </a:tabLst>
            </a:pPr>
            <a:r>
              <a:rPr dirty="0" sz="1600" spc="-5">
                <a:solidFill>
                  <a:srgbClr val="3B3B3A"/>
                </a:solidFill>
                <a:latin typeface="Calibri"/>
                <a:cs typeface="Calibri"/>
              </a:rPr>
              <a:t>≥3 </a:t>
            </a: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Antihypertensive </a:t>
            </a:r>
            <a:r>
              <a:rPr dirty="0" sz="1600" spc="-5">
                <a:solidFill>
                  <a:srgbClr val="3B3B3A"/>
                </a:solidFill>
                <a:latin typeface="Calibri"/>
                <a:cs typeface="Calibri"/>
              </a:rPr>
              <a:t>drugs, including a</a:t>
            </a:r>
            <a:r>
              <a:rPr dirty="0" sz="160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diuretic</a:t>
            </a:r>
            <a:endParaRPr sz="1600">
              <a:latin typeface="Calibri"/>
              <a:cs typeface="Calibri"/>
            </a:endParaRPr>
          </a:p>
          <a:p>
            <a:pPr lvl="1" marL="697865" indent="-227965">
              <a:lnSpc>
                <a:spcPct val="100000"/>
              </a:lnSpc>
              <a:spcBef>
                <a:spcPts val="1080"/>
              </a:spcBef>
              <a:buFont typeface="Wingdings"/>
              <a:buChar char=""/>
              <a:tabLst>
                <a:tab pos="698500" algn="l"/>
              </a:tabLst>
            </a:pP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Hypertensive Heart </a:t>
            </a:r>
            <a:r>
              <a:rPr dirty="0" sz="1600" spc="-5">
                <a:solidFill>
                  <a:srgbClr val="3B3B3A"/>
                </a:solidFill>
                <a:latin typeface="Calibri"/>
                <a:cs typeface="Calibri"/>
              </a:rPr>
              <a:t>Disease </a:t>
            </a: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(HTHD) </a:t>
            </a:r>
            <a:r>
              <a:rPr dirty="0" sz="1600" spc="-40">
                <a:solidFill>
                  <a:srgbClr val="3B3B3A"/>
                </a:solidFill>
                <a:latin typeface="Calibri"/>
                <a:cs typeface="Calibri"/>
              </a:rPr>
              <a:t>(LVH </a:t>
            </a: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and/or left </a:t>
            </a:r>
            <a:r>
              <a:rPr dirty="0" sz="1600" spc="-5">
                <a:solidFill>
                  <a:srgbClr val="3B3B3A"/>
                </a:solidFill>
                <a:latin typeface="Calibri"/>
                <a:cs typeface="Calibri"/>
              </a:rPr>
              <a:t>atrial </a:t>
            </a: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dilation </a:t>
            </a:r>
            <a:r>
              <a:rPr dirty="0" sz="1600" spc="-5">
                <a:solidFill>
                  <a:srgbClr val="3B3B3A"/>
                </a:solidFill>
                <a:latin typeface="Calibri"/>
                <a:cs typeface="Calibri"/>
              </a:rPr>
              <a:t>on</a:t>
            </a:r>
            <a:r>
              <a:rPr dirty="0" sz="1600" spc="27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echocardiogram)</a:t>
            </a:r>
            <a:endParaRPr sz="1600">
              <a:latin typeface="Calibri"/>
              <a:cs typeface="Calibri"/>
            </a:endParaRPr>
          </a:p>
          <a:p>
            <a:pPr lvl="1" marL="697865" indent="-227965">
              <a:lnSpc>
                <a:spcPct val="100000"/>
              </a:lnSpc>
              <a:spcBef>
                <a:spcPts val="1065"/>
              </a:spcBef>
              <a:buFont typeface="Wingdings"/>
              <a:buChar char=""/>
              <a:tabLst>
                <a:tab pos="698500" algn="l"/>
              </a:tabLst>
            </a:pP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Suspected </a:t>
            </a:r>
            <a:r>
              <a:rPr dirty="0" sz="1600" spc="-15">
                <a:solidFill>
                  <a:srgbClr val="3B3B3A"/>
                </a:solidFill>
                <a:latin typeface="Calibri"/>
                <a:cs typeface="Calibri"/>
              </a:rPr>
              <a:t>coronary </a:t>
            </a:r>
            <a:r>
              <a:rPr dirty="0" sz="1600" spc="-5">
                <a:solidFill>
                  <a:srgbClr val="3B3B3A"/>
                </a:solidFill>
                <a:latin typeface="Calibri"/>
                <a:cs typeface="Calibri"/>
              </a:rPr>
              <a:t>artery disease </a:t>
            </a: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(previous </a:t>
            </a:r>
            <a:r>
              <a:rPr dirty="0" sz="1600" spc="-5">
                <a:solidFill>
                  <a:srgbClr val="3B3B3A"/>
                </a:solidFill>
                <a:latin typeface="Calibri"/>
                <a:cs typeface="Calibri"/>
              </a:rPr>
              <a:t>MI, angina or positive </a:t>
            </a:r>
            <a:r>
              <a:rPr dirty="0" sz="1600" spc="-15">
                <a:solidFill>
                  <a:srgbClr val="3B3B3A"/>
                </a:solidFill>
                <a:latin typeface="Calibri"/>
                <a:cs typeface="Calibri"/>
              </a:rPr>
              <a:t>exercise </a:t>
            </a: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stress</a:t>
            </a:r>
            <a:r>
              <a:rPr dirty="0" sz="1600" spc="26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test)</a:t>
            </a:r>
            <a:endParaRPr sz="16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585"/>
              </a:spcBef>
              <a:buFont typeface="Wingdings"/>
              <a:buChar char=""/>
              <a:tabLst>
                <a:tab pos="241300" algn="l"/>
              </a:tabLst>
            </a:pP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Exclusion</a:t>
            </a:r>
            <a:r>
              <a:rPr dirty="0" sz="1600" spc="-2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B3B3A"/>
                </a:solidFill>
                <a:latin typeface="Calibri"/>
                <a:cs typeface="Calibri"/>
              </a:rPr>
              <a:t>criteria:</a:t>
            </a:r>
            <a:endParaRPr sz="1600">
              <a:latin typeface="Calibri"/>
              <a:cs typeface="Calibri"/>
            </a:endParaRPr>
          </a:p>
          <a:p>
            <a:pPr lvl="1" marL="697865" indent="-227965">
              <a:lnSpc>
                <a:spcPct val="100000"/>
              </a:lnSpc>
              <a:spcBef>
                <a:spcPts val="204"/>
              </a:spcBef>
              <a:buFont typeface="Wingdings"/>
              <a:buChar char=""/>
              <a:tabLst>
                <a:tab pos="698500" algn="l"/>
              </a:tabLst>
            </a:pPr>
            <a:r>
              <a:rPr dirty="0" sz="1600" spc="-5">
                <a:solidFill>
                  <a:srgbClr val="3B3B3A"/>
                </a:solidFill>
                <a:latin typeface="Calibri"/>
                <a:cs typeface="Calibri"/>
              </a:rPr>
              <a:t>eGFR</a:t>
            </a:r>
            <a:r>
              <a:rPr dirty="0" sz="1600" spc="2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B3B3A"/>
                </a:solidFill>
                <a:latin typeface="Calibri"/>
                <a:cs typeface="Calibri"/>
              </a:rPr>
              <a:t>&lt;45ml/min/1,73m</a:t>
            </a:r>
            <a:r>
              <a:rPr dirty="0" baseline="26455" sz="1575" spc="-7">
                <a:solidFill>
                  <a:srgbClr val="3B3B3A"/>
                </a:solidFill>
                <a:latin typeface="Calibri"/>
                <a:cs typeface="Calibri"/>
              </a:rPr>
              <a:t>2</a:t>
            </a:r>
            <a:endParaRPr baseline="26455" sz="1575">
              <a:latin typeface="Calibri"/>
              <a:cs typeface="Calibri"/>
            </a:endParaRPr>
          </a:p>
          <a:p>
            <a:pPr lvl="1" marL="697865" indent="-227965">
              <a:lnSpc>
                <a:spcPct val="100000"/>
              </a:lnSpc>
              <a:spcBef>
                <a:spcPts val="795"/>
              </a:spcBef>
              <a:buFont typeface="Wingdings"/>
              <a:buChar char=""/>
              <a:tabLst>
                <a:tab pos="698500" algn="l"/>
              </a:tabLst>
            </a:pP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Significant </a:t>
            </a:r>
            <a:r>
              <a:rPr dirty="0" sz="1600" spc="-5">
                <a:solidFill>
                  <a:srgbClr val="3B3B3A"/>
                </a:solidFill>
                <a:latin typeface="Calibri"/>
                <a:cs typeface="Calibri"/>
              </a:rPr>
              <a:t>valvular </a:t>
            </a: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heart disease </a:t>
            </a:r>
            <a:r>
              <a:rPr dirty="0" sz="1600" spc="-5">
                <a:solidFill>
                  <a:srgbClr val="3B3B3A"/>
                </a:solidFill>
                <a:latin typeface="Calibri"/>
                <a:cs typeface="Calibri"/>
              </a:rPr>
              <a:t>(e.g. </a:t>
            </a: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mitral regurgitation/stenosis </a:t>
            </a:r>
            <a:r>
              <a:rPr dirty="0" sz="1600" spc="-5">
                <a:solidFill>
                  <a:srgbClr val="3B3B3A"/>
                </a:solidFill>
                <a:latin typeface="Calibri"/>
                <a:cs typeface="Calibri"/>
              </a:rPr>
              <a:t>or</a:t>
            </a:r>
            <a:r>
              <a:rPr dirty="0" sz="1600" spc="8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B3B3A"/>
                </a:solidFill>
                <a:latin typeface="Calibri"/>
                <a:cs typeface="Calibri"/>
              </a:rPr>
              <a:t>AS)</a:t>
            </a:r>
            <a:endParaRPr sz="1600">
              <a:latin typeface="Calibri"/>
              <a:cs typeface="Calibri"/>
            </a:endParaRPr>
          </a:p>
          <a:p>
            <a:pPr lvl="1" marL="697865" indent="-227965">
              <a:lnSpc>
                <a:spcPct val="100000"/>
              </a:lnSpc>
              <a:spcBef>
                <a:spcPts val="1080"/>
              </a:spcBef>
              <a:buFont typeface="Wingdings"/>
              <a:buChar char=""/>
              <a:tabLst>
                <a:tab pos="698500" algn="l"/>
              </a:tabLst>
            </a:pP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Untreated </a:t>
            </a:r>
            <a:r>
              <a:rPr dirty="0" sz="1600" spc="-15">
                <a:solidFill>
                  <a:srgbClr val="3B3B3A"/>
                </a:solidFill>
                <a:latin typeface="Calibri"/>
                <a:cs typeface="Calibri"/>
              </a:rPr>
              <a:t>thyroid</a:t>
            </a:r>
            <a:r>
              <a:rPr dirty="0" sz="1600" spc="2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B3B3A"/>
                </a:solidFill>
                <a:latin typeface="Calibri"/>
                <a:cs typeface="Calibri"/>
              </a:rPr>
              <a:t>disease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77815" y="251917"/>
            <a:ext cx="356044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5"/>
              <a:t>METHODS: </a:t>
            </a:r>
            <a:r>
              <a:rPr dirty="0" spc="-10"/>
              <a:t>Study</a:t>
            </a:r>
            <a:r>
              <a:rPr dirty="0"/>
              <a:t> </a:t>
            </a:r>
            <a:r>
              <a:rPr dirty="0" spc="-5"/>
              <a:t>Design</a:t>
            </a:r>
          </a:p>
        </p:txBody>
      </p:sp>
      <p:sp>
        <p:nvSpPr>
          <p:cNvPr id="3" name="object 3"/>
          <p:cNvSpPr/>
          <p:nvPr/>
        </p:nvSpPr>
        <p:spPr>
          <a:xfrm>
            <a:off x="480059" y="999743"/>
            <a:ext cx="8185404" cy="41437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29412" y="1109472"/>
            <a:ext cx="7886700" cy="3931920"/>
          </a:xfrm>
          <a:custGeom>
            <a:avLst/>
            <a:gdLst/>
            <a:ahLst/>
            <a:cxnLst/>
            <a:rect l="l" t="t" r="r" b="b"/>
            <a:pathLst>
              <a:path w="7886700" h="3931920">
                <a:moveTo>
                  <a:pt x="0" y="3931920"/>
                </a:moveTo>
                <a:lnTo>
                  <a:pt x="7886700" y="3931920"/>
                </a:lnTo>
                <a:lnTo>
                  <a:pt x="7886700" y="0"/>
                </a:lnTo>
                <a:lnTo>
                  <a:pt x="0" y="0"/>
                </a:lnTo>
                <a:lnTo>
                  <a:pt x="0" y="3931920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07542" y="1201673"/>
            <a:ext cx="7200265" cy="3625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800">
                <a:solidFill>
                  <a:srgbClr val="3B3B3A"/>
                </a:solidFill>
                <a:latin typeface="Calibri"/>
                <a:cs typeface="Calibri"/>
              </a:rPr>
              <a:t>Randomised </a:t>
            </a:r>
            <a:r>
              <a:rPr dirty="0" sz="1800" spc="-10">
                <a:solidFill>
                  <a:srgbClr val="3B3B3A"/>
                </a:solidFill>
                <a:latin typeface="Calibri"/>
                <a:cs typeface="Calibri"/>
              </a:rPr>
              <a:t>sham-controlled </a:t>
            </a:r>
            <a:r>
              <a:rPr dirty="0" sz="1800" spc="-5">
                <a:solidFill>
                  <a:srgbClr val="3B3B3A"/>
                </a:solidFill>
                <a:latin typeface="Calibri"/>
                <a:cs typeface="Calibri"/>
              </a:rPr>
              <a:t>trial </a:t>
            </a:r>
            <a:r>
              <a:rPr dirty="0" sz="1800">
                <a:solidFill>
                  <a:srgbClr val="3B3B3A"/>
                </a:solidFill>
                <a:latin typeface="Calibri"/>
                <a:cs typeface="Calibri"/>
              </a:rPr>
              <a:t>(NCT</a:t>
            </a:r>
            <a:r>
              <a:rPr dirty="0" sz="1800" spc="5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B3B3A"/>
                </a:solidFill>
                <a:latin typeface="Calibri"/>
                <a:cs typeface="Calibri"/>
              </a:rPr>
              <a:t>01990911)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86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800" spc="-5">
                <a:solidFill>
                  <a:srgbClr val="3B3B3A"/>
                </a:solidFill>
                <a:latin typeface="Calibri"/>
                <a:cs typeface="Calibri"/>
              </a:rPr>
              <a:t>Similar design </a:t>
            </a:r>
            <a:r>
              <a:rPr dirty="0" sz="1800" spc="-10">
                <a:solidFill>
                  <a:srgbClr val="3B3B3A"/>
                </a:solidFill>
                <a:latin typeface="Calibri"/>
                <a:cs typeface="Calibri"/>
              </a:rPr>
              <a:t>to SYMPLICITY</a:t>
            </a:r>
            <a:r>
              <a:rPr dirty="0" sz="1800" spc="1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800">
                <a:solidFill>
                  <a:srgbClr val="3B3B3A"/>
                </a:solidFill>
                <a:latin typeface="Calibri"/>
                <a:cs typeface="Calibri"/>
              </a:rPr>
              <a:t>HTN-3</a:t>
            </a:r>
            <a:endParaRPr sz="1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87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800">
                <a:solidFill>
                  <a:srgbClr val="3B3B3A"/>
                </a:solidFill>
                <a:latin typeface="Calibri"/>
                <a:cs typeface="Calibri"/>
              </a:rPr>
              <a:t>80 </a:t>
            </a:r>
            <a:r>
              <a:rPr dirty="0" sz="1800" spc="-5">
                <a:solidFill>
                  <a:srgbClr val="3B3B3A"/>
                </a:solidFill>
                <a:latin typeface="Calibri"/>
                <a:cs typeface="Calibri"/>
              </a:rPr>
              <a:t>patients </a:t>
            </a:r>
            <a:r>
              <a:rPr dirty="0" sz="1800" spc="-10">
                <a:solidFill>
                  <a:srgbClr val="3B3B3A"/>
                </a:solidFill>
                <a:latin typeface="Calibri"/>
                <a:cs typeface="Calibri"/>
              </a:rPr>
              <a:t>randomised</a:t>
            </a:r>
            <a:endParaRPr sz="1800">
              <a:latin typeface="Calibri"/>
              <a:cs typeface="Calibri"/>
            </a:endParaRPr>
          </a:p>
          <a:p>
            <a:pPr lvl="1" marL="697865" indent="-227965">
              <a:lnSpc>
                <a:spcPct val="100000"/>
              </a:lnSpc>
              <a:spcBef>
                <a:spcPts val="135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800">
                <a:solidFill>
                  <a:srgbClr val="3B3B3A"/>
                </a:solidFill>
                <a:latin typeface="Calibri"/>
                <a:cs typeface="Calibri"/>
              </a:rPr>
              <a:t>42: RD </a:t>
            </a:r>
            <a:r>
              <a:rPr dirty="0" sz="1800" spc="-5">
                <a:solidFill>
                  <a:srgbClr val="3B3B3A"/>
                </a:solidFill>
                <a:latin typeface="Calibri"/>
                <a:cs typeface="Calibri"/>
              </a:rPr>
              <a:t>(10 </a:t>
            </a:r>
            <a:r>
              <a:rPr dirty="0" sz="1800" spc="-10">
                <a:solidFill>
                  <a:srgbClr val="3B3B3A"/>
                </a:solidFill>
                <a:latin typeface="Calibri"/>
                <a:cs typeface="Calibri"/>
              </a:rPr>
              <a:t>Flex catheter; </a:t>
            </a:r>
            <a:r>
              <a:rPr dirty="0" sz="1800">
                <a:solidFill>
                  <a:srgbClr val="3B3B3A"/>
                </a:solidFill>
                <a:latin typeface="Calibri"/>
                <a:cs typeface="Calibri"/>
              </a:rPr>
              <a:t>32 </a:t>
            </a:r>
            <a:r>
              <a:rPr dirty="0" sz="1800" spc="-10">
                <a:solidFill>
                  <a:srgbClr val="3B3B3A"/>
                </a:solidFill>
                <a:latin typeface="Calibri"/>
                <a:cs typeface="Calibri"/>
              </a:rPr>
              <a:t>Spyral</a:t>
            </a:r>
            <a:r>
              <a:rPr dirty="0" sz="1800" spc="65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3B3B3A"/>
                </a:solidFill>
                <a:latin typeface="Calibri"/>
                <a:cs typeface="Calibri"/>
              </a:rPr>
              <a:t>catheter)</a:t>
            </a:r>
            <a:endParaRPr sz="1800">
              <a:latin typeface="Calibri"/>
              <a:cs typeface="Calibri"/>
            </a:endParaRPr>
          </a:p>
          <a:p>
            <a:pPr lvl="1" marL="697865" indent="-227965">
              <a:lnSpc>
                <a:spcPct val="100000"/>
              </a:lnSpc>
              <a:spcBef>
                <a:spcPts val="137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 sz="1800">
                <a:solidFill>
                  <a:srgbClr val="3B3B3A"/>
                </a:solidFill>
                <a:latin typeface="Calibri"/>
                <a:cs typeface="Calibri"/>
              </a:rPr>
              <a:t>38: </a:t>
            </a:r>
            <a:r>
              <a:rPr dirty="0" sz="1800" spc="-5">
                <a:solidFill>
                  <a:srgbClr val="3B3B3A"/>
                </a:solidFill>
                <a:latin typeface="Calibri"/>
                <a:cs typeface="Calibri"/>
              </a:rPr>
              <a:t>sham-RD</a:t>
            </a:r>
            <a:endParaRPr sz="1800">
              <a:latin typeface="Calibri"/>
              <a:cs typeface="Calibri"/>
            </a:endParaRPr>
          </a:p>
          <a:p>
            <a:pPr marL="241300" marR="5080" indent="-228600">
              <a:lnSpc>
                <a:spcPct val="140000"/>
              </a:lnSpc>
              <a:spcBef>
                <a:spcPts val="10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800" spc="-5">
                <a:solidFill>
                  <a:srgbClr val="3B3B3A"/>
                </a:solidFill>
                <a:latin typeface="Calibri"/>
                <a:cs typeface="Calibri"/>
              </a:rPr>
              <a:t>Primary endpoint, </a:t>
            </a:r>
            <a:r>
              <a:rPr dirty="0" sz="1800" spc="-15">
                <a:solidFill>
                  <a:srgbClr val="3B3B3A"/>
                </a:solidFill>
                <a:latin typeface="Calibri"/>
                <a:cs typeface="Calibri"/>
              </a:rPr>
              <a:t>first </a:t>
            </a:r>
            <a:r>
              <a:rPr dirty="0" sz="1800" spc="-5">
                <a:solidFill>
                  <a:srgbClr val="3B3B3A"/>
                </a:solidFill>
                <a:latin typeface="Calibri"/>
                <a:cs typeface="Calibri"/>
              </a:rPr>
              <a:t>event of </a:t>
            </a:r>
            <a:r>
              <a:rPr dirty="0" sz="1800" spc="-5" b="1">
                <a:solidFill>
                  <a:srgbClr val="3B3B3A"/>
                </a:solidFill>
                <a:latin typeface="Calibri"/>
                <a:cs typeface="Calibri"/>
              </a:rPr>
              <a:t>subclinical </a:t>
            </a:r>
            <a:r>
              <a:rPr dirty="0" sz="1800" b="1">
                <a:solidFill>
                  <a:srgbClr val="3B3B3A"/>
                </a:solidFill>
                <a:latin typeface="Calibri"/>
                <a:cs typeface="Calibri"/>
              </a:rPr>
              <a:t>AF </a:t>
            </a:r>
            <a:r>
              <a:rPr dirty="0" sz="1800" spc="-5" b="1">
                <a:solidFill>
                  <a:srgbClr val="3B3B3A"/>
                </a:solidFill>
                <a:latin typeface="Calibri"/>
                <a:cs typeface="Calibri"/>
              </a:rPr>
              <a:t>lasting </a:t>
            </a:r>
            <a:r>
              <a:rPr dirty="0" sz="1800" spc="-10" b="1">
                <a:solidFill>
                  <a:srgbClr val="3B3B3A"/>
                </a:solidFill>
                <a:latin typeface="Calibri"/>
                <a:cs typeface="Calibri"/>
              </a:rPr>
              <a:t>at </a:t>
            </a:r>
            <a:r>
              <a:rPr dirty="0" sz="1800" spc="-5" b="1">
                <a:solidFill>
                  <a:srgbClr val="3B3B3A"/>
                </a:solidFill>
                <a:latin typeface="Calibri"/>
                <a:cs typeface="Calibri"/>
              </a:rPr>
              <a:t>least </a:t>
            </a:r>
            <a:r>
              <a:rPr dirty="0" sz="1800" b="1">
                <a:solidFill>
                  <a:srgbClr val="3B3B3A"/>
                </a:solidFill>
                <a:latin typeface="Calibri"/>
                <a:cs typeface="Calibri"/>
              </a:rPr>
              <a:t>6 </a:t>
            </a:r>
            <a:r>
              <a:rPr dirty="0" sz="1800" spc="-5" b="1">
                <a:solidFill>
                  <a:srgbClr val="3B3B3A"/>
                </a:solidFill>
                <a:latin typeface="Calibri"/>
                <a:cs typeface="Calibri"/>
              </a:rPr>
              <a:t>minutes </a:t>
            </a:r>
            <a:r>
              <a:rPr dirty="0" sz="1800" b="1">
                <a:solidFill>
                  <a:srgbClr val="3B3B3A"/>
                </a:solidFill>
                <a:latin typeface="Calibri"/>
                <a:cs typeface="Calibri"/>
              </a:rPr>
              <a:t>on  </a:t>
            </a:r>
            <a:r>
              <a:rPr dirty="0" sz="1800" spc="-5" b="1">
                <a:solidFill>
                  <a:srgbClr val="3B3B3A"/>
                </a:solidFill>
                <a:latin typeface="Calibri"/>
                <a:cs typeface="Calibri"/>
              </a:rPr>
              <a:t>implantable </a:t>
            </a:r>
            <a:r>
              <a:rPr dirty="0" sz="1800" b="1">
                <a:solidFill>
                  <a:srgbClr val="3B3B3A"/>
                </a:solidFill>
                <a:latin typeface="Calibri"/>
                <a:cs typeface="Calibri"/>
              </a:rPr>
              <a:t>loop </a:t>
            </a:r>
            <a:r>
              <a:rPr dirty="0" sz="1800" spc="-10" b="1">
                <a:solidFill>
                  <a:srgbClr val="3B3B3A"/>
                </a:solidFill>
                <a:latin typeface="Calibri"/>
                <a:cs typeface="Calibri"/>
              </a:rPr>
              <a:t>recorder</a:t>
            </a:r>
            <a:r>
              <a:rPr dirty="0" sz="1800" spc="-105" b="1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800" spc="-5" b="1">
                <a:solidFill>
                  <a:srgbClr val="3B3B3A"/>
                </a:solidFill>
                <a:latin typeface="Calibri"/>
                <a:cs typeface="Calibri"/>
              </a:rPr>
              <a:t>(ILR)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3B3B3A"/>
              </a:buClr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 sz="1800">
                <a:solidFill>
                  <a:srgbClr val="3B3B3A"/>
                </a:solidFill>
                <a:latin typeface="Calibri"/>
                <a:cs typeface="Calibri"/>
              </a:rPr>
              <a:t>ILR </a:t>
            </a:r>
            <a:r>
              <a:rPr dirty="0" sz="1800" spc="-5">
                <a:solidFill>
                  <a:srgbClr val="3B3B3A"/>
                </a:solidFill>
                <a:latin typeface="Calibri"/>
                <a:cs typeface="Calibri"/>
              </a:rPr>
              <a:t>scanned at six-month</a:t>
            </a:r>
            <a:r>
              <a:rPr dirty="0" sz="1800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800" spc="-10">
                <a:solidFill>
                  <a:srgbClr val="3B3B3A"/>
                </a:solidFill>
                <a:latin typeface="Calibri"/>
                <a:cs typeface="Calibri"/>
              </a:rPr>
              <a:t>intervals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370832" y="3977640"/>
            <a:ext cx="1822704" cy="9829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973705">
              <a:lnSpc>
                <a:spcPct val="100000"/>
              </a:lnSpc>
              <a:spcBef>
                <a:spcPts val="95"/>
              </a:spcBef>
            </a:pPr>
            <a:r>
              <a:rPr dirty="0" spc="-35"/>
              <a:t>RESULTS: </a:t>
            </a:r>
            <a:r>
              <a:rPr dirty="0" spc="-10"/>
              <a:t>Baseline</a:t>
            </a:r>
            <a:r>
              <a:rPr dirty="0" spc="70"/>
              <a:t> </a:t>
            </a:r>
            <a:r>
              <a:rPr dirty="0" spc="-15"/>
              <a:t>characteristics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78027" y="753618"/>
          <a:ext cx="8267700" cy="4390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16780"/>
                <a:gridCol w="1512570"/>
                <a:gridCol w="2018029"/>
              </a:tblGrid>
              <a:tr h="5218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RD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(N=42)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86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Sham-RD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algn="ctr" marL="317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(N=38)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985">
                <a:tc>
                  <a:txBody>
                    <a:bodyPr/>
                    <a:lstStyle/>
                    <a:p>
                      <a:pPr marL="24765">
                        <a:lnSpc>
                          <a:spcPts val="186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Age-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yr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65.2 ±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7.0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66.0 ±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8.2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</a:tr>
              <a:tr h="260857">
                <a:tc>
                  <a:txBody>
                    <a:bodyPr/>
                    <a:lstStyle/>
                    <a:p>
                      <a:pPr marL="24765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Male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sex-no.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29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(69)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30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(79)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985">
                <a:tc>
                  <a:txBody>
                    <a:bodyPr/>
                    <a:lstStyle/>
                    <a:p>
                      <a:pPr marL="24765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Abdominal girth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(cm)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115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6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11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86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116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±</a:t>
                      </a:r>
                      <a:r>
                        <a:rPr dirty="0" sz="16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13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</a:tr>
              <a:tr h="260858">
                <a:tc>
                  <a:txBody>
                    <a:bodyPr/>
                    <a:lstStyle/>
                    <a:p>
                      <a:pPr marL="24765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Body mass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index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(kg/m</a:t>
                      </a:r>
                      <a:r>
                        <a:rPr dirty="0" baseline="26455" sz="157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34.7 ±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6.2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33.3 ±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6.3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984">
                <a:tc gridSpan="3">
                  <a:txBody>
                    <a:bodyPr/>
                    <a:lstStyle/>
                    <a:p>
                      <a:pPr marL="24765">
                        <a:lnSpc>
                          <a:spcPts val="186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6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l</a:t>
                      </a:r>
                      <a:r>
                        <a:rPr dirty="0" sz="1600" spc="2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600" spc="-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600" spc="2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)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: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>
                        <a:alpha val="19999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60857">
                <a:tc>
                  <a:txBody>
                    <a:bodyPr/>
                    <a:lstStyle/>
                    <a:p>
                      <a:pPr marL="24765">
                        <a:lnSpc>
                          <a:spcPts val="1864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Previous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atrial</a:t>
                      </a:r>
                      <a:r>
                        <a:rPr dirty="0" sz="16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fibrillation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13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(31)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9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(24)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985">
                <a:tc>
                  <a:txBody>
                    <a:bodyPr/>
                    <a:lstStyle/>
                    <a:p>
                      <a:pPr marL="24765">
                        <a:lnSpc>
                          <a:spcPts val="1864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Obstructive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sleep</a:t>
                      </a:r>
                      <a:r>
                        <a:rPr dirty="0" sz="16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apnea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24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(57)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21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(55)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</a:tr>
              <a:tr h="260857">
                <a:tc>
                  <a:txBody>
                    <a:bodyPr/>
                    <a:lstStyle/>
                    <a:p>
                      <a:pPr marL="24765">
                        <a:lnSpc>
                          <a:spcPts val="1864"/>
                        </a:lnSpc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Stroke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(5)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(8)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985">
                <a:tc>
                  <a:txBody>
                    <a:bodyPr/>
                    <a:lstStyle/>
                    <a:p>
                      <a:pPr marL="24765">
                        <a:lnSpc>
                          <a:spcPts val="1864"/>
                        </a:lnSpc>
                      </a:pPr>
                      <a:r>
                        <a:rPr dirty="0" sz="1600" spc="-20">
                          <a:latin typeface="Calibri"/>
                          <a:cs typeface="Calibri"/>
                        </a:rPr>
                        <a:t>Transient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ischemic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attack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(10)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4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(10)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</a:tr>
              <a:tr h="260921">
                <a:tc>
                  <a:txBody>
                    <a:bodyPr/>
                    <a:lstStyle/>
                    <a:p>
                      <a:pPr marL="24765">
                        <a:lnSpc>
                          <a:spcPts val="1864"/>
                        </a:lnSpc>
                      </a:pPr>
                      <a:r>
                        <a:rPr dirty="0" sz="1600" spc="-15">
                          <a:latin typeface="Calibri"/>
                          <a:cs typeface="Calibri"/>
                        </a:rPr>
                        <a:t>Peripheral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arterial</a:t>
                      </a:r>
                      <a:r>
                        <a:rPr dirty="0" sz="16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disease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6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(14)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(9)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921">
                <a:tc>
                  <a:txBody>
                    <a:bodyPr/>
                    <a:lstStyle/>
                    <a:p>
                      <a:pPr marL="24765">
                        <a:lnSpc>
                          <a:spcPts val="1864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Coronary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artery</a:t>
                      </a:r>
                      <a:r>
                        <a:rPr dirty="0" sz="16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disease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4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28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(67)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864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26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(68)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</a:tr>
              <a:tr h="260921">
                <a:tc>
                  <a:txBody>
                    <a:bodyPr/>
                    <a:lstStyle/>
                    <a:p>
                      <a:pPr marL="24765">
                        <a:lnSpc>
                          <a:spcPts val="187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Previous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myocardial</a:t>
                      </a:r>
                      <a:r>
                        <a:rPr dirty="0" sz="16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infarction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12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(29)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87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9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(24)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0921">
                <a:tc>
                  <a:txBody>
                    <a:bodyPr/>
                    <a:lstStyle/>
                    <a:p>
                      <a:pPr marL="24765">
                        <a:lnSpc>
                          <a:spcPts val="187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Diabetes </a:t>
                      </a:r>
                      <a:r>
                        <a:rPr dirty="0" sz="1600" spc="-25">
                          <a:latin typeface="Calibri"/>
                          <a:cs typeface="Calibri"/>
                        </a:rPr>
                        <a:t>Type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25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(60)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87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18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(47)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</a:tr>
              <a:tr h="260921">
                <a:tc>
                  <a:txBody>
                    <a:bodyPr/>
                    <a:lstStyle/>
                    <a:p>
                      <a:pPr marL="24765">
                        <a:lnSpc>
                          <a:spcPts val="187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Hyperlipidemia-no.</a:t>
                      </a:r>
                      <a:r>
                        <a:rPr dirty="0" sz="16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36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(86)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87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34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(89)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8722">
                <a:tc>
                  <a:txBody>
                    <a:bodyPr/>
                    <a:lstStyle/>
                    <a:p>
                      <a:pPr marL="24765">
                        <a:lnSpc>
                          <a:spcPts val="1545"/>
                        </a:lnSpc>
                      </a:pPr>
                      <a:r>
                        <a:rPr dirty="0" sz="1600" spc="-15">
                          <a:latin typeface="Calibri"/>
                          <a:cs typeface="Calibri"/>
                        </a:rPr>
                        <a:t>Current smoker-no.</a:t>
                      </a:r>
                      <a:r>
                        <a:rPr dirty="0" sz="1600" spc="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(%)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5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4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(10)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545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6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(16)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000000">
                        <a:alpha val="19999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2973705">
              <a:lnSpc>
                <a:spcPct val="100000"/>
              </a:lnSpc>
              <a:spcBef>
                <a:spcPts val="95"/>
              </a:spcBef>
            </a:pPr>
            <a:r>
              <a:rPr dirty="0" spc="-35"/>
              <a:t>RESULTS: </a:t>
            </a:r>
            <a:r>
              <a:rPr dirty="0" spc="-10"/>
              <a:t>Baseline</a:t>
            </a:r>
            <a:r>
              <a:rPr dirty="0" spc="70"/>
              <a:t> </a:t>
            </a:r>
            <a:r>
              <a:rPr dirty="0" spc="-15"/>
              <a:t>characteristics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49757" y="871347"/>
          <a:ext cx="8124190" cy="42106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34865"/>
                <a:gridCol w="1486535"/>
                <a:gridCol w="1983104"/>
              </a:tblGrid>
              <a:tr h="5218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6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RD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(N=42)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86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Sham-RD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algn="ctr" marL="1905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(N=38)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2636">
                <a:tc>
                  <a:txBody>
                    <a:bodyPr/>
                    <a:lstStyle/>
                    <a:p>
                      <a:pPr marL="2476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No. of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antihypertensive</a:t>
                      </a:r>
                      <a:r>
                        <a:rPr dirty="0" sz="16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medications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3.6±0.9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3.9±1.1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</a:tr>
              <a:tr h="262509">
                <a:tc gridSpan="3">
                  <a:txBody>
                    <a:bodyPr/>
                    <a:lstStyle/>
                    <a:p>
                      <a:pPr marL="2476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1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2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600" spc="24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600" spc="-9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y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p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v</a:t>
                      </a:r>
                      <a:r>
                        <a:rPr dirty="0" sz="16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2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6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-</a:t>
                      </a:r>
                      <a:r>
                        <a:rPr dirty="0" sz="1600" spc="-5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.</a:t>
                      </a:r>
                      <a:r>
                        <a:rPr dirty="0" sz="1600" spc="2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%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)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: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>
                        <a:alpha val="19999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62635">
                <a:tc>
                  <a:txBody>
                    <a:bodyPr/>
                    <a:lstStyle/>
                    <a:p>
                      <a:pPr marL="24765">
                        <a:lnSpc>
                          <a:spcPts val="187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ACE-inhibitor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87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27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(64)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87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24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(63)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</a:tr>
              <a:tr h="262509">
                <a:tc>
                  <a:txBody>
                    <a:bodyPr/>
                    <a:lstStyle/>
                    <a:p>
                      <a:pPr marL="24765">
                        <a:lnSpc>
                          <a:spcPts val="1864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Angiotensin-receptor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blocker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864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15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(36)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864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14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(37)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2636">
                <a:tc>
                  <a:txBody>
                    <a:bodyPr/>
                    <a:lstStyle/>
                    <a:p>
                      <a:pPr marL="24765">
                        <a:lnSpc>
                          <a:spcPts val="187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Aldosterone antagonist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(AA)/Spironolactone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87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10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(24)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87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11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(29)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</a:tr>
              <a:tr h="262508">
                <a:tc>
                  <a:txBody>
                    <a:bodyPr/>
                    <a:lstStyle/>
                    <a:p>
                      <a:pPr marL="24765">
                        <a:lnSpc>
                          <a:spcPts val="187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Direct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acting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vasodilator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(alpha-blocker)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87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5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(12)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87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10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(26)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2636">
                <a:tc>
                  <a:txBody>
                    <a:bodyPr/>
                    <a:lstStyle/>
                    <a:p>
                      <a:pPr marL="24765">
                        <a:lnSpc>
                          <a:spcPts val="1870"/>
                        </a:lnSpc>
                      </a:pPr>
                      <a:r>
                        <a:rPr dirty="0" sz="1600" spc="-15">
                          <a:latin typeface="Calibri"/>
                          <a:cs typeface="Calibri"/>
                        </a:rPr>
                        <a:t>Beta-blocker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87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34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(81)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87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29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(76)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</a:tr>
              <a:tr h="262508">
                <a:tc>
                  <a:txBody>
                    <a:bodyPr/>
                    <a:lstStyle/>
                    <a:p>
                      <a:pPr marL="24765">
                        <a:lnSpc>
                          <a:spcPts val="187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Calcium channel</a:t>
                      </a:r>
                      <a:r>
                        <a:rPr dirty="0" sz="16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blocker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87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19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(45)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87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23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(61)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2636">
                <a:tc>
                  <a:txBody>
                    <a:bodyPr/>
                    <a:lstStyle/>
                    <a:p>
                      <a:pPr marL="24765">
                        <a:lnSpc>
                          <a:spcPts val="187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Diuretic,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other than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87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39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(93)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87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36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(95)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</a:tr>
              <a:tr h="262534">
                <a:tc gridSpan="3">
                  <a:txBody>
                    <a:bodyPr/>
                    <a:lstStyle/>
                    <a:p>
                      <a:pPr marL="24765">
                        <a:lnSpc>
                          <a:spcPts val="1875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1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-1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s</a:t>
                      </a:r>
                      <a:r>
                        <a:rPr dirty="0" sz="16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600" spc="2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e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h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c</a:t>
                      </a:r>
                      <a:r>
                        <a:rPr dirty="0" sz="1600" spc="-8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</a:t>
                      </a:r>
                      <a:r>
                        <a:rPr dirty="0" sz="1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6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g</a:t>
                      </a:r>
                      <a:r>
                        <a:rPr dirty="0" sz="1600" spc="-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r</a:t>
                      </a:r>
                      <a:r>
                        <a:rPr dirty="0" sz="1600" spc="-10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6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m</a:t>
                      </a:r>
                      <a:r>
                        <a:rPr dirty="0" sz="16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: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4471C4">
                        <a:alpha val="19999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62585">
                <a:tc>
                  <a:txBody>
                    <a:bodyPr/>
                    <a:lstStyle/>
                    <a:p>
                      <a:pPr marL="24765">
                        <a:lnSpc>
                          <a:spcPts val="1875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Left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ventricular ejection</a:t>
                      </a:r>
                      <a:r>
                        <a:rPr dirty="0" sz="1600" spc="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fraction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875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63.4±8.0%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875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64.7±8.9%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</a:tr>
              <a:tr h="262572">
                <a:tc>
                  <a:txBody>
                    <a:bodyPr/>
                    <a:lstStyle/>
                    <a:p>
                      <a:pPr marL="24765">
                        <a:lnSpc>
                          <a:spcPts val="1875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Left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atrial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dimension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(mm)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875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46.0±4.6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875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46.0±4.4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2572">
                <a:tc>
                  <a:txBody>
                    <a:bodyPr/>
                    <a:lstStyle/>
                    <a:p>
                      <a:pPr marL="24765">
                        <a:lnSpc>
                          <a:spcPts val="1875"/>
                        </a:lnSpc>
                      </a:pPr>
                      <a:r>
                        <a:rPr dirty="0" sz="1600" spc="-15">
                          <a:latin typeface="Calibri"/>
                          <a:cs typeface="Calibri"/>
                        </a:rPr>
                        <a:t>E/e’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ratio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875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11.5±4.2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875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12.9±6.8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0000">
                        <a:alpha val="19999"/>
                      </a:srgbClr>
                    </a:solidFill>
                  </a:tcPr>
                </a:tc>
              </a:tr>
              <a:tr h="262567">
                <a:tc>
                  <a:txBody>
                    <a:bodyPr/>
                    <a:lstStyle/>
                    <a:p>
                      <a:pPr marL="24765">
                        <a:lnSpc>
                          <a:spcPts val="1875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Left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ventricular mass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(grams)*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ts val="1875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247.9±65.7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ts val="1875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278.3±71.2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41723" y="251917"/>
            <a:ext cx="429260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pc="-35"/>
              <a:t>RESULTS: </a:t>
            </a:r>
            <a:r>
              <a:rPr dirty="0" spc="-20"/>
              <a:t>Procedural</a:t>
            </a:r>
            <a:r>
              <a:rPr dirty="0" spc="45"/>
              <a:t> </a:t>
            </a:r>
            <a:r>
              <a:rPr dirty="0" spc="-20"/>
              <a:t>statistics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1460" y="1082166"/>
          <a:ext cx="8920480" cy="37579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23360"/>
                <a:gridCol w="2439669"/>
                <a:gridCol w="2439670"/>
              </a:tblGrid>
              <a:tr h="7489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4471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dirty="0" sz="2400" b="1">
                          <a:latin typeface="Calibri"/>
                          <a:cs typeface="Calibri"/>
                        </a:rPr>
                        <a:t>RD</a:t>
                      </a:r>
                      <a:r>
                        <a:rPr dirty="0" sz="24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" b="1">
                          <a:latin typeface="Calibri"/>
                          <a:cs typeface="Calibri"/>
                        </a:rPr>
                        <a:t>(n=42)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2085">
                    <a:lnL w="1270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4471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dirty="0" sz="2400" b="1">
                          <a:latin typeface="Calibri"/>
                          <a:cs typeface="Calibri"/>
                        </a:rPr>
                        <a:t>Sham-RD</a:t>
                      </a:r>
                      <a:r>
                        <a:rPr dirty="0" sz="2400" spc="-4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" b="1">
                          <a:latin typeface="Calibri"/>
                          <a:cs typeface="Calibri"/>
                        </a:rPr>
                        <a:t>(n=38)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2085">
                    <a:lnL w="1270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4471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7489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Coronary </a:t>
                      </a:r>
                      <a:r>
                        <a:rPr dirty="0" sz="2400" spc="-15">
                          <a:latin typeface="Calibri"/>
                          <a:cs typeface="Calibri"/>
                        </a:rPr>
                        <a:t>stents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(patients)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2085">
                    <a:lnL w="1270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4471C4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3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2085">
                    <a:lnL w="1270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4471C4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355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3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2085">
                    <a:lnL w="1270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4471C4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7490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dirty="0" sz="2400" spc="-15">
                          <a:latin typeface="Calibri"/>
                          <a:cs typeface="Calibri"/>
                        </a:rPr>
                        <a:t>Fluoroscopy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time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5">
                          <a:latin typeface="Calibri"/>
                          <a:cs typeface="Calibri"/>
                        </a:rPr>
                        <a:t>(minutes)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2720">
                    <a:lnL w="1270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4471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25:42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2720">
                    <a:lnL w="1270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4471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7:57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2720">
                    <a:lnL w="1270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4471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  <a:tr h="74889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dirty="0" sz="2400" spc="-15">
                          <a:latin typeface="Calibri"/>
                          <a:cs typeface="Calibri"/>
                        </a:rPr>
                        <a:t>Contrast </a:t>
                      </a:r>
                      <a:r>
                        <a:rPr dirty="0" sz="2400" spc="-5">
                          <a:latin typeface="Calibri"/>
                          <a:cs typeface="Calibri"/>
                        </a:rPr>
                        <a:t>used</a:t>
                      </a:r>
                      <a:r>
                        <a:rPr dirty="0" sz="24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>
                          <a:latin typeface="Calibri"/>
                          <a:cs typeface="Calibri"/>
                        </a:rPr>
                        <a:t>(ml)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2720">
                    <a:lnL w="1270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4471C4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206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2720">
                    <a:lnL w="1270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4471C4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135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2720">
                    <a:lnL w="1270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4471C4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</a:tr>
              <a:tr h="74895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dirty="0" sz="2400" spc="-10">
                          <a:latin typeface="Calibri"/>
                          <a:cs typeface="Calibri"/>
                        </a:rPr>
                        <a:t>Renal </a:t>
                      </a:r>
                      <a:r>
                        <a:rPr dirty="0" sz="2400" spc="-5">
                          <a:latin typeface="Calibri"/>
                          <a:cs typeface="Calibri"/>
                        </a:rPr>
                        <a:t>artery</a:t>
                      </a:r>
                      <a:r>
                        <a:rPr dirty="0" sz="2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400" spc="-10">
                          <a:latin typeface="Calibri"/>
                          <a:cs typeface="Calibri"/>
                        </a:rPr>
                        <a:t>ablations/patient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2720">
                    <a:lnL w="1270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4471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dirty="0" sz="2400" spc="-5">
                          <a:latin typeface="Calibri"/>
                          <a:cs typeface="Calibri"/>
                        </a:rPr>
                        <a:t>24,4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2720">
                    <a:lnL w="1270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4471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dirty="0" sz="2400">
                          <a:latin typeface="Calibri"/>
                          <a:cs typeface="Calibri"/>
                        </a:rPr>
                        <a:t>0</a:t>
                      </a:r>
                      <a:endParaRPr sz="2400">
                        <a:latin typeface="Calibri"/>
                        <a:cs typeface="Calibri"/>
                      </a:endParaRPr>
                    </a:p>
                  </a:txBody>
                  <a:tcPr marL="0" marR="0" marB="0" marT="172720">
                    <a:lnL w="1270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4471C4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Julien</dc:creator>
  <cp:keywords>Medtronic Controlled</cp:keywords>
  <dc:title>Présentation PowerPoint</dc:title>
  <dcterms:created xsi:type="dcterms:W3CDTF">2019-05-22T15:19:47Z</dcterms:created>
  <dcterms:modified xsi:type="dcterms:W3CDTF">2019-05-22T15:19:47Z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2019-05-21T00:00:00Z</vt:filetime>
  </property>
  <property fmtid="{D5CDD505-2E9C-101B-9397-08002B2CF9AE}" pid="3" name="Creator">
    <vt:lpwstr>Microsoft® PowerPoint® 2013</vt:lpwstr>
  </property>
  <property fmtid="{D5CDD505-2E9C-101B-9397-08002B2CF9AE}" pid="4" name="LastSaved">
    <vt:filetime>2019-05-22T00:00:00Z</vt:filetime>
  </property>
</Properties>
</file>