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6866" y="681609"/>
            <a:ext cx="7370267" cy="210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37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37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537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6417" y="152400"/>
            <a:ext cx="8274431" cy="577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3006" y="189229"/>
            <a:ext cx="7977987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5376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501" y="1527936"/>
            <a:ext cx="8476996" cy="393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43815" marR="5080">
              <a:lnSpc>
                <a:spcPct val="85000"/>
              </a:lnSpc>
            </a:pPr>
            <a:r>
              <a:rPr dirty="0" spc="-5"/>
              <a:t>First-in-man Experience of the  </a:t>
            </a:r>
            <a:r>
              <a:rPr dirty="0" spc="-10"/>
              <a:t>Transcatheter FORMA Repair  </a:t>
            </a:r>
            <a:r>
              <a:rPr dirty="0" spc="-5"/>
              <a:t>System for Treating Severe  Tricuspid</a:t>
            </a:r>
            <a:r>
              <a:rPr dirty="0" spc="-50"/>
              <a:t> </a:t>
            </a:r>
            <a:r>
              <a:rPr dirty="0" spc="-5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8667" y="3946397"/>
            <a:ext cx="5547360" cy="466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b="1" i="1">
                <a:latin typeface="Arial"/>
                <a:cs typeface="Arial"/>
              </a:rPr>
              <a:t>Francisco Campelo-Parada,</a:t>
            </a:r>
            <a:r>
              <a:rPr dirty="0" sz="2900" spc="-150" b="1" i="1">
                <a:latin typeface="Arial"/>
                <a:cs typeface="Arial"/>
              </a:rPr>
              <a:t> </a:t>
            </a:r>
            <a:r>
              <a:rPr dirty="0" sz="2900" spc="-15" b="1" i="1">
                <a:latin typeface="Arial"/>
                <a:cs typeface="Arial"/>
              </a:rPr>
              <a:t>MD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83079" y="4724400"/>
            <a:ext cx="2718816" cy="1391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0891" y="4856988"/>
            <a:ext cx="2590800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027" rIns="0" bIns="0" rtlCol="0" vert="horz">
            <a:spAutoFit/>
          </a:bodyPr>
          <a:lstStyle/>
          <a:p>
            <a:pPr marL="212725">
              <a:lnSpc>
                <a:spcPct val="100000"/>
              </a:lnSpc>
            </a:pPr>
            <a:r>
              <a:rPr dirty="0"/>
              <a:t>Procedural Steps: </a:t>
            </a:r>
            <a:r>
              <a:rPr dirty="0" spc="-5"/>
              <a:t>Locking</a:t>
            </a:r>
            <a:r>
              <a:rPr dirty="0" spc="-80"/>
              <a:t> </a:t>
            </a:r>
            <a:r>
              <a:rPr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0" y="1943100"/>
            <a:ext cx="3810000" cy="359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8391" y="5498591"/>
            <a:ext cx="1207135" cy="699770"/>
          </a:xfrm>
          <a:custGeom>
            <a:avLst/>
            <a:gdLst/>
            <a:ahLst/>
            <a:cxnLst/>
            <a:rect l="l" t="t" r="r" b="b"/>
            <a:pathLst>
              <a:path w="1207135" h="699770">
                <a:moveTo>
                  <a:pt x="0" y="699515"/>
                </a:moveTo>
                <a:lnTo>
                  <a:pt x="1207008" y="699515"/>
                </a:lnTo>
                <a:lnTo>
                  <a:pt x="1207008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98391" y="5498591"/>
            <a:ext cx="1207135" cy="699770"/>
          </a:xfrm>
          <a:custGeom>
            <a:avLst/>
            <a:gdLst/>
            <a:ahLst/>
            <a:cxnLst/>
            <a:rect l="l" t="t" r="r" b="b"/>
            <a:pathLst>
              <a:path w="1207135" h="699770">
                <a:moveTo>
                  <a:pt x="0" y="699515"/>
                </a:moveTo>
                <a:lnTo>
                  <a:pt x="1207008" y="699515"/>
                </a:lnTo>
                <a:lnTo>
                  <a:pt x="1207008" y="0"/>
                </a:lnTo>
                <a:lnTo>
                  <a:pt x="0" y="0"/>
                </a:lnTo>
                <a:lnTo>
                  <a:pt x="0" y="699515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504188"/>
            <a:ext cx="5219697" cy="448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539239"/>
            <a:ext cx="2255517" cy="2673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520189"/>
            <a:ext cx="2274570" cy="2711450"/>
          </a:xfrm>
          <a:custGeom>
            <a:avLst/>
            <a:gdLst/>
            <a:ahLst/>
            <a:cxnLst/>
            <a:rect l="l" t="t" r="r" b="b"/>
            <a:pathLst>
              <a:path w="2274570" h="2711450">
                <a:moveTo>
                  <a:pt x="0" y="2711195"/>
                </a:moveTo>
                <a:lnTo>
                  <a:pt x="2274570" y="2711195"/>
                </a:lnTo>
                <a:lnTo>
                  <a:pt x="227457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69614" y="1728977"/>
            <a:ext cx="788035" cy="885825"/>
          </a:xfrm>
          <a:custGeom>
            <a:avLst/>
            <a:gdLst/>
            <a:ahLst/>
            <a:cxnLst/>
            <a:rect l="l" t="t" r="r" b="b"/>
            <a:pathLst>
              <a:path w="788035" h="885825">
                <a:moveTo>
                  <a:pt x="0" y="885444"/>
                </a:moveTo>
                <a:lnTo>
                  <a:pt x="787908" y="885444"/>
                </a:lnTo>
                <a:lnTo>
                  <a:pt x="787908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33422" y="1504950"/>
            <a:ext cx="1536065" cy="225425"/>
          </a:xfrm>
          <a:custGeom>
            <a:avLst/>
            <a:gdLst/>
            <a:ahLst/>
            <a:cxnLst/>
            <a:rect l="l" t="t" r="r" b="b"/>
            <a:pathLst>
              <a:path w="1536064" h="225425">
                <a:moveTo>
                  <a:pt x="0" y="0"/>
                </a:moveTo>
                <a:lnTo>
                  <a:pt x="1536064" y="225044"/>
                </a:lnTo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56282" y="2635757"/>
            <a:ext cx="1513205" cy="1577340"/>
          </a:xfrm>
          <a:custGeom>
            <a:avLst/>
            <a:gdLst/>
            <a:ahLst/>
            <a:cxnLst/>
            <a:rect l="l" t="t" r="r" b="b"/>
            <a:pathLst>
              <a:path w="1513204" h="1577339">
                <a:moveTo>
                  <a:pt x="0" y="1576958"/>
                </a:moveTo>
                <a:lnTo>
                  <a:pt x="1512951" y="0"/>
                </a:lnTo>
              </a:path>
            </a:pathLst>
          </a:custGeom>
          <a:ln w="38099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002" y="0"/>
            <a:ext cx="5036820" cy="5441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00" spc="-10"/>
              <a:t>Baseline</a:t>
            </a:r>
            <a:r>
              <a:rPr dirty="0" sz="3400" spc="-45"/>
              <a:t> </a:t>
            </a:r>
            <a:r>
              <a:rPr dirty="0" sz="3400" spc="-5"/>
              <a:t>Characteristics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5298947" y="455676"/>
            <a:ext cx="1746503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46191" y="480059"/>
            <a:ext cx="1652015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5691" y="6160008"/>
            <a:ext cx="6148070" cy="15875"/>
          </a:xfrm>
          <a:custGeom>
            <a:avLst/>
            <a:gdLst/>
            <a:ahLst/>
            <a:cxnLst/>
            <a:rect l="l" t="t" r="r" b="b"/>
            <a:pathLst>
              <a:path w="6148070" h="15875">
                <a:moveTo>
                  <a:pt x="0" y="15557"/>
                </a:moveTo>
                <a:lnTo>
                  <a:pt x="6147562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18534" y="6171539"/>
            <a:ext cx="26543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i="1">
                <a:latin typeface="Calibri"/>
                <a:cs typeface="Calibri"/>
              </a:rPr>
              <a:t>Values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are</a:t>
            </a:r>
            <a:r>
              <a:rPr dirty="0" sz="1100" spc="-20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expressed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as</a:t>
            </a:r>
            <a:r>
              <a:rPr dirty="0" sz="1100" spc="-20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n</a:t>
            </a:r>
            <a:r>
              <a:rPr dirty="0" sz="1100" spc="-10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(%)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or</a:t>
            </a:r>
            <a:r>
              <a:rPr dirty="0" sz="1100" spc="-10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mean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(</a:t>
            </a:r>
            <a:r>
              <a:rPr dirty="0" sz="1150" spc="-5" b="1" i="1">
                <a:latin typeface="MS PGothic"/>
                <a:cs typeface="MS PGothic"/>
              </a:rPr>
              <a:t>±</a:t>
            </a:r>
            <a:r>
              <a:rPr dirty="0" sz="1100" spc="-5" b="1" i="1">
                <a:latin typeface="Calibri"/>
                <a:cs typeface="Calibri"/>
              </a:rPr>
              <a:t>SD)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5716" y="4221988"/>
            <a:ext cx="3132455" cy="1942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Kansas </a:t>
            </a:r>
            <a:r>
              <a:rPr dirty="0" sz="1400">
                <a:latin typeface="Calibri"/>
                <a:cs typeface="Calibri"/>
              </a:rPr>
              <a:t>City </a:t>
            </a:r>
            <a:r>
              <a:rPr dirty="0" sz="1400" spc="-10">
                <a:latin typeface="Calibri"/>
                <a:cs typeface="Calibri"/>
              </a:rPr>
              <a:t>Cardiomyopathy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Questionnaire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 i="1">
                <a:latin typeface="Calibri"/>
                <a:cs typeface="Calibri"/>
              </a:rPr>
              <a:t>Baseline</a:t>
            </a:r>
            <a:r>
              <a:rPr dirty="0" sz="1400" spc="-65" b="1" i="1">
                <a:latin typeface="Calibri"/>
                <a:cs typeface="Calibri"/>
              </a:rPr>
              <a:t> </a:t>
            </a:r>
            <a:r>
              <a:rPr dirty="0" sz="1400" spc="-5" b="1" i="1">
                <a:latin typeface="Calibri"/>
                <a:cs typeface="Calibri"/>
              </a:rPr>
              <a:t>Echocardiogram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30">
                <a:latin typeface="Calibri"/>
                <a:cs typeface="Calibri"/>
              </a:rPr>
              <a:t>LVEF</a:t>
            </a:r>
            <a:r>
              <a:rPr dirty="0" sz="1400" spc="-8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35">
                <a:latin typeface="Calibri"/>
                <a:cs typeface="Calibri"/>
              </a:rPr>
              <a:t>PAPs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(mmHg)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MR </a:t>
            </a:r>
            <a:r>
              <a:rPr dirty="0" sz="1400" spc="-10">
                <a:latin typeface="Calibri"/>
                <a:cs typeface="Calibri"/>
              </a:rPr>
              <a:t>grade </a:t>
            </a:r>
            <a:r>
              <a:rPr dirty="0" sz="1400">
                <a:latin typeface="Calibri"/>
                <a:cs typeface="Calibri"/>
              </a:rPr>
              <a:t>(Mild or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Moderate)</a:t>
            </a:r>
            <a:endParaRPr sz="1400">
              <a:latin typeface="Calibri"/>
              <a:cs typeface="Calibri"/>
            </a:endParaRPr>
          </a:p>
          <a:p>
            <a:pPr marL="12700" marR="159893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Severe </a:t>
            </a:r>
            <a:r>
              <a:rPr dirty="0" sz="1400" spc="-5">
                <a:latin typeface="Calibri"/>
                <a:cs typeface="Calibri"/>
              </a:rPr>
              <a:t>TR </a:t>
            </a:r>
            <a:r>
              <a:rPr dirty="0" sz="1400" spc="-10">
                <a:latin typeface="Calibri"/>
                <a:cs typeface="Calibri"/>
              </a:rPr>
              <a:t>grade  </a:t>
            </a:r>
            <a:r>
              <a:rPr dirty="0" sz="1400" spc="-25">
                <a:latin typeface="Calibri"/>
                <a:cs typeface="Calibri"/>
              </a:rPr>
              <a:t>Vena </a:t>
            </a:r>
            <a:r>
              <a:rPr dirty="0" sz="1400" spc="-10">
                <a:latin typeface="Calibri"/>
                <a:cs typeface="Calibri"/>
              </a:rPr>
              <a:t>contracta </a:t>
            </a:r>
            <a:r>
              <a:rPr dirty="0" sz="1400" spc="-5">
                <a:latin typeface="Calibri"/>
                <a:cs typeface="Calibri"/>
              </a:rPr>
              <a:t>(mm)  </a:t>
            </a:r>
            <a:r>
              <a:rPr dirty="0" sz="1400" spc="-10">
                <a:latin typeface="Calibri"/>
                <a:cs typeface="Calibri"/>
              </a:rPr>
              <a:t>RV </a:t>
            </a:r>
            <a:r>
              <a:rPr dirty="0" sz="1400" spc="-5">
                <a:latin typeface="Calibri"/>
                <a:cs typeface="Calibri"/>
              </a:rPr>
              <a:t>diameter </a:t>
            </a:r>
            <a:r>
              <a:rPr dirty="0" sz="1400" spc="-10">
                <a:latin typeface="Calibri"/>
                <a:cs typeface="Calibri"/>
              </a:rPr>
              <a:t>(mm)  </a:t>
            </a:r>
            <a:r>
              <a:rPr dirty="0" sz="1400" spc="-20">
                <a:latin typeface="Calibri"/>
                <a:cs typeface="Calibri"/>
              </a:rPr>
              <a:t>TAPSE</a:t>
            </a:r>
            <a:r>
              <a:rPr dirty="0" sz="1400" spc="-1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(mm)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56360" y="480059"/>
          <a:ext cx="5646420" cy="3761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584"/>
                <a:gridCol w="1172247"/>
                <a:gridCol w="1652015"/>
              </a:tblGrid>
              <a:tr h="342138"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143">
                      <a:solidFill>
                        <a:srgbClr val="2E2ECB"/>
                      </a:solidFill>
                      <a:prstDash val="solid"/>
                    </a:lnR>
                    <a:lnB w="16764">
                      <a:solidFill>
                        <a:srgbClr val="2E2EC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143">
                      <a:solidFill>
                        <a:srgbClr val="2E2ECB"/>
                      </a:solidFill>
                      <a:prstDash val="solid"/>
                    </a:lnL>
                    <a:lnR w="9143">
                      <a:solidFill>
                        <a:srgbClr val="2E2ECB"/>
                      </a:solidFill>
                      <a:prstDash val="solid"/>
                    </a:lnR>
                    <a:lnT w="9143">
                      <a:solidFill>
                        <a:srgbClr val="2E2ECB"/>
                      </a:solidFill>
                      <a:prstDash val="solid"/>
                    </a:lnT>
                    <a:lnB w="16764">
                      <a:solidFill>
                        <a:srgbClr val="2E2ECB"/>
                      </a:solidFill>
                      <a:prstDash val="solid"/>
                    </a:lnB>
                  </a:tcPr>
                </a:tc>
              </a:tr>
              <a:tr h="233235">
                <a:tc>
                  <a:txBody>
                    <a:bodyPr/>
                    <a:lstStyle/>
                    <a:p>
                      <a:pPr marL="201930">
                        <a:lnSpc>
                          <a:spcPts val="149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(years)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6764">
                      <a:solidFill>
                        <a:srgbClr val="2E2EC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6764">
                      <a:solidFill>
                        <a:srgbClr val="2E2EC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556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baseline="1984" sz="2100" spc="-7">
                          <a:latin typeface="Calibri"/>
                          <a:cs typeface="Calibri"/>
                        </a:rPr>
                        <a:t>76</a:t>
                      </a:r>
                      <a:r>
                        <a:rPr dirty="0" baseline="1984" sz="2100" spc="-3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30">
                          <a:latin typeface="Arial"/>
                          <a:cs typeface="Arial"/>
                        </a:rPr>
                        <a:t>±</a:t>
                      </a:r>
                      <a:r>
                        <a:rPr dirty="0" baseline="1984" sz="2100" spc="44">
                          <a:latin typeface="Calibri"/>
                          <a:cs typeface="Calibri"/>
                        </a:rPr>
                        <a:t>13</a:t>
                      </a:r>
                      <a:endParaRPr baseline="1984" sz="2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16764">
                      <a:solidFill>
                        <a:srgbClr val="2E2ECB"/>
                      </a:solidFill>
                      <a:prstDash val="solid"/>
                    </a:lnT>
                  </a:tcPr>
                </a:tc>
              </a:tr>
              <a:tr h="205422">
                <a:tc>
                  <a:txBody>
                    <a:bodyPr/>
                    <a:lstStyle/>
                    <a:p>
                      <a:pPr marL="201930">
                        <a:lnSpc>
                          <a:spcPts val="141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Sex</a:t>
                      </a:r>
                      <a:r>
                        <a:rPr dirty="0" sz="1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(male)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1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(57)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NYHA  Class 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Š</a:t>
                      </a:r>
                      <a:r>
                        <a:rPr dirty="0" sz="1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(86)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59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Coronary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artery</a:t>
                      </a:r>
                      <a:r>
                        <a:rPr dirty="0"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disease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(86)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Previous</a:t>
                      </a:r>
                      <a:r>
                        <a:rPr dirty="0" sz="1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CABG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(71)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Previous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surgery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(57)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550">
                <a:tc>
                  <a:txBody>
                    <a:bodyPr/>
                    <a:lstStyle/>
                    <a:p>
                      <a:pPr algn="ctr" marR="13716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Mitral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550">
                <a:tc>
                  <a:txBody>
                    <a:bodyPr/>
                    <a:lstStyle/>
                    <a:p>
                      <a:pPr algn="ctr" marR="139700">
                        <a:lnSpc>
                          <a:spcPts val="14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Aortic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(29)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59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COPD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Permanent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fibrillation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(71)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59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Pulmonary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Hypertension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(71)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Clearance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creatinine &lt;60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mL/min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(eGFR)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07695">
                        <a:lnSpc>
                          <a:spcPts val="147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(86)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20547">
                <a:tc>
                  <a:txBody>
                    <a:bodyPr/>
                    <a:lstStyle/>
                    <a:p>
                      <a:pPr marL="201930">
                        <a:lnSpc>
                          <a:spcPts val="147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Hemodialysis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Log.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EuroSCORE</a:t>
                      </a:r>
                      <a:r>
                        <a:rPr dirty="0" sz="14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41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(14)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28575">
                        <a:lnSpc>
                          <a:spcPts val="1620"/>
                        </a:lnSpc>
                      </a:pPr>
                      <a:r>
                        <a:rPr dirty="0" sz="1400" spc="20">
                          <a:latin typeface="Calibri"/>
                          <a:cs typeface="Calibri"/>
                        </a:rPr>
                        <a:t>25.7</a:t>
                      </a:r>
                      <a:r>
                        <a:rPr dirty="0" baseline="2136" sz="1950" spc="3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17.4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1901">
                <a:tc>
                  <a:txBody>
                    <a:bodyPr/>
                    <a:lstStyle/>
                    <a:p>
                      <a:pPr marL="201930">
                        <a:lnSpc>
                          <a:spcPts val="152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Daily Furosemide dose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(mg)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4040">
                        <a:lnSpc>
                          <a:spcPts val="143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13370">
                <a:tc>
                  <a:txBody>
                    <a:bodyPr/>
                    <a:lstStyle/>
                    <a:p>
                      <a:pPr marL="201930">
                        <a:lnSpc>
                          <a:spcPts val="153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minute walk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(meters)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4355">
                        <a:lnSpc>
                          <a:spcPts val="1445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297</a:t>
                      </a:r>
                      <a:r>
                        <a:rPr dirty="0" sz="1400" spc="-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136" sz="1950" spc="-7">
                          <a:latin typeface="Arial"/>
                          <a:cs typeface="Arial"/>
                        </a:rPr>
                        <a:t>±</a:t>
                      </a:r>
                      <a:r>
                        <a:rPr dirty="0" baseline="2136" sz="1950" spc="-32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777865" y="4234433"/>
            <a:ext cx="79883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59.6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300" spc="-5">
                <a:latin typeface="Arial"/>
                <a:cs typeface="Arial"/>
              </a:rPr>
              <a:t>±</a:t>
            </a:r>
            <a:r>
              <a:rPr dirty="0" sz="1300" spc="-260">
                <a:latin typeface="Arial"/>
                <a:cs typeface="Arial"/>
              </a:rPr>
              <a:t> </a:t>
            </a:r>
            <a:r>
              <a:rPr dirty="0" sz="1400" spc="-5">
                <a:latin typeface="Calibri"/>
                <a:cs typeface="Calibri"/>
              </a:rPr>
              <a:t>14.1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697" y="4655692"/>
            <a:ext cx="871219" cy="149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1590">
              <a:lnSpc>
                <a:spcPts val="1639"/>
              </a:lnSpc>
            </a:pPr>
            <a:r>
              <a:rPr dirty="0" baseline="1984" sz="2100" spc="-7">
                <a:latin typeface="Calibri"/>
                <a:cs typeface="Calibri"/>
              </a:rPr>
              <a:t>56</a:t>
            </a:r>
            <a:r>
              <a:rPr dirty="0" baseline="1984" sz="2100" spc="-315">
                <a:latin typeface="Calibri"/>
                <a:cs typeface="Calibri"/>
              </a:rPr>
              <a:t> </a:t>
            </a:r>
            <a:r>
              <a:rPr dirty="0" sz="1300" spc="-5">
                <a:latin typeface="Arial"/>
                <a:cs typeface="Arial"/>
              </a:rPr>
              <a:t>±</a:t>
            </a:r>
            <a:r>
              <a:rPr dirty="0" sz="1300" spc="-215">
                <a:latin typeface="Arial"/>
                <a:cs typeface="Arial"/>
              </a:rPr>
              <a:t> </a:t>
            </a:r>
            <a:r>
              <a:rPr dirty="0" baseline="1984" sz="2100">
                <a:latin typeface="Calibri"/>
                <a:cs typeface="Calibri"/>
              </a:rPr>
              <a:t>5</a:t>
            </a:r>
            <a:endParaRPr baseline="1984" sz="2100">
              <a:latin typeface="Calibri"/>
              <a:cs typeface="Calibri"/>
            </a:endParaRPr>
          </a:p>
          <a:p>
            <a:pPr algn="ctr" marL="18415">
              <a:lnSpc>
                <a:spcPts val="1639"/>
              </a:lnSpc>
            </a:pPr>
            <a:r>
              <a:rPr dirty="0" sz="1400">
                <a:latin typeface="Calibri"/>
                <a:cs typeface="Calibri"/>
              </a:rPr>
              <a:t>69.7</a:t>
            </a:r>
            <a:r>
              <a:rPr dirty="0" sz="1400" spc="-105">
                <a:latin typeface="Calibri"/>
                <a:cs typeface="Calibri"/>
              </a:rPr>
              <a:t> </a:t>
            </a:r>
            <a:r>
              <a:rPr dirty="0" sz="1300" spc="-5">
                <a:latin typeface="Arial"/>
                <a:cs typeface="Arial"/>
              </a:rPr>
              <a:t>±</a:t>
            </a:r>
            <a:r>
              <a:rPr dirty="0" sz="1300" spc="-229">
                <a:latin typeface="Arial"/>
                <a:cs typeface="Arial"/>
              </a:rPr>
              <a:t> </a:t>
            </a:r>
            <a:r>
              <a:rPr dirty="0" sz="1400">
                <a:latin typeface="Calibri"/>
                <a:cs typeface="Calibri"/>
              </a:rPr>
              <a:t>6.0</a:t>
            </a:r>
            <a:endParaRPr sz="1400">
              <a:latin typeface="Calibri"/>
              <a:cs typeface="Calibri"/>
            </a:endParaRPr>
          </a:p>
          <a:p>
            <a:pPr algn="ctr" marL="51435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Calibri"/>
                <a:cs typeface="Calibri"/>
              </a:rPr>
              <a:t>7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(100)</a:t>
            </a:r>
            <a:endParaRPr sz="1400">
              <a:latin typeface="Calibri"/>
              <a:cs typeface="Calibri"/>
            </a:endParaRPr>
          </a:p>
          <a:p>
            <a:pPr algn="ctr" marL="5270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7</a:t>
            </a:r>
            <a:r>
              <a:rPr dirty="0" sz="1400" spc="-9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(100)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50"/>
              </a:lnSpc>
              <a:spcBef>
                <a:spcPts val="180"/>
              </a:spcBef>
            </a:pPr>
            <a:r>
              <a:rPr dirty="0" sz="1400" spc="10">
                <a:latin typeface="Calibri"/>
                <a:cs typeface="Calibri"/>
              </a:rPr>
              <a:t>15.50</a:t>
            </a:r>
            <a:r>
              <a:rPr dirty="0" sz="1300" spc="10">
                <a:latin typeface="Arial"/>
                <a:cs typeface="Arial"/>
              </a:rPr>
              <a:t>±</a:t>
            </a:r>
            <a:r>
              <a:rPr dirty="0" sz="1300" spc="-265">
                <a:latin typeface="Arial"/>
                <a:cs typeface="Arial"/>
              </a:rPr>
              <a:t> </a:t>
            </a:r>
            <a:r>
              <a:rPr dirty="0" sz="1400">
                <a:latin typeface="Calibri"/>
                <a:cs typeface="Calibri"/>
              </a:rPr>
              <a:t>5.14</a:t>
            </a:r>
            <a:endParaRPr sz="1400">
              <a:latin typeface="Calibri"/>
              <a:cs typeface="Calibri"/>
            </a:endParaRPr>
          </a:p>
          <a:p>
            <a:pPr algn="ctr" marL="27940">
              <a:lnSpc>
                <a:spcPts val="1545"/>
              </a:lnSpc>
            </a:pPr>
            <a:r>
              <a:rPr dirty="0" baseline="3968" sz="2100" spc="-7">
                <a:latin typeface="Calibri"/>
                <a:cs typeface="Calibri"/>
              </a:rPr>
              <a:t>47</a:t>
            </a:r>
            <a:r>
              <a:rPr dirty="0" sz="1300" spc="-5">
                <a:latin typeface="Arial"/>
                <a:cs typeface="Arial"/>
              </a:rPr>
              <a:t>±</a:t>
            </a:r>
            <a:r>
              <a:rPr dirty="0" sz="1300" spc="-240">
                <a:latin typeface="Arial"/>
                <a:cs typeface="Arial"/>
              </a:rPr>
              <a:t> </a:t>
            </a:r>
            <a:r>
              <a:rPr dirty="0" baseline="1984" sz="2100">
                <a:latin typeface="Calibri"/>
                <a:cs typeface="Calibri"/>
              </a:rPr>
              <a:t>7</a:t>
            </a:r>
            <a:endParaRPr baseline="1984" sz="2100">
              <a:latin typeface="Calibri"/>
              <a:cs typeface="Calibri"/>
            </a:endParaRPr>
          </a:p>
          <a:p>
            <a:pPr algn="ctr">
              <a:lnSpc>
                <a:spcPts val="1575"/>
              </a:lnSpc>
            </a:pPr>
            <a:r>
              <a:rPr dirty="0" sz="1400" spc="15">
                <a:latin typeface="Calibri"/>
                <a:cs typeface="Calibri"/>
              </a:rPr>
              <a:t>16.5</a:t>
            </a:r>
            <a:r>
              <a:rPr dirty="0" sz="1300" spc="15">
                <a:latin typeface="Arial"/>
                <a:cs typeface="Arial"/>
              </a:rPr>
              <a:t>±</a:t>
            </a:r>
            <a:r>
              <a:rPr dirty="0" sz="1300" spc="-290">
                <a:latin typeface="Arial"/>
                <a:cs typeface="Arial"/>
              </a:rPr>
              <a:t> </a:t>
            </a:r>
            <a:r>
              <a:rPr dirty="0" sz="1400">
                <a:latin typeface="Calibri"/>
                <a:cs typeface="Calibri"/>
              </a:rPr>
              <a:t>4.2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79295">
              <a:lnSpc>
                <a:spcPct val="100000"/>
              </a:lnSpc>
            </a:pPr>
            <a:r>
              <a:rPr dirty="0"/>
              <a:t>Procedural</a:t>
            </a:r>
            <a:r>
              <a:rPr dirty="0" spc="-95"/>
              <a:t> </a:t>
            </a:r>
            <a:r>
              <a:rPr dirty="0" spc="-5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3133" y="1516507"/>
            <a:ext cx="3286125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5146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Successful device implantation  Conversion to open heart </a:t>
            </a:r>
            <a:r>
              <a:rPr dirty="0" sz="1600" spc="-10">
                <a:latin typeface="Arial"/>
                <a:cs typeface="Arial"/>
              </a:rPr>
              <a:t>surgery  </a:t>
            </a:r>
            <a:r>
              <a:rPr dirty="0" sz="1600" spc="-5">
                <a:latin typeface="Arial"/>
                <a:cs typeface="Arial"/>
              </a:rPr>
              <a:t>Device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retrieval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Cardiac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tamponade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Acces site complication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(hematoma)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3133" y="2979801"/>
            <a:ext cx="333438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Procedure time (skin-to-skin, min)  Procedure time (device implant,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min)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133" y="3711702"/>
            <a:ext cx="2191385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Venous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closure</a:t>
            </a:r>
            <a:endParaRPr sz="16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Suture  </a:t>
            </a:r>
            <a:r>
              <a:rPr dirty="0" sz="1600" spc="-5">
                <a:latin typeface="Arial"/>
                <a:cs typeface="Arial"/>
              </a:rPr>
              <a:t>Perc</a:t>
            </a:r>
            <a:r>
              <a:rPr dirty="0" sz="1600" spc="-10">
                <a:latin typeface="Arial"/>
                <a:cs typeface="Arial"/>
              </a:rPr>
              <a:t>utaneous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3133" y="4687061"/>
            <a:ext cx="197866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Contrast </a:t>
            </a:r>
            <a:r>
              <a:rPr dirty="0" sz="1600" spc="-5">
                <a:latin typeface="Arial"/>
                <a:cs typeface="Arial"/>
              </a:rPr>
              <a:t>volume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(mL)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3133" y="5174996"/>
            <a:ext cx="39687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Intraprocedural TEE TR reduction </a:t>
            </a:r>
            <a:r>
              <a:rPr dirty="0" sz="1600" spc="-195">
                <a:latin typeface="Arial"/>
                <a:cs typeface="Arial"/>
              </a:rPr>
              <a:t>Š  </a:t>
            </a: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grade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7600" y="1516507"/>
            <a:ext cx="668020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7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(100)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(0)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(14)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(0)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(14)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3988" y="3955542"/>
            <a:ext cx="55562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5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(71)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2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(29)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2464" y="5167376"/>
            <a:ext cx="60388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7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(100)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10639" y="1341119"/>
            <a:ext cx="6523355" cy="0"/>
          </a:xfrm>
          <a:custGeom>
            <a:avLst/>
            <a:gdLst/>
            <a:ahLst/>
            <a:cxnLst/>
            <a:rect l="l" t="t" r="r" b="b"/>
            <a:pathLst>
              <a:path w="6523355" h="0">
                <a:moveTo>
                  <a:pt x="0" y="0"/>
                </a:moveTo>
                <a:lnTo>
                  <a:pt x="652297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070853" y="4702809"/>
            <a:ext cx="95631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70.5</a:t>
            </a:r>
            <a:r>
              <a:rPr dirty="0" baseline="1736" sz="2400">
                <a:latin typeface="Arial"/>
                <a:cs typeface="Arial"/>
              </a:rPr>
              <a:t>±</a:t>
            </a:r>
            <a:r>
              <a:rPr dirty="0" baseline="1736" sz="2400" spc="-472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31.6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21223" y="978408"/>
            <a:ext cx="2647187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52388" y="941832"/>
            <a:ext cx="784860" cy="565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68467" y="1002791"/>
            <a:ext cx="2552699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68467" y="1002791"/>
            <a:ext cx="2552700" cy="329565"/>
          </a:xfrm>
          <a:custGeom>
            <a:avLst/>
            <a:gdLst/>
            <a:ahLst/>
            <a:cxnLst/>
            <a:rect l="l" t="t" r="r" b="b"/>
            <a:pathLst>
              <a:path w="2552700" h="329565">
                <a:moveTo>
                  <a:pt x="0" y="329184"/>
                </a:moveTo>
                <a:lnTo>
                  <a:pt x="2552699" y="329184"/>
                </a:lnTo>
                <a:lnTo>
                  <a:pt x="2552699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9143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320154" y="1024763"/>
            <a:ext cx="45212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9575" y="5509259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 h="0">
                <a:moveTo>
                  <a:pt x="0" y="0"/>
                </a:moveTo>
                <a:lnTo>
                  <a:pt x="647852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004308" y="5585409"/>
            <a:ext cx="265493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i="1">
                <a:latin typeface="Calibri"/>
                <a:cs typeface="Calibri"/>
              </a:rPr>
              <a:t>Values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are</a:t>
            </a:r>
            <a:r>
              <a:rPr dirty="0" sz="1100" spc="-20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expressed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as</a:t>
            </a:r>
            <a:r>
              <a:rPr dirty="0" sz="1100" spc="-20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n</a:t>
            </a:r>
            <a:r>
              <a:rPr dirty="0" sz="1100" spc="-10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(%)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or</a:t>
            </a:r>
            <a:r>
              <a:rPr dirty="0" sz="1100" spc="-10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mean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(</a:t>
            </a:r>
            <a:r>
              <a:rPr dirty="0" sz="1150" spc="-5" b="1" i="1">
                <a:latin typeface="MS PGothic"/>
                <a:cs typeface="MS PGothic"/>
              </a:rPr>
              <a:t>±</a:t>
            </a:r>
            <a:r>
              <a:rPr dirty="0" sz="1100" spc="-5" b="1" i="1">
                <a:latin typeface="Calibri"/>
                <a:cs typeface="Calibri"/>
              </a:rPr>
              <a:t>SD)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2509" y="2989579"/>
            <a:ext cx="76644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05"/>
              </a:lnSpc>
            </a:pPr>
            <a:r>
              <a:rPr dirty="0" baseline="1736" sz="2400" spc="-7">
                <a:latin typeface="Arial"/>
                <a:cs typeface="Arial"/>
              </a:rPr>
              <a:t>122</a:t>
            </a:r>
            <a:r>
              <a:rPr dirty="0" baseline="1736" sz="2400" spc="-487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±</a:t>
            </a:r>
            <a:r>
              <a:rPr dirty="0" sz="1600" spc="-140">
                <a:latin typeface="Arial"/>
                <a:cs typeface="Arial"/>
              </a:rPr>
              <a:t> </a:t>
            </a:r>
            <a:r>
              <a:rPr dirty="0" baseline="1736" sz="2400" spc="-7">
                <a:latin typeface="Arial"/>
                <a:cs typeface="Arial"/>
              </a:rPr>
              <a:t>34</a:t>
            </a:r>
            <a:endParaRPr baseline="1736" sz="2400">
              <a:latin typeface="Arial"/>
              <a:cs typeface="Arial"/>
            </a:endParaRPr>
          </a:p>
          <a:p>
            <a:pPr algn="ctr" marL="43180">
              <a:lnSpc>
                <a:spcPts val="1905"/>
              </a:lnSpc>
            </a:pPr>
            <a:r>
              <a:rPr dirty="0" sz="1600" spc="-5">
                <a:latin typeface="Arial"/>
                <a:cs typeface="Arial"/>
              </a:rPr>
              <a:t>71</a:t>
            </a:r>
            <a:r>
              <a:rPr dirty="0" sz="1500" spc="-5">
                <a:latin typeface="Arial"/>
                <a:cs typeface="Arial"/>
              </a:rPr>
              <a:t>±</a:t>
            </a:r>
            <a:r>
              <a:rPr dirty="0" sz="1600" spc="-5"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098803"/>
            <a:ext cx="3950208" cy="253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7591" y="3683508"/>
            <a:ext cx="3950208" cy="257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6657" rIns="0" bIns="0" rtlCol="0" vert="horz">
            <a:spAutoFit/>
          </a:bodyPr>
          <a:lstStyle/>
          <a:p>
            <a:pPr marL="524510">
              <a:lnSpc>
                <a:spcPct val="100000"/>
              </a:lnSpc>
            </a:pPr>
            <a:r>
              <a:rPr dirty="0" sz="3400" spc="-5"/>
              <a:t>Intra-procedural TEE </a:t>
            </a:r>
            <a:r>
              <a:rPr dirty="0" sz="3400" spc="-10"/>
              <a:t>Assessment</a:t>
            </a:r>
            <a:endParaRPr sz="3400"/>
          </a:p>
        </p:txBody>
      </p:sp>
      <p:sp>
        <p:nvSpPr>
          <p:cNvPr id="5" name="object 5"/>
          <p:cNvSpPr/>
          <p:nvPr/>
        </p:nvSpPr>
        <p:spPr>
          <a:xfrm>
            <a:off x="5804915" y="1257300"/>
            <a:ext cx="2641091" cy="4850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6657" rIns="0" bIns="0" rtlCol="0" vert="horz">
            <a:spAutoFit/>
          </a:bodyPr>
          <a:lstStyle/>
          <a:p>
            <a:pPr marL="2059305">
              <a:lnSpc>
                <a:spcPct val="100000"/>
              </a:lnSpc>
            </a:pPr>
            <a:r>
              <a:rPr dirty="0" sz="3400" spc="-10"/>
              <a:t>Hospital</a:t>
            </a:r>
            <a:r>
              <a:rPr dirty="0" sz="3400" spc="-25"/>
              <a:t> </a:t>
            </a:r>
            <a:r>
              <a:rPr dirty="0" sz="3400" spc="-5"/>
              <a:t>outcomes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1331975" y="5192267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 h="0">
                <a:moveTo>
                  <a:pt x="0" y="0"/>
                </a:moveTo>
                <a:lnTo>
                  <a:pt x="647852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7134" y="5267833"/>
            <a:ext cx="26543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i="1">
                <a:latin typeface="Calibri"/>
                <a:cs typeface="Calibri"/>
              </a:rPr>
              <a:t>Values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are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expressed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as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n</a:t>
            </a:r>
            <a:r>
              <a:rPr dirty="0" sz="1100" spc="-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(%)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or</a:t>
            </a:r>
            <a:r>
              <a:rPr dirty="0" sz="1100" spc="-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mean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(</a:t>
            </a:r>
            <a:r>
              <a:rPr dirty="0" sz="1150" spc="-5" b="1" i="1">
                <a:latin typeface="MS PGothic"/>
                <a:cs typeface="MS PGothic"/>
              </a:rPr>
              <a:t>±</a:t>
            </a:r>
            <a:r>
              <a:rPr dirty="0" sz="1100" spc="-5" b="1" i="1">
                <a:latin typeface="Calibri"/>
                <a:cs typeface="Calibri"/>
              </a:rPr>
              <a:t>SD)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1223" y="978408"/>
            <a:ext cx="2647187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8467" y="1002791"/>
            <a:ext cx="2552699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8467" y="1002791"/>
            <a:ext cx="2552700" cy="329565"/>
          </a:xfrm>
          <a:custGeom>
            <a:avLst/>
            <a:gdLst/>
            <a:ahLst/>
            <a:cxnLst/>
            <a:rect l="l" t="t" r="r" b="b"/>
            <a:pathLst>
              <a:path w="2552700" h="329565">
                <a:moveTo>
                  <a:pt x="0" y="329184"/>
                </a:moveTo>
                <a:lnTo>
                  <a:pt x="2552699" y="329184"/>
                </a:lnTo>
                <a:lnTo>
                  <a:pt x="2552699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9143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53133" y="1516507"/>
            <a:ext cx="3192145" cy="147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Renal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failure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Conduction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disturbance/Arrhythmia</a:t>
            </a:r>
            <a:endParaRPr sz="1600">
              <a:latin typeface="Arial"/>
              <a:cs typeface="Arial"/>
            </a:endParaRPr>
          </a:p>
          <a:p>
            <a:pPr marL="927100" marR="796925" indent="-91503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Bleeding </a:t>
            </a:r>
            <a:r>
              <a:rPr dirty="0" sz="1600" spc="-20">
                <a:latin typeface="Arial"/>
                <a:cs typeface="Arial"/>
              </a:rPr>
              <a:t>(VARC-2 </a:t>
            </a:r>
            <a:r>
              <a:rPr dirty="0" sz="1600" spc="-5">
                <a:latin typeface="Arial"/>
                <a:cs typeface="Arial"/>
              </a:rPr>
              <a:t>criteria)  Minor</a:t>
            </a:r>
            <a:endParaRPr sz="1600">
              <a:latin typeface="Arial"/>
              <a:cs typeface="Arial"/>
            </a:endParaRPr>
          </a:p>
          <a:p>
            <a:pPr algn="ctr" marR="82169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Major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3133" y="3223640"/>
            <a:ext cx="3284220" cy="74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Vascular </a:t>
            </a:r>
            <a:r>
              <a:rPr dirty="0" sz="1600" spc="-5">
                <a:latin typeface="Arial"/>
                <a:cs typeface="Arial"/>
              </a:rPr>
              <a:t>or access site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complication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Minor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(hematoma)</a:t>
            </a:r>
            <a:endParaRPr sz="1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Major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3133" y="4199382"/>
            <a:ext cx="3905885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8882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Pneumonia  Pulmonary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embolism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Hospitalization </a:t>
            </a:r>
            <a:r>
              <a:rPr dirty="0" sz="1600" spc="-10">
                <a:latin typeface="Arial"/>
                <a:cs typeface="Arial"/>
              </a:rPr>
              <a:t>length (days), </a:t>
            </a:r>
            <a:r>
              <a:rPr dirty="0" sz="1600" spc="-5">
                <a:latin typeface="Arial"/>
                <a:cs typeface="Arial"/>
              </a:rPr>
              <a:t>median</a:t>
            </a:r>
            <a:r>
              <a:rPr dirty="0" sz="1600" spc="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(IQR)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3988" y="1516507"/>
            <a:ext cx="55499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5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(0)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(14)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2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(29)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3988" y="2492121"/>
            <a:ext cx="554990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(14)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3988" y="3467480"/>
            <a:ext cx="554990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(14)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20459" y="4199382"/>
            <a:ext cx="62230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(14)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0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(0)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4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(3-6)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10639" y="1341119"/>
            <a:ext cx="6523355" cy="0"/>
          </a:xfrm>
          <a:custGeom>
            <a:avLst/>
            <a:gdLst/>
            <a:ahLst/>
            <a:cxnLst/>
            <a:rect l="l" t="t" r="r" b="b"/>
            <a:pathLst>
              <a:path w="6523355" h="0">
                <a:moveTo>
                  <a:pt x="0" y="0"/>
                </a:moveTo>
                <a:lnTo>
                  <a:pt x="652297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6657" rIns="0" bIns="0" rtlCol="0" vert="horz">
            <a:spAutoFit/>
          </a:bodyPr>
          <a:lstStyle/>
          <a:p>
            <a:pPr marL="2226945">
              <a:lnSpc>
                <a:spcPct val="100000"/>
              </a:lnSpc>
            </a:pPr>
            <a:r>
              <a:rPr dirty="0" sz="3400" spc="-5"/>
              <a:t>30-day</a:t>
            </a:r>
            <a:r>
              <a:rPr dirty="0" sz="3400" spc="-70"/>
              <a:t> </a:t>
            </a:r>
            <a:r>
              <a:rPr dirty="0" sz="3400" spc="-5"/>
              <a:t>outcomes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1231391" y="5951220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 h="0">
                <a:moveTo>
                  <a:pt x="0" y="0"/>
                </a:moveTo>
                <a:lnTo>
                  <a:pt x="647852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37608" y="5986221"/>
            <a:ext cx="26543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i="1">
                <a:latin typeface="Calibri"/>
                <a:cs typeface="Calibri"/>
              </a:rPr>
              <a:t>Values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are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expressed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as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n</a:t>
            </a:r>
            <a:r>
              <a:rPr dirty="0" sz="1100" spc="-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(%)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or</a:t>
            </a:r>
            <a:r>
              <a:rPr dirty="0" sz="1100" spc="-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mean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(</a:t>
            </a:r>
            <a:r>
              <a:rPr dirty="0" sz="1150" spc="-5" b="1" i="1">
                <a:latin typeface="MS PGothic"/>
                <a:cs typeface="MS PGothic"/>
              </a:rPr>
              <a:t>±</a:t>
            </a:r>
            <a:r>
              <a:rPr dirty="0" sz="1100" spc="-5" b="1" i="1">
                <a:latin typeface="Calibri"/>
                <a:cs typeface="Calibri"/>
              </a:rPr>
              <a:t>SD)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1223" y="978408"/>
            <a:ext cx="2647187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8467" y="1002791"/>
            <a:ext cx="2552699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68467" y="1002791"/>
            <a:ext cx="2552700" cy="329565"/>
          </a:xfrm>
          <a:custGeom>
            <a:avLst/>
            <a:gdLst/>
            <a:ahLst/>
            <a:cxnLst/>
            <a:rect l="l" t="t" r="r" b="b"/>
            <a:pathLst>
              <a:path w="2552700" h="329565">
                <a:moveTo>
                  <a:pt x="0" y="329184"/>
                </a:moveTo>
                <a:lnTo>
                  <a:pt x="2552699" y="329184"/>
                </a:lnTo>
                <a:lnTo>
                  <a:pt x="2552699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9143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10639" y="1341119"/>
            <a:ext cx="6523355" cy="0"/>
          </a:xfrm>
          <a:custGeom>
            <a:avLst/>
            <a:gdLst/>
            <a:ahLst/>
            <a:cxnLst/>
            <a:rect l="l" t="t" r="r" b="b"/>
            <a:pathLst>
              <a:path w="6523355" h="0">
                <a:moveTo>
                  <a:pt x="0" y="0"/>
                </a:moveTo>
                <a:lnTo>
                  <a:pt x="652297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25269" y="1387983"/>
            <a:ext cx="1187450" cy="86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Death</a:t>
            </a:r>
            <a:endParaRPr sz="1400">
              <a:latin typeface="Arial"/>
              <a:cs typeface="Arial"/>
            </a:endParaRPr>
          </a:p>
          <a:p>
            <a:pPr algn="r" marR="13716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NYHA</a:t>
            </a:r>
            <a:r>
              <a:rPr dirty="0" sz="1400" spc="2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Class</a:t>
            </a:r>
            <a:endParaRPr sz="1400">
              <a:latin typeface="Arial"/>
              <a:cs typeface="Arial"/>
            </a:endParaRPr>
          </a:p>
          <a:p>
            <a:pPr algn="r" marR="151765">
              <a:lnSpc>
                <a:spcPct val="100000"/>
              </a:lnSpc>
            </a:pPr>
            <a:r>
              <a:rPr dirty="0" sz="1400" spc="5"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65">
                <a:latin typeface="Arial"/>
                <a:cs typeface="Arial"/>
              </a:rPr>
              <a:t>ŠI</a:t>
            </a:r>
            <a:r>
              <a:rPr dirty="0" sz="1400" spc="-35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5269" y="2455036"/>
            <a:ext cx="3471545" cy="129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26873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Peripheral edema reduction  Furosemide dose </a:t>
            </a:r>
            <a:r>
              <a:rPr dirty="0" sz="1400">
                <a:latin typeface="Arial"/>
                <a:cs typeface="Arial"/>
              </a:rPr>
              <a:t>reduction  Access site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complication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6 </a:t>
            </a:r>
            <a:r>
              <a:rPr dirty="0" sz="1400" spc="-5">
                <a:latin typeface="Arial"/>
                <a:cs typeface="Arial"/>
              </a:rPr>
              <a:t>minute </a:t>
            </a:r>
            <a:r>
              <a:rPr dirty="0" sz="1400" spc="-10">
                <a:latin typeface="Arial"/>
                <a:cs typeface="Arial"/>
              </a:rPr>
              <a:t>walk </a:t>
            </a:r>
            <a:r>
              <a:rPr dirty="0" sz="1400">
                <a:latin typeface="Arial"/>
                <a:cs typeface="Arial"/>
              </a:rPr>
              <a:t>test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(meters)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Kansas </a:t>
            </a:r>
            <a:r>
              <a:rPr dirty="0" sz="1400" spc="-5">
                <a:latin typeface="Arial"/>
                <a:cs typeface="Arial"/>
              </a:rPr>
              <a:t>City Cardiomyopathy Questionnaire  Re-Hospitalization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5269" y="3948938"/>
            <a:ext cx="2562225" cy="1931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Echocardiography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latin typeface="Arial"/>
                <a:cs typeface="Arial"/>
              </a:rPr>
              <a:t>LVEF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(%)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TR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grade</a:t>
            </a:r>
            <a:endParaRPr sz="1400">
              <a:latin typeface="Arial"/>
              <a:cs typeface="Arial"/>
            </a:endParaRPr>
          </a:p>
          <a:p>
            <a:pPr marL="927100" marR="874394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Mild 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oderate  </a:t>
            </a:r>
            <a:r>
              <a:rPr dirty="0" sz="1400" spc="-5">
                <a:latin typeface="Arial"/>
                <a:cs typeface="Arial"/>
              </a:rPr>
              <a:t>Severe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latin typeface="Arial"/>
                <a:cs typeface="Arial"/>
              </a:rPr>
              <a:t>TAPSE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(mm)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Trans </a:t>
            </a:r>
            <a:r>
              <a:rPr dirty="0" sz="1400">
                <a:latin typeface="Arial"/>
                <a:cs typeface="Arial"/>
              </a:rPr>
              <a:t>triscupid </a:t>
            </a:r>
            <a:r>
              <a:rPr dirty="0" sz="1400" spc="-5">
                <a:latin typeface="Arial"/>
                <a:cs typeface="Arial"/>
              </a:rPr>
              <a:t>gradient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(mmHg)  </a:t>
            </a:r>
            <a:r>
              <a:rPr dirty="0" sz="1400" spc="-15">
                <a:latin typeface="Arial"/>
                <a:cs typeface="Arial"/>
              </a:rPr>
              <a:t>RV </a:t>
            </a:r>
            <a:r>
              <a:rPr dirty="0" sz="1400" spc="-5">
                <a:latin typeface="Arial"/>
                <a:cs typeface="Arial"/>
              </a:rPr>
              <a:t>diameter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(mm)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3865" y="1387983"/>
            <a:ext cx="39116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4805" y="1814703"/>
            <a:ext cx="58991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7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(100)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8661" y="4589017"/>
            <a:ext cx="786765" cy="1274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429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7493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7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(100)</a:t>
            </a:r>
            <a:endParaRPr sz="1400">
              <a:latin typeface="Arial"/>
              <a:cs typeface="Arial"/>
            </a:endParaRPr>
          </a:p>
          <a:p>
            <a:pPr algn="ctr" marL="7429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27940">
              <a:lnSpc>
                <a:spcPct val="100000"/>
              </a:lnSpc>
              <a:spcBef>
                <a:spcPts val="75"/>
              </a:spcBef>
            </a:pPr>
            <a:r>
              <a:rPr dirty="0" sz="1400">
                <a:latin typeface="Arial"/>
                <a:cs typeface="Arial"/>
              </a:rPr>
              <a:t>18.5</a:t>
            </a:r>
            <a:r>
              <a:rPr dirty="0" baseline="2136" sz="1950">
                <a:latin typeface="Arial"/>
                <a:cs typeface="Arial"/>
              </a:rPr>
              <a:t>±</a:t>
            </a:r>
            <a:r>
              <a:rPr dirty="0" baseline="2136" sz="1950" spc="-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5.3</a:t>
            </a:r>
            <a:endParaRPr sz="1400">
              <a:latin typeface="Arial"/>
              <a:cs typeface="Arial"/>
            </a:endParaRPr>
          </a:p>
          <a:p>
            <a:pPr algn="ctr" marL="95885">
              <a:lnSpc>
                <a:spcPts val="1565"/>
              </a:lnSpc>
              <a:spcBef>
                <a:spcPts val="20"/>
              </a:spcBef>
            </a:pPr>
            <a:r>
              <a:rPr dirty="0" baseline="3968" sz="2100">
                <a:latin typeface="Arial"/>
                <a:cs typeface="Arial"/>
              </a:rPr>
              <a:t>1.2 </a:t>
            </a:r>
            <a:r>
              <a:rPr dirty="0" baseline="4273" sz="1950" spc="-7">
                <a:latin typeface="Arial"/>
                <a:cs typeface="Arial"/>
              </a:rPr>
              <a:t>±</a:t>
            </a:r>
            <a:r>
              <a:rPr dirty="0" baseline="4273" sz="1950" spc="-35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dirty="0" sz="1400" spc="-5">
                <a:latin typeface="Arial"/>
                <a:cs typeface="Arial"/>
              </a:rPr>
              <a:t>46.5</a:t>
            </a:r>
            <a:r>
              <a:rPr dirty="0" sz="1400" spc="-210">
                <a:latin typeface="Arial"/>
                <a:cs typeface="Arial"/>
              </a:rPr>
              <a:t> </a:t>
            </a:r>
            <a:r>
              <a:rPr dirty="0" baseline="2136" sz="1950" spc="-7">
                <a:latin typeface="Arial"/>
                <a:cs typeface="Arial"/>
              </a:rPr>
              <a:t>±</a:t>
            </a:r>
            <a:r>
              <a:rPr dirty="0" baseline="2136" sz="1950" spc="-359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1951" y="4158615"/>
            <a:ext cx="4845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57</a:t>
            </a:r>
            <a:r>
              <a:rPr dirty="0" sz="1400" spc="-285">
                <a:latin typeface="Arial"/>
                <a:cs typeface="Arial"/>
              </a:rPr>
              <a:t> </a:t>
            </a:r>
            <a:r>
              <a:rPr dirty="0" baseline="6410" sz="1950" spc="-7">
                <a:latin typeface="Arial"/>
                <a:cs typeface="Arial"/>
              </a:rPr>
              <a:t>± </a:t>
            </a:r>
            <a:r>
              <a:rPr dirty="0" sz="140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4155" y="2455036"/>
            <a:ext cx="737870" cy="129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334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7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(100)</a:t>
            </a:r>
            <a:endParaRPr sz="1400">
              <a:latin typeface="Arial"/>
              <a:cs typeface="Arial"/>
            </a:endParaRPr>
          </a:p>
          <a:p>
            <a:pPr algn="ctr" marL="9461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2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(29)</a:t>
            </a:r>
            <a:endParaRPr sz="1400">
              <a:latin typeface="Arial"/>
              <a:cs typeface="Arial"/>
            </a:endParaRPr>
          </a:p>
          <a:p>
            <a:pPr algn="ctr" marL="9271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19685">
              <a:lnSpc>
                <a:spcPct val="100000"/>
              </a:lnSpc>
              <a:spcBef>
                <a:spcPts val="50"/>
              </a:spcBef>
            </a:pPr>
            <a:r>
              <a:rPr dirty="0" sz="1400" spc="10">
                <a:latin typeface="Arial"/>
                <a:cs typeface="Arial"/>
              </a:rPr>
              <a:t>326</a:t>
            </a:r>
            <a:r>
              <a:rPr dirty="0" baseline="4273" sz="1950" spc="15">
                <a:latin typeface="Arial"/>
                <a:cs typeface="Arial"/>
              </a:rPr>
              <a:t>±</a:t>
            </a:r>
            <a:r>
              <a:rPr dirty="0" baseline="4273" sz="1950" spc="-247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5"/>
              </a:lnSpc>
              <a:spcBef>
                <a:spcPts val="120"/>
              </a:spcBef>
            </a:pPr>
            <a:r>
              <a:rPr dirty="0" sz="1400" spc="10">
                <a:latin typeface="Arial"/>
                <a:cs typeface="Arial"/>
              </a:rPr>
              <a:t>86.2</a:t>
            </a:r>
            <a:r>
              <a:rPr dirty="0" baseline="8547" sz="1950" spc="15">
                <a:latin typeface="Arial"/>
                <a:cs typeface="Arial"/>
              </a:rPr>
              <a:t>±</a:t>
            </a:r>
            <a:r>
              <a:rPr dirty="0" baseline="8547" sz="1950" spc="-472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5.4</a:t>
            </a:r>
            <a:endParaRPr sz="1400">
              <a:latin typeface="Arial"/>
              <a:cs typeface="Arial"/>
            </a:endParaRPr>
          </a:p>
          <a:p>
            <a:pPr algn="ctr" marL="92710">
              <a:lnSpc>
                <a:spcPts val="1595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5292"/>
            <a:ext cx="3162299" cy="3176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0400" y="1955292"/>
            <a:ext cx="3124200" cy="3163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35" rIns="0" bIns="0" rtlCol="0" vert="horz">
            <a:spAutoFit/>
          </a:bodyPr>
          <a:lstStyle/>
          <a:p>
            <a:pPr marL="838835">
              <a:lnSpc>
                <a:spcPct val="100000"/>
              </a:lnSpc>
            </a:pPr>
            <a:r>
              <a:rPr dirty="0"/>
              <a:t>Pre </a:t>
            </a:r>
            <a:r>
              <a:rPr dirty="0" spc="-5"/>
              <a:t>and Post-procedural</a:t>
            </a:r>
            <a:r>
              <a:rPr dirty="0" spc="-45"/>
              <a:t> </a:t>
            </a:r>
            <a:r>
              <a:rPr dirty="0"/>
              <a:t>TTE</a:t>
            </a:r>
          </a:p>
        </p:txBody>
      </p:sp>
      <p:sp>
        <p:nvSpPr>
          <p:cNvPr id="5" name="object 5"/>
          <p:cNvSpPr/>
          <p:nvPr/>
        </p:nvSpPr>
        <p:spPr>
          <a:xfrm>
            <a:off x="6350508" y="1961388"/>
            <a:ext cx="2793491" cy="3144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7743" y="5438241"/>
            <a:ext cx="158750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Pre-procedure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9255" y="5438241"/>
            <a:ext cx="171513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i="1">
                <a:latin typeface="Arial"/>
                <a:cs typeface="Arial"/>
              </a:rPr>
              <a:t>Post-procedure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228600">
              <a:lnSpc>
                <a:spcPct val="100000"/>
              </a:lnSpc>
            </a:pPr>
            <a:r>
              <a:rPr dirty="0" spc="-5"/>
              <a:t>Exercise capacity and quality of</a:t>
            </a:r>
            <a:r>
              <a:rPr dirty="0" spc="-35"/>
              <a:t> </a:t>
            </a:r>
            <a:r>
              <a:rPr dirty="0"/>
              <a:t>life</a:t>
            </a:r>
          </a:p>
          <a:p>
            <a:pPr algn="ctr" marL="228600">
              <a:lnSpc>
                <a:spcPct val="100000"/>
              </a:lnSpc>
              <a:spcBef>
                <a:spcPts val="10"/>
              </a:spcBef>
            </a:pPr>
            <a:r>
              <a:rPr dirty="0" sz="3000"/>
              <a:t>before </a:t>
            </a:r>
            <a:r>
              <a:rPr dirty="0" sz="3000" spc="-5"/>
              <a:t>and after </a:t>
            </a:r>
            <a:r>
              <a:rPr dirty="0" sz="3000"/>
              <a:t>device</a:t>
            </a:r>
            <a:r>
              <a:rPr dirty="0" sz="3000" spc="-75"/>
              <a:t> </a:t>
            </a:r>
            <a:r>
              <a:rPr dirty="0" sz="3000" spc="-5"/>
              <a:t>implantation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981702" y="5565850"/>
            <a:ext cx="408432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5">
                <a:latin typeface="Arial"/>
                <a:cs typeface="Arial"/>
              </a:rPr>
              <a:t>6MWT: </a:t>
            </a:r>
            <a:r>
              <a:rPr dirty="0" sz="1400" spc="-5">
                <a:latin typeface="Arial"/>
                <a:cs typeface="Arial"/>
              </a:rPr>
              <a:t>Six minute </a:t>
            </a:r>
            <a:r>
              <a:rPr dirty="0" sz="1400" spc="-10">
                <a:latin typeface="Arial"/>
                <a:cs typeface="Arial"/>
              </a:rPr>
              <a:t>walk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KCCQ: </a:t>
            </a:r>
            <a:r>
              <a:rPr dirty="0" sz="1400">
                <a:latin typeface="Arial"/>
                <a:cs typeface="Arial"/>
              </a:rPr>
              <a:t>Kansas </a:t>
            </a:r>
            <a:r>
              <a:rPr dirty="0" sz="1400" spc="-5">
                <a:latin typeface="Arial"/>
                <a:cs typeface="Arial"/>
              </a:rPr>
              <a:t>City Cardiomyopathy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Questionnaire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023" y="1790699"/>
            <a:ext cx="8793480" cy="3340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2955">
              <a:lnSpc>
                <a:spcPct val="100000"/>
              </a:lnSpc>
            </a:pPr>
            <a:r>
              <a:rPr dirty="0" sz="3200"/>
              <a:t>Total FORMA </a:t>
            </a:r>
            <a:r>
              <a:rPr dirty="0" sz="3200" spc="-5"/>
              <a:t>System</a:t>
            </a:r>
            <a:r>
              <a:rPr dirty="0" sz="3200" spc="-105"/>
              <a:t> </a:t>
            </a:r>
            <a:r>
              <a:rPr dirty="0" sz="3200" spc="-5"/>
              <a:t>Experience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7580" y="2727071"/>
            <a:ext cx="85026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C</a:t>
            </a:r>
            <a:r>
              <a:rPr dirty="0" sz="1800" spc="-10" b="1">
                <a:solidFill>
                  <a:srgbClr val="2D2DB9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2D2DB9"/>
                </a:solidFill>
                <a:latin typeface="Arial"/>
                <a:cs typeface="Arial"/>
              </a:rPr>
              <a:t>nada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9016" y="1943100"/>
            <a:ext cx="1005840" cy="74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4444" y="1938527"/>
            <a:ext cx="1015365" cy="759460"/>
          </a:xfrm>
          <a:custGeom>
            <a:avLst/>
            <a:gdLst/>
            <a:ahLst/>
            <a:cxnLst/>
            <a:rect l="l" t="t" r="r" b="b"/>
            <a:pathLst>
              <a:path w="1015365" h="759460">
                <a:moveTo>
                  <a:pt x="0" y="758951"/>
                </a:moveTo>
                <a:lnTo>
                  <a:pt x="1014984" y="758951"/>
                </a:lnTo>
                <a:lnTo>
                  <a:pt x="1014984" y="0"/>
                </a:lnTo>
                <a:lnTo>
                  <a:pt x="0" y="0"/>
                </a:lnTo>
                <a:lnTo>
                  <a:pt x="0" y="75895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9579" y="4081526"/>
            <a:ext cx="34290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EU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" y="3389376"/>
            <a:ext cx="1005840" cy="67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5968" y="3384803"/>
            <a:ext cx="1015365" cy="680085"/>
          </a:xfrm>
          <a:custGeom>
            <a:avLst/>
            <a:gdLst/>
            <a:ahLst/>
            <a:cxnLst/>
            <a:rect l="l" t="t" r="r" b="b"/>
            <a:pathLst>
              <a:path w="1015365" h="680085">
                <a:moveTo>
                  <a:pt x="0" y="679704"/>
                </a:moveTo>
                <a:lnTo>
                  <a:pt x="1014984" y="679704"/>
                </a:lnTo>
                <a:lnTo>
                  <a:pt x="1014984" y="0"/>
                </a:lnTo>
                <a:lnTo>
                  <a:pt x="0" y="0"/>
                </a:lnTo>
                <a:lnTo>
                  <a:pt x="0" y="6797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0333" y="1430274"/>
            <a:ext cx="1948180" cy="0"/>
          </a:xfrm>
          <a:custGeom>
            <a:avLst/>
            <a:gdLst/>
            <a:ahLst/>
            <a:cxnLst/>
            <a:rect l="l" t="t" r="r" b="b"/>
            <a:pathLst>
              <a:path w="1948179" h="0">
                <a:moveTo>
                  <a:pt x="0" y="0"/>
                </a:moveTo>
                <a:lnTo>
                  <a:pt x="1947926" y="0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52066" y="2131186"/>
            <a:ext cx="1177290" cy="568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Quebec  </a:t>
            </a:r>
            <a:r>
              <a:rPr dirty="0" sz="1800" spc="-100" b="1">
                <a:solidFill>
                  <a:srgbClr val="2D2DB9"/>
                </a:solidFill>
                <a:latin typeface="Arial"/>
                <a:cs typeface="Arial"/>
              </a:rPr>
              <a:t>V</a:t>
            </a: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an</a:t>
            </a:r>
            <a:r>
              <a:rPr dirty="0" sz="1800" spc="-10" b="1">
                <a:solidFill>
                  <a:srgbClr val="2D2DB9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2D2DB9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2D2DB9"/>
                </a:solidFill>
                <a:latin typeface="Arial"/>
                <a:cs typeface="Arial"/>
              </a:rPr>
              <a:t>u</a:t>
            </a:r>
            <a:r>
              <a:rPr dirty="0" sz="1800" spc="-45" b="1">
                <a:solidFill>
                  <a:srgbClr val="2D2DB9"/>
                </a:solidFill>
                <a:latin typeface="Arial"/>
                <a:cs typeface="Arial"/>
              </a:rPr>
              <a:t>v</a:t>
            </a: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07819" y="3639566"/>
            <a:ext cx="54546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B</a:t>
            </a:r>
            <a:r>
              <a:rPr dirty="0" sz="1800" spc="-10" b="1">
                <a:solidFill>
                  <a:srgbClr val="2D2DB9"/>
                </a:solidFill>
                <a:latin typeface="Arial"/>
                <a:cs typeface="Arial"/>
              </a:rPr>
              <a:t>e</a:t>
            </a: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0083" y="1018032"/>
            <a:ext cx="5591810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63114" algn="l"/>
              </a:tabLst>
            </a:pPr>
            <a:r>
              <a:rPr dirty="0" sz="1800" spc="-5" b="1">
                <a:solidFill>
                  <a:srgbClr val="2D2DB9"/>
                </a:solidFill>
                <a:latin typeface="Arial"/>
                <a:cs typeface="Arial"/>
              </a:rPr>
              <a:t>Centers	Compassionate Case</a:t>
            </a:r>
            <a:r>
              <a:rPr dirty="0" sz="1800" spc="-50" b="1">
                <a:solidFill>
                  <a:srgbClr val="2D2DB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D2DB9"/>
                </a:solidFill>
                <a:latin typeface="Arial"/>
                <a:cs typeface="Arial"/>
              </a:rPr>
              <a:t>Performed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7473" y="4487417"/>
            <a:ext cx="6360160" cy="1603375"/>
          </a:xfrm>
          <a:prstGeom prst="rect">
            <a:avLst/>
          </a:prstGeom>
          <a:solidFill>
            <a:srgbClr val="808080"/>
          </a:solidFill>
          <a:ln w="25908">
            <a:solidFill>
              <a:srgbClr val="404040"/>
            </a:solidFill>
          </a:ln>
        </p:spPr>
        <p:txBody>
          <a:bodyPr wrap="square" lIns="0" tIns="193675" rIns="0" bIns="0" rtlCol="0" vert="horz">
            <a:spAutoFit/>
          </a:bodyPr>
          <a:lstStyle/>
          <a:p>
            <a:pPr marL="506095" indent="-286385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506095" algn="l"/>
                <a:tab pos="50673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13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compassionate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performed</a:t>
            </a:r>
            <a:endParaRPr sz="1800">
              <a:latin typeface="Arial"/>
              <a:cs typeface="Arial"/>
            </a:endParaRPr>
          </a:p>
          <a:p>
            <a:pPr marL="50609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506095" algn="l"/>
                <a:tab pos="506730" algn="l"/>
              </a:tabLst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alive</a:t>
            </a:r>
            <a:endParaRPr sz="1800">
              <a:latin typeface="Arial"/>
              <a:cs typeface="Arial"/>
            </a:endParaRPr>
          </a:p>
          <a:p>
            <a:pPr marL="50609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506095" algn="l"/>
                <a:tab pos="50673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 patient has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completed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month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6161" y="1545463"/>
            <a:ext cx="1162685" cy="337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">
              <a:lnSpc>
                <a:spcPct val="100000"/>
              </a:lnSpc>
            </a:pPr>
            <a:r>
              <a:rPr dirty="0" sz="1050" spc="-5" b="1">
                <a:solidFill>
                  <a:srgbClr val="2D2DB9"/>
                </a:solidFill>
                <a:latin typeface="Arial"/>
                <a:cs typeface="Arial"/>
              </a:rPr>
              <a:t>Initial</a:t>
            </a:r>
            <a:r>
              <a:rPr dirty="0" sz="1050" spc="-95" b="1">
                <a:solidFill>
                  <a:srgbClr val="2D2DB9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2D2DB9"/>
                </a:solidFill>
                <a:latin typeface="Arial"/>
                <a:cs typeface="Arial"/>
              </a:rPr>
              <a:t>Experience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2D2DB9"/>
                </a:solidFill>
                <a:latin typeface="Arial"/>
                <a:cs typeface="Arial"/>
              </a:rPr>
              <a:t>Reported </a:t>
            </a:r>
            <a:r>
              <a:rPr dirty="0" sz="1050" spc="-5" b="1">
                <a:solidFill>
                  <a:srgbClr val="2D2DB9"/>
                </a:solidFill>
                <a:latin typeface="Arial"/>
                <a:cs typeface="Arial"/>
              </a:rPr>
              <a:t>in</a:t>
            </a:r>
            <a:r>
              <a:rPr dirty="0" sz="1050" spc="-140" b="1">
                <a:solidFill>
                  <a:srgbClr val="2D2DB9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2D2DB9"/>
                </a:solidFill>
                <a:latin typeface="Arial"/>
                <a:cs typeface="Arial"/>
              </a:rPr>
              <a:t>JACC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7291" y="1529588"/>
            <a:ext cx="676910" cy="337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solidFill>
                  <a:srgbClr val="2D2DB9"/>
                </a:solidFill>
                <a:latin typeface="Arial"/>
                <a:cs typeface="Arial"/>
              </a:rPr>
              <a:t>Additional</a:t>
            </a:r>
            <a:endParaRPr sz="10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dirty="0" sz="1050" spc="-5" b="1">
                <a:solidFill>
                  <a:srgbClr val="2D2DB9"/>
                </a:solidFill>
                <a:latin typeface="Arial"/>
                <a:cs typeface="Arial"/>
              </a:rPr>
              <a:t>Implants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1302" y="2116073"/>
            <a:ext cx="16764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4179" y="2116073"/>
            <a:ext cx="16764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80275" y="3640454"/>
            <a:ext cx="167005" cy="325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40173" y="1430274"/>
            <a:ext cx="3657600" cy="8890"/>
          </a:xfrm>
          <a:custGeom>
            <a:avLst/>
            <a:gdLst/>
            <a:ahLst/>
            <a:cxnLst/>
            <a:rect l="l" t="t" r="r" b="b"/>
            <a:pathLst>
              <a:path w="3657600" h="8890">
                <a:moveTo>
                  <a:pt x="0" y="0"/>
                </a:moveTo>
                <a:lnTo>
                  <a:pt x="3657600" y="8509"/>
                </a:lnTo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3705">
              <a:lnSpc>
                <a:spcPct val="100000"/>
              </a:lnSpc>
            </a:pPr>
            <a:r>
              <a:rPr dirty="0" sz="2800" spc="-5"/>
              <a:t>Disclosure Statement of Financial</a:t>
            </a:r>
            <a:r>
              <a:rPr dirty="0" sz="2800" spc="55"/>
              <a:t> </a:t>
            </a:r>
            <a:r>
              <a:rPr dirty="0" sz="2800" spc="-5"/>
              <a:t>Interest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540" y="1515109"/>
            <a:ext cx="7491730" cy="3225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000" b="1">
                <a:latin typeface="Arial"/>
                <a:cs typeface="Arial"/>
              </a:rPr>
              <a:t>I, </a:t>
            </a:r>
            <a:r>
              <a:rPr dirty="0" sz="3000" spc="-5" b="1">
                <a:latin typeface="Arial"/>
                <a:cs typeface="Arial"/>
              </a:rPr>
              <a:t>Francisco Campelo-Parada, DO </a:t>
            </a:r>
            <a:r>
              <a:rPr dirty="0" sz="3000" b="1">
                <a:latin typeface="Arial"/>
                <a:cs typeface="Arial"/>
              </a:rPr>
              <a:t>NOT  have a financial interest/arrangement or  </a:t>
            </a:r>
            <a:r>
              <a:rPr dirty="0" sz="3000" spc="-5" b="1">
                <a:latin typeface="Arial"/>
                <a:cs typeface="Arial"/>
              </a:rPr>
              <a:t>affiliation </a:t>
            </a:r>
            <a:r>
              <a:rPr dirty="0" sz="3000" b="1">
                <a:latin typeface="Arial"/>
                <a:cs typeface="Arial"/>
              </a:rPr>
              <a:t>with one or </a:t>
            </a:r>
            <a:r>
              <a:rPr dirty="0" sz="3000" spc="-5" b="1">
                <a:latin typeface="Arial"/>
                <a:cs typeface="Arial"/>
              </a:rPr>
              <a:t>more organizations  </a:t>
            </a:r>
            <a:r>
              <a:rPr dirty="0" sz="3000" b="1">
                <a:latin typeface="Arial"/>
                <a:cs typeface="Arial"/>
              </a:rPr>
              <a:t>that </a:t>
            </a:r>
            <a:r>
              <a:rPr dirty="0" sz="3000" spc="-5" b="1">
                <a:latin typeface="Arial"/>
                <a:cs typeface="Arial"/>
              </a:rPr>
              <a:t>could </a:t>
            </a:r>
            <a:r>
              <a:rPr dirty="0" sz="3000" b="1">
                <a:latin typeface="Arial"/>
                <a:cs typeface="Arial"/>
              </a:rPr>
              <a:t>be perceived </a:t>
            </a:r>
            <a:r>
              <a:rPr dirty="0" sz="3000" spc="-5" b="1">
                <a:latin typeface="Arial"/>
                <a:cs typeface="Arial"/>
              </a:rPr>
              <a:t>as </a:t>
            </a:r>
            <a:r>
              <a:rPr dirty="0" sz="3000" b="1">
                <a:latin typeface="Arial"/>
                <a:cs typeface="Arial"/>
              </a:rPr>
              <a:t>a </a:t>
            </a:r>
            <a:r>
              <a:rPr dirty="0" sz="3000" spc="-5" b="1">
                <a:latin typeface="Arial"/>
                <a:cs typeface="Arial"/>
              </a:rPr>
              <a:t>real </a:t>
            </a:r>
            <a:r>
              <a:rPr dirty="0" sz="3000" b="1">
                <a:latin typeface="Arial"/>
                <a:cs typeface="Arial"/>
              </a:rPr>
              <a:t>or  </a:t>
            </a:r>
            <a:r>
              <a:rPr dirty="0" sz="3000" spc="-5" b="1">
                <a:latin typeface="Arial"/>
                <a:cs typeface="Arial"/>
              </a:rPr>
              <a:t>apparent conflict </a:t>
            </a:r>
            <a:r>
              <a:rPr dirty="0" sz="3000" b="1">
                <a:latin typeface="Arial"/>
                <a:cs typeface="Arial"/>
              </a:rPr>
              <a:t>of interest in the  context of the subject of this  presentation.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583" y="6124955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 h="0">
                <a:moveTo>
                  <a:pt x="0" y="0"/>
                </a:moveTo>
                <a:lnTo>
                  <a:pt x="6478523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6608" y="6121247"/>
            <a:ext cx="26543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 i="1">
                <a:latin typeface="Calibri"/>
                <a:cs typeface="Calibri"/>
              </a:rPr>
              <a:t>Values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are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expressed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as</a:t>
            </a:r>
            <a:r>
              <a:rPr dirty="0" sz="1100" spc="-2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n</a:t>
            </a:r>
            <a:r>
              <a:rPr dirty="0" sz="1100" spc="-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(%)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or</a:t>
            </a:r>
            <a:r>
              <a:rPr dirty="0" sz="1100" spc="-15" b="1" i="1">
                <a:latin typeface="Calibri"/>
                <a:cs typeface="Calibri"/>
              </a:rPr>
              <a:t> </a:t>
            </a:r>
            <a:r>
              <a:rPr dirty="0" sz="1100" b="1" i="1">
                <a:latin typeface="Calibri"/>
                <a:cs typeface="Calibri"/>
              </a:rPr>
              <a:t>mean</a:t>
            </a:r>
            <a:r>
              <a:rPr dirty="0" sz="1100" spc="-35" b="1" i="1">
                <a:latin typeface="Calibri"/>
                <a:cs typeface="Calibri"/>
              </a:rPr>
              <a:t> </a:t>
            </a:r>
            <a:r>
              <a:rPr dirty="0" sz="1100" spc="-5" b="1" i="1">
                <a:latin typeface="Calibri"/>
                <a:cs typeface="Calibri"/>
              </a:rPr>
              <a:t>(</a:t>
            </a:r>
            <a:r>
              <a:rPr dirty="0" sz="1150" spc="-5" b="1" i="1">
                <a:latin typeface="MS PGothic"/>
                <a:cs typeface="MS PGothic"/>
              </a:rPr>
              <a:t>±</a:t>
            </a:r>
            <a:r>
              <a:rPr dirty="0" sz="1100" spc="-5" b="1" i="1">
                <a:latin typeface="Calibri"/>
                <a:cs typeface="Calibri"/>
              </a:rPr>
              <a:t>SD)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1223" y="707136"/>
            <a:ext cx="2647187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68467" y="731519"/>
            <a:ext cx="2552699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68467" y="731519"/>
            <a:ext cx="2552700" cy="329565"/>
          </a:xfrm>
          <a:custGeom>
            <a:avLst/>
            <a:gdLst/>
            <a:ahLst/>
            <a:cxnLst/>
            <a:rect l="l" t="t" r="r" b="b"/>
            <a:pathLst>
              <a:path w="2552700" h="329565">
                <a:moveTo>
                  <a:pt x="0" y="329184"/>
                </a:moveTo>
                <a:lnTo>
                  <a:pt x="2552699" y="329184"/>
                </a:lnTo>
                <a:lnTo>
                  <a:pt x="2552699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9143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10639" y="1069847"/>
            <a:ext cx="6523355" cy="0"/>
          </a:xfrm>
          <a:custGeom>
            <a:avLst/>
            <a:gdLst/>
            <a:ahLst/>
            <a:cxnLst/>
            <a:rect l="l" t="t" r="r" b="b"/>
            <a:pathLst>
              <a:path w="6523355" h="0">
                <a:moveTo>
                  <a:pt x="0" y="0"/>
                </a:moveTo>
                <a:lnTo>
                  <a:pt x="6522974" y="0"/>
                </a:lnTo>
              </a:path>
            </a:pathLst>
          </a:custGeom>
          <a:ln w="9144">
            <a:solidFill>
              <a:srgbClr val="2E2EC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25269" y="1116329"/>
            <a:ext cx="3467735" cy="235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13435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Procedural outcomes  </a:t>
            </a:r>
            <a:r>
              <a:rPr dirty="0" sz="1400" spc="-5">
                <a:latin typeface="Arial"/>
                <a:cs typeface="Arial"/>
              </a:rPr>
              <a:t>Successful device implantation  Conversion </a:t>
            </a:r>
            <a:r>
              <a:rPr dirty="0" sz="1400">
                <a:latin typeface="Arial"/>
                <a:cs typeface="Arial"/>
              </a:rPr>
              <a:t>to </a:t>
            </a:r>
            <a:r>
              <a:rPr dirty="0" sz="1400" spc="-5">
                <a:latin typeface="Arial"/>
                <a:cs typeface="Arial"/>
              </a:rPr>
              <a:t>open heart surgery  Cardiac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tamponade</a:t>
            </a:r>
            <a:endParaRPr sz="1400">
              <a:latin typeface="Arial"/>
              <a:cs typeface="Arial"/>
            </a:endParaRPr>
          </a:p>
          <a:p>
            <a:pPr marL="12700" marR="167068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Arrhythmia, ventricular  Device retrieval  </a:t>
            </a:r>
            <a:r>
              <a:rPr dirty="0" sz="1400">
                <a:latin typeface="Arial"/>
                <a:cs typeface="Arial"/>
              </a:rPr>
              <a:t>Anchor </a:t>
            </a:r>
            <a:r>
              <a:rPr dirty="0" sz="1400" spc="-5">
                <a:latin typeface="Arial"/>
                <a:cs typeface="Arial"/>
              </a:rPr>
              <a:t>dislocation  </a:t>
            </a:r>
            <a:r>
              <a:rPr dirty="0" sz="1400" spc="-15">
                <a:latin typeface="Arial"/>
                <a:cs typeface="Arial"/>
              </a:rPr>
              <a:t>Venous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closure</a:t>
            </a:r>
            <a:endParaRPr sz="1400">
              <a:latin typeface="Arial"/>
              <a:cs typeface="Arial"/>
            </a:endParaRPr>
          </a:p>
          <a:p>
            <a:pPr marL="927100" marR="143446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Suture  </a:t>
            </a:r>
            <a:r>
              <a:rPr dirty="0" sz="1400">
                <a:latin typeface="Arial"/>
                <a:cs typeface="Arial"/>
              </a:rPr>
              <a:t>Perc</a:t>
            </a:r>
            <a:r>
              <a:rPr dirty="0" sz="1400" spc="-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an</a:t>
            </a:r>
            <a:r>
              <a:rPr dirty="0" sz="1400" spc="-15">
                <a:latin typeface="Arial"/>
                <a:cs typeface="Arial"/>
              </a:rPr>
              <a:t>e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Intraprocedural </a:t>
            </a:r>
            <a:r>
              <a:rPr dirty="0" sz="1400">
                <a:latin typeface="Arial"/>
                <a:cs typeface="Arial"/>
              </a:rPr>
              <a:t>TEE </a:t>
            </a:r>
            <a:r>
              <a:rPr dirty="0" sz="1400" spc="-5">
                <a:latin typeface="Arial"/>
                <a:cs typeface="Arial"/>
              </a:rPr>
              <a:t>TR </a:t>
            </a:r>
            <a:r>
              <a:rPr dirty="0" sz="1400">
                <a:latin typeface="Arial"/>
                <a:cs typeface="Arial"/>
              </a:rPr>
              <a:t>reduction </a:t>
            </a:r>
            <a:r>
              <a:rPr dirty="0" sz="1400" spc="-165">
                <a:latin typeface="Arial"/>
                <a:cs typeface="Arial"/>
              </a:rPr>
              <a:t>Š 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grade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269" y="3677284"/>
            <a:ext cx="3507104" cy="235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Hospitalization</a:t>
            </a:r>
            <a:r>
              <a:rPr dirty="0" sz="1400" spc="-1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outcomes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Death</a:t>
            </a:r>
            <a:endParaRPr sz="1400">
              <a:latin typeface="Arial"/>
              <a:cs typeface="Arial"/>
            </a:endParaRPr>
          </a:p>
          <a:p>
            <a:pPr marL="12700" marR="161988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Renal failure  Conduction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disturbance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New Permanent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Pacemakers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Access site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complication</a:t>
            </a:r>
            <a:endParaRPr sz="1400">
              <a:latin typeface="Arial"/>
              <a:cs typeface="Arial"/>
            </a:endParaRPr>
          </a:p>
          <a:p>
            <a:pPr marL="927100" marR="212661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inor 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ajor</a:t>
            </a:r>
            <a:endParaRPr sz="1400">
              <a:latin typeface="Arial"/>
              <a:cs typeface="Arial"/>
            </a:endParaRPr>
          </a:p>
          <a:p>
            <a:pPr marL="12700" marR="182562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Pulmonary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embolism  Pneumonia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Hospitalization length (days),median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(range)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9726" y="1329690"/>
            <a:ext cx="588010" cy="1291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12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(92)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(8)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(8)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0958" y="2823590"/>
            <a:ext cx="687705" cy="65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9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(69)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4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(31)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13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(100)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8494" y="3890645"/>
            <a:ext cx="490855" cy="864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(8)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(23)</a:t>
            </a:r>
            <a:endParaRPr sz="14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246" y="4957826"/>
            <a:ext cx="648970" cy="1078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(23)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0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(0)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(8)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4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(1-20)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9748" y="33528"/>
            <a:ext cx="6816090" cy="575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FIH Acute </a:t>
            </a:r>
            <a:r>
              <a:rPr dirty="0" spc="-5"/>
              <a:t>results </a:t>
            </a:r>
            <a:r>
              <a:rPr dirty="0"/>
              <a:t>(Present</a:t>
            </a:r>
            <a:r>
              <a:rPr dirty="0" spc="-75"/>
              <a:t> </a:t>
            </a:r>
            <a:r>
              <a:rPr dirty="0"/>
              <a:t>day)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584" rIns="0" bIns="0" rtlCol="0" vert="horz">
            <a:spAutoFit/>
          </a:bodyPr>
          <a:lstStyle/>
          <a:p>
            <a:pPr marL="1450340">
              <a:lnSpc>
                <a:spcPct val="100000"/>
              </a:lnSpc>
            </a:pPr>
            <a:r>
              <a:rPr dirty="0" sz="3800"/>
              <a:t>Patient Case</a:t>
            </a:r>
            <a:r>
              <a:rPr dirty="0" sz="3800" spc="-114"/>
              <a:t> </a:t>
            </a:r>
            <a:r>
              <a:rPr dirty="0" sz="3800"/>
              <a:t>Learning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12140" y="1452117"/>
            <a:ext cx="7591425" cy="427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97485" indent="-342900">
              <a:lnSpc>
                <a:spcPct val="100000"/>
              </a:lnSpc>
              <a:buSzPct val="108928"/>
              <a:buChar char="•"/>
              <a:tabLst>
                <a:tab pos="355600" algn="l"/>
                <a:tab pos="356235" algn="l"/>
              </a:tabLst>
            </a:pPr>
            <a:r>
              <a:rPr dirty="0" sz="2800" spc="5">
                <a:latin typeface="Arial"/>
                <a:cs typeface="Arial"/>
              </a:rPr>
              <a:t>1</a:t>
            </a:r>
            <a:r>
              <a:rPr dirty="0" baseline="25525" sz="2775" spc="7">
                <a:latin typeface="Arial"/>
                <a:cs typeface="Arial"/>
              </a:rPr>
              <a:t>st </a:t>
            </a:r>
            <a:r>
              <a:rPr dirty="0" sz="2800" spc="-5">
                <a:latin typeface="Arial"/>
                <a:cs typeface="Arial"/>
              </a:rPr>
              <a:t>experience with enlarged </a:t>
            </a:r>
            <a:r>
              <a:rPr dirty="0" sz="2800" spc="-10">
                <a:latin typeface="Arial"/>
                <a:cs typeface="Arial"/>
              </a:rPr>
              <a:t>RA </a:t>
            </a:r>
            <a:r>
              <a:rPr dirty="0" sz="2800" spc="-5">
                <a:latin typeface="Arial"/>
                <a:cs typeface="Arial"/>
              </a:rPr>
              <a:t>(10 cm) and  </a:t>
            </a:r>
            <a:r>
              <a:rPr dirty="0" sz="2800" spc="-10">
                <a:latin typeface="Arial"/>
                <a:cs typeface="Arial"/>
              </a:rPr>
              <a:t>RV </a:t>
            </a:r>
            <a:r>
              <a:rPr dirty="0" sz="2800">
                <a:latin typeface="Arial"/>
                <a:cs typeface="Arial"/>
              </a:rPr>
              <a:t>(9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cm)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SzPct val="108928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Unique introducer sheath</a:t>
            </a:r>
            <a:r>
              <a:rPr dirty="0" sz="2800" spc="3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positioning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SzPct val="68750"/>
              <a:buChar char="▪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Resulting in challenging anchor</a:t>
            </a:r>
            <a:r>
              <a:rPr dirty="0" sz="2400" spc="35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delivery</a:t>
            </a:r>
            <a:endParaRPr sz="2400">
              <a:latin typeface="Arial"/>
              <a:cs typeface="Arial"/>
            </a:endParaRPr>
          </a:p>
          <a:p>
            <a:pPr lvl="1" marL="756285" marR="1046480" indent="-286385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SzPct val="68750"/>
              <a:buChar char="▪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Arrhythmias induced </a:t>
            </a:r>
            <a:r>
              <a:rPr dirty="0" sz="2400" spc="-10">
                <a:solidFill>
                  <a:srgbClr val="053763"/>
                </a:solidFill>
                <a:latin typeface="Arial"/>
                <a:cs typeface="Arial"/>
              </a:rPr>
              <a:t>dependent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on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system 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positioning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0"/>
              </a:spcBef>
              <a:buSzPct val="108928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Acute anchor dislodgement; </a:t>
            </a:r>
            <a:r>
              <a:rPr dirty="0" sz="2800">
                <a:latin typeface="Arial"/>
                <a:cs typeface="Arial"/>
              </a:rPr>
              <a:t>Spacer </a:t>
            </a:r>
            <a:r>
              <a:rPr dirty="0" sz="2800" spc="-5">
                <a:latin typeface="Arial"/>
                <a:cs typeface="Arial"/>
              </a:rPr>
              <a:t>out of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valve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plane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SzPct val="108928"/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latin typeface="Arial"/>
                <a:cs typeface="Arial"/>
              </a:rPr>
              <a:t>No clinical sequelae; patient alive and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stable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6431" y="2025395"/>
            <a:ext cx="1877568" cy="225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6130">
              <a:lnSpc>
                <a:spcPct val="100000"/>
              </a:lnSpc>
            </a:pPr>
            <a:r>
              <a:rPr dirty="0"/>
              <a:t>First Patient </a:t>
            </a:r>
            <a:r>
              <a:rPr dirty="0" spc="-5"/>
              <a:t>Now at </a:t>
            </a:r>
            <a:r>
              <a:rPr dirty="0"/>
              <a:t>6</a:t>
            </a:r>
            <a:r>
              <a:rPr dirty="0" spc="-100"/>
              <a:t> </a:t>
            </a:r>
            <a:r>
              <a:rPr dirty="0"/>
              <a:t>Months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" y="1667255"/>
            <a:ext cx="4011167" cy="3008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96874" y="1171194"/>
            <a:ext cx="2628900" cy="338455"/>
          </a:xfrm>
          <a:prstGeom prst="rect">
            <a:avLst/>
          </a:prstGeom>
          <a:solidFill>
            <a:srgbClr val="14202E"/>
          </a:solidFill>
          <a:ln w="19812">
            <a:solidFill>
              <a:srgbClr val="39536E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354965">
              <a:lnSpc>
                <a:spcPct val="100000"/>
              </a:lnSpc>
              <a:spcBef>
                <a:spcPts val="23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Pre FORMA</a:t>
            </a:r>
            <a:r>
              <a:rPr dirty="0" sz="16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Implant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7434" y="1171194"/>
            <a:ext cx="2628900" cy="338455"/>
          </a:xfrm>
          <a:prstGeom prst="rect">
            <a:avLst/>
          </a:prstGeom>
          <a:solidFill>
            <a:srgbClr val="14202E"/>
          </a:solidFill>
          <a:ln w="19812">
            <a:solidFill>
              <a:srgbClr val="39536E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401320">
              <a:lnSpc>
                <a:spcPct val="100000"/>
              </a:lnSpc>
              <a:spcBef>
                <a:spcPts val="235"/>
              </a:spcBef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6 Month Follow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4045" y="4808854"/>
            <a:ext cx="5847715" cy="148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TR </a:t>
            </a: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reduction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from </a:t>
            </a: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Severe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dirty="0" sz="2400" spc="-8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Moderate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NYHA Class reduced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from III to</a:t>
            </a:r>
            <a:r>
              <a:rPr dirty="0" sz="2400" spc="-175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47.5% improvement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in 6</a:t>
            </a:r>
            <a:r>
              <a:rPr dirty="0" sz="2400" spc="-7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333CC"/>
                </a:solidFill>
                <a:latin typeface="Arial"/>
                <a:cs typeface="Arial"/>
              </a:rPr>
              <a:t>MWT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Edema</a:t>
            </a:r>
            <a:r>
              <a:rPr dirty="0" sz="2400" spc="-90" b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3333CC"/>
                </a:solidFill>
                <a:latin typeface="Arial"/>
                <a:cs typeface="Arial"/>
              </a:rPr>
              <a:t>reduced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6300" y="1667255"/>
            <a:ext cx="4011167" cy="300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670" y="189229"/>
            <a:ext cx="5005705" cy="1097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FORMA </a:t>
            </a:r>
            <a:r>
              <a:rPr dirty="0" spc="-5"/>
              <a:t>Repair</a:t>
            </a:r>
            <a:r>
              <a:rPr dirty="0" spc="-95"/>
              <a:t> </a:t>
            </a:r>
            <a:r>
              <a:rPr dirty="0"/>
              <a:t>System</a:t>
            </a:r>
          </a:p>
          <a:p>
            <a:pPr algn="ctr">
              <a:lnSpc>
                <a:spcPct val="100000"/>
              </a:lnSpc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3085" marR="658495" indent="-342900">
              <a:lnSpc>
                <a:spcPct val="100000"/>
              </a:lnSpc>
              <a:buSzPct val="110000"/>
              <a:buChar char="•"/>
              <a:tabLst>
                <a:tab pos="553085" algn="l"/>
                <a:tab pos="553720" algn="l"/>
              </a:tabLst>
            </a:pPr>
            <a:r>
              <a:rPr dirty="0" spc="-5"/>
              <a:t>Transcatheter </a:t>
            </a:r>
            <a:r>
              <a:rPr dirty="0"/>
              <a:t>reduction </a:t>
            </a:r>
            <a:r>
              <a:rPr dirty="0" spc="-5"/>
              <a:t>of functional </a:t>
            </a:r>
            <a:r>
              <a:rPr dirty="0"/>
              <a:t>TR  </a:t>
            </a:r>
            <a:r>
              <a:rPr dirty="0" spc="-5"/>
              <a:t>appears safe and feasible </a:t>
            </a:r>
            <a:r>
              <a:rPr dirty="0"/>
              <a:t>with the</a:t>
            </a:r>
            <a:r>
              <a:rPr dirty="0" spc="-90"/>
              <a:t> </a:t>
            </a:r>
            <a:r>
              <a:rPr dirty="0"/>
              <a:t>FORMA  </a:t>
            </a:r>
            <a:r>
              <a:rPr dirty="0" spc="-5"/>
              <a:t>Repair</a:t>
            </a:r>
            <a:r>
              <a:rPr dirty="0" spc="-85"/>
              <a:t> </a:t>
            </a:r>
            <a:r>
              <a:rPr dirty="0" spc="-5"/>
              <a:t>System.</a:t>
            </a:r>
          </a:p>
          <a:p>
            <a:pPr marL="553085" marR="5080" indent="-342900">
              <a:lnSpc>
                <a:spcPct val="100000"/>
              </a:lnSpc>
              <a:spcBef>
                <a:spcPts val="1080"/>
              </a:spcBef>
              <a:buSzPct val="110000"/>
              <a:buChar char="•"/>
              <a:tabLst>
                <a:tab pos="553085" algn="l"/>
                <a:tab pos="553720" algn="l"/>
              </a:tabLst>
            </a:pPr>
            <a:r>
              <a:rPr dirty="0"/>
              <a:t>TR reduction </a:t>
            </a:r>
            <a:r>
              <a:rPr dirty="0" spc="-5"/>
              <a:t>was observed in all </a:t>
            </a:r>
            <a:r>
              <a:rPr dirty="0"/>
              <a:t>successfully  </a:t>
            </a:r>
            <a:r>
              <a:rPr dirty="0" spc="-5"/>
              <a:t>implanted patients, along </a:t>
            </a:r>
            <a:r>
              <a:rPr dirty="0"/>
              <a:t>with </a:t>
            </a:r>
            <a:r>
              <a:rPr dirty="0" spc="-5"/>
              <a:t>improvements in  peripheral edema and functional</a:t>
            </a:r>
            <a:r>
              <a:rPr dirty="0" spc="-125"/>
              <a:t> </a:t>
            </a:r>
            <a:r>
              <a:rPr dirty="0"/>
              <a:t>status.</a:t>
            </a:r>
          </a:p>
          <a:p>
            <a:pPr marL="553085" indent="-342900">
              <a:lnSpc>
                <a:spcPct val="100000"/>
              </a:lnSpc>
              <a:spcBef>
                <a:spcPts val="1080"/>
              </a:spcBef>
              <a:buSzPct val="110000"/>
              <a:buChar char="•"/>
              <a:tabLst>
                <a:tab pos="553085" algn="l"/>
                <a:tab pos="553720" algn="l"/>
              </a:tabLst>
            </a:pPr>
            <a:r>
              <a:rPr dirty="0" spc="-5"/>
              <a:t>Longer-term </a:t>
            </a:r>
            <a:r>
              <a:rPr dirty="0"/>
              <a:t>follow </a:t>
            </a:r>
            <a:r>
              <a:rPr dirty="0" spc="-5"/>
              <a:t>up </a:t>
            </a:r>
            <a:r>
              <a:rPr dirty="0"/>
              <a:t>and </a:t>
            </a:r>
            <a:r>
              <a:rPr dirty="0" spc="-5"/>
              <a:t>larger </a:t>
            </a:r>
            <a:r>
              <a:rPr dirty="0"/>
              <a:t>studies</a:t>
            </a:r>
            <a:r>
              <a:rPr dirty="0" spc="-155"/>
              <a:t> </a:t>
            </a:r>
            <a:r>
              <a:rPr dirty="0" spc="-5"/>
              <a:t>are</a:t>
            </a:r>
          </a:p>
          <a:p>
            <a:pPr marL="553085">
              <a:lnSpc>
                <a:spcPct val="100000"/>
              </a:lnSpc>
            </a:pPr>
            <a:r>
              <a:rPr dirty="0"/>
              <a:t>required </a:t>
            </a:r>
            <a:r>
              <a:rPr dirty="0" spc="-5"/>
              <a:t>to </a:t>
            </a:r>
            <a:r>
              <a:rPr dirty="0"/>
              <a:t>confirm </a:t>
            </a:r>
            <a:r>
              <a:rPr dirty="0" spc="-5"/>
              <a:t>these preliminary</a:t>
            </a:r>
            <a:r>
              <a:rPr dirty="0" spc="-90"/>
              <a:t> </a:t>
            </a:r>
            <a:r>
              <a:rPr dirty="0" spc="-5"/>
              <a:t>results.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877" y="308483"/>
            <a:ext cx="7392034" cy="1123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ct val="100000"/>
              </a:lnSpc>
            </a:pPr>
            <a:r>
              <a:rPr dirty="0" spc="-5" i="1">
                <a:latin typeface="Arial"/>
                <a:cs typeface="Arial"/>
              </a:rPr>
              <a:t>Next</a:t>
            </a:r>
            <a:r>
              <a:rPr dirty="0" spc="-9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Step:</a:t>
            </a:r>
          </a:p>
          <a:p>
            <a:pPr algn="ctr">
              <a:lnSpc>
                <a:spcPct val="100000"/>
              </a:lnSpc>
            </a:pPr>
            <a:r>
              <a:rPr dirty="0" spc="-5" i="1">
                <a:latin typeface="Arial"/>
                <a:cs typeface="Arial"/>
              </a:rPr>
              <a:t>Continue early clinical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 spc="-5" i="1">
                <a:latin typeface="Arial"/>
                <a:cs typeface="Arial"/>
              </a:rPr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25497"/>
            <a:ext cx="6970395" cy="159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200" spc="-5" b="1">
                <a:latin typeface="Arial"/>
                <a:cs typeface="Arial"/>
              </a:rPr>
              <a:t>Clinical study </a:t>
            </a:r>
            <a:r>
              <a:rPr dirty="0" sz="3200" b="1">
                <a:latin typeface="Arial"/>
                <a:cs typeface="Arial"/>
              </a:rPr>
              <a:t>planning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underway</a:t>
            </a:r>
            <a:r>
              <a:rPr dirty="0" sz="3600" spc="-5" b="1"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 b="1">
                <a:latin typeface="Arial"/>
                <a:cs typeface="Arial"/>
              </a:rPr>
              <a:t>Early Feasibility </a:t>
            </a:r>
            <a:r>
              <a:rPr dirty="0" sz="2800" spc="-45" b="1">
                <a:latin typeface="Arial"/>
                <a:cs typeface="Arial"/>
              </a:rPr>
              <a:t>Study,</a:t>
            </a:r>
            <a:r>
              <a:rPr dirty="0" sz="2800" spc="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 b="1">
                <a:latin typeface="Arial"/>
                <a:cs typeface="Arial"/>
              </a:rPr>
              <a:t>Multi-center EU/Canada</a:t>
            </a:r>
            <a:r>
              <a:rPr dirty="0" sz="2800" spc="3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Study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8289" y="33528"/>
            <a:ext cx="3456304" cy="575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FORMA</a:t>
            </a:r>
            <a:r>
              <a:rPr dirty="0" spc="-85"/>
              <a:t> </a:t>
            </a:r>
            <a:r>
              <a:rPr dirty="0" spc="-5"/>
              <a:t>centers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043" y="1153033"/>
            <a:ext cx="8514715" cy="4665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SzPct val="11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b="1">
                <a:latin typeface="Arial"/>
                <a:cs typeface="Arial"/>
              </a:rPr>
              <a:t>Quebec </a:t>
            </a:r>
            <a:r>
              <a:rPr dirty="0" sz="3000" spc="-5" b="1">
                <a:latin typeface="Arial"/>
                <a:cs typeface="Arial"/>
              </a:rPr>
              <a:t>Heart </a:t>
            </a:r>
            <a:r>
              <a:rPr dirty="0" sz="3000" b="1">
                <a:latin typeface="Arial"/>
                <a:cs typeface="Arial"/>
              </a:rPr>
              <a:t>&amp; Lung </a:t>
            </a:r>
            <a:r>
              <a:rPr dirty="0" sz="3000" spc="-5" b="1">
                <a:latin typeface="Arial"/>
                <a:cs typeface="Arial"/>
              </a:rPr>
              <a:t>Institute, </a:t>
            </a:r>
            <a:r>
              <a:rPr dirty="0" sz="3000" b="1">
                <a:latin typeface="Arial"/>
                <a:cs typeface="Arial"/>
              </a:rPr>
              <a:t>Quebec</a:t>
            </a:r>
            <a:r>
              <a:rPr dirty="0" sz="3000" spc="-3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City</a:t>
            </a:r>
            <a:endParaRPr sz="3000">
              <a:latin typeface="Arial"/>
              <a:cs typeface="Arial"/>
            </a:endParaRPr>
          </a:p>
          <a:p>
            <a:pPr lvl="1" marL="756285" marR="852169" indent="-286385">
              <a:lnSpc>
                <a:spcPct val="100000"/>
              </a:lnSpc>
              <a:spcBef>
                <a:spcPts val="885"/>
              </a:spcBef>
              <a:buClr>
                <a:srgbClr val="000000"/>
              </a:buClr>
              <a:buSzPct val="68750"/>
              <a:buChar char="▪"/>
              <a:tabLst>
                <a:tab pos="756285" algn="l"/>
                <a:tab pos="756920" algn="l"/>
              </a:tabLst>
            </a:pP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Josep </a:t>
            </a:r>
            <a:r>
              <a:rPr dirty="0" sz="2400" spc="-10">
                <a:solidFill>
                  <a:srgbClr val="053763"/>
                </a:solidFill>
                <a:latin typeface="Arial"/>
                <a:cs typeface="Arial"/>
              </a:rPr>
              <a:t>Rodés-Cabau,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Francisco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Campelo-Parada,  François </a:t>
            </a:r>
            <a:r>
              <a:rPr dirty="0" sz="2400" spc="-10">
                <a:solidFill>
                  <a:srgbClr val="053763"/>
                </a:solidFill>
                <a:latin typeface="Arial"/>
                <a:cs typeface="Arial"/>
              </a:rPr>
              <a:t>Philippon,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Elisabeth Bédard,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Omar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Abdul-  Jawad,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María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del</a:t>
            </a:r>
            <a:r>
              <a:rPr dirty="0" sz="2400" spc="-80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Trigo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SzPct val="11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 b="1">
                <a:latin typeface="Arial"/>
                <a:cs typeface="Arial"/>
              </a:rPr>
              <a:t>St.Paul’s Hospital,</a:t>
            </a:r>
            <a:r>
              <a:rPr dirty="0" sz="3000" spc="1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Vancouver</a:t>
            </a:r>
            <a:endParaRPr sz="3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885"/>
              </a:spcBef>
              <a:buClr>
                <a:srgbClr val="000000"/>
              </a:buClr>
              <a:buSzPct val="68750"/>
              <a:buChar char="▪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John Webb, Gidon Perlman, Chris Thompson,</a:t>
            </a:r>
            <a:r>
              <a:rPr dirty="0" sz="2400" spc="80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Jonathon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Leipsic, </a:t>
            </a:r>
            <a:r>
              <a:rPr dirty="0" sz="2400" spc="-10">
                <a:solidFill>
                  <a:srgbClr val="053763"/>
                </a:solidFill>
                <a:latin typeface="Arial"/>
                <a:cs typeface="Arial"/>
              </a:rPr>
              <a:t>Philipp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Blanke, Danny Dvir,</a:t>
            </a:r>
            <a:r>
              <a:rPr dirty="0" sz="2400" spc="80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JianYe</a:t>
            </a:r>
            <a:endParaRPr sz="2400">
              <a:latin typeface="Arial"/>
              <a:cs typeface="Arial"/>
            </a:endParaRPr>
          </a:p>
          <a:p>
            <a:pPr marL="467995" indent="-455295">
              <a:lnSpc>
                <a:spcPct val="100000"/>
              </a:lnSpc>
              <a:spcBef>
                <a:spcPts val="1920"/>
              </a:spcBef>
              <a:buSzPct val="116666"/>
              <a:buFont typeface="Arial"/>
              <a:buChar char="•"/>
              <a:tabLst>
                <a:tab pos="467995" algn="l"/>
                <a:tab pos="468630" algn="l"/>
              </a:tabLst>
            </a:pPr>
            <a:r>
              <a:rPr dirty="0" sz="3000" spc="-5" b="1">
                <a:latin typeface="Arial"/>
                <a:cs typeface="Arial"/>
              </a:rPr>
              <a:t>Bern University Hospital, Bern,</a:t>
            </a:r>
            <a:r>
              <a:rPr dirty="0" sz="300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Swizterland</a:t>
            </a:r>
            <a:endParaRPr sz="3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68750"/>
              <a:buChar char="▪"/>
              <a:tabLst>
                <a:tab pos="756285" algn="l"/>
                <a:tab pos="756920" algn="l"/>
              </a:tabLst>
            </a:pP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Stephan Windecker, Fabien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Praz,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David Reineke,</a:t>
            </a:r>
            <a:r>
              <a:rPr dirty="0" sz="2400" spc="70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Thierry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Carrel, </a:t>
            </a:r>
            <a:r>
              <a:rPr dirty="0" sz="2400">
                <a:solidFill>
                  <a:srgbClr val="053763"/>
                </a:solidFill>
                <a:latin typeface="Arial"/>
                <a:cs typeface="Arial"/>
              </a:rPr>
              <a:t>Aris</a:t>
            </a:r>
            <a:r>
              <a:rPr dirty="0" sz="2400" spc="-25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3763"/>
                </a:solidFill>
                <a:latin typeface="Arial"/>
                <a:cs typeface="Arial"/>
              </a:rPr>
              <a:t>Moschovitis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85265">
              <a:lnSpc>
                <a:spcPct val="100000"/>
              </a:lnSpc>
            </a:pPr>
            <a:r>
              <a:rPr dirty="0" spc="-5"/>
              <a:t>Tricuspid</a:t>
            </a:r>
            <a:r>
              <a:rPr dirty="0" spc="-65"/>
              <a:t> </a:t>
            </a:r>
            <a:r>
              <a:rPr dirty="0" spc="-5"/>
              <a:t>regurgitation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083309"/>
            <a:ext cx="8261350" cy="187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702310" indent="-342900">
              <a:lnSpc>
                <a:spcPct val="100000"/>
              </a:lnSpc>
              <a:buSzPct val="110000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Arial"/>
                <a:cs typeface="Arial"/>
              </a:rPr>
              <a:t>Moderate </a:t>
            </a:r>
            <a:r>
              <a:rPr dirty="0" sz="3000">
                <a:latin typeface="Arial"/>
                <a:cs typeface="Arial"/>
              </a:rPr>
              <a:t>to severe TR is </a:t>
            </a:r>
            <a:r>
              <a:rPr dirty="0" sz="3000" spc="-5">
                <a:latin typeface="Arial"/>
                <a:cs typeface="Arial"/>
              </a:rPr>
              <a:t>an</a:t>
            </a:r>
            <a:r>
              <a:rPr dirty="0" sz="3000" spc="-9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under-treated  </a:t>
            </a:r>
            <a:r>
              <a:rPr dirty="0" sz="3000">
                <a:latin typeface="Arial"/>
                <a:cs typeface="Arial"/>
              </a:rPr>
              <a:t>condition</a:t>
            </a:r>
            <a:endParaRPr sz="3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SzPct val="110000"/>
              <a:buChar char="•"/>
              <a:tabLst>
                <a:tab pos="355600" algn="l"/>
                <a:tab pos="356235" algn="l"/>
              </a:tabLst>
            </a:pPr>
            <a:r>
              <a:rPr dirty="0" sz="3000" spc="-5">
                <a:latin typeface="Arial"/>
                <a:cs typeface="Arial"/>
              </a:rPr>
              <a:t>Degree of </a:t>
            </a:r>
            <a:r>
              <a:rPr dirty="0" sz="3000">
                <a:latin typeface="Arial"/>
                <a:cs typeface="Arial"/>
              </a:rPr>
              <a:t>TR is </a:t>
            </a:r>
            <a:r>
              <a:rPr dirty="0" sz="3000" spc="-5">
                <a:latin typeface="Arial"/>
                <a:cs typeface="Arial"/>
              </a:rPr>
              <a:t>associated </a:t>
            </a:r>
            <a:r>
              <a:rPr dirty="0" sz="3000">
                <a:latin typeface="Arial"/>
                <a:cs typeface="Arial"/>
              </a:rPr>
              <a:t>with </a:t>
            </a:r>
            <a:r>
              <a:rPr dirty="0" sz="3000" spc="-5">
                <a:latin typeface="Arial"/>
                <a:cs typeface="Arial"/>
              </a:rPr>
              <a:t>worse</a:t>
            </a:r>
            <a:r>
              <a:rPr dirty="0" sz="3000" spc="-1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survival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latin typeface="Arial"/>
                <a:cs typeface="Arial"/>
              </a:rPr>
              <a:t>(independent </a:t>
            </a:r>
            <a:r>
              <a:rPr dirty="0" sz="2400" spc="-5">
                <a:latin typeface="Arial"/>
                <a:cs typeface="Arial"/>
              </a:rPr>
              <a:t>of LVEF or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PAP)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0907" y="3034283"/>
            <a:ext cx="4291584" cy="2770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45002" y="5896254"/>
            <a:ext cx="5572760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 b="1">
                <a:solidFill>
                  <a:srgbClr val="002E4B"/>
                </a:solidFill>
                <a:latin typeface="Arial"/>
                <a:cs typeface="Arial"/>
              </a:rPr>
              <a:t>Stuge and Liddicoat</a:t>
            </a:r>
            <a:r>
              <a:rPr dirty="0" sz="1400" spc="-5" b="1" i="1">
                <a:solidFill>
                  <a:srgbClr val="002E4B"/>
                </a:solidFill>
                <a:latin typeface="Arial"/>
                <a:cs typeface="Arial"/>
              </a:rPr>
              <a:t>. </a:t>
            </a:r>
            <a:r>
              <a:rPr dirty="0" sz="1400" b="1" i="1">
                <a:solidFill>
                  <a:srgbClr val="002E4B"/>
                </a:solidFill>
                <a:latin typeface="Arial"/>
                <a:cs typeface="Arial"/>
              </a:rPr>
              <a:t>J </a:t>
            </a:r>
            <a:r>
              <a:rPr dirty="0" sz="1400" spc="-5" b="1" i="1">
                <a:solidFill>
                  <a:srgbClr val="002E4B"/>
                </a:solidFill>
                <a:latin typeface="Arial"/>
                <a:cs typeface="Arial"/>
              </a:rPr>
              <a:t>Thorac Cardiovasc Surg. 2006;132:1258-6</a:t>
            </a:r>
            <a:r>
              <a:rPr dirty="0" sz="1400" spc="-5" b="1">
                <a:latin typeface="Arial"/>
                <a:cs typeface="Arial"/>
              </a:rPr>
              <a:t>1  Nath et </a:t>
            </a:r>
            <a:r>
              <a:rPr dirty="0" sz="1400" b="1">
                <a:latin typeface="Arial"/>
                <a:cs typeface="Arial"/>
              </a:rPr>
              <a:t>al</a:t>
            </a:r>
            <a:r>
              <a:rPr dirty="0" sz="1400" b="1" i="1">
                <a:latin typeface="Arial"/>
                <a:cs typeface="Arial"/>
              </a:rPr>
              <a:t>. J </a:t>
            </a:r>
            <a:r>
              <a:rPr dirty="0" sz="1400" spc="-5" b="1" i="1">
                <a:latin typeface="Arial"/>
                <a:cs typeface="Arial"/>
              </a:rPr>
              <a:t>Am Coll Cardiol.</a:t>
            </a:r>
            <a:r>
              <a:rPr dirty="0" sz="1400" spc="-150" b="1" i="1"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2E4B"/>
                </a:solidFill>
                <a:latin typeface="Arial"/>
                <a:cs typeface="Arial"/>
              </a:rPr>
              <a:t>2004;43:405–9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74394">
              <a:lnSpc>
                <a:spcPct val="100000"/>
              </a:lnSpc>
            </a:pPr>
            <a:r>
              <a:rPr dirty="0"/>
              <a:t>Surgical TR </a:t>
            </a:r>
            <a:r>
              <a:rPr dirty="0" spc="-5"/>
              <a:t>repair</a:t>
            </a:r>
            <a:r>
              <a:rPr dirty="0" spc="-100"/>
              <a:t> </a:t>
            </a:r>
            <a:r>
              <a:rPr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941" y="1400555"/>
            <a:ext cx="7749540" cy="394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65405" indent="-342900">
              <a:lnSpc>
                <a:spcPct val="100000"/>
              </a:lnSpc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Isolated tricuspid surgery </a:t>
            </a:r>
            <a:r>
              <a:rPr dirty="0" sz="3000">
                <a:latin typeface="Arial"/>
                <a:cs typeface="Arial"/>
              </a:rPr>
              <a:t>is </a:t>
            </a:r>
            <a:r>
              <a:rPr dirty="0" sz="3000" spc="-5">
                <a:latin typeface="Arial"/>
                <a:cs typeface="Arial"/>
              </a:rPr>
              <a:t>associated </a:t>
            </a:r>
            <a:r>
              <a:rPr dirty="0" sz="3000">
                <a:latin typeface="Arial"/>
                <a:cs typeface="Arial"/>
              </a:rPr>
              <a:t>with  a </a:t>
            </a:r>
            <a:r>
              <a:rPr dirty="0" sz="3000" spc="-5">
                <a:latin typeface="Arial"/>
                <a:cs typeface="Arial"/>
              </a:rPr>
              <a:t>high in-hospital mortality, especially in  patients </a:t>
            </a:r>
            <a:r>
              <a:rPr dirty="0" sz="3000">
                <a:latin typeface="Arial"/>
                <a:cs typeface="Arial"/>
              </a:rPr>
              <a:t>with </a:t>
            </a:r>
            <a:r>
              <a:rPr dirty="0" sz="3000" spc="-5">
                <a:latin typeface="Arial"/>
                <a:cs typeface="Arial"/>
              </a:rPr>
              <a:t>prior aortic or </a:t>
            </a:r>
            <a:r>
              <a:rPr dirty="0" sz="3000">
                <a:latin typeface="Arial"/>
                <a:cs typeface="Arial"/>
              </a:rPr>
              <a:t>mitral</a:t>
            </a:r>
            <a:r>
              <a:rPr dirty="0" sz="3000" spc="-8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surgery.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2310"/>
              </a:spcBef>
              <a:buSzPct val="110000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Arial"/>
                <a:cs typeface="Arial"/>
              </a:rPr>
              <a:t>Recently, novel transcatheter </a:t>
            </a:r>
            <a:r>
              <a:rPr dirty="0" sz="3000" spc="-10">
                <a:latin typeface="Arial"/>
                <a:cs typeface="Arial"/>
              </a:rPr>
              <a:t>treatment  </a:t>
            </a:r>
            <a:r>
              <a:rPr dirty="0" sz="3000" spc="-5">
                <a:latin typeface="Arial"/>
                <a:cs typeface="Arial"/>
              </a:rPr>
              <a:t>options were developed </a:t>
            </a:r>
            <a:r>
              <a:rPr dirty="0" sz="3000">
                <a:latin typeface="Arial"/>
                <a:cs typeface="Arial"/>
              </a:rPr>
              <a:t>for </a:t>
            </a:r>
            <a:r>
              <a:rPr dirty="0" sz="3000" spc="-5">
                <a:latin typeface="Arial"/>
                <a:cs typeface="Arial"/>
              </a:rPr>
              <a:t>treating patients  </a:t>
            </a:r>
            <a:r>
              <a:rPr dirty="0" sz="3000">
                <a:latin typeface="Arial"/>
                <a:cs typeface="Arial"/>
              </a:rPr>
              <a:t>with </a:t>
            </a:r>
            <a:r>
              <a:rPr dirty="0" sz="3000" spc="-5">
                <a:latin typeface="Arial"/>
                <a:cs typeface="Arial"/>
              </a:rPr>
              <a:t>symptomatic severe </a:t>
            </a:r>
            <a:r>
              <a:rPr dirty="0" sz="3000">
                <a:latin typeface="Arial"/>
                <a:cs typeface="Arial"/>
              </a:rPr>
              <a:t>TR </a:t>
            </a:r>
            <a:r>
              <a:rPr dirty="0" sz="3000" spc="-5">
                <a:latin typeface="Arial"/>
                <a:cs typeface="Arial"/>
              </a:rPr>
              <a:t>and prohibitive  </a:t>
            </a:r>
            <a:r>
              <a:rPr dirty="0" sz="3000">
                <a:latin typeface="Arial"/>
                <a:cs typeface="Arial"/>
              </a:rPr>
              <a:t>surgical</a:t>
            </a:r>
            <a:r>
              <a:rPr dirty="0" sz="3000" spc="-13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risk.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1128" y="5908243"/>
            <a:ext cx="429958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002E4B"/>
                </a:solidFill>
                <a:latin typeface="Arial"/>
                <a:cs typeface="Arial"/>
              </a:rPr>
              <a:t>Kim et al. </a:t>
            </a:r>
            <a:r>
              <a:rPr dirty="0" sz="1800" spc="-5" b="1" i="1">
                <a:solidFill>
                  <a:srgbClr val="002E4B"/>
                </a:solidFill>
                <a:latin typeface="Arial"/>
                <a:cs typeface="Arial"/>
              </a:rPr>
              <a:t>Circulation</a:t>
            </a:r>
            <a:r>
              <a:rPr dirty="0" sz="1800" spc="-5" b="1">
                <a:solidFill>
                  <a:srgbClr val="002E4B"/>
                </a:solidFill>
                <a:latin typeface="Arial"/>
                <a:cs typeface="Arial"/>
              </a:rPr>
              <a:t>.</a:t>
            </a:r>
            <a:r>
              <a:rPr dirty="0" sz="1800" spc="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2E4B"/>
                </a:solidFill>
                <a:latin typeface="Arial"/>
                <a:cs typeface="Arial"/>
              </a:rPr>
              <a:t>2009;120:1672-78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79425">
              <a:lnSpc>
                <a:spcPct val="100000"/>
              </a:lnSpc>
            </a:pPr>
            <a:r>
              <a:rPr dirty="0"/>
              <a:t>Edwards FORMA </a:t>
            </a:r>
            <a:r>
              <a:rPr dirty="0" spc="-5"/>
              <a:t>Repair</a:t>
            </a:r>
            <a:r>
              <a:rPr dirty="0" spc="-105"/>
              <a:t> </a:t>
            </a:r>
            <a:r>
              <a:rPr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03705"/>
            <a:ext cx="7376795" cy="939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SzPct val="11000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3000" spc="-5" b="1">
                <a:latin typeface="Arial"/>
                <a:cs typeface="Arial"/>
              </a:rPr>
              <a:t>Designed </a:t>
            </a:r>
            <a:r>
              <a:rPr dirty="0" sz="3000" b="1">
                <a:latin typeface="Arial"/>
                <a:cs typeface="Arial"/>
              </a:rPr>
              <a:t>to </a:t>
            </a:r>
            <a:r>
              <a:rPr dirty="0" sz="3000" spc="-5" b="1">
                <a:latin typeface="Arial"/>
                <a:cs typeface="Arial"/>
              </a:rPr>
              <a:t>improve leaflet</a:t>
            </a:r>
            <a:r>
              <a:rPr dirty="0" sz="3000" spc="-2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coaptation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3000" b="1">
                <a:latin typeface="Arial"/>
                <a:cs typeface="Arial"/>
              </a:rPr>
              <a:t>in functional</a:t>
            </a:r>
            <a:r>
              <a:rPr dirty="0" sz="3000" spc="-75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TR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2100" y="2255519"/>
            <a:ext cx="5937503" cy="397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899" y="289814"/>
            <a:ext cx="5922645" cy="103314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5080">
              <a:lnSpc>
                <a:spcPct val="100000"/>
              </a:lnSpc>
            </a:pPr>
            <a:r>
              <a:rPr dirty="0" sz="3800"/>
              <a:t>FORMA </a:t>
            </a:r>
            <a:r>
              <a:rPr dirty="0" sz="3800" spc="-5"/>
              <a:t>Repair</a:t>
            </a:r>
            <a:r>
              <a:rPr dirty="0" sz="3800" spc="-110"/>
              <a:t> </a:t>
            </a:r>
            <a:r>
              <a:rPr dirty="0" sz="3800"/>
              <a:t>System</a:t>
            </a:r>
            <a:endParaRPr sz="3800"/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800" spc="-5" b="0" i="1">
                <a:solidFill>
                  <a:srgbClr val="3333CC"/>
                </a:solidFill>
                <a:latin typeface="Arial"/>
                <a:cs typeface="Arial"/>
              </a:rPr>
              <a:t>Designed to restore leaflet</a:t>
            </a:r>
            <a:r>
              <a:rPr dirty="0" sz="2800" spc="45" b="0" i="1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z="2800" spc="-5" b="0" i="1">
                <a:solidFill>
                  <a:srgbClr val="3333CC"/>
                </a:solidFill>
                <a:latin typeface="Arial"/>
                <a:cs typeface="Arial"/>
              </a:rPr>
              <a:t>coaptation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7251" y="1593570"/>
            <a:ext cx="3706748" cy="5264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9740" y="1743709"/>
            <a:ext cx="6723380" cy="387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b="1">
                <a:latin typeface="Arial"/>
                <a:cs typeface="Arial"/>
              </a:rPr>
              <a:t>FORMA System </a:t>
            </a:r>
            <a:r>
              <a:rPr dirty="0" sz="3000">
                <a:latin typeface="Arial"/>
                <a:cs typeface="Arial"/>
              </a:rPr>
              <a:t>consists</a:t>
            </a:r>
            <a:r>
              <a:rPr dirty="0" sz="3000" spc="-11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of:</a:t>
            </a:r>
            <a:endParaRPr sz="3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80"/>
              </a:spcBef>
              <a:buSzPct val="110000"/>
              <a:buAutoNum type="arabicPeriod"/>
              <a:tabLst>
                <a:tab pos="528320" algn="l"/>
              </a:tabLst>
            </a:pPr>
            <a:r>
              <a:rPr dirty="0" sz="3000" b="1">
                <a:latin typeface="Arial"/>
                <a:cs typeface="Arial"/>
              </a:rPr>
              <a:t>Spacer</a:t>
            </a:r>
            <a:endParaRPr sz="3000">
              <a:latin typeface="Arial"/>
              <a:cs typeface="Arial"/>
            </a:endParaRPr>
          </a:p>
          <a:p>
            <a:pPr lvl="1" marL="927100" indent="-513715">
              <a:lnSpc>
                <a:spcPct val="100000"/>
              </a:lnSpc>
              <a:spcBef>
                <a:spcPts val="955"/>
              </a:spcBef>
              <a:buClr>
                <a:srgbClr val="000000"/>
              </a:buClr>
              <a:buSzPct val="69642"/>
              <a:buChar char="▪"/>
              <a:tabLst>
                <a:tab pos="927100" algn="l"/>
                <a:tab pos="927735" algn="l"/>
              </a:tabLst>
            </a:pP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Positioned into the regurgitant</a:t>
            </a:r>
            <a:r>
              <a:rPr dirty="0" sz="2800" spc="90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orifice</a:t>
            </a:r>
            <a:endParaRPr sz="2800">
              <a:latin typeface="Arial"/>
              <a:cs typeface="Arial"/>
            </a:endParaRPr>
          </a:p>
          <a:p>
            <a:pPr lvl="1" marL="927100" indent="-513715">
              <a:lnSpc>
                <a:spcPct val="100000"/>
              </a:lnSpc>
              <a:spcBef>
                <a:spcPts val="1010"/>
              </a:spcBef>
              <a:buClr>
                <a:srgbClr val="000000"/>
              </a:buClr>
              <a:buSzPct val="69642"/>
              <a:buChar char="▪"/>
              <a:tabLst>
                <a:tab pos="927100" algn="l"/>
                <a:tab pos="927735" algn="l"/>
              </a:tabLst>
            </a:pP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Platform </a:t>
            </a:r>
            <a:r>
              <a:rPr dirty="0" sz="2800">
                <a:solidFill>
                  <a:srgbClr val="053763"/>
                </a:solidFill>
                <a:latin typeface="Arial"/>
                <a:cs typeface="Arial"/>
              </a:rPr>
              <a:t>for </a:t>
            </a: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native leaflet</a:t>
            </a:r>
            <a:r>
              <a:rPr dirty="0" sz="2800" spc="45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coaptation</a:t>
            </a:r>
            <a:endParaRPr sz="2800">
              <a:latin typeface="Arial"/>
              <a:cs typeface="Arial"/>
            </a:endParaRPr>
          </a:p>
          <a:p>
            <a:pPr marL="436245" indent="-423545">
              <a:lnSpc>
                <a:spcPct val="100000"/>
              </a:lnSpc>
              <a:spcBef>
                <a:spcPts val="1070"/>
              </a:spcBef>
              <a:buAutoNum type="arabicPeriod"/>
              <a:tabLst>
                <a:tab pos="436880" algn="l"/>
              </a:tabLst>
            </a:pPr>
            <a:r>
              <a:rPr dirty="0" sz="3000" spc="-5" b="1">
                <a:latin typeface="Arial"/>
                <a:cs typeface="Arial"/>
              </a:rPr>
              <a:t>Rail</a:t>
            </a:r>
            <a:endParaRPr sz="3000">
              <a:latin typeface="Arial"/>
              <a:cs typeface="Arial"/>
            </a:endParaRPr>
          </a:p>
          <a:p>
            <a:pPr lvl="1" marL="927100" indent="-513715">
              <a:lnSpc>
                <a:spcPct val="100000"/>
              </a:lnSpc>
              <a:spcBef>
                <a:spcPts val="1015"/>
              </a:spcBef>
              <a:buClr>
                <a:srgbClr val="000000"/>
              </a:buClr>
              <a:buSzPct val="69642"/>
              <a:buChar char="▪"/>
              <a:tabLst>
                <a:tab pos="927100" algn="l"/>
                <a:tab pos="927735" algn="l"/>
              </a:tabLst>
            </a:pP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Tracks </a:t>
            </a:r>
            <a:r>
              <a:rPr dirty="0" sz="2800">
                <a:solidFill>
                  <a:srgbClr val="053763"/>
                </a:solidFill>
                <a:latin typeface="Arial"/>
                <a:cs typeface="Arial"/>
              </a:rPr>
              <a:t>spacer </a:t>
            </a: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into</a:t>
            </a:r>
            <a:r>
              <a:rPr dirty="0" sz="2800" spc="15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position</a:t>
            </a:r>
            <a:endParaRPr sz="2800">
              <a:latin typeface="Arial"/>
              <a:cs typeface="Arial"/>
            </a:endParaRPr>
          </a:p>
          <a:p>
            <a:pPr lvl="1" marL="927100" indent="-513715">
              <a:lnSpc>
                <a:spcPct val="100000"/>
              </a:lnSpc>
              <a:spcBef>
                <a:spcPts val="1005"/>
              </a:spcBef>
              <a:buClr>
                <a:srgbClr val="000000"/>
              </a:buClr>
              <a:buSzPct val="69642"/>
              <a:buChar char="▪"/>
              <a:tabLst>
                <a:tab pos="927100" algn="l"/>
                <a:tab pos="927735" algn="l"/>
              </a:tabLst>
            </a:pP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Distally and proximally</a:t>
            </a:r>
            <a:r>
              <a:rPr dirty="0" sz="2800" spc="25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53763"/>
                </a:solidFill>
                <a:latin typeface="Arial"/>
                <a:cs typeface="Arial"/>
              </a:rPr>
              <a:t>anchored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6591" y="133858"/>
            <a:ext cx="2236470" cy="5753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Screening</a:t>
            </a:r>
          </a:p>
        </p:txBody>
      </p:sp>
      <p:sp>
        <p:nvSpPr>
          <p:cNvPr id="3" name="object 3"/>
          <p:cNvSpPr/>
          <p:nvPr/>
        </p:nvSpPr>
        <p:spPr>
          <a:xfrm>
            <a:off x="689609" y="1491233"/>
            <a:ext cx="3904615" cy="855344"/>
          </a:xfrm>
          <a:custGeom>
            <a:avLst/>
            <a:gdLst/>
            <a:ahLst/>
            <a:cxnLst/>
            <a:rect l="l" t="t" r="r" b="b"/>
            <a:pathLst>
              <a:path w="3904615" h="855344">
                <a:moveTo>
                  <a:pt x="3819016" y="0"/>
                </a:moveTo>
                <a:lnTo>
                  <a:pt x="85496" y="0"/>
                </a:lnTo>
                <a:lnTo>
                  <a:pt x="52217" y="6711"/>
                </a:lnTo>
                <a:lnTo>
                  <a:pt x="25041" y="25019"/>
                </a:lnTo>
                <a:lnTo>
                  <a:pt x="6718" y="52185"/>
                </a:lnTo>
                <a:lnTo>
                  <a:pt x="0" y="85470"/>
                </a:lnTo>
                <a:lnTo>
                  <a:pt x="0" y="769492"/>
                </a:lnTo>
                <a:lnTo>
                  <a:pt x="6718" y="802778"/>
                </a:lnTo>
                <a:lnTo>
                  <a:pt x="25041" y="829945"/>
                </a:lnTo>
                <a:lnTo>
                  <a:pt x="52217" y="848252"/>
                </a:lnTo>
                <a:lnTo>
                  <a:pt x="85496" y="854963"/>
                </a:lnTo>
                <a:lnTo>
                  <a:pt x="3819016" y="854963"/>
                </a:lnTo>
                <a:lnTo>
                  <a:pt x="3852302" y="848252"/>
                </a:lnTo>
                <a:lnTo>
                  <a:pt x="3879469" y="829945"/>
                </a:lnTo>
                <a:lnTo>
                  <a:pt x="3897776" y="802778"/>
                </a:lnTo>
                <a:lnTo>
                  <a:pt x="3904488" y="769492"/>
                </a:lnTo>
                <a:lnTo>
                  <a:pt x="3904488" y="85470"/>
                </a:lnTo>
                <a:lnTo>
                  <a:pt x="3897776" y="52185"/>
                </a:lnTo>
                <a:lnTo>
                  <a:pt x="3879469" y="25018"/>
                </a:lnTo>
                <a:lnTo>
                  <a:pt x="3852302" y="6711"/>
                </a:lnTo>
                <a:lnTo>
                  <a:pt x="3819016" y="0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9609" y="1491233"/>
            <a:ext cx="3904615" cy="855344"/>
          </a:xfrm>
          <a:custGeom>
            <a:avLst/>
            <a:gdLst/>
            <a:ahLst/>
            <a:cxnLst/>
            <a:rect l="l" t="t" r="r" b="b"/>
            <a:pathLst>
              <a:path w="3904615" h="855344">
                <a:moveTo>
                  <a:pt x="0" y="85470"/>
                </a:moveTo>
                <a:lnTo>
                  <a:pt x="6718" y="52185"/>
                </a:lnTo>
                <a:lnTo>
                  <a:pt x="25041" y="25019"/>
                </a:lnTo>
                <a:lnTo>
                  <a:pt x="52217" y="6711"/>
                </a:lnTo>
                <a:lnTo>
                  <a:pt x="85496" y="0"/>
                </a:lnTo>
                <a:lnTo>
                  <a:pt x="3819016" y="0"/>
                </a:lnTo>
                <a:lnTo>
                  <a:pt x="3852302" y="6711"/>
                </a:lnTo>
                <a:lnTo>
                  <a:pt x="3879469" y="25018"/>
                </a:lnTo>
                <a:lnTo>
                  <a:pt x="3897776" y="52185"/>
                </a:lnTo>
                <a:lnTo>
                  <a:pt x="3904488" y="85470"/>
                </a:lnTo>
                <a:lnTo>
                  <a:pt x="3904488" y="769492"/>
                </a:lnTo>
                <a:lnTo>
                  <a:pt x="3897776" y="802778"/>
                </a:lnTo>
                <a:lnTo>
                  <a:pt x="3879469" y="829945"/>
                </a:lnTo>
                <a:lnTo>
                  <a:pt x="3852302" y="848252"/>
                </a:lnTo>
                <a:lnTo>
                  <a:pt x="3819016" y="854963"/>
                </a:lnTo>
                <a:lnTo>
                  <a:pt x="85496" y="854963"/>
                </a:lnTo>
                <a:lnTo>
                  <a:pt x="52217" y="848252"/>
                </a:lnTo>
                <a:lnTo>
                  <a:pt x="25041" y="829945"/>
                </a:lnTo>
                <a:lnTo>
                  <a:pt x="6718" y="802778"/>
                </a:lnTo>
                <a:lnTo>
                  <a:pt x="0" y="769492"/>
                </a:lnTo>
                <a:lnTo>
                  <a:pt x="0" y="854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0091" y="1526540"/>
            <a:ext cx="3302000" cy="756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Severe symptomatic functional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ts val="1660"/>
              </a:lnSpc>
              <a:spcBef>
                <a:spcPts val="64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No pacemaker lead or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prior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tricuspid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9067" y="2398776"/>
            <a:ext cx="386080" cy="320040"/>
          </a:xfrm>
          <a:custGeom>
            <a:avLst/>
            <a:gdLst/>
            <a:ahLst/>
            <a:cxnLst/>
            <a:rect l="l" t="t" r="r" b="b"/>
            <a:pathLst>
              <a:path w="386080" h="320039">
                <a:moveTo>
                  <a:pt x="385571" y="160020"/>
                </a:moveTo>
                <a:lnTo>
                  <a:pt x="0" y="160020"/>
                </a:lnTo>
                <a:lnTo>
                  <a:pt x="192786" y="320039"/>
                </a:lnTo>
                <a:lnTo>
                  <a:pt x="385571" y="160020"/>
                </a:lnTo>
                <a:close/>
              </a:path>
              <a:path w="386080" h="320039">
                <a:moveTo>
                  <a:pt x="308482" y="0"/>
                </a:moveTo>
                <a:lnTo>
                  <a:pt x="77088" y="0"/>
                </a:lnTo>
                <a:lnTo>
                  <a:pt x="77088" y="160020"/>
                </a:lnTo>
                <a:lnTo>
                  <a:pt x="308482" y="160020"/>
                </a:lnTo>
                <a:lnTo>
                  <a:pt x="308482" y="0"/>
                </a:lnTo>
                <a:close/>
              </a:path>
            </a:pathLst>
          </a:custGeom>
          <a:solidFill>
            <a:srgbClr val="ADA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5894" y="2774442"/>
            <a:ext cx="3933825" cy="855344"/>
          </a:xfrm>
          <a:custGeom>
            <a:avLst/>
            <a:gdLst/>
            <a:ahLst/>
            <a:cxnLst/>
            <a:rect l="l" t="t" r="r" b="b"/>
            <a:pathLst>
              <a:path w="3933825" h="855345">
                <a:moveTo>
                  <a:pt x="3847973" y="0"/>
                </a:moveTo>
                <a:lnTo>
                  <a:pt x="85496" y="0"/>
                </a:lnTo>
                <a:lnTo>
                  <a:pt x="52217" y="6711"/>
                </a:lnTo>
                <a:lnTo>
                  <a:pt x="25041" y="25019"/>
                </a:lnTo>
                <a:lnTo>
                  <a:pt x="6718" y="52185"/>
                </a:lnTo>
                <a:lnTo>
                  <a:pt x="0" y="85471"/>
                </a:lnTo>
                <a:lnTo>
                  <a:pt x="0" y="769493"/>
                </a:lnTo>
                <a:lnTo>
                  <a:pt x="6718" y="802778"/>
                </a:lnTo>
                <a:lnTo>
                  <a:pt x="25041" y="829945"/>
                </a:lnTo>
                <a:lnTo>
                  <a:pt x="52217" y="848252"/>
                </a:lnTo>
                <a:lnTo>
                  <a:pt x="85496" y="854964"/>
                </a:lnTo>
                <a:lnTo>
                  <a:pt x="3847973" y="854964"/>
                </a:lnTo>
                <a:lnTo>
                  <a:pt x="3881258" y="848252"/>
                </a:lnTo>
                <a:lnTo>
                  <a:pt x="3908425" y="829945"/>
                </a:lnTo>
                <a:lnTo>
                  <a:pt x="3926732" y="802778"/>
                </a:lnTo>
                <a:lnTo>
                  <a:pt x="3933444" y="769493"/>
                </a:lnTo>
                <a:lnTo>
                  <a:pt x="3933444" y="85471"/>
                </a:lnTo>
                <a:lnTo>
                  <a:pt x="3926732" y="52185"/>
                </a:lnTo>
                <a:lnTo>
                  <a:pt x="3908425" y="25019"/>
                </a:lnTo>
                <a:lnTo>
                  <a:pt x="3881258" y="6711"/>
                </a:lnTo>
                <a:lnTo>
                  <a:pt x="3847973" y="0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5894" y="2774442"/>
            <a:ext cx="3933825" cy="855344"/>
          </a:xfrm>
          <a:custGeom>
            <a:avLst/>
            <a:gdLst/>
            <a:ahLst/>
            <a:cxnLst/>
            <a:rect l="l" t="t" r="r" b="b"/>
            <a:pathLst>
              <a:path w="3933825" h="855345">
                <a:moveTo>
                  <a:pt x="0" y="85471"/>
                </a:moveTo>
                <a:lnTo>
                  <a:pt x="6718" y="52185"/>
                </a:lnTo>
                <a:lnTo>
                  <a:pt x="25041" y="25019"/>
                </a:lnTo>
                <a:lnTo>
                  <a:pt x="52217" y="6711"/>
                </a:lnTo>
                <a:lnTo>
                  <a:pt x="85496" y="0"/>
                </a:lnTo>
                <a:lnTo>
                  <a:pt x="3847973" y="0"/>
                </a:lnTo>
                <a:lnTo>
                  <a:pt x="3881258" y="6711"/>
                </a:lnTo>
                <a:lnTo>
                  <a:pt x="3908425" y="25019"/>
                </a:lnTo>
                <a:lnTo>
                  <a:pt x="3926732" y="52185"/>
                </a:lnTo>
                <a:lnTo>
                  <a:pt x="3933444" y="85471"/>
                </a:lnTo>
                <a:lnTo>
                  <a:pt x="3933444" y="769493"/>
                </a:lnTo>
                <a:lnTo>
                  <a:pt x="3926732" y="802778"/>
                </a:lnTo>
                <a:lnTo>
                  <a:pt x="3908425" y="829945"/>
                </a:lnTo>
                <a:lnTo>
                  <a:pt x="3881258" y="848252"/>
                </a:lnTo>
                <a:lnTo>
                  <a:pt x="3847973" y="854964"/>
                </a:lnTo>
                <a:lnTo>
                  <a:pt x="85496" y="854964"/>
                </a:lnTo>
                <a:lnTo>
                  <a:pt x="52217" y="848252"/>
                </a:lnTo>
                <a:lnTo>
                  <a:pt x="25041" y="829945"/>
                </a:lnTo>
                <a:lnTo>
                  <a:pt x="6718" y="802778"/>
                </a:lnTo>
                <a:lnTo>
                  <a:pt x="0" y="769493"/>
                </a:lnTo>
                <a:lnTo>
                  <a:pt x="0" y="8547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9502" y="2914269"/>
            <a:ext cx="2985135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Team: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high/prohibitive surgical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9067" y="3681984"/>
            <a:ext cx="386080" cy="320040"/>
          </a:xfrm>
          <a:custGeom>
            <a:avLst/>
            <a:gdLst/>
            <a:ahLst/>
            <a:cxnLst/>
            <a:rect l="l" t="t" r="r" b="b"/>
            <a:pathLst>
              <a:path w="386080" h="320039">
                <a:moveTo>
                  <a:pt x="385571" y="160020"/>
                </a:moveTo>
                <a:lnTo>
                  <a:pt x="0" y="160020"/>
                </a:lnTo>
                <a:lnTo>
                  <a:pt x="192786" y="320040"/>
                </a:lnTo>
                <a:lnTo>
                  <a:pt x="385571" y="160020"/>
                </a:lnTo>
                <a:close/>
              </a:path>
              <a:path w="386080" h="320039">
                <a:moveTo>
                  <a:pt x="308482" y="0"/>
                </a:moveTo>
                <a:lnTo>
                  <a:pt x="77088" y="0"/>
                </a:lnTo>
                <a:lnTo>
                  <a:pt x="77088" y="160020"/>
                </a:lnTo>
                <a:lnTo>
                  <a:pt x="308482" y="160020"/>
                </a:lnTo>
                <a:lnTo>
                  <a:pt x="308482" y="0"/>
                </a:lnTo>
                <a:close/>
              </a:path>
            </a:pathLst>
          </a:custGeom>
          <a:solidFill>
            <a:srgbClr val="ADA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2177" y="4056126"/>
            <a:ext cx="3961129" cy="855344"/>
          </a:xfrm>
          <a:custGeom>
            <a:avLst/>
            <a:gdLst/>
            <a:ahLst/>
            <a:cxnLst/>
            <a:rect l="l" t="t" r="r" b="b"/>
            <a:pathLst>
              <a:path w="3961129" h="855345">
                <a:moveTo>
                  <a:pt x="3875405" y="0"/>
                </a:moveTo>
                <a:lnTo>
                  <a:pt x="85496" y="0"/>
                </a:lnTo>
                <a:lnTo>
                  <a:pt x="52217" y="6711"/>
                </a:lnTo>
                <a:lnTo>
                  <a:pt x="25041" y="25018"/>
                </a:lnTo>
                <a:lnTo>
                  <a:pt x="6718" y="52185"/>
                </a:lnTo>
                <a:lnTo>
                  <a:pt x="0" y="85471"/>
                </a:lnTo>
                <a:lnTo>
                  <a:pt x="0" y="769493"/>
                </a:lnTo>
                <a:lnTo>
                  <a:pt x="6718" y="802778"/>
                </a:lnTo>
                <a:lnTo>
                  <a:pt x="25041" y="829944"/>
                </a:lnTo>
                <a:lnTo>
                  <a:pt x="52217" y="848252"/>
                </a:lnTo>
                <a:lnTo>
                  <a:pt x="85496" y="854963"/>
                </a:lnTo>
                <a:lnTo>
                  <a:pt x="3875405" y="854963"/>
                </a:lnTo>
                <a:lnTo>
                  <a:pt x="3908690" y="848252"/>
                </a:lnTo>
                <a:lnTo>
                  <a:pt x="3935857" y="829944"/>
                </a:lnTo>
                <a:lnTo>
                  <a:pt x="3954164" y="802778"/>
                </a:lnTo>
                <a:lnTo>
                  <a:pt x="3960876" y="769493"/>
                </a:lnTo>
                <a:lnTo>
                  <a:pt x="3960876" y="85471"/>
                </a:lnTo>
                <a:lnTo>
                  <a:pt x="3954164" y="52185"/>
                </a:lnTo>
                <a:lnTo>
                  <a:pt x="3935856" y="25018"/>
                </a:lnTo>
                <a:lnTo>
                  <a:pt x="3908690" y="6711"/>
                </a:lnTo>
                <a:lnTo>
                  <a:pt x="3875405" y="0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177" y="4056126"/>
            <a:ext cx="3961129" cy="855344"/>
          </a:xfrm>
          <a:custGeom>
            <a:avLst/>
            <a:gdLst/>
            <a:ahLst/>
            <a:cxnLst/>
            <a:rect l="l" t="t" r="r" b="b"/>
            <a:pathLst>
              <a:path w="3961129" h="855345">
                <a:moveTo>
                  <a:pt x="0" y="85471"/>
                </a:moveTo>
                <a:lnTo>
                  <a:pt x="6718" y="52185"/>
                </a:lnTo>
                <a:lnTo>
                  <a:pt x="25041" y="25018"/>
                </a:lnTo>
                <a:lnTo>
                  <a:pt x="52217" y="6711"/>
                </a:lnTo>
                <a:lnTo>
                  <a:pt x="85496" y="0"/>
                </a:lnTo>
                <a:lnTo>
                  <a:pt x="3875405" y="0"/>
                </a:lnTo>
                <a:lnTo>
                  <a:pt x="3908690" y="6711"/>
                </a:lnTo>
                <a:lnTo>
                  <a:pt x="3935856" y="25018"/>
                </a:lnTo>
                <a:lnTo>
                  <a:pt x="3954164" y="52185"/>
                </a:lnTo>
                <a:lnTo>
                  <a:pt x="3960876" y="85471"/>
                </a:lnTo>
                <a:lnTo>
                  <a:pt x="3960876" y="769493"/>
                </a:lnTo>
                <a:lnTo>
                  <a:pt x="3954164" y="802778"/>
                </a:lnTo>
                <a:lnTo>
                  <a:pt x="3935857" y="829944"/>
                </a:lnTo>
                <a:lnTo>
                  <a:pt x="3908690" y="848252"/>
                </a:lnTo>
                <a:lnTo>
                  <a:pt x="3875405" y="854963"/>
                </a:lnTo>
                <a:lnTo>
                  <a:pt x="85496" y="854963"/>
                </a:lnTo>
                <a:lnTo>
                  <a:pt x="52217" y="848252"/>
                </a:lnTo>
                <a:lnTo>
                  <a:pt x="25041" y="829944"/>
                </a:lnTo>
                <a:lnTo>
                  <a:pt x="6718" y="802778"/>
                </a:lnTo>
                <a:lnTo>
                  <a:pt x="0" y="769493"/>
                </a:lnTo>
                <a:lnTo>
                  <a:pt x="0" y="8547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93749" y="4147565"/>
            <a:ext cx="3296920" cy="59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46735">
              <a:lnSpc>
                <a:spcPct val="12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Pre-procedural work-up: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Clinical evaluation, TTE,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49067" y="4963667"/>
            <a:ext cx="386080" cy="321945"/>
          </a:xfrm>
          <a:custGeom>
            <a:avLst/>
            <a:gdLst/>
            <a:ahLst/>
            <a:cxnLst/>
            <a:rect l="l" t="t" r="r" b="b"/>
            <a:pathLst>
              <a:path w="386080" h="321945">
                <a:moveTo>
                  <a:pt x="385571" y="160781"/>
                </a:moveTo>
                <a:lnTo>
                  <a:pt x="0" y="160781"/>
                </a:lnTo>
                <a:lnTo>
                  <a:pt x="192786" y="321563"/>
                </a:lnTo>
                <a:lnTo>
                  <a:pt x="385571" y="160781"/>
                </a:lnTo>
                <a:close/>
              </a:path>
              <a:path w="386080" h="321945">
                <a:moveTo>
                  <a:pt x="308482" y="0"/>
                </a:moveTo>
                <a:lnTo>
                  <a:pt x="77088" y="0"/>
                </a:lnTo>
                <a:lnTo>
                  <a:pt x="77088" y="160781"/>
                </a:lnTo>
                <a:lnTo>
                  <a:pt x="308482" y="160781"/>
                </a:lnTo>
                <a:lnTo>
                  <a:pt x="308482" y="0"/>
                </a:lnTo>
                <a:close/>
              </a:path>
            </a:pathLst>
          </a:custGeom>
          <a:solidFill>
            <a:srgbClr val="ADA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3222" y="5339334"/>
            <a:ext cx="4017645" cy="855344"/>
          </a:xfrm>
          <a:custGeom>
            <a:avLst/>
            <a:gdLst/>
            <a:ahLst/>
            <a:cxnLst/>
            <a:rect l="l" t="t" r="r" b="b"/>
            <a:pathLst>
              <a:path w="4017645" h="855345">
                <a:moveTo>
                  <a:pt x="3931792" y="0"/>
                </a:moveTo>
                <a:lnTo>
                  <a:pt x="85496" y="0"/>
                </a:lnTo>
                <a:lnTo>
                  <a:pt x="52217" y="6711"/>
                </a:lnTo>
                <a:lnTo>
                  <a:pt x="25041" y="25018"/>
                </a:lnTo>
                <a:lnTo>
                  <a:pt x="6718" y="52185"/>
                </a:lnTo>
                <a:lnTo>
                  <a:pt x="0" y="85470"/>
                </a:lnTo>
                <a:lnTo>
                  <a:pt x="0" y="769467"/>
                </a:lnTo>
                <a:lnTo>
                  <a:pt x="6718" y="802746"/>
                </a:lnTo>
                <a:lnTo>
                  <a:pt x="25041" y="829922"/>
                </a:lnTo>
                <a:lnTo>
                  <a:pt x="52217" y="848245"/>
                </a:lnTo>
                <a:lnTo>
                  <a:pt x="85496" y="854963"/>
                </a:lnTo>
                <a:lnTo>
                  <a:pt x="3931792" y="854963"/>
                </a:lnTo>
                <a:lnTo>
                  <a:pt x="3965078" y="848245"/>
                </a:lnTo>
                <a:lnTo>
                  <a:pt x="3992245" y="829922"/>
                </a:lnTo>
                <a:lnTo>
                  <a:pt x="4010552" y="802746"/>
                </a:lnTo>
                <a:lnTo>
                  <a:pt x="4017264" y="769467"/>
                </a:lnTo>
                <a:lnTo>
                  <a:pt x="4017264" y="85470"/>
                </a:lnTo>
                <a:lnTo>
                  <a:pt x="4010552" y="52185"/>
                </a:lnTo>
                <a:lnTo>
                  <a:pt x="3992245" y="25018"/>
                </a:lnTo>
                <a:lnTo>
                  <a:pt x="3965078" y="6711"/>
                </a:lnTo>
                <a:lnTo>
                  <a:pt x="3931792" y="0"/>
                </a:lnTo>
                <a:close/>
              </a:path>
            </a:pathLst>
          </a:custGeom>
          <a:solidFill>
            <a:srgbClr val="2D2D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3222" y="5339334"/>
            <a:ext cx="4017645" cy="855344"/>
          </a:xfrm>
          <a:custGeom>
            <a:avLst/>
            <a:gdLst/>
            <a:ahLst/>
            <a:cxnLst/>
            <a:rect l="l" t="t" r="r" b="b"/>
            <a:pathLst>
              <a:path w="4017645" h="855345">
                <a:moveTo>
                  <a:pt x="0" y="85470"/>
                </a:moveTo>
                <a:lnTo>
                  <a:pt x="6718" y="52185"/>
                </a:lnTo>
                <a:lnTo>
                  <a:pt x="25041" y="25018"/>
                </a:lnTo>
                <a:lnTo>
                  <a:pt x="52217" y="6711"/>
                </a:lnTo>
                <a:lnTo>
                  <a:pt x="85496" y="0"/>
                </a:lnTo>
                <a:lnTo>
                  <a:pt x="3931792" y="0"/>
                </a:lnTo>
                <a:lnTo>
                  <a:pt x="3965078" y="6711"/>
                </a:lnTo>
                <a:lnTo>
                  <a:pt x="3992245" y="25018"/>
                </a:lnTo>
                <a:lnTo>
                  <a:pt x="4010552" y="52185"/>
                </a:lnTo>
                <a:lnTo>
                  <a:pt x="4017264" y="85470"/>
                </a:lnTo>
                <a:lnTo>
                  <a:pt x="4017264" y="769467"/>
                </a:lnTo>
                <a:lnTo>
                  <a:pt x="4010552" y="802746"/>
                </a:lnTo>
                <a:lnTo>
                  <a:pt x="3992245" y="829922"/>
                </a:lnTo>
                <a:lnTo>
                  <a:pt x="3965078" y="848245"/>
                </a:lnTo>
                <a:lnTo>
                  <a:pt x="3931792" y="854963"/>
                </a:lnTo>
                <a:lnTo>
                  <a:pt x="85496" y="854963"/>
                </a:lnTo>
                <a:lnTo>
                  <a:pt x="52217" y="848245"/>
                </a:lnTo>
                <a:lnTo>
                  <a:pt x="25041" y="829922"/>
                </a:lnTo>
                <a:lnTo>
                  <a:pt x="6718" y="802746"/>
                </a:lnTo>
                <a:lnTo>
                  <a:pt x="0" y="769467"/>
                </a:lnTo>
                <a:lnTo>
                  <a:pt x="0" y="8547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34339" y="5626100"/>
            <a:ext cx="361505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Canada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Special Access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07508" y="1286255"/>
            <a:ext cx="2983991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07508" y="3909059"/>
            <a:ext cx="2971799" cy="242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05660">
              <a:lnSpc>
                <a:spcPct val="100000"/>
              </a:lnSpc>
            </a:pPr>
            <a:r>
              <a:rPr dirty="0"/>
              <a:t>Procedural</a:t>
            </a:r>
            <a:r>
              <a:rPr dirty="0" spc="-110"/>
              <a:t> </a:t>
            </a:r>
            <a:r>
              <a:rPr dirty="0"/>
              <a:t>Steps</a:t>
            </a:r>
          </a:p>
        </p:txBody>
      </p:sp>
      <p:sp>
        <p:nvSpPr>
          <p:cNvPr id="3" name="object 3"/>
          <p:cNvSpPr/>
          <p:nvPr/>
        </p:nvSpPr>
        <p:spPr>
          <a:xfrm>
            <a:off x="1511172" y="888491"/>
            <a:ext cx="6135497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jzuccardy</dc:creator>
  <dc:title>The Detrimental Impact of Chronic Renal Insufficiency</dc:title>
  <dcterms:created xsi:type="dcterms:W3CDTF">2016-03-07T18:29:40Z</dcterms:created>
  <dcterms:modified xsi:type="dcterms:W3CDTF">2016-03-07T18:29:40Z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2016-03-07T00:00:00Z</vt:filetime>
  </property>
</Properties>
</file>