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68101" y="1600361"/>
            <a:ext cx="546798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13956" y="1600361"/>
            <a:ext cx="54686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28395"/>
          </a:xfrm>
          <a:custGeom>
            <a:avLst/>
            <a:gdLst/>
            <a:ahLst/>
            <a:cxnLst/>
            <a:rect l="l" t="t" r="r" b="b"/>
            <a:pathLst>
              <a:path w="12192000" h="1128395">
                <a:moveTo>
                  <a:pt x="12192000" y="0"/>
                </a:moveTo>
                <a:lnTo>
                  <a:pt x="0" y="0"/>
                </a:lnTo>
                <a:lnTo>
                  <a:pt x="0" y="1127932"/>
                </a:lnTo>
                <a:lnTo>
                  <a:pt x="12192000" y="1127932"/>
                </a:lnTo>
                <a:lnTo>
                  <a:pt x="12192000" y="0"/>
                </a:lnTo>
                <a:close/>
              </a:path>
            </a:pathLst>
          </a:custGeom>
          <a:solidFill>
            <a:srgbClr val="B40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128395"/>
          </a:xfrm>
          <a:custGeom>
            <a:avLst/>
            <a:gdLst/>
            <a:ahLst/>
            <a:cxnLst/>
            <a:rect l="l" t="t" r="r" b="b"/>
            <a:pathLst>
              <a:path w="12192000" h="1128395">
                <a:moveTo>
                  <a:pt x="0" y="0"/>
                </a:moveTo>
                <a:lnTo>
                  <a:pt x="12192000" y="0"/>
                </a:lnTo>
                <a:lnTo>
                  <a:pt x="12192000" y="1127933"/>
                </a:lnTo>
                <a:lnTo>
                  <a:pt x="0" y="11279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835" y="60931"/>
            <a:ext cx="1951793" cy="97064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786871" y="163804"/>
            <a:ext cx="17145" cy="964565"/>
          </a:xfrm>
          <a:custGeom>
            <a:avLst/>
            <a:gdLst/>
            <a:ahLst/>
            <a:cxnLst/>
            <a:rect l="l" t="t" r="r" b="b"/>
            <a:pathLst>
              <a:path w="17144" h="964565">
                <a:moveTo>
                  <a:pt x="17012" y="0"/>
                </a:moveTo>
                <a:lnTo>
                  <a:pt x="0" y="0"/>
                </a:lnTo>
                <a:lnTo>
                  <a:pt x="0" y="964411"/>
                </a:lnTo>
                <a:lnTo>
                  <a:pt x="17012" y="964411"/>
                </a:lnTo>
                <a:lnTo>
                  <a:pt x="17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7230" y="-102108"/>
            <a:ext cx="8592243" cy="1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0980" y="1380235"/>
            <a:ext cx="5669280" cy="352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Relationship Id="rId4" Type="http://schemas.openxmlformats.org/officeDocument/2006/relationships/image" Target="../media/image94.jpg"/><Relationship Id="rId5" Type="http://schemas.openxmlformats.org/officeDocument/2006/relationships/image" Target="../media/image9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979" y="1325371"/>
            <a:ext cx="10041890" cy="1830070"/>
          </a:xfrm>
          <a:prstGeom prst="rect"/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 indent="-9525">
              <a:lnSpc>
                <a:spcPct val="98700"/>
              </a:lnSpc>
              <a:spcBef>
                <a:spcPts val="145"/>
              </a:spcBef>
            </a:pP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Ischemia</a:t>
            </a:r>
            <a:r>
              <a:rPr dirty="0" sz="3000" spc="-1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3000" spc="-1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0000"/>
                </a:solidFill>
                <a:latin typeface="Arial"/>
                <a:cs typeface="Arial"/>
              </a:rPr>
              <a:t>Viability</a:t>
            </a:r>
            <a:r>
              <a:rPr dirty="0" sz="3000" spc="-1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Imaging</a:t>
            </a:r>
            <a:r>
              <a:rPr dirty="0" sz="3000" spc="-1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3000" spc="-1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r>
              <a:rPr dirty="0" sz="3000" spc="-1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Failure:</a:t>
            </a:r>
            <a:r>
              <a:rPr dirty="0" sz="3000" spc="-1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Alternative</a:t>
            </a:r>
            <a:r>
              <a:rPr dirty="0" sz="3000" spc="-1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Imaging</a:t>
            </a:r>
            <a:r>
              <a:rPr dirty="0" sz="3000" spc="-1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Modalities</a:t>
            </a:r>
            <a:r>
              <a:rPr dirty="0" sz="3000" spc="-1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3000" spc="-1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Ischemic</a:t>
            </a:r>
            <a:r>
              <a:rPr dirty="0" sz="3000" spc="-1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r>
              <a:rPr dirty="0" sz="3000" spc="-1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0000"/>
                </a:solidFill>
                <a:latin typeface="Arial"/>
                <a:cs typeface="Arial"/>
              </a:rPr>
              <a:t>Failure </a:t>
            </a:r>
            <a:r>
              <a:rPr dirty="0" sz="3000" spc="-20" b="1">
                <a:solidFill>
                  <a:srgbClr val="000000"/>
                </a:solidFill>
                <a:latin typeface="Arial"/>
                <a:cs typeface="Arial"/>
              </a:rPr>
              <a:t>Trial</a:t>
            </a:r>
            <a:r>
              <a:rPr dirty="0" sz="3000" spc="-1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000000"/>
                </a:solidFill>
                <a:latin typeface="Arial"/>
                <a:cs typeface="Arial"/>
              </a:rPr>
              <a:t>(AIMI-HF)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ts val="3504"/>
              </a:lnSpc>
            </a:pPr>
            <a:r>
              <a:rPr dirty="0" sz="3000" spc="-35" b="1">
                <a:solidFill>
                  <a:srgbClr val="000000"/>
                </a:solidFill>
                <a:latin typeface="Arial"/>
                <a:cs typeface="Arial"/>
              </a:rPr>
              <a:t>IMAGE-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HF</a:t>
            </a:r>
            <a:r>
              <a:rPr dirty="0" sz="300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0000"/>
                </a:solidFill>
                <a:latin typeface="Arial"/>
                <a:cs typeface="Arial"/>
              </a:rPr>
              <a:t>Project</a:t>
            </a:r>
            <a:r>
              <a:rPr dirty="0" sz="3000" spc="-7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000000"/>
                </a:solidFill>
                <a:latin typeface="Arial"/>
                <a:cs typeface="Arial"/>
              </a:rPr>
              <a:t>1A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17989" y="3141979"/>
            <a:ext cx="10625455" cy="36855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014" marR="112395" indent="5715">
              <a:lnSpc>
                <a:spcPct val="100800"/>
              </a:lnSpc>
              <a:spcBef>
                <a:spcPts val="85"/>
              </a:spcBef>
            </a:pPr>
            <a:r>
              <a:rPr dirty="0" sz="1200" b="1">
                <a:latin typeface="Arial"/>
                <a:cs typeface="Arial"/>
              </a:rPr>
              <a:t>LM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Mielniczuk,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MD,</a:t>
            </a:r>
            <a:r>
              <a:rPr dirty="0" sz="12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FRCPC, FCCS</a:t>
            </a:r>
            <a:r>
              <a:rPr dirty="0" sz="12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O’Meara,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MD,</a:t>
            </a:r>
            <a:r>
              <a:rPr dirty="0" sz="12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FRCPC,</a:t>
            </a:r>
            <a:r>
              <a:rPr dirty="0" sz="1200" spc="-1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Wiefels</a:t>
            </a:r>
            <a:r>
              <a:rPr dirty="0" sz="1200">
                <a:latin typeface="Arial"/>
                <a:cs typeface="Arial"/>
              </a:rPr>
              <a:t>,MD,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MSc,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Chen,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MSc,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Garrard, </a:t>
            </a:r>
            <a:r>
              <a:rPr dirty="0" sz="1200">
                <a:latin typeface="Arial"/>
                <a:cs typeface="Arial"/>
              </a:rPr>
              <a:t>RN,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BScN,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White,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MD,</a:t>
            </a:r>
            <a:r>
              <a:rPr dirty="0" sz="1200" spc="-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FRCP(C),</a:t>
            </a:r>
            <a:r>
              <a:rPr dirty="0" sz="1200" spc="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RA </a:t>
            </a:r>
            <a:r>
              <a:rPr dirty="0" sz="1200" b="1">
                <a:latin typeface="Arial"/>
                <a:cs typeface="Arial"/>
              </a:rPr>
              <a:t>deKemp,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BASc,</a:t>
            </a:r>
            <a:r>
              <a:rPr dirty="0" sz="1200" spc="-1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MSc,</a:t>
            </a:r>
            <a:r>
              <a:rPr dirty="0" sz="1200" spc="-1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PhD,</a:t>
            </a:r>
            <a:r>
              <a:rPr dirty="0" sz="1200" spc="-1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PEng,</a:t>
            </a:r>
            <a:r>
              <a:rPr dirty="0" sz="1200" spc="-1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PPhys,</a:t>
            </a:r>
            <a:r>
              <a:rPr dirty="0" sz="1200" spc="30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MF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Carli,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MD,FACC,</a:t>
            </a:r>
            <a:r>
              <a:rPr dirty="0" sz="1200" spc="20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Larose,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DVM,</a:t>
            </a:r>
            <a:r>
              <a:rPr dirty="0" sz="1200" spc="-10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MD,</a:t>
            </a:r>
            <a:r>
              <a:rPr dirty="0" sz="1200" spc="-1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FRCPC,</a:t>
            </a:r>
            <a:r>
              <a:rPr dirty="0" sz="1200" spc="-1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FAHA,</a:t>
            </a:r>
            <a:r>
              <a:rPr dirty="0" sz="1200" spc="9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D.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Paterson,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MD,</a:t>
            </a:r>
            <a:r>
              <a:rPr dirty="0" sz="1200" spc="-1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FRCPC,</a:t>
            </a:r>
            <a:r>
              <a:rPr dirty="0" sz="1200" spc="-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Ezekowitz,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6A7A7C"/>
                </a:solidFill>
                <a:latin typeface="Arial"/>
                <a:cs typeface="Arial"/>
              </a:rPr>
              <a:t>MB, </a:t>
            </a:r>
            <a:r>
              <a:rPr dirty="0" sz="1200" b="1">
                <a:solidFill>
                  <a:srgbClr val="6A7A7C"/>
                </a:solidFill>
                <a:latin typeface="Arial"/>
                <a:cs typeface="Arial"/>
              </a:rPr>
              <a:t>BCH,</a:t>
            </a:r>
            <a:r>
              <a:rPr dirty="0" sz="1200" spc="-25" b="1">
                <a:solidFill>
                  <a:srgbClr val="6A7A7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A7A7C"/>
                </a:solidFill>
                <a:latin typeface="Arial"/>
                <a:cs typeface="Arial"/>
              </a:rPr>
              <a:t>MSc,</a:t>
            </a:r>
            <a:r>
              <a:rPr dirty="0" sz="1200" spc="-15" b="1">
                <a:solidFill>
                  <a:srgbClr val="6A7A7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A7A7C"/>
                </a:solidFill>
                <a:latin typeface="Arial"/>
                <a:cs typeface="Arial"/>
              </a:rPr>
              <a:t>FRCPC,</a:t>
            </a:r>
            <a:r>
              <a:rPr dirty="0" sz="1200" spc="-15" b="1">
                <a:solidFill>
                  <a:srgbClr val="6A7A7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A7A7C"/>
                </a:solidFill>
                <a:latin typeface="Arial"/>
                <a:cs typeface="Arial"/>
              </a:rPr>
              <a:t>FACC,</a:t>
            </a:r>
            <a:r>
              <a:rPr dirty="0" sz="1200" spc="-15" b="1">
                <a:solidFill>
                  <a:srgbClr val="6A7A7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A7A7C"/>
                </a:solidFill>
                <a:latin typeface="Arial"/>
                <a:cs typeface="Arial"/>
              </a:rPr>
              <a:t>FAHA,</a:t>
            </a:r>
            <a:r>
              <a:rPr dirty="0" sz="1200" spc="-15" b="1">
                <a:solidFill>
                  <a:srgbClr val="6A7A7C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A7A7C"/>
                </a:solidFill>
                <a:latin typeface="Arial"/>
                <a:cs typeface="Arial"/>
              </a:rPr>
              <a:t>FESC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Kandolin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MD,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Wright</a:t>
            </a:r>
            <a:r>
              <a:rPr dirty="0" sz="1200">
                <a:latin typeface="Arial"/>
                <a:cs typeface="Arial"/>
              </a:rPr>
              <a:t>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22222"/>
                </a:solidFill>
                <a:latin typeface="Arial"/>
                <a:cs typeface="Arial"/>
              </a:rPr>
              <a:t>M.A.Sc.,</a:t>
            </a:r>
            <a:r>
              <a:rPr dirty="0" sz="1200" spc="-1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22222"/>
                </a:solidFill>
                <a:latin typeface="Arial"/>
                <a:cs typeface="Arial"/>
              </a:rPr>
              <a:t>PhD,</a:t>
            </a:r>
            <a:r>
              <a:rPr dirty="0" sz="1200" spc="95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Campisi,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77777"/>
                </a:solidFill>
                <a:latin typeface="Arial"/>
                <a:cs typeface="Arial"/>
              </a:rPr>
              <a:t>MD,</a:t>
            </a:r>
            <a:r>
              <a:rPr dirty="0" sz="1200" spc="-1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77777"/>
                </a:solidFill>
                <a:latin typeface="Arial"/>
                <a:cs typeface="Arial"/>
              </a:rPr>
              <a:t>FASNC,</a:t>
            </a:r>
            <a:r>
              <a:rPr dirty="0" sz="1200" spc="20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MK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Laine,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Ph.D.,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EMBA,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dirty="0" sz="1200" spc="-10" b="1">
                <a:latin typeface="Arial"/>
                <a:cs typeface="Arial"/>
              </a:rPr>
              <a:t>Connelly,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MBBS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PhD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FSCMR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FCCS,</a:t>
            </a:r>
            <a:r>
              <a:rPr dirty="0" sz="1200" spc="434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Rajda,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MD,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FRCPC,</a:t>
            </a:r>
            <a:r>
              <a:rPr dirty="0" sz="1200" spc="210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JV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Vitola,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MD,</a:t>
            </a:r>
            <a:r>
              <a:rPr dirty="0" sz="1200" spc="-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PhD,</a:t>
            </a:r>
            <a:r>
              <a:rPr dirty="0" sz="1200" spc="-5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D5156"/>
                </a:solidFill>
                <a:latin typeface="Arial"/>
                <a:cs typeface="Arial"/>
              </a:rPr>
              <a:t>MASNC,</a:t>
            </a:r>
            <a:r>
              <a:rPr dirty="0" sz="1200" spc="210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Lepage,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MD,</a:t>
            </a:r>
            <a:r>
              <a:rPr dirty="0" sz="12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FRCPC,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CSPQ,</a:t>
            </a:r>
            <a:r>
              <a:rPr dirty="0" sz="1200" spc="4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Hartikainen,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MD,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Chow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  <a:tabLst>
                <a:tab pos="5564505" algn="l"/>
              </a:tabLst>
            </a:pP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MD,</a:t>
            </a:r>
            <a:r>
              <a:rPr dirty="0" sz="1200" spc="-3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FRCPC,</a:t>
            </a:r>
            <a:r>
              <a:rPr dirty="0" sz="1200" spc="-3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FACC,</a:t>
            </a:r>
            <a:r>
              <a:rPr dirty="0" sz="1200" spc="-2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FASNC,</a:t>
            </a:r>
            <a:r>
              <a:rPr dirty="0" sz="1200" spc="-2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FSCCT,</a:t>
            </a:r>
            <a:r>
              <a:rPr dirty="0" sz="1200" spc="85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Knuuti,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MD,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PhD</a:t>
            </a:r>
            <a:r>
              <a:rPr dirty="0" sz="1200" spc="1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GA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Wells,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MSc,</a:t>
            </a:r>
            <a:r>
              <a:rPr dirty="0" sz="1200" spc="-25">
                <a:solidFill>
                  <a:srgbClr val="4C4C4C"/>
                </a:solidFill>
                <a:latin typeface="Arial"/>
                <a:cs typeface="Arial"/>
              </a:rPr>
              <a:t> PhD</a:t>
            </a:r>
            <a:r>
              <a:rPr dirty="0" sz="1200">
                <a:solidFill>
                  <a:srgbClr val="4C4C4C"/>
                </a:solidFill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RSB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Beanlands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MD,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FRCPC,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FACC,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FAHA,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MASNC</a:t>
            </a:r>
            <a:endParaRPr sz="1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IMAGE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HF </a:t>
            </a:r>
            <a:r>
              <a:rPr dirty="0" sz="1200" spc="-10" b="1">
                <a:latin typeface="Arial"/>
                <a:cs typeface="Arial"/>
              </a:rPr>
              <a:t>Investigators</a:t>
            </a:r>
            <a:endParaRPr sz="1200">
              <a:latin typeface="Arial"/>
              <a:cs typeface="Arial"/>
            </a:endParaRPr>
          </a:p>
          <a:p>
            <a:pPr algn="ctr" marL="2975610" marR="3728720">
              <a:lnSpc>
                <a:spcPct val="117600"/>
              </a:lnSpc>
              <a:spcBef>
                <a:spcPts val="414"/>
              </a:spcBef>
            </a:pPr>
            <a:r>
              <a:rPr dirty="0" sz="1700">
                <a:latin typeface="Arial"/>
                <a:cs typeface="Arial"/>
              </a:rPr>
              <a:t>Late Breaking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Trials:</a:t>
            </a:r>
            <a:r>
              <a:rPr dirty="0" sz="1700" spc="4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Clinical Research</a:t>
            </a:r>
            <a:r>
              <a:rPr dirty="0" sz="1700" spc="5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I </a:t>
            </a:r>
            <a:r>
              <a:rPr dirty="0" sz="1700">
                <a:latin typeface="Arial"/>
                <a:cs typeface="Arial"/>
              </a:rPr>
              <a:t>American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College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Cardiology</a:t>
            </a:r>
            <a:endParaRPr sz="1700">
              <a:latin typeface="Arial"/>
              <a:cs typeface="Arial"/>
            </a:endParaRPr>
          </a:p>
          <a:p>
            <a:pPr algn="ctr" marR="753110">
              <a:lnSpc>
                <a:spcPct val="100000"/>
              </a:lnSpc>
              <a:spcBef>
                <a:spcPts val="455"/>
              </a:spcBef>
            </a:pPr>
            <a:r>
              <a:rPr dirty="0" sz="1700">
                <a:latin typeface="Arial"/>
                <a:cs typeface="Arial"/>
              </a:rPr>
              <a:t>March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4,</a:t>
            </a:r>
            <a:r>
              <a:rPr dirty="0" sz="1700" spc="1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2023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algn="ctr" marR="518159">
              <a:lnSpc>
                <a:spcPts val="213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Lisa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Mielniczuk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MD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FRCPC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FCCS</a:t>
            </a:r>
            <a:endParaRPr sz="1800">
              <a:latin typeface="Arial"/>
              <a:cs typeface="Arial"/>
            </a:endParaRPr>
          </a:p>
          <a:p>
            <a:pPr algn="ctr" marR="520065">
              <a:lnSpc>
                <a:spcPts val="1650"/>
              </a:lnSpc>
            </a:pPr>
            <a:r>
              <a:rPr dirty="0" sz="1400">
                <a:latin typeface="Arial"/>
                <a:cs typeface="Arial"/>
              </a:rPr>
              <a:t>Professor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Medicine,</a:t>
            </a:r>
            <a:r>
              <a:rPr dirty="0" sz="1400" spc="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University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Ottawa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Heart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Institute</a:t>
            </a:r>
            <a:endParaRPr sz="1400">
              <a:latin typeface="Arial"/>
              <a:cs typeface="Arial"/>
            </a:endParaRPr>
          </a:p>
          <a:p>
            <a:pPr algn="ctr" marR="521334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Arial"/>
                <a:cs typeface="Arial"/>
              </a:rPr>
              <a:t>Director, Advanced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Heart</a:t>
            </a:r>
            <a:r>
              <a:rPr dirty="0" sz="1400" spc="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Disease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 algn="ctr" marL="2541905" marR="3063240">
              <a:lnSpc>
                <a:spcPts val="1700"/>
              </a:lnSpc>
              <a:spcBef>
                <a:spcPts val="40"/>
              </a:spcBef>
            </a:pPr>
            <a:r>
              <a:rPr dirty="0" sz="1400">
                <a:latin typeface="Arial"/>
                <a:cs typeface="Arial"/>
              </a:rPr>
              <a:t>Vice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Chair,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Quality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Clinical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Care,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Department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Medicine, </a:t>
            </a:r>
            <a:r>
              <a:rPr dirty="0" sz="1400">
                <a:latin typeface="Arial"/>
                <a:cs typeface="Arial"/>
              </a:rPr>
              <a:t>University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Ottawa</a:t>
            </a:r>
            <a:endParaRPr sz="1400">
              <a:latin typeface="Arial"/>
              <a:cs typeface="Arial"/>
            </a:endParaRPr>
          </a:p>
          <a:p>
            <a:pPr algn="ctr" marR="520700">
              <a:lnSpc>
                <a:spcPts val="1650"/>
              </a:lnSpc>
            </a:pPr>
            <a:r>
              <a:rPr dirty="0" sz="1400">
                <a:latin typeface="Arial"/>
                <a:cs typeface="Arial"/>
              </a:rPr>
              <a:t>Tier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Research</a:t>
            </a:r>
            <a:r>
              <a:rPr dirty="0" sz="1400" spc="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Chair,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University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Ottawa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142334" y="4316604"/>
            <a:ext cx="189230" cy="827405"/>
          </a:xfrm>
          <a:custGeom>
            <a:avLst/>
            <a:gdLst/>
            <a:ahLst/>
            <a:cxnLst/>
            <a:rect l="l" t="t" r="r" b="b"/>
            <a:pathLst>
              <a:path w="189229" h="827404">
                <a:moveTo>
                  <a:pt x="0" y="0"/>
                </a:moveTo>
                <a:lnTo>
                  <a:pt x="0" y="826796"/>
                </a:lnTo>
                <a:lnTo>
                  <a:pt x="188725" y="826796"/>
                </a:lnTo>
              </a:path>
            </a:pathLst>
          </a:custGeom>
          <a:ln w="28575">
            <a:solidFill>
              <a:srgbClr val="2D2D8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774125" y="5491648"/>
            <a:ext cx="405765" cy="855980"/>
            <a:chOff x="6774125" y="5491648"/>
            <a:chExt cx="405765" cy="855980"/>
          </a:xfrm>
        </p:grpSpPr>
        <p:sp>
          <p:nvSpPr>
            <p:cNvPr id="4" name="object 4" descr=""/>
            <p:cNvSpPr/>
            <p:nvPr/>
          </p:nvSpPr>
          <p:spPr>
            <a:xfrm>
              <a:off x="6976367" y="5505936"/>
              <a:ext cx="189230" cy="827405"/>
            </a:xfrm>
            <a:custGeom>
              <a:avLst/>
              <a:gdLst/>
              <a:ahLst/>
              <a:cxnLst/>
              <a:rect l="l" t="t" r="r" b="b"/>
              <a:pathLst>
                <a:path w="189229" h="827404">
                  <a:moveTo>
                    <a:pt x="0" y="0"/>
                  </a:moveTo>
                  <a:lnTo>
                    <a:pt x="0" y="826796"/>
                  </a:lnTo>
                  <a:lnTo>
                    <a:pt x="188725" y="826796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88412" y="5505936"/>
              <a:ext cx="189230" cy="827405"/>
            </a:xfrm>
            <a:custGeom>
              <a:avLst/>
              <a:gdLst/>
              <a:ahLst/>
              <a:cxnLst/>
              <a:rect l="l" t="t" r="r" b="b"/>
              <a:pathLst>
                <a:path w="189229" h="827404">
                  <a:moveTo>
                    <a:pt x="188724" y="0"/>
                  </a:moveTo>
                  <a:lnTo>
                    <a:pt x="0" y="826796"/>
                  </a:lnTo>
                  <a:lnTo>
                    <a:pt x="188724" y="826796"/>
                  </a:lnTo>
                  <a:lnTo>
                    <a:pt x="18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88412" y="5505936"/>
              <a:ext cx="189230" cy="827405"/>
            </a:xfrm>
            <a:custGeom>
              <a:avLst/>
              <a:gdLst/>
              <a:ahLst/>
              <a:cxnLst/>
              <a:rect l="l" t="t" r="r" b="b"/>
              <a:pathLst>
                <a:path w="189229" h="827404">
                  <a:moveTo>
                    <a:pt x="188725" y="0"/>
                  </a:moveTo>
                  <a:lnTo>
                    <a:pt x="188725" y="826796"/>
                  </a:lnTo>
                  <a:lnTo>
                    <a:pt x="0" y="826796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7857108" y="4302316"/>
            <a:ext cx="1304925" cy="855980"/>
            <a:chOff x="7857108" y="4302316"/>
            <a:chExt cx="1304925" cy="855980"/>
          </a:xfrm>
        </p:grpSpPr>
        <p:sp>
          <p:nvSpPr>
            <p:cNvPr id="8" name="object 8" descr=""/>
            <p:cNvSpPr/>
            <p:nvPr/>
          </p:nvSpPr>
          <p:spPr>
            <a:xfrm>
              <a:off x="7871395" y="4316604"/>
              <a:ext cx="1276350" cy="827405"/>
            </a:xfrm>
            <a:custGeom>
              <a:avLst/>
              <a:gdLst/>
              <a:ahLst/>
              <a:cxnLst/>
              <a:rect l="l" t="t" r="r" b="b"/>
              <a:pathLst>
                <a:path w="1276350" h="827404">
                  <a:moveTo>
                    <a:pt x="1276142" y="0"/>
                  </a:moveTo>
                  <a:lnTo>
                    <a:pt x="0" y="826795"/>
                  </a:lnTo>
                  <a:lnTo>
                    <a:pt x="1276142" y="826795"/>
                  </a:lnTo>
                  <a:lnTo>
                    <a:pt x="1276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71395" y="4316604"/>
              <a:ext cx="1276350" cy="827405"/>
            </a:xfrm>
            <a:custGeom>
              <a:avLst/>
              <a:gdLst/>
              <a:ahLst/>
              <a:cxnLst/>
              <a:rect l="l" t="t" r="r" b="b"/>
              <a:pathLst>
                <a:path w="1276350" h="827404">
                  <a:moveTo>
                    <a:pt x="1276142" y="0"/>
                  </a:moveTo>
                  <a:lnTo>
                    <a:pt x="1276142" y="826796"/>
                  </a:lnTo>
                  <a:lnTo>
                    <a:pt x="0" y="826796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6434876" y="1937937"/>
            <a:ext cx="2719070" cy="1654175"/>
          </a:xfrm>
          <a:custGeom>
            <a:avLst/>
            <a:gdLst/>
            <a:ahLst/>
            <a:cxnLst/>
            <a:rect l="l" t="t" r="r" b="b"/>
            <a:pathLst>
              <a:path w="2719070" h="1654175">
                <a:moveTo>
                  <a:pt x="0" y="0"/>
                </a:moveTo>
                <a:lnTo>
                  <a:pt x="0" y="1464867"/>
                </a:lnTo>
                <a:lnTo>
                  <a:pt x="2718543" y="1464867"/>
                </a:lnTo>
                <a:lnTo>
                  <a:pt x="2718543" y="1653593"/>
                </a:lnTo>
              </a:path>
            </a:pathLst>
          </a:custGeom>
          <a:ln w="28575">
            <a:solidFill>
              <a:srgbClr val="2D2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727419" y="4316604"/>
            <a:ext cx="1087755" cy="377825"/>
          </a:xfrm>
          <a:custGeom>
            <a:avLst/>
            <a:gdLst/>
            <a:ahLst/>
            <a:cxnLst/>
            <a:rect l="l" t="t" r="r" b="b"/>
            <a:pathLst>
              <a:path w="1087754" h="377825">
                <a:moveTo>
                  <a:pt x="0" y="0"/>
                </a:moveTo>
                <a:lnTo>
                  <a:pt x="0" y="188725"/>
                </a:lnTo>
                <a:lnTo>
                  <a:pt x="1087417" y="188725"/>
                </a:lnTo>
                <a:lnTo>
                  <a:pt x="1087417" y="377450"/>
                </a:lnTo>
              </a:path>
            </a:pathLst>
          </a:custGeom>
          <a:ln w="28575">
            <a:solidFill>
              <a:srgbClr val="2D2D8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2442193" y="5491648"/>
            <a:ext cx="405765" cy="855980"/>
            <a:chOff x="2442193" y="5491648"/>
            <a:chExt cx="405765" cy="855980"/>
          </a:xfrm>
        </p:grpSpPr>
        <p:sp>
          <p:nvSpPr>
            <p:cNvPr id="13" name="object 13" descr=""/>
            <p:cNvSpPr/>
            <p:nvPr/>
          </p:nvSpPr>
          <p:spPr>
            <a:xfrm>
              <a:off x="2644435" y="5505936"/>
              <a:ext cx="189230" cy="827405"/>
            </a:xfrm>
            <a:custGeom>
              <a:avLst/>
              <a:gdLst/>
              <a:ahLst/>
              <a:cxnLst/>
              <a:rect l="l" t="t" r="r" b="b"/>
              <a:pathLst>
                <a:path w="189230" h="827404">
                  <a:moveTo>
                    <a:pt x="0" y="0"/>
                  </a:moveTo>
                  <a:lnTo>
                    <a:pt x="0" y="826796"/>
                  </a:lnTo>
                  <a:lnTo>
                    <a:pt x="188725" y="826796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56481" y="5505936"/>
              <a:ext cx="189230" cy="827405"/>
            </a:xfrm>
            <a:custGeom>
              <a:avLst/>
              <a:gdLst/>
              <a:ahLst/>
              <a:cxnLst/>
              <a:rect l="l" t="t" r="r" b="b"/>
              <a:pathLst>
                <a:path w="189230" h="827404">
                  <a:moveTo>
                    <a:pt x="188724" y="0"/>
                  </a:moveTo>
                  <a:lnTo>
                    <a:pt x="0" y="826796"/>
                  </a:lnTo>
                  <a:lnTo>
                    <a:pt x="188724" y="826796"/>
                  </a:lnTo>
                  <a:lnTo>
                    <a:pt x="18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56481" y="5505936"/>
              <a:ext cx="189230" cy="827405"/>
            </a:xfrm>
            <a:custGeom>
              <a:avLst/>
              <a:gdLst/>
              <a:ahLst/>
              <a:cxnLst/>
              <a:rect l="l" t="t" r="r" b="b"/>
              <a:pathLst>
                <a:path w="189230" h="827404">
                  <a:moveTo>
                    <a:pt x="188725" y="0"/>
                  </a:moveTo>
                  <a:lnTo>
                    <a:pt x="188725" y="826796"/>
                  </a:lnTo>
                  <a:lnTo>
                    <a:pt x="0" y="826796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2630148" y="4302316"/>
            <a:ext cx="1116330" cy="406400"/>
            <a:chOff x="2630148" y="4302316"/>
            <a:chExt cx="1116330" cy="406400"/>
          </a:xfrm>
        </p:grpSpPr>
        <p:sp>
          <p:nvSpPr>
            <p:cNvPr id="17" name="object 17" descr=""/>
            <p:cNvSpPr/>
            <p:nvPr/>
          </p:nvSpPr>
          <p:spPr>
            <a:xfrm>
              <a:off x="2644435" y="4316604"/>
              <a:ext cx="1087755" cy="377825"/>
            </a:xfrm>
            <a:custGeom>
              <a:avLst/>
              <a:gdLst/>
              <a:ahLst/>
              <a:cxnLst/>
              <a:rect l="l" t="t" r="r" b="b"/>
              <a:pathLst>
                <a:path w="1087754" h="377825">
                  <a:moveTo>
                    <a:pt x="1087417" y="0"/>
                  </a:moveTo>
                  <a:lnTo>
                    <a:pt x="0" y="377449"/>
                  </a:lnTo>
                  <a:lnTo>
                    <a:pt x="0" y="188724"/>
                  </a:lnTo>
                  <a:lnTo>
                    <a:pt x="1087417" y="188724"/>
                  </a:lnTo>
                  <a:lnTo>
                    <a:pt x="1087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44435" y="4316604"/>
              <a:ext cx="1087755" cy="377825"/>
            </a:xfrm>
            <a:custGeom>
              <a:avLst/>
              <a:gdLst/>
              <a:ahLst/>
              <a:cxnLst/>
              <a:rect l="l" t="t" r="r" b="b"/>
              <a:pathLst>
                <a:path w="1087754" h="377825">
                  <a:moveTo>
                    <a:pt x="1087417" y="0"/>
                  </a:moveTo>
                  <a:lnTo>
                    <a:pt x="1087417" y="188725"/>
                  </a:lnTo>
                  <a:lnTo>
                    <a:pt x="0" y="188725"/>
                  </a:lnTo>
                  <a:lnTo>
                    <a:pt x="0" y="377450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3713131" y="1086092"/>
            <a:ext cx="3631565" cy="2520315"/>
            <a:chOff x="3713131" y="1086092"/>
            <a:chExt cx="3631565" cy="2520315"/>
          </a:xfrm>
        </p:grpSpPr>
        <p:sp>
          <p:nvSpPr>
            <p:cNvPr id="20" name="object 20" descr=""/>
            <p:cNvSpPr/>
            <p:nvPr/>
          </p:nvSpPr>
          <p:spPr>
            <a:xfrm>
              <a:off x="3727419" y="1937937"/>
              <a:ext cx="2719070" cy="1654175"/>
            </a:xfrm>
            <a:custGeom>
              <a:avLst/>
              <a:gdLst/>
              <a:ahLst/>
              <a:cxnLst/>
              <a:rect l="l" t="t" r="r" b="b"/>
              <a:pathLst>
                <a:path w="2719070" h="1654175">
                  <a:moveTo>
                    <a:pt x="2718542" y="0"/>
                  </a:moveTo>
                  <a:lnTo>
                    <a:pt x="0" y="1653593"/>
                  </a:lnTo>
                  <a:lnTo>
                    <a:pt x="0" y="1464867"/>
                  </a:lnTo>
                  <a:lnTo>
                    <a:pt x="2718542" y="1464867"/>
                  </a:lnTo>
                  <a:lnTo>
                    <a:pt x="27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727419" y="1937937"/>
              <a:ext cx="2719070" cy="1654175"/>
            </a:xfrm>
            <a:custGeom>
              <a:avLst/>
              <a:gdLst/>
              <a:ahLst/>
              <a:cxnLst/>
              <a:rect l="l" t="t" r="r" b="b"/>
              <a:pathLst>
                <a:path w="2719070" h="1654175">
                  <a:moveTo>
                    <a:pt x="2718543" y="0"/>
                  </a:moveTo>
                  <a:lnTo>
                    <a:pt x="2718543" y="1464867"/>
                  </a:lnTo>
                  <a:lnTo>
                    <a:pt x="0" y="1464867"/>
                  </a:lnTo>
                  <a:lnTo>
                    <a:pt x="0" y="1653593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39850" y="110038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4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39850" y="110038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4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742694" y="1102867"/>
            <a:ext cx="1384935" cy="71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775" marR="5080" indent="-219710">
              <a:lnSpc>
                <a:spcPct val="125600"/>
              </a:lnSpc>
              <a:spcBef>
                <a:spcPts val="100"/>
              </a:spcBef>
            </a:pP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Total</a:t>
            </a:r>
            <a:r>
              <a:rPr dirty="0" sz="1800" spc="-8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enrolled (n=1390)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630145" y="3464756"/>
            <a:ext cx="2006600" cy="866140"/>
            <a:chOff x="2630145" y="3464756"/>
            <a:chExt cx="2006600" cy="866140"/>
          </a:xfrm>
        </p:grpSpPr>
        <p:sp>
          <p:nvSpPr>
            <p:cNvPr id="26" name="object 26" descr=""/>
            <p:cNvSpPr/>
            <p:nvPr/>
          </p:nvSpPr>
          <p:spPr>
            <a:xfrm>
              <a:off x="2644433" y="3479044"/>
              <a:ext cx="1978025" cy="837565"/>
            </a:xfrm>
            <a:custGeom>
              <a:avLst/>
              <a:gdLst/>
              <a:ahLst/>
              <a:cxnLst/>
              <a:rect l="l" t="t" r="r" b="b"/>
              <a:pathLst>
                <a:path w="1978025" h="837564">
                  <a:moveTo>
                    <a:pt x="1978013" y="0"/>
                  </a:moveTo>
                  <a:lnTo>
                    <a:pt x="0" y="0"/>
                  </a:lnTo>
                  <a:lnTo>
                    <a:pt x="0" y="837558"/>
                  </a:lnTo>
                  <a:lnTo>
                    <a:pt x="1978013" y="837558"/>
                  </a:lnTo>
                  <a:lnTo>
                    <a:pt x="1978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44433" y="3479044"/>
              <a:ext cx="1978025" cy="837565"/>
            </a:xfrm>
            <a:custGeom>
              <a:avLst/>
              <a:gdLst/>
              <a:ahLst/>
              <a:cxnLst/>
              <a:rect l="l" t="t" r="r" b="b"/>
              <a:pathLst>
                <a:path w="1978025" h="837564">
                  <a:moveTo>
                    <a:pt x="0" y="0"/>
                  </a:moveTo>
                  <a:lnTo>
                    <a:pt x="1978013" y="0"/>
                  </a:lnTo>
                  <a:lnTo>
                    <a:pt x="1978013" y="837558"/>
                  </a:lnTo>
                  <a:lnTo>
                    <a:pt x="0" y="83755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699990" y="3487420"/>
            <a:ext cx="1867535" cy="7905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065" marR="5080">
              <a:lnSpc>
                <a:spcPts val="1700"/>
              </a:lnSpc>
              <a:spcBef>
                <a:spcPts val="34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Ischemia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as</a:t>
            </a:r>
            <a:r>
              <a:rPr dirty="0" sz="1600" spc="-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Primary </a:t>
            </a: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Clinical</a:t>
            </a:r>
            <a:r>
              <a:rPr dirty="0" sz="1600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Question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(n= </a:t>
            </a:r>
            <a:r>
              <a:rPr dirty="0" sz="1600" spc="-20">
                <a:solidFill>
                  <a:srgbClr val="002060"/>
                </a:solidFill>
                <a:latin typeface="Arial"/>
                <a:cs typeface="Arial"/>
              </a:rPr>
              <a:t>672)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735121" y="4654090"/>
            <a:ext cx="1818639" cy="866140"/>
            <a:chOff x="1735121" y="4654090"/>
            <a:chExt cx="1818639" cy="866140"/>
          </a:xfrm>
        </p:grpSpPr>
        <p:sp>
          <p:nvSpPr>
            <p:cNvPr id="30" name="object 30" descr=""/>
            <p:cNvSpPr/>
            <p:nvPr/>
          </p:nvSpPr>
          <p:spPr>
            <a:xfrm>
              <a:off x="1749408" y="4668378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4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749408" y="4668377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4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791154" y="4724908"/>
            <a:ext cx="170751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2595" marR="5080" indent="-430530">
              <a:lnSpc>
                <a:spcPct val="125000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Advanced</a:t>
            </a:r>
            <a:r>
              <a:rPr dirty="0" sz="1600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Imaging </a:t>
            </a: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(n =</a:t>
            </a:r>
            <a:r>
              <a:rPr dirty="0" sz="1600" spc="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2060"/>
                </a:solidFill>
                <a:latin typeface="Arial"/>
                <a:cs typeface="Arial"/>
              </a:rPr>
              <a:t>400)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52138" y="5843423"/>
            <a:ext cx="1818639" cy="866140"/>
            <a:chOff x="652138" y="5843423"/>
            <a:chExt cx="1818639" cy="866140"/>
          </a:xfrm>
        </p:grpSpPr>
        <p:sp>
          <p:nvSpPr>
            <p:cNvPr id="34" name="object 34" descr=""/>
            <p:cNvSpPr/>
            <p:nvPr/>
          </p:nvSpPr>
          <p:spPr>
            <a:xfrm>
              <a:off x="666426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5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66426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5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215377" y="5863844"/>
            <a:ext cx="69215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3025">
              <a:lnSpc>
                <a:spcPct val="124400"/>
              </a:lnSpc>
              <a:spcBef>
                <a:spcPts val="100"/>
              </a:spcBef>
            </a:pP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CMR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(n=19)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818105" y="5843423"/>
            <a:ext cx="1818639" cy="866140"/>
            <a:chOff x="2818105" y="5843423"/>
            <a:chExt cx="1818639" cy="866140"/>
          </a:xfrm>
        </p:grpSpPr>
        <p:sp>
          <p:nvSpPr>
            <p:cNvPr id="38" name="object 38" descr=""/>
            <p:cNvSpPr/>
            <p:nvPr/>
          </p:nvSpPr>
          <p:spPr>
            <a:xfrm>
              <a:off x="2832393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5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832393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5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317844" y="5863844"/>
            <a:ext cx="81915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6530">
              <a:lnSpc>
                <a:spcPct val="124400"/>
              </a:lnSpc>
              <a:spcBef>
                <a:spcPts val="100"/>
              </a:spcBef>
            </a:pP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PET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(n=381)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3901087" y="4654090"/>
            <a:ext cx="1818639" cy="866140"/>
            <a:chOff x="3901087" y="4654090"/>
            <a:chExt cx="1818639" cy="866140"/>
          </a:xfrm>
        </p:grpSpPr>
        <p:sp>
          <p:nvSpPr>
            <p:cNvPr id="42" name="object 42" descr=""/>
            <p:cNvSpPr/>
            <p:nvPr/>
          </p:nvSpPr>
          <p:spPr>
            <a:xfrm>
              <a:off x="3915374" y="4668378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4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915374" y="4668377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4" h="837564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4078818" y="4724908"/>
            <a:ext cx="14643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7825" marR="5080" indent="-365760">
              <a:lnSpc>
                <a:spcPct val="125000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SPECT</a:t>
            </a:r>
            <a:r>
              <a:rPr dirty="0" sz="1600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imaging (n=272)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8233019" y="3464756"/>
            <a:ext cx="1818639" cy="961390"/>
            <a:chOff x="8233019" y="3464756"/>
            <a:chExt cx="1818639" cy="961390"/>
          </a:xfrm>
        </p:grpSpPr>
        <p:sp>
          <p:nvSpPr>
            <p:cNvPr id="46" name="object 46" descr=""/>
            <p:cNvSpPr/>
            <p:nvPr/>
          </p:nvSpPr>
          <p:spPr>
            <a:xfrm>
              <a:off x="8247306" y="3479045"/>
              <a:ext cx="1790064" cy="932815"/>
            </a:xfrm>
            <a:custGeom>
              <a:avLst/>
              <a:gdLst/>
              <a:ahLst/>
              <a:cxnLst/>
              <a:rect l="l" t="t" r="r" b="b"/>
              <a:pathLst>
                <a:path w="1790065" h="932814">
                  <a:moveTo>
                    <a:pt x="1790053" y="0"/>
                  </a:moveTo>
                  <a:lnTo>
                    <a:pt x="0" y="0"/>
                  </a:lnTo>
                  <a:lnTo>
                    <a:pt x="0" y="932295"/>
                  </a:lnTo>
                  <a:lnTo>
                    <a:pt x="1790053" y="932295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247306" y="3479044"/>
              <a:ext cx="1790064" cy="932815"/>
            </a:xfrm>
            <a:custGeom>
              <a:avLst/>
              <a:gdLst/>
              <a:ahLst/>
              <a:cxnLst/>
              <a:rect l="l" t="t" r="r" b="b"/>
              <a:pathLst>
                <a:path w="1790065" h="932814">
                  <a:moveTo>
                    <a:pt x="0" y="0"/>
                  </a:moveTo>
                  <a:lnTo>
                    <a:pt x="1790054" y="0"/>
                  </a:lnTo>
                  <a:lnTo>
                    <a:pt x="1790054" y="932296"/>
                  </a:lnTo>
                  <a:lnTo>
                    <a:pt x="0" y="93229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8268668" y="3536188"/>
            <a:ext cx="1747520" cy="7905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700" marR="5080">
              <a:lnSpc>
                <a:spcPts val="1700"/>
              </a:lnSpc>
              <a:spcBef>
                <a:spcPts val="34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Viability</a:t>
            </a:r>
            <a:r>
              <a:rPr dirty="0" sz="1600" spc="-4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as</a:t>
            </a:r>
            <a:r>
              <a:rPr dirty="0" sz="1600" spc="-3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Primary </a:t>
            </a: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Clinical</a:t>
            </a:r>
            <a:r>
              <a:rPr dirty="0" sz="1600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Question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(n =</a:t>
            </a:r>
            <a:r>
              <a:rPr dirty="0" sz="1600" spc="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2060"/>
                </a:solidFill>
                <a:latin typeface="Arial"/>
                <a:cs typeface="Arial"/>
              </a:rPr>
              <a:t>709)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6067054" y="4654090"/>
            <a:ext cx="1818639" cy="866140"/>
            <a:chOff x="6067054" y="4654090"/>
            <a:chExt cx="1818639" cy="866140"/>
          </a:xfrm>
        </p:grpSpPr>
        <p:sp>
          <p:nvSpPr>
            <p:cNvPr id="50" name="object 50" descr=""/>
            <p:cNvSpPr/>
            <p:nvPr/>
          </p:nvSpPr>
          <p:spPr>
            <a:xfrm>
              <a:off x="6081341" y="4668378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4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081341" y="4668377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4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6123086" y="4724908"/>
            <a:ext cx="170751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9745" marR="5080" indent="-487680">
              <a:lnSpc>
                <a:spcPct val="125000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Advanced</a:t>
            </a:r>
            <a:r>
              <a:rPr dirty="0" sz="1600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Imaging (n=669)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4984070" y="5843423"/>
            <a:ext cx="1818639" cy="866140"/>
            <a:chOff x="4984070" y="5843423"/>
            <a:chExt cx="1818639" cy="866140"/>
          </a:xfrm>
        </p:grpSpPr>
        <p:sp>
          <p:nvSpPr>
            <p:cNvPr id="54" name="object 54" descr=""/>
            <p:cNvSpPr/>
            <p:nvPr/>
          </p:nvSpPr>
          <p:spPr>
            <a:xfrm>
              <a:off x="4998358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5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998358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5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5452059" y="5863844"/>
            <a:ext cx="88265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8275">
              <a:lnSpc>
                <a:spcPct val="124400"/>
              </a:lnSpc>
              <a:spcBef>
                <a:spcPts val="100"/>
              </a:spcBef>
            </a:pP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CMR </a:t>
            </a:r>
            <a:r>
              <a:rPr dirty="0" sz="1800">
                <a:solidFill>
                  <a:srgbClr val="002060"/>
                </a:solidFill>
                <a:latin typeface="Arial"/>
                <a:cs typeface="Arial"/>
              </a:rPr>
              <a:t>(n=306</a:t>
            </a: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7150036" y="5843423"/>
            <a:ext cx="1818639" cy="866140"/>
            <a:chOff x="7150036" y="5843423"/>
            <a:chExt cx="1818639" cy="866140"/>
          </a:xfrm>
        </p:grpSpPr>
        <p:sp>
          <p:nvSpPr>
            <p:cNvPr id="58" name="object 58" descr=""/>
            <p:cNvSpPr/>
            <p:nvPr/>
          </p:nvSpPr>
          <p:spPr>
            <a:xfrm>
              <a:off x="7164323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5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164323" y="5857710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5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7681526" y="5863844"/>
            <a:ext cx="81915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2875">
              <a:lnSpc>
                <a:spcPct val="124400"/>
              </a:lnSpc>
              <a:spcBef>
                <a:spcPts val="100"/>
              </a:spcBef>
            </a:pP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PET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(n=363)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9316002" y="4654090"/>
            <a:ext cx="1818639" cy="866140"/>
            <a:chOff x="9316002" y="4654090"/>
            <a:chExt cx="1818639" cy="866140"/>
          </a:xfrm>
        </p:grpSpPr>
        <p:sp>
          <p:nvSpPr>
            <p:cNvPr id="62" name="object 62" descr=""/>
            <p:cNvSpPr/>
            <p:nvPr/>
          </p:nvSpPr>
          <p:spPr>
            <a:xfrm>
              <a:off x="9330290" y="4668378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4">
                  <a:moveTo>
                    <a:pt x="1790053" y="0"/>
                  </a:moveTo>
                  <a:lnTo>
                    <a:pt x="0" y="0"/>
                  </a:lnTo>
                  <a:lnTo>
                    <a:pt x="0" y="837556"/>
                  </a:lnTo>
                  <a:lnTo>
                    <a:pt x="1790053" y="837556"/>
                  </a:lnTo>
                  <a:lnTo>
                    <a:pt x="1790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330290" y="4668377"/>
              <a:ext cx="1790064" cy="837565"/>
            </a:xfrm>
            <a:custGeom>
              <a:avLst/>
              <a:gdLst/>
              <a:ahLst/>
              <a:cxnLst/>
              <a:rect l="l" t="t" r="r" b="b"/>
              <a:pathLst>
                <a:path w="1790065" h="837564">
                  <a:moveTo>
                    <a:pt x="0" y="0"/>
                  </a:moveTo>
                  <a:lnTo>
                    <a:pt x="1790054" y="0"/>
                  </a:lnTo>
                  <a:lnTo>
                    <a:pt x="1790054" y="837557"/>
                  </a:lnTo>
                  <a:lnTo>
                    <a:pt x="0" y="8375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9487382" y="4724908"/>
            <a:ext cx="14770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3540" marR="5080" indent="-371475">
              <a:lnSpc>
                <a:spcPct val="125000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SPECT</a:t>
            </a:r>
            <a:r>
              <a:rPr dirty="0" sz="1600" spc="-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Imaging </a:t>
            </a: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(n =</a:t>
            </a:r>
            <a:r>
              <a:rPr dirty="0" sz="1600" spc="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060"/>
                </a:solidFill>
                <a:latin typeface="Arial"/>
                <a:cs typeface="Arial"/>
              </a:rPr>
              <a:t>40)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7734300" y="2212400"/>
            <a:ext cx="1967864" cy="375920"/>
          </a:xfrm>
          <a:custGeom>
            <a:avLst/>
            <a:gdLst/>
            <a:ahLst/>
            <a:cxnLst/>
            <a:rect l="l" t="t" r="r" b="b"/>
            <a:pathLst>
              <a:path w="1967865" h="375919">
                <a:moveTo>
                  <a:pt x="1967638" y="0"/>
                </a:moveTo>
                <a:lnTo>
                  <a:pt x="0" y="0"/>
                </a:lnTo>
                <a:lnTo>
                  <a:pt x="0" y="375809"/>
                </a:lnTo>
                <a:lnTo>
                  <a:pt x="1967638" y="375809"/>
                </a:lnTo>
                <a:lnTo>
                  <a:pt x="1967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7734300" y="2212399"/>
            <a:ext cx="1967864" cy="375920"/>
          </a:xfrm>
          <a:prstGeom prst="rect">
            <a:avLst/>
          </a:prstGeom>
          <a:ln w="28575">
            <a:solidFill>
              <a:srgbClr val="2D2D8A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257810">
              <a:lnSpc>
                <a:spcPct val="100000"/>
              </a:lnSpc>
              <a:spcBef>
                <a:spcPts val="42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Excluded</a:t>
            </a:r>
            <a:r>
              <a:rPr dirty="0" sz="1600" spc="-3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(n=8)*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5525561" y="2189137"/>
            <a:ext cx="1818639" cy="534035"/>
            <a:chOff x="5525561" y="2189137"/>
            <a:chExt cx="1818639" cy="534035"/>
          </a:xfrm>
        </p:grpSpPr>
        <p:sp>
          <p:nvSpPr>
            <p:cNvPr id="68" name="object 68" descr=""/>
            <p:cNvSpPr/>
            <p:nvPr/>
          </p:nvSpPr>
          <p:spPr>
            <a:xfrm>
              <a:off x="5539849" y="2203424"/>
              <a:ext cx="1790064" cy="505459"/>
            </a:xfrm>
            <a:custGeom>
              <a:avLst/>
              <a:gdLst/>
              <a:ahLst/>
              <a:cxnLst/>
              <a:rect l="l" t="t" r="r" b="b"/>
              <a:pathLst>
                <a:path w="1790065" h="505460">
                  <a:moveTo>
                    <a:pt x="1790054" y="0"/>
                  </a:moveTo>
                  <a:lnTo>
                    <a:pt x="0" y="0"/>
                  </a:lnTo>
                  <a:lnTo>
                    <a:pt x="0" y="505066"/>
                  </a:lnTo>
                  <a:lnTo>
                    <a:pt x="1790054" y="505066"/>
                  </a:lnTo>
                  <a:lnTo>
                    <a:pt x="1790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539849" y="2203424"/>
              <a:ext cx="1790064" cy="505459"/>
            </a:xfrm>
            <a:custGeom>
              <a:avLst/>
              <a:gdLst/>
              <a:ahLst/>
              <a:cxnLst/>
              <a:rect l="l" t="t" r="r" b="b"/>
              <a:pathLst>
                <a:path w="1790065" h="505460">
                  <a:moveTo>
                    <a:pt x="0" y="0"/>
                  </a:moveTo>
                  <a:lnTo>
                    <a:pt x="1790055" y="0"/>
                  </a:lnTo>
                  <a:lnTo>
                    <a:pt x="1790055" y="505066"/>
                  </a:lnTo>
                  <a:lnTo>
                    <a:pt x="0" y="50506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5793494" y="2169667"/>
            <a:ext cx="12833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80975" marR="5080" indent="-168910">
              <a:lnSpc>
                <a:spcPts val="2090"/>
              </a:lnSpc>
              <a:spcBef>
                <a:spcPts val="225"/>
              </a:spcBef>
            </a:pP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Total</a:t>
            </a:r>
            <a:r>
              <a:rPr dirty="0" sz="1800" spc="-8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eligible (n=1382)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10413271" y="3680605"/>
            <a:ext cx="1598295" cy="434975"/>
          </a:xfrm>
          <a:custGeom>
            <a:avLst/>
            <a:gdLst/>
            <a:ahLst/>
            <a:cxnLst/>
            <a:rect l="l" t="t" r="r" b="b"/>
            <a:pathLst>
              <a:path w="1598295" h="434975">
                <a:moveTo>
                  <a:pt x="0" y="0"/>
                </a:moveTo>
                <a:lnTo>
                  <a:pt x="1597914" y="0"/>
                </a:lnTo>
                <a:lnTo>
                  <a:pt x="1597914" y="434433"/>
                </a:lnTo>
                <a:lnTo>
                  <a:pt x="0" y="434433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2D2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10466610" y="3761740"/>
            <a:ext cx="14281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Excluded</a:t>
            </a:r>
            <a:r>
              <a:rPr dirty="0" sz="1600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n=1</a:t>
            </a:r>
            <a:r>
              <a:rPr dirty="0" sz="1600" spc="-15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baseline="25252" sz="1650" spc="-75">
                <a:latin typeface="Arial"/>
                <a:cs typeface="Arial"/>
              </a:rPr>
              <a:t>ϕ</a:t>
            </a:r>
            <a:endParaRPr baseline="25252" sz="165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6139563" y="2386991"/>
            <a:ext cx="4260850" cy="1710055"/>
            <a:chOff x="6139563" y="2386991"/>
            <a:chExt cx="4260850" cy="1710055"/>
          </a:xfrm>
        </p:grpSpPr>
        <p:sp>
          <p:nvSpPr>
            <p:cNvPr id="74" name="object 74" descr=""/>
            <p:cNvSpPr/>
            <p:nvPr/>
          </p:nvSpPr>
          <p:spPr>
            <a:xfrm>
              <a:off x="7351602" y="2401279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 h="0">
                  <a:moveTo>
                    <a:pt x="0" y="0"/>
                  </a:moveTo>
                  <a:lnTo>
                    <a:pt x="317092" y="1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153851" y="3762228"/>
              <a:ext cx="1010919" cy="320675"/>
            </a:xfrm>
            <a:custGeom>
              <a:avLst/>
              <a:gdLst/>
              <a:ahLst/>
              <a:cxnLst/>
              <a:rect l="l" t="t" r="r" b="b"/>
              <a:pathLst>
                <a:path w="1010920" h="320675">
                  <a:moveTo>
                    <a:pt x="0" y="0"/>
                  </a:moveTo>
                  <a:lnTo>
                    <a:pt x="1010471" y="0"/>
                  </a:lnTo>
                  <a:lnTo>
                    <a:pt x="1010471" y="320240"/>
                  </a:lnTo>
                  <a:lnTo>
                    <a:pt x="0" y="32024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068538" y="3922348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 h="0">
                  <a:moveTo>
                    <a:pt x="0" y="0"/>
                  </a:moveTo>
                  <a:lnTo>
                    <a:pt x="317092" y="1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6236811" y="3789172"/>
            <a:ext cx="844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002060"/>
                </a:solidFill>
                <a:latin typeface="Arial"/>
                <a:cs typeface="Arial"/>
              </a:rPr>
              <a:t>(n=1381)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842506" y="1754882"/>
            <a:ext cx="7373620" cy="2181860"/>
            <a:chOff x="842506" y="1754882"/>
            <a:chExt cx="7373620" cy="2181860"/>
          </a:xfrm>
        </p:grpSpPr>
        <p:sp>
          <p:nvSpPr>
            <p:cNvPr id="79" name="object 79" descr=""/>
            <p:cNvSpPr/>
            <p:nvPr/>
          </p:nvSpPr>
          <p:spPr>
            <a:xfrm>
              <a:off x="7164321" y="3922347"/>
              <a:ext cx="1052195" cy="0"/>
            </a:xfrm>
            <a:custGeom>
              <a:avLst/>
              <a:gdLst/>
              <a:ahLst/>
              <a:cxnLst/>
              <a:rect l="l" t="t" r="r" b="b"/>
              <a:pathLst>
                <a:path w="1052195" h="0">
                  <a:moveTo>
                    <a:pt x="1051807" y="0"/>
                  </a:move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164321" y="3922348"/>
              <a:ext cx="1052195" cy="0"/>
            </a:xfrm>
            <a:custGeom>
              <a:avLst/>
              <a:gdLst/>
              <a:ahLst/>
              <a:cxnLst/>
              <a:rect l="l" t="t" r="r" b="b"/>
              <a:pathLst>
                <a:path w="1052195" h="0">
                  <a:moveTo>
                    <a:pt x="0" y="1"/>
                  </a:moveTo>
                  <a:lnTo>
                    <a:pt x="1051808" y="0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622445" y="3912025"/>
              <a:ext cx="1459230" cy="0"/>
            </a:xfrm>
            <a:custGeom>
              <a:avLst/>
              <a:gdLst/>
              <a:ahLst/>
              <a:cxnLst/>
              <a:rect l="l" t="t" r="r" b="b"/>
              <a:pathLst>
                <a:path w="1459229" h="0">
                  <a:moveTo>
                    <a:pt x="1458894" y="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622445" y="3912025"/>
              <a:ext cx="1459230" cy="0"/>
            </a:xfrm>
            <a:custGeom>
              <a:avLst/>
              <a:gdLst/>
              <a:ahLst/>
              <a:cxnLst/>
              <a:rect l="l" t="t" r="r" b="b"/>
              <a:pathLst>
                <a:path w="1459229" h="0">
                  <a:moveTo>
                    <a:pt x="0" y="0"/>
                  </a:moveTo>
                  <a:lnTo>
                    <a:pt x="1458895" y="1"/>
                  </a:lnTo>
                </a:path>
              </a:pathLst>
            </a:custGeom>
            <a:ln w="28575">
              <a:solidFill>
                <a:srgbClr val="2D2D8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48855" y="1761235"/>
              <a:ext cx="3542029" cy="528955"/>
            </a:xfrm>
            <a:custGeom>
              <a:avLst/>
              <a:gdLst/>
              <a:ahLst/>
              <a:cxnLst/>
              <a:rect l="l" t="t" r="r" b="b"/>
              <a:pathLst>
                <a:path w="3542029" h="528955">
                  <a:moveTo>
                    <a:pt x="3541687" y="0"/>
                  </a:moveTo>
                  <a:lnTo>
                    <a:pt x="1770837" y="0"/>
                  </a:lnTo>
                  <a:lnTo>
                    <a:pt x="0" y="0"/>
                  </a:lnTo>
                  <a:lnTo>
                    <a:pt x="0" y="528485"/>
                  </a:lnTo>
                  <a:lnTo>
                    <a:pt x="1770837" y="528485"/>
                  </a:lnTo>
                  <a:lnTo>
                    <a:pt x="3541687" y="528485"/>
                  </a:lnTo>
                  <a:lnTo>
                    <a:pt x="3541687" y="0"/>
                  </a:lnTo>
                  <a:close/>
                </a:path>
              </a:pathLst>
            </a:custGeom>
            <a:solidFill>
              <a:srgbClr val="2D2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48855" y="2289720"/>
              <a:ext cx="3542029" cy="528955"/>
            </a:xfrm>
            <a:custGeom>
              <a:avLst/>
              <a:gdLst/>
              <a:ahLst/>
              <a:cxnLst/>
              <a:rect l="l" t="t" r="r" b="b"/>
              <a:pathLst>
                <a:path w="3542029" h="528955">
                  <a:moveTo>
                    <a:pt x="3541687" y="0"/>
                  </a:moveTo>
                  <a:lnTo>
                    <a:pt x="1770837" y="0"/>
                  </a:lnTo>
                  <a:lnTo>
                    <a:pt x="0" y="0"/>
                  </a:lnTo>
                  <a:lnTo>
                    <a:pt x="0" y="528472"/>
                  </a:lnTo>
                  <a:lnTo>
                    <a:pt x="1770837" y="528472"/>
                  </a:lnTo>
                  <a:lnTo>
                    <a:pt x="3541687" y="528472"/>
                  </a:lnTo>
                  <a:lnTo>
                    <a:pt x="3541687" y="0"/>
                  </a:lnTo>
                  <a:close/>
                </a:path>
              </a:pathLst>
            </a:custGeom>
            <a:solidFill>
              <a:srgbClr val="E8E8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42506" y="1754882"/>
              <a:ext cx="3554729" cy="1069975"/>
            </a:xfrm>
            <a:custGeom>
              <a:avLst/>
              <a:gdLst/>
              <a:ahLst/>
              <a:cxnLst/>
              <a:rect l="l" t="t" r="r" b="b"/>
              <a:pathLst>
                <a:path w="3554729" h="1069975">
                  <a:moveTo>
                    <a:pt x="1777195" y="0"/>
                  </a:moveTo>
                  <a:lnTo>
                    <a:pt x="1777195" y="1069660"/>
                  </a:lnTo>
                </a:path>
                <a:path w="3554729" h="1069975">
                  <a:moveTo>
                    <a:pt x="0" y="534830"/>
                  </a:moveTo>
                  <a:lnTo>
                    <a:pt x="3554390" y="534830"/>
                  </a:lnTo>
                </a:path>
                <a:path w="3554729" h="1069975">
                  <a:moveTo>
                    <a:pt x="6350" y="0"/>
                  </a:moveTo>
                  <a:lnTo>
                    <a:pt x="6350" y="1069660"/>
                  </a:lnTo>
                </a:path>
                <a:path w="3554729" h="1069975">
                  <a:moveTo>
                    <a:pt x="3548040" y="0"/>
                  </a:moveTo>
                  <a:lnTo>
                    <a:pt x="3548040" y="1069660"/>
                  </a:lnTo>
                </a:path>
                <a:path w="3554729" h="1069975">
                  <a:moveTo>
                    <a:pt x="0" y="6350"/>
                  </a:moveTo>
                  <a:lnTo>
                    <a:pt x="3554390" y="6350"/>
                  </a:lnTo>
                </a:path>
                <a:path w="3554729" h="1069975">
                  <a:moveTo>
                    <a:pt x="0" y="1063310"/>
                  </a:moveTo>
                  <a:lnTo>
                    <a:pt x="3554390" y="10633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8650309" y="1378040"/>
            <a:ext cx="3155950" cy="646430"/>
          </a:xfrm>
          <a:prstGeom prst="rect">
            <a:avLst/>
          </a:prstGeom>
          <a:solidFill>
            <a:srgbClr val="222268"/>
          </a:solidFill>
        </p:spPr>
        <p:txBody>
          <a:bodyPr wrap="square" lIns="0" tIns="45085" rIns="0" bIns="0" rtlCol="0" vert="horz">
            <a:spAutoFit/>
          </a:bodyPr>
          <a:lstStyle/>
          <a:p>
            <a:pPr marL="688340">
              <a:lnSpc>
                <a:spcPts val="2135"/>
              </a:lnSpc>
              <a:spcBef>
                <a:spcPts val="35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up:</a:t>
            </a:r>
            <a:endParaRPr sz="1800">
              <a:latin typeface="Arial"/>
              <a:cs typeface="Arial"/>
            </a:endParaRPr>
          </a:p>
          <a:p>
            <a:pPr marL="106680">
              <a:lnSpc>
                <a:spcPts val="2135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24.1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(IQR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11.4,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26.8)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118329" y="1792732"/>
            <a:ext cx="12325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086025" y="1792732"/>
            <a:ext cx="838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Registry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1391379" y="2323084"/>
            <a:ext cx="6864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N=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271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3120980" y="2323084"/>
            <a:ext cx="7689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N=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1110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9221073" y="5796788"/>
            <a:ext cx="2705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7777" sz="1200">
                <a:latin typeface="Arial"/>
                <a:cs typeface="Arial"/>
              </a:rPr>
              <a:t>*</a:t>
            </a:r>
            <a:r>
              <a:rPr dirty="0" baseline="27777" sz="1200" spc="2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Inappropriate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randomizations,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patients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9195673" y="5973571"/>
            <a:ext cx="2719070" cy="754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99400"/>
              </a:lnSpc>
              <a:spcBef>
                <a:spcPts val="105"/>
              </a:spcBef>
            </a:pPr>
            <a:r>
              <a:rPr dirty="0" sz="1200">
                <a:latin typeface="Arial"/>
                <a:cs typeface="Arial"/>
              </a:rPr>
              <a:t>did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meet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inclusion/exclusion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criteria </a:t>
            </a:r>
            <a:r>
              <a:rPr dirty="0" baseline="27777" sz="1200">
                <a:latin typeface="Arial"/>
                <a:cs typeface="Arial"/>
              </a:rPr>
              <a:t>ϕ</a:t>
            </a:r>
            <a:r>
              <a:rPr dirty="0" baseline="27777" sz="1200" spc="4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Administrative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withdrawal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–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patient </a:t>
            </a:r>
            <a:r>
              <a:rPr dirty="0" sz="1200">
                <a:latin typeface="Arial"/>
                <a:cs typeface="Arial"/>
              </a:rPr>
              <a:t>refused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continue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post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consent,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with </a:t>
            </a:r>
            <a:r>
              <a:rPr dirty="0" sz="1200">
                <a:latin typeface="Arial"/>
                <a:cs typeface="Arial"/>
              </a:rPr>
              <a:t>limited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4716528" y="99059"/>
            <a:ext cx="42843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 </a:t>
            </a:r>
            <a:r>
              <a:rPr dirty="0" spc="-10"/>
              <a:t>Enrollment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5140" rIns="0" bIns="0" rtlCol="0" vert="horz">
            <a:spAutoFit/>
          </a:bodyPr>
          <a:lstStyle/>
          <a:p>
            <a:pPr marL="50927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15"/>
              <a:t> </a:t>
            </a:r>
            <a:r>
              <a:rPr dirty="0" spc="-10"/>
              <a:t>Characteristics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14021" y="1296864"/>
          <a:ext cx="8820785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030"/>
                <a:gridCol w="2620645"/>
                <a:gridCol w="2153920"/>
                <a:gridCol w="1134109"/>
                <a:gridCol w="932179"/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74725" marR="968375">
                        <a:lnSpc>
                          <a:spcPct val="196400"/>
                        </a:lnSpc>
                        <a:spcBef>
                          <a:spcPts val="95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Advanced n=1069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Unadjusted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25425" marR="218440" indent="38100">
                        <a:lnSpc>
                          <a:spcPts val="271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 Difference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24460" marR="117475" indent="38100">
                        <a:lnSpc>
                          <a:spcPts val="271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 Difference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66.4±9.8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68.0±10.2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0.167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914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(85.5%)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67818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271</a:t>
                      </a:r>
                      <a:r>
                        <a:rPr dirty="0" sz="11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(86.9%)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50"/>
                        </a:lnSpc>
                        <a:spcBef>
                          <a:spcPts val="88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Hx-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88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1051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(98.3%)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88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307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(98.4%)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50"/>
                        </a:lnSpc>
                        <a:spcBef>
                          <a:spcPts val="88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88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962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(90.0%)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278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(89.0%)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677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(63.3%)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208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(66.7%)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0.067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0.041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388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(36.2%)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67818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145</a:t>
                      </a:r>
                      <a:r>
                        <a:rPr dirty="0" sz="110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(46.5%)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0.216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0.119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40"/>
                        </a:lnSpc>
                        <a:spcBef>
                          <a:spcPts val="89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CABG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217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(20.3%)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119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(38.0%)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40"/>
                        </a:lnSpc>
                        <a:spcBef>
                          <a:spcPts val="89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0.394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0.129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1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Arrhy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271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(25.4%)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112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(35.9%)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0.215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Ventricular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Arrhy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124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(11.6%)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(21.4%)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0.268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Arrest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(5.4%)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(7.5%)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Pacemaker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(4.4%)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53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(16.9%)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0.410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90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138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(12.9%)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90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(29.2%)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0.410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894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0.126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33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(3.1%)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(8.1%)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0.221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89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Smoker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726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(67.7%)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198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(64.3%)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91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15240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508(47.5%)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148(47.4%)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90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0.038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9234602" y="2352966"/>
            <a:ext cx="2818130" cy="866775"/>
            <a:chOff x="9234602" y="2352966"/>
            <a:chExt cx="2818130" cy="866775"/>
          </a:xfrm>
        </p:grpSpPr>
        <p:sp>
          <p:nvSpPr>
            <p:cNvPr id="5" name="object 5" descr=""/>
            <p:cNvSpPr/>
            <p:nvPr/>
          </p:nvSpPr>
          <p:spPr>
            <a:xfrm>
              <a:off x="9234602" y="2572511"/>
              <a:ext cx="1837689" cy="320040"/>
            </a:xfrm>
            <a:custGeom>
              <a:avLst/>
              <a:gdLst/>
              <a:ahLst/>
              <a:cxnLst/>
              <a:rect l="l" t="t" r="r" b="b"/>
              <a:pathLst>
                <a:path w="1837690" h="320039">
                  <a:moveTo>
                    <a:pt x="0" y="320040"/>
                  </a:moveTo>
                  <a:lnTo>
                    <a:pt x="428565" y="320040"/>
                  </a:lnTo>
                </a:path>
                <a:path w="1837690" h="320039">
                  <a:moveTo>
                    <a:pt x="674867" y="320040"/>
                  </a:moveTo>
                  <a:lnTo>
                    <a:pt x="733980" y="320040"/>
                  </a:lnTo>
                </a:path>
                <a:path w="1837690" h="320039">
                  <a:moveTo>
                    <a:pt x="0" y="0"/>
                  </a:moveTo>
                  <a:lnTo>
                    <a:pt x="428565" y="0"/>
                  </a:lnTo>
                </a:path>
                <a:path w="1837690" h="320039">
                  <a:moveTo>
                    <a:pt x="674867" y="0"/>
                  </a:moveTo>
                  <a:lnTo>
                    <a:pt x="18374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3168" y="2428553"/>
              <a:ext cx="246302" cy="78403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214884" y="2572511"/>
              <a:ext cx="1837689" cy="320040"/>
            </a:xfrm>
            <a:custGeom>
              <a:avLst/>
              <a:gdLst/>
              <a:ahLst/>
              <a:cxnLst/>
              <a:rect l="l" t="t" r="r" b="b"/>
              <a:pathLst>
                <a:path w="1837690" h="320039">
                  <a:moveTo>
                    <a:pt x="0" y="320040"/>
                  </a:moveTo>
                  <a:lnTo>
                    <a:pt x="857131" y="320040"/>
                  </a:lnTo>
                </a:path>
                <a:path w="1837690" h="320039">
                  <a:moveTo>
                    <a:pt x="1103434" y="320040"/>
                  </a:moveTo>
                  <a:lnTo>
                    <a:pt x="1162546" y="320040"/>
                  </a:lnTo>
                </a:path>
                <a:path w="1837690" h="320039">
                  <a:moveTo>
                    <a:pt x="1103434" y="0"/>
                  </a:moveTo>
                  <a:lnTo>
                    <a:pt x="18374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2016" y="2352966"/>
              <a:ext cx="246302" cy="85962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623732" y="2892551"/>
              <a:ext cx="428625" cy="0"/>
            </a:xfrm>
            <a:custGeom>
              <a:avLst/>
              <a:gdLst/>
              <a:ahLst/>
              <a:cxnLst/>
              <a:rect l="l" t="t" r="r" b="b"/>
              <a:pathLst>
                <a:path w="428625" h="0">
                  <a:moveTo>
                    <a:pt x="0" y="0"/>
                  </a:moveTo>
                  <a:lnTo>
                    <a:pt x="4285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7431" y="2666573"/>
              <a:ext cx="246301" cy="5460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8583" y="2599027"/>
              <a:ext cx="246301" cy="613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73997" y="3132963"/>
              <a:ext cx="246301" cy="7962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82845" y="3147436"/>
              <a:ext cx="246302" cy="6515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7753" y="3092757"/>
              <a:ext cx="246301" cy="1198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66600" y="3084715"/>
              <a:ext cx="246302" cy="12787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234602" y="3214983"/>
              <a:ext cx="2818130" cy="0"/>
            </a:xfrm>
            <a:custGeom>
              <a:avLst/>
              <a:gdLst/>
              <a:ahLst/>
              <a:cxnLst/>
              <a:rect l="l" t="t" r="r" b="b"/>
              <a:pathLst>
                <a:path w="2818129" h="0">
                  <a:moveTo>
                    <a:pt x="0" y="0"/>
                  </a:moveTo>
                  <a:lnTo>
                    <a:pt x="2817696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9234602" y="2250038"/>
            <a:ext cx="2818130" cy="0"/>
          </a:xfrm>
          <a:custGeom>
            <a:avLst/>
            <a:gdLst/>
            <a:ahLst/>
            <a:cxnLst/>
            <a:rect l="l" t="t" r="r" b="b"/>
            <a:pathLst>
              <a:path w="2818129" h="0">
                <a:moveTo>
                  <a:pt x="0" y="0"/>
                </a:moveTo>
                <a:lnTo>
                  <a:pt x="2817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006616" y="309625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922096" y="1747011"/>
            <a:ext cx="301498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3865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%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Patients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by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NYHA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Class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200" spc="-25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200" spc="-25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200" spc="-25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94757" y="3643015"/>
            <a:ext cx="76409" cy="7640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82230" y="3643015"/>
            <a:ext cx="76409" cy="7640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11928" y="3643015"/>
            <a:ext cx="76410" cy="7640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283855" y="3643015"/>
            <a:ext cx="76410" cy="76409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9191907" y="3184651"/>
            <a:ext cx="2824480" cy="58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96240">
              <a:lnSpc>
                <a:spcPct val="153300"/>
              </a:lnSpc>
              <a:spcBef>
                <a:spcPts val="100"/>
              </a:spcBef>
              <a:tabLst>
                <a:tab pos="699770" algn="l"/>
                <a:tab pos="1429385" algn="l"/>
                <a:tab pos="1902460" algn="l"/>
                <a:tab pos="2201545" algn="l"/>
              </a:tabLst>
            </a:pPr>
            <a:r>
              <a:rPr dirty="0" sz="1200" spc="-10">
                <a:latin typeface="Arial"/>
                <a:cs typeface="Arial"/>
              </a:rPr>
              <a:t>Advanced</a:t>
            </a:r>
            <a:r>
              <a:rPr dirty="0" sz="1200">
                <a:latin typeface="Arial"/>
                <a:cs typeface="Arial"/>
              </a:rPr>
              <a:t>		</a:t>
            </a:r>
            <a:r>
              <a:rPr dirty="0" sz="1200" spc="-10">
                <a:latin typeface="Arial"/>
                <a:cs typeface="Arial"/>
              </a:rPr>
              <a:t>SPECT </a:t>
            </a:r>
            <a:r>
              <a:rPr dirty="0" sz="1200">
                <a:latin typeface="Arial"/>
                <a:cs typeface="Arial"/>
              </a:rPr>
              <a:t>NYHA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	NYHA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II</a:t>
            </a:r>
            <a:r>
              <a:rPr dirty="0" sz="1200">
                <a:latin typeface="Arial"/>
                <a:cs typeface="Arial"/>
              </a:rPr>
              <a:t>	NYHA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III</a:t>
            </a:r>
            <a:r>
              <a:rPr dirty="0" sz="1200">
                <a:latin typeface="Arial"/>
                <a:cs typeface="Arial"/>
              </a:rPr>
              <a:t>	NYHA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IV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9234604" y="5088445"/>
            <a:ext cx="2818130" cy="806450"/>
            <a:chOff x="9234604" y="5088445"/>
            <a:chExt cx="2818130" cy="806450"/>
          </a:xfrm>
        </p:grpSpPr>
        <p:sp>
          <p:nvSpPr>
            <p:cNvPr id="26" name="object 26" descr=""/>
            <p:cNvSpPr/>
            <p:nvPr/>
          </p:nvSpPr>
          <p:spPr>
            <a:xfrm>
              <a:off x="9234604" y="5358384"/>
              <a:ext cx="1510665" cy="265430"/>
            </a:xfrm>
            <a:custGeom>
              <a:avLst/>
              <a:gdLst/>
              <a:ahLst/>
              <a:cxnLst/>
              <a:rect l="l" t="t" r="r" b="b"/>
              <a:pathLst>
                <a:path w="1510665" h="265429">
                  <a:moveTo>
                    <a:pt x="0" y="265176"/>
                  </a:moveTo>
                  <a:lnTo>
                    <a:pt x="101209" y="265176"/>
                  </a:lnTo>
                </a:path>
                <a:path w="1510665" h="265429">
                  <a:moveTo>
                    <a:pt x="303630" y="265176"/>
                  </a:moveTo>
                  <a:lnTo>
                    <a:pt x="1510057" y="265176"/>
                  </a:lnTo>
                </a:path>
                <a:path w="1510665" h="265429">
                  <a:moveTo>
                    <a:pt x="0" y="0"/>
                  </a:moveTo>
                  <a:lnTo>
                    <a:pt x="101209" y="0"/>
                  </a:lnTo>
                </a:path>
                <a:path w="1510665" h="265429">
                  <a:moveTo>
                    <a:pt x="303630" y="0"/>
                  </a:moveTo>
                  <a:lnTo>
                    <a:pt x="15100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234604" y="5093208"/>
              <a:ext cx="2818130" cy="0"/>
            </a:xfrm>
            <a:custGeom>
              <a:avLst/>
              <a:gdLst/>
              <a:ahLst/>
              <a:cxnLst/>
              <a:rect l="l" t="t" r="r" b="b"/>
              <a:pathLst>
                <a:path w="2818129" h="0">
                  <a:moveTo>
                    <a:pt x="0" y="0"/>
                  </a:moveTo>
                  <a:lnTo>
                    <a:pt x="2817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35814" y="5116115"/>
              <a:ext cx="202420" cy="77347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0947082" y="5358384"/>
              <a:ext cx="1105535" cy="265430"/>
            </a:xfrm>
            <a:custGeom>
              <a:avLst/>
              <a:gdLst/>
              <a:ahLst/>
              <a:cxnLst/>
              <a:rect l="l" t="t" r="r" b="b"/>
              <a:pathLst>
                <a:path w="1105534" h="265429">
                  <a:moveTo>
                    <a:pt x="0" y="265176"/>
                  </a:moveTo>
                  <a:lnTo>
                    <a:pt x="1105218" y="265176"/>
                  </a:lnTo>
                </a:path>
                <a:path w="1105534" h="265429">
                  <a:moveTo>
                    <a:pt x="0" y="0"/>
                  </a:moveTo>
                  <a:lnTo>
                    <a:pt x="11052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44662" y="5125417"/>
              <a:ext cx="202420" cy="76417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6816" y="5711502"/>
              <a:ext cx="202420" cy="17808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95664" y="5751372"/>
              <a:ext cx="202420" cy="13821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37817" y="5664988"/>
              <a:ext cx="202420" cy="22460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46664" y="5630435"/>
              <a:ext cx="202420" cy="25915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88819" y="5769978"/>
              <a:ext cx="202420" cy="11960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97666" y="5751372"/>
              <a:ext cx="202420" cy="13821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39821" y="5856362"/>
              <a:ext cx="202421" cy="3322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48668" y="5859021"/>
              <a:ext cx="202421" cy="3056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234604" y="5889588"/>
              <a:ext cx="2818130" cy="0"/>
            </a:xfrm>
            <a:custGeom>
              <a:avLst/>
              <a:gdLst/>
              <a:ahLst/>
              <a:cxnLst/>
              <a:rect l="l" t="t" r="r" b="b"/>
              <a:pathLst>
                <a:path w="2818129" h="0">
                  <a:moveTo>
                    <a:pt x="0" y="0"/>
                  </a:moveTo>
                  <a:lnTo>
                    <a:pt x="2817696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9234604" y="4826394"/>
            <a:ext cx="2818130" cy="0"/>
          </a:xfrm>
          <a:custGeom>
            <a:avLst/>
            <a:gdLst/>
            <a:ahLst/>
            <a:cxnLst/>
            <a:rect l="l" t="t" r="r" b="b"/>
            <a:pathLst>
              <a:path w="2818129" h="0">
                <a:moveTo>
                  <a:pt x="0" y="0"/>
                </a:moveTo>
                <a:lnTo>
                  <a:pt x="28176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8922098" y="4626355"/>
            <a:ext cx="203200" cy="135445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200" spc="-25"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25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25"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200" spc="-25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306669" y="4398772"/>
            <a:ext cx="2431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%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Patients by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CCS </a:t>
            </a:r>
            <a:r>
              <a:rPr dirty="0" sz="1600" spc="-10" b="1">
                <a:latin typeface="Arial"/>
                <a:cs typeface="Arial"/>
              </a:rPr>
              <a:t>Class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580333" y="6317619"/>
            <a:ext cx="76409" cy="76409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240013" y="6317619"/>
            <a:ext cx="76409" cy="76409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899694" y="6317619"/>
            <a:ext cx="76409" cy="76409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580333" y="6561921"/>
            <a:ext cx="76409" cy="76409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9588315" y="5854700"/>
            <a:ext cx="707390" cy="836294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 sz="1200" spc="-10">
                <a:latin typeface="Arial"/>
                <a:cs typeface="Arial"/>
              </a:rPr>
              <a:t>Advanced</a:t>
            </a:r>
            <a:endParaRPr sz="1200">
              <a:latin typeface="Arial"/>
              <a:cs typeface="Arial"/>
            </a:endParaRPr>
          </a:p>
          <a:p>
            <a:pPr algn="ctr" marL="101600" marR="110489" indent="-34290">
              <a:lnSpc>
                <a:spcPct val="133300"/>
              </a:lnSpc>
              <a:spcBef>
                <a:spcPts val="315"/>
              </a:spcBef>
            </a:pPr>
            <a:r>
              <a:rPr dirty="0" sz="1200">
                <a:latin typeface="Arial"/>
                <a:cs typeface="Arial"/>
              </a:rPr>
              <a:t>CCS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0 </a:t>
            </a:r>
            <a:r>
              <a:rPr dirty="0" sz="1200">
                <a:latin typeface="Arial"/>
                <a:cs typeface="Arial"/>
              </a:rPr>
              <a:t>CCS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III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240013" y="6561921"/>
            <a:ext cx="76409" cy="76409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10337165" y="5854700"/>
            <a:ext cx="1282700" cy="836294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756920">
              <a:lnSpc>
                <a:spcPct val="100000"/>
              </a:lnSpc>
              <a:spcBef>
                <a:spcPts val="890"/>
              </a:spcBef>
            </a:pPr>
            <a:r>
              <a:rPr dirty="0" sz="1200" spc="-10">
                <a:latin typeface="Arial"/>
                <a:cs typeface="Arial"/>
              </a:rPr>
              <a:t>SPECT</a:t>
            </a:r>
            <a:endParaRPr sz="1200">
              <a:latin typeface="Arial"/>
              <a:cs typeface="Arial"/>
            </a:endParaRPr>
          </a:p>
          <a:p>
            <a:pPr marL="12700" marR="153035">
              <a:lnSpc>
                <a:spcPct val="133300"/>
              </a:lnSpc>
              <a:spcBef>
                <a:spcPts val="315"/>
              </a:spcBef>
              <a:tabLst>
                <a:tab pos="671830" algn="l"/>
              </a:tabLst>
            </a:pPr>
            <a:r>
              <a:rPr dirty="0" sz="1200">
                <a:latin typeface="Arial"/>
                <a:cs typeface="Arial"/>
              </a:rPr>
              <a:t>CCS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	CCS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II </a:t>
            </a:r>
            <a:r>
              <a:rPr dirty="0" sz="1200">
                <a:latin typeface="Arial"/>
                <a:cs typeface="Arial"/>
              </a:rPr>
              <a:t>CCS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IV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7016" y="311403"/>
            <a:ext cx="547560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Baseline</a:t>
            </a:r>
            <a:r>
              <a:rPr dirty="0" sz="4000" spc="-30"/>
              <a:t> </a:t>
            </a:r>
            <a:r>
              <a:rPr dirty="0" sz="4000" spc="-10"/>
              <a:t>Characteristics</a:t>
            </a:r>
            <a:endParaRPr sz="40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7538" y="1184273"/>
          <a:ext cx="7996555" cy="5523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835"/>
                <a:gridCol w="1976755"/>
                <a:gridCol w="1950085"/>
                <a:gridCol w="1026794"/>
                <a:gridCol w="843915"/>
              </a:tblGrid>
              <a:tr h="1102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28345" marR="617855" indent="-104139">
                        <a:lnSpc>
                          <a:spcPct val="195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Advanced n=1069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Unadjusted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1605" marR="133350" indent="41275">
                        <a:lnSpc>
                          <a:spcPts val="290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 Difference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0165" marR="41910" indent="41275">
                        <a:lnSpc>
                          <a:spcPts val="290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 Difference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20"/>
                        </a:lnSpc>
                        <a:spcBef>
                          <a:spcPts val="1060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HTN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106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744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(69.6%)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236</a:t>
                      </a:r>
                      <a:r>
                        <a:rPr dirty="0" sz="1200" spc="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(75.9%)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0.151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15"/>
                        </a:lnSpc>
                        <a:spcBef>
                          <a:spcPts val="107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Dyslipidemia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107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788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(73.7%)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242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(77.6%)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0.112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10"/>
                        </a:lnSpc>
                        <a:spcBef>
                          <a:spcPts val="107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Chronic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107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237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(22.2%)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103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(33.0%)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0.269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00"/>
                        </a:lnSpc>
                        <a:spcBef>
                          <a:spcPts val="108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Dialysis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8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(2.0%)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(2.9%)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20"/>
                        </a:lnSpc>
                        <a:spcBef>
                          <a:spcPts val="1065"/>
                        </a:spcBef>
                      </a:pP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PVD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10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145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(13.6%)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63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(20.2%)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0.175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15"/>
                        </a:lnSpc>
                        <a:spcBef>
                          <a:spcPts val="107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Pulmonary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107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291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(27.2%)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(28.5%)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05"/>
                        </a:lnSpc>
                        <a:spcBef>
                          <a:spcPts val="108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Cerebrovascular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8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116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(10.9%)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(13.5%)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25"/>
                        </a:lnSpc>
                        <a:spcBef>
                          <a:spcPts val="106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BMI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(calculated)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106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28.8±6.0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28.9±5.4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15"/>
                        </a:lnSpc>
                        <a:spcBef>
                          <a:spcPts val="106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BP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(mmHg)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106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121.1±19.8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122.1±20.5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10"/>
                        </a:lnSpc>
                        <a:spcBef>
                          <a:spcPts val="107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BP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(mmHg)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107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71.5±12.3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71.4±12.3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05"/>
                        </a:lnSpc>
                        <a:spcBef>
                          <a:spcPts val="10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(BPM)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108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75.3±16.5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73.2±15.7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0.134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8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marL="15240">
                        <a:lnSpc>
                          <a:spcPts val="1420"/>
                        </a:lnSpc>
                        <a:spcBef>
                          <a:spcPts val="106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Creatinine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(umol/L)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1060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117.6±88.9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130.7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±98.9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0.122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F"/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Qualifing_EF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28.1±8.3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30.8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±8.0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0.325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0.075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696474" y="2715512"/>
          <a:ext cx="3190875" cy="256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8525"/>
                <a:gridCol w="240030"/>
                <a:gridCol w="1614805"/>
                <a:gridCol w="240030"/>
                <a:gridCol w="120014"/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8696474" y="2328672"/>
            <a:ext cx="3114675" cy="2966085"/>
            <a:chOff x="8696474" y="2328672"/>
            <a:chExt cx="3114675" cy="2966085"/>
          </a:xfrm>
        </p:grpSpPr>
        <p:sp>
          <p:nvSpPr>
            <p:cNvPr id="6" name="object 6" descr=""/>
            <p:cNvSpPr/>
            <p:nvPr/>
          </p:nvSpPr>
          <p:spPr>
            <a:xfrm>
              <a:off x="8696474" y="2398775"/>
              <a:ext cx="3114675" cy="0"/>
            </a:xfrm>
            <a:custGeom>
              <a:avLst/>
              <a:gdLst/>
              <a:ahLst/>
              <a:cxnLst/>
              <a:rect l="l" t="t" r="r" b="b"/>
              <a:pathLst>
                <a:path w="3114675" h="0">
                  <a:moveTo>
                    <a:pt x="0" y="0"/>
                  </a:moveTo>
                  <a:lnTo>
                    <a:pt x="31145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6903" y="2441448"/>
              <a:ext cx="359664" cy="285292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7191" y="2682240"/>
              <a:ext cx="356616" cy="26121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5607" y="2328672"/>
              <a:ext cx="356616" cy="29657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35895" y="2584704"/>
              <a:ext cx="356616" cy="27096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16633" y="2479688"/>
              <a:ext cx="240318" cy="280977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4628" y="2367297"/>
              <a:ext cx="240318" cy="292216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3260" y="2624192"/>
              <a:ext cx="240317" cy="2665275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8696474" y="2078291"/>
            <a:ext cx="3114675" cy="0"/>
          </a:xfrm>
          <a:custGeom>
            <a:avLst/>
            <a:gdLst/>
            <a:ahLst/>
            <a:cxnLst/>
            <a:rect l="l" t="t" r="r" b="b"/>
            <a:pathLst>
              <a:path w="3114675" h="0">
                <a:moveTo>
                  <a:pt x="0" y="0"/>
                </a:moveTo>
                <a:lnTo>
                  <a:pt x="31145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0314431" y="4126991"/>
            <a:ext cx="655320" cy="1167765"/>
            <a:chOff x="10314431" y="4126991"/>
            <a:chExt cx="655320" cy="1167765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14431" y="4319015"/>
              <a:ext cx="359664" cy="9753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13135" y="4126991"/>
              <a:ext cx="356616" cy="11673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73895" y="4358225"/>
              <a:ext cx="240318" cy="9312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71891" y="4165555"/>
              <a:ext cx="240317" cy="1123911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1094719" y="3032760"/>
            <a:ext cx="655320" cy="2261870"/>
            <a:chOff x="11094719" y="3032760"/>
            <a:chExt cx="655320" cy="2261870"/>
          </a:xfrm>
        </p:grpSpPr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94719" y="3355848"/>
              <a:ext cx="356616" cy="19385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90375" y="3032760"/>
              <a:ext cx="359664" cy="226161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52527" y="3394873"/>
              <a:ext cx="240318" cy="189459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50521" y="3073755"/>
              <a:ext cx="240318" cy="2215711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95263" y="2720526"/>
            <a:ext cx="240318" cy="2568940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8299450" y="1959355"/>
            <a:ext cx="288290" cy="3421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145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70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8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5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algn="r" marR="13335">
              <a:lnSpc>
                <a:spcPct val="100000"/>
              </a:lnSpc>
              <a:spcBef>
                <a:spcPts val="108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113357" y="5354828"/>
            <a:ext cx="622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95959"/>
                </a:solidFill>
                <a:latin typeface="Arial"/>
                <a:cs typeface="Arial"/>
              </a:rPr>
              <a:t>Diuretics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703245" y="1573784"/>
            <a:ext cx="27717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595959"/>
                </a:solidFill>
                <a:latin typeface="Arial"/>
                <a:cs typeface="Arial"/>
              </a:rPr>
              <a:t>Baseline</a:t>
            </a:r>
            <a:r>
              <a:rPr dirty="0" sz="2100" spc="11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595959"/>
                </a:solidFill>
                <a:latin typeface="Arial"/>
                <a:cs typeface="Arial"/>
              </a:rPr>
              <a:t>Medications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43997" y="5892251"/>
            <a:ext cx="76410" cy="76409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8819660" y="5354828"/>
            <a:ext cx="201041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220">
              <a:lnSpc>
                <a:spcPts val="1415"/>
              </a:lnSpc>
              <a:spcBef>
                <a:spcPts val="100"/>
              </a:spcBef>
              <a:tabLst>
                <a:tab pos="689610" algn="l"/>
                <a:tab pos="1654175" algn="l"/>
              </a:tabLst>
            </a:pPr>
            <a:r>
              <a:rPr dirty="0" sz="1200" spc="-20">
                <a:solidFill>
                  <a:srgbClr val="595959"/>
                </a:solidFill>
                <a:latin typeface="Arial"/>
                <a:cs typeface="Arial"/>
              </a:rPr>
              <a:t>Beta</a:t>
            </a: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595959"/>
                </a:solidFill>
                <a:latin typeface="Arial"/>
                <a:cs typeface="Arial"/>
              </a:rPr>
              <a:t>ACEI/ARB</a:t>
            </a: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MRA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 spc="-10">
                <a:solidFill>
                  <a:srgbClr val="595959"/>
                </a:solidFill>
                <a:latin typeface="Arial"/>
                <a:cs typeface="Arial"/>
              </a:rPr>
              <a:t>Blocker</a:t>
            </a:r>
            <a:endParaRPr sz="1200">
              <a:latin typeface="Arial"/>
              <a:cs typeface="Arial"/>
            </a:endParaRPr>
          </a:p>
          <a:p>
            <a:pPr marL="633730">
              <a:lnSpc>
                <a:spcPct val="100000"/>
              </a:lnSpc>
              <a:spcBef>
                <a:spcPts val="765"/>
              </a:spcBef>
            </a:pPr>
            <a:r>
              <a:rPr dirty="0" sz="1200" spc="-10">
                <a:solidFill>
                  <a:srgbClr val="595959"/>
                </a:solidFill>
                <a:latin typeface="Arial"/>
                <a:cs typeface="Arial"/>
              </a:rPr>
              <a:t>Advanced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272076" y="5892251"/>
            <a:ext cx="76409" cy="76409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10369229" y="5812028"/>
            <a:ext cx="537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95959"/>
                </a:solidFill>
                <a:latin typeface="Arial"/>
                <a:cs typeface="Arial"/>
              </a:rPr>
              <a:t>SPECT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145043" y="3543035"/>
            <a:ext cx="181610" cy="676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>
                <a:latin typeface="Arial"/>
                <a:cs typeface="Arial"/>
              </a:rPr>
              <a:t>%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patients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9955" rIns="0" bIns="0" rtlCol="0" vert="horz">
            <a:spAutoFit/>
          </a:bodyPr>
          <a:lstStyle/>
          <a:p>
            <a:pPr marL="122745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Case</a:t>
            </a:r>
            <a:r>
              <a:rPr dirty="0" sz="3600" spc="-10"/>
              <a:t> Examples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49" y="1639451"/>
            <a:ext cx="3204122" cy="196842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531" y="4330677"/>
            <a:ext cx="4463420" cy="214562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432673" y="2211421"/>
            <a:ext cx="1441450" cy="462280"/>
          </a:xfrm>
          <a:prstGeom prst="rect">
            <a:avLst/>
          </a:prstGeom>
          <a:ln w="9525">
            <a:solidFill>
              <a:srgbClr val="A3A3E0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90805">
              <a:lnSpc>
                <a:spcPts val="1415"/>
              </a:lnSpc>
              <a:spcBef>
                <a:spcPts val="370"/>
              </a:spcBef>
            </a:pPr>
            <a:r>
              <a:rPr dirty="0" sz="1200" spc="-20">
                <a:latin typeface="Arial"/>
                <a:cs typeface="Arial"/>
              </a:rPr>
              <a:t>LV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Ischemia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11%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ts val="1415"/>
              </a:lnSpc>
            </a:pPr>
            <a:r>
              <a:rPr dirty="0" sz="1200" spc="-20">
                <a:latin typeface="Arial"/>
                <a:cs typeface="Arial"/>
              </a:rPr>
              <a:t>LV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26.4%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1736" y="4671362"/>
            <a:ext cx="1463675" cy="1016000"/>
          </a:xfrm>
          <a:prstGeom prst="rect">
            <a:avLst/>
          </a:prstGeom>
          <a:ln w="9525">
            <a:solidFill>
              <a:srgbClr val="A3A3E0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marL="90805" marR="179070">
              <a:lnSpc>
                <a:spcPts val="1390"/>
              </a:lnSpc>
              <a:spcBef>
                <a:spcPts val="455"/>
              </a:spcBef>
            </a:pPr>
            <a:r>
              <a:rPr dirty="0" sz="1200">
                <a:latin typeface="Arial"/>
                <a:cs typeface="Arial"/>
              </a:rPr>
              <a:t>Mismatch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Pattern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LCx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Territory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90805" marR="190500">
              <a:lnSpc>
                <a:spcPts val="1390"/>
              </a:lnSpc>
            </a:pPr>
            <a:r>
              <a:rPr dirty="0" sz="1200" spc="-20">
                <a:latin typeface="Arial"/>
                <a:cs typeface="Arial"/>
              </a:rPr>
              <a:t>LV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Hibernating </a:t>
            </a:r>
            <a:r>
              <a:rPr dirty="0" sz="1200">
                <a:latin typeface="Arial"/>
                <a:cs typeface="Arial"/>
              </a:rPr>
              <a:t>Myocardium</a:t>
            </a:r>
            <a:r>
              <a:rPr dirty="0" sz="1200" spc="-25">
                <a:latin typeface="Arial"/>
                <a:cs typeface="Arial"/>
              </a:rPr>
              <a:t> 26%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341287" y="4565459"/>
            <a:ext cx="4161790" cy="1866264"/>
            <a:chOff x="6341287" y="4565459"/>
            <a:chExt cx="4161790" cy="1866264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1287" y="4565459"/>
              <a:ext cx="4161443" cy="186609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5219" y="5211281"/>
              <a:ext cx="134995" cy="1232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4796" y="5829064"/>
              <a:ext cx="113650" cy="1800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0009" y="5600821"/>
              <a:ext cx="134995" cy="1232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0097" y="5396991"/>
              <a:ext cx="134995" cy="1232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71785" y="4850626"/>
              <a:ext cx="151801" cy="13094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48566" y="1271523"/>
            <a:ext cx="4640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SPECT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PERFUSION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showing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ischemia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scar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3064" y="4054348"/>
            <a:ext cx="5254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FDG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PET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Viability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showing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large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region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 </a:t>
            </a:r>
            <a:r>
              <a:rPr dirty="0" sz="1600" spc="-10" b="1">
                <a:latin typeface="Arial"/>
                <a:cs typeface="Arial"/>
              </a:rPr>
              <a:t>hibernation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620598" y="4626400"/>
            <a:ext cx="1397000" cy="1385570"/>
          </a:xfrm>
          <a:prstGeom prst="rect">
            <a:avLst/>
          </a:prstGeom>
          <a:ln w="9525">
            <a:solidFill>
              <a:srgbClr val="A3A3E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ts val="1415"/>
              </a:lnSpc>
              <a:spcBef>
                <a:spcPts val="360"/>
              </a:spcBef>
            </a:pPr>
            <a:r>
              <a:rPr dirty="0" sz="1200">
                <a:latin typeface="Arial"/>
                <a:cs typeface="Arial"/>
              </a:rPr>
              <a:t>LGE&gt;50%</a:t>
            </a:r>
            <a:r>
              <a:rPr dirty="0" sz="1200" spc="-25">
                <a:latin typeface="Arial"/>
                <a:cs typeface="Arial"/>
              </a:rPr>
              <a:t> Mid</a:t>
            </a:r>
            <a:endParaRPr sz="1200">
              <a:latin typeface="Arial"/>
              <a:cs typeface="Arial"/>
            </a:endParaRPr>
          </a:p>
          <a:p>
            <a:pPr marL="90805" marR="173355">
              <a:lnSpc>
                <a:spcPts val="1420"/>
              </a:lnSpc>
              <a:spcBef>
                <a:spcPts val="40"/>
              </a:spcBef>
            </a:pP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Apical </a:t>
            </a:r>
            <a:r>
              <a:rPr dirty="0" sz="1200">
                <a:latin typeface="Arial"/>
                <a:cs typeface="Arial"/>
              </a:rPr>
              <a:t>Anterior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Apical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Lateral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wall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90805" marR="153035">
              <a:lnSpc>
                <a:spcPts val="1390"/>
              </a:lnSpc>
            </a:pPr>
            <a:r>
              <a:rPr dirty="0" sz="1200" spc="-10">
                <a:latin typeface="Arial"/>
                <a:cs typeface="Arial"/>
              </a:rPr>
              <a:t>LGE&lt;50%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Apical </a:t>
            </a:r>
            <a:r>
              <a:rPr dirty="0" sz="1200">
                <a:latin typeface="Arial"/>
                <a:cs typeface="Arial"/>
              </a:rPr>
              <a:t>Septal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segment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74740" y="4048252"/>
            <a:ext cx="53727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Cardiac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MRI LGE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showing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large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area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 scar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LAD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50406" y="1311147"/>
            <a:ext cx="43592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PET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PERFUSION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showing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ischemia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scar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629797" y="2285766"/>
            <a:ext cx="1441450" cy="462280"/>
          </a:xfrm>
          <a:prstGeom prst="rect">
            <a:avLst/>
          </a:prstGeom>
          <a:ln w="9525">
            <a:solidFill>
              <a:srgbClr val="A3A3E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ts val="1415"/>
              </a:lnSpc>
              <a:spcBef>
                <a:spcPts val="360"/>
              </a:spcBef>
            </a:pPr>
            <a:r>
              <a:rPr dirty="0" sz="1200" spc="-20">
                <a:latin typeface="Arial"/>
                <a:cs typeface="Arial"/>
              </a:rPr>
              <a:t>LV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Ischemia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ts val="1415"/>
              </a:lnSpc>
            </a:pPr>
            <a:r>
              <a:rPr dirty="0" sz="1200" spc="-20">
                <a:latin typeface="Arial"/>
                <a:cs typeface="Arial"/>
              </a:rPr>
              <a:t>LV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31%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41287" y="1753013"/>
            <a:ext cx="3262704" cy="19884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6054" y="263651"/>
            <a:ext cx="72072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-5"/>
              <a:t> </a:t>
            </a:r>
            <a:r>
              <a:rPr dirty="0"/>
              <a:t>Composite</a:t>
            </a:r>
            <a:r>
              <a:rPr dirty="0" spc="5"/>
              <a:t> </a:t>
            </a:r>
            <a:r>
              <a:rPr dirty="0" spc="-10"/>
              <a:t>Outcome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69733" y="1203452"/>
            <a:ext cx="3142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TOTAL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STUDY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12770" y="1185164"/>
            <a:ext cx="2188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ISCHEMIA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COHORT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08" y="1645365"/>
            <a:ext cx="5529514" cy="416954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131656" y="2759964"/>
            <a:ext cx="29063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HR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0.95,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95%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CI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0.71-</a:t>
            </a:r>
            <a:r>
              <a:rPr dirty="0" sz="1400" b="1">
                <a:latin typeface="Arial"/>
                <a:cs typeface="Arial"/>
              </a:rPr>
              <a:t>1.25,</a:t>
            </a:r>
            <a:r>
              <a:rPr dirty="0" sz="1400" spc="-10" b="1">
                <a:latin typeface="Arial"/>
                <a:cs typeface="Arial"/>
              </a:rPr>
              <a:t> p=0.696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92622" y="5889754"/>
          <a:ext cx="59245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385"/>
                <a:gridCol w="513715"/>
                <a:gridCol w="501014"/>
                <a:gridCol w="441325"/>
                <a:gridCol w="552450"/>
                <a:gridCol w="488314"/>
                <a:gridCol w="513714"/>
                <a:gridCol w="447039"/>
                <a:gridCol w="527050"/>
                <a:gridCol w="527050"/>
                <a:gridCol w="527050"/>
              </a:tblGrid>
              <a:tr h="196215">
                <a:tc>
                  <a:txBody>
                    <a:bodyPr/>
                    <a:lstStyle/>
                    <a:p>
                      <a:pPr marL="148590">
                        <a:lnSpc>
                          <a:spcPts val="131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00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800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CMR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255"/>
                        </a:lnSpc>
                        <a:spcBef>
                          <a:spcPts val="75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1069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916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862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791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734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681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162560">
                        <a:lnSpc>
                          <a:spcPts val="131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800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2514" y="1415525"/>
            <a:ext cx="5720513" cy="4508763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6644223" y="5870881"/>
          <a:ext cx="5511165" cy="689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6120"/>
                <a:gridCol w="382905"/>
                <a:gridCol w="473075"/>
                <a:gridCol w="473075"/>
                <a:gridCol w="494664"/>
                <a:gridCol w="494664"/>
                <a:gridCol w="494664"/>
                <a:gridCol w="494664"/>
                <a:gridCol w="465454"/>
                <a:gridCol w="480060"/>
                <a:gridCol w="459104"/>
              </a:tblGrid>
              <a:tr h="170180">
                <a:tc>
                  <a:txBody>
                    <a:bodyPr/>
                    <a:lstStyle/>
                    <a:p>
                      <a:pPr marL="104139">
                        <a:lnSpc>
                          <a:spcPts val="124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1925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CMR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PET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3189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marL="118745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SPECT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3189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7886544" y="2375915"/>
            <a:ext cx="29063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HR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0.86,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95%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CI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0.61-</a:t>
            </a:r>
            <a:r>
              <a:rPr dirty="0" sz="1400" b="1">
                <a:latin typeface="Arial"/>
                <a:cs typeface="Arial"/>
              </a:rPr>
              <a:t>1.21,</a:t>
            </a:r>
            <a:r>
              <a:rPr dirty="0" sz="1400" spc="-10" b="1">
                <a:latin typeface="Arial"/>
                <a:cs typeface="Arial"/>
              </a:rPr>
              <a:t> p=0.388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589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Ischemia Cohort:</a:t>
            </a:r>
            <a:r>
              <a:rPr dirty="0" spc="5"/>
              <a:t> </a:t>
            </a:r>
            <a:r>
              <a:rPr dirty="0"/>
              <a:t>Cardiac </a:t>
            </a:r>
            <a:r>
              <a:rPr dirty="0" spc="-10"/>
              <a:t>Death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480" y="1415078"/>
            <a:ext cx="6200472" cy="46789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42802" y="2801620"/>
            <a:ext cx="333247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HR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0.61,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95%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CI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0.38-</a:t>
            </a:r>
            <a:r>
              <a:rPr dirty="0" sz="1600" b="1">
                <a:latin typeface="Arial"/>
                <a:cs typeface="Arial"/>
              </a:rPr>
              <a:t>1.00,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p=0.049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201799" y="6160756"/>
          <a:ext cx="6488430" cy="689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865"/>
                <a:gridCol w="574040"/>
                <a:gridCol w="565784"/>
                <a:gridCol w="574039"/>
                <a:gridCol w="574039"/>
                <a:gridCol w="574039"/>
                <a:gridCol w="532129"/>
                <a:gridCol w="599439"/>
                <a:gridCol w="532129"/>
                <a:gridCol w="514985"/>
                <a:gridCol w="532129"/>
              </a:tblGrid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245"/>
                        </a:lnSpc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CMR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265"/>
                        </a:lnSpc>
                        <a:spcBef>
                          <a:spcPts val="70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PET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381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31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SPECT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43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24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0964" rIns="0" bIns="0" rtlCol="0" vert="horz">
            <a:spAutoFit/>
          </a:bodyPr>
          <a:lstStyle/>
          <a:p>
            <a:pPr marL="577215">
              <a:lnSpc>
                <a:spcPct val="100000"/>
              </a:lnSpc>
              <a:spcBef>
                <a:spcPts val="100"/>
              </a:spcBef>
            </a:pPr>
            <a:r>
              <a:rPr dirty="0"/>
              <a:t>Randomization</a:t>
            </a:r>
            <a:r>
              <a:rPr dirty="0" spc="-240"/>
              <a:t> </a:t>
            </a:r>
            <a:r>
              <a:rPr dirty="0" spc="-25"/>
              <a:t>Arm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80441" y="1719337"/>
          <a:ext cx="10907395" cy="147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8530"/>
                <a:gridCol w="1355090"/>
                <a:gridCol w="1760854"/>
                <a:gridCol w="1649095"/>
                <a:gridCol w="2014854"/>
                <a:gridCol w="1844675"/>
              </a:tblGrid>
              <a:tr h="1012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90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Advanced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58140">
                        <a:lnSpc>
                          <a:spcPts val="208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90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84480">
                        <a:lnSpc>
                          <a:spcPts val="2080"/>
                        </a:lnSpc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N=81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90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90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907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D2D8A"/>
                    </a:solidFill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outcome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53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(27.9%)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(29.6%)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80441" y="3411030"/>
          <a:ext cx="10907395" cy="1562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5180"/>
                <a:gridCol w="1602740"/>
                <a:gridCol w="1646554"/>
                <a:gridCol w="1649095"/>
                <a:gridCol w="2173604"/>
                <a:gridCol w="1686559"/>
              </a:tblGrid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197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CIR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97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30.4%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97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32.8%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1975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0.88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(0.55,1.43)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ts val="1975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0.615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64184">
                <a:tc>
                  <a:txBody>
                    <a:bodyPr/>
                    <a:lstStyle/>
                    <a:p>
                      <a:pPr marL="67945">
                        <a:lnSpc>
                          <a:spcPts val="216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Death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ts val="216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216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(13.7%)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216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(19.8%)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80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464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CIR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14.7%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/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25.5%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/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0.63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(0.34,1.18)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/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0.152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653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0964" rIns="0" bIns="0" rtlCol="0" vert="horz">
            <a:spAutoFit/>
          </a:bodyPr>
          <a:lstStyle/>
          <a:p>
            <a:pPr marL="81153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Revascularization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16649" y="2295144"/>
            <a:ext cx="3732529" cy="3161030"/>
            <a:chOff x="716649" y="2295144"/>
            <a:chExt cx="3732529" cy="3161030"/>
          </a:xfrm>
        </p:grpSpPr>
        <p:sp>
          <p:nvSpPr>
            <p:cNvPr id="4" name="object 4" descr=""/>
            <p:cNvSpPr/>
            <p:nvPr/>
          </p:nvSpPr>
          <p:spPr>
            <a:xfrm>
              <a:off x="716649" y="2548127"/>
              <a:ext cx="3732529" cy="2903220"/>
            </a:xfrm>
            <a:custGeom>
              <a:avLst/>
              <a:gdLst/>
              <a:ahLst/>
              <a:cxnLst/>
              <a:rect l="l" t="t" r="r" b="b"/>
              <a:pathLst>
                <a:path w="3732529" h="2903220">
                  <a:moveTo>
                    <a:pt x="0" y="2903179"/>
                  </a:moveTo>
                  <a:lnTo>
                    <a:pt x="3731989" y="2903179"/>
                  </a:lnTo>
                </a:path>
                <a:path w="3732529" h="2903220">
                  <a:moveTo>
                    <a:pt x="0" y="2420112"/>
                  </a:moveTo>
                  <a:lnTo>
                    <a:pt x="3731989" y="2420112"/>
                  </a:lnTo>
                </a:path>
                <a:path w="3732529" h="2903220">
                  <a:moveTo>
                    <a:pt x="0" y="1935480"/>
                  </a:moveTo>
                  <a:lnTo>
                    <a:pt x="3731989" y="1935480"/>
                  </a:lnTo>
                </a:path>
                <a:path w="3732529" h="2903220">
                  <a:moveTo>
                    <a:pt x="0" y="1450848"/>
                  </a:moveTo>
                  <a:lnTo>
                    <a:pt x="3731989" y="1450848"/>
                  </a:lnTo>
                </a:path>
                <a:path w="3732529" h="2903220">
                  <a:moveTo>
                    <a:pt x="0" y="966216"/>
                  </a:moveTo>
                  <a:lnTo>
                    <a:pt x="3731989" y="966216"/>
                  </a:lnTo>
                </a:path>
                <a:path w="3732529" h="2903220">
                  <a:moveTo>
                    <a:pt x="0" y="484632"/>
                  </a:moveTo>
                  <a:lnTo>
                    <a:pt x="3731989" y="484632"/>
                  </a:lnTo>
                </a:path>
                <a:path w="3732529" h="2903220">
                  <a:moveTo>
                    <a:pt x="0" y="0"/>
                  </a:moveTo>
                  <a:lnTo>
                    <a:pt x="373198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440" y="2295144"/>
              <a:ext cx="1267968" cy="315163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903" y="4261104"/>
              <a:ext cx="1271016" cy="11856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2574" y="2334917"/>
              <a:ext cx="1151848" cy="311185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0865" y="4299597"/>
              <a:ext cx="1151849" cy="1147178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716649" y="2063927"/>
            <a:ext cx="3732529" cy="0"/>
          </a:xfrm>
          <a:custGeom>
            <a:avLst/>
            <a:gdLst/>
            <a:ahLst/>
            <a:cxnLst/>
            <a:rect l="l" t="t" r="r" b="b"/>
            <a:pathLst>
              <a:path w="3732529" h="0">
                <a:moveTo>
                  <a:pt x="0" y="0"/>
                </a:moveTo>
                <a:lnTo>
                  <a:pt x="373198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88663" y="5333491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8663" y="484885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4143" y="4367276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4143" y="3882644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4143" y="3398011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4143" y="2913379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4143" y="2431796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4143" y="1947164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539" y="3078904"/>
            <a:ext cx="252729" cy="15728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solidFill>
                  <a:srgbClr val="595959"/>
                </a:solidFill>
                <a:latin typeface="Arial"/>
                <a:cs typeface="Arial"/>
              </a:rPr>
              <a:t>%</a:t>
            </a:r>
            <a:r>
              <a:rPr dirty="0" sz="16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95959"/>
                </a:solidFill>
                <a:latin typeface="Arial"/>
                <a:cs typeface="Arial"/>
              </a:rPr>
              <a:t>revascularized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6698" y="5691418"/>
            <a:ext cx="89353" cy="89354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503267" y="5603747"/>
            <a:ext cx="810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Advanced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4937" y="5691418"/>
            <a:ext cx="89354" cy="89354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641506" y="5603747"/>
            <a:ext cx="616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SPECT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797497" y="2873755"/>
            <a:ext cx="1010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P&lt;0.0001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39416" y="6174684"/>
            <a:ext cx="3220085" cy="369570"/>
          </a:xfrm>
          <a:prstGeom prst="rect">
            <a:avLst/>
          </a:prstGeom>
          <a:solidFill>
            <a:srgbClr val="CECEEF"/>
          </a:solidFill>
        </p:spPr>
        <p:txBody>
          <a:bodyPr wrap="square" lIns="0" tIns="463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5"/>
              </a:spcBef>
            </a:pPr>
            <a:r>
              <a:rPr dirty="0" sz="1800">
                <a:latin typeface="Arial"/>
                <a:cs typeface="Arial"/>
              </a:rPr>
              <a:t>Advanced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8835656" y="1786270"/>
            <a:ext cx="3356610" cy="2703830"/>
            <a:chOff x="8835656" y="1786270"/>
            <a:chExt cx="3356610" cy="270383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35656" y="1786270"/>
              <a:ext cx="3356343" cy="270360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03080" y="1813559"/>
              <a:ext cx="2377439" cy="26670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97696" y="1822703"/>
              <a:ext cx="1655063" cy="253288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15728" y="1825751"/>
              <a:ext cx="627887" cy="165201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676794" y="2091331"/>
              <a:ext cx="1829435" cy="2241550"/>
            </a:xfrm>
            <a:custGeom>
              <a:avLst/>
              <a:gdLst/>
              <a:ahLst/>
              <a:cxnLst/>
              <a:rect l="l" t="t" r="r" b="b"/>
              <a:pathLst>
                <a:path w="1829434" h="2241550">
                  <a:moveTo>
                    <a:pt x="708773" y="0"/>
                  </a:moveTo>
                  <a:lnTo>
                    <a:pt x="708773" y="1120463"/>
                  </a:lnTo>
                  <a:lnTo>
                    <a:pt x="0" y="1988266"/>
                  </a:lnTo>
                  <a:lnTo>
                    <a:pt x="40672" y="2019954"/>
                  </a:lnTo>
                  <a:lnTo>
                    <a:pt x="82610" y="2049638"/>
                  </a:lnTo>
                  <a:lnTo>
                    <a:pt x="125740" y="2077290"/>
                  </a:lnTo>
                  <a:lnTo>
                    <a:pt x="169985" y="2102885"/>
                  </a:lnTo>
                  <a:lnTo>
                    <a:pt x="215271" y="2126395"/>
                  </a:lnTo>
                  <a:lnTo>
                    <a:pt x="261522" y="2147794"/>
                  </a:lnTo>
                  <a:lnTo>
                    <a:pt x="308662" y="2167054"/>
                  </a:lnTo>
                  <a:lnTo>
                    <a:pt x="356617" y="2184149"/>
                  </a:lnTo>
                  <a:lnTo>
                    <a:pt x="405311" y="2199051"/>
                  </a:lnTo>
                  <a:lnTo>
                    <a:pt x="454668" y="2211735"/>
                  </a:lnTo>
                  <a:lnTo>
                    <a:pt x="504614" y="2222172"/>
                  </a:lnTo>
                  <a:lnTo>
                    <a:pt x="555072" y="2230337"/>
                  </a:lnTo>
                  <a:lnTo>
                    <a:pt x="605968" y="2236203"/>
                  </a:lnTo>
                  <a:lnTo>
                    <a:pt x="657227" y="2239742"/>
                  </a:lnTo>
                  <a:lnTo>
                    <a:pt x="708773" y="2240927"/>
                  </a:lnTo>
                  <a:lnTo>
                    <a:pt x="757376" y="2239892"/>
                  </a:lnTo>
                  <a:lnTo>
                    <a:pt x="805450" y="2236814"/>
                  </a:lnTo>
                  <a:lnTo>
                    <a:pt x="852954" y="2231737"/>
                  </a:lnTo>
                  <a:lnTo>
                    <a:pt x="899845" y="2224700"/>
                  </a:lnTo>
                  <a:lnTo>
                    <a:pt x="946080" y="2215748"/>
                  </a:lnTo>
                  <a:lnTo>
                    <a:pt x="991619" y="2204921"/>
                  </a:lnTo>
                  <a:lnTo>
                    <a:pt x="1036418" y="2192262"/>
                  </a:lnTo>
                  <a:lnTo>
                    <a:pt x="1080437" y="2177814"/>
                  </a:lnTo>
                  <a:lnTo>
                    <a:pt x="1123632" y="2161616"/>
                  </a:lnTo>
                  <a:lnTo>
                    <a:pt x="1165962" y="2143713"/>
                  </a:lnTo>
                  <a:lnTo>
                    <a:pt x="1207385" y="2124146"/>
                  </a:lnTo>
                  <a:lnTo>
                    <a:pt x="1247858" y="2102957"/>
                  </a:lnTo>
                  <a:lnTo>
                    <a:pt x="1287340" y="2080188"/>
                  </a:lnTo>
                  <a:lnTo>
                    <a:pt x="1325789" y="2055882"/>
                  </a:lnTo>
                  <a:lnTo>
                    <a:pt x="1363162" y="2030079"/>
                  </a:lnTo>
                  <a:lnTo>
                    <a:pt x="1399418" y="2002823"/>
                  </a:lnTo>
                  <a:lnTo>
                    <a:pt x="1434514" y="1974154"/>
                  </a:lnTo>
                  <a:lnTo>
                    <a:pt x="1468409" y="1944117"/>
                  </a:lnTo>
                  <a:lnTo>
                    <a:pt x="1501060" y="1912751"/>
                  </a:lnTo>
                  <a:lnTo>
                    <a:pt x="1532426" y="1880100"/>
                  </a:lnTo>
                  <a:lnTo>
                    <a:pt x="1562464" y="1846205"/>
                  </a:lnTo>
                  <a:lnTo>
                    <a:pt x="1591132" y="1811109"/>
                  </a:lnTo>
                  <a:lnTo>
                    <a:pt x="1618388" y="1774853"/>
                  </a:lnTo>
                  <a:lnTo>
                    <a:pt x="1644191" y="1737480"/>
                  </a:lnTo>
                  <a:lnTo>
                    <a:pt x="1668498" y="1699031"/>
                  </a:lnTo>
                  <a:lnTo>
                    <a:pt x="1691267" y="1659549"/>
                  </a:lnTo>
                  <a:lnTo>
                    <a:pt x="1712456" y="1619075"/>
                  </a:lnTo>
                  <a:lnTo>
                    <a:pt x="1732023" y="1577653"/>
                  </a:lnTo>
                  <a:lnTo>
                    <a:pt x="1749926" y="1535323"/>
                  </a:lnTo>
                  <a:lnTo>
                    <a:pt x="1766123" y="1492128"/>
                  </a:lnTo>
                  <a:lnTo>
                    <a:pt x="1780572" y="1448109"/>
                  </a:lnTo>
                  <a:lnTo>
                    <a:pt x="1793230" y="1403310"/>
                  </a:lnTo>
                  <a:lnTo>
                    <a:pt x="1804057" y="1357771"/>
                  </a:lnTo>
                  <a:lnTo>
                    <a:pt x="1813010" y="1311535"/>
                  </a:lnTo>
                  <a:lnTo>
                    <a:pt x="1820046" y="1264645"/>
                  </a:lnTo>
                  <a:lnTo>
                    <a:pt x="1825124" y="1217141"/>
                  </a:lnTo>
                  <a:lnTo>
                    <a:pt x="1828201" y="1169067"/>
                  </a:lnTo>
                  <a:lnTo>
                    <a:pt x="1829236" y="1120463"/>
                  </a:lnTo>
                  <a:lnTo>
                    <a:pt x="1828201" y="1071860"/>
                  </a:lnTo>
                  <a:lnTo>
                    <a:pt x="1825124" y="1023785"/>
                  </a:lnTo>
                  <a:lnTo>
                    <a:pt x="1820046" y="976282"/>
                  </a:lnTo>
                  <a:lnTo>
                    <a:pt x="1813010" y="929391"/>
                  </a:lnTo>
                  <a:lnTo>
                    <a:pt x="1804057" y="883156"/>
                  </a:lnTo>
                  <a:lnTo>
                    <a:pt x="1793230" y="837617"/>
                  </a:lnTo>
                  <a:lnTo>
                    <a:pt x="1780572" y="792818"/>
                  </a:lnTo>
                  <a:lnTo>
                    <a:pt x="1766123" y="748799"/>
                  </a:lnTo>
                  <a:lnTo>
                    <a:pt x="1749926" y="705604"/>
                  </a:lnTo>
                  <a:lnTo>
                    <a:pt x="1732023" y="663274"/>
                  </a:lnTo>
                  <a:lnTo>
                    <a:pt x="1712456" y="621851"/>
                  </a:lnTo>
                  <a:lnTo>
                    <a:pt x="1691267" y="581378"/>
                  </a:lnTo>
                  <a:lnTo>
                    <a:pt x="1668498" y="541896"/>
                  </a:lnTo>
                  <a:lnTo>
                    <a:pt x="1644191" y="503447"/>
                  </a:lnTo>
                  <a:lnTo>
                    <a:pt x="1618388" y="466074"/>
                  </a:lnTo>
                  <a:lnTo>
                    <a:pt x="1591132" y="429818"/>
                  </a:lnTo>
                  <a:lnTo>
                    <a:pt x="1562464" y="394722"/>
                  </a:lnTo>
                  <a:lnTo>
                    <a:pt x="1532426" y="360827"/>
                  </a:lnTo>
                  <a:lnTo>
                    <a:pt x="1501060" y="328176"/>
                  </a:lnTo>
                  <a:lnTo>
                    <a:pt x="1468409" y="296810"/>
                  </a:lnTo>
                  <a:lnTo>
                    <a:pt x="1434514" y="266772"/>
                  </a:lnTo>
                  <a:lnTo>
                    <a:pt x="1399418" y="238104"/>
                  </a:lnTo>
                  <a:lnTo>
                    <a:pt x="1363162" y="210848"/>
                  </a:lnTo>
                  <a:lnTo>
                    <a:pt x="1325789" y="185045"/>
                  </a:lnTo>
                  <a:lnTo>
                    <a:pt x="1287340" y="160738"/>
                  </a:lnTo>
                  <a:lnTo>
                    <a:pt x="1247858" y="137969"/>
                  </a:lnTo>
                  <a:lnTo>
                    <a:pt x="1207385" y="116780"/>
                  </a:lnTo>
                  <a:lnTo>
                    <a:pt x="1165962" y="97213"/>
                  </a:lnTo>
                  <a:lnTo>
                    <a:pt x="1123632" y="79310"/>
                  </a:lnTo>
                  <a:lnTo>
                    <a:pt x="1080437" y="63113"/>
                  </a:lnTo>
                  <a:lnTo>
                    <a:pt x="1036418" y="48664"/>
                  </a:lnTo>
                  <a:lnTo>
                    <a:pt x="991619" y="36005"/>
                  </a:lnTo>
                  <a:lnTo>
                    <a:pt x="946080" y="25179"/>
                  </a:lnTo>
                  <a:lnTo>
                    <a:pt x="899845" y="16226"/>
                  </a:lnTo>
                  <a:lnTo>
                    <a:pt x="852954" y="9190"/>
                  </a:lnTo>
                  <a:lnTo>
                    <a:pt x="805450" y="4112"/>
                  </a:lnTo>
                  <a:lnTo>
                    <a:pt x="757376" y="1035"/>
                  </a:lnTo>
                  <a:lnTo>
                    <a:pt x="708773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265295" y="2096989"/>
              <a:ext cx="1120775" cy="1983105"/>
            </a:xfrm>
            <a:custGeom>
              <a:avLst/>
              <a:gdLst/>
              <a:ahLst/>
              <a:cxnLst/>
              <a:rect l="l" t="t" r="r" b="b"/>
              <a:pathLst>
                <a:path w="1120775" h="1983104">
                  <a:moveTo>
                    <a:pt x="1007819" y="0"/>
                  </a:moveTo>
                  <a:lnTo>
                    <a:pt x="958774" y="6041"/>
                  </a:lnTo>
                  <a:lnTo>
                    <a:pt x="910234" y="14202"/>
                  </a:lnTo>
                  <a:lnTo>
                    <a:pt x="862260" y="24449"/>
                  </a:lnTo>
                  <a:lnTo>
                    <a:pt x="814915" y="36749"/>
                  </a:lnTo>
                  <a:lnTo>
                    <a:pt x="768259" y="51070"/>
                  </a:lnTo>
                  <a:lnTo>
                    <a:pt x="722354" y="67377"/>
                  </a:lnTo>
                  <a:lnTo>
                    <a:pt x="677262" y="85639"/>
                  </a:lnTo>
                  <a:lnTo>
                    <a:pt x="633044" y="105822"/>
                  </a:lnTo>
                  <a:lnTo>
                    <a:pt x="589762" y="127892"/>
                  </a:lnTo>
                  <a:lnTo>
                    <a:pt x="547476" y="151818"/>
                  </a:lnTo>
                  <a:lnTo>
                    <a:pt x="506249" y="177566"/>
                  </a:lnTo>
                  <a:lnTo>
                    <a:pt x="466143" y="205102"/>
                  </a:lnTo>
                  <a:lnTo>
                    <a:pt x="427218" y="234394"/>
                  </a:lnTo>
                  <a:lnTo>
                    <a:pt x="389536" y="265409"/>
                  </a:lnTo>
                  <a:lnTo>
                    <a:pt x="353158" y="298113"/>
                  </a:lnTo>
                  <a:lnTo>
                    <a:pt x="318147" y="332474"/>
                  </a:lnTo>
                  <a:lnTo>
                    <a:pt x="284563" y="368459"/>
                  </a:lnTo>
                  <a:lnTo>
                    <a:pt x="252468" y="406034"/>
                  </a:lnTo>
                  <a:lnTo>
                    <a:pt x="222525" y="444332"/>
                  </a:lnTo>
                  <a:lnTo>
                    <a:pt x="194498" y="483513"/>
                  </a:lnTo>
                  <a:lnTo>
                    <a:pt x="168381" y="523517"/>
                  </a:lnTo>
                  <a:lnTo>
                    <a:pt x="144169" y="564285"/>
                  </a:lnTo>
                  <a:lnTo>
                    <a:pt x="121856" y="605757"/>
                  </a:lnTo>
                  <a:lnTo>
                    <a:pt x="101435" y="647876"/>
                  </a:lnTo>
                  <a:lnTo>
                    <a:pt x="82900" y="690581"/>
                  </a:lnTo>
                  <a:lnTo>
                    <a:pt x="66246" y="733813"/>
                  </a:lnTo>
                  <a:lnTo>
                    <a:pt x="51467" y="777514"/>
                  </a:lnTo>
                  <a:lnTo>
                    <a:pt x="38556" y="821623"/>
                  </a:lnTo>
                  <a:lnTo>
                    <a:pt x="27508" y="866083"/>
                  </a:lnTo>
                  <a:lnTo>
                    <a:pt x="18317" y="910833"/>
                  </a:lnTo>
                  <a:lnTo>
                    <a:pt x="10976" y="955815"/>
                  </a:lnTo>
                  <a:lnTo>
                    <a:pt x="5481" y="1000970"/>
                  </a:lnTo>
                  <a:lnTo>
                    <a:pt x="1824" y="1046237"/>
                  </a:lnTo>
                  <a:lnTo>
                    <a:pt x="0" y="1091559"/>
                  </a:lnTo>
                  <a:lnTo>
                    <a:pt x="2" y="1136876"/>
                  </a:lnTo>
                  <a:lnTo>
                    <a:pt x="1826" y="1182129"/>
                  </a:lnTo>
                  <a:lnTo>
                    <a:pt x="5464" y="1227258"/>
                  </a:lnTo>
                  <a:lnTo>
                    <a:pt x="10912" y="1272205"/>
                  </a:lnTo>
                  <a:lnTo>
                    <a:pt x="18162" y="1316910"/>
                  </a:lnTo>
                  <a:lnTo>
                    <a:pt x="27210" y="1361315"/>
                  </a:lnTo>
                  <a:lnTo>
                    <a:pt x="38049" y="1405359"/>
                  </a:lnTo>
                  <a:lnTo>
                    <a:pt x="50672" y="1448985"/>
                  </a:lnTo>
                  <a:lnTo>
                    <a:pt x="65075" y="1492132"/>
                  </a:lnTo>
                  <a:lnTo>
                    <a:pt x="81251" y="1534742"/>
                  </a:lnTo>
                  <a:lnTo>
                    <a:pt x="99194" y="1576755"/>
                  </a:lnTo>
                  <a:lnTo>
                    <a:pt x="118899" y="1618112"/>
                  </a:lnTo>
                  <a:lnTo>
                    <a:pt x="140359" y="1658755"/>
                  </a:lnTo>
                  <a:lnTo>
                    <a:pt x="163568" y="1698624"/>
                  </a:lnTo>
                  <a:lnTo>
                    <a:pt x="188520" y="1737659"/>
                  </a:lnTo>
                  <a:lnTo>
                    <a:pt x="215210" y="1775802"/>
                  </a:lnTo>
                  <a:lnTo>
                    <a:pt x="243631" y="1812994"/>
                  </a:lnTo>
                  <a:lnTo>
                    <a:pt x="273777" y="1849175"/>
                  </a:lnTo>
                  <a:lnTo>
                    <a:pt x="305643" y="1884286"/>
                  </a:lnTo>
                  <a:lnTo>
                    <a:pt x="339223" y="1918268"/>
                  </a:lnTo>
                  <a:lnTo>
                    <a:pt x="374510" y="1951062"/>
                  </a:lnTo>
                  <a:lnTo>
                    <a:pt x="411499" y="1982609"/>
                  </a:lnTo>
                  <a:lnTo>
                    <a:pt x="1120272" y="1114805"/>
                  </a:lnTo>
                  <a:lnTo>
                    <a:pt x="1007819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273116" y="2091330"/>
              <a:ext cx="113030" cy="1120775"/>
            </a:xfrm>
            <a:custGeom>
              <a:avLst/>
              <a:gdLst/>
              <a:ahLst/>
              <a:cxnLst/>
              <a:rect l="l" t="t" r="r" b="b"/>
              <a:pathLst>
                <a:path w="113029" h="1120775">
                  <a:moveTo>
                    <a:pt x="112450" y="0"/>
                  </a:moveTo>
                  <a:lnTo>
                    <a:pt x="84291" y="353"/>
                  </a:lnTo>
                  <a:lnTo>
                    <a:pt x="56154" y="1415"/>
                  </a:lnTo>
                  <a:lnTo>
                    <a:pt x="28052" y="3183"/>
                  </a:lnTo>
                  <a:lnTo>
                    <a:pt x="0" y="5657"/>
                  </a:lnTo>
                  <a:lnTo>
                    <a:pt x="112450" y="1120465"/>
                  </a:lnTo>
                  <a:lnTo>
                    <a:pt x="112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80192" y="3258311"/>
              <a:ext cx="518159" cy="33832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06166" y="3283767"/>
              <a:ext cx="414211" cy="23228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16440" y="2907791"/>
              <a:ext cx="518159" cy="33832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1971" y="2934290"/>
              <a:ext cx="414211" cy="23228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71176" y="2511551"/>
              <a:ext cx="426720" cy="33527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97272" y="2536130"/>
              <a:ext cx="320294" cy="232283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8835655" y="1786270"/>
            <a:ext cx="3356610" cy="2703830"/>
          </a:xfrm>
          <a:prstGeom prst="rect">
            <a:avLst/>
          </a:prstGeom>
          <a:ln w="9525">
            <a:solidFill>
              <a:srgbClr val="BFBFBF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391160">
              <a:lnSpc>
                <a:spcPct val="100000"/>
              </a:lnSpc>
              <a:spcBef>
                <a:spcPts val="55"/>
              </a:spcBef>
            </a:pP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Type</a:t>
            </a:r>
            <a:r>
              <a:rPr dirty="0" sz="16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Revascularization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algn="ctr" marR="306070">
              <a:lnSpc>
                <a:spcPct val="100000"/>
              </a:lnSpc>
              <a:spcBef>
                <a:spcPts val="5"/>
              </a:spcBef>
            </a:pP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843915">
              <a:lnSpc>
                <a:spcPct val="100000"/>
              </a:lnSpc>
            </a:pP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37%</a:t>
            </a:r>
            <a:endParaRPr sz="1300">
              <a:latin typeface="Arial"/>
              <a:cs typeface="Arial"/>
            </a:endParaRPr>
          </a:p>
          <a:p>
            <a:pPr marL="1908175">
              <a:lnSpc>
                <a:spcPct val="100000"/>
              </a:lnSpc>
              <a:spcBef>
                <a:spcPts val="1200"/>
              </a:spcBef>
            </a:pP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61%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1455930" y="2945549"/>
            <a:ext cx="660400" cy="733425"/>
            <a:chOff x="11455930" y="2945549"/>
            <a:chExt cx="660400" cy="733425"/>
          </a:xfrm>
        </p:grpSpPr>
        <p:sp>
          <p:nvSpPr>
            <p:cNvPr id="41" name="object 41" descr=""/>
            <p:cNvSpPr/>
            <p:nvPr/>
          </p:nvSpPr>
          <p:spPr>
            <a:xfrm>
              <a:off x="11455930" y="2945549"/>
              <a:ext cx="660400" cy="733425"/>
            </a:xfrm>
            <a:custGeom>
              <a:avLst/>
              <a:gdLst/>
              <a:ahLst/>
              <a:cxnLst/>
              <a:rect l="l" t="t" r="r" b="b"/>
              <a:pathLst>
                <a:path w="660400" h="733425">
                  <a:moveTo>
                    <a:pt x="659867" y="0"/>
                  </a:moveTo>
                  <a:lnTo>
                    <a:pt x="0" y="0"/>
                  </a:lnTo>
                  <a:lnTo>
                    <a:pt x="0" y="732904"/>
                  </a:lnTo>
                  <a:lnTo>
                    <a:pt x="659867" y="732904"/>
                  </a:lnTo>
                  <a:lnTo>
                    <a:pt x="659867" y="0"/>
                  </a:lnTo>
                  <a:close/>
                </a:path>
              </a:pathLst>
            </a:custGeom>
            <a:solidFill>
              <a:srgbClr val="F2F2F2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1522711" y="302949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409" y="0"/>
                  </a:moveTo>
                  <a:lnTo>
                    <a:pt x="0" y="0"/>
                  </a:lnTo>
                  <a:lnTo>
                    <a:pt x="0" y="76409"/>
                  </a:lnTo>
                  <a:lnTo>
                    <a:pt x="76409" y="76409"/>
                  </a:lnTo>
                  <a:lnTo>
                    <a:pt x="76409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1522711" y="327379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409" y="0"/>
                  </a:moveTo>
                  <a:lnTo>
                    <a:pt x="0" y="0"/>
                  </a:lnTo>
                  <a:lnTo>
                    <a:pt x="0" y="76409"/>
                  </a:lnTo>
                  <a:lnTo>
                    <a:pt x="76409" y="76409"/>
                  </a:lnTo>
                  <a:lnTo>
                    <a:pt x="76409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1522711" y="351809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76409" y="0"/>
                  </a:moveTo>
                  <a:lnTo>
                    <a:pt x="0" y="0"/>
                  </a:lnTo>
                  <a:lnTo>
                    <a:pt x="0" y="76409"/>
                  </a:lnTo>
                  <a:lnTo>
                    <a:pt x="76409" y="76409"/>
                  </a:lnTo>
                  <a:lnTo>
                    <a:pt x="76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1455930" y="2945549"/>
            <a:ext cx="660400" cy="733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CABG</a:t>
            </a:r>
            <a:endParaRPr sz="1200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480"/>
              </a:spcBef>
            </a:pP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PCI</a:t>
            </a:r>
            <a:endParaRPr sz="1200">
              <a:latin typeface="Arial"/>
              <a:cs typeface="Arial"/>
            </a:endParaRPr>
          </a:p>
          <a:p>
            <a:pPr marL="176530">
              <a:lnSpc>
                <a:spcPct val="100000"/>
              </a:lnSpc>
              <a:spcBef>
                <a:spcPts val="480"/>
              </a:spcBef>
            </a:pP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Both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319584" y="2246375"/>
            <a:ext cx="3272154" cy="3359785"/>
            <a:chOff x="5319584" y="2246375"/>
            <a:chExt cx="3272154" cy="3359785"/>
          </a:xfrm>
        </p:grpSpPr>
        <p:sp>
          <p:nvSpPr>
            <p:cNvPr id="47" name="object 47" descr=""/>
            <p:cNvSpPr/>
            <p:nvPr/>
          </p:nvSpPr>
          <p:spPr>
            <a:xfrm>
              <a:off x="5319584" y="2484119"/>
              <a:ext cx="3272154" cy="3117215"/>
            </a:xfrm>
            <a:custGeom>
              <a:avLst/>
              <a:gdLst/>
              <a:ahLst/>
              <a:cxnLst/>
              <a:rect l="l" t="t" r="r" b="b"/>
              <a:pathLst>
                <a:path w="3272154" h="3117215">
                  <a:moveTo>
                    <a:pt x="0" y="3116923"/>
                  </a:moveTo>
                  <a:lnTo>
                    <a:pt x="3271980" y="3116923"/>
                  </a:lnTo>
                </a:path>
                <a:path w="3272154" h="3117215">
                  <a:moveTo>
                    <a:pt x="0" y="2670048"/>
                  </a:moveTo>
                  <a:lnTo>
                    <a:pt x="3271980" y="2670048"/>
                  </a:lnTo>
                </a:path>
                <a:path w="3272154" h="3117215">
                  <a:moveTo>
                    <a:pt x="0" y="2225040"/>
                  </a:moveTo>
                  <a:lnTo>
                    <a:pt x="3271980" y="2225040"/>
                  </a:lnTo>
                </a:path>
                <a:path w="3272154" h="3117215">
                  <a:moveTo>
                    <a:pt x="0" y="1780032"/>
                  </a:moveTo>
                  <a:lnTo>
                    <a:pt x="3271980" y="1780032"/>
                  </a:lnTo>
                </a:path>
                <a:path w="3272154" h="3117215">
                  <a:moveTo>
                    <a:pt x="0" y="1335024"/>
                  </a:moveTo>
                  <a:lnTo>
                    <a:pt x="3271980" y="1335024"/>
                  </a:lnTo>
                </a:path>
                <a:path w="3272154" h="3117215">
                  <a:moveTo>
                    <a:pt x="0" y="890016"/>
                  </a:moveTo>
                  <a:lnTo>
                    <a:pt x="3271980" y="890016"/>
                  </a:lnTo>
                </a:path>
                <a:path w="3272154" h="3117215">
                  <a:moveTo>
                    <a:pt x="0" y="445008"/>
                  </a:moveTo>
                  <a:lnTo>
                    <a:pt x="3271980" y="445008"/>
                  </a:lnTo>
                </a:path>
                <a:path w="3272154" h="3117215">
                  <a:moveTo>
                    <a:pt x="0" y="0"/>
                  </a:moveTo>
                  <a:lnTo>
                    <a:pt x="327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6815" y="2246375"/>
              <a:ext cx="1127760" cy="33528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9544" y="4011167"/>
              <a:ext cx="1124711" cy="158800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24518" y="2286609"/>
              <a:ext cx="1009870" cy="331256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76758" y="4050742"/>
              <a:ext cx="1009870" cy="1548433"/>
            </a:xfrm>
            <a:prstGeom prst="rect">
              <a:avLst/>
            </a:prstGeom>
          </p:spPr>
        </p:pic>
      </p:grpSp>
      <p:sp>
        <p:nvSpPr>
          <p:cNvPr id="52" name="object 52" descr=""/>
          <p:cNvSpPr/>
          <p:nvPr/>
        </p:nvSpPr>
        <p:spPr>
          <a:xfrm>
            <a:off x="5319584" y="2037135"/>
            <a:ext cx="3272154" cy="0"/>
          </a:xfrm>
          <a:custGeom>
            <a:avLst/>
            <a:gdLst/>
            <a:ahLst/>
            <a:cxnLst/>
            <a:rect l="l" t="t" r="r" b="b"/>
            <a:pathLst>
              <a:path w="3272154" h="0">
                <a:moveTo>
                  <a:pt x="0" y="0"/>
                </a:moveTo>
                <a:lnTo>
                  <a:pt x="327198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5091597" y="548284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091597" y="5037835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007077" y="4592828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007077" y="4147820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007077" y="3702811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007077" y="3254755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007077" y="2809747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007077" y="2364740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007077" y="1919732"/>
            <a:ext cx="203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95959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768777" y="3093603"/>
            <a:ext cx="224154" cy="14484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% 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Revascularized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3" name="object 6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478080" y="5917418"/>
            <a:ext cx="89354" cy="89353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81534" y="5917418"/>
            <a:ext cx="89353" cy="89353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6594648" y="5829300"/>
            <a:ext cx="163766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5669" algn="l"/>
              </a:tabLst>
            </a:pP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Viability</a:t>
            </a:r>
            <a:r>
              <a:rPr dirty="0" sz="14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400" spc="-10">
                <a:solidFill>
                  <a:srgbClr val="595959"/>
                </a:solidFill>
                <a:latin typeface="Arial"/>
                <a:cs typeface="Arial"/>
              </a:rPr>
              <a:t>Ischemia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087940" y="2617723"/>
            <a:ext cx="1010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P&lt;0.0001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269498" y="6183881"/>
            <a:ext cx="3194685" cy="369570"/>
          </a:xfrm>
          <a:prstGeom prst="rect">
            <a:avLst/>
          </a:prstGeom>
          <a:solidFill>
            <a:srgbClr val="E6E6E6"/>
          </a:solidFill>
        </p:spPr>
        <p:txBody>
          <a:bodyPr wrap="square" lIns="0" tIns="463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5"/>
              </a:spcBef>
            </a:pPr>
            <a:r>
              <a:rPr dirty="0" sz="1800">
                <a:latin typeface="Arial"/>
                <a:cs typeface="Arial"/>
              </a:rPr>
              <a:t>Viability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Ischemia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Cohorts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7969" y="20827"/>
            <a:ext cx="7232015" cy="1120140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541655" marR="5080" indent="-529590">
              <a:lnSpc>
                <a:spcPts val="4300"/>
              </a:lnSpc>
              <a:spcBef>
                <a:spcPts val="215"/>
              </a:spcBef>
            </a:pPr>
            <a:r>
              <a:rPr dirty="0" sz="3600"/>
              <a:t>Effect</a:t>
            </a:r>
            <a:r>
              <a:rPr dirty="0" sz="3600" spc="-40"/>
              <a:t> </a:t>
            </a:r>
            <a:r>
              <a:rPr dirty="0" sz="3600"/>
              <a:t>of</a:t>
            </a:r>
            <a:r>
              <a:rPr dirty="0" sz="3600" spc="-40"/>
              <a:t> </a:t>
            </a:r>
            <a:r>
              <a:rPr dirty="0" sz="3600"/>
              <a:t>Early</a:t>
            </a:r>
            <a:r>
              <a:rPr dirty="0" sz="3600" spc="-40"/>
              <a:t> </a:t>
            </a:r>
            <a:r>
              <a:rPr dirty="0" sz="3600"/>
              <a:t>Revascularization</a:t>
            </a:r>
            <a:r>
              <a:rPr dirty="0" sz="3600" spc="-35"/>
              <a:t> </a:t>
            </a:r>
            <a:r>
              <a:rPr dirty="0" sz="3600" spc="-25"/>
              <a:t>on </a:t>
            </a:r>
            <a:r>
              <a:rPr dirty="0" sz="3600"/>
              <a:t>Incidence</a:t>
            </a:r>
            <a:r>
              <a:rPr dirty="0" sz="3600" spc="-30"/>
              <a:t> </a:t>
            </a:r>
            <a:r>
              <a:rPr dirty="0" sz="3600"/>
              <a:t>of</a:t>
            </a:r>
            <a:r>
              <a:rPr dirty="0" sz="3600" spc="-20"/>
              <a:t> </a:t>
            </a:r>
            <a:r>
              <a:rPr dirty="0" sz="3600"/>
              <a:t>Primary</a:t>
            </a:r>
            <a:r>
              <a:rPr dirty="0" sz="3600" spc="-15"/>
              <a:t> </a:t>
            </a:r>
            <a:r>
              <a:rPr dirty="0" sz="3600" spc="-10"/>
              <a:t>Outcome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4791091" y="1230884"/>
            <a:ext cx="41776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latin typeface="Arial"/>
                <a:cs typeface="Arial"/>
              </a:rPr>
              <a:t>TOTAL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STUDY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POPULATION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76404" y="6238747"/>
            <a:ext cx="3908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Early</a:t>
            </a:r>
            <a:r>
              <a:rPr dirty="0" sz="2400" spc="-10">
                <a:latin typeface="Arial"/>
                <a:cs typeface="Arial"/>
              </a:rPr>
              <a:t> Revascularization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59028" y="6257035"/>
            <a:ext cx="4332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Without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Early</a:t>
            </a:r>
            <a:r>
              <a:rPr dirty="0" sz="2400" spc="-10">
                <a:latin typeface="Arial"/>
                <a:cs typeface="Arial"/>
              </a:rPr>
              <a:t> Revascularization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21137" y="1684446"/>
            <a:ext cx="11833225" cy="4675505"/>
            <a:chOff x="221137" y="1684446"/>
            <a:chExt cx="11833225" cy="467550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137" y="1880621"/>
              <a:ext cx="5911663" cy="41336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511" y="1684446"/>
              <a:ext cx="5912614" cy="467492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876235" y="2566923"/>
            <a:ext cx="252349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Arial"/>
                <a:cs typeface="Arial"/>
              </a:rPr>
              <a:t>HR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0.71,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95%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0.37-</a:t>
            </a:r>
            <a:r>
              <a:rPr dirty="0" sz="1600" spc="-20" b="1">
                <a:latin typeface="Arial"/>
                <a:cs typeface="Arial"/>
              </a:rPr>
              <a:t>1.38, </a:t>
            </a:r>
            <a:r>
              <a:rPr dirty="0" sz="1600" spc="-10" b="1">
                <a:latin typeface="Arial"/>
                <a:cs typeface="Arial"/>
              </a:rPr>
              <a:t>p=0.317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07790" y="2582164"/>
            <a:ext cx="252349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latin typeface="Arial"/>
                <a:cs typeface="Arial"/>
              </a:rPr>
              <a:t>HR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0.97,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95%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0.71-</a:t>
            </a:r>
            <a:r>
              <a:rPr dirty="0" sz="1600" spc="-20" b="1">
                <a:latin typeface="Arial"/>
                <a:cs typeface="Arial"/>
              </a:rPr>
              <a:t>1.32, </a:t>
            </a:r>
            <a:r>
              <a:rPr dirty="0" sz="1600" spc="-10" b="1">
                <a:latin typeface="Arial"/>
                <a:cs typeface="Arial"/>
              </a:rPr>
              <a:t>p=0.852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902" rIns="0" bIns="0" rtlCol="0" vert="horz">
            <a:spAutoFit/>
          </a:bodyPr>
          <a:lstStyle/>
          <a:p>
            <a:pPr marL="1143635" marR="5080" indent="-471170">
              <a:lnSpc>
                <a:spcPct val="101899"/>
              </a:lnSpc>
              <a:spcBef>
                <a:spcPts val="25"/>
              </a:spcBef>
            </a:pPr>
            <a:r>
              <a:rPr dirty="0" sz="3200"/>
              <a:t>Effect</a:t>
            </a:r>
            <a:r>
              <a:rPr dirty="0" sz="3200" spc="-50"/>
              <a:t> </a:t>
            </a:r>
            <a:r>
              <a:rPr dirty="0" sz="3200"/>
              <a:t>of</a:t>
            </a:r>
            <a:r>
              <a:rPr dirty="0" sz="3200" spc="-35"/>
              <a:t> </a:t>
            </a:r>
            <a:r>
              <a:rPr dirty="0" sz="3200"/>
              <a:t>Early</a:t>
            </a:r>
            <a:r>
              <a:rPr dirty="0" sz="3200" spc="-35"/>
              <a:t> </a:t>
            </a:r>
            <a:r>
              <a:rPr dirty="0" sz="3200"/>
              <a:t>Revascularization</a:t>
            </a:r>
            <a:r>
              <a:rPr dirty="0" sz="3200" spc="-40"/>
              <a:t> </a:t>
            </a:r>
            <a:r>
              <a:rPr dirty="0" sz="3200" spc="-35"/>
              <a:t>on </a:t>
            </a:r>
            <a:r>
              <a:rPr dirty="0" sz="3200"/>
              <a:t>Incidence</a:t>
            </a:r>
            <a:r>
              <a:rPr dirty="0" sz="3200" spc="-40"/>
              <a:t> </a:t>
            </a:r>
            <a:r>
              <a:rPr dirty="0" sz="3200"/>
              <a:t>of</a:t>
            </a:r>
            <a:r>
              <a:rPr dirty="0" sz="3200" spc="-20"/>
              <a:t> </a:t>
            </a:r>
            <a:r>
              <a:rPr dirty="0" sz="3200"/>
              <a:t>Primary</a:t>
            </a:r>
            <a:r>
              <a:rPr dirty="0" sz="3200" spc="-20"/>
              <a:t> </a:t>
            </a:r>
            <a:r>
              <a:rPr dirty="0" sz="3200" spc="-10"/>
              <a:t>Outcome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280256" y="5970523"/>
            <a:ext cx="3908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Early</a:t>
            </a:r>
            <a:r>
              <a:rPr dirty="0" sz="2400" spc="-10">
                <a:latin typeface="Arial"/>
                <a:cs typeface="Arial"/>
              </a:rPr>
              <a:t> Revascularization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29181" y="5970523"/>
            <a:ext cx="4332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Without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Early</a:t>
            </a:r>
            <a:r>
              <a:rPr dirty="0" sz="2400" spc="-10">
                <a:latin typeface="Arial"/>
                <a:cs typeface="Arial"/>
              </a:rPr>
              <a:t> Revascularization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41891" y="1282700"/>
            <a:ext cx="29108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ISCHEMIA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COHORT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34" y="1632096"/>
            <a:ext cx="5282059" cy="417588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5508" y="1725568"/>
            <a:ext cx="5602029" cy="430477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199841" y="2701035"/>
            <a:ext cx="333247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HR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0.52,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95%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CI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0.23-</a:t>
            </a:r>
            <a:r>
              <a:rPr dirty="0" sz="1600" b="1">
                <a:latin typeface="Arial"/>
                <a:cs typeface="Arial"/>
              </a:rPr>
              <a:t>1.15,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p=0.107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39021" y="2594355"/>
            <a:ext cx="2071370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HR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0.93, 95%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CI </a:t>
            </a:r>
            <a:r>
              <a:rPr dirty="0" sz="1600" spc="-20" b="1">
                <a:latin typeface="Arial"/>
                <a:cs typeface="Arial"/>
              </a:rPr>
              <a:t>0.64-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dirty="0" sz="1600" b="1">
                <a:latin typeface="Arial"/>
                <a:cs typeface="Arial"/>
              </a:rPr>
              <a:t>1.36, </a:t>
            </a:r>
            <a:r>
              <a:rPr dirty="0" sz="1600" spc="-10" b="1">
                <a:latin typeface="Arial"/>
                <a:cs typeface="Arial"/>
              </a:rPr>
              <a:t>p=0.722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996" rIns="0" bIns="0" rtlCol="0" vert="horz">
            <a:spAutoFit/>
          </a:bodyPr>
          <a:lstStyle/>
          <a:p>
            <a:pPr marL="93726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The</a:t>
            </a:r>
            <a:r>
              <a:rPr dirty="0" sz="3600" spc="-30"/>
              <a:t> </a:t>
            </a:r>
            <a:r>
              <a:rPr dirty="0" sz="3600"/>
              <a:t>Global</a:t>
            </a:r>
            <a:r>
              <a:rPr dirty="0" sz="3600" spc="-10"/>
              <a:t> </a:t>
            </a:r>
            <a:r>
              <a:rPr dirty="0" sz="3600"/>
              <a:t>Burden</a:t>
            </a:r>
            <a:r>
              <a:rPr dirty="0" sz="3600" spc="-15"/>
              <a:t> </a:t>
            </a:r>
            <a:r>
              <a:rPr dirty="0" sz="3600"/>
              <a:t>of</a:t>
            </a:r>
            <a:r>
              <a:rPr dirty="0" sz="3600" spc="-10"/>
              <a:t> </a:t>
            </a:r>
            <a:r>
              <a:rPr dirty="0" sz="3600"/>
              <a:t>Heart</a:t>
            </a:r>
            <a:r>
              <a:rPr dirty="0" sz="3600" spc="-10"/>
              <a:t> Failure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93936" y="6533388"/>
            <a:ext cx="40728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"/>
                <a:cs typeface="Arial"/>
              </a:rPr>
              <a:t>Savarese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G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et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al.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ESC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CV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2022,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118.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3272-</a:t>
            </a:r>
            <a:r>
              <a:rPr dirty="0" sz="1400" spc="-25" i="1">
                <a:latin typeface="Arial"/>
                <a:cs typeface="Arial"/>
              </a:rPr>
              <a:t>87</a:t>
            </a:r>
            <a:r>
              <a:rPr dirty="0" sz="800" spc="-25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79334" y="1139221"/>
            <a:ext cx="11765915" cy="5718810"/>
            <a:chOff x="279334" y="1139221"/>
            <a:chExt cx="11765915" cy="57188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1472" y="1139221"/>
              <a:ext cx="1953517" cy="19733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34" y="1301051"/>
              <a:ext cx="7955907" cy="52196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5238" y="3071621"/>
              <a:ext cx="3789945" cy="3786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3596" rIns="0" bIns="0" rtlCol="0" vert="horz">
            <a:spAutoFit/>
          </a:bodyPr>
          <a:lstStyle/>
          <a:p>
            <a:pPr marL="198437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25050" y="1574291"/>
            <a:ext cx="9587865" cy="478472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54965" marR="1134745" indent="-342900">
              <a:lnSpc>
                <a:spcPts val="379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No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significant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differences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primary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endpoint </a:t>
            </a:r>
            <a:r>
              <a:rPr dirty="0" sz="3200">
                <a:latin typeface="Arial"/>
                <a:cs typeface="Arial"/>
              </a:rPr>
              <a:t>between</a:t>
            </a:r>
            <a:r>
              <a:rPr dirty="0" sz="3200" spc="-2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ADVANCED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vs.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SPECT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groups</a:t>
            </a:r>
            <a:endParaRPr sz="32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540"/>
              </a:spcBef>
              <a:buChar char="–"/>
              <a:tabLst>
                <a:tab pos="755015" algn="l"/>
              </a:tabLst>
            </a:pPr>
            <a:r>
              <a:rPr dirty="0" sz="2400" spc="-30">
                <a:latin typeface="Arial"/>
                <a:cs typeface="Arial"/>
              </a:rPr>
              <a:t>Total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study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population</a:t>
            </a:r>
            <a:endParaRPr sz="24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530"/>
              </a:spcBef>
              <a:buChar char="–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Randomized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cohort</a:t>
            </a:r>
            <a:endParaRPr sz="2400">
              <a:latin typeface="Arial"/>
              <a:cs typeface="Arial"/>
            </a:endParaRPr>
          </a:p>
          <a:p>
            <a:pPr marL="354965" marR="970280" indent="-342900">
              <a:lnSpc>
                <a:spcPts val="3820"/>
              </a:lnSpc>
              <a:spcBef>
                <a:spcPts val="9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Revascularization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occurred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more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frequently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in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advanced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imaging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Ischemia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Cohort</a:t>
            </a:r>
            <a:endParaRPr sz="32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Reduction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cardiac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death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ADVANCED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lvl="1" marL="754380" marR="5080" indent="-285115">
              <a:lnSpc>
                <a:spcPct val="100800"/>
              </a:lnSpc>
              <a:spcBef>
                <a:spcPts val="600"/>
              </a:spcBef>
              <a:buChar char="–"/>
              <a:tabLst>
                <a:tab pos="755015" algn="l"/>
              </a:tabLst>
            </a:pP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advanced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imaging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underwent</a:t>
            </a:r>
            <a:r>
              <a:rPr dirty="0" sz="2400" spc="-10">
                <a:latin typeface="Arial"/>
                <a:cs typeface="Arial"/>
              </a:rPr>
              <a:t> revascularization </a:t>
            </a:r>
            <a:r>
              <a:rPr dirty="0" sz="2400">
                <a:latin typeface="Arial"/>
                <a:cs typeface="Arial"/>
              </a:rPr>
              <a:t>had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trend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outcome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benefit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0964" rIns="0" bIns="0" rtlCol="0" vert="horz">
            <a:spAutoFit/>
          </a:bodyPr>
          <a:lstStyle/>
          <a:p>
            <a:pPr marL="16814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Limitations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09140" y="1830324"/>
            <a:ext cx="9951085" cy="42348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354965" marR="680085" indent="-342265">
              <a:lnSpc>
                <a:spcPts val="382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40">
                <a:latin typeface="Arial"/>
                <a:cs typeface="Arial"/>
              </a:rPr>
              <a:t>Total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study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enrollment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short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anticipated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sample </a:t>
            </a:r>
            <a:r>
              <a:rPr dirty="0" sz="3200" spc="-2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15"/>
              </a:spcBef>
            </a:pP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RCT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arm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underpowered</a:t>
            </a:r>
            <a:endParaRPr sz="2800">
              <a:latin typeface="Arial"/>
              <a:cs typeface="Arial"/>
            </a:endParaRPr>
          </a:p>
          <a:p>
            <a:pPr marL="354965" marR="680720" indent="-342265">
              <a:lnSpc>
                <a:spcPts val="3790"/>
              </a:lnSpc>
              <a:spcBef>
                <a:spcPts val="101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Propensity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score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can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account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uncontrolled confounders</a:t>
            </a:r>
            <a:endParaRPr sz="3200">
              <a:latin typeface="Arial"/>
              <a:cs typeface="Arial"/>
            </a:endParaRPr>
          </a:p>
          <a:p>
            <a:pPr marL="354965" marR="620395" indent="-342265">
              <a:lnSpc>
                <a:spcPts val="379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Small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fraction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SPECT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imaging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viability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limits </a:t>
            </a:r>
            <a:r>
              <a:rPr dirty="0" sz="3200">
                <a:latin typeface="Arial"/>
                <a:cs typeface="Arial"/>
              </a:rPr>
              <a:t>Advanced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SPECT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viability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comparisons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Medical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therapy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representative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current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practice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0964" rIns="0" bIns="0" rtlCol="0" vert="horz">
            <a:spAutoFit/>
          </a:bodyPr>
          <a:lstStyle/>
          <a:p>
            <a:pPr marL="15417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Implications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09140" y="1732787"/>
            <a:ext cx="9952990" cy="324104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Event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rates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remain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high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ischemic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HF</a:t>
            </a:r>
            <a:endParaRPr sz="3200">
              <a:latin typeface="Arial"/>
              <a:cs typeface="Arial"/>
            </a:endParaRPr>
          </a:p>
          <a:p>
            <a:pPr marL="354965" marR="123189" indent="-342265">
              <a:lnSpc>
                <a:spcPts val="3790"/>
              </a:lnSpc>
              <a:spcBef>
                <a:spcPts val="9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Choice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imaging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test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associated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difference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overall</a:t>
            </a:r>
            <a:r>
              <a:rPr dirty="0" sz="3200" spc="-10">
                <a:latin typeface="Arial"/>
                <a:cs typeface="Arial"/>
              </a:rPr>
              <a:t> outcomes</a:t>
            </a:r>
            <a:endParaRPr sz="3200">
              <a:latin typeface="Arial"/>
              <a:cs typeface="Arial"/>
            </a:endParaRPr>
          </a:p>
          <a:p>
            <a:pPr marL="354965" marR="906144" indent="-342265">
              <a:lnSpc>
                <a:spcPct val="100299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subgroup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patients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being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evaluated</a:t>
            </a:r>
            <a:r>
              <a:rPr dirty="0" sz="3200" spc="-25">
                <a:latin typeface="Arial"/>
                <a:cs typeface="Arial"/>
              </a:rPr>
              <a:t> for </a:t>
            </a:r>
            <a:r>
              <a:rPr dirty="0" sz="3200">
                <a:latin typeface="Arial"/>
                <a:cs typeface="Arial"/>
              </a:rPr>
              <a:t>ischemia,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advanced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imaging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strategy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be </a:t>
            </a:r>
            <a:r>
              <a:rPr dirty="0" sz="3200">
                <a:latin typeface="Arial"/>
                <a:cs typeface="Arial"/>
              </a:rPr>
              <a:t>associated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reduction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CV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death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3596" rIns="0" bIns="0" rtlCol="0" vert="horz">
            <a:spAutoFit/>
          </a:bodyPr>
          <a:lstStyle/>
          <a:p>
            <a:pPr marL="991869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/>
              <a:t>Participating</a:t>
            </a:r>
            <a:r>
              <a:rPr dirty="0" spc="-45"/>
              <a:t> </a:t>
            </a:r>
            <a:r>
              <a:rPr dirty="0"/>
              <a:t>Sites/Principal</a:t>
            </a:r>
            <a:r>
              <a:rPr dirty="0" spc="-40"/>
              <a:t> </a:t>
            </a:r>
            <a:r>
              <a:rPr dirty="0" spc="-10"/>
              <a:t>Investigators</a:t>
            </a:r>
          </a:p>
          <a:p>
            <a:pPr marL="12700" marR="1334770">
              <a:lnSpc>
                <a:spcPts val="1700"/>
              </a:lnSpc>
              <a:spcBef>
                <a:spcPts val="80"/>
              </a:spcBef>
            </a:pPr>
            <a:r>
              <a:rPr dirty="0" b="0">
                <a:latin typeface="Arial"/>
                <a:cs typeface="Arial"/>
              </a:rPr>
              <a:t>University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Ottawa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Heart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Institute: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L.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Mielniczuk,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R.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Beanlands </a:t>
            </a:r>
            <a:r>
              <a:rPr dirty="0" b="0">
                <a:latin typeface="Arial"/>
                <a:cs typeface="Arial"/>
              </a:rPr>
              <a:t>Montreal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Heart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Institute: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E.</a:t>
            </a:r>
            <a:r>
              <a:rPr dirty="0" spc="-10" b="0">
                <a:latin typeface="Arial"/>
                <a:cs typeface="Arial"/>
              </a:rPr>
              <a:t> O’Meara</a:t>
            </a:r>
          </a:p>
          <a:p>
            <a:pPr marL="12700" marR="3566160">
              <a:lnSpc>
                <a:spcPct val="118300"/>
              </a:lnSpc>
            </a:pPr>
            <a:r>
              <a:rPr dirty="0" b="0">
                <a:latin typeface="Arial"/>
                <a:cs typeface="Arial"/>
              </a:rPr>
              <a:t>Laval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University: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E.</a:t>
            </a:r>
            <a:r>
              <a:rPr dirty="0" spc="-10" b="0">
                <a:latin typeface="Arial"/>
                <a:cs typeface="Arial"/>
              </a:rPr>
              <a:t> LaRose </a:t>
            </a:r>
            <a:r>
              <a:rPr dirty="0" b="0">
                <a:latin typeface="Arial"/>
                <a:cs typeface="Arial"/>
              </a:rPr>
              <a:t>University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Calgary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: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J.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White</a:t>
            </a:r>
          </a:p>
          <a:p>
            <a:pPr marL="12700" marR="2554605">
              <a:lnSpc>
                <a:spcPct val="118300"/>
              </a:lnSpc>
            </a:pPr>
            <a:r>
              <a:rPr dirty="0" b="0">
                <a:latin typeface="Arial"/>
                <a:cs typeface="Arial"/>
              </a:rPr>
              <a:t>Sunnybrook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Women’s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Hospital: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G.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Wright </a:t>
            </a:r>
            <a:r>
              <a:rPr dirty="0" b="0">
                <a:latin typeface="Arial"/>
                <a:cs typeface="Arial"/>
              </a:rPr>
              <a:t>Mazankowski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Heart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Institute: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D.I.</a:t>
            </a:r>
            <a:r>
              <a:rPr dirty="0" spc="-10" b="0">
                <a:latin typeface="Arial"/>
                <a:cs typeface="Arial"/>
              </a:rPr>
              <a:t> Paterson</a:t>
            </a:r>
          </a:p>
          <a:p>
            <a:pPr marL="12700" marR="3189605">
              <a:lnSpc>
                <a:spcPct val="119300"/>
              </a:lnSpc>
              <a:spcBef>
                <a:spcPts val="80"/>
              </a:spcBef>
            </a:pPr>
            <a:r>
              <a:rPr dirty="0" b="0">
                <a:latin typeface="Arial"/>
                <a:cs typeface="Arial"/>
              </a:rPr>
              <a:t>St.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Michael’s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Hospital: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K.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Connelly </a:t>
            </a:r>
            <a:r>
              <a:rPr dirty="0" b="0">
                <a:latin typeface="Arial"/>
                <a:cs typeface="Arial"/>
              </a:rPr>
              <a:t>Dalhousie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University: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M.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Rajda </a:t>
            </a:r>
            <a:r>
              <a:rPr dirty="0" b="0">
                <a:latin typeface="Arial"/>
                <a:cs typeface="Arial"/>
              </a:rPr>
              <a:t>Université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Sherbrook: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S.</a:t>
            </a:r>
            <a:r>
              <a:rPr dirty="0" spc="-10" b="0">
                <a:latin typeface="Arial"/>
                <a:cs typeface="Arial"/>
              </a:rPr>
              <a:t> Lepage </a:t>
            </a:r>
            <a:r>
              <a:rPr dirty="0" b="0">
                <a:latin typeface="Arial"/>
                <a:cs typeface="Arial"/>
              </a:rPr>
              <a:t>University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Turku: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J.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Knuuti </a:t>
            </a:r>
            <a:r>
              <a:rPr dirty="0" b="0">
                <a:latin typeface="Arial"/>
                <a:cs typeface="Arial"/>
              </a:rPr>
              <a:t>University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Central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Hospital: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M.</a:t>
            </a:r>
            <a:r>
              <a:rPr dirty="0" spc="-10" b="0">
                <a:latin typeface="Arial"/>
                <a:cs typeface="Arial"/>
              </a:rPr>
              <a:t> Laine </a:t>
            </a:r>
            <a:r>
              <a:rPr dirty="0" b="0">
                <a:latin typeface="Arial"/>
                <a:cs typeface="Arial"/>
              </a:rPr>
              <a:t>University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Kuopio: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J.</a:t>
            </a:r>
            <a:r>
              <a:rPr dirty="0" spc="-10" b="0">
                <a:latin typeface="Arial"/>
                <a:cs typeface="Arial"/>
              </a:rPr>
              <a:t> Hartikainen</a:t>
            </a:r>
          </a:p>
          <a:p>
            <a:pPr marL="12700" marR="2773045">
              <a:lnSpc>
                <a:spcPts val="1800"/>
              </a:lnSpc>
              <a:spcBef>
                <a:spcPts val="25"/>
              </a:spcBef>
            </a:pPr>
            <a:r>
              <a:rPr dirty="0" b="0">
                <a:latin typeface="Arial"/>
                <a:cs typeface="Arial"/>
              </a:rPr>
              <a:t>Brigham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Women’s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Hospital: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M.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DiCarli </a:t>
            </a:r>
            <a:r>
              <a:rPr dirty="0" b="0">
                <a:latin typeface="Arial"/>
                <a:cs typeface="Arial"/>
              </a:rPr>
              <a:t>Quanta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Diagnostico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Terapia: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J.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Vitola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b="0">
                <a:latin typeface="Arial"/>
                <a:cs typeface="Arial"/>
              </a:rPr>
              <a:t>Diagnostico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Maipú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Instituto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Argentino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Diagnóstico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y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Tratamiento: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R.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Campisi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007348" y="1471676"/>
            <a:ext cx="2311400" cy="38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IMAGE-</a:t>
            </a:r>
            <a:r>
              <a:rPr dirty="0" sz="1200" b="1">
                <a:latin typeface="Arial"/>
                <a:cs typeface="Arial"/>
              </a:rPr>
              <a:t>HF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Project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L. </a:t>
            </a:r>
            <a:r>
              <a:rPr dirty="0" sz="1200" spc="-10">
                <a:latin typeface="Arial"/>
                <a:cs typeface="Arial"/>
              </a:rPr>
              <a:t>Garrard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07348" y="2020315"/>
            <a:ext cx="236664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Cardiac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Imaging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Fellows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latin typeface="Arial"/>
                <a:cs typeface="Arial"/>
              </a:rPr>
              <a:t>C.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Wiefels,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Kandolin,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A.</a:t>
            </a:r>
            <a:r>
              <a:rPr dirty="0" sz="1200" spc="-10">
                <a:latin typeface="Arial"/>
                <a:cs typeface="Arial"/>
              </a:rPr>
              <a:t> Tavoosi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7348" y="2742691"/>
            <a:ext cx="3357879" cy="57721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dirty="0" sz="1200" b="1">
                <a:latin typeface="Arial"/>
                <a:cs typeface="Arial"/>
              </a:rPr>
              <a:t>Cardiovascular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Research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Methods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Centre </a:t>
            </a:r>
            <a:r>
              <a:rPr dirty="0" sz="1200" b="1">
                <a:latin typeface="Arial"/>
                <a:cs typeface="Arial"/>
              </a:rPr>
              <a:t>University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Ottawa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Heart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Institute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00">
                <a:latin typeface="Arial"/>
                <a:cs typeface="Arial"/>
              </a:rPr>
              <a:t>G.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Wells,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Chen,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Tran,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A. </a:t>
            </a:r>
            <a:r>
              <a:rPr dirty="0" sz="1200" spc="-25">
                <a:latin typeface="Arial"/>
                <a:cs typeface="Arial"/>
              </a:rPr>
              <a:t>Guo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07348" y="4608067"/>
            <a:ext cx="4131310" cy="754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05"/>
              </a:spcBef>
            </a:pP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Special</a:t>
            </a:r>
            <a:r>
              <a:rPr dirty="0" sz="1200" spc="-3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thanks</a:t>
            </a:r>
            <a:r>
              <a:rPr dirty="0" sz="1200" spc="-2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are</a:t>
            </a:r>
            <a:r>
              <a:rPr dirty="0" sz="1200" spc="-3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extended</a:t>
            </a:r>
            <a:r>
              <a:rPr dirty="0" sz="1200" spc="-2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to</a:t>
            </a:r>
            <a:r>
              <a:rPr dirty="0" sz="1200" spc="-2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the</a:t>
            </a:r>
            <a:r>
              <a:rPr dirty="0" sz="1200" spc="-3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clinical</a:t>
            </a:r>
            <a:r>
              <a:rPr dirty="0" sz="1200" spc="-2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research</a:t>
            </a:r>
            <a:r>
              <a:rPr dirty="0" sz="1200" spc="-2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B6BCF"/>
                </a:solidFill>
                <a:latin typeface="Arial"/>
                <a:cs typeface="Arial"/>
              </a:rPr>
              <a:t>staff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and</a:t>
            </a:r>
            <a:r>
              <a:rPr dirty="0" sz="1200" spc="-1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imaging</a:t>
            </a:r>
            <a:r>
              <a:rPr dirty="0" sz="1200" spc="-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technicians</a:t>
            </a:r>
            <a:r>
              <a:rPr dirty="0" sz="1200" spc="-1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from</a:t>
            </a:r>
            <a:r>
              <a:rPr dirty="0" sz="1200" spc="-1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all</a:t>
            </a:r>
            <a:r>
              <a:rPr dirty="0" sz="1200" spc="-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participating</a:t>
            </a:r>
            <a:r>
              <a:rPr dirty="0" sz="1200" spc="-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sites</a:t>
            </a:r>
            <a:r>
              <a:rPr dirty="0" sz="1200" spc="-1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6B6BCF"/>
                </a:solidFill>
                <a:latin typeface="Arial"/>
                <a:cs typeface="Arial"/>
              </a:rPr>
              <a:t>for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their</a:t>
            </a:r>
            <a:r>
              <a:rPr dirty="0" sz="1200" spc="-1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dedication</a:t>
            </a:r>
            <a:r>
              <a:rPr dirty="0" sz="1200" spc="-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and</a:t>
            </a:r>
            <a:r>
              <a:rPr dirty="0" sz="1200" spc="-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commitment</a:t>
            </a:r>
            <a:r>
              <a:rPr dirty="0" sz="1200" spc="-10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to</a:t>
            </a:r>
            <a:r>
              <a:rPr dirty="0" sz="1200" spc="-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patient</a:t>
            </a:r>
            <a:r>
              <a:rPr dirty="0" sz="1200" spc="-10" b="1">
                <a:solidFill>
                  <a:srgbClr val="6B6BCF"/>
                </a:solidFill>
                <a:latin typeface="Arial"/>
                <a:cs typeface="Arial"/>
              </a:rPr>
              <a:t> enrolment, </a:t>
            </a:r>
            <a:r>
              <a:rPr dirty="0" sz="1200" b="1">
                <a:solidFill>
                  <a:srgbClr val="6B6BCF"/>
                </a:solidFill>
                <a:latin typeface="Arial"/>
                <a:cs typeface="Arial"/>
              </a:rPr>
              <a:t>follow up and imaging</a:t>
            </a:r>
            <a:r>
              <a:rPr dirty="0" sz="1200" spc="5" b="1">
                <a:solidFill>
                  <a:srgbClr val="6B6BC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6B6BCF"/>
                </a:solidFill>
                <a:latin typeface="Arial"/>
                <a:cs typeface="Arial"/>
              </a:rPr>
              <a:t>procedures.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07348" y="3568700"/>
            <a:ext cx="480441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Event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Adjudication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dirty="0" sz="1200">
                <a:latin typeface="Arial"/>
                <a:cs typeface="Arial"/>
              </a:rPr>
              <a:t>E.Stadnick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(Committee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Chair),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R.Kandolin,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D.</a:t>
            </a:r>
            <a:r>
              <a:rPr dirty="0" sz="1200" spc="-10">
                <a:latin typeface="Arial"/>
                <a:cs typeface="Arial"/>
              </a:rPr>
              <a:t> Messika-Zeitoun,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dirty="0" sz="1200" spc="-50">
                <a:latin typeface="Arial"/>
                <a:cs typeface="Arial"/>
              </a:rPr>
              <a:t>F.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Erthal,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K.Boczar, </a:t>
            </a:r>
            <a:r>
              <a:rPr dirty="0" sz="1200">
                <a:latin typeface="Arial"/>
                <a:cs typeface="Arial"/>
              </a:rPr>
              <a:t>S.Chih,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C.McGuinty,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M.Lamacie,</a:t>
            </a:r>
            <a:r>
              <a:rPr dirty="0" sz="1200" spc="-10">
                <a:latin typeface="Arial"/>
                <a:cs typeface="Arial"/>
              </a:rPr>
              <a:t> N.Ghosh,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 spc="-20">
                <a:latin typeface="Arial"/>
                <a:cs typeface="Arial"/>
              </a:rPr>
              <a:t>P.Joseph,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L.Sanna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Maria,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C.Tinoco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Mesquita,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G.Small,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J.Russo,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L.Sun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546" y="5446185"/>
            <a:ext cx="1939806" cy="122292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8663" y="5771446"/>
            <a:ext cx="1643059" cy="85181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5351" y="5607844"/>
            <a:ext cx="1438621" cy="116605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5385" y="5847300"/>
            <a:ext cx="1539623" cy="676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5947" rIns="0" bIns="0" rtlCol="0" vert="horz">
            <a:spAutoFit/>
          </a:bodyPr>
          <a:lstStyle/>
          <a:p>
            <a:pPr marL="2678430" marR="5080" indent="-2257425">
              <a:lnSpc>
                <a:spcPts val="3000"/>
              </a:lnSpc>
              <a:spcBef>
                <a:spcPts val="300"/>
              </a:spcBef>
            </a:pPr>
            <a:r>
              <a:rPr dirty="0" sz="2600"/>
              <a:t>The</a:t>
            </a:r>
            <a:r>
              <a:rPr dirty="0" sz="2600" spc="-90"/>
              <a:t> </a:t>
            </a:r>
            <a:r>
              <a:rPr dirty="0" sz="2600"/>
              <a:t>Role</a:t>
            </a:r>
            <a:r>
              <a:rPr dirty="0" sz="2600" spc="-85"/>
              <a:t> </a:t>
            </a:r>
            <a:r>
              <a:rPr dirty="0" sz="2600"/>
              <a:t>of</a:t>
            </a:r>
            <a:r>
              <a:rPr dirty="0" sz="2600" spc="-70"/>
              <a:t> </a:t>
            </a:r>
            <a:r>
              <a:rPr dirty="0" sz="2600" spc="-25"/>
              <a:t>Revascularization</a:t>
            </a:r>
            <a:r>
              <a:rPr dirty="0" sz="2600" spc="-85"/>
              <a:t> </a:t>
            </a:r>
            <a:r>
              <a:rPr dirty="0" sz="2600"/>
              <a:t>and</a:t>
            </a:r>
            <a:r>
              <a:rPr dirty="0" sz="2600" spc="-85"/>
              <a:t> </a:t>
            </a:r>
            <a:r>
              <a:rPr dirty="0" sz="2600" spc="-10"/>
              <a:t>Cardiac</a:t>
            </a:r>
            <a:r>
              <a:rPr dirty="0" sz="2600" spc="-90"/>
              <a:t> </a:t>
            </a:r>
            <a:r>
              <a:rPr dirty="0" sz="2600" spc="-10"/>
              <a:t>Imaging</a:t>
            </a:r>
            <a:r>
              <a:rPr dirty="0" sz="2600" spc="-85"/>
              <a:t> </a:t>
            </a:r>
            <a:r>
              <a:rPr dirty="0" sz="2600" spc="-25"/>
              <a:t>in </a:t>
            </a:r>
            <a:r>
              <a:rPr dirty="0" sz="2600" spc="-10"/>
              <a:t>Ischemic</a:t>
            </a:r>
            <a:r>
              <a:rPr dirty="0" sz="2600" spc="-160"/>
              <a:t> </a:t>
            </a:r>
            <a:r>
              <a:rPr dirty="0" sz="2600"/>
              <a:t>Heart</a:t>
            </a:r>
            <a:r>
              <a:rPr dirty="0" sz="2600" spc="-125"/>
              <a:t> </a:t>
            </a:r>
            <a:r>
              <a:rPr dirty="0" sz="2600" spc="-10"/>
              <a:t>Failure</a:t>
            </a:r>
            <a:endParaRPr sz="2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1662" y="2362835"/>
            <a:ext cx="4438650" cy="34670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91539" y="1413656"/>
            <a:ext cx="5233670" cy="9239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6355" rIns="0" bIns="0" rtlCol="0" vert="horz">
            <a:spAutoFit/>
          </a:bodyPr>
          <a:lstStyle/>
          <a:p>
            <a:pPr marL="377190" indent="-285750">
              <a:lnSpc>
                <a:spcPts val="2125"/>
              </a:lnSpc>
              <a:spcBef>
                <a:spcPts val="365"/>
              </a:spcBef>
              <a:buChar char="►"/>
              <a:tabLst>
                <a:tab pos="377190" algn="l"/>
              </a:tabLst>
            </a:pPr>
            <a:r>
              <a:rPr dirty="0" sz="1800">
                <a:latin typeface="Arial"/>
                <a:cs typeface="Arial"/>
              </a:rPr>
              <a:t>Advances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drug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therapy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devices</a:t>
            </a:r>
            <a:endParaRPr sz="1800">
              <a:latin typeface="Arial"/>
              <a:cs typeface="Arial"/>
            </a:endParaRPr>
          </a:p>
          <a:p>
            <a:pPr marL="377190" indent="-285750">
              <a:lnSpc>
                <a:spcPts val="2125"/>
              </a:lnSpc>
              <a:buChar char="►"/>
              <a:tabLst>
                <a:tab pos="377190" algn="l"/>
              </a:tabLst>
            </a:pPr>
            <a:r>
              <a:rPr dirty="0" sz="1800">
                <a:latin typeface="Arial"/>
                <a:cs typeface="Arial"/>
              </a:rPr>
              <a:t>Advances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options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intervention</a:t>
            </a:r>
            <a:endParaRPr sz="1800">
              <a:latin typeface="Arial"/>
              <a:cs typeface="Arial"/>
            </a:endParaRPr>
          </a:p>
          <a:p>
            <a:pPr marL="377190" indent="-285750">
              <a:lnSpc>
                <a:spcPct val="100000"/>
              </a:lnSpc>
              <a:spcBef>
                <a:spcPts val="45"/>
              </a:spcBef>
              <a:buChar char="►"/>
              <a:tabLst>
                <a:tab pos="377190" algn="l"/>
              </a:tabLst>
            </a:pPr>
            <a:r>
              <a:rPr dirty="0" sz="1800">
                <a:latin typeface="Arial"/>
                <a:cs typeface="Arial"/>
              </a:rPr>
              <a:t>Differences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cardiac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imaging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modalities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4337" y="3429000"/>
            <a:ext cx="2983865" cy="1016000"/>
          </a:xfrm>
          <a:prstGeom prst="rect">
            <a:avLst/>
          </a:prstGeom>
          <a:solidFill>
            <a:srgbClr val="6B6BCF"/>
          </a:solidFill>
        </p:spPr>
        <p:txBody>
          <a:bodyPr wrap="square" lIns="0" tIns="32384" rIns="0" bIns="0" rtlCol="0" vert="horz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54"/>
              </a:spcBef>
              <a:buFont typeface="Courier New"/>
              <a:buChar char="o"/>
              <a:tabLst>
                <a:tab pos="4343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STICH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0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buFont typeface="Courier New"/>
              <a:buChar char="o"/>
              <a:tabLst>
                <a:tab pos="4343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STICH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20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buFont typeface="Courier New"/>
              <a:buChar char="o"/>
              <a:tabLst>
                <a:tab pos="434340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REVIVED-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BCIS</a:t>
            </a:r>
            <a:r>
              <a:rPr dirty="0" sz="20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63298" y="3320685"/>
            <a:ext cx="3321050" cy="1200785"/>
          </a:xfrm>
          <a:prstGeom prst="rect">
            <a:avLst/>
          </a:prstGeom>
          <a:solidFill>
            <a:srgbClr val="8AC6CD"/>
          </a:solidFill>
        </p:spPr>
        <p:txBody>
          <a:bodyPr wrap="square" lIns="0" tIns="43815" rIns="0" bIns="0" rtlCol="0" vert="horz">
            <a:spAutoFit/>
          </a:bodyPr>
          <a:lstStyle/>
          <a:p>
            <a:pPr marL="377190" indent="-286385">
              <a:lnSpc>
                <a:spcPts val="2135"/>
              </a:lnSpc>
              <a:spcBef>
                <a:spcPts val="345"/>
              </a:spcBef>
              <a:buFont typeface="Courier New"/>
              <a:buChar char="o"/>
              <a:tabLst>
                <a:tab pos="37719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STICH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Study</a:t>
            </a:r>
            <a:endParaRPr sz="1800">
              <a:latin typeface="Arial"/>
              <a:cs typeface="Arial"/>
            </a:endParaRPr>
          </a:p>
          <a:p>
            <a:pPr marL="377190" indent="-286385">
              <a:lnSpc>
                <a:spcPts val="2135"/>
              </a:lnSpc>
              <a:buFont typeface="Courier New"/>
              <a:buChar char="o"/>
              <a:tabLst>
                <a:tab pos="377190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PARR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376555" marR="179705" indent="-285750">
              <a:lnSpc>
                <a:spcPts val="2090"/>
              </a:lnSpc>
              <a:spcBef>
                <a:spcPts val="180"/>
              </a:spcBef>
              <a:buFont typeface="Courier New"/>
              <a:buChar char="o"/>
              <a:tabLst>
                <a:tab pos="37719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ISCHEMIA</a:t>
            </a:r>
            <a:r>
              <a:rPr dirty="0" sz="1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HF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4495" y="6288023"/>
            <a:ext cx="11107420" cy="5257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i="1">
                <a:latin typeface="Arial"/>
                <a:cs typeface="Arial"/>
              </a:rPr>
              <a:t>Panza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JA,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Engl J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Med.</a:t>
            </a:r>
            <a:r>
              <a:rPr dirty="0" sz="1100" spc="28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2019;381(8):739–48;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Bonow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RO,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Engl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J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Med.</a:t>
            </a:r>
            <a:r>
              <a:rPr dirty="0" sz="1100" spc="27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2011;364(17):1617–25.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Divaka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Perera,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Engl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J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Med.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2022;387:1352–60.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Velazquez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EJ,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Engl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J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Med.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2016;374(16):1511–20. Petrie</a:t>
            </a:r>
            <a:r>
              <a:rPr dirty="0" sz="1100" spc="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MC,</a:t>
            </a:r>
            <a:r>
              <a:rPr dirty="0" sz="1100" spc="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Circulation.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2016;134(18):1314-1324.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dirty="0" sz="1100" i="1">
                <a:latin typeface="Arial"/>
                <a:cs typeface="Arial"/>
              </a:rPr>
              <a:t>Lopes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RD,</a:t>
            </a:r>
            <a:r>
              <a:rPr dirty="0" sz="1100" spc="28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Circulation.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2020;142(18):1725–35.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Beanlands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RSB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J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Am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Coll Cardiol.</a:t>
            </a:r>
            <a:r>
              <a:rPr dirty="0" sz="1100" spc="-10" i="1">
                <a:latin typeface="Arial"/>
                <a:cs typeface="Arial"/>
              </a:rPr>
              <a:t> 2007;50(20):2002–12.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4179" rIns="0" bIns="0" rtlCol="0" vert="horz">
            <a:spAutoFit/>
          </a:bodyPr>
          <a:lstStyle/>
          <a:p>
            <a:pPr marL="989965">
              <a:lnSpc>
                <a:spcPct val="100000"/>
              </a:lnSpc>
              <a:spcBef>
                <a:spcPts val="100"/>
              </a:spcBef>
            </a:pPr>
            <a:r>
              <a:rPr dirty="0"/>
              <a:t>IMAGE–HF</a:t>
            </a:r>
            <a:r>
              <a:rPr dirty="0" spc="10"/>
              <a:t> </a:t>
            </a:r>
            <a:r>
              <a:rPr dirty="0" spc="-10"/>
              <a:t>Program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650070" y="3479976"/>
            <a:ext cx="6892290" cy="624205"/>
            <a:chOff x="2650070" y="3479976"/>
            <a:chExt cx="6892290" cy="624205"/>
          </a:xfrm>
        </p:grpSpPr>
        <p:sp>
          <p:nvSpPr>
            <p:cNvPr id="4" name="object 4" descr=""/>
            <p:cNvSpPr/>
            <p:nvPr/>
          </p:nvSpPr>
          <p:spPr>
            <a:xfrm>
              <a:off x="6096000" y="3494263"/>
              <a:ext cx="3432175" cy="595630"/>
            </a:xfrm>
            <a:custGeom>
              <a:avLst/>
              <a:gdLst/>
              <a:ahLst/>
              <a:cxnLst/>
              <a:rect l="l" t="t" r="r" b="b"/>
              <a:pathLst>
                <a:path w="3432175" h="595629">
                  <a:moveTo>
                    <a:pt x="0" y="0"/>
                  </a:moveTo>
                  <a:lnTo>
                    <a:pt x="0" y="297787"/>
                  </a:lnTo>
                  <a:lnTo>
                    <a:pt x="3431641" y="297787"/>
                  </a:lnTo>
                  <a:lnTo>
                    <a:pt x="3431641" y="59557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96000" y="3494263"/>
              <a:ext cx="0" cy="595630"/>
            </a:xfrm>
            <a:custGeom>
              <a:avLst/>
              <a:gdLst/>
              <a:ahLst/>
              <a:cxnLst/>
              <a:rect l="l" t="t" r="r" b="b"/>
              <a:pathLst>
                <a:path w="0" h="595629">
                  <a:moveTo>
                    <a:pt x="0" y="0"/>
                  </a:moveTo>
                  <a:lnTo>
                    <a:pt x="0" y="59557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64358" y="3494263"/>
              <a:ext cx="3432175" cy="595630"/>
            </a:xfrm>
            <a:custGeom>
              <a:avLst/>
              <a:gdLst/>
              <a:ahLst/>
              <a:cxnLst/>
              <a:rect l="l" t="t" r="r" b="b"/>
              <a:pathLst>
                <a:path w="3432175" h="595629">
                  <a:moveTo>
                    <a:pt x="3431641" y="0"/>
                  </a:moveTo>
                  <a:lnTo>
                    <a:pt x="3431641" y="297787"/>
                  </a:lnTo>
                  <a:lnTo>
                    <a:pt x="0" y="297787"/>
                  </a:lnTo>
                  <a:lnTo>
                    <a:pt x="0" y="59557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677966" y="2076231"/>
            <a:ext cx="2836545" cy="1418590"/>
          </a:xfrm>
          <a:prstGeom prst="rect">
            <a:avLst/>
          </a:prstGeom>
          <a:solidFill>
            <a:srgbClr val="C00000"/>
          </a:solidFill>
          <a:ln w="12700">
            <a:solidFill>
              <a:srgbClr val="A6A6A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03835">
              <a:lnSpc>
                <a:spcPct val="100000"/>
              </a:lnSpc>
              <a:spcBef>
                <a:spcPts val="161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IMAGE–HF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46324" y="4089839"/>
            <a:ext cx="2836545" cy="141859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070"/>
              </a:lnSpc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IMAGE-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800">
              <a:latin typeface="Arial"/>
              <a:cs typeface="Arial"/>
            </a:endParaRPr>
          </a:p>
          <a:p>
            <a:pPr algn="ctr" marL="71120" marR="63500" indent="-635">
              <a:lnSpc>
                <a:spcPct val="85600"/>
              </a:lnSpc>
              <a:spcBef>
                <a:spcPts val="7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Imaging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Modalities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Ischemia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HF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671616" y="4083489"/>
            <a:ext cx="2849245" cy="1431290"/>
            <a:chOff x="4671616" y="4083489"/>
            <a:chExt cx="2849245" cy="1431290"/>
          </a:xfrm>
        </p:grpSpPr>
        <p:sp>
          <p:nvSpPr>
            <p:cNvPr id="10" name="object 10" descr=""/>
            <p:cNvSpPr/>
            <p:nvPr/>
          </p:nvSpPr>
          <p:spPr>
            <a:xfrm>
              <a:off x="4677966" y="4089839"/>
              <a:ext cx="2836545" cy="1418590"/>
            </a:xfrm>
            <a:custGeom>
              <a:avLst/>
              <a:gdLst/>
              <a:ahLst/>
              <a:cxnLst/>
              <a:rect l="l" t="t" r="r" b="b"/>
              <a:pathLst>
                <a:path w="2836545" h="1418589">
                  <a:moveTo>
                    <a:pt x="2836066" y="0"/>
                  </a:moveTo>
                  <a:lnTo>
                    <a:pt x="0" y="0"/>
                  </a:lnTo>
                  <a:lnTo>
                    <a:pt x="0" y="1418032"/>
                  </a:lnTo>
                  <a:lnTo>
                    <a:pt x="2836066" y="1418032"/>
                  </a:lnTo>
                  <a:lnTo>
                    <a:pt x="283606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77966" y="4089839"/>
              <a:ext cx="2836545" cy="1418590"/>
            </a:xfrm>
            <a:custGeom>
              <a:avLst/>
              <a:gdLst/>
              <a:ahLst/>
              <a:cxnLst/>
              <a:rect l="l" t="t" r="r" b="b"/>
              <a:pathLst>
                <a:path w="2836545" h="1418589">
                  <a:moveTo>
                    <a:pt x="0" y="0"/>
                  </a:moveTo>
                  <a:lnTo>
                    <a:pt x="2836067" y="0"/>
                  </a:lnTo>
                  <a:lnTo>
                    <a:pt x="2836067" y="1418033"/>
                  </a:lnTo>
                  <a:lnTo>
                    <a:pt x="0" y="141803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677966" y="4089839"/>
            <a:ext cx="2836545" cy="141859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IMAGE-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1B</a:t>
            </a:r>
            <a:endParaRPr sz="1800">
              <a:latin typeface="Arial"/>
              <a:cs typeface="Arial"/>
            </a:endParaRPr>
          </a:p>
          <a:p>
            <a:pPr algn="ctr" marL="58419" marR="50800">
              <a:lnSpc>
                <a:spcPct val="85600"/>
              </a:lnSpc>
              <a:spcBef>
                <a:spcPts val="74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Routine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Selective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CMR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with NICM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103258" y="4083489"/>
            <a:ext cx="2849245" cy="1431290"/>
            <a:chOff x="8103258" y="4083489"/>
            <a:chExt cx="2849245" cy="1431290"/>
          </a:xfrm>
        </p:grpSpPr>
        <p:sp>
          <p:nvSpPr>
            <p:cNvPr id="14" name="object 14" descr=""/>
            <p:cNvSpPr/>
            <p:nvPr/>
          </p:nvSpPr>
          <p:spPr>
            <a:xfrm>
              <a:off x="8109608" y="4089839"/>
              <a:ext cx="2836545" cy="1418590"/>
            </a:xfrm>
            <a:custGeom>
              <a:avLst/>
              <a:gdLst/>
              <a:ahLst/>
              <a:cxnLst/>
              <a:rect l="l" t="t" r="r" b="b"/>
              <a:pathLst>
                <a:path w="2836545" h="1418589">
                  <a:moveTo>
                    <a:pt x="2836067" y="0"/>
                  </a:moveTo>
                  <a:lnTo>
                    <a:pt x="0" y="0"/>
                  </a:lnTo>
                  <a:lnTo>
                    <a:pt x="0" y="1418032"/>
                  </a:lnTo>
                  <a:lnTo>
                    <a:pt x="2836067" y="1418032"/>
                  </a:lnTo>
                  <a:lnTo>
                    <a:pt x="2836067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109608" y="4089839"/>
              <a:ext cx="2836545" cy="1418590"/>
            </a:xfrm>
            <a:custGeom>
              <a:avLst/>
              <a:gdLst/>
              <a:ahLst/>
              <a:cxnLst/>
              <a:rect l="l" t="t" r="r" b="b"/>
              <a:pathLst>
                <a:path w="2836545" h="1418589">
                  <a:moveTo>
                    <a:pt x="0" y="0"/>
                  </a:moveTo>
                  <a:lnTo>
                    <a:pt x="2836067" y="0"/>
                  </a:lnTo>
                  <a:lnTo>
                    <a:pt x="2836067" y="1418033"/>
                  </a:lnTo>
                  <a:lnTo>
                    <a:pt x="0" y="141803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109608" y="4089839"/>
            <a:ext cx="2836545" cy="141859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IMAGE-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1C</a:t>
            </a:r>
            <a:endParaRPr sz="1800">
              <a:latin typeface="Arial"/>
              <a:cs typeface="Arial"/>
            </a:endParaRPr>
          </a:p>
          <a:p>
            <a:pPr algn="ctr" marL="114935" marR="107314" indent="-635">
              <a:lnSpc>
                <a:spcPct val="86700"/>
              </a:lnSpc>
              <a:spcBef>
                <a:spcPts val="72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vs.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angiography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CAD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ischemic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98402" y="6449059"/>
            <a:ext cx="7242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Arial"/>
                <a:cs typeface="Arial"/>
              </a:rPr>
              <a:t>Paterson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DI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etal., Circulation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2020;141:818-</a:t>
            </a:r>
            <a:r>
              <a:rPr dirty="0" sz="1200" i="1">
                <a:latin typeface="Arial"/>
                <a:cs typeface="Arial"/>
              </a:rPr>
              <a:t>27; Chow BJW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et al.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Eur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Heart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J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CV Imaging.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2021;22:1083-</a:t>
            </a:r>
            <a:r>
              <a:rPr dirty="0" sz="1200" spc="-25" i="1"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9155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  <a:tabLst>
                <a:tab pos="2055495" algn="l"/>
              </a:tabLst>
            </a:pPr>
            <a:r>
              <a:rPr dirty="0" sz="4000" spc="-10"/>
              <a:t>Overall</a:t>
            </a:r>
            <a:r>
              <a:rPr dirty="0" sz="4000"/>
              <a:t>	Study</a:t>
            </a:r>
            <a:r>
              <a:rPr dirty="0" sz="4000" spc="-20"/>
              <a:t> </a:t>
            </a:r>
            <a:r>
              <a:rPr dirty="0" sz="4000"/>
              <a:t>Objectives</a:t>
            </a:r>
            <a:r>
              <a:rPr dirty="0" sz="4000" spc="-5"/>
              <a:t> </a:t>
            </a:r>
            <a:r>
              <a:rPr dirty="0" sz="4000"/>
              <a:t>and</a:t>
            </a:r>
            <a:r>
              <a:rPr dirty="0" sz="4000" spc="-5"/>
              <a:t> </a:t>
            </a:r>
            <a:r>
              <a:rPr dirty="0" sz="4000" spc="-10"/>
              <a:t>Design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171801" y="1407179"/>
            <a:ext cx="5160645" cy="2868930"/>
          </a:xfrm>
          <a:prstGeom prst="rect">
            <a:avLst/>
          </a:prstGeom>
          <a:solidFill>
            <a:srgbClr val="E6E6E6"/>
          </a:solidFill>
          <a:ln w="9525">
            <a:solidFill>
              <a:srgbClr val="0D0D0D"/>
            </a:solidFill>
          </a:ln>
        </p:spPr>
        <p:txBody>
          <a:bodyPr wrap="square" lIns="0" tIns="244475" rIns="0" bIns="0" rtlCol="0" vert="horz">
            <a:spAutoFit/>
          </a:bodyPr>
          <a:lstStyle/>
          <a:p>
            <a:pPr marL="511809" marR="511809">
              <a:lnSpc>
                <a:spcPct val="100000"/>
              </a:lnSpc>
              <a:spcBef>
                <a:spcPts val="1925"/>
              </a:spcBef>
            </a:pPr>
            <a:r>
              <a:rPr dirty="0" sz="2400" spc="-110">
                <a:latin typeface="Arial"/>
                <a:cs typeface="Arial"/>
              </a:rPr>
              <a:t>To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Determine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impact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advanced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modalities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CMR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compared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>
                <a:latin typeface="Arial"/>
                <a:cs typeface="Arial"/>
              </a:rPr>
              <a:t>SPECT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CV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composite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further </a:t>
            </a:r>
            <a:r>
              <a:rPr dirty="0" sz="2400">
                <a:latin typeface="Arial"/>
                <a:cs typeface="Arial"/>
              </a:rPr>
              <a:t>definition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ischemia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or </a:t>
            </a:r>
            <a:r>
              <a:rPr dirty="0" sz="2400" spc="-10">
                <a:latin typeface="Arial"/>
                <a:cs typeface="Arial"/>
              </a:rPr>
              <a:t>viability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113607" y="2300453"/>
            <a:ext cx="4262120" cy="2505075"/>
            <a:chOff x="6113607" y="2300453"/>
            <a:chExt cx="4262120" cy="2505075"/>
          </a:xfrm>
        </p:grpSpPr>
        <p:sp>
          <p:nvSpPr>
            <p:cNvPr id="5" name="object 5" descr=""/>
            <p:cNvSpPr/>
            <p:nvPr/>
          </p:nvSpPr>
          <p:spPr>
            <a:xfrm>
              <a:off x="8244622" y="4056165"/>
              <a:ext cx="2117090" cy="735330"/>
            </a:xfrm>
            <a:custGeom>
              <a:avLst/>
              <a:gdLst/>
              <a:ahLst/>
              <a:cxnLst/>
              <a:rect l="l" t="t" r="r" b="b"/>
              <a:pathLst>
                <a:path w="2117090" h="735329">
                  <a:moveTo>
                    <a:pt x="0" y="0"/>
                  </a:moveTo>
                  <a:lnTo>
                    <a:pt x="0" y="367366"/>
                  </a:lnTo>
                  <a:lnTo>
                    <a:pt x="2116727" y="367366"/>
                  </a:lnTo>
                  <a:lnTo>
                    <a:pt x="2116727" y="7347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27894" y="4056165"/>
              <a:ext cx="2117090" cy="735330"/>
            </a:xfrm>
            <a:custGeom>
              <a:avLst/>
              <a:gdLst/>
              <a:ahLst/>
              <a:cxnLst/>
              <a:rect l="l" t="t" r="r" b="b"/>
              <a:pathLst>
                <a:path w="2117090" h="735329">
                  <a:moveTo>
                    <a:pt x="2116727" y="0"/>
                  </a:moveTo>
                  <a:lnTo>
                    <a:pt x="2116727" y="367366"/>
                  </a:lnTo>
                  <a:lnTo>
                    <a:pt x="0" y="367366"/>
                  </a:lnTo>
                  <a:lnTo>
                    <a:pt x="0" y="7347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495261" y="2306803"/>
              <a:ext cx="3498850" cy="1749425"/>
            </a:xfrm>
            <a:custGeom>
              <a:avLst/>
              <a:gdLst/>
              <a:ahLst/>
              <a:cxnLst/>
              <a:rect l="l" t="t" r="r" b="b"/>
              <a:pathLst>
                <a:path w="3498850" h="1749425">
                  <a:moveTo>
                    <a:pt x="3498723" y="0"/>
                  </a:moveTo>
                  <a:lnTo>
                    <a:pt x="0" y="0"/>
                  </a:lnTo>
                  <a:lnTo>
                    <a:pt x="0" y="1749361"/>
                  </a:lnTo>
                  <a:lnTo>
                    <a:pt x="3498723" y="1749361"/>
                  </a:lnTo>
                  <a:lnTo>
                    <a:pt x="349872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95261" y="2306803"/>
              <a:ext cx="3498850" cy="1749425"/>
            </a:xfrm>
            <a:custGeom>
              <a:avLst/>
              <a:gdLst/>
              <a:ahLst/>
              <a:cxnLst/>
              <a:rect l="l" t="t" r="r" b="b"/>
              <a:pathLst>
                <a:path w="3498850" h="1749425">
                  <a:moveTo>
                    <a:pt x="0" y="0"/>
                  </a:moveTo>
                  <a:lnTo>
                    <a:pt x="3498723" y="0"/>
                  </a:lnTo>
                  <a:lnTo>
                    <a:pt x="3498723" y="1749361"/>
                  </a:lnTo>
                  <a:lnTo>
                    <a:pt x="0" y="174936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495261" y="2306803"/>
            <a:ext cx="3498850" cy="174942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421005" marR="413384">
              <a:lnSpc>
                <a:spcPts val="2300"/>
              </a:lnSpc>
              <a:spcBef>
                <a:spcPts val="27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burden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ischemia?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  <a:p>
            <a:pPr algn="ctr" marL="499109" marR="491490" indent="-635">
              <a:lnSpc>
                <a:spcPts val="2300"/>
              </a:lnSpc>
              <a:spcBef>
                <a:spcPts val="91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viability?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372183" y="4784547"/>
            <a:ext cx="3511550" cy="1762125"/>
            <a:chOff x="4372183" y="4784547"/>
            <a:chExt cx="3511550" cy="1762125"/>
          </a:xfrm>
        </p:grpSpPr>
        <p:sp>
          <p:nvSpPr>
            <p:cNvPr id="11" name="object 11" descr=""/>
            <p:cNvSpPr/>
            <p:nvPr/>
          </p:nvSpPr>
          <p:spPr>
            <a:xfrm>
              <a:off x="4378533" y="4790897"/>
              <a:ext cx="3498850" cy="1749425"/>
            </a:xfrm>
            <a:custGeom>
              <a:avLst/>
              <a:gdLst/>
              <a:ahLst/>
              <a:cxnLst/>
              <a:rect l="l" t="t" r="r" b="b"/>
              <a:pathLst>
                <a:path w="3498850" h="1749425">
                  <a:moveTo>
                    <a:pt x="3498723" y="0"/>
                  </a:moveTo>
                  <a:lnTo>
                    <a:pt x="0" y="0"/>
                  </a:lnTo>
                  <a:lnTo>
                    <a:pt x="0" y="1749361"/>
                  </a:lnTo>
                  <a:lnTo>
                    <a:pt x="3498723" y="1749361"/>
                  </a:lnTo>
                  <a:lnTo>
                    <a:pt x="349872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78533" y="4790897"/>
              <a:ext cx="3498850" cy="1749425"/>
            </a:xfrm>
            <a:custGeom>
              <a:avLst/>
              <a:gdLst/>
              <a:ahLst/>
              <a:cxnLst/>
              <a:rect l="l" t="t" r="r" b="b"/>
              <a:pathLst>
                <a:path w="3498850" h="1749425">
                  <a:moveTo>
                    <a:pt x="0" y="0"/>
                  </a:moveTo>
                  <a:lnTo>
                    <a:pt x="3498723" y="0"/>
                  </a:lnTo>
                  <a:lnTo>
                    <a:pt x="3498723" y="1749361"/>
                  </a:lnTo>
                  <a:lnTo>
                    <a:pt x="0" y="174936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378533" y="4790897"/>
            <a:ext cx="3498850" cy="17494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dirty="0" sz="32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605639" y="4784547"/>
            <a:ext cx="3511550" cy="1762125"/>
            <a:chOff x="8605639" y="4784547"/>
            <a:chExt cx="3511550" cy="1762125"/>
          </a:xfrm>
        </p:grpSpPr>
        <p:sp>
          <p:nvSpPr>
            <p:cNvPr id="15" name="object 15" descr=""/>
            <p:cNvSpPr/>
            <p:nvPr/>
          </p:nvSpPr>
          <p:spPr>
            <a:xfrm>
              <a:off x="8611989" y="4790897"/>
              <a:ext cx="3498850" cy="1749425"/>
            </a:xfrm>
            <a:custGeom>
              <a:avLst/>
              <a:gdLst/>
              <a:ahLst/>
              <a:cxnLst/>
              <a:rect l="l" t="t" r="r" b="b"/>
              <a:pathLst>
                <a:path w="3498850" h="1749425">
                  <a:moveTo>
                    <a:pt x="3498722" y="0"/>
                  </a:moveTo>
                  <a:lnTo>
                    <a:pt x="0" y="0"/>
                  </a:lnTo>
                  <a:lnTo>
                    <a:pt x="0" y="1749361"/>
                  </a:lnTo>
                  <a:lnTo>
                    <a:pt x="3498722" y="1749361"/>
                  </a:lnTo>
                  <a:lnTo>
                    <a:pt x="3498722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611989" y="4790897"/>
              <a:ext cx="3498850" cy="1749425"/>
            </a:xfrm>
            <a:custGeom>
              <a:avLst/>
              <a:gdLst/>
              <a:ahLst/>
              <a:cxnLst/>
              <a:rect l="l" t="t" r="r" b="b"/>
              <a:pathLst>
                <a:path w="3498850" h="1749425">
                  <a:moveTo>
                    <a:pt x="0" y="0"/>
                  </a:moveTo>
                  <a:lnTo>
                    <a:pt x="3498723" y="0"/>
                  </a:lnTo>
                  <a:lnTo>
                    <a:pt x="3498723" y="1749361"/>
                  </a:lnTo>
                  <a:lnTo>
                    <a:pt x="0" y="174936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611989" y="4790897"/>
            <a:ext cx="3498850" cy="17494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58610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Registry</a:t>
            </a:r>
            <a:r>
              <a:rPr dirty="0" sz="32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6435" rIns="0" bIns="0" rtlCol="0" vert="horz">
            <a:spAutoFit/>
          </a:bodyPr>
          <a:lstStyle/>
          <a:p>
            <a:pPr marL="1605915">
              <a:lnSpc>
                <a:spcPct val="100000"/>
              </a:lnSpc>
              <a:spcBef>
                <a:spcPts val="100"/>
              </a:spcBef>
            </a:pPr>
            <a:r>
              <a:rPr dirty="0"/>
              <a:t>Participating</a:t>
            </a:r>
            <a:r>
              <a:rPr dirty="0" spc="-25"/>
              <a:t> </a:t>
            </a:r>
            <a:r>
              <a:rPr dirty="0" spc="-10"/>
              <a:t>Sites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89459" y="1452371"/>
            <a:ext cx="4204335" cy="519493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372745">
              <a:lnSpc>
                <a:spcPts val="3790"/>
              </a:lnSpc>
              <a:spcBef>
                <a:spcPts val="265"/>
              </a:spcBef>
            </a:pPr>
            <a:r>
              <a:rPr dirty="0" sz="3200">
                <a:latin typeface="Arial"/>
                <a:cs typeface="Arial"/>
              </a:rPr>
              <a:t>15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Participating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Sites Canada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9"/>
              </a:spcBef>
            </a:pPr>
            <a:r>
              <a:rPr dirty="0" sz="2000">
                <a:latin typeface="Arial"/>
                <a:cs typeface="Arial"/>
              </a:rPr>
              <a:t>Ottawa,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Montreal,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Quebec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City, Calgary,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Toronto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(2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sites),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Edmonton, </a:t>
            </a:r>
            <a:r>
              <a:rPr dirty="0" sz="2000">
                <a:latin typeface="Arial"/>
                <a:cs typeface="Arial"/>
              </a:rPr>
              <a:t>Sherbrooke,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Halifax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200" spc="-10">
                <a:latin typeface="Arial"/>
                <a:cs typeface="Arial"/>
              </a:rPr>
              <a:t>Finland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000">
                <a:latin typeface="Arial"/>
                <a:cs typeface="Arial"/>
              </a:rPr>
              <a:t>Turku,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Helsinki,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Kuopio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3200">
                <a:latin typeface="Arial"/>
                <a:cs typeface="Arial"/>
              </a:rPr>
              <a:t>United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States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000" spc="-10">
                <a:latin typeface="Arial"/>
                <a:cs typeface="Arial"/>
              </a:rPr>
              <a:t>Boston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200">
                <a:latin typeface="Arial"/>
                <a:cs typeface="Arial"/>
              </a:rPr>
              <a:t>South</a:t>
            </a:r>
            <a:r>
              <a:rPr dirty="0" sz="3200" spc="-20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America</a:t>
            </a:r>
            <a:endParaRPr sz="3200">
              <a:latin typeface="Arial"/>
              <a:cs typeface="Arial"/>
            </a:endParaRPr>
          </a:p>
          <a:p>
            <a:pPr marL="12700" marR="2686050">
              <a:lnSpc>
                <a:spcPct val="117000"/>
              </a:lnSpc>
              <a:spcBef>
                <a:spcPts val="140"/>
              </a:spcBef>
            </a:pPr>
            <a:r>
              <a:rPr dirty="0" sz="2000" spc="-10">
                <a:latin typeface="Arial"/>
                <a:cs typeface="Arial"/>
              </a:rPr>
              <a:t>Curitiba </a:t>
            </a:r>
            <a:r>
              <a:rPr dirty="0" sz="2000">
                <a:latin typeface="Arial"/>
                <a:cs typeface="Arial"/>
              </a:rPr>
              <a:t>Buenos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Aires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509" y="1527892"/>
            <a:ext cx="195566" cy="37015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1140903"/>
            <a:ext cx="5606415" cy="5625465"/>
            <a:chOff x="0" y="1140903"/>
            <a:chExt cx="5606415" cy="56254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0903"/>
              <a:ext cx="4475590" cy="562493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4453" y="2942836"/>
              <a:ext cx="75025" cy="1408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4929" y="3013264"/>
              <a:ext cx="75025" cy="1408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1118" y="3118255"/>
              <a:ext cx="75025" cy="14085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876" y="2984436"/>
              <a:ext cx="75025" cy="14085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443" y="3013264"/>
              <a:ext cx="75025" cy="14085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5658" y="3061053"/>
              <a:ext cx="75025" cy="14085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4893" y="2735435"/>
              <a:ext cx="75025" cy="1408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597" y="2594582"/>
              <a:ext cx="75025" cy="14085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0513" y="3047827"/>
              <a:ext cx="75025" cy="14085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8835" y="3013264"/>
              <a:ext cx="75025" cy="14085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956" y="5586577"/>
              <a:ext cx="75025" cy="1305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1615" y="5179966"/>
              <a:ext cx="75025" cy="13051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3680" y="1185948"/>
              <a:ext cx="1742659" cy="180363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7249" y="2255984"/>
              <a:ext cx="92565" cy="16714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2991" y="1960058"/>
              <a:ext cx="92566" cy="16714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2857" y="2255984"/>
              <a:ext cx="92566" cy="1671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3104515" marR="5080" indent="-2425065">
              <a:lnSpc>
                <a:spcPct val="100499"/>
              </a:lnSpc>
              <a:spcBef>
                <a:spcPts val="70"/>
              </a:spcBef>
            </a:pPr>
            <a:r>
              <a:rPr dirty="0"/>
              <a:t>Patient </a:t>
            </a:r>
            <a:r>
              <a:rPr dirty="0" spc="-10"/>
              <a:t>Inclusion/Exclusion 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14782" y="2062988"/>
            <a:ext cx="3931285" cy="361632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>
                <a:latin typeface="Arial"/>
                <a:cs typeface="Arial"/>
              </a:rPr>
              <a:t>Exclusion</a:t>
            </a:r>
            <a:r>
              <a:rPr dirty="0" sz="2400" spc="-10">
                <a:latin typeface="Arial"/>
                <a:cs typeface="Arial"/>
              </a:rPr>
              <a:t> Criteria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800"/>
              </a:lnSpc>
              <a:spcBef>
                <a:spcPts val="57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Severe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medical </a:t>
            </a:r>
            <a:r>
              <a:rPr dirty="0" sz="2400" spc="-10">
                <a:latin typeface="Arial"/>
                <a:cs typeface="Arial"/>
              </a:rPr>
              <a:t>conditions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would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preclude revascularization</a:t>
            </a:r>
            <a:endParaRPr sz="2400">
              <a:latin typeface="Arial"/>
              <a:cs typeface="Arial"/>
            </a:endParaRPr>
          </a:p>
          <a:p>
            <a:pPr marL="355600" marR="865505" indent="-342900">
              <a:lnSpc>
                <a:spcPct val="100800"/>
              </a:lnSpc>
              <a:spcBef>
                <a:spcPts val="50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ACS&lt;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weeks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from </a:t>
            </a:r>
            <a:r>
              <a:rPr dirty="0" sz="2400" spc="-10">
                <a:latin typeface="Arial"/>
                <a:cs typeface="Arial"/>
              </a:rPr>
              <a:t>enrolment</a:t>
            </a:r>
            <a:endParaRPr sz="2400">
              <a:latin typeface="Arial"/>
              <a:cs typeface="Arial"/>
            </a:endParaRPr>
          </a:p>
          <a:p>
            <a:pPr marL="355600" marR="23495" indent="-342900">
              <a:lnSpc>
                <a:spcPct val="100800"/>
              </a:lnSpc>
              <a:spcBef>
                <a:spcPts val="48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Emergency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surgery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>
                <a:latin typeface="Arial"/>
                <a:cs typeface="Arial"/>
              </a:rPr>
              <a:t>concomitant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valve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surgery indicated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93350" y="1815919"/>
            <a:ext cx="6422390" cy="1321435"/>
          </a:xfrm>
          <a:custGeom>
            <a:avLst/>
            <a:gdLst/>
            <a:ahLst/>
            <a:cxnLst/>
            <a:rect l="l" t="t" r="r" b="b"/>
            <a:pathLst>
              <a:path w="6422390" h="1321435">
                <a:moveTo>
                  <a:pt x="6422061" y="0"/>
                </a:moveTo>
                <a:lnTo>
                  <a:pt x="0" y="0"/>
                </a:lnTo>
                <a:lnTo>
                  <a:pt x="0" y="1321372"/>
                </a:lnTo>
                <a:lnTo>
                  <a:pt x="6422061" y="1321372"/>
                </a:lnTo>
                <a:lnTo>
                  <a:pt x="6422061" y="0"/>
                </a:lnTo>
                <a:close/>
              </a:path>
            </a:pathLst>
          </a:custGeom>
          <a:solidFill>
            <a:srgbClr val="3030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79844" y="1941067"/>
            <a:ext cx="6049645" cy="10134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just" marL="70485" marR="5080" indent="-57785">
              <a:lnSpc>
                <a:spcPct val="85000"/>
              </a:lnSpc>
              <a:spcBef>
                <a:spcPts val="53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years with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highly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suspect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CAD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documented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coronary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angiography,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ischemia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87000" y="3130942"/>
            <a:ext cx="3223895" cy="2787650"/>
            <a:chOff x="287000" y="3130942"/>
            <a:chExt cx="3223895" cy="2787650"/>
          </a:xfrm>
        </p:grpSpPr>
        <p:sp>
          <p:nvSpPr>
            <p:cNvPr id="7" name="object 7" descr=""/>
            <p:cNvSpPr/>
            <p:nvPr/>
          </p:nvSpPr>
          <p:spPr>
            <a:xfrm>
              <a:off x="293350" y="3137292"/>
              <a:ext cx="3211195" cy="2774950"/>
            </a:xfrm>
            <a:custGeom>
              <a:avLst/>
              <a:gdLst/>
              <a:ahLst/>
              <a:cxnLst/>
              <a:rect l="l" t="t" r="r" b="b"/>
              <a:pathLst>
                <a:path w="3211195" h="2774950">
                  <a:moveTo>
                    <a:pt x="3211029" y="0"/>
                  </a:moveTo>
                  <a:lnTo>
                    <a:pt x="0" y="0"/>
                  </a:lnTo>
                  <a:lnTo>
                    <a:pt x="0" y="2774881"/>
                  </a:lnTo>
                  <a:lnTo>
                    <a:pt x="3211029" y="2774881"/>
                  </a:lnTo>
                  <a:lnTo>
                    <a:pt x="3211029" y="0"/>
                  </a:lnTo>
                  <a:close/>
                </a:path>
              </a:pathLst>
            </a:custGeom>
            <a:solidFill>
              <a:srgbClr val="333399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3350" y="3137292"/>
              <a:ext cx="3211195" cy="2774950"/>
            </a:xfrm>
            <a:custGeom>
              <a:avLst/>
              <a:gdLst/>
              <a:ahLst/>
              <a:cxnLst/>
              <a:rect l="l" t="t" r="r" b="b"/>
              <a:pathLst>
                <a:path w="3211195" h="2774950">
                  <a:moveTo>
                    <a:pt x="0" y="0"/>
                  </a:moveTo>
                  <a:lnTo>
                    <a:pt x="3211030" y="0"/>
                  </a:lnTo>
                  <a:lnTo>
                    <a:pt x="3211030" y="2774882"/>
                  </a:lnTo>
                  <a:lnTo>
                    <a:pt x="0" y="27748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1803" y="3770884"/>
            <a:ext cx="2774315" cy="145224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12065" marR="5080">
              <a:lnSpc>
                <a:spcPts val="2300"/>
              </a:lnSpc>
              <a:spcBef>
                <a:spcPts val="459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NYHA</a:t>
            </a:r>
            <a:r>
              <a:rPr dirty="0" sz="2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class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II-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2200">
              <a:latin typeface="Arial"/>
              <a:cs typeface="Arial"/>
            </a:endParaRPr>
          </a:p>
          <a:p>
            <a:pPr algn="ctr" marL="847090" marR="839469" indent="-635">
              <a:lnSpc>
                <a:spcPts val="3190"/>
              </a:lnSpc>
            </a:pP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EF&lt;45%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98030" y="3130942"/>
            <a:ext cx="3223895" cy="2787650"/>
            <a:chOff x="3498030" y="3130942"/>
            <a:chExt cx="3223895" cy="2787650"/>
          </a:xfrm>
        </p:grpSpPr>
        <p:sp>
          <p:nvSpPr>
            <p:cNvPr id="11" name="object 11" descr=""/>
            <p:cNvSpPr/>
            <p:nvPr/>
          </p:nvSpPr>
          <p:spPr>
            <a:xfrm>
              <a:off x="3504380" y="3137292"/>
              <a:ext cx="3211195" cy="2774950"/>
            </a:xfrm>
            <a:custGeom>
              <a:avLst/>
              <a:gdLst/>
              <a:ahLst/>
              <a:cxnLst/>
              <a:rect l="l" t="t" r="r" b="b"/>
              <a:pathLst>
                <a:path w="3211195" h="2774950">
                  <a:moveTo>
                    <a:pt x="3211029" y="0"/>
                  </a:moveTo>
                  <a:lnTo>
                    <a:pt x="0" y="0"/>
                  </a:lnTo>
                  <a:lnTo>
                    <a:pt x="0" y="2774881"/>
                  </a:lnTo>
                  <a:lnTo>
                    <a:pt x="3211029" y="2774881"/>
                  </a:lnTo>
                  <a:lnTo>
                    <a:pt x="3211029" y="0"/>
                  </a:lnTo>
                  <a:close/>
                </a:path>
              </a:pathLst>
            </a:custGeom>
            <a:solidFill>
              <a:srgbClr val="333399">
                <a:alpha val="5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04380" y="3137292"/>
              <a:ext cx="3211195" cy="2774950"/>
            </a:xfrm>
            <a:custGeom>
              <a:avLst/>
              <a:gdLst/>
              <a:ahLst/>
              <a:cxnLst/>
              <a:rect l="l" t="t" r="r" b="b"/>
              <a:pathLst>
                <a:path w="3211195" h="2774950">
                  <a:moveTo>
                    <a:pt x="0" y="0"/>
                  </a:moveTo>
                  <a:lnTo>
                    <a:pt x="3211030" y="0"/>
                  </a:lnTo>
                  <a:lnTo>
                    <a:pt x="3211030" y="2774882"/>
                  </a:lnTo>
                  <a:lnTo>
                    <a:pt x="0" y="27748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645236" y="3661155"/>
            <a:ext cx="2929890" cy="122047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NYHA</a:t>
            </a:r>
            <a:r>
              <a:rPr dirty="0" sz="22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  <a:p>
            <a:pPr algn="ctr" marL="924560" marR="916940" indent="-635">
              <a:lnSpc>
                <a:spcPts val="3220"/>
              </a:lnSpc>
            </a:pP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EF&lt;30%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93350" y="5912173"/>
            <a:ext cx="6422390" cy="308610"/>
          </a:xfrm>
          <a:custGeom>
            <a:avLst/>
            <a:gdLst/>
            <a:ahLst/>
            <a:cxnLst/>
            <a:rect l="l" t="t" r="r" b="b"/>
            <a:pathLst>
              <a:path w="6422390" h="308610">
                <a:moveTo>
                  <a:pt x="6422061" y="0"/>
                </a:moveTo>
                <a:lnTo>
                  <a:pt x="0" y="0"/>
                </a:lnTo>
                <a:lnTo>
                  <a:pt x="0" y="308319"/>
                </a:lnTo>
                <a:lnTo>
                  <a:pt x="6422061" y="308319"/>
                </a:lnTo>
                <a:lnTo>
                  <a:pt x="6422061" y="0"/>
                </a:lnTo>
                <a:close/>
              </a:path>
            </a:pathLst>
          </a:custGeom>
          <a:solidFill>
            <a:srgbClr val="30309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892" y="208788"/>
            <a:ext cx="686498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9770" algn="l"/>
              </a:tabLst>
            </a:pPr>
            <a:r>
              <a:rPr dirty="0" spc="-10"/>
              <a:t>Clinical</a:t>
            </a:r>
            <a:r>
              <a:rPr dirty="0"/>
              <a:t>	Outcome</a:t>
            </a:r>
            <a:r>
              <a:rPr dirty="0" spc="10"/>
              <a:t> </a:t>
            </a:r>
            <a:r>
              <a:rPr dirty="0" spc="-10"/>
              <a:t>Measures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8101" y="1600361"/>
            <a:ext cx="5467985" cy="4526280"/>
          </a:xfrm>
          <a:prstGeom prst="rect">
            <a:avLst/>
          </a:prstGeom>
          <a:solidFill>
            <a:srgbClr val="CECEEF"/>
          </a:solidFill>
        </p:spPr>
        <p:txBody>
          <a:bodyPr wrap="square" lIns="0" tIns="244475" rIns="0" bIns="0" rtlCol="0" vert="horz">
            <a:spAutoFit/>
          </a:bodyPr>
          <a:lstStyle/>
          <a:p>
            <a:pPr marL="511809">
              <a:lnSpc>
                <a:spcPct val="100000"/>
              </a:lnSpc>
              <a:spcBef>
                <a:spcPts val="1925"/>
              </a:spcBef>
            </a:pPr>
            <a:r>
              <a:rPr dirty="0" sz="2800" b="1">
                <a:latin typeface="Arial"/>
                <a:cs typeface="Arial"/>
              </a:rPr>
              <a:t>Primary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Outcome:</a:t>
            </a:r>
            <a:endParaRPr sz="2800">
              <a:latin typeface="Arial"/>
              <a:cs typeface="Arial"/>
            </a:endParaRPr>
          </a:p>
          <a:p>
            <a:pPr marL="511809" marR="803910">
              <a:lnSpc>
                <a:spcPts val="3310"/>
              </a:lnSpc>
              <a:spcBef>
                <a:spcPts val="869"/>
              </a:spcBef>
            </a:pPr>
            <a:r>
              <a:rPr dirty="0" sz="2800">
                <a:latin typeface="Arial"/>
                <a:cs typeface="Arial"/>
              </a:rPr>
              <a:t>Time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cardiac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composite event</a:t>
            </a:r>
            <a:endParaRPr sz="2800">
              <a:latin typeface="Arial"/>
              <a:cs typeface="Arial"/>
            </a:endParaRPr>
          </a:p>
          <a:p>
            <a:pPr marL="1254125" indent="-285750">
              <a:lnSpc>
                <a:spcPct val="100000"/>
              </a:lnSpc>
              <a:spcBef>
                <a:spcPts val="540"/>
              </a:spcBef>
              <a:buChar char="–"/>
              <a:tabLst>
                <a:tab pos="1254760" algn="l"/>
              </a:tabLst>
            </a:pPr>
            <a:r>
              <a:rPr dirty="0" sz="2400">
                <a:latin typeface="Arial"/>
                <a:cs typeface="Arial"/>
              </a:rPr>
              <a:t>Cardiac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death</a:t>
            </a:r>
            <a:endParaRPr sz="2400">
              <a:latin typeface="Arial"/>
              <a:cs typeface="Arial"/>
            </a:endParaRPr>
          </a:p>
          <a:p>
            <a:pPr marL="1254125" indent="-285750">
              <a:lnSpc>
                <a:spcPct val="100000"/>
              </a:lnSpc>
              <a:spcBef>
                <a:spcPts val="530"/>
              </a:spcBef>
              <a:buChar char="–"/>
              <a:tabLst>
                <a:tab pos="1254760" algn="l"/>
              </a:tabLst>
            </a:pPr>
            <a:r>
              <a:rPr dirty="0" sz="2400" spc="-25">
                <a:latin typeface="Arial"/>
                <a:cs typeface="Arial"/>
              </a:rPr>
              <a:t>MI</a:t>
            </a:r>
            <a:endParaRPr sz="2400">
              <a:latin typeface="Arial"/>
              <a:cs typeface="Arial"/>
            </a:endParaRPr>
          </a:p>
          <a:p>
            <a:pPr marL="1254125" indent="-285750">
              <a:lnSpc>
                <a:spcPct val="100000"/>
              </a:lnSpc>
              <a:spcBef>
                <a:spcPts val="600"/>
              </a:spcBef>
              <a:buChar char="–"/>
              <a:tabLst>
                <a:tab pos="1254760" algn="l"/>
              </a:tabLst>
            </a:pPr>
            <a:r>
              <a:rPr dirty="0" sz="2400">
                <a:latin typeface="Arial"/>
                <a:cs typeface="Arial"/>
              </a:rPr>
              <a:t>Resuscitated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cardiac</a:t>
            </a:r>
            <a:r>
              <a:rPr dirty="0" sz="2400" spc="-10">
                <a:latin typeface="Arial"/>
                <a:cs typeface="Arial"/>
              </a:rPr>
              <a:t> arrest</a:t>
            </a:r>
            <a:endParaRPr sz="2400">
              <a:latin typeface="Arial"/>
              <a:cs typeface="Arial"/>
            </a:endParaRPr>
          </a:p>
          <a:p>
            <a:pPr marL="1254125" marR="1134110" indent="-285115">
              <a:lnSpc>
                <a:spcPct val="100800"/>
              </a:lnSpc>
              <a:spcBef>
                <a:spcPts val="505"/>
              </a:spcBef>
              <a:buChar char="–"/>
              <a:tabLst>
                <a:tab pos="1254760" algn="l"/>
              </a:tabLst>
            </a:pPr>
            <a:r>
              <a:rPr dirty="0" sz="2400">
                <a:latin typeface="Arial"/>
                <a:cs typeface="Arial"/>
              </a:rPr>
              <a:t>Cardiac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hospitalization </a:t>
            </a:r>
            <a:r>
              <a:rPr dirty="0" sz="2400">
                <a:latin typeface="Arial"/>
                <a:cs typeface="Arial"/>
              </a:rPr>
              <a:t>(worsening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HF,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ACS, </a:t>
            </a:r>
            <a:r>
              <a:rPr dirty="0" sz="2400" spc="-10">
                <a:latin typeface="Arial"/>
                <a:cs typeface="Arial"/>
              </a:rPr>
              <a:t>arrhythmia)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13956" y="1600361"/>
            <a:ext cx="5468620" cy="4526280"/>
          </a:xfrm>
          <a:prstGeom prst="rect">
            <a:avLst/>
          </a:prstGeom>
          <a:solidFill>
            <a:srgbClr val="CECEEF"/>
          </a:solidFill>
        </p:spPr>
        <p:txBody>
          <a:bodyPr wrap="square" lIns="0" tIns="244475" rIns="0" bIns="0" rtlCol="0" vert="horz">
            <a:spAutoFit/>
          </a:bodyPr>
          <a:lstStyle/>
          <a:p>
            <a:pPr marL="511809">
              <a:lnSpc>
                <a:spcPct val="100000"/>
              </a:lnSpc>
              <a:spcBef>
                <a:spcPts val="1925"/>
              </a:spcBef>
            </a:pPr>
            <a:r>
              <a:rPr dirty="0" sz="2800" b="1">
                <a:latin typeface="Arial"/>
                <a:cs typeface="Arial"/>
              </a:rPr>
              <a:t>Secondary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Outcomes:</a:t>
            </a:r>
            <a:endParaRPr sz="2800">
              <a:latin typeface="Arial"/>
              <a:cs typeface="Arial"/>
            </a:endParaRPr>
          </a:p>
          <a:p>
            <a:pPr marL="854710" indent="-343535">
              <a:lnSpc>
                <a:spcPct val="100000"/>
              </a:lnSpc>
              <a:spcBef>
                <a:spcPts val="535"/>
              </a:spcBef>
              <a:buChar char="•"/>
              <a:tabLst>
                <a:tab pos="854710" algn="l"/>
                <a:tab pos="855344" algn="l"/>
              </a:tabLst>
            </a:pPr>
            <a:r>
              <a:rPr dirty="0" sz="2000">
                <a:latin typeface="Arial"/>
                <a:cs typeface="Arial"/>
              </a:rPr>
              <a:t>Each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component</a:t>
            </a:r>
            <a:endParaRPr sz="2000">
              <a:latin typeface="Arial"/>
              <a:cs typeface="Arial"/>
            </a:endParaRPr>
          </a:p>
          <a:p>
            <a:pPr marL="854710" marR="699770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854710" algn="l"/>
                <a:tab pos="855344" algn="l"/>
              </a:tabLst>
            </a:pPr>
            <a:r>
              <a:rPr dirty="0" sz="2000">
                <a:latin typeface="Arial"/>
                <a:cs typeface="Arial"/>
              </a:rPr>
              <a:t>Event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composite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each </a:t>
            </a:r>
            <a:r>
              <a:rPr dirty="0" sz="2000" spc="-10">
                <a:latin typeface="Arial"/>
                <a:cs typeface="Arial"/>
              </a:rPr>
              <a:t>component</a:t>
            </a:r>
            <a:endParaRPr sz="2000">
              <a:latin typeface="Arial"/>
              <a:cs typeface="Arial"/>
            </a:endParaRPr>
          </a:p>
          <a:p>
            <a:pPr marL="85471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854710" algn="l"/>
                <a:tab pos="855344" algn="l"/>
              </a:tabLst>
            </a:pPr>
            <a:r>
              <a:rPr dirty="0" sz="2000">
                <a:latin typeface="Arial"/>
                <a:cs typeface="Arial"/>
              </a:rPr>
              <a:t>All cause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death</a:t>
            </a:r>
            <a:endParaRPr sz="2000">
              <a:latin typeface="Arial"/>
              <a:cs typeface="Arial"/>
            </a:endParaRPr>
          </a:p>
          <a:p>
            <a:pPr marL="854710" marR="1273175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854710" algn="l"/>
                <a:tab pos="855344" algn="l"/>
              </a:tabLst>
            </a:pPr>
            <a:r>
              <a:rPr dirty="0" sz="2000">
                <a:latin typeface="Arial"/>
                <a:cs typeface="Arial"/>
              </a:rPr>
              <a:t>Effect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imaging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strategy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on </a:t>
            </a:r>
            <a:r>
              <a:rPr dirty="0" sz="2000">
                <a:latin typeface="Arial"/>
                <a:cs typeface="Arial"/>
              </a:rPr>
              <a:t>incidence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revascularization</a:t>
            </a:r>
            <a:endParaRPr sz="2000">
              <a:latin typeface="Arial"/>
              <a:cs typeface="Arial"/>
            </a:endParaRPr>
          </a:p>
          <a:p>
            <a:pPr marL="854710" marR="1430020" indent="-342900">
              <a:lnSpc>
                <a:spcPct val="100000"/>
              </a:lnSpc>
              <a:spcBef>
                <a:spcPts val="500"/>
              </a:spcBef>
              <a:buChar char="•"/>
              <a:tabLst>
                <a:tab pos="854710" algn="l"/>
                <a:tab pos="855344" algn="l"/>
              </a:tabLst>
            </a:pPr>
            <a:r>
              <a:rPr dirty="0" sz="2000">
                <a:latin typeface="Arial"/>
                <a:cs typeface="Arial"/>
              </a:rPr>
              <a:t>Interaction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imaging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revascularization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10">
                <a:latin typeface="Arial"/>
                <a:cs typeface="Arial"/>
              </a:rPr>
              <a:t> primary </a:t>
            </a:r>
            <a:r>
              <a:rPr dirty="0" sz="2000">
                <a:latin typeface="Arial"/>
                <a:cs typeface="Arial"/>
              </a:rPr>
              <a:t>outcome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CV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death</a:t>
            </a:r>
            <a:endParaRPr sz="2000">
              <a:latin typeface="Arial"/>
              <a:cs typeface="Arial"/>
            </a:endParaRPr>
          </a:p>
          <a:p>
            <a:pPr marL="854710" marR="709295" indent="-342900">
              <a:lnSpc>
                <a:spcPct val="100000"/>
              </a:lnSpc>
              <a:spcBef>
                <a:spcPts val="505"/>
              </a:spcBef>
              <a:buChar char="•"/>
              <a:tabLst>
                <a:tab pos="854710" algn="l"/>
                <a:tab pos="855344" algn="l"/>
              </a:tabLst>
            </a:pPr>
            <a:r>
              <a:rPr dirty="0" sz="2000">
                <a:latin typeface="Arial"/>
                <a:cs typeface="Arial"/>
              </a:rPr>
              <a:t>Outcomes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ischemia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0">
                <a:latin typeface="Arial"/>
                <a:cs typeface="Arial"/>
              </a:rPr>
              <a:t> viability cohorts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2740" rIns="0" bIns="0" rtlCol="0" vert="horz">
            <a:spAutoFit/>
          </a:bodyPr>
          <a:lstStyle/>
          <a:p>
            <a:pPr marL="241935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Methods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02322" y="1303020"/>
            <a:ext cx="8375015" cy="544512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4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35">
                <a:latin typeface="Arial"/>
                <a:cs typeface="Arial"/>
              </a:rPr>
              <a:t>Target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sample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size: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1511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patient</a:t>
            </a:r>
            <a:endParaRPr sz="3200">
              <a:latin typeface="Arial"/>
              <a:cs typeface="Arial"/>
            </a:endParaRPr>
          </a:p>
          <a:p>
            <a:pPr marL="354965" marR="6350" indent="-342900">
              <a:lnSpc>
                <a:spcPts val="382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Propensity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score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matching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adjust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for </a:t>
            </a:r>
            <a:r>
              <a:rPr dirty="0" sz="3200" spc="-10">
                <a:latin typeface="Arial"/>
                <a:cs typeface="Arial"/>
              </a:rPr>
              <a:t>differences:</a:t>
            </a:r>
            <a:endParaRPr sz="32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535"/>
              </a:spcBef>
              <a:buChar char="–"/>
              <a:tabLst>
                <a:tab pos="755015" algn="l"/>
              </a:tabLst>
            </a:pPr>
            <a:r>
              <a:rPr dirty="0" sz="2800">
                <a:latin typeface="Arial"/>
                <a:cs typeface="Arial"/>
              </a:rPr>
              <a:t>All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baseline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characteristics</a:t>
            </a:r>
            <a:endParaRPr sz="28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720"/>
              </a:spcBef>
              <a:buChar char="–"/>
              <a:tabLst>
                <a:tab pos="755015" algn="l"/>
              </a:tabLst>
            </a:pPr>
            <a:r>
              <a:rPr dirty="0" sz="2800">
                <a:latin typeface="Arial"/>
                <a:cs typeface="Arial"/>
              </a:rPr>
              <a:t>Location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study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site</a:t>
            </a:r>
            <a:endParaRPr sz="28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650"/>
              </a:spcBef>
              <a:buChar char="–"/>
              <a:tabLst>
                <a:tab pos="755015" algn="l"/>
              </a:tabLst>
            </a:pPr>
            <a:r>
              <a:rPr dirty="0" sz="2800">
                <a:latin typeface="Arial"/>
                <a:cs typeface="Arial"/>
              </a:rPr>
              <a:t>Status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randomization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vs.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registry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Competing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risk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analysis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primary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outcome</a:t>
            </a:r>
            <a:endParaRPr sz="3200">
              <a:latin typeface="Arial"/>
              <a:cs typeface="Arial"/>
            </a:endParaRPr>
          </a:p>
          <a:p>
            <a:pPr marL="354965" marR="1176020" indent="-342900">
              <a:lnSpc>
                <a:spcPts val="382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Cumulative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incidence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function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used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estimate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probability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endpoints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Intention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treat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analysis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2023-03-04T19:30:40Z</dcterms:created>
  <dcterms:modified xsi:type="dcterms:W3CDTF">2023-03-04T19:30:40Z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LastSaved">
    <vt:filetime>2023-03-04T00:00:00Z</vt:filetime>
  </property>
  <property fmtid="{D5CDD505-2E9C-101B-9397-08002B2CF9AE}" pid="4" name="Producer">
    <vt:lpwstr>macOS Version 11.1 (Build 20C69) Quartz PDFContext</vt:lpwstr>
  </property>
</Properties>
</file>