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3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4.jpg"/><Relationship Id="rId4" Type="http://schemas.openxmlformats.org/officeDocument/2006/relationships/image" Target="../media/image5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1F5F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994398"/>
            <a:ext cx="12191999" cy="863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4248340" y="206311"/>
            <a:ext cx="3710051" cy="3832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994398"/>
            <a:ext cx="12191999" cy="863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2936430" y="71691"/>
            <a:ext cx="6324091" cy="483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994398"/>
            <a:ext cx="12191999" cy="863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413510" y="1582901"/>
            <a:ext cx="9342120" cy="36751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4177520" y="616618"/>
            <a:ext cx="3654035" cy="4035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994398"/>
            <a:ext cx="12191999" cy="8635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67530" y="61213"/>
            <a:ext cx="4456938" cy="632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1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4972" y="1205864"/>
            <a:ext cx="11362055" cy="44081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1F5F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9056" y="0"/>
            <a:ext cx="11792943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5767" y="2218943"/>
            <a:ext cx="6372860" cy="22155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 marL="12065" marR="5080" indent="3175">
              <a:lnSpc>
                <a:spcPct val="100000"/>
              </a:lnSpc>
              <a:spcBef>
                <a:spcPts val="105"/>
              </a:spcBef>
            </a:pPr>
            <a:r>
              <a:rPr dirty="0" sz="3600" spc="-5">
                <a:solidFill>
                  <a:srgbClr val="002855"/>
                </a:solidFill>
                <a:latin typeface="Arial"/>
                <a:cs typeface="Arial"/>
              </a:rPr>
              <a:t>Clopidogrel versus Aspirin  </a:t>
            </a:r>
            <a:r>
              <a:rPr dirty="0" sz="3600">
                <a:solidFill>
                  <a:srgbClr val="002855"/>
                </a:solidFill>
                <a:latin typeface="Arial"/>
                <a:cs typeface="Arial"/>
              </a:rPr>
              <a:t>Monotherapy </a:t>
            </a:r>
            <a:r>
              <a:rPr dirty="0" sz="3600" spc="-15">
                <a:solidFill>
                  <a:srgbClr val="002855"/>
                </a:solidFill>
                <a:latin typeface="Arial"/>
                <a:cs typeface="Arial"/>
              </a:rPr>
              <a:t>in </a:t>
            </a:r>
            <a:r>
              <a:rPr dirty="0" sz="3600" spc="-5">
                <a:solidFill>
                  <a:srgbClr val="002855"/>
                </a:solidFill>
                <a:latin typeface="Arial"/>
                <a:cs typeface="Arial"/>
              </a:rPr>
              <a:t>Patients </a:t>
            </a:r>
            <a:r>
              <a:rPr dirty="0" sz="3600" spc="-15">
                <a:solidFill>
                  <a:srgbClr val="002855"/>
                </a:solidFill>
                <a:latin typeface="Arial"/>
                <a:cs typeface="Arial"/>
              </a:rPr>
              <a:t>with  </a:t>
            </a:r>
            <a:r>
              <a:rPr dirty="0" sz="3600" spc="-10">
                <a:solidFill>
                  <a:srgbClr val="002855"/>
                </a:solidFill>
                <a:latin typeface="Arial"/>
                <a:cs typeface="Arial"/>
              </a:rPr>
              <a:t>High </a:t>
            </a:r>
            <a:r>
              <a:rPr dirty="0" sz="3600" spc="-5">
                <a:solidFill>
                  <a:srgbClr val="002855"/>
                </a:solidFill>
                <a:latin typeface="Arial"/>
                <a:cs typeface="Arial"/>
              </a:rPr>
              <a:t>Ischemic </a:t>
            </a:r>
            <a:r>
              <a:rPr dirty="0" sz="3600" spc="-15">
                <a:solidFill>
                  <a:srgbClr val="002855"/>
                </a:solidFill>
                <a:latin typeface="Arial"/>
                <a:cs typeface="Arial"/>
              </a:rPr>
              <a:t>Risk </a:t>
            </a:r>
            <a:r>
              <a:rPr dirty="0" sz="3600" spc="5">
                <a:solidFill>
                  <a:srgbClr val="002855"/>
                </a:solidFill>
                <a:latin typeface="Arial"/>
                <a:cs typeface="Arial"/>
              </a:rPr>
              <a:t>after</a:t>
            </a:r>
            <a:r>
              <a:rPr dirty="0" sz="3600" spc="20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3600" spc="-20">
                <a:solidFill>
                  <a:srgbClr val="002855"/>
                </a:solidFill>
                <a:latin typeface="Arial"/>
                <a:cs typeface="Arial"/>
              </a:rPr>
              <a:t>PCI</a:t>
            </a:r>
            <a:endParaRPr sz="3600">
              <a:latin typeface="Arial"/>
              <a:cs typeface="Arial"/>
            </a:endParaRPr>
          </a:p>
          <a:p>
            <a:pPr algn="ctr" marL="3175">
              <a:lnSpc>
                <a:spcPts val="4280"/>
              </a:lnSpc>
            </a:pPr>
            <a:r>
              <a:rPr dirty="0" sz="3600">
                <a:solidFill>
                  <a:srgbClr val="002855"/>
                </a:solidFill>
                <a:latin typeface="Arial"/>
                <a:cs typeface="Arial"/>
              </a:rPr>
              <a:t>: </a:t>
            </a:r>
            <a:r>
              <a:rPr dirty="0" sz="3600" spc="-15">
                <a:solidFill>
                  <a:srgbClr val="002855"/>
                </a:solidFill>
                <a:latin typeface="Arial"/>
                <a:cs typeface="Arial"/>
              </a:rPr>
              <a:t>SMART-CHOICE </a:t>
            </a:r>
            <a:r>
              <a:rPr dirty="0" sz="3600">
                <a:solidFill>
                  <a:srgbClr val="002855"/>
                </a:solidFill>
                <a:latin typeface="Arial"/>
                <a:cs typeface="Arial"/>
              </a:rPr>
              <a:t>3</a:t>
            </a:r>
            <a:r>
              <a:rPr dirty="0" sz="3600" spc="-75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3600" spc="-50">
                <a:solidFill>
                  <a:srgbClr val="002855"/>
                </a:solidFill>
                <a:latin typeface="Arial"/>
                <a:cs typeface="Arial"/>
              </a:rPr>
              <a:t>Trial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26261" y="4983846"/>
            <a:ext cx="4222750" cy="1398905"/>
          </a:xfrm>
          <a:prstGeom prst="rect">
            <a:avLst/>
          </a:prstGeom>
        </p:spPr>
        <p:txBody>
          <a:bodyPr wrap="square" lIns="0" tIns="154940" rIns="0" bIns="0" rtlCol="0" vert="horz">
            <a:spAutoFit/>
          </a:bodyPr>
          <a:lstStyle/>
          <a:p>
            <a:pPr marL="405130">
              <a:lnSpc>
                <a:spcPct val="100000"/>
              </a:lnSpc>
              <a:spcBef>
                <a:spcPts val="1220"/>
              </a:spcBef>
            </a:pPr>
            <a:r>
              <a:rPr dirty="0" sz="2750" b="1">
                <a:solidFill>
                  <a:srgbClr val="002855"/>
                </a:solidFill>
                <a:latin typeface="Arial Narrow"/>
                <a:cs typeface="Arial Narrow"/>
              </a:rPr>
              <a:t>Joo-Yong </a:t>
            </a:r>
            <a:r>
              <a:rPr dirty="0" sz="2750" spc="10" b="1">
                <a:solidFill>
                  <a:srgbClr val="002855"/>
                </a:solidFill>
                <a:latin typeface="Arial Narrow"/>
                <a:cs typeface="Arial Narrow"/>
              </a:rPr>
              <a:t>Hahn,</a:t>
            </a:r>
            <a:r>
              <a:rPr dirty="0" sz="2750" spc="-10" b="1">
                <a:solidFill>
                  <a:srgbClr val="002855"/>
                </a:solidFill>
                <a:latin typeface="Arial Narrow"/>
                <a:cs typeface="Arial Narrow"/>
              </a:rPr>
              <a:t> </a:t>
            </a:r>
            <a:r>
              <a:rPr dirty="0" sz="2750" spc="30" b="1">
                <a:solidFill>
                  <a:srgbClr val="002855"/>
                </a:solidFill>
                <a:latin typeface="Arial Narrow"/>
                <a:cs typeface="Arial Narrow"/>
              </a:rPr>
              <a:t>MD/PhD</a:t>
            </a:r>
            <a:endParaRPr sz="2750">
              <a:latin typeface="Arial Narrow"/>
              <a:cs typeface="Arial Narrow"/>
            </a:endParaRPr>
          </a:p>
          <a:p>
            <a:pPr marL="12700" marR="5080" indent="274955">
              <a:lnSpc>
                <a:spcPct val="131500"/>
              </a:lnSpc>
              <a:spcBef>
                <a:spcPts val="75"/>
              </a:spcBef>
            </a:pPr>
            <a:r>
              <a:rPr dirty="0" sz="2000" spc="-5">
                <a:solidFill>
                  <a:srgbClr val="002855"/>
                </a:solidFill>
                <a:latin typeface="Arial Narrow"/>
                <a:cs typeface="Arial Narrow"/>
              </a:rPr>
              <a:t>Samsung </a:t>
            </a:r>
            <a:r>
              <a:rPr dirty="0" sz="2000" spc="-10">
                <a:solidFill>
                  <a:srgbClr val="002855"/>
                </a:solidFill>
                <a:latin typeface="Arial Narrow"/>
                <a:cs typeface="Arial Narrow"/>
              </a:rPr>
              <a:t>Medical </a:t>
            </a:r>
            <a:r>
              <a:rPr dirty="0" sz="2000" spc="-20">
                <a:solidFill>
                  <a:srgbClr val="002855"/>
                </a:solidFill>
                <a:latin typeface="Arial Narrow"/>
                <a:cs typeface="Arial Narrow"/>
              </a:rPr>
              <a:t>Center, </a:t>
            </a:r>
            <a:r>
              <a:rPr dirty="0" sz="2000" spc="-5">
                <a:solidFill>
                  <a:srgbClr val="002855"/>
                </a:solidFill>
                <a:latin typeface="Arial Narrow"/>
                <a:cs typeface="Arial Narrow"/>
              </a:rPr>
              <a:t>Seoul, </a:t>
            </a:r>
            <a:r>
              <a:rPr dirty="0" sz="2000" spc="10">
                <a:solidFill>
                  <a:srgbClr val="002855"/>
                </a:solidFill>
                <a:latin typeface="Arial Narrow"/>
                <a:cs typeface="Arial Narrow"/>
              </a:rPr>
              <a:t>Korea  </a:t>
            </a:r>
            <a:r>
              <a:rPr dirty="0" sz="2000" spc="5">
                <a:solidFill>
                  <a:srgbClr val="002855"/>
                </a:solidFill>
                <a:latin typeface="Arial Narrow"/>
                <a:cs typeface="Arial Narrow"/>
              </a:rPr>
              <a:t>On </a:t>
            </a:r>
            <a:r>
              <a:rPr dirty="0" sz="2000">
                <a:solidFill>
                  <a:srgbClr val="002855"/>
                </a:solidFill>
                <a:latin typeface="Arial Narrow"/>
                <a:cs typeface="Arial Narrow"/>
              </a:rPr>
              <a:t>behalf </a:t>
            </a:r>
            <a:r>
              <a:rPr dirty="0" sz="2000" spc="-5">
                <a:solidFill>
                  <a:srgbClr val="002855"/>
                </a:solidFill>
                <a:latin typeface="Arial Narrow"/>
                <a:cs typeface="Arial Narrow"/>
              </a:rPr>
              <a:t>of </a:t>
            </a:r>
            <a:r>
              <a:rPr dirty="0" sz="2000" spc="-10">
                <a:solidFill>
                  <a:srgbClr val="002855"/>
                </a:solidFill>
                <a:latin typeface="Arial Narrow"/>
                <a:cs typeface="Arial Narrow"/>
              </a:rPr>
              <a:t>SMART-CHOICE </a:t>
            </a:r>
            <a:r>
              <a:rPr dirty="0" sz="2000" spc="10">
                <a:solidFill>
                  <a:srgbClr val="002855"/>
                </a:solidFill>
                <a:latin typeface="Arial Narrow"/>
                <a:cs typeface="Arial Narrow"/>
              </a:rPr>
              <a:t>3</a:t>
            </a:r>
            <a:r>
              <a:rPr dirty="0" sz="2000" spc="-130">
                <a:solidFill>
                  <a:srgbClr val="002855"/>
                </a:solidFill>
                <a:latin typeface="Arial Narrow"/>
                <a:cs typeface="Arial Narrow"/>
              </a:rPr>
              <a:t> </a:t>
            </a:r>
            <a:r>
              <a:rPr dirty="0" sz="2000" spc="-5">
                <a:solidFill>
                  <a:srgbClr val="002855"/>
                </a:solidFill>
                <a:latin typeface="Arial Narrow"/>
                <a:cs typeface="Arial Narrow"/>
              </a:rPr>
              <a:t>Investigators</a:t>
            </a:r>
            <a:endParaRPr sz="2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466" y="238950"/>
            <a:ext cx="2212390" cy="4833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657" y="93980"/>
            <a:ext cx="2244725" cy="6324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15"/>
              <a:t>Study</a:t>
            </a:r>
            <a:r>
              <a:rPr dirty="0" spc="-10"/>
              <a:t> </a:t>
            </a:r>
            <a:r>
              <a:rPr dirty="0" spc="5"/>
              <a:t>Flow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05226" y="452501"/>
            <a:ext cx="5438775" cy="571500"/>
          </a:xfrm>
          <a:prstGeom prst="rect">
            <a:avLst/>
          </a:prstGeom>
          <a:solidFill>
            <a:srgbClr val="B4E4A1"/>
          </a:solidFill>
          <a:ln w="9525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 marL="1905">
              <a:lnSpc>
                <a:spcPts val="2155"/>
              </a:lnSpc>
            </a:pPr>
            <a:r>
              <a:rPr dirty="0" sz="2000" spc="10" b="1">
                <a:latin typeface="Arial Narrow"/>
                <a:cs typeface="Arial Narrow"/>
              </a:rPr>
              <a:t>5542 </a:t>
            </a:r>
            <a:r>
              <a:rPr dirty="0" sz="2000" spc="-5" b="1">
                <a:latin typeface="Arial Narrow"/>
                <a:cs typeface="Arial Narrow"/>
              </a:rPr>
              <a:t>Patients </a:t>
            </a:r>
            <a:r>
              <a:rPr dirty="0" sz="2000" spc="5" b="1">
                <a:latin typeface="Arial Narrow"/>
                <a:cs typeface="Arial Narrow"/>
              </a:rPr>
              <a:t>were </a:t>
            </a:r>
            <a:r>
              <a:rPr dirty="0" sz="2000" spc="-5" b="1">
                <a:latin typeface="Arial Narrow"/>
                <a:cs typeface="Arial Narrow"/>
              </a:rPr>
              <a:t>assessed </a:t>
            </a:r>
            <a:r>
              <a:rPr dirty="0" sz="2000" spc="5" b="1">
                <a:latin typeface="Arial Narrow"/>
                <a:cs typeface="Arial Narrow"/>
              </a:rPr>
              <a:t>for</a:t>
            </a:r>
            <a:r>
              <a:rPr dirty="0" sz="2000" spc="-215" b="1">
                <a:latin typeface="Arial Narrow"/>
                <a:cs typeface="Arial Narrow"/>
              </a:rPr>
              <a:t> </a:t>
            </a:r>
            <a:r>
              <a:rPr dirty="0" sz="2000" b="1">
                <a:latin typeface="Arial Narrow"/>
                <a:cs typeface="Arial Narrow"/>
              </a:rPr>
              <a:t>eligibility</a:t>
            </a:r>
            <a:endParaRPr sz="2000">
              <a:latin typeface="Arial Narrow"/>
              <a:cs typeface="Arial Narrow"/>
            </a:endParaRPr>
          </a:p>
          <a:p>
            <a:pPr algn="ctr">
              <a:lnSpc>
                <a:spcPts val="2340"/>
              </a:lnSpc>
              <a:spcBef>
                <a:spcPts val="5"/>
              </a:spcBef>
            </a:pPr>
            <a:r>
              <a:rPr dirty="0" sz="2000" spc="5" b="1">
                <a:latin typeface="Arial Narrow"/>
                <a:cs typeface="Arial Narrow"/>
              </a:rPr>
              <a:t>(From </a:t>
            </a:r>
            <a:r>
              <a:rPr dirty="0" sz="2000" spc="-5" b="1">
                <a:latin typeface="Arial Narrow"/>
                <a:cs typeface="Arial Narrow"/>
              </a:rPr>
              <a:t>Aug </a:t>
            </a:r>
            <a:r>
              <a:rPr dirty="0" sz="2000" spc="-10" b="1">
                <a:latin typeface="Arial Narrow"/>
                <a:cs typeface="Arial Narrow"/>
              </a:rPr>
              <a:t>2020 </a:t>
            </a:r>
            <a:r>
              <a:rPr dirty="0" sz="2000" spc="30" b="1">
                <a:latin typeface="Arial Narrow"/>
                <a:cs typeface="Arial Narrow"/>
              </a:rPr>
              <a:t>to </a:t>
            </a:r>
            <a:r>
              <a:rPr dirty="0" sz="2000" spc="5" b="1">
                <a:latin typeface="Arial Narrow"/>
                <a:cs typeface="Arial Narrow"/>
              </a:rPr>
              <a:t>July</a:t>
            </a:r>
            <a:r>
              <a:rPr dirty="0" sz="2000" spc="-254" b="1">
                <a:latin typeface="Arial Narrow"/>
                <a:cs typeface="Arial Narrow"/>
              </a:rPr>
              <a:t> </a:t>
            </a:r>
            <a:r>
              <a:rPr dirty="0" sz="2000" spc="-10" b="1">
                <a:latin typeface="Arial Narrow"/>
                <a:cs typeface="Arial Narrow"/>
              </a:rPr>
              <a:t>2023)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29626" y="1195450"/>
            <a:ext cx="3609975" cy="98107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444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5"/>
              </a:spcBef>
            </a:pPr>
            <a:r>
              <a:rPr dirty="0" sz="1550" spc="25" b="1">
                <a:latin typeface="Arial Narrow"/>
                <a:cs typeface="Arial Narrow"/>
              </a:rPr>
              <a:t>36 </a:t>
            </a:r>
            <a:r>
              <a:rPr dirty="0" sz="1550" spc="20" b="1">
                <a:latin typeface="Arial Narrow"/>
                <a:cs typeface="Arial Narrow"/>
              </a:rPr>
              <a:t>Were </a:t>
            </a:r>
            <a:r>
              <a:rPr dirty="0" sz="1550" spc="35" b="1">
                <a:latin typeface="Arial Narrow"/>
                <a:cs typeface="Arial Narrow"/>
              </a:rPr>
              <a:t>not</a:t>
            </a:r>
            <a:r>
              <a:rPr dirty="0" sz="1550" spc="-125" b="1">
                <a:latin typeface="Arial Narrow"/>
                <a:cs typeface="Arial Narrow"/>
              </a:rPr>
              <a:t> </a:t>
            </a:r>
            <a:r>
              <a:rPr dirty="0" sz="1550" spc="20" b="1">
                <a:latin typeface="Arial Narrow"/>
                <a:cs typeface="Arial Narrow"/>
              </a:rPr>
              <a:t>enrolled</a:t>
            </a:r>
            <a:endParaRPr sz="1550">
              <a:latin typeface="Arial Narrow"/>
              <a:cs typeface="Arial Narrow"/>
            </a:endParaRPr>
          </a:p>
          <a:p>
            <a:pPr marL="180975">
              <a:lnSpc>
                <a:spcPct val="100000"/>
              </a:lnSpc>
              <a:spcBef>
                <a:spcPts val="20"/>
              </a:spcBef>
            </a:pPr>
            <a:r>
              <a:rPr dirty="0" sz="1550" spc="25" b="1">
                <a:latin typeface="Arial Narrow"/>
                <a:cs typeface="Arial Narrow"/>
              </a:rPr>
              <a:t>18 </a:t>
            </a:r>
            <a:r>
              <a:rPr dirty="0" sz="1550" spc="10" b="1">
                <a:latin typeface="Arial Narrow"/>
                <a:cs typeface="Arial Narrow"/>
              </a:rPr>
              <a:t>declined </a:t>
            </a:r>
            <a:r>
              <a:rPr dirty="0" sz="1550" spc="15" b="1">
                <a:latin typeface="Arial Narrow"/>
                <a:cs typeface="Arial Narrow"/>
              </a:rPr>
              <a:t>to</a:t>
            </a:r>
            <a:r>
              <a:rPr dirty="0" sz="1550" spc="-40" b="1">
                <a:latin typeface="Arial Narrow"/>
                <a:cs typeface="Arial Narrow"/>
              </a:rPr>
              <a:t> </a:t>
            </a:r>
            <a:r>
              <a:rPr dirty="0" sz="1550" spc="15" b="1">
                <a:latin typeface="Arial Narrow"/>
                <a:cs typeface="Arial Narrow"/>
              </a:rPr>
              <a:t>consent</a:t>
            </a:r>
            <a:endParaRPr sz="1550">
              <a:latin typeface="Arial Narrow"/>
              <a:cs typeface="Arial Narrow"/>
            </a:endParaRPr>
          </a:p>
          <a:p>
            <a:pPr marL="226695" marR="762635" indent="-46355">
              <a:lnSpc>
                <a:spcPct val="104900"/>
              </a:lnSpc>
            </a:pPr>
            <a:r>
              <a:rPr dirty="0" sz="1550" spc="25" b="1">
                <a:latin typeface="Arial Narrow"/>
                <a:cs typeface="Arial Narrow"/>
              </a:rPr>
              <a:t>12 </a:t>
            </a:r>
            <a:r>
              <a:rPr dirty="0" sz="1550" spc="20" b="1">
                <a:latin typeface="Arial Narrow"/>
                <a:cs typeface="Arial Narrow"/>
              </a:rPr>
              <a:t>did </a:t>
            </a:r>
            <a:r>
              <a:rPr dirty="0" sz="1550" spc="30" b="1">
                <a:latin typeface="Arial Narrow"/>
                <a:cs typeface="Arial Narrow"/>
              </a:rPr>
              <a:t>not </a:t>
            </a:r>
            <a:r>
              <a:rPr dirty="0" sz="1550" spc="15" b="1">
                <a:latin typeface="Arial Narrow"/>
                <a:cs typeface="Arial Narrow"/>
              </a:rPr>
              <a:t>meet </a:t>
            </a:r>
            <a:r>
              <a:rPr dirty="0" sz="1550" spc="10" b="1">
                <a:latin typeface="Arial Narrow"/>
                <a:cs typeface="Arial Narrow"/>
              </a:rPr>
              <a:t>enrolment</a:t>
            </a:r>
            <a:r>
              <a:rPr dirty="0" sz="1550" spc="-135" b="1">
                <a:latin typeface="Arial Narrow"/>
                <a:cs typeface="Arial Narrow"/>
              </a:rPr>
              <a:t> </a:t>
            </a:r>
            <a:r>
              <a:rPr dirty="0" sz="1550" spc="5" b="1">
                <a:latin typeface="Arial Narrow"/>
                <a:cs typeface="Arial Narrow"/>
              </a:rPr>
              <a:t>criteria  </a:t>
            </a:r>
            <a:r>
              <a:rPr dirty="0" sz="1550" spc="10" b="1">
                <a:latin typeface="Arial Narrow"/>
                <a:cs typeface="Arial Narrow"/>
              </a:rPr>
              <a:t>6 </a:t>
            </a:r>
            <a:r>
              <a:rPr dirty="0" sz="1550" spc="5" b="1">
                <a:latin typeface="Arial Narrow"/>
                <a:cs typeface="Arial Narrow"/>
              </a:rPr>
              <a:t>duplicates </a:t>
            </a:r>
            <a:r>
              <a:rPr dirty="0" sz="1550" spc="10" b="1">
                <a:latin typeface="Arial Narrow"/>
                <a:cs typeface="Arial Narrow"/>
              </a:rPr>
              <a:t>already</a:t>
            </a:r>
            <a:r>
              <a:rPr dirty="0" sz="1550" spc="30" b="1">
                <a:latin typeface="Arial Narrow"/>
                <a:cs typeface="Arial Narrow"/>
              </a:rPr>
              <a:t> </a:t>
            </a:r>
            <a:r>
              <a:rPr dirty="0" sz="1550" spc="20" b="1">
                <a:latin typeface="Arial Narrow"/>
                <a:cs typeface="Arial Narrow"/>
              </a:rPr>
              <a:t>enrolled</a:t>
            </a:r>
            <a:endParaRPr sz="155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38676" y="2309876"/>
            <a:ext cx="3609975" cy="361950"/>
          </a:xfrm>
          <a:prstGeom prst="rect">
            <a:avLst/>
          </a:prstGeom>
          <a:solidFill>
            <a:srgbClr val="B4E4A1"/>
          </a:solidFill>
          <a:ln w="9525">
            <a:solidFill>
              <a:srgbClr val="000000"/>
            </a:solidFill>
          </a:ln>
        </p:spPr>
        <p:txBody>
          <a:bodyPr wrap="square" lIns="0" tIns="17145" rIns="0" bIns="0" rtlCol="0" vert="horz">
            <a:spAutoFit/>
          </a:bodyPr>
          <a:lstStyle/>
          <a:p>
            <a:pPr marL="265430">
              <a:lnSpc>
                <a:spcPct val="100000"/>
              </a:lnSpc>
              <a:spcBef>
                <a:spcPts val="135"/>
              </a:spcBef>
            </a:pPr>
            <a:r>
              <a:rPr dirty="0" sz="2000" spc="10" b="1">
                <a:latin typeface="Arial Narrow"/>
                <a:cs typeface="Arial Narrow"/>
              </a:rPr>
              <a:t>5506 </a:t>
            </a:r>
            <a:r>
              <a:rPr dirty="0" sz="2000" spc="-10" b="1">
                <a:latin typeface="Arial Narrow"/>
                <a:cs typeface="Arial Narrow"/>
              </a:rPr>
              <a:t>Underwent</a:t>
            </a:r>
            <a:r>
              <a:rPr dirty="0" sz="2000" spc="-20" b="1">
                <a:latin typeface="Arial Narrow"/>
                <a:cs typeface="Arial Narrow"/>
              </a:rPr>
              <a:t> </a:t>
            </a:r>
            <a:r>
              <a:rPr dirty="0" sz="2000" spc="-5" b="1">
                <a:latin typeface="Arial Narrow"/>
                <a:cs typeface="Arial Narrow"/>
              </a:rPr>
              <a:t>randomization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33487" y="3071876"/>
            <a:ext cx="4238625" cy="552450"/>
          </a:xfrm>
          <a:prstGeom prst="rect">
            <a:avLst/>
          </a:prstGeom>
          <a:solidFill>
            <a:srgbClr val="E49EDD"/>
          </a:solidFill>
          <a:ln w="9525">
            <a:solidFill>
              <a:srgbClr val="000000"/>
            </a:solidFill>
          </a:ln>
        </p:spPr>
        <p:txBody>
          <a:bodyPr wrap="square" lIns="0" tIns="1187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35"/>
              </a:spcBef>
            </a:pPr>
            <a:r>
              <a:rPr dirty="0" sz="2000" spc="10" b="1">
                <a:latin typeface="Arial Narrow"/>
                <a:cs typeface="Arial Narrow"/>
              </a:rPr>
              <a:t>2752 </a:t>
            </a:r>
            <a:r>
              <a:rPr dirty="0" sz="2000" spc="-5" b="1">
                <a:latin typeface="Arial Narrow"/>
                <a:cs typeface="Arial Narrow"/>
              </a:rPr>
              <a:t>assigned </a:t>
            </a:r>
            <a:r>
              <a:rPr dirty="0" sz="2000" spc="30" b="1">
                <a:latin typeface="Arial Narrow"/>
                <a:cs typeface="Arial Narrow"/>
              </a:rPr>
              <a:t>to </a:t>
            </a:r>
            <a:r>
              <a:rPr dirty="0" sz="2000" spc="-5" b="1">
                <a:latin typeface="Arial Narrow"/>
                <a:cs typeface="Arial Narrow"/>
              </a:rPr>
              <a:t>clopidogrel</a:t>
            </a:r>
            <a:r>
              <a:rPr dirty="0" sz="2000" spc="-225" b="1">
                <a:latin typeface="Arial Narrow"/>
                <a:cs typeface="Arial Narrow"/>
              </a:rPr>
              <a:t> </a:t>
            </a:r>
            <a:r>
              <a:rPr dirty="0" sz="2000" spc="-5" b="1">
                <a:latin typeface="Arial Narrow"/>
                <a:cs typeface="Arial Narrow"/>
              </a:rPr>
              <a:t>monotherapy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53251" y="3052826"/>
            <a:ext cx="3829050" cy="552450"/>
          </a:xfrm>
          <a:prstGeom prst="rect">
            <a:avLst/>
          </a:prstGeom>
          <a:solidFill>
            <a:srgbClr val="F6C5AC"/>
          </a:solidFill>
          <a:ln w="9525">
            <a:solidFill>
              <a:srgbClr val="000000"/>
            </a:solidFill>
          </a:ln>
        </p:spPr>
        <p:txBody>
          <a:bodyPr wrap="square" lIns="0" tIns="115570" rIns="0" bIns="0" rtlCol="0" vert="horz">
            <a:spAutoFit/>
          </a:bodyPr>
          <a:lstStyle/>
          <a:p>
            <a:pPr marL="17145">
              <a:lnSpc>
                <a:spcPct val="100000"/>
              </a:lnSpc>
              <a:spcBef>
                <a:spcPts val="910"/>
              </a:spcBef>
            </a:pPr>
            <a:r>
              <a:rPr dirty="0" sz="2000" spc="10" b="1">
                <a:latin typeface="Arial Narrow"/>
                <a:cs typeface="Arial Narrow"/>
              </a:rPr>
              <a:t>2722 </a:t>
            </a:r>
            <a:r>
              <a:rPr dirty="0" sz="2000" spc="-5" b="1">
                <a:latin typeface="Arial Narrow"/>
                <a:cs typeface="Arial Narrow"/>
              </a:rPr>
              <a:t>assigned </a:t>
            </a:r>
            <a:r>
              <a:rPr dirty="0" sz="2000" spc="30" b="1">
                <a:latin typeface="Arial Narrow"/>
                <a:cs typeface="Arial Narrow"/>
              </a:rPr>
              <a:t>to </a:t>
            </a:r>
            <a:r>
              <a:rPr dirty="0" sz="2000" spc="-5" b="1">
                <a:latin typeface="Arial Narrow"/>
                <a:cs typeface="Arial Narrow"/>
              </a:rPr>
              <a:t>aspirin</a:t>
            </a:r>
            <a:r>
              <a:rPr dirty="0" sz="2000" spc="-150" b="1">
                <a:latin typeface="Arial Narrow"/>
                <a:cs typeface="Arial Narrow"/>
              </a:rPr>
              <a:t> </a:t>
            </a:r>
            <a:r>
              <a:rPr dirty="0" sz="2000" spc="-5" b="1">
                <a:latin typeface="Arial Narrow"/>
                <a:cs typeface="Arial Narrow"/>
              </a:rPr>
              <a:t>monotherapy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904357" y="1019047"/>
            <a:ext cx="76200" cy="1281430"/>
          </a:xfrm>
          <a:custGeom>
            <a:avLst/>
            <a:gdLst/>
            <a:ahLst/>
            <a:cxnLst/>
            <a:rect l="l" t="t" r="r" b="b"/>
            <a:pathLst>
              <a:path w="76200" h="1281430">
                <a:moveTo>
                  <a:pt x="26989" y="1205206"/>
                </a:moveTo>
                <a:lnTo>
                  <a:pt x="0" y="1205611"/>
                </a:lnTo>
                <a:lnTo>
                  <a:pt x="39242" y="1281176"/>
                </a:lnTo>
                <a:lnTo>
                  <a:pt x="69714" y="1217929"/>
                </a:lnTo>
                <a:lnTo>
                  <a:pt x="27177" y="1217929"/>
                </a:lnTo>
                <a:lnTo>
                  <a:pt x="26989" y="1205206"/>
                </a:lnTo>
                <a:close/>
              </a:path>
              <a:path w="76200" h="1281430">
                <a:moveTo>
                  <a:pt x="49213" y="1204872"/>
                </a:moveTo>
                <a:lnTo>
                  <a:pt x="26989" y="1205206"/>
                </a:lnTo>
                <a:lnTo>
                  <a:pt x="27177" y="1217929"/>
                </a:lnTo>
                <a:lnTo>
                  <a:pt x="49402" y="1217549"/>
                </a:lnTo>
                <a:lnTo>
                  <a:pt x="49213" y="1204872"/>
                </a:lnTo>
                <a:close/>
              </a:path>
              <a:path w="76200" h="1281430">
                <a:moveTo>
                  <a:pt x="76200" y="1204467"/>
                </a:moveTo>
                <a:lnTo>
                  <a:pt x="49213" y="1204872"/>
                </a:lnTo>
                <a:lnTo>
                  <a:pt x="49402" y="1217549"/>
                </a:lnTo>
                <a:lnTo>
                  <a:pt x="27177" y="1217929"/>
                </a:lnTo>
                <a:lnTo>
                  <a:pt x="69714" y="1217929"/>
                </a:lnTo>
                <a:lnTo>
                  <a:pt x="76200" y="1204467"/>
                </a:lnTo>
                <a:close/>
              </a:path>
              <a:path w="76200" h="1281430">
                <a:moveTo>
                  <a:pt x="31241" y="0"/>
                </a:moveTo>
                <a:lnTo>
                  <a:pt x="9143" y="253"/>
                </a:lnTo>
                <a:lnTo>
                  <a:pt x="26989" y="1205206"/>
                </a:lnTo>
                <a:lnTo>
                  <a:pt x="49213" y="1204872"/>
                </a:lnTo>
                <a:lnTo>
                  <a:pt x="312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934075" y="1641094"/>
            <a:ext cx="1985010" cy="76200"/>
          </a:xfrm>
          <a:custGeom>
            <a:avLst/>
            <a:gdLst/>
            <a:ahLst/>
            <a:cxnLst/>
            <a:rect l="l" t="t" r="r" b="b"/>
            <a:pathLst>
              <a:path w="1985009" h="76200">
                <a:moveTo>
                  <a:pt x="1908346" y="49256"/>
                </a:moveTo>
                <a:lnTo>
                  <a:pt x="1908302" y="76200"/>
                </a:lnTo>
                <a:lnTo>
                  <a:pt x="1962330" y="49275"/>
                </a:lnTo>
                <a:lnTo>
                  <a:pt x="1921002" y="49275"/>
                </a:lnTo>
                <a:lnTo>
                  <a:pt x="1908346" y="49256"/>
                </a:lnTo>
                <a:close/>
              </a:path>
              <a:path w="1985009" h="76200">
                <a:moveTo>
                  <a:pt x="1908383" y="27031"/>
                </a:moveTo>
                <a:lnTo>
                  <a:pt x="1908346" y="49256"/>
                </a:lnTo>
                <a:lnTo>
                  <a:pt x="1921002" y="49275"/>
                </a:lnTo>
                <a:lnTo>
                  <a:pt x="1921128" y="27050"/>
                </a:lnTo>
                <a:lnTo>
                  <a:pt x="1908383" y="27031"/>
                </a:lnTo>
                <a:close/>
              </a:path>
              <a:path w="1985009" h="76200">
                <a:moveTo>
                  <a:pt x="1908428" y="0"/>
                </a:moveTo>
                <a:lnTo>
                  <a:pt x="1908383" y="27031"/>
                </a:lnTo>
                <a:lnTo>
                  <a:pt x="1921128" y="27050"/>
                </a:lnTo>
                <a:lnTo>
                  <a:pt x="1921002" y="49275"/>
                </a:lnTo>
                <a:lnTo>
                  <a:pt x="1962330" y="49275"/>
                </a:lnTo>
                <a:lnTo>
                  <a:pt x="1984502" y="38226"/>
                </a:lnTo>
                <a:lnTo>
                  <a:pt x="1908428" y="0"/>
                </a:lnTo>
                <a:close/>
              </a:path>
              <a:path w="1985009" h="76200">
                <a:moveTo>
                  <a:pt x="0" y="24129"/>
                </a:moveTo>
                <a:lnTo>
                  <a:pt x="0" y="46354"/>
                </a:lnTo>
                <a:lnTo>
                  <a:pt x="1908346" y="49256"/>
                </a:lnTo>
                <a:lnTo>
                  <a:pt x="1908383" y="27031"/>
                </a:lnTo>
                <a:lnTo>
                  <a:pt x="0" y="241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86200" y="2667000"/>
            <a:ext cx="2065655" cy="396240"/>
          </a:xfrm>
          <a:custGeom>
            <a:avLst/>
            <a:gdLst/>
            <a:ahLst/>
            <a:cxnLst/>
            <a:rect l="l" t="t" r="r" b="b"/>
            <a:pathLst>
              <a:path w="2065654" h="396239">
                <a:moveTo>
                  <a:pt x="27050" y="319786"/>
                </a:moveTo>
                <a:lnTo>
                  <a:pt x="0" y="319786"/>
                </a:lnTo>
                <a:lnTo>
                  <a:pt x="38100" y="395986"/>
                </a:lnTo>
                <a:lnTo>
                  <a:pt x="69850" y="332486"/>
                </a:lnTo>
                <a:lnTo>
                  <a:pt x="27050" y="332486"/>
                </a:lnTo>
                <a:lnTo>
                  <a:pt x="27050" y="319786"/>
                </a:lnTo>
                <a:close/>
              </a:path>
              <a:path w="2065654" h="396239">
                <a:moveTo>
                  <a:pt x="2043049" y="186944"/>
                </a:moveTo>
                <a:lnTo>
                  <a:pt x="27050" y="186944"/>
                </a:lnTo>
                <a:lnTo>
                  <a:pt x="27050" y="332486"/>
                </a:lnTo>
                <a:lnTo>
                  <a:pt x="49275" y="332486"/>
                </a:lnTo>
                <a:lnTo>
                  <a:pt x="49275" y="209169"/>
                </a:lnTo>
                <a:lnTo>
                  <a:pt x="38100" y="209169"/>
                </a:lnTo>
                <a:lnTo>
                  <a:pt x="49275" y="197992"/>
                </a:lnTo>
                <a:lnTo>
                  <a:pt x="2043049" y="197992"/>
                </a:lnTo>
                <a:lnTo>
                  <a:pt x="2043049" y="186944"/>
                </a:lnTo>
                <a:close/>
              </a:path>
              <a:path w="2065654" h="396239">
                <a:moveTo>
                  <a:pt x="76200" y="319786"/>
                </a:moveTo>
                <a:lnTo>
                  <a:pt x="49275" y="319786"/>
                </a:lnTo>
                <a:lnTo>
                  <a:pt x="49275" y="332486"/>
                </a:lnTo>
                <a:lnTo>
                  <a:pt x="69850" y="332486"/>
                </a:lnTo>
                <a:lnTo>
                  <a:pt x="76200" y="319786"/>
                </a:lnTo>
                <a:close/>
              </a:path>
              <a:path w="2065654" h="396239">
                <a:moveTo>
                  <a:pt x="49275" y="197992"/>
                </a:moveTo>
                <a:lnTo>
                  <a:pt x="38100" y="209169"/>
                </a:lnTo>
                <a:lnTo>
                  <a:pt x="49275" y="209169"/>
                </a:lnTo>
                <a:lnTo>
                  <a:pt x="49275" y="197992"/>
                </a:lnTo>
                <a:close/>
              </a:path>
              <a:path w="2065654" h="396239">
                <a:moveTo>
                  <a:pt x="2065274" y="186944"/>
                </a:moveTo>
                <a:lnTo>
                  <a:pt x="2054098" y="186944"/>
                </a:lnTo>
                <a:lnTo>
                  <a:pt x="2043049" y="197992"/>
                </a:lnTo>
                <a:lnTo>
                  <a:pt x="49275" y="197992"/>
                </a:lnTo>
                <a:lnTo>
                  <a:pt x="49275" y="209169"/>
                </a:lnTo>
                <a:lnTo>
                  <a:pt x="2065274" y="209169"/>
                </a:lnTo>
                <a:lnTo>
                  <a:pt x="2065274" y="186944"/>
                </a:lnTo>
                <a:close/>
              </a:path>
              <a:path w="2065654" h="396239">
                <a:moveTo>
                  <a:pt x="2065274" y="0"/>
                </a:moveTo>
                <a:lnTo>
                  <a:pt x="2043049" y="0"/>
                </a:lnTo>
                <a:lnTo>
                  <a:pt x="2043049" y="197992"/>
                </a:lnTo>
                <a:lnTo>
                  <a:pt x="2054098" y="186944"/>
                </a:lnTo>
                <a:lnTo>
                  <a:pt x="2065274" y="186944"/>
                </a:lnTo>
                <a:lnTo>
                  <a:pt x="20652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66812" y="5014976"/>
            <a:ext cx="4400550" cy="552450"/>
          </a:xfrm>
          <a:prstGeom prst="rect">
            <a:avLst/>
          </a:prstGeom>
          <a:solidFill>
            <a:srgbClr val="E49EDD"/>
          </a:solidFill>
          <a:ln w="9525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208279">
              <a:lnSpc>
                <a:spcPts val="2155"/>
              </a:lnSpc>
            </a:pPr>
            <a:r>
              <a:rPr dirty="0" sz="2000" spc="10" b="1">
                <a:latin typeface="Arial Narrow"/>
                <a:cs typeface="Arial Narrow"/>
              </a:rPr>
              <a:t>2752 </a:t>
            </a:r>
            <a:r>
              <a:rPr dirty="0" sz="2000" spc="-5" b="1">
                <a:latin typeface="Arial Narrow"/>
                <a:cs typeface="Arial Narrow"/>
              </a:rPr>
              <a:t>included intention-to-treat</a:t>
            </a:r>
            <a:r>
              <a:rPr dirty="0" sz="2000" spc="-50" b="1">
                <a:latin typeface="Arial Narrow"/>
                <a:cs typeface="Arial Narrow"/>
              </a:rPr>
              <a:t> </a:t>
            </a:r>
            <a:r>
              <a:rPr dirty="0" sz="2000" spc="-5" b="1">
                <a:latin typeface="Arial Narrow"/>
                <a:cs typeface="Arial Narrow"/>
              </a:rPr>
              <a:t>analysis</a:t>
            </a:r>
            <a:endParaRPr sz="2000">
              <a:latin typeface="Arial Narrow"/>
              <a:cs typeface="Arial Narrow"/>
            </a:endParaRPr>
          </a:p>
          <a:p>
            <a:pPr marL="308610">
              <a:lnSpc>
                <a:spcPts val="2190"/>
              </a:lnSpc>
              <a:spcBef>
                <a:spcPts val="5"/>
              </a:spcBef>
            </a:pPr>
            <a:r>
              <a:rPr dirty="0" sz="2000" spc="10" b="1">
                <a:latin typeface="Arial Narrow"/>
                <a:cs typeface="Arial Narrow"/>
              </a:rPr>
              <a:t>2626 </a:t>
            </a:r>
            <a:r>
              <a:rPr dirty="0" sz="2000" spc="-10" b="1">
                <a:latin typeface="Arial Narrow"/>
                <a:cs typeface="Arial Narrow"/>
              </a:rPr>
              <a:t>included </a:t>
            </a:r>
            <a:r>
              <a:rPr dirty="0" sz="2000" b="1">
                <a:latin typeface="Arial Narrow"/>
                <a:cs typeface="Arial Narrow"/>
              </a:rPr>
              <a:t>in </a:t>
            </a:r>
            <a:r>
              <a:rPr dirty="0" sz="2000" spc="-10" b="1">
                <a:latin typeface="Arial Narrow"/>
                <a:cs typeface="Arial Narrow"/>
              </a:rPr>
              <a:t>per-protocol</a:t>
            </a:r>
            <a:r>
              <a:rPr dirty="0" sz="2000" spc="-75" b="1">
                <a:latin typeface="Arial Narrow"/>
                <a:cs typeface="Arial Narrow"/>
              </a:rPr>
              <a:t> </a:t>
            </a:r>
            <a:r>
              <a:rPr dirty="0" sz="2000" spc="-5" b="1">
                <a:latin typeface="Arial Narrow"/>
                <a:cs typeface="Arial Narrow"/>
              </a:rPr>
              <a:t>analysis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72301" y="5014976"/>
            <a:ext cx="4514850" cy="552450"/>
          </a:xfrm>
          <a:prstGeom prst="rect">
            <a:avLst/>
          </a:prstGeom>
          <a:solidFill>
            <a:srgbClr val="F6C5AC"/>
          </a:solidFill>
          <a:ln w="9525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 marL="10795">
              <a:lnSpc>
                <a:spcPts val="2140"/>
              </a:lnSpc>
            </a:pPr>
            <a:r>
              <a:rPr dirty="0" sz="2000" spc="10" b="1">
                <a:latin typeface="Arial Narrow"/>
                <a:cs typeface="Arial Narrow"/>
              </a:rPr>
              <a:t>2754 </a:t>
            </a:r>
            <a:r>
              <a:rPr dirty="0" sz="2000" spc="-10" b="1">
                <a:latin typeface="Arial Narrow"/>
                <a:cs typeface="Arial Narrow"/>
              </a:rPr>
              <a:t>included </a:t>
            </a:r>
            <a:r>
              <a:rPr dirty="0" sz="2000" b="1">
                <a:latin typeface="Arial Narrow"/>
                <a:cs typeface="Arial Narrow"/>
              </a:rPr>
              <a:t>in </a:t>
            </a:r>
            <a:r>
              <a:rPr dirty="0" sz="2000" spc="-5" b="1">
                <a:latin typeface="Arial Narrow"/>
                <a:cs typeface="Arial Narrow"/>
              </a:rPr>
              <a:t>intention-to-treat</a:t>
            </a:r>
            <a:r>
              <a:rPr dirty="0" sz="2000" spc="-20" b="1">
                <a:latin typeface="Arial Narrow"/>
                <a:cs typeface="Arial Narrow"/>
              </a:rPr>
              <a:t> </a:t>
            </a:r>
            <a:r>
              <a:rPr dirty="0" sz="2000" spc="-5" b="1">
                <a:latin typeface="Arial Narrow"/>
                <a:cs typeface="Arial Narrow"/>
              </a:rPr>
              <a:t>analysis</a:t>
            </a:r>
            <a:endParaRPr sz="2000">
              <a:latin typeface="Arial Narrow"/>
              <a:cs typeface="Arial Narrow"/>
            </a:endParaRPr>
          </a:p>
          <a:p>
            <a:pPr algn="ctr" marL="5715">
              <a:lnSpc>
                <a:spcPts val="2205"/>
              </a:lnSpc>
            </a:pPr>
            <a:r>
              <a:rPr dirty="0" sz="2000" spc="10" b="1">
                <a:latin typeface="Arial Narrow"/>
                <a:cs typeface="Arial Narrow"/>
              </a:rPr>
              <a:t>2594 </a:t>
            </a:r>
            <a:r>
              <a:rPr dirty="0" sz="2000" spc="-5" b="1">
                <a:latin typeface="Arial Narrow"/>
                <a:cs typeface="Arial Narrow"/>
              </a:rPr>
              <a:t>included </a:t>
            </a:r>
            <a:r>
              <a:rPr dirty="0" sz="2000" b="1">
                <a:latin typeface="Arial Narrow"/>
                <a:cs typeface="Arial Narrow"/>
              </a:rPr>
              <a:t>in </a:t>
            </a:r>
            <a:r>
              <a:rPr dirty="0" sz="2000" spc="-10" b="1">
                <a:latin typeface="Arial Narrow"/>
                <a:cs typeface="Arial Narrow"/>
              </a:rPr>
              <a:t>per-protocol</a:t>
            </a:r>
            <a:r>
              <a:rPr dirty="0" sz="2000" spc="-75" b="1">
                <a:latin typeface="Arial Narrow"/>
                <a:cs typeface="Arial Narrow"/>
              </a:rPr>
              <a:t> </a:t>
            </a:r>
            <a:r>
              <a:rPr dirty="0" sz="2000" spc="-5" b="1">
                <a:latin typeface="Arial Narrow"/>
                <a:cs typeface="Arial Narrow"/>
              </a:rPr>
              <a:t>analysis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738879" y="3619372"/>
            <a:ext cx="76200" cy="1390650"/>
          </a:xfrm>
          <a:custGeom>
            <a:avLst/>
            <a:gdLst/>
            <a:ahLst/>
            <a:cxnLst/>
            <a:rect l="l" t="t" r="r" b="b"/>
            <a:pathLst>
              <a:path w="76200" h="1390650">
                <a:moveTo>
                  <a:pt x="27036" y="1314007"/>
                </a:moveTo>
                <a:lnTo>
                  <a:pt x="0" y="1314322"/>
                </a:lnTo>
                <a:lnTo>
                  <a:pt x="38989" y="1390141"/>
                </a:lnTo>
                <a:lnTo>
                  <a:pt x="69731" y="1326769"/>
                </a:lnTo>
                <a:lnTo>
                  <a:pt x="27178" y="1326769"/>
                </a:lnTo>
                <a:lnTo>
                  <a:pt x="27036" y="1314007"/>
                </a:lnTo>
                <a:close/>
              </a:path>
              <a:path w="76200" h="1390650">
                <a:moveTo>
                  <a:pt x="49259" y="1313748"/>
                </a:moveTo>
                <a:lnTo>
                  <a:pt x="27036" y="1314007"/>
                </a:lnTo>
                <a:lnTo>
                  <a:pt x="27178" y="1326769"/>
                </a:lnTo>
                <a:lnTo>
                  <a:pt x="49403" y="1326514"/>
                </a:lnTo>
                <a:lnTo>
                  <a:pt x="49259" y="1313748"/>
                </a:lnTo>
                <a:close/>
              </a:path>
              <a:path w="76200" h="1390650">
                <a:moveTo>
                  <a:pt x="76200" y="1313433"/>
                </a:moveTo>
                <a:lnTo>
                  <a:pt x="49259" y="1313748"/>
                </a:lnTo>
                <a:lnTo>
                  <a:pt x="49403" y="1326514"/>
                </a:lnTo>
                <a:lnTo>
                  <a:pt x="27178" y="1326769"/>
                </a:lnTo>
                <a:lnTo>
                  <a:pt x="69731" y="1326769"/>
                </a:lnTo>
                <a:lnTo>
                  <a:pt x="76200" y="1313433"/>
                </a:lnTo>
                <a:close/>
              </a:path>
              <a:path w="76200" h="1390650">
                <a:moveTo>
                  <a:pt x="34544" y="0"/>
                </a:moveTo>
                <a:lnTo>
                  <a:pt x="12446" y="253"/>
                </a:lnTo>
                <a:lnTo>
                  <a:pt x="27036" y="1314007"/>
                </a:lnTo>
                <a:lnTo>
                  <a:pt x="49259" y="1313748"/>
                </a:lnTo>
                <a:lnTo>
                  <a:pt x="345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170926" y="3619372"/>
            <a:ext cx="76200" cy="1390650"/>
          </a:xfrm>
          <a:custGeom>
            <a:avLst/>
            <a:gdLst/>
            <a:ahLst/>
            <a:cxnLst/>
            <a:rect l="l" t="t" r="r" b="b"/>
            <a:pathLst>
              <a:path w="76200" h="1390650">
                <a:moveTo>
                  <a:pt x="26973" y="1313934"/>
                </a:moveTo>
                <a:lnTo>
                  <a:pt x="0" y="1314069"/>
                </a:lnTo>
                <a:lnTo>
                  <a:pt x="38607" y="1390141"/>
                </a:lnTo>
                <a:lnTo>
                  <a:pt x="69830" y="1326641"/>
                </a:lnTo>
                <a:lnTo>
                  <a:pt x="27050" y="1326641"/>
                </a:lnTo>
                <a:lnTo>
                  <a:pt x="26973" y="1313934"/>
                </a:lnTo>
                <a:close/>
              </a:path>
              <a:path w="76200" h="1390650">
                <a:moveTo>
                  <a:pt x="49198" y="1313823"/>
                </a:moveTo>
                <a:lnTo>
                  <a:pt x="26973" y="1313934"/>
                </a:lnTo>
                <a:lnTo>
                  <a:pt x="27050" y="1326641"/>
                </a:lnTo>
                <a:lnTo>
                  <a:pt x="49275" y="1326514"/>
                </a:lnTo>
                <a:lnTo>
                  <a:pt x="49198" y="1313823"/>
                </a:lnTo>
                <a:close/>
              </a:path>
              <a:path w="76200" h="1390650">
                <a:moveTo>
                  <a:pt x="76200" y="1313688"/>
                </a:moveTo>
                <a:lnTo>
                  <a:pt x="49198" y="1313823"/>
                </a:lnTo>
                <a:lnTo>
                  <a:pt x="49275" y="1326514"/>
                </a:lnTo>
                <a:lnTo>
                  <a:pt x="27050" y="1326641"/>
                </a:lnTo>
                <a:lnTo>
                  <a:pt x="69830" y="1326641"/>
                </a:lnTo>
                <a:lnTo>
                  <a:pt x="76200" y="1313688"/>
                </a:lnTo>
                <a:close/>
              </a:path>
              <a:path w="76200" h="1390650">
                <a:moveTo>
                  <a:pt x="41148" y="0"/>
                </a:moveTo>
                <a:lnTo>
                  <a:pt x="18923" y="253"/>
                </a:lnTo>
                <a:lnTo>
                  <a:pt x="26973" y="1313934"/>
                </a:lnTo>
                <a:lnTo>
                  <a:pt x="49198" y="1313823"/>
                </a:lnTo>
                <a:lnTo>
                  <a:pt x="411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233362" y="3919601"/>
            <a:ext cx="3171825" cy="8001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36195" rIns="0" bIns="0" rtlCol="0" vert="horz">
            <a:spAutoFit/>
          </a:bodyPr>
          <a:lstStyle/>
          <a:p>
            <a:pPr marL="225425" indent="-138430">
              <a:lnSpc>
                <a:spcPct val="100899"/>
              </a:lnSpc>
              <a:spcBef>
                <a:spcPts val="285"/>
              </a:spcBef>
            </a:pPr>
            <a:r>
              <a:rPr dirty="0" sz="1550" spc="25" b="1">
                <a:latin typeface="Arial Narrow"/>
                <a:cs typeface="Arial Narrow"/>
              </a:rPr>
              <a:t>30 </a:t>
            </a:r>
            <a:r>
              <a:rPr dirty="0" sz="1550" spc="20" b="1">
                <a:latin typeface="Arial Narrow"/>
                <a:cs typeface="Arial Narrow"/>
              </a:rPr>
              <a:t>did </a:t>
            </a:r>
            <a:r>
              <a:rPr dirty="0" sz="1550" spc="5" b="1">
                <a:latin typeface="Arial Narrow"/>
                <a:cs typeface="Arial Narrow"/>
              </a:rPr>
              <a:t>not </a:t>
            </a:r>
            <a:r>
              <a:rPr dirty="0" sz="1550" spc="15" b="1">
                <a:latin typeface="Arial Narrow"/>
                <a:cs typeface="Arial Narrow"/>
              </a:rPr>
              <a:t>complete </a:t>
            </a:r>
            <a:r>
              <a:rPr dirty="0" sz="1550" spc="10" b="1">
                <a:latin typeface="Arial Narrow"/>
                <a:cs typeface="Arial Narrow"/>
              </a:rPr>
              <a:t>1 year </a:t>
            </a:r>
            <a:r>
              <a:rPr dirty="0" sz="1550" spc="25" b="1">
                <a:latin typeface="Arial Narrow"/>
                <a:cs typeface="Arial Narrow"/>
              </a:rPr>
              <a:t>of </a:t>
            </a:r>
            <a:r>
              <a:rPr dirty="0" sz="1550" spc="20" b="1">
                <a:latin typeface="Arial Narrow"/>
                <a:cs typeface="Arial Narrow"/>
              </a:rPr>
              <a:t>follow-up  </a:t>
            </a:r>
            <a:r>
              <a:rPr dirty="0" sz="1550" spc="25" b="1">
                <a:latin typeface="Arial Narrow"/>
                <a:cs typeface="Arial Narrow"/>
              </a:rPr>
              <a:t>18 </a:t>
            </a:r>
            <a:r>
              <a:rPr dirty="0" sz="1550" spc="15" b="1">
                <a:latin typeface="Arial Narrow"/>
                <a:cs typeface="Arial Narrow"/>
              </a:rPr>
              <a:t>withdrew</a:t>
            </a:r>
            <a:r>
              <a:rPr dirty="0" sz="1550" b="1">
                <a:latin typeface="Arial Narrow"/>
                <a:cs typeface="Arial Narrow"/>
              </a:rPr>
              <a:t> </a:t>
            </a:r>
            <a:r>
              <a:rPr dirty="0" sz="1550" spc="15" b="1">
                <a:latin typeface="Arial Narrow"/>
                <a:cs typeface="Arial Narrow"/>
              </a:rPr>
              <a:t>consent</a:t>
            </a:r>
            <a:endParaRPr sz="1550">
              <a:latin typeface="Arial Narrow"/>
              <a:cs typeface="Arial Narrow"/>
            </a:endParaRPr>
          </a:p>
          <a:p>
            <a:pPr marL="271780">
              <a:lnSpc>
                <a:spcPct val="100000"/>
              </a:lnSpc>
              <a:spcBef>
                <a:spcPts val="95"/>
              </a:spcBef>
            </a:pPr>
            <a:r>
              <a:rPr dirty="0" sz="1550" spc="25" b="1">
                <a:latin typeface="Arial Narrow"/>
                <a:cs typeface="Arial Narrow"/>
              </a:rPr>
              <a:t>12 </a:t>
            </a:r>
            <a:r>
              <a:rPr dirty="0" sz="1550" spc="10" b="1">
                <a:latin typeface="Arial Narrow"/>
                <a:cs typeface="Arial Narrow"/>
              </a:rPr>
              <a:t>lost </a:t>
            </a:r>
            <a:r>
              <a:rPr dirty="0" sz="1550" spc="15" b="1">
                <a:latin typeface="Arial Narrow"/>
                <a:cs typeface="Arial Narrow"/>
              </a:rPr>
              <a:t>to</a:t>
            </a:r>
            <a:r>
              <a:rPr dirty="0" sz="1550" spc="-25" b="1">
                <a:latin typeface="Arial Narrow"/>
                <a:cs typeface="Arial Narrow"/>
              </a:rPr>
              <a:t> </a:t>
            </a:r>
            <a:r>
              <a:rPr dirty="0" sz="1550" spc="20" b="1">
                <a:latin typeface="Arial Narrow"/>
                <a:cs typeface="Arial Narrow"/>
              </a:rPr>
              <a:t>follow-up</a:t>
            </a:r>
            <a:endParaRPr sz="1550">
              <a:latin typeface="Arial Narrow"/>
              <a:cs typeface="Arial Narro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596376" y="3900551"/>
            <a:ext cx="3409950" cy="8001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33020" rIns="0" bIns="0" rtlCol="0" vert="horz">
            <a:spAutoFit/>
          </a:bodyPr>
          <a:lstStyle/>
          <a:p>
            <a:pPr marL="321310" marR="229235" indent="-230504">
              <a:lnSpc>
                <a:spcPct val="101000"/>
              </a:lnSpc>
              <a:spcBef>
                <a:spcPts val="260"/>
              </a:spcBef>
            </a:pPr>
            <a:r>
              <a:rPr dirty="0" sz="1550" spc="25" b="1">
                <a:latin typeface="Arial Narrow"/>
                <a:cs typeface="Arial Narrow"/>
              </a:rPr>
              <a:t>32 </a:t>
            </a:r>
            <a:r>
              <a:rPr dirty="0" sz="1550" spc="20" b="1">
                <a:latin typeface="Arial Narrow"/>
                <a:cs typeface="Arial Narrow"/>
              </a:rPr>
              <a:t>did </a:t>
            </a:r>
            <a:r>
              <a:rPr dirty="0" sz="1550" spc="10" b="1">
                <a:latin typeface="Arial Narrow"/>
                <a:cs typeface="Arial Narrow"/>
              </a:rPr>
              <a:t>not </a:t>
            </a:r>
            <a:r>
              <a:rPr dirty="0" sz="1550" spc="15" b="1">
                <a:latin typeface="Arial Narrow"/>
                <a:cs typeface="Arial Narrow"/>
              </a:rPr>
              <a:t>complete </a:t>
            </a:r>
            <a:r>
              <a:rPr dirty="0" sz="1550" spc="10" b="1">
                <a:latin typeface="Arial Narrow"/>
                <a:cs typeface="Arial Narrow"/>
              </a:rPr>
              <a:t>1 </a:t>
            </a:r>
            <a:r>
              <a:rPr dirty="0" sz="1550" spc="15" b="1">
                <a:latin typeface="Arial Narrow"/>
                <a:cs typeface="Arial Narrow"/>
              </a:rPr>
              <a:t>year </a:t>
            </a:r>
            <a:r>
              <a:rPr dirty="0" sz="1550" spc="25" b="1">
                <a:latin typeface="Arial Narrow"/>
                <a:cs typeface="Arial Narrow"/>
              </a:rPr>
              <a:t>of</a:t>
            </a:r>
            <a:r>
              <a:rPr dirty="0" sz="1550" spc="-95" b="1">
                <a:latin typeface="Arial Narrow"/>
                <a:cs typeface="Arial Narrow"/>
              </a:rPr>
              <a:t> </a:t>
            </a:r>
            <a:r>
              <a:rPr dirty="0" sz="1550" spc="20" b="1">
                <a:latin typeface="Arial Narrow"/>
                <a:cs typeface="Arial Narrow"/>
              </a:rPr>
              <a:t>follow-up  </a:t>
            </a:r>
            <a:r>
              <a:rPr dirty="0" sz="1550" spc="-10" b="1">
                <a:latin typeface="Arial Narrow"/>
                <a:cs typeface="Arial Narrow"/>
              </a:rPr>
              <a:t>11 </a:t>
            </a:r>
            <a:r>
              <a:rPr dirty="0" sz="1550" spc="15" b="1">
                <a:latin typeface="Arial Narrow"/>
                <a:cs typeface="Arial Narrow"/>
              </a:rPr>
              <a:t>withdrew</a:t>
            </a:r>
            <a:r>
              <a:rPr dirty="0" sz="1550" spc="40" b="1">
                <a:latin typeface="Arial Narrow"/>
                <a:cs typeface="Arial Narrow"/>
              </a:rPr>
              <a:t> </a:t>
            </a:r>
            <a:r>
              <a:rPr dirty="0" sz="1550" spc="15" b="1">
                <a:latin typeface="Arial Narrow"/>
                <a:cs typeface="Arial Narrow"/>
              </a:rPr>
              <a:t>consent</a:t>
            </a:r>
            <a:endParaRPr sz="1550">
              <a:latin typeface="Arial Narrow"/>
              <a:cs typeface="Arial Narrow"/>
            </a:endParaRPr>
          </a:p>
          <a:p>
            <a:pPr marL="321310">
              <a:lnSpc>
                <a:spcPct val="100000"/>
              </a:lnSpc>
              <a:spcBef>
                <a:spcPts val="95"/>
              </a:spcBef>
            </a:pPr>
            <a:r>
              <a:rPr dirty="0" sz="1550" spc="25" b="1">
                <a:latin typeface="Arial Narrow"/>
                <a:cs typeface="Arial Narrow"/>
              </a:rPr>
              <a:t>21 </a:t>
            </a:r>
            <a:r>
              <a:rPr dirty="0" sz="1550" spc="10" b="1">
                <a:latin typeface="Arial Narrow"/>
                <a:cs typeface="Arial Narrow"/>
              </a:rPr>
              <a:t>lost </a:t>
            </a:r>
            <a:r>
              <a:rPr dirty="0" sz="1550" spc="15" b="1">
                <a:latin typeface="Arial Narrow"/>
                <a:cs typeface="Arial Narrow"/>
              </a:rPr>
              <a:t>to</a:t>
            </a:r>
            <a:r>
              <a:rPr dirty="0" sz="1550" spc="-25" b="1">
                <a:latin typeface="Arial Narrow"/>
                <a:cs typeface="Arial Narrow"/>
              </a:rPr>
              <a:t> </a:t>
            </a:r>
            <a:r>
              <a:rPr dirty="0" sz="1550" spc="20" b="1">
                <a:latin typeface="Arial Narrow"/>
                <a:cs typeface="Arial Narrow"/>
              </a:rPr>
              <a:t>follow-up</a:t>
            </a:r>
            <a:endParaRPr sz="1550">
              <a:latin typeface="Arial Narrow"/>
              <a:cs typeface="Arial Narrow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201025" y="4257675"/>
            <a:ext cx="391160" cy="76200"/>
          </a:xfrm>
          <a:custGeom>
            <a:avLst/>
            <a:gdLst/>
            <a:ahLst/>
            <a:cxnLst/>
            <a:rect l="l" t="t" r="r" b="b"/>
            <a:pathLst>
              <a:path w="391159" h="76200">
                <a:moveTo>
                  <a:pt x="314705" y="0"/>
                </a:moveTo>
                <a:lnTo>
                  <a:pt x="314705" y="76200"/>
                </a:lnTo>
                <a:lnTo>
                  <a:pt x="368807" y="49149"/>
                </a:lnTo>
                <a:lnTo>
                  <a:pt x="327405" y="49149"/>
                </a:lnTo>
                <a:lnTo>
                  <a:pt x="327405" y="26924"/>
                </a:lnTo>
                <a:lnTo>
                  <a:pt x="368553" y="26924"/>
                </a:lnTo>
                <a:lnTo>
                  <a:pt x="314705" y="0"/>
                </a:lnTo>
                <a:close/>
              </a:path>
              <a:path w="391159" h="76200">
                <a:moveTo>
                  <a:pt x="314705" y="26924"/>
                </a:moveTo>
                <a:lnTo>
                  <a:pt x="0" y="26924"/>
                </a:lnTo>
                <a:lnTo>
                  <a:pt x="0" y="49149"/>
                </a:lnTo>
                <a:lnTo>
                  <a:pt x="314705" y="49149"/>
                </a:lnTo>
                <a:lnTo>
                  <a:pt x="314705" y="26924"/>
                </a:lnTo>
                <a:close/>
              </a:path>
              <a:path w="391159" h="76200">
                <a:moveTo>
                  <a:pt x="368553" y="26924"/>
                </a:moveTo>
                <a:lnTo>
                  <a:pt x="327405" y="26924"/>
                </a:lnTo>
                <a:lnTo>
                  <a:pt x="327405" y="49149"/>
                </a:lnTo>
                <a:lnTo>
                  <a:pt x="368807" y="49149"/>
                </a:lnTo>
                <a:lnTo>
                  <a:pt x="390905" y="38100"/>
                </a:lnTo>
                <a:lnTo>
                  <a:pt x="368553" y="269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400425" y="4276725"/>
            <a:ext cx="356870" cy="76200"/>
          </a:xfrm>
          <a:custGeom>
            <a:avLst/>
            <a:gdLst/>
            <a:ahLst/>
            <a:cxnLst/>
            <a:rect l="l" t="t" r="r" b="b"/>
            <a:pathLst>
              <a:path w="35687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9149"/>
                </a:lnTo>
                <a:lnTo>
                  <a:pt x="63500" y="49149"/>
                </a:lnTo>
                <a:lnTo>
                  <a:pt x="63500" y="26924"/>
                </a:lnTo>
                <a:lnTo>
                  <a:pt x="76200" y="26924"/>
                </a:lnTo>
                <a:lnTo>
                  <a:pt x="76200" y="0"/>
                </a:lnTo>
                <a:close/>
              </a:path>
              <a:path w="356870" h="76200">
                <a:moveTo>
                  <a:pt x="76200" y="26924"/>
                </a:moveTo>
                <a:lnTo>
                  <a:pt x="63500" y="26924"/>
                </a:lnTo>
                <a:lnTo>
                  <a:pt x="63500" y="49149"/>
                </a:lnTo>
                <a:lnTo>
                  <a:pt x="76200" y="49149"/>
                </a:lnTo>
                <a:lnTo>
                  <a:pt x="76200" y="26924"/>
                </a:lnTo>
                <a:close/>
              </a:path>
              <a:path w="356870" h="76200">
                <a:moveTo>
                  <a:pt x="356870" y="26924"/>
                </a:moveTo>
                <a:lnTo>
                  <a:pt x="76200" y="26924"/>
                </a:lnTo>
                <a:lnTo>
                  <a:pt x="76200" y="49149"/>
                </a:lnTo>
                <a:lnTo>
                  <a:pt x="356870" y="49149"/>
                </a:lnTo>
                <a:lnTo>
                  <a:pt x="356870" y="269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923026" y="2686050"/>
            <a:ext cx="2137410" cy="360045"/>
          </a:xfrm>
          <a:custGeom>
            <a:avLst/>
            <a:gdLst/>
            <a:ahLst/>
            <a:cxnLst/>
            <a:rect l="l" t="t" r="r" b="b"/>
            <a:pathLst>
              <a:path w="2137409" h="360044">
                <a:moveTo>
                  <a:pt x="2087879" y="283845"/>
                </a:moveTo>
                <a:lnTo>
                  <a:pt x="2060955" y="283845"/>
                </a:lnTo>
                <a:lnTo>
                  <a:pt x="2099055" y="360045"/>
                </a:lnTo>
                <a:lnTo>
                  <a:pt x="2130805" y="296545"/>
                </a:lnTo>
                <a:lnTo>
                  <a:pt x="2087879" y="296545"/>
                </a:lnTo>
                <a:lnTo>
                  <a:pt x="2087879" y="283845"/>
                </a:lnTo>
                <a:close/>
              </a:path>
              <a:path w="2137409" h="360044">
                <a:moveTo>
                  <a:pt x="2087879" y="179959"/>
                </a:moveTo>
                <a:lnTo>
                  <a:pt x="2087879" y="296545"/>
                </a:lnTo>
                <a:lnTo>
                  <a:pt x="2110104" y="296545"/>
                </a:lnTo>
                <a:lnTo>
                  <a:pt x="2110104" y="191135"/>
                </a:lnTo>
                <a:lnTo>
                  <a:pt x="2099055" y="191135"/>
                </a:lnTo>
                <a:lnTo>
                  <a:pt x="2087879" y="179959"/>
                </a:lnTo>
                <a:close/>
              </a:path>
              <a:path w="2137409" h="360044">
                <a:moveTo>
                  <a:pt x="2137155" y="283845"/>
                </a:moveTo>
                <a:lnTo>
                  <a:pt x="2110104" y="283845"/>
                </a:lnTo>
                <a:lnTo>
                  <a:pt x="2110104" y="296545"/>
                </a:lnTo>
                <a:lnTo>
                  <a:pt x="2130805" y="296545"/>
                </a:lnTo>
                <a:lnTo>
                  <a:pt x="2137155" y="283845"/>
                </a:lnTo>
                <a:close/>
              </a:path>
              <a:path w="2137409" h="360044">
                <a:moveTo>
                  <a:pt x="22225" y="0"/>
                </a:moveTo>
                <a:lnTo>
                  <a:pt x="0" y="0"/>
                </a:lnTo>
                <a:lnTo>
                  <a:pt x="0" y="191135"/>
                </a:lnTo>
                <a:lnTo>
                  <a:pt x="2087879" y="191135"/>
                </a:lnTo>
                <a:lnTo>
                  <a:pt x="2087879" y="179959"/>
                </a:lnTo>
                <a:lnTo>
                  <a:pt x="22225" y="179959"/>
                </a:lnTo>
                <a:lnTo>
                  <a:pt x="11049" y="168910"/>
                </a:lnTo>
                <a:lnTo>
                  <a:pt x="22225" y="168910"/>
                </a:lnTo>
                <a:lnTo>
                  <a:pt x="22225" y="0"/>
                </a:lnTo>
                <a:close/>
              </a:path>
              <a:path w="2137409" h="360044">
                <a:moveTo>
                  <a:pt x="2110104" y="168910"/>
                </a:moveTo>
                <a:lnTo>
                  <a:pt x="22225" y="168910"/>
                </a:lnTo>
                <a:lnTo>
                  <a:pt x="22225" y="179959"/>
                </a:lnTo>
                <a:lnTo>
                  <a:pt x="2087879" y="179959"/>
                </a:lnTo>
                <a:lnTo>
                  <a:pt x="2099055" y="191135"/>
                </a:lnTo>
                <a:lnTo>
                  <a:pt x="2110104" y="191135"/>
                </a:lnTo>
                <a:lnTo>
                  <a:pt x="2110104" y="168910"/>
                </a:lnTo>
                <a:close/>
              </a:path>
              <a:path w="2137409" h="360044">
                <a:moveTo>
                  <a:pt x="22225" y="168910"/>
                </a:moveTo>
                <a:lnTo>
                  <a:pt x="11049" y="168910"/>
                </a:lnTo>
                <a:lnTo>
                  <a:pt x="22225" y="179959"/>
                </a:lnTo>
                <a:lnTo>
                  <a:pt x="22225" y="1689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73639" y="182181"/>
            <a:ext cx="4258564" cy="4187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35476" y="14986"/>
            <a:ext cx="4329430" cy="70104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400"/>
              <a:t>Protocol</a:t>
            </a:r>
            <a:r>
              <a:rPr dirty="0" sz="4400" spc="-130"/>
              <a:t> </a:t>
            </a:r>
            <a:r>
              <a:rPr dirty="0" sz="4400"/>
              <a:t>Deviations</a:t>
            </a:r>
            <a:endParaRPr sz="44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38200" y="1012316"/>
          <a:ext cx="10515600" cy="4803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65620"/>
                <a:gridCol w="3650614"/>
              </a:tblGrid>
              <a:tr h="452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032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2400" b="1">
                          <a:latin typeface="Arial Narrow"/>
                          <a:cs typeface="Arial Narrow"/>
                        </a:rPr>
                        <a:t>Patients</a:t>
                      </a:r>
                      <a:r>
                        <a:rPr dirty="0" sz="2400" spc="-1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2400" spc="-5" b="1">
                          <a:latin typeface="Arial Narrow"/>
                          <a:cs typeface="Arial Narrow"/>
                        </a:rPr>
                        <a:t>(%)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B="0" marT="37465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1966">
                <a:tc>
                  <a:txBody>
                    <a:bodyPr/>
                    <a:lstStyle/>
                    <a:p>
                      <a:pPr marL="69215">
                        <a:lnSpc>
                          <a:spcPts val="2745"/>
                        </a:lnSpc>
                      </a:pPr>
                      <a:r>
                        <a:rPr dirty="0" sz="2400" b="1">
                          <a:latin typeface="Arial Narrow"/>
                          <a:cs typeface="Arial Narrow"/>
                        </a:rPr>
                        <a:t>Clopidogrel</a:t>
                      </a:r>
                      <a:r>
                        <a:rPr dirty="0" sz="2400" spc="-4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2400" spc="-5" b="1">
                          <a:latin typeface="Arial Narrow"/>
                          <a:cs typeface="Arial Narrow"/>
                        </a:rPr>
                        <a:t>Monotherapy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95655">
                        <a:lnSpc>
                          <a:spcPts val="2745"/>
                        </a:lnSpc>
                      </a:pPr>
                      <a:r>
                        <a:rPr dirty="0" sz="2400" spc="-5">
                          <a:latin typeface="Arial Narrow"/>
                          <a:cs typeface="Arial Narrow"/>
                        </a:rPr>
                        <a:t>N=2752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D9D9D9"/>
                    </a:solidFill>
                  </a:tcPr>
                </a:tc>
              </a:tr>
              <a:tr h="369999">
                <a:tc>
                  <a:txBody>
                    <a:bodyPr/>
                    <a:lstStyle/>
                    <a:p>
                      <a:pPr marL="168275">
                        <a:lnSpc>
                          <a:spcPts val="2820"/>
                        </a:lnSpc>
                      </a:pPr>
                      <a:r>
                        <a:rPr dirty="0" sz="2400">
                          <a:latin typeface="Arial Narrow"/>
                          <a:cs typeface="Arial Narrow"/>
                        </a:rPr>
                        <a:t>No protocol</a:t>
                      </a:r>
                      <a:r>
                        <a:rPr dirty="0" sz="2400" spc="-1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2400" spc="-5">
                          <a:latin typeface="Arial Narrow"/>
                          <a:cs typeface="Arial Narrow"/>
                        </a:rPr>
                        <a:t>violation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800735">
                        <a:lnSpc>
                          <a:spcPts val="2820"/>
                        </a:lnSpc>
                      </a:pPr>
                      <a:r>
                        <a:rPr dirty="0" sz="2400">
                          <a:latin typeface="Arial Narrow"/>
                          <a:cs typeface="Arial Narrow"/>
                        </a:rPr>
                        <a:t>2626</a:t>
                      </a:r>
                      <a:r>
                        <a:rPr dirty="0" sz="2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2400">
                          <a:latin typeface="Arial Narrow"/>
                          <a:cs typeface="Arial Narrow"/>
                        </a:rPr>
                        <a:t>(95·4%)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</a:tr>
              <a:tr h="362286">
                <a:tc>
                  <a:txBody>
                    <a:bodyPr/>
                    <a:lstStyle/>
                    <a:p>
                      <a:pPr marL="208915">
                        <a:lnSpc>
                          <a:spcPts val="2755"/>
                        </a:lnSpc>
                      </a:pPr>
                      <a:r>
                        <a:rPr dirty="0" sz="2400">
                          <a:latin typeface="Arial Narrow"/>
                          <a:cs typeface="Arial Narrow"/>
                        </a:rPr>
                        <a:t>Patient</a:t>
                      </a:r>
                      <a:r>
                        <a:rPr dirty="0" sz="2400" spc="-1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2400" spc="-5">
                          <a:latin typeface="Arial Narrow"/>
                          <a:cs typeface="Arial Narrow"/>
                        </a:rPr>
                        <a:t>wanted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801370">
                        <a:lnSpc>
                          <a:spcPts val="2755"/>
                        </a:lnSpc>
                      </a:pPr>
                      <a:r>
                        <a:rPr dirty="0" sz="2400">
                          <a:latin typeface="Arial Narrow"/>
                          <a:cs typeface="Arial Narrow"/>
                        </a:rPr>
                        <a:t>7</a:t>
                      </a:r>
                      <a:r>
                        <a:rPr dirty="0" sz="2400" spc="-5">
                          <a:latin typeface="Arial Narrow"/>
                          <a:cs typeface="Arial Narrow"/>
                        </a:rPr>
                        <a:t> (0·3%)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</a:tr>
              <a:tr h="362043">
                <a:tc>
                  <a:txBody>
                    <a:bodyPr/>
                    <a:lstStyle/>
                    <a:p>
                      <a:pPr marL="177165">
                        <a:lnSpc>
                          <a:spcPts val="2750"/>
                        </a:lnSpc>
                      </a:pPr>
                      <a:r>
                        <a:rPr dirty="0" sz="2400">
                          <a:latin typeface="Arial Narrow"/>
                          <a:cs typeface="Arial Narrow"/>
                        </a:rPr>
                        <a:t>Judgement </a:t>
                      </a:r>
                      <a:r>
                        <a:rPr dirty="0" sz="2400" spc="10">
                          <a:latin typeface="Arial Narrow"/>
                          <a:cs typeface="Arial Narrow"/>
                        </a:rPr>
                        <a:t>by </a:t>
                      </a:r>
                      <a:r>
                        <a:rPr dirty="0" sz="2400">
                          <a:latin typeface="Arial Narrow"/>
                          <a:cs typeface="Arial Narrow"/>
                        </a:rPr>
                        <a:t>the</a:t>
                      </a:r>
                      <a:r>
                        <a:rPr dirty="0" sz="2400" spc="-2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2400" spc="-5">
                          <a:latin typeface="Arial Narrow"/>
                          <a:cs typeface="Arial Narrow"/>
                        </a:rPr>
                        <a:t>clinician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801370">
                        <a:lnSpc>
                          <a:spcPts val="2750"/>
                        </a:lnSpc>
                      </a:pPr>
                      <a:r>
                        <a:rPr dirty="0" sz="2400" spc="10">
                          <a:latin typeface="Arial Narrow"/>
                          <a:cs typeface="Arial Narrow"/>
                        </a:rPr>
                        <a:t>32</a:t>
                      </a:r>
                      <a:r>
                        <a:rPr dirty="0" sz="2400" spc="-5">
                          <a:latin typeface="Arial Narrow"/>
                          <a:cs typeface="Arial Narrow"/>
                        </a:rPr>
                        <a:t> (1·2%)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</a:tr>
              <a:tr h="361886">
                <a:tc>
                  <a:txBody>
                    <a:bodyPr/>
                    <a:lstStyle/>
                    <a:p>
                      <a:pPr marL="196215">
                        <a:lnSpc>
                          <a:spcPts val="2750"/>
                        </a:lnSpc>
                      </a:pPr>
                      <a:r>
                        <a:rPr dirty="0" sz="2400" spc="-5">
                          <a:latin typeface="Arial Narrow"/>
                          <a:cs typeface="Arial Narrow"/>
                        </a:rPr>
                        <a:t>Prescription</a:t>
                      </a:r>
                      <a:r>
                        <a:rPr dirty="0" sz="2400" spc="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2400">
                          <a:latin typeface="Arial Narrow"/>
                          <a:cs typeface="Arial Narrow"/>
                        </a:rPr>
                        <a:t>error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803910">
                        <a:lnSpc>
                          <a:spcPts val="2750"/>
                        </a:lnSpc>
                      </a:pPr>
                      <a:r>
                        <a:rPr dirty="0" sz="2400">
                          <a:latin typeface="Arial Narrow"/>
                          <a:cs typeface="Arial Narrow"/>
                        </a:rPr>
                        <a:t>0 (0%)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</a:tr>
              <a:tr h="353720">
                <a:tc>
                  <a:txBody>
                    <a:bodyPr/>
                    <a:lstStyle/>
                    <a:p>
                      <a:pPr algn="r" marR="1457960">
                        <a:lnSpc>
                          <a:spcPts val="2660"/>
                        </a:lnSpc>
                      </a:pPr>
                      <a:r>
                        <a:rPr dirty="0" sz="2400" spc="-5">
                          <a:latin typeface="Arial Narrow"/>
                          <a:cs typeface="Arial Narrow"/>
                        </a:rPr>
                        <a:t>Received other devices (not drug-eluting</a:t>
                      </a:r>
                      <a:r>
                        <a:rPr dirty="0" sz="2400" spc="18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2400" spc="-5">
                          <a:latin typeface="Arial Narrow"/>
                          <a:cs typeface="Arial Narrow"/>
                        </a:rPr>
                        <a:t>stent)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801370">
                        <a:lnSpc>
                          <a:spcPts val="2660"/>
                        </a:lnSpc>
                      </a:pPr>
                      <a:r>
                        <a:rPr dirty="0" sz="2400" spc="10">
                          <a:latin typeface="Arial Narrow"/>
                          <a:cs typeface="Arial Narrow"/>
                        </a:rPr>
                        <a:t>87</a:t>
                      </a:r>
                      <a:r>
                        <a:rPr dirty="0" sz="2400" spc="-5">
                          <a:latin typeface="Arial Narrow"/>
                          <a:cs typeface="Arial Narrow"/>
                        </a:rPr>
                        <a:t> (3·1%)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</a:tr>
              <a:tr h="362016">
                <a:tc>
                  <a:txBody>
                    <a:bodyPr/>
                    <a:lstStyle/>
                    <a:p>
                      <a:pPr marL="69215">
                        <a:lnSpc>
                          <a:spcPts val="2745"/>
                        </a:lnSpc>
                      </a:pPr>
                      <a:r>
                        <a:rPr dirty="0" sz="2400" spc="5" b="1">
                          <a:latin typeface="Arial Narrow"/>
                          <a:cs typeface="Arial Narrow"/>
                        </a:rPr>
                        <a:t>Aspirin</a:t>
                      </a:r>
                      <a:r>
                        <a:rPr dirty="0" sz="2400" spc="-4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2400" spc="-5" b="1">
                          <a:latin typeface="Arial Narrow"/>
                          <a:cs typeface="Arial Narrow"/>
                        </a:rPr>
                        <a:t>Monotherapy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95655">
                        <a:lnSpc>
                          <a:spcPts val="2745"/>
                        </a:lnSpc>
                      </a:pPr>
                      <a:r>
                        <a:rPr dirty="0" sz="2400" spc="-5">
                          <a:latin typeface="Arial Narrow"/>
                          <a:cs typeface="Arial Narrow"/>
                        </a:rPr>
                        <a:t>N=2754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D9D9D9"/>
                    </a:solidFill>
                  </a:tcPr>
                </a:tc>
              </a:tr>
              <a:tr h="370062">
                <a:tc>
                  <a:txBody>
                    <a:bodyPr/>
                    <a:lstStyle/>
                    <a:p>
                      <a:pPr marL="177165">
                        <a:lnSpc>
                          <a:spcPts val="2840"/>
                        </a:lnSpc>
                      </a:pPr>
                      <a:r>
                        <a:rPr dirty="0" sz="2400">
                          <a:latin typeface="Arial Narrow"/>
                          <a:cs typeface="Arial Narrow"/>
                        </a:rPr>
                        <a:t>No protocol</a:t>
                      </a:r>
                      <a:r>
                        <a:rPr dirty="0" sz="2400" spc="-1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2400" spc="-5">
                          <a:latin typeface="Arial Narrow"/>
                          <a:cs typeface="Arial Narrow"/>
                        </a:rPr>
                        <a:t>violation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800735">
                        <a:lnSpc>
                          <a:spcPts val="2840"/>
                        </a:lnSpc>
                      </a:pPr>
                      <a:r>
                        <a:rPr dirty="0" sz="2400">
                          <a:latin typeface="Arial Narrow"/>
                          <a:cs typeface="Arial Narrow"/>
                        </a:rPr>
                        <a:t>2594</a:t>
                      </a:r>
                      <a:r>
                        <a:rPr dirty="0" sz="2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2400">
                          <a:latin typeface="Arial Narrow"/>
                          <a:cs typeface="Arial Narrow"/>
                        </a:rPr>
                        <a:t>(94·2%)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</a:tr>
              <a:tr h="362286">
                <a:tc>
                  <a:txBody>
                    <a:bodyPr/>
                    <a:lstStyle/>
                    <a:p>
                      <a:pPr marL="177165">
                        <a:lnSpc>
                          <a:spcPts val="2755"/>
                        </a:lnSpc>
                      </a:pPr>
                      <a:r>
                        <a:rPr dirty="0" sz="2400">
                          <a:latin typeface="Arial Narrow"/>
                          <a:cs typeface="Arial Narrow"/>
                        </a:rPr>
                        <a:t>Patient</a:t>
                      </a:r>
                      <a:r>
                        <a:rPr dirty="0" sz="2400" spc="-3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2400" spc="-5">
                          <a:latin typeface="Arial Narrow"/>
                          <a:cs typeface="Arial Narrow"/>
                        </a:rPr>
                        <a:t>wanted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801370">
                        <a:lnSpc>
                          <a:spcPts val="2755"/>
                        </a:lnSpc>
                      </a:pPr>
                      <a:r>
                        <a:rPr dirty="0" sz="2400">
                          <a:latin typeface="Arial Narrow"/>
                          <a:cs typeface="Arial Narrow"/>
                        </a:rPr>
                        <a:t>7</a:t>
                      </a:r>
                      <a:r>
                        <a:rPr dirty="0" sz="2400" spc="-5">
                          <a:latin typeface="Arial Narrow"/>
                          <a:cs typeface="Arial Narrow"/>
                        </a:rPr>
                        <a:t> (0·3%)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</a:tr>
              <a:tr h="362043">
                <a:tc>
                  <a:txBody>
                    <a:bodyPr/>
                    <a:lstStyle/>
                    <a:p>
                      <a:pPr marL="177165">
                        <a:lnSpc>
                          <a:spcPts val="2750"/>
                        </a:lnSpc>
                      </a:pPr>
                      <a:r>
                        <a:rPr dirty="0" sz="2400">
                          <a:latin typeface="Arial Narrow"/>
                          <a:cs typeface="Arial Narrow"/>
                        </a:rPr>
                        <a:t>Judgement </a:t>
                      </a:r>
                      <a:r>
                        <a:rPr dirty="0" sz="2400" spc="10">
                          <a:latin typeface="Arial Narrow"/>
                          <a:cs typeface="Arial Narrow"/>
                        </a:rPr>
                        <a:t>by </a:t>
                      </a:r>
                      <a:r>
                        <a:rPr dirty="0" sz="2400">
                          <a:latin typeface="Arial Narrow"/>
                          <a:cs typeface="Arial Narrow"/>
                        </a:rPr>
                        <a:t>the</a:t>
                      </a:r>
                      <a:r>
                        <a:rPr dirty="0" sz="2400" spc="-2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2400" spc="-5">
                          <a:latin typeface="Arial Narrow"/>
                          <a:cs typeface="Arial Narrow"/>
                        </a:rPr>
                        <a:t>clinician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801370">
                        <a:lnSpc>
                          <a:spcPts val="2750"/>
                        </a:lnSpc>
                      </a:pPr>
                      <a:r>
                        <a:rPr dirty="0" sz="2400" spc="10">
                          <a:latin typeface="Arial Narrow"/>
                          <a:cs typeface="Arial Narrow"/>
                        </a:rPr>
                        <a:t>64</a:t>
                      </a:r>
                      <a:r>
                        <a:rPr dirty="0" sz="2400" spc="-5">
                          <a:latin typeface="Arial Narrow"/>
                          <a:cs typeface="Arial Narrow"/>
                        </a:rPr>
                        <a:t> (2·3%)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</a:tr>
              <a:tr h="361950">
                <a:tc>
                  <a:txBody>
                    <a:bodyPr/>
                    <a:lstStyle/>
                    <a:p>
                      <a:pPr marL="177165">
                        <a:lnSpc>
                          <a:spcPts val="2750"/>
                        </a:lnSpc>
                      </a:pPr>
                      <a:r>
                        <a:rPr dirty="0" sz="2400" spc="-5">
                          <a:latin typeface="Arial Narrow"/>
                          <a:cs typeface="Arial Narrow"/>
                        </a:rPr>
                        <a:t>Prescription</a:t>
                      </a:r>
                      <a:r>
                        <a:rPr dirty="0" sz="2400" spc="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2400">
                          <a:latin typeface="Arial Narrow"/>
                          <a:cs typeface="Arial Narrow"/>
                        </a:rPr>
                        <a:t>error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801370">
                        <a:lnSpc>
                          <a:spcPts val="2750"/>
                        </a:lnSpc>
                      </a:pPr>
                      <a:r>
                        <a:rPr dirty="0" sz="2400">
                          <a:latin typeface="Arial Narrow"/>
                          <a:cs typeface="Arial Narrow"/>
                        </a:rPr>
                        <a:t>4</a:t>
                      </a:r>
                      <a:r>
                        <a:rPr dirty="0" sz="2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2400">
                          <a:latin typeface="Arial Narrow"/>
                          <a:cs typeface="Arial Narrow"/>
                        </a:rPr>
                        <a:t>(0·1%)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</a:tr>
              <a:tr h="347802">
                <a:tc>
                  <a:txBody>
                    <a:bodyPr/>
                    <a:lstStyle/>
                    <a:p>
                      <a:pPr algn="r" marR="1477010">
                        <a:lnSpc>
                          <a:spcPts val="2640"/>
                        </a:lnSpc>
                      </a:pPr>
                      <a:r>
                        <a:rPr dirty="0" sz="2400">
                          <a:latin typeface="Arial Narrow"/>
                          <a:cs typeface="Arial Narrow"/>
                        </a:rPr>
                        <a:t>Received </a:t>
                      </a:r>
                      <a:r>
                        <a:rPr dirty="0" sz="2400" spc="-5">
                          <a:latin typeface="Arial Narrow"/>
                          <a:cs typeface="Arial Narrow"/>
                        </a:rPr>
                        <a:t>other devices (not drug-eluting</a:t>
                      </a:r>
                      <a:r>
                        <a:rPr dirty="0" sz="2400" spc="13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2400" spc="-5">
                          <a:latin typeface="Arial Narrow"/>
                          <a:cs typeface="Arial Narrow"/>
                        </a:rPr>
                        <a:t>stent)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01370">
                        <a:lnSpc>
                          <a:spcPts val="2640"/>
                        </a:lnSpc>
                      </a:pPr>
                      <a:r>
                        <a:rPr dirty="0" sz="2400" spc="10">
                          <a:latin typeface="Arial Narrow"/>
                          <a:cs typeface="Arial Narrow"/>
                        </a:rPr>
                        <a:t>85</a:t>
                      </a:r>
                      <a:r>
                        <a:rPr dirty="0" sz="2400" spc="-5">
                          <a:latin typeface="Arial Narrow"/>
                          <a:cs typeface="Arial Narrow"/>
                        </a:rPr>
                        <a:t> (3·1%)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54389" y="175323"/>
            <a:ext cx="7496937" cy="5369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14955" y="14986"/>
            <a:ext cx="7567930" cy="70104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400" spc="-5"/>
              <a:t>Baseline </a:t>
            </a:r>
            <a:r>
              <a:rPr dirty="0" sz="4400"/>
              <a:t>Patient </a:t>
            </a:r>
            <a:r>
              <a:rPr dirty="0" sz="4400" spc="-5"/>
              <a:t>Characteristics</a:t>
            </a:r>
            <a:r>
              <a:rPr dirty="0" sz="4400" spc="-85"/>
              <a:t> </a:t>
            </a:r>
            <a:r>
              <a:rPr dirty="0" sz="4400" spc="15"/>
              <a:t>(I)</a:t>
            </a:r>
            <a:endParaRPr sz="44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04977" y="988313"/>
          <a:ext cx="11231245" cy="4830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99940"/>
                <a:gridCol w="3458210"/>
                <a:gridCol w="3153409"/>
              </a:tblGrid>
              <a:tr h="5034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28575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dirty="0" sz="2000" spc="-5" b="1">
                          <a:latin typeface="Arial Narrow"/>
                          <a:cs typeface="Arial Narrow"/>
                        </a:rPr>
                        <a:t>Clopidogrel </a:t>
                      </a:r>
                      <a:r>
                        <a:rPr dirty="0" sz="2000" spc="5" b="1">
                          <a:latin typeface="Arial Narrow"/>
                          <a:cs typeface="Arial Narrow"/>
                        </a:rPr>
                        <a:t>group</a:t>
                      </a:r>
                      <a:r>
                        <a:rPr dirty="0" sz="2000" spc="-6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2000" spc="-5" b="1">
                          <a:latin typeface="Arial Narrow"/>
                          <a:cs typeface="Arial Narrow"/>
                        </a:rPr>
                        <a:t>(n=2752)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B="0" marT="106680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28575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dirty="0" sz="2000" b="1">
                          <a:latin typeface="Arial Narrow"/>
                          <a:cs typeface="Arial Narrow"/>
                        </a:rPr>
                        <a:t>Aspirin </a:t>
                      </a:r>
                      <a:r>
                        <a:rPr dirty="0" sz="2000" spc="5" b="1">
                          <a:latin typeface="Arial Narrow"/>
                          <a:cs typeface="Arial Narrow"/>
                        </a:rPr>
                        <a:t>group</a:t>
                      </a:r>
                      <a:r>
                        <a:rPr dirty="0" sz="2000" spc="-10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2000" spc="-5" b="1">
                          <a:latin typeface="Arial Narrow"/>
                          <a:cs typeface="Arial Narrow"/>
                        </a:rPr>
                        <a:t>(n=2754)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B="0" marT="106680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28575">
                      <a:solidFill>
                        <a:srgbClr val="155F82"/>
                      </a:solidFill>
                      <a:prstDash val="solid"/>
                    </a:lnB>
                  </a:tcPr>
                </a:tc>
              </a:tr>
              <a:tr h="287528">
                <a:tc>
                  <a:txBody>
                    <a:bodyPr/>
                    <a:lstStyle/>
                    <a:p>
                      <a:pPr marL="36830">
                        <a:lnSpc>
                          <a:spcPts val="2070"/>
                        </a:lnSpc>
                        <a:spcBef>
                          <a:spcPts val="95"/>
                        </a:spcBef>
                      </a:pPr>
                      <a:r>
                        <a:rPr dirty="0" sz="1800" spc="-5" b="1">
                          <a:latin typeface="Arial Narrow"/>
                          <a:cs typeface="Arial Narrow"/>
                        </a:rPr>
                        <a:t>Age,</a:t>
                      </a:r>
                      <a:r>
                        <a:rPr dirty="0" sz="1800" spc="1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b="1">
                          <a:latin typeface="Arial Narrow"/>
                          <a:cs typeface="Arial Narrow"/>
                        </a:rPr>
                        <a:t>years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2065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28575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155F82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ts val="2070"/>
                        </a:lnSpc>
                        <a:spcBef>
                          <a:spcPts val="90"/>
                        </a:spcBef>
                      </a:pPr>
                      <a:r>
                        <a:rPr dirty="0" sz="1800" spc="5">
                          <a:latin typeface="Arial Narrow"/>
                          <a:cs typeface="Arial Narrow"/>
                        </a:rPr>
                        <a:t>66·0</a:t>
                      </a:r>
                      <a:r>
                        <a:rPr dirty="0" sz="1800" spc="-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>
                          <a:latin typeface="Arial Narrow"/>
                          <a:cs typeface="Arial Narrow"/>
                        </a:rPr>
                        <a:t>(58·0–73·0)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28575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155F82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0">
                        <a:lnSpc>
                          <a:spcPts val="2070"/>
                        </a:lnSpc>
                        <a:spcBef>
                          <a:spcPts val="90"/>
                        </a:spcBef>
                      </a:pPr>
                      <a:r>
                        <a:rPr dirty="0" sz="1800" spc="5">
                          <a:latin typeface="Arial Narrow"/>
                          <a:cs typeface="Arial Narrow"/>
                        </a:rPr>
                        <a:t>65·0</a:t>
                      </a:r>
                      <a:r>
                        <a:rPr dirty="0" sz="1800" spc="-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>
                          <a:latin typeface="Arial Narrow"/>
                          <a:cs typeface="Arial Narrow"/>
                        </a:rPr>
                        <a:t>(58·0–73·0)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28575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155F82">
                        <a:alpha val="19999"/>
                      </a:srgbClr>
                    </a:solidFill>
                  </a:tcPr>
                </a:tc>
              </a:tr>
              <a:tr h="287654">
                <a:tc>
                  <a:txBody>
                    <a:bodyPr/>
                    <a:lstStyle/>
                    <a:p>
                      <a:pPr marL="36830">
                        <a:lnSpc>
                          <a:spcPts val="2065"/>
                        </a:lnSpc>
                        <a:spcBef>
                          <a:spcPts val="100"/>
                        </a:spcBef>
                      </a:pPr>
                      <a:r>
                        <a:rPr dirty="0" sz="1800" spc="-5" b="1">
                          <a:latin typeface="Arial Narrow"/>
                          <a:cs typeface="Arial Narrow"/>
                        </a:rPr>
                        <a:t>Women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2700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795">
                        <a:lnSpc>
                          <a:spcPts val="2065"/>
                        </a:lnSpc>
                        <a:spcBef>
                          <a:spcPts val="95"/>
                        </a:spcBef>
                      </a:pPr>
                      <a:r>
                        <a:rPr dirty="0" sz="1800">
                          <a:latin typeface="Arial Narrow"/>
                          <a:cs typeface="Arial Narrow"/>
                        </a:rPr>
                        <a:t>512</a:t>
                      </a:r>
                      <a:r>
                        <a:rPr dirty="0" sz="1800" spc="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10">
                          <a:latin typeface="Arial Narrow"/>
                          <a:cs typeface="Arial Narrow"/>
                        </a:rPr>
                        <a:t>(18·6%)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2065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ts val="2065"/>
                        </a:lnSpc>
                        <a:spcBef>
                          <a:spcPts val="95"/>
                        </a:spcBef>
                      </a:pPr>
                      <a:r>
                        <a:rPr dirty="0" sz="1800" spc="-5">
                          <a:latin typeface="Arial Narrow"/>
                          <a:cs typeface="Arial Narrow"/>
                        </a:rPr>
                        <a:t>490</a:t>
                      </a:r>
                      <a:r>
                        <a:rPr dirty="0" sz="1800" spc="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10">
                          <a:latin typeface="Arial Narrow"/>
                          <a:cs typeface="Arial Narrow"/>
                        </a:rPr>
                        <a:t>(17·8%)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2065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</a:tr>
              <a:tr h="287527">
                <a:tc>
                  <a:txBody>
                    <a:bodyPr/>
                    <a:lstStyle/>
                    <a:p>
                      <a:pPr marL="36830">
                        <a:lnSpc>
                          <a:spcPts val="2060"/>
                        </a:lnSpc>
                        <a:spcBef>
                          <a:spcPts val="100"/>
                        </a:spcBef>
                      </a:pPr>
                      <a:r>
                        <a:rPr dirty="0" sz="1800" spc="-5" b="1">
                          <a:latin typeface="Arial Narrow"/>
                          <a:cs typeface="Arial Narrow"/>
                        </a:rPr>
                        <a:t>Enrolment</a:t>
                      </a:r>
                      <a:r>
                        <a:rPr dirty="0" sz="1800" spc="-1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5" b="1">
                          <a:latin typeface="Arial Narrow"/>
                          <a:cs typeface="Arial Narrow"/>
                        </a:rPr>
                        <a:t>criteria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2700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155F82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155F82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155F82">
                        <a:alpha val="19999"/>
                      </a:srgbClr>
                    </a:solidFill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marL="232410">
                        <a:lnSpc>
                          <a:spcPts val="2060"/>
                        </a:lnSpc>
                        <a:spcBef>
                          <a:spcPts val="105"/>
                        </a:spcBef>
                      </a:pPr>
                      <a:r>
                        <a:rPr dirty="0" sz="1800" spc="-10" b="1">
                          <a:latin typeface="Arial Narrow"/>
                          <a:cs typeface="Arial Narrow"/>
                        </a:rPr>
                        <a:t>Previous </a:t>
                      </a:r>
                      <a:r>
                        <a:rPr dirty="0" sz="1800" b="1">
                          <a:latin typeface="Arial Narrow"/>
                          <a:cs typeface="Arial Narrow"/>
                        </a:rPr>
                        <a:t>myocardial</a:t>
                      </a:r>
                      <a:r>
                        <a:rPr dirty="0" sz="1800" spc="3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b="1">
                          <a:latin typeface="Arial Narrow"/>
                          <a:cs typeface="Arial Narrow"/>
                        </a:rPr>
                        <a:t>infarction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795">
                        <a:lnSpc>
                          <a:spcPts val="2060"/>
                        </a:lnSpc>
                        <a:spcBef>
                          <a:spcPts val="100"/>
                        </a:spcBef>
                      </a:pPr>
                      <a:r>
                        <a:rPr dirty="0" sz="1800">
                          <a:latin typeface="Arial Narrow"/>
                          <a:cs typeface="Arial Narrow"/>
                        </a:rPr>
                        <a:t>1283</a:t>
                      </a:r>
                      <a:r>
                        <a:rPr dirty="0" sz="1800" spc="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10">
                          <a:latin typeface="Arial Narrow"/>
                          <a:cs typeface="Arial Narrow"/>
                        </a:rPr>
                        <a:t>(46·6%)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2700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ts val="2060"/>
                        </a:lnSpc>
                        <a:spcBef>
                          <a:spcPts val="100"/>
                        </a:spcBef>
                      </a:pPr>
                      <a:r>
                        <a:rPr dirty="0" sz="1800" spc="-5">
                          <a:latin typeface="Arial Narrow"/>
                          <a:cs typeface="Arial Narrow"/>
                        </a:rPr>
                        <a:t>1269</a:t>
                      </a:r>
                      <a:r>
                        <a:rPr dirty="0" sz="1800" spc="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10">
                          <a:latin typeface="Arial Narrow"/>
                          <a:cs typeface="Arial Narrow"/>
                        </a:rPr>
                        <a:t>(46·1%)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2700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</a:tr>
              <a:tr h="287527">
                <a:tc>
                  <a:txBody>
                    <a:bodyPr/>
                    <a:lstStyle/>
                    <a:p>
                      <a:pPr marL="232410">
                        <a:lnSpc>
                          <a:spcPts val="2055"/>
                        </a:lnSpc>
                        <a:spcBef>
                          <a:spcPts val="105"/>
                        </a:spcBef>
                      </a:pPr>
                      <a:r>
                        <a:rPr dirty="0" sz="1800" spc="-5" b="1">
                          <a:latin typeface="Arial Narrow"/>
                          <a:cs typeface="Arial Narrow"/>
                        </a:rPr>
                        <a:t>Medication-treated</a:t>
                      </a:r>
                      <a:r>
                        <a:rPr dirty="0" sz="1800" spc="-2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5" b="1">
                          <a:latin typeface="Arial Narrow"/>
                          <a:cs typeface="Arial Narrow"/>
                        </a:rPr>
                        <a:t>diabetes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155F82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795">
                        <a:lnSpc>
                          <a:spcPts val="2060"/>
                        </a:lnSpc>
                        <a:spcBef>
                          <a:spcPts val="105"/>
                        </a:spcBef>
                      </a:pPr>
                      <a:r>
                        <a:rPr dirty="0" sz="1800">
                          <a:latin typeface="Arial Narrow"/>
                          <a:cs typeface="Arial Narrow"/>
                        </a:rPr>
                        <a:t>1039</a:t>
                      </a:r>
                      <a:r>
                        <a:rPr dirty="0" sz="1800" spc="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10">
                          <a:latin typeface="Arial Narrow"/>
                          <a:cs typeface="Arial Narrow"/>
                        </a:rPr>
                        <a:t>(37·8%)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155F82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ts val="2060"/>
                        </a:lnSpc>
                        <a:spcBef>
                          <a:spcPts val="105"/>
                        </a:spcBef>
                      </a:pPr>
                      <a:r>
                        <a:rPr dirty="0" sz="1800" spc="-5">
                          <a:latin typeface="Arial Narrow"/>
                          <a:cs typeface="Arial Narrow"/>
                        </a:rPr>
                        <a:t>1050</a:t>
                      </a:r>
                      <a:r>
                        <a:rPr dirty="0" sz="1800" spc="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10">
                          <a:latin typeface="Arial Narrow"/>
                          <a:cs typeface="Arial Narrow"/>
                        </a:rPr>
                        <a:t>(38·1%)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155F82">
                        <a:alpha val="19999"/>
                      </a:srgbClr>
                    </a:solidFill>
                  </a:tcPr>
                </a:tc>
              </a:tr>
              <a:tr h="287654">
                <a:tc>
                  <a:txBody>
                    <a:bodyPr/>
                    <a:lstStyle/>
                    <a:p>
                      <a:pPr marL="232410">
                        <a:lnSpc>
                          <a:spcPts val="2055"/>
                        </a:lnSpc>
                        <a:spcBef>
                          <a:spcPts val="110"/>
                        </a:spcBef>
                      </a:pPr>
                      <a:r>
                        <a:rPr dirty="0" sz="1800" spc="-5" b="1">
                          <a:latin typeface="Arial Narrow"/>
                          <a:cs typeface="Arial Narrow"/>
                        </a:rPr>
                        <a:t>Complex</a:t>
                      </a:r>
                      <a:r>
                        <a:rPr dirty="0" sz="1800" spc="2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15" b="1">
                          <a:latin typeface="Arial Narrow"/>
                          <a:cs typeface="Arial Narrow"/>
                        </a:rPr>
                        <a:t>PCI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2055"/>
                        </a:lnSpc>
                        <a:spcBef>
                          <a:spcPts val="105"/>
                        </a:spcBef>
                      </a:pPr>
                      <a:r>
                        <a:rPr dirty="0" sz="1800" spc="-20">
                          <a:latin typeface="Arial Narrow"/>
                          <a:cs typeface="Arial Narrow"/>
                        </a:rPr>
                        <a:t>2113</a:t>
                      </a:r>
                      <a:r>
                        <a:rPr dirty="0" sz="1800" spc="-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>
                          <a:latin typeface="Arial Narrow"/>
                          <a:cs typeface="Arial Narrow"/>
                        </a:rPr>
                        <a:t>(76·8%)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ts val="2055"/>
                        </a:lnSpc>
                        <a:spcBef>
                          <a:spcPts val="105"/>
                        </a:spcBef>
                      </a:pPr>
                      <a:r>
                        <a:rPr dirty="0" sz="1800" spc="-5">
                          <a:latin typeface="Arial Narrow"/>
                          <a:cs typeface="Arial Narrow"/>
                        </a:rPr>
                        <a:t>2072</a:t>
                      </a:r>
                      <a:r>
                        <a:rPr dirty="0" sz="1800" spc="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10">
                          <a:latin typeface="Arial Narrow"/>
                          <a:cs typeface="Arial Narrow"/>
                        </a:rPr>
                        <a:t>(75·2%)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</a:tr>
              <a:tr h="287528">
                <a:tc>
                  <a:txBody>
                    <a:bodyPr/>
                    <a:lstStyle/>
                    <a:p>
                      <a:pPr marL="36830">
                        <a:lnSpc>
                          <a:spcPts val="2050"/>
                        </a:lnSpc>
                        <a:spcBef>
                          <a:spcPts val="114"/>
                        </a:spcBef>
                      </a:pPr>
                      <a:r>
                        <a:rPr dirty="0" sz="1800" spc="-5" b="1">
                          <a:latin typeface="Arial Narrow"/>
                          <a:cs typeface="Arial Narrow"/>
                        </a:rPr>
                        <a:t>BMI,</a:t>
                      </a:r>
                      <a:r>
                        <a:rPr dirty="0" sz="180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5" b="1">
                          <a:latin typeface="Arial Narrow"/>
                          <a:cs typeface="Arial Narrow"/>
                        </a:rPr>
                        <a:t>kg/m²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155F82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ts val="2050"/>
                        </a:lnSpc>
                        <a:spcBef>
                          <a:spcPts val="110"/>
                        </a:spcBef>
                      </a:pPr>
                      <a:r>
                        <a:rPr dirty="0" sz="1800" spc="5">
                          <a:latin typeface="Arial Narrow"/>
                          <a:cs typeface="Arial Narrow"/>
                        </a:rPr>
                        <a:t>24·9</a:t>
                      </a:r>
                      <a:r>
                        <a:rPr dirty="0" sz="1800" spc="-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>
                          <a:latin typeface="Arial Narrow"/>
                          <a:cs typeface="Arial Narrow"/>
                        </a:rPr>
                        <a:t>(23·0–27·0)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155F82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0">
                        <a:lnSpc>
                          <a:spcPts val="2050"/>
                        </a:lnSpc>
                        <a:spcBef>
                          <a:spcPts val="110"/>
                        </a:spcBef>
                      </a:pPr>
                      <a:r>
                        <a:rPr dirty="0" sz="1800" spc="5">
                          <a:latin typeface="Arial Narrow"/>
                          <a:cs typeface="Arial Narrow"/>
                        </a:rPr>
                        <a:t>24·8</a:t>
                      </a:r>
                      <a:r>
                        <a:rPr dirty="0" sz="1800" spc="-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>
                          <a:latin typeface="Arial Narrow"/>
                          <a:cs typeface="Arial Narrow"/>
                        </a:rPr>
                        <a:t>(23·1–26·9)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155F82">
                        <a:alpha val="19999"/>
                      </a:srgbClr>
                    </a:solidFill>
                  </a:tcPr>
                </a:tc>
              </a:tr>
              <a:tr h="287654">
                <a:tc>
                  <a:txBody>
                    <a:bodyPr/>
                    <a:lstStyle/>
                    <a:p>
                      <a:pPr marL="36830">
                        <a:lnSpc>
                          <a:spcPts val="2045"/>
                        </a:lnSpc>
                        <a:spcBef>
                          <a:spcPts val="114"/>
                        </a:spcBef>
                      </a:pPr>
                      <a:r>
                        <a:rPr dirty="0" sz="1800" spc="-5" b="1">
                          <a:latin typeface="Arial Narrow"/>
                          <a:cs typeface="Arial Narrow"/>
                        </a:rPr>
                        <a:t>Hypertension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795">
                        <a:lnSpc>
                          <a:spcPts val="2050"/>
                        </a:lnSpc>
                        <a:spcBef>
                          <a:spcPts val="115"/>
                        </a:spcBef>
                      </a:pPr>
                      <a:r>
                        <a:rPr dirty="0" sz="1800">
                          <a:latin typeface="Arial Narrow"/>
                          <a:cs typeface="Arial Narrow"/>
                        </a:rPr>
                        <a:t>1756</a:t>
                      </a:r>
                      <a:r>
                        <a:rPr dirty="0" sz="1800" spc="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10">
                          <a:latin typeface="Arial Narrow"/>
                          <a:cs typeface="Arial Narrow"/>
                        </a:rPr>
                        <a:t>(63·8%)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4605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ts val="2050"/>
                        </a:lnSpc>
                        <a:spcBef>
                          <a:spcPts val="115"/>
                        </a:spcBef>
                      </a:pPr>
                      <a:r>
                        <a:rPr dirty="0" sz="1800" spc="-5">
                          <a:latin typeface="Arial Narrow"/>
                          <a:cs typeface="Arial Narrow"/>
                        </a:rPr>
                        <a:t>1690</a:t>
                      </a:r>
                      <a:r>
                        <a:rPr dirty="0" sz="1800" spc="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10">
                          <a:latin typeface="Arial Narrow"/>
                          <a:cs typeface="Arial Narrow"/>
                        </a:rPr>
                        <a:t>(61·4%)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4605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</a:tr>
              <a:tr h="287527">
                <a:tc>
                  <a:txBody>
                    <a:bodyPr/>
                    <a:lstStyle/>
                    <a:p>
                      <a:pPr marL="36830">
                        <a:lnSpc>
                          <a:spcPts val="2045"/>
                        </a:lnSpc>
                        <a:spcBef>
                          <a:spcPts val="120"/>
                        </a:spcBef>
                      </a:pPr>
                      <a:r>
                        <a:rPr dirty="0" sz="1800" b="1">
                          <a:latin typeface="Arial Narrow"/>
                          <a:cs typeface="Arial Narrow"/>
                        </a:rPr>
                        <a:t>Dyslipidaemia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155F82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795">
                        <a:lnSpc>
                          <a:spcPts val="2045"/>
                        </a:lnSpc>
                        <a:spcBef>
                          <a:spcPts val="114"/>
                        </a:spcBef>
                      </a:pPr>
                      <a:r>
                        <a:rPr dirty="0" sz="1800">
                          <a:latin typeface="Arial Narrow"/>
                          <a:cs typeface="Arial Narrow"/>
                        </a:rPr>
                        <a:t>1626</a:t>
                      </a:r>
                      <a:r>
                        <a:rPr dirty="0" sz="1800" spc="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10">
                          <a:latin typeface="Arial Narrow"/>
                          <a:cs typeface="Arial Narrow"/>
                        </a:rPr>
                        <a:t>(59·1%)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155F82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ts val="2045"/>
                        </a:lnSpc>
                        <a:spcBef>
                          <a:spcPts val="114"/>
                        </a:spcBef>
                      </a:pPr>
                      <a:r>
                        <a:rPr dirty="0" sz="1800" spc="-5">
                          <a:latin typeface="Arial Narrow"/>
                          <a:cs typeface="Arial Narrow"/>
                        </a:rPr>
                        <a:t>1604</a:t>
                      </a:r>
                      <a:r>
                        <a:rPr dirty="0" sz="1800" spc="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10">
                          <a:latin typeface="Arial Narrow"/>
                          <a:cs typeface="Arial Narrow"/>
                        </a:rPr>
                        <a:t>(58·2%)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155F82">
                        <a:alpha val="19999"/>
                      </a:srgbClr>
                    </a:solidFill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marL="36830">
                        <a:lnSpc>
                          <a:spcPts val="2039"/>
                        </a:lnSpc>
                        <a:spcBef>
                          <a:spcPts val="125"/>
                        </a:spcBef>
                      </a:pPr>
                      <a:r>
                        <a:rPr dirty="0" sz="1800" b="1">
                          <a:latin typeface="Arial Narrow"/>
                          <a:cs typeface="Arial Narrow"/>
                        </a:rPr>
                        <a:t>Current</a:t>
                      </a:r>
                      <a:r>
                        <a:rPr dirty="0" sz="1800" spc="-4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b="1">
                          <a:latin typeface="Arial Narrow"/>
                          <a:cs typeface="Arial Narrow"/>
                        </a:rPr>
                        <a:t>smoking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5875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795">
                        <a:lnSpc>
                          <a:spcPts val="2045"/>
                        </a:lnSpc>
                        <a:spcBef>
                          <a:spcPts val="120"/>
                        </a:spcBef>
                      </a:pPr>
                      <a:r>
                        <a:rPr dirty="0" sz="1800">
                          <a:latin typeface="Arial Narrow"/>
                          <a:cs typeface="Arial Narrow"/>
                        </a:rPr>
                        <a:t>448</a:t>
                      </a:r>
                      <a:r>
                        <a:rPr dirty="0" sz="1800" spc="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10">
                          <a:latin typeface="Arial Narrow"/>
                          <a:cs typeface="Arial Narrow"/>
                        </a:rPr>
                        <a:t>(16·3%)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ts val="2045"/>
                        </a:lnSpc>
                        <a:spcBef>
                          <a:spcPts val="120"/>
                        </a:spcBef>
                      </a:pPr>
                      <a:r>
                        <a:rPr dirty="0" sz="1800" spc="-5">
                          <a:latin typeface="Arial Narrow"/>
                          <a:cs typeface="Arial Narrow"/>
                        </a:rPr>
                        <a:t>488</a:t>
                      </a:r>
                      <a:r>
                        <a:rPr dirty="0" sz="1800" spc="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10">
                          <a:latin typeface="Arial Narrow"/>
                          <a:cs typeface="Arial Narrow"/>
                        </a:rPr>
                        <a:t>(17·7%)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</a:tr>
              <a:tr h="287528">
                <a:tc>
                  <a:txBody>
                    <a:bodyPr/>
                    <a:lstStyle/>
                    <a:p>
                      <a:pPr marL="36830">
                        <a:lnSpc>
                          <a:spcPts val="2039"/>
                        </a:lnSpc>
                        <a:spcBef>
                          <a:spcPts val="125"/>
                        </a:spcBef>
                      </a:pPr>
                      <a:r>
                        <a:rPr dirty="0" sz="1800" spc="-10" b="1">
                          <a:latin typeface="Arial Narrow"/>
                          <a:cs typeface="Arial Narrow"/>
                        </a:rPr>
                        <a:t>Chronic </a:t>
                      </a:r>
                      <a:r>
                        <a:rPr dirty="0" sz="1800" spc="5" b="1">
                          <a:latin typeface="Arial Narrow"/>
                          <a:cs typeface="Arial Narrow"/>
                        </a:rPr>
                        <a:t>kidney</a:t>
                      </a:r>
                      <a:r>
                        <a:rPr dirty="0" sz="1800" b="1">
                          <a:latin typeface="Arial Narrow"/>
                          <a:cs typeface="Arial Narrow"/>
                        </a:rPr>
                        <a:t> disease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5875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155F82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ts val="2039"/>
                        </a:lnSpc>
                        <a:spcBef>
                          <a:spcPts val="120"/>
                        </a:spcBef>
                      </a:pPr>
                      <a:r>
                        <a:rPr dirty="0" sz="1800" spc="-5">
                          <a:latin typeface="Arial Narrow"/>
                          <a:cs typeface="Arial Narrow"/>
                        </a:rPr>
                        <a:t>242</a:t>
                      </a:r>
                      <a:r>
                        <a:rPr dirty="0" sz="1800" spc="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10">
                          <a:latin typeface="Arial Narrow"/>
                          <a:cs typeface="Arial Narrow"/>
                        </a:rPr>
                        <a:t>(8·8%)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155F82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ts val="2039"/>
                        </a:lnSpc>
                        <a:spcBef>
                          <a:spcPts val="120"/>
                        </a:spcBef>
                      </a:pPr>
                      <a:r>
                        <a:rPr dirty="0" sz="1800" spc="-5">
                          <a:latin typeface="Arial Narrow"/>
                          <a:cs typeface="Arial Narrow"/>
                        </a:rPr>
                        <a:t>260</a:t>
                      </a:r>
                      <a:r>
                        <a:rPr dirty="0" sz="1800" spc="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10">
                          <a:latin typeface="Arial Narrow"/>
                          <a:cs typeface="Arial Narrow"/>
                        </a:rPr>
                        <a:t>(9·4%)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155F82">
                        <a:alpha val="19999"/>
                      </a:srgbClr>
                    </a:solidFill>
                  </a:tcPr>
                </a:tc>
              </a:tr>
              <a:tr h="287654">
                <a:tc>
                  <a:txBody>
                    <a:bodyPr/>
                    <a:lstStyle/>
                    <a:p>
                      <a:pPr marL="36830">
                        <a:lnSpc>
                          <a:spcPts val="2035"/>
                        </a:lnSpc>
                        <a:spcBef>
                          <a:spcPts val="130"/>
                        </a:spcBef>
                      </a:pPr>
                      <a:r>
                        <a:rPr dirty="0" sz="1800" spc="-10" b="1">
                          <a:latin typeface="Arial Narrow"/>
                          <a:cs typeface="Arial Narrow"/>
                        </a:rPr>
                        <a:t>Previous</a:t>
                      </a:r>
                      <a:r>
                        <a:rPr dirty="0" sz="1800" spc="3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5" b="1">
                          <a:latin typeface="Arial Narrow"/>
                          <a:cs typeface="Arial Narrow"/>
                        </a:rPr>
                        <a:t>stroke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6510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ts val="2035"/>
                        </a:lnSpc>
                        <a:spcBef>
                          <a:spcPts val="130"/>
                        </a:spcBef>
                      </a:pPr>
                      <a:r>
                        <a:rPr dirty="0" sz="1800" spc="-5">
                          <a:latin typeface="Arial Narrow"/>
                          <a:cs typeface="Arial Narrow"/>
                        </a:rPr>
                        <a:t>76</a:t>
                      </a:r>
                      <a:r>
                        <a:rPr dirty="0" sz="1800" spc="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10">
                          <a:latin typeface="Arial Narrow"/>
                          <a:cs typeface="Arial Narrow"/>
                        </a:rPr>
                        <a:t>(2·8%)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6510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ts val="2035"/>
                        </a:lnSpc>
                        <a:spcBef>
                          <a:spcPts val="130"/>
                        </a:spcBef>
                      </a:pPr>
                      <a:r>
                        <a:rPr dirty="0" sz="1800" spc="-5">
                          <a:latin typeface="Arial Narrow"/>
                          <a:cs typeface="Arial Narrow"/>
                        </a:rPr>
                        <a:t>66</a:t>
                      </a:r>
                      <a:r>
                        <a:rPr dirty="0" sz="1800" spc="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10">
                          <a:latin typeface="Arial Narrow"/>
                          <a:cs typeface="Arial Narrow"/>
                        </a:rPr>
                        <a:t>(2·4%)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6510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marL="36830">
                        <a:lnSpc>
                          <a:spcPts val="2030"/>
                        </a:lnSpc>
                        <a:spcBef>
                          <a:spcPts val="130"/>
                        </a:spcBef>
                      </a:pPr>
                      <a:r>
                        <a:rPr dirty="0" sz="1800" spc="-5" b="1">
                          <a:latin typeface="Arial Narrow"/>
                          <a:cs typeface="Arial Narrow"/>
                        </a:rPr>
                        <a:t>Peripheral </a:t>
                      </a:r>
                      <a:r>
                        <a:rPr dirty="0" sz="1800" b="1">
                          <a:latin typeface="Arial Narrow"/>
                          <a:cs typeface="Arial Narrow"/>
                        </a:rPr>
                        <a:t>vascular</a:t>
                      </a:r>
                      <a:r>
                        <a:rPr dirty="0" sz="1800" spc="-1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b="1">
                          <a:latin typeface="Arial Narrow"/>
                          <a:cs typeface="Arial Narrow"/>
                        </a:rPr>
                        <a:t>disease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6510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155F82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ts val="2030"/>
                        </a:lnSpc>
                        <a:spcBef>
                          <a:spcPts val="130"/>
                        </a:spcBef>
                      </a:pPr>
                      <a:r>
                        <a:rPr dirty="0" sz="1800" spc="-5">
                          <a:latin typeface="Arial Narrow"/>
                          <a:cs typeface="Arial Narrow"/>
                        </a:rPr>
                        <a:t>23</a:t>
                      </a:r>
                      <a:r>
                        <a:rPr dirty="0" sz="1800" spc="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10">
                          <a:latin typeface="Arial Narrow"/>
                          <a:cs typeface="Arial Narrow"/>
                        </a:rPr>
                        <a:t>(0·8%)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6510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155F82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ts val="2030"/>
                        </a:lnSpc>
                        <a:spcBef>
                          <a:spcPts val="130"/>
                        </a:spcBef>
                      </a:pPr>
                      <a:r>
                        <a:rPr dirty="0" sz="1800" spc="-5">
                          <a:latin typeface="Arial Narrow"/>
                          <a:cs typeface="Arial Narrow"/>
                        </a:rPr>
                        <a:t>22</a:t>
                      </a:r>
                      <a:r>
                        <a:rPr dirty="0" sz="1800" spc="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10">
                          <a:latin typeface="Arial Narrow"/>
                          <a:cs typeface="Arial Narrow"/>
                        </a:rPr>
                        <a:t>(0·8%)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6510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155F82">
                        <a:alpha val="19999"/>
                      </a:srgbClr>
                    </a:solidFill>
                  </a:tcPr>
                </a:tc>
              </a:tr>
              <a:tr h="287528">
                <a:tc>
                  <a:txBody>
                    <a:bodyPr/>
                    <a:lstStyle/>
                    <a:p>
                      <a:pPr marL="36830">
                        <a:lnSpc>
                          <a:spcPts val="2030"/>
                        </a:lnSpc>
                        <a:spcBef>
                          <a:spcPts val="135"/>
                        </a:spcBef>
                      </a:pPr>
                      <a:r>
                        <a:rPr dirty="0" sz="1800" spc="-10" b="1">
                          <a:latin typeface="Arial Narrow"/>
                          <a:cs typeface="Arial Narrow"/>
                        </a:rPr>
                        <a:t>Previous </a:t>
                      </a:r>
                      <a:r>
                        <a:rPr dirty="0" sz="1800" b="1">
                          <a:latin typeface="Arial Narrow"/>
                          <a:cs typeface="Arial Narrow"/>
                        </a:rPr>
                        <a:t>history </a:t>
                      </a:r>
                      <a:r>
                        <a:rPr dirty="0" sz="1800" spc="-5" b="1">
                          <a:latin typeface="Arial Narrow"/>
                          <a:cs typeface="Arial Narrow"/>
                        </a:rPr>
                        <a:t>of major</a:t>
                      </a:r>
                      <a:r>
                        <a:rPr dirty="0" sz="1800" spc="3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5" b="1">
                          <a:latin typeface="Arial Narrow"/>
                          <a:cs typeface="Arial Narrow"/>
                        </a:rPr>
                        <a:t>bleeding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7145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ts val="2030"/>
                        </a:lnSpc>
                        <a:spcBef>
                          <a:spcPts val="135"/>
                        </a:spcBef>
                      </a:pPr>
                      <a:r>
                        <a:rPr dirty="0" sz="1800" spc="-5">
                          <a:latin typeface="Arial Narrow"/>
                          <a:cs typeface="Arial Narrow"/>
                        </a:rPr>
                        <a:t>15</a:t>
                      </a:r>
                      <a:r>
                        <a:rPr dirty="0" sz="1800" spc="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10">
                          <a:latin typeface="Arial Narrow"/>
                          <a:cs typeface="Arial Narrow"/>
                        </a:rPr>
                        <a:t>(0·5%)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7145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ts val="2030"/>
                        </a:lnSpc>
                        <a:spcBef>
                          <a:spcPts val="135"/>
                        </a:spcBef>
                      </a:pPr>
                      <a:r>
                        <a:rPr dirty="0" sz="1800" spc="-5">
                          <a:latin typeface="Arial Narrow"/>
                          <a:cs typeface="Arial Narrow"/>
                        </a:rPr>
                        <a:t>21</a:t>
                      </a:r>
                      <a:r>
                        <a:rPr dirty="0" sz="1800" spc="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10">
                          <a:latin typeface="Arial Narrow"/>
                          <a:cs typeface="Arial Narrow"/>
                        </a:rPr>
                        <a:t>(0·8%)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7145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</a:tr>
              <a:tr h="287591">
                <a:tc>
                  <a:txBody>
                    <a:bodyPr/>
                    <a:lstStyle/>
                    <a:p>
                      <a:pPr marL="36830">
                        <a:lnSpc>
                          <a:spcPts val="2125"/>
                        </a:lnSpc>
                        <a:spcBef>
                          <a:spcPts val="40"/>
                        </a:spcBef>
                      </a:pPr>
                      <a:r>
                        <a:rPr dirty="0" sz="1800" spc="5" b="1">
                          <a:latin typeface="Arial Narrow"/>
                          <a:cs typeface="Arial Narrow"/>
                        </a:rPr>
                        <a:t>Left </a:t>
                      </a:r>
                      <a:r>
                        <a:rPr dirty="0" sz="1800" spc="-5" b="1">
                          <a:latin typeface="Arial Narrow"/>
                          <a:cs typeface="Arial Narrow"/>
                        </a:rPr>
                        <a:t>ventricular </a:t>
                      </a:r>
                      <a:r>
                        <a:rPr dirty="0" sz="1800" spc="-10" b="1">
                          <a:latin typeface="Arial Narrow"/>
                          <a:cs typeface="Arial Narrow"/>
                        </a:rPr>
                        <a:t>ejection </a:t>
                      </a:r>
                      <a:r>
                        <a:rPr dirty="0" sz="1800" spc="-5" b="1">
                          <a:latin typeface="Arial Narrow"/>
                          <a:cs typeface="Arial Narrow"/>
                        </a:rPr>
                        <a:t>fraction,</a:t>
                      </a:r>
                      <a:r>
                        <a:rPr dirty="0" sz="1800" spc="2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b="1">
                          <a:latin typeface="Arial Narrow"/>
                          <a:cs typeface="Arial Narrow"/>
                        </a:rPr>
                        <a:t>%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5080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155F82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ts val="2025"/>
                        </a:lnSpc>
                        <a:spcBef>
                          <a:spcPts val="135"/>
                        </a:spcBef>
                      </a:pPr>
                      <a:r>
                        <a:rPr dirty="0" sz="1800" spc="5">
                          <a:latin typeface="Arial Narrow"/>
                          <a:cs typeface="Arial Narrow"/>
                        </a:rPr>
                        <a:t>60·0%</a:t>
                      </a:r>
                      <a:r>
                        <a:rPr dirty="0" sz="1800" spc="-5">
                          <a:latin typeface="Arial Narrow"/>
                          <a:cs typeface="Arial Narrow"/>
                        </a:rPr>
                        <a:t> (55·0–65·0)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7145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155F82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0">
                        <a:lnSpc>
                          <a:spcPts val="2025"/>
                        </a:lnSpc>
                        <a:spcBef>
                          <a:spcPts val="135"/>
                        </a:spcBef>
                      </a:pPr>
                      <a:r>
                        <a:rPr dirty="0" sz="1800" spc="5">
                          <a:latin typeface="Arial Narrow"/>
                          <a:cs typeface="Arial Narrow"/>
                        </a:rPr>
                        <a:t>60·0%</a:t>
                      </a:r>
                      <a:r>
                        <a:rPr dirty="0" sz="1800" spc="-5">
                          <a:latin typeface="Arial Narrow"/>
                          <a:cs typeface="Arial Narrow"/>
                        </a:rPr>
                        <a:t> (55·0–65·0)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7145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155F82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90889" y="175323"/>
            <a:ext cx="7620762" cy="5369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51329" y="14986"/>
            <a:ext cx="7691755" cy="70104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400" spc="-5"/>
              <a:t>Baseline </a:t>
            </a:r>
            <a:r>
              <a:rPr dirty="0" sz="4400"/>
              <a:t>Patient </a:t>
            </a:r>
            <a:r>
              <a:rPr dirty="0" sz="4400" spc="-5"/>
              <a:t>Characteristics</a:t>
            </a:r>
            <a:r>
              <a:rPr dirty="0" sz="4400" spc="-70"/>
              <a:t> </a:t>
            </a:r>
            <a:r>
              <a:rPr dirty="0" sz="4400"/>
              <a:t>(II)</a:t>
            </a:r>
            <a:endParaRPr sz="44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09816" y="1027302"/>
          <a:ext cx="11379200" cy="47313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33390"/>
                <a:gridCol w="3094990"/>
                <a:gridCol w="2731770"/>
              </a:tblGrid>
              <a:tr h="4043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28575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2000" spc="-5" b="1">
                          <a:latin typeface="Arial Narrow"/>
                          <a:cs typeface="Arial Narrow"/>
                        </a:rPr>
                        <a:t>Clopidogrel </a:t>
                      </a:r>
                      <a:r>
                        <a:rPr dirty="0" sz="2000" spc="5" b="1">
                          <a:latin typeface="Arial Narrow"/>
                          <a:cs typeface="Arial Narrow"/>
                        </a:rPr>
                        <a:t>group</a:t>
                      </a:r>
                      <a:r>
                        <a:rPr dirty="0" sz="2000" spc="-9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2000" spc="-5" b="1">
                          <a:latin typeface="Arial Narrow"/>
                          <a:cs typeface="Arial Narrow"/>
                        </a:rPr>
                        <a:t>(n=2752)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28575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2000" b="1">
                          <a:latin typeface="Arial Narrow"/>
                          <a:cs typeface="Arial Narrow"/>
                        </a:rPr>
                        <a:t>Aspirin </a:t>
                      </a:r>
                      <a:r>
                        <a:rPr dirty="0" sz="2000" spc="5" b="1">
                          <a:latin typeface="Arial Narrow"/>
                          <a:cs typeface="Arial Narrow"/>
                        </a:rPr>
                        <a:t>group</a:t>
                      </a:r>
                      <a:r>
                        <a:rPr dirty="0" sz="2000" spc="-12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2000" spc="-5" b="1">
                          <a:latin typeface="Arial Narrow"/>
                          <a:cs typeface="Arial Narrow"/>
                        </a:rPr>
                        <a:t>(n=2754)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28575">
                      <a:solidFill>
                        <a:srgbClr val="155F82"/>
                      </a:solidFill>
                      <a:prstDash val="solid"/>
                    </a:lnB>
                  </a:tcPr>
                </a:tc>
              </a:tr>
              <a:tr h="287527">
                <a:tc>
                  <a:txBody>
                    <a:bodyPr/>
                    <a:lstStyle/>
                    <a:p>
                      <a:pPr marL="36830">
                        <a:lnSpc>
                          <a:spcPts val="2070"/>
                        </a:lnSpc>
                        <a:spcBef>
                          <a:spcPts val="90"/>
                        </a:spcBef>
                      </a:pPr>
                      <a:r>
                        <a:rPr dirty="0" sz="1800" b="1">
                          <a:latin typeface="Arial Narrow"/>
                          <a:cs typeface="Arial Narrow"/>
                        </a:rPr>
                        <a:t>High </a:t>
                      </a:r>
                      <a:r>
                        <a:rPr dirty="0" sz="1800" spc="-5" b="1">
                          <a:latin typeface="Arial Narrow"/>
                          <a:cs typeface="Arial Narrow"/>
                        </a:rPr>
                        <a:t>bleeding </a:t>
                      </a:r>
                      <a:r>
                        <a:rPr dirty="0" sz="1800" spc="-10" b="1">
                          <a:latin typeface="Arial Narrow"/>
                          <a:cs typeface="Arial Narrow"/>
                        </a:rPr>
                        <a:t>risk </a:t>
                      </a:r>
                      <a:r>
                        <a:rPr dirty="0" sz="1800" spc="-5" b="1">
                          <a:latin typeface="Arial Narrow"/>
                          <a:cs typeface="Arial Narrow"/>
                        </a:rPr>
                        <a:t>defined by</a:t>
                      </a:r>
                      <a:r>
                        <a:rPr dirty="0" sz="1800" spc="-3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20" b="1">
                          <a:latin typeface="Arial Narrow"/>
                          <a:cs typeface="Arial Narrow"/>
                        </a:rPr>
                        <a:t>ARC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28575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155F82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2070"/>
                        </a:lnSpc>
                        <a:spcBef>
                          <a:spcPts val="90"/>
                        </a:spcBef>
                      </a:pPr>
                      <a:r>
                        <a:rPr dirty="0" sz="1800" spc="-5">
                          <a:latin typeface="Arial Narrow"/>
                          <a:cs typeface="Arial Narrow"/>
                        </a:rPr>
                        <a:t>427</a:t>
                      </a:r>
                      <a:r>
                        <a:rPr dirty="0" sz="1800" spc="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10">
                          <a:latin typeface="Arial Narrow"/>
                          <a:cs typeface="Arial Narrow"/>
                        </a:rPr>
                        <a:t>(15·5%)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28575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155F82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ts val="2070"/>
                        </a:lnSpc>
                        <a:spcBef>
                          <a:spcPts val="90"/>
                        </a:spcBef>
                      </a:pPr>
                      <a:r>
                        <a:rPr dirty="0" sz="1800" spc="-5">
                          <a:latin typeface="Arial Narrow"/>
                          <a:cs typeface="Arial Narrow"/>
                        </a:rPr>
                        <a:t>448</a:t>
                      </a:r>
                      <a:r>
                        <a:rPr dirty="0" sz="1800" spc="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10">
                          <a:latin typeface="Arial Narrow"/>
                          <a:cs typeface="Arial Narrow"/>
                        </a:rPr>
                        <a:t>(16·3%)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28575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155F82">
                        <a:alpha val="19999"/>
                      </a:srgbClr>
                    </a:solidFill>
                  </a:tcPr>
                </a:tc>
              </a:tr>
              <a:tr h="287654">
                <a:tc>
                  <a:txBody>
                    <a:bodyPr/>
                    <a:lstStyle/>
                    <a:p>
                      <a:pPr marL="36830">
                        <a:lnSpc>
                          <a:spcPts val="2070"/>
                        </a:lnSpc>
                        <a:spcBef>
                          <a:spcPts val="95"/>
                        </a:spcBef>
                      </a:pPr>
                      <a:r>
                        <a:rPr dirty="0" sz="1800" spc="-5" b="1">
                          <a:latin typeface="Arial Narrow"/>
                          <a:cs typeface="Arial Narrow"/>
                        </a:rPr>
                        <a:t>Time </a:t>
                      </a:r>
                      <a:r>
                        <a:rPr dirty="0" sz="1800" spc="-10" b="1">
                          <a:latin typeface="Arial Narrow"/>
                          <a:cs typeface="Arial Narrow"/>
                        </a:rPr>
                        <a:t>from </a:t>
                      </a:r>
                      <a:r>
                        <a:rPr dirty="0" sz="1800" spc="-15" b="1">
                          <a:latin typeface="Arial Narrow"/>
                          <a:cs typeface="Arial Narrow"/>
                        </a:rPr>
                        <a:t>PCI </a:t>
                      </a:r>
                      <a:r>
                        <a:rPr dirty="0" sz="1800" spc="15" b="1">
                          <a:latin typeface="Arial Narrow"/>
                          <a:cs typeface="Arial Narrow"/>
                        </a:rPr>
                        <a:t>to </a:t>
                      </a:r>
                      <a:r>
                        <a:rPr dirty="0" sz="1800" spc="-5" b="1">
                          <a:latin typeface="Arial Narrow"/>
                          <a:cs typeface="Arial Narrow"/>
                        </a:rPr>
                        <a:t>randomisation,</a:t>
                      </a:r>
                      <a:r>
                        <a:rPr dirty="0" sz="1800" spc="-1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5" b="1">
                          <a:latin typeface="Arial Narrow"/>
                          <a:cs typeface="Arial Narrow"/>
                        </a:rPr>
                        <a:t>months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2065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ts val="2070"/>
                        </a:lnSpc>
                        <a:spcBef>
                          <a:spcPts val="95"/>
                        </a:spcBef>
                      </a:pPr>
                      <a:r>
                        <a:rPr dirty="0" sz="1800" spc="5">
                          <a:latin typeface="Arial Narrow"/>
                          <a:cs typeface="Arial Narrow"/>
                        </a:rPr>
                        <a:t>17·3</a:t>
                      </a:r>
                      <a:r>
                        <a:rPr dirty="0" sz="1800" spc="-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>
                          <a:latin typeface="Arial Narrow"/>
                          <a:cs typeface="Arial Narrow"/>
                        </a:rPr>
                        <a:t>(12·7–36·1)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2065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685">
                        <a:lnSpc>
                          <a:spcPts val="2070"/>
                        </a:lnSpc>
                        <a:spcBef>
                          <a:spcPts val="95"/>
                        </a:spcBef>
                      </a:pPr>
                      <a:r>
                        <a:rPr dirty="0" sz="1800" spc="5">
                          <a:latin typeface="Arial Narrow"/>
                          <a:cs typeface="Arial Narrow"/>
                        </a:rPr>
                        <a:t>17·7</a:t>
                      </a:r>
                      <a:r>
                        <a:rPr dirty="0" sz="1800" spc="-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>
                          <a:latin typeface="Arial Narrow"/>
                          <a:cs typeface="Arial Narrow"/>
                        </a:rPr>
                        <a:t>(12·6–36·2)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2065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</a:tr>
              <a:tr h="287528">
                <a:tc>
                  <a:txBody>
                    <a:bodyPr/>
                    <a:lstStyle/>
                    <a:p>
                      <a:pPr marL="36830">
                        <a:lnSpc>
                          <a:spcPts val="2065"/>
                        </a:lnSpc>
                        <a:spcBef>
                          <a:spcPts val="100"/>
                        </a:spcBef>
                      </a:pPr>
                      <a:r>
                        <a:rPr dirty="0" sz="1800" spc="5" b="1">
                          <a:latin typeface="Arial Narrow"/>
                          <a:cs typeface="Arial Narrow"/>
                        </a:rPr>
                        <a:t>DAPT </a:t>
                      </a:r>
                      <a:r>
                        <a:rPr dirty="0" sz="1800" b="1">
                          <a:latin typeface="Arial Narrow"/>
                          <a:cs typeface="Arial Narrow"/>
                        </a:rPr>
                        <a:t>regimen </a:t>
                      </a:r>
                      <a:r>
                        <a:rPr dirty="0" sz="1800" spc="-5" b="1">
                          <a:latin typeface="Arial Narrow"/>
                          <a:cs typeface="Arial Narrow"/>
                        </a:rPr>
                        <a:t>before</a:t>
                      </a:r>
                      <a:r>
                        <a:rPr dirty="0" sz="1800" spc="-4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b="1">
                          <a:latin typeface="Arial Narrow"/>
                          <a:cs typeface="Arial Narrow"/>
                        </a:rPr>
                        <a:t>randomisation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2700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155F82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155F82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155F82">
                        <a:alpha val="19999"/>
                      </a:srgbClr>
                    </a:solidFill>
                  </a:tcPr>
                </a:tc>
              </a:tr>
              <a:tr h="287654">
                <a:tc>
                  <a:txBody>
                    <a:bodyPr/>
                    <a:lstStyle/>
                    <a:p>
                      <a:pPr marL="232410">
                        <a:lnSpc>
                          <a:spcPts val="2060"/>
                        </a:lnSpc>
                        <a:spcBef>
                          <a:spcPts val="105"/>
                        </a:spcBef>
                      </a:pPr>
                      <a:r>
                        <a:rPr dirty="0" sz="1800" spc="-5" b="1">
                          <a:latin typeface="Arial Narrow"/>
                          <a:cs typeface="Arial Narrow"/>
                        </a:rPr>
                        <a:t>Aspirin </a:t>
                      </a:r>
                      <a:r>
                        <a:rPr dirty="0" sz="1800" spc="5" b="1">
                          <a:latin typeface="Arial Narrow"/>
                          <a:cs typeface="Arial Narrow"/>
                        </a:rPr>
                        <a:t>plus</a:t>
                      </a:r>
                      <a:r>
                        <a:rPr dirty="0" sz="1800" spc="-4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5" b="1">
                          <a:latin typeface="Arial Narrow"/>
                          <a:cs typeface="Arial Narrow"/>
                        </a:rPr>
                        <a:t>clopidogrel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ts val="2060"/>
                        </a:lnSpc>
                        <a:spcBef>
                          <a:spcPts val="105"/>
                        </a:spcBef>
                      </a:pPr>
                      <a:r>
                        <a:rPr dirty="0" sz="1800" spc="-5">
                          <a:latin typeface="Arial Narrow"/>
                          <a:cs typeface="Arial Narrow"/>
                        </a:rPr>
                        <a:t>1702</a:t>
                      </a:r>
                      <a:r>
                        <a:rPr dirty="0" sz="1800" spc="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10">
                          <a:latin typeface="Arial Narrow"/>
                          <a:cs typeface="Arial Narrow"/>
                        </a:rPr>
                        <a:t>(61·8%)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ts val="2060"/>
                        </a:lnSpc>
                        <a:spcBef>
                          <a:spcPts val="105"/>
                        </a:spcBef>
                      </a:pPr>
                      <a:r>
                        <a:rPr dirty="0" sz="1800" spc="-5">
                          <a:latin typeface="Arial Narrow"/>
                          <a:cs typeface="Arial Narrow"/>
                        </a:rPr>
                        <a:t>1729</a:t>
                      </a:r>
                      <a:r>
                        <a:rPr dirty="0" sz="1800" spc="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10">
                          <a:latin typeface="Arial Narrow"/>
                          <a:cs typeface="Arial Narrow"/>
                        </a:rPr>
                        <a:t>(62·8%)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</a:tr>
              <a:tr h="287527">
                <a:tc>
                  <a:txBody>
                    <a:bodyPr/>
                    <a:lstStyle/>
                    <a:p>
                      <a:pPr marL="232410">
                        <a:lnSpc>
                          <a:spcPts val="2060"/>
                        </a:lnSpc>
                        <a:spcBef>
                          <a:spcPts val="105"/>
                        </a:spcBef>
                      </a:pPr>
                      <a:r>
                        <a:rPr dirty="0" sz="1800" spc="-5" b="1">
                          <a:latin typeface="Arial Narrow"/>
                          <a:cs typeface="Arial Narrow"/>
                        </a:rPr>
                        <a:t>Aspirin </a:t>
                      </a:r>
                      <a:r>
                        <a:rPr dirty="0" sz="1800" spc="5" b="1">
                          <a:latin typeface="Arial Narrow"/>
                          <a:cs typeface="Arial Narrow"/>
                        </a:rPr>
                        <a:t>plus</a:t>
                      </a:r>
                      <a:r>
                        <a:rPr dirty="0" sz="1800" spc="-4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10" b="1">
                          <a:latin typeface="Arial Narrow"/>
                          <a:cs typeface="Arial Narrow"/>
                        </a:rPr>
                        <a:t>prasugrel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155F82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875">
                        <a:lnSpc>
                          <a:spcPts val="2060"/>
                        </a:lnSpc>
                        <a:spcBef>
                          <a:spcPts val="105"/>
                        </a:spcBef>
                      </a:pPr>
                      <a:r>
                        <a:rPr dirty="0" sz="1800">
                          <a:latin typeface="Arial Narrow"/>
                          <a:cs typeface="Arial Narrow"/>
                        </a:rPr>
                        <a:t>304</a:t>
                      </a:r>
                      <a:r>
                        <a:rPr dirty="0" sz="1800" spc="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20">
                          <a:latin typeface="Arial Narrow"/>
                          <a:cs typeface="Arial Narrow"/>
                        </a:rPr>
                        <a:t>(11·0%)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155F82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ts val="2060"/>
                        </a:lnSpc>
                        <a:spcBef>
                          <a:spcPts val="105"/>
                        </a:spcBef>
                      </a:pPr>
                      <a:r>
                        <a:rPr dirty="0" sz="1800" spc="-5">
                          <a:latin typeface="Arial Narrow"/>
                          <a:cs typeface="Arial Narrow"/>
                        </a:rPr>
                        <a:t>341</a:t>
                      </a:r>
                      <a:r>
                        <a:rPr dirty="0" sz="1800" spc="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10">
                          <a:latin typeface="Arial Narrow"/>
                          <a:cs typeface="Arial Narrow"/>
                        </a:rPr>
                        <a:t>(12·4%)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155F82">
                        <a:alpha val="19999"/>
                      </a:srgbClr>
                    </a:solidFill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marL="232410">
                        <a:lnSpc>
                          <a:spcPts val="2055"/>
                        </a:lnSpc>
                        <a:spcBef>
                          <a:spcPts val="110"/>
                        </a:spcBef>
                      </a:pPr>
                      <a:r>
                        <a:rPr dirty="0" sz="1800" spc="-5" b="1">
                          <a:latin typeface="Arial Narrow"/>
                          <a:cs typeface="Arial Narrow"/>
                        </a:rPr>
                        <a:t>Aspirin </a:t>
                      </a:r>
                      <a:r>
                        <a:rPr dirty="0" sz="1800" spc="5" b="1">
                          <a:latin typeface="Arial Narrow"/>
                          <a:cs typeface="Arial Narrow"/>
                        </a:rPr>
                        <a:t>plus</a:t>
                      </a:r>
                      <a:r>
                        <a:rPr dirty="0" sz="1800" spc="-4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5" b="1">
                          <a:latin typeface="Arial Narrow"/>
                          <a:cs typeface="Arial Narrow"/>
                        </a:rPr>
                        <a:t>ticagrelor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2055"/>
                        </a:lnSpc>
                        <a:spcBef>
                          <a:spcPts val="110"/>
                        </a:spcBef>
                      </a:pPr>
                      <a:r>
                        <a:rPr dirty="0" sz="1800" spc="-5">
                          <a:latin typeface="Arial Narrow"/>
                          <a:cs typeface="Arial Narrow"/>
                        </a:rPr>
                        <a:t>746</a:t>
                      </a:r>
                      <a:r>
                        <a:rPr dirty="0" sz="1800" spc="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10">
                          <a:latin typeface="Arial Narrow"/>
                          <a:cs typeface="Arial Narrow"/>
                        </a:rPr>
                        <a:t>(27·1%)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ts val="2055"/>
                        </a:lnSpc>
                        <a:spcBef>
                          <a:spcPts val="110"/>
                        </a:spcBef>
                      </a:pPr>
                      <a:r>
                        <a:rPr dirty="0" sz="1800" spc="-5">
                          <a:latin typeface="Arial Narrow"/>
                          <a:cs typeface="Arial Narrow"/>
                        </a:rPr>
                        <a:t>684</a:t>
                      </a:r>
                      <a:r>
                        <a:rPr dirty="0" sz="1800" spc="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10">
                          <a:latin typeface="Arial Narrow"/>
                          <a:cs typeface="Arial Narrow"/>
                        </a:rPr>
                        <a:t>(24·8%)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</a:tr>
              <a:tr h="287527">
                <a:tc>
                  <a:txBody>
                    <a:bodyPr/>
                    <a:lstStyle/>
                    <a:p>
                      <a:pPr marL="36830">
                        <a:lnSpc>
                          <a:spcPts val="2050"/>
                        </a:lnSpc>
                        <a:spcBef>
                          <a:spcPts val="110"/>
                        </a:spcBef>
                      </a:pPr>
                      <a:r>
                        <a:rPr dirty="0" sz="1800" spc="-5" b="1">
                          <a:latin typeface="Arial Narrow"/>
                          <a:cs typeface="Arial Narrow"/>
                        </a:rPr>
                        <a:t>Medications </a:t>
                      </a:r>
                      <a:r>
                        <a:rPr dirty="0" sz="1800" b="1">
                          <a:latin typeface="Arial Narrow"/>
                          <a:cs typeface="Arial Narrow"/>
                        </a:rPr>
                        <a:t>at</a:t>
                      </a:r>
                      <a:r>
                        <a:rPr dirty="0" sz="1800" spc="-5" b="1">
                          <a:latin typeface="Arial Narrow"/>
                          <a:cs typeface="Arial Narrow"/>
                        </a:rPr>
                        <a:t> randomisation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155F82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155F82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155F82">
                        <a:alpha val="19999"/>
                      </a:srgbClr>
                    </a:solidFill>
                  </a:tcPr>
                </a:tc>
              </a:tr>
              <a:tr h="287654">
                <a:tc>
                  <a:txBody>
                    <a:bodyPr/>
                    <a:lstStyle/>
                    <a:p>
                      <a:pPr marL="232410">
                        <a:lnSpc>
                          <a:spcPts val="2050"/>
                        </a:lnSpc>
                        <a:spcBef>
                          <a:spcPts val="114"/>
                        </a:spcBef>
                      </a:pPr>
                      <a:r>
                        <a:rPr dirty="0" sz="1800" b="1">
                          <a:latin typeface="Arial Narrow"/>
                          <a:cs typeface="Arial Narrow"/>
                        </a:rPr>
                        <a:t>Statin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ts val="2050"/>
                        </a:lnSpc>
                        <a:spcBef>
                          <a:spcPts val="114"/>
                        </a:spcBef>
                      </a:pPr>
                      <a:r>
                        <a:rPr dirty="0" sz="1800" spc="-5">
                          <a:latin typeface="Arial Narrow"/>
                          <a:cs typeface="Arial Narrow"/>
                        </a:rPr>
                        <a:t>2708</a:t>
                      </a:r>
                      <a:r>
                        <a:rPr dirty="0" sz="1800" spc="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10">
                          <a:latin typeface="Arial Narrow"/>
                          <a:cs typeface="Arial Narrow"/>
                        </a:rPr>
                        <a:t>(98·4%)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ts val="2050"/>
                        </a:lnSpc>
                        <a:spcBef>
                          <a:spcPts val="114"/>
                        </a:spcBef>
                      </a:pPr>
                      <a:r>
                        <a:rPr dirty="0" sz="1800" spc="-5">
                          <a:latin typeface="Arial Narrow"/>
                          <a:cs typeface="Arial Narrow"/>
                        </a:rPr>
                        <a:t>2714</a:t>
                      </a:r>
                      <a:r>
                        <a:rPr dirty="0" sz="1800" spc="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10">
                          <a:latin typeface="Arial Narrow"/>
                          <a:cs typeface="Arial Narrow"/>
                        </a:rPr>
                        <a:t>(98·5%)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</a:tr>
              <a:tr h="287528">
                <a:tc>
                  <a:txBody>
                    <a:bodyPr/>
                    <a:lstStyle/>
                    <a:p>
                      <a:pPr marL="232410">
                        <a:lnSpc>
                          <a:spcPts val="2045"/>
                        </a:lnSpc>
                        <a:spcBef>
                          <a:spcPts val="120"/>
                        </a:spcBef>
                      </a:pPr>
                      <a:r>
                        <a:rPr dirty="0" sz="1800" spc="-5" b="1">
                          <a:latin typeface="Arial Narrow"/>
                          <a:cs typeface="Arial Narrow"/>
                        </a:rPr>
                        <a:t>Ezetimibe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155F82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ts val="2045"/>
                        </a:lnSpc>
                        <a:spcBef>
                          <a:spcPts val="120"/>
                        </a:spcBef>
                      </a:pPr>
                      <a:r>
                        <a:rPr dirty="0" sz="1800" spc="-5">
                          <a:latin typeface="Arial Narrow"/>
                          <a:cs typeface="Arial Narrow"/>
                        </a:rPr>
                        <a:t>1717</a:t>
                      </a:r>
                      <a:r>
                        <a:rPr dirty="0" sz="1800" spc="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10">
                          <a:latin typeface="Arial Narrow"/>
                          <a:cs typeface="Arial Narrow"/>
                        </a:rPr>
                        <a:t>(62·4%)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155F82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ts val="2045"/>
                        </a:lnSpc>
                        <a:spcBef>
                          <a:spcPts val="120"/>
                        </a:spcBef>
                      </a:pPr>
                      <a:r>
                        <a:rPr dirty="0" sz="1800" spc="-5">
                          <a:latin typeface="Arial Narrow"/>
                          <a:cs typeface="Arial Narrow"/>
                        </a:rPr>
                        <a:t>1730</a:t>
                      </a:r>
                      <a:r>
                        <a:rPr dirty="0" sz="1800" spc="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10">
                          <a:latin typeface="Arial Narrow"/>
                          <a:cs typeface="Arial Narrow"/>
                        </a:rPr>
                        <a:t>(62·8%)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155F82">
                        <a:alpha val="19999"/>
                      </a:srgbClr>
                    </a:solidFill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marL="232410">
                        <a:lnSpc>
                          <a:spcPts val="2045"/>
                        </a:lnSpc>
                        <a:spcBef>
                          <a:spcPts val="120"/>
                        </a:spcBef>
                      </a:pPr>
                      <a:r>
                        <a:rPr dirty="0" sz="1800" b="1">
                          <a:latin typeface="Arial Narrow"/>
                          <a:cs typeface="Arial Narrow"/>
                        </a:rPr>
                        <a:t>β</a:t>
                      </a:r>
                      <a:r>
                        <a:rPr dirty="0" sz="1800" spc="-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5" b="1">
                          <a:latin typeface="Arial Narrow"/>
                          <a:cs typeface="Arial Narrow"/>
                        </a:rPr>
                        <a:t>blocker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ts val="2045"/>
                        </a:lnSpc>
                        <a:spcBef>
                          <a:spcPts val="120"/>
                        </a:spcBef>
                      </a:pPr>
                      <a:r>
                        <a:rPr dirty="0" sz="1800" spc="-5">
                          <a:latin typeface="Arial Narrow"/>
                          <a:cs typeface="Arial Narrow"/>
                        </a:rPr>
                        <a:t>1524</a:t>
                      </a:r>
                      <a:r>
                        <a:rPr dirty="0" sz="1800" spc="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10">
                          <a:latin typeface="Arial Narrow"/>
                          <a:cs typeface="Arial Narrow"/>
                        </a:rPr>
                        <a:t>(55·4%)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ts val="2045"/>
                        </a:lnSpc>
                        <a:spcBef>
                          <a:spcPts val="120"/>
                        </a:spcBef>
                      </a:pPr>
                      <a:r>
                        <a:rPr dirty="0" sz="1800" spc="-5">
                          <a:latin typeface="Arial Narrow"/>
                          <a:cs typeface="Arial Narrow"/>
                        </a:rPr>
                        <a:t>1565</a:t>
                      </a:r>
                      <a:r>
                        <a:rPr dirty="0" sz="1800" spc="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10">
                          <a:latin typeface="Arial Narrow"/>
                          <a:cs typeface="Arial Narrow"/>
                        </a:rPr>
                        <a:t>(56·8%)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</a:tr>
              <a:tr h="287527">
                <a:tc>
                  <a:txBody>
                    <a:bodyPr/>
                    <a:lstStyle/>
                    <a:p>
                      <a:pPr marL="232410">
                        <a:lnSpc>
                          <a:spcPts val="2039"/>
                        </a:lnSpc>
                        <a:spcBef>
                          <a:spcPts val="120"/>
                        </a:spcBef>
                      </a:pPr>
                      <a:r>
                        <a:rPr dirty="0" sz="1800" spc="5" b="1">
                          <a:latin typeface="Arial Narrow"/>
                          <a:cs typeface="Arial Narrow"/>
                        </a:rPr>
                        <a:t>ACEI </a:t>
                      </a:r>
                      <a:r>
                        <a:rPr dirty="0" sz="1800" spc="-5" b="1">
                          <a:latin typeface="Arial Narrow"/>
                          <a:cs typeface="Arial Narrow"/>
                        </a:rPr>
                        <a:t>or</a:t>
                      </a:r>
                      <a:r>
                        <a:rPr dirty="0" sz="1800" spc="-10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15" b="1">
                          <a:latin typeface="Arial Narrow"/>
                          <a:cs typeface="Arial Narrow"/>
                        </a:rPr>
                        <a:t>ARB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155F82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ts val="2039"/>
                        </a:lnSpc>
                        <a:spcBef>
                          <a:spcPts val="120"/>
                        </a:spcBef>
                      </a:pPr>
                      <a:r>
                        <a:rPr dirty="0" sz="1800" spc="-5">
                          <a:latin typeface="Arial Narrow"/>
                          <a:cs typeface="Arial Narrow"/>
                        </a:rPr>
                        <a:t>1755</a:t>
                      </a:r>
                      <a:r>
                        <a:rPr dirty="0" sz="1800" spc="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10">
                          <a:latin typeface="Arial Narrow"/>
                          <a:cs typeface="Arial Narrow"/>
                        </a:rPr>
                        <a:t>(63·8%)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155F82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ts val="2039"/>
                        </a:lnSpc>
                        <a:spcBef>
                          <a:spcPts val="120"/>
                        </a:spcBef>
                      </a:pPr>
                      <a:r>
                        <a:rPr dirty="0" sz="1800" spc="-5">
                          <a:latin typeface="Arial Narrow"/>
                          <a:cs typeface="Arial Narrow"/>
                        </a:rPr>
                        <a:t>1762</a:t>
                      </a:r>
                      <a:r>
                        <a:rPr dirty="0" sz="1800" spc="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10">
                          <a:latin typeface="Arial Narrow"/>
                          <a:cs typeface="Arial Narrow"/>
                        </a:rPr>
                        <a:t>(64·0%)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155F82">
                        <a:alpha val="19999"/>
                      </a:srgbClr>
                    </a:solidFill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marL="232410">
                        <a:lnSpc>
                          <a:spcPts val="2035"/>
                        </a:lnSpc>
                        <a:spcBef>
                          <a:spcPts val="125"/>
                        </a:spcBef>
                      </a:pPr>
                      <a:r>
                        <a:rPr dirty="0" sz="1800" b="1">
                          <a:latin typeface="Arial Narrow"/>
                          <a:cs typeface="Arial Narrow"/>
                        </a:rPr>
                        <a:t>Gastrointestinal </a:t>
                      </a:r>
                      <a:r>
                        <a:rPr dirty="0" sz="1800" spc="-5" b="1">
                          <a:latin typeface="Arial Narrow"/>
                          <a:cs typeface="Arial Narrow"/>
                        </a:rPr>
                        <a:t>protection</a:t>
                      </a:r>
                      <a:r>
                        <a:rPr dirty="0" sz="180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5" b="1">
                          <a:latin typeface="Arial Narrow"/>
                          <a:cs typeface="Arial Narrow"/>
                        </a:rPr>
                        <a:t>medication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5875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2035"/>
                        </a:lnSpc>
                        <a:spcBef>
                          <a:spcPts val="125"/>
                        </a:spcBef>
                      </a:pPr>
                      <a:r>
                        <a:rPr dirty="0" sz="1800" spc="-5">
                          <a:latin typeface="Arial Narrow"/>
                          <a:cs typeface="Arial Narrow"/>
                        </a:rPr>
                        <a:t>792</a:t>
                      </a:r>
                      <a:r>
                        <a:rPr dirty="0" sz="1800" spc="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10">
                          <a:latin typeface="Arial Narrow"/>
                          <a:cs typeface="Arial Narrow"/>
                        </a:rPr>
                        <a:t>(28·8%)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5875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ts val="2035"/>
                        </a:lnSpc>
                        <a:spcBef>
                          <a:spcPts val="125"/>
                        </a:spcBef>
                      </a:pPr>
                      <a:r>
                        <a:rPr dirty="0" sz="1800" spc="-5">
                          <a:latin typeface="Arial Narrow"/>
                          <a:cs typeface="Arial Narrow"/>
                        </a:rPr>
                        <a:t>844</a:t>
                      </a:r>
                      <a:r>
                        <a:rPr dirty="0" sz="1800" spc="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10">
                          <a:latin typeface="Arial Narrow"/>
                          <a:cs typeface="Arial Narrow"/>
                        </a:rPr>
                        <a:t>(30·6%)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5875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</a:tr>
              <a:tr h="287528">
                <a:tc>
                  <a:txBody>
                    <a:bodyPr/>
                    <a:lstStyle/>
                    <a:p>
                      <a:pPr marL="412750">
                        <a:lnSpc>
                          <a:spcPts val="2035"/>
                        </a:lnSpc>
                        <a:spcBef>
                          <a:spcPts val="130"/>
                        </a:spcBef>
                      </a:pPr>
                      <a:r>
                        <a:rPr dirty="0" sz="1800" b="1">
                          <a:latin typeface="Arial Narrow"/>
                          <a:cs typeface="Arial Narrow"/>
                        </a:rPr>
                        <a:t>Proton-pump</a:t>
                      </a:r>
                      <a:r>
                        <a:rPr dirty="0" sz="1800" spc="-4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5" b="1">
                          <a:latin typeface="Arial Narrow"/>
                          <a:cs typeface="Arial Narrow"/>
                        </a:rPr>
                        <a:t>inhibitor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6510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155F82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2035"/>
                        </a:lnSpc>
                        <a:spcBef>
                          <a:spcPts val="130"/>
                        </a:spcBef>
                      </a:pPr>
                      <a:r>
                        <a:rPr dirty="0" sz="1800" spc="-5">
                          <a:latin typeface="Arial Narrow"/>
                          <a:cs typeface="Arial Narrow"/>
                        </a:rPr>
                        <a:t>545</a:t>
                      </a:r>
                      <a:r>
                        <a:rPr dirty="0" sz="1800" spc="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10">
                          <a:latin typeface="Arial Narrow"/>
                          <a:cs typeface="Arial Narrow"/>
                        </a:rPr>
                        <a:t>(19·8%)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6510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155F82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ts val="2035"/>
                        </a:lnSpc>
                        <a:spcBef>
                          <a:spcPts val="130"/>
                        </a:spcBef>
                      </a:pPr>
                      <a:r>
                        <a:rPr dirty="0" sz="1800" spc="-5">
                          <a:latin typeface="Arial Narrow"/>
                          <a:cs typeface="Arial Narrow"/>
                        </a:rPr>
                        <a:t>589</a:t>
                      </a:r>
                      <a:r>
                        <a:rPr dirty="0" sz="1800" spc="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10">
                          <a:latin typeface="Arial Narrow"/>
                          <a:cs typeface="Arial Narrow"/>
                        </a:rPr>
                        <a:t>(21·4%)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6510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155F82">
                        <a:alpha val="19999"/>
                      </a:srgbClr>
                    </a:solidFill>
                  </a:tcPr>
                </a:tc>
              </a:tr>
              <a:tr h="287654">
                <a:tc>
                  <a:txBody>
                    <a:bodyPr/>
                    <a:lstStyle/>
                    <a:p>
                      <a:pPr marL="412750">
                        <a:lnSpc>
                          <a:spcPts val="2030"/>
                        </a:lnSpc>
                        <a:spcBef>
                          <a:spcPts val="130"/>
                        </a:spcBef>
                      </a:pPr>
                      <a:r>
                        <a:rPr dirty="0" sz="1800" spc="-5" b="1">
                          <a:latin typeface="Arial Narrow"/>
                          <a:cs typeface="Arial Narrow"/>
                        </a:rPr>
                        <a:t>Potassium-competitive </a:t>
                      </a:r>
                      <a:r>
                        <a:rPr dirty="0" sz="1800" spc="5" b="1">
                          <a:latin typeface="Arial Narrow"/>
                          <a:cs typeface="Arial Narrow"/>
                        </a:rPr>
                        <a:t>acid</a:t>
                      </a:r>
                      <a:r>
                        <a:rPr dirty="0" sz="1800" spc="-5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5" b="1">
                          <a:latin typeface="Arial Narrow"/>
                          <a:cs typeface="Arial Narrow"/>
                        </a:rPr>
                        <a:t>blocker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6510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2030"/>
                        </a:lnSpc>
                        <a:spcBef>
                          <a:spcPts val="130"/>
                        </a:spcBef>
                      </a:pPr>
                      <a:r>
                        <a:rPr dirty="0" sz="1800" spc="-5">
                          <a:latin typeface="Arial Narrow"/>
                          <a:cs typeface="Arial Narrow"/>
                        </a:rPr>
                        <a:t>100</a:t>
                      </a:r>
                      <a:r>
                        <a:rPr dirty="0" sz="1800" spc="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10">
                          <a:latin typeface="Arial Narrow"/>
                          <a:cs typeface="Arial Narrow"/>
                        </a:rPr>
                        <a:t>(3·6%)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6510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0">
                        <a:lnSpc>
                          <a:spcPts val="2030"/>
                        </a:lnSpc>
                        <a:spcBef>
                          <a:spcPts val="130"/>
                        </a:spcBef>
                      </a:pPr>
                      <a:r>
                        <a:rPr dirty="0" sz="1800" spc="-30">
                          <a:latin typeface="Arial Narrow"/>
                          <a:cs typeface="Arial Narrow"/>
                        </a:rPr>
                        <a:t>115</a:t>
                      </a:r>
                      <a:r>
                        <a:rPr dirty="0" sz="1800" spc="-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>
                          <a:latin typeface="Arial Narrow"/>
                          <a:cs typeface="Arial Narrow"/>
                        </a:rPr>
                        <a:t>(4·2%)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6510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</a:tr>
              <a:tr h="287566">
                <a:tc>
                  <a:txBody>
                    <a:bodyPr/>
                    <a:lstStyle/>
                    <a:p>
                      <a:pPr marL="412750">
                        <a:lnSpc>
                          <a:spcPts val="2030"/>
                        </a:lnSpc>
                        <a:spcBef>
                          <a:spcPts val="135"/>
                        </a:spcBef>
                      </a:pPr>
                      <a:r>
                        <a:rPr dirty="0" sz="1800" spc="-5" b="1">
                          <a:latin typeface="Arial Narrow"/>
                          <a:cs typeface="Arial Narrow"/>
                        </a:rPr>
                        <a:t>Histamine-2 receptor </a:t>
                      </a:r>
                      <a:r>
                        <a:rPr dirty="0" sz="1800" spc="5" b="1">
                          <a:latin typeface="Arial Narrow"/>
                          <a:cs typeface="Arial Narrow"/>
                        </a:rPr>
                        <a:t>blocker </a:t>
                      </a:r>
                      <a:r>
                        <a:rPr dirty="0" sz="1800" spc="-5" b="1">
                          <a:latin typeface="Arial Narrow"/>
                          <a:cs typeface="Arial Narrow"/>
                        </a:rPr>
                        <a:t>or</a:t>
                      </a:r>
                      <a:r>
                        <a:rPr dirty="0" sz="1800" spc="-1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5" b="1">
                          <a:latin typeface="Arial Narrow"/>
                          <a:cs typeface="Arial Narrow"/>
                        </a:rPr>
                        <a:t>others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7145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155F82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2030"/>
                        </a:lnSpc>
                        <a:spcBef>
                          <a:spcPts val="135"/>
                        </a:spcBef>
                      </a:pPr>
                      <a:r>
                        <a:rPr dirty="0" sz="1800" spc="-5">
                          <a:latin typeface="Arial Narrow"/>
                          <a:cs typeface="Arial Narrow"/>
                        </a:rPr>
                        <a:t>153</a:t>
                      </a:r>
                      <a:r>
                        <a:rPr dirty="0" sz="1800" spc="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10">
                          <a:latin typeface="Arial Narrow"/>
                          <a:cs typeface="Arial Narrow"/>
                        </a:rPr>
                        <a:t>(5·6%)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7145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155F82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875">
                        <a:lnSpc>
                          <a:spcPts val="2030"/>
                        </a:lnSpc>
                        <a:spcBef>
                          <a:spcPts val="135"/>
                        </a:spcBef>
                      </a:pPr>
                      <a:r>
                        <a:rPr dirty="0" sz="1800">
                          <a:latin typeface="Arial Narrow"/>
                          <a:cs typeface="Arial Narrow"/>
                        </a:rPr>
                        <a:t>150</a:t>
                      </a:r>
                      <a:r>
                        <a:rPr dirty="0" sz="1800" spc="3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10">
                          <a:latin typeface="Arial Narrow"/>
                          <a:cs typeface="Arial Narrow"/>
                        </a:rPr>
                        <a:t>(5·4%)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17145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155F82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97135" y="206311"/>
            <a:ext cx="5207127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61765" y="61213"/>
            <a:ext cx="5276850" cy="6324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20"/>
              <a:t>Primary </a:t>
            </a:r>
            <a:r>
              <a:rPr dirty="0" spc="10"/>
              <a:t>Endpoint:</a:t>
            </a:r>
            <a:r>
              <a:rPr dirty="0" spc="-5"/>
              <a:t> </a:t>
            </a:r>
            <a:r>
              <a:rPr dirty="0" spc="20"/>
              <a:t>MACCE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694560" y="5391636"/>
          <a:ext cx="8163559" cy="5429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8375"/>
                <a:gridCol w="1444625"/>
                <a:gridCol w="2239645"/>
                <a:gridCol w="2265045"/>
                <a:gridCol w="1243965"/>
              </a:tblGrid>
              <a:tr h="271224">
                <a:tc>
                  <a:txBody>
                    <a:bodyPr/>
                    <a:lstStyle/>
                    <a:p>
                      <a:pPr algn="r" marR="19240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400" spc="-30">
                          <a:solidFill>
                            <a:srgbClr val="C00000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1400" spc="15">
                          <a:solidFill>
                            <a:srgbClr val="C00000"/>
                          </a:solidFill>
                          <a:latin typeface="Arial Narrow"/>
                          <a:cs typeface="Arial Narrow"/>
                        </a:rPr>
                        <a:t>s</a:t>
                      </a:r>
                      <a:r>
                        <a:rPr dirty="0" sz="1400" spc="-50">
                          <a:solidFill>
                            <a:srgbClr val="C00000"/>
                          </a:solidFill>
                          <a:latin typeface="Arial Narrow"/>
                          <a:cs typeface="Arial Narrow"/>
                        </a:rPr>
                        <a:t>p</a:t>
                      </a:r>
                      <a:r>
                        <a:rPr dirty="0" sz="1400" spc="35">
                          <a:solidFill>
                            <a:srgbClr val="C00000"/>
                          </a:solidFill>
                          <a:latin typeface="Arial Narrow"/>
                          <a:cs typeface="Arial Narrow"/>
                        </a:rPr>
                        <a:t>i</a:t>
                      </a:r>
                      <a:r>
                        <a:rPr dirty="0" sz="1400" spc="-15">
                          <a:solidFill>
                            <a:srgbClr val="C00000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dirty="0" sz="1400" spc="-35">
                          <a:solidFill>
                            <a:srgbClr val="C00000"/>
                          </a:solidFill>
                          <a:latin typeface="Arial Narrow"/>
                          <a:cs typeface="Arial Narrow"/>
                        </a:rPr>
                        <a:t>i</a:t>
                      </a:r>
                      <a:r>
                        <a:rPr dirty="0" sz="1400">
                          <a:solidFill>
                            <a:srgbClr val="C00000"/>
                          </a:solidFill>
                          <a:latin typeface="Arial Narrow"/>
                          <a:cs typeface="Arial Narrow"/>
                        </a:rPr>
                        <a:t>n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0320"/>
                </a:tc>
                <a:tc>
                  <a:txBody>
                    <a:bodyPr/>
                    <a:lstStyle/>
                    <a:p>
                      <a:pPr marL="20002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dirty="0" sz="1100">
                          <a:latin typeface="Arial Narrow"/>
                          <a:cs typeface="Arial Narrow"/>
                        </a:rPr>
                        <a:t>2754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66675"/>
                </a:tc>
                <a:tc>
                  <a:txBody>
                    <a:bodyPr/>
                    <a:lstStyle/>
                    <a:p>
                      <a:pPr marL="988694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dirty="0" sz="1100">
                          <a:latin typeface="Arial Narrow"/>
                          <a:cs typeface="Arial Narrow"/>
                        </a:rPr>
                        <a:t>2642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66675"/>
                </a:tc>
                <a:tc>
                  <a:txBody>
                    <a:bodyPr/>
                    <a:lstStyle/>
                    <a:p>
                      <a:pPr marL="98488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dirty="0" sz="1100">
                          <a:latin typeface="Arial Narrow"/>
                          <a:cs typeface="Arial Narrow"/>
                        </a:rPr>
                        <a:t>1573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6667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dirty="0" sz="1100" spc="10">
                          <a:latin typeface="Arial Narrow"/>
                          <a:cs typeface="Arial Narrow"/>
                        </a:rPr>
                        <a:t>5</a:t>
                      </a:r>
                      <a:r>
                        <a:rPr dirty="0" sz="1100" spc="-65">
                          <a:latin typeface="Arial Narrow"/>
                          <a:cs typeface="Arial Narrow"/>
                        </a:rPr>
                        <a:t>9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7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66675"/>
                </a:tc>
              </a:tr>
              <a:tr h="271584">
                <a:tc>
                  <a:txBody>
                    <a:bodyPr/>
                    <a:lstStyle/>
                    <a:p>
                      <a:pPr algn="r" marR="18859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400" spc="-20">
                          <a:solidFill>
                            <a:srgbClr val="006FC0"/>
                          </a:solidFill>
                          <a:latin typeface="Arial Narrow"/>
                          <a:cs typeface="Arial Narrow"/>
                        </a:rPr>
                        <a:t>C</a:t>
                      </a:r>
                      <a:r>
                        <a:rPr dirty="0" sz="1400" spc="-35">
                          <a:solidFill>
                            <a:srgbClr val="006FC0"/>
                          </a:solidFill>
                          <a:latin typeface="Arial Narrow"/>
                          <a:cs typeface="Arial Narrow"/>
                        </a:rPr>
                        <a:t>l</a:t>
                      </a:r>
                      <a:r>
                        <a:rPr dirty="0" sz="1400" spc="25">
                          <a:solidFill>
                            <a:srgbClr val="006FC0"/>
                          </a:solidFill>
                          <a:latin typeface="Arial Narrow"/>
                          <a:cs typeface="Arial Narrow"/>
                        </a:rPr>
                        <a:t>o</a:t>
                      </a:r>
                      <a:r>
                        <a:rPr dirty="0" sz="1400" spc="-50">
                          <a:solidFill>
                            <a:srgbClr val="006FC0"/>
                          </a:solidFill>
                          <a:latin typeface="Arial Narrow"/>
                          <a:cs typeface="Arial Narrow"/>
                        </a:rPr>
                        <a:t>p</a:t>
                      </a:r>
                      <a:r>
                        <a:rPr dirty="0" sz="1400" spc="40">
                          <a:solidFill>
                            <a:srgbClr val="006FC0"/>
                          </a:solidFill>
                          <a:latin typeface="Arial Narrow"/>
                          <a:cs typeface="Arial Narrow"/>
                        </a:rPr>
                        <a:t>i</a:t>
                      </a:r>
                      <a:r>
                        <a:rPr dirty="0" sz="1400" spc="-50">
                          <a:solidFill>
                            <a:srgbClr val="006FC0"/>
                          </a:solidFill>
                          <a:latin typeface="Arial Narrow"/>
                          <a:cs typeface="Arial Narrow"/>
                        </a:rPr>
                        <a:t>d</a:t>
                      </a:r>
                      <a:r>
                        <a:rPr dirty="0" sz="1400" spc="25">
                          <a:solidFill>
                            <a:srgbClr val="006FC0"/>
                          </a:solidFill>
                          <a:latin typeface="Arial Narrow"/>
                          <a:cs typeface="Arial Narrow"/>
                        </a:rPr>
                        <a:t>o</a:t>
                      </a:r>
                      <a:r>
                        <a:rPr dirty="0" sz="1400" spc="-50">
                          <a:solidFill>
                            <a:srgbClr val="006FC0"/>
                          </a:solidFill>
                          <a:latin typeface="Arial Narrow"/>
                          <a:cs typeface="Arial Narrow"/>
                        </a:rPr>
                        <a:t>g</a:t>
                      </a:r>
                      <a:r>
                        <a:rPr dirty="0" sz="1400" spc="-15">
                          <a:solidFill>
                            <a:srgbClr val="006FC0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dirty="0" sz="1400" spc="25">
                          <a:solidFill>
                            <a:srgbClr val="006FC0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dirty="0" sz="1400">
                          <a:solidFill>
                            <a:srgbClr val="006FC0"/>
                          </a:solidFill>
                          <a:latin typeface="Arial Narrow"/>
                          <a:cs typeface="Arial Narrow"/>
                        </a:rPr>
                        <a:t>l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3495"/>
                </a:tc>
                <a:tc>
                  <a:txBody>
                    <a:bodyPr/>
                    <a:lstStyle/>
                    <a:p>
                      <a:pPr marL="19621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100">
                          <a:latin typeface="Arial Narrow"/>
                          <a:cs typeface="Arial Narrow"/>
                        </a:rPr>
                        <a:t>2752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44450"/>
                </a:tc>
                <a:tc>
                  <a:txBody>
                    <a:bodyPr/>
                    <a:lstStyle/>
                    <a:p>
                      <a:pPr marL="99885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100">
                          <a:latin typeface="Arial Narrow"/>
                          <a:cs typeface="Arial Narrow"/>
                        </a:rPr>
                        <a:t>2662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44450"/>
                </a:tc>
                <a:tc>
                  <a:txBody>
                    <a:bodyPr/>
                    <a:lstStyle/>
                    <a:p>
                      <a:pPr marL="98933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100">
                          <a:latin typeface="Arial Narrow"/>
                          <a:cs typeface="Arial Narrow"/>
                        </a:rPr>
                        <a:t>1583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44450"/>
                </a:tc>
                <a:tc>
                  <a:txBody>
                    <a:bodyPr/>
                    <a:lstStyle/>
                    <a:p>
                      <a:pPr algn="r" marR="2730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100" spc="10">
                          <a:latin typeface="Arial Narrow"/>
                          <a:cs typeface="Arial Narrow"/>
                        </a:rPr>
                        <a:t>6</a:t>
                      </a:r>
                      <a:r>
                        <a:rPr dirty="0" sz="1100" spc="-65">
                          <a:latin typeface="Arial Narrow"/>
                          <a:cs typeface="Arial Narrow"/>
                        </a:rPr>
                        <a:t>0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2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44450"/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492759" y="4959413"/>
            <a:ext cx="1351915" cy="46228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25"/>
              </a:spcBef>
            </a:pPr>
            <a:r>
              <a:rPr dirty="0" sz="1400" b="1">
                <a:latin typeface="Arial Narrow"/>
                <a:cs typeface="Arial Narrow"/>
              </a:rPr>
              <a:t>Number </a:t>
            </a:r>
            <a:r>
              <a:rPr dirty="0" sz="1400" spc="20" b="1">
                <a:latin typeface="Arial Narrow"/>
                <a:cs typeface="Arial Narrow"/>
              </a:rPr>
              <a:t>at</a:t>
            </a:r>
            <a:r>
              <a:rPr dirty="0" sz="1400" spc="-145" b="1">
                <a:latin typeface="Arial Narrow"/>
                <a:cs typeface="Arial Narrow"/>
              </a:rPr>
              <a:t> </a:t>
            </a:r>
            <a:r>
              <a:rPr dirty="0" sz="1400" b="1">
                <a:latin typeface="Arial Narrow"/>
                <a:cs typeface="Arial Narrow"/>
              </a:rPr>
              <a:t>Risk</a:t>
            </a:r>
            <a:endParaRPr sz="1400">
              <a:latin typeface="Arial Narrow"/>
              <a:cs typeface="Arial Narrow"/>
            </a:endParaRPr>
          </a:p>
          <a:p>
            <a:pPr algn="r" marR="15240">
              <a:lnSpc>
                <a:spcPct val="100000"/>
              </a:lnSpc>
              <a:spcBef>
                <a:spcPts val="50"/>
              </a:spcBef>
            </a:pPr>
            <a:r>
              <a:rPr dirty="0" sz="1400" spc="-5" b="1">
                <a:latin typeface="Arial Narrow"/>
                <a:cs typeface="Arial Narrow"/>
              </a:rPr>
              <a:t>(number</a:t>
            </a:r>
            <a:r>
              <a:rPr dirty="0" sz="1400" spc="-90" b="1">
                <a:latin typeface="Arial Narrow"/>
                <a:cs typeface="Arial Narrow"/>
              </a:rPr>
              <a:t> </a:t>
            </a:r>
            <a:r>
              <a:rPr dirty="0" sz="1400" spc="-5" b="1">
                <a:latin typeface="Arial Narrow"/>
                <a:cs typeface="Arial Narrow"/>
              </a:rPr>
              <a:t>censored)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00551" y="4252976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857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919601" y="3624326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857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919601" y="2843276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857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919601" y="2062226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857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919601" y="128117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857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957701" y="4252976"/>
            <a:ext cx="0" cy="38100"/>
          </a:xfrm>
          <a:custGeom>
            <a:avLst/>
            <a:gdLst/>
            <a:ahLst/>
            <a:cxnLst/>
            <a:rect l="l" t="t" r="r" b="b"/>
            <a:pathLst>
              <a:path w="0" h="38100">
                <a:moveTo>
                  <a:pt x="-14287" y="19050"/>
                </a:moveTo>
                <a:lnTo>
                  <a:pt x="14287" y="19050"/>
                </a:lnTo>
              </a:path>
            </a:pathLst>
          </a:custGeom>
          <a:ln w="38100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805551" y="423392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-14287" y="23812"/>
                </a:moveTo>
                <a:lnTo>
                  <a:pt x="14287" y="23812"/>
                </a:lnTo>
              </a:path>
            </a:pathLst>
          </a:custGeom>
          <a:ln w="4762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691501" y="423392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-14287" y="23812"/>
                </a:moveTo>
                <a:lnTo>
                  <a:pt x="14287" y="23812"/>
                </a:lnTo>
              </a:path>
            </a:pathLst>
          </a:custGeom>
          <a:ln w="4762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567926" y="423392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-14287" y="23812"/>
                </a:moveTo>
                <a:lnTo>
                  <a:pt x="14287" y="23812"/>
                </a:lnTo>
              </a:path>
            </a:pathLst>
          </a:custGeom>
          <a:ln w="4762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3760851" y="4114482"/>
            <a:ext cx="10858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10" b="1">
                <a:latin typeface="Arial Narrow"/>
                <a:cs typeface="Arial Narrow"/>
              </a:rPr>
              <a:t>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96359" y="4281741"/>
            <a:ext cx="10858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10" b="1">
                <a:latin typeface="Arial Narrow"/>
                <a:cs typeface="Arial Narrow"/>
              </a:rPr>
              <a:t>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59450" y="4279645"/>
            <a:ext cx="107950" cy="2425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10" b="1">
                <a:latin typeface="Arial Narrow"/>
                <a:cs typeface="Arial Narrow"/>
              </a:rPr>
              <a:t>1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643494" y="4270692"/>
            <a:ext cx="10858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10" b="1">
                <a:latin typeface="Arial Narrow"/>
                <a:cs typeface="Arial Narrow"/>
              </a:rPr>
              <a:t>2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520808" y="4286630"/>
            <a:ext cx="107950" cy="2425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10" b="1">
                <a:latin typeface="Arial Narrow"/>
                <a:cs typeface="Arial Narrow"/>
              </a:rPr>
              <a:t>3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22421" y="3487737"/>
            <a:ext cx="23241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35" b="1">
                <a:latin typeface="Arial Narrow"/>
                <a:cs typeface="Arial Narrow"/>
              </a:rPr>
              <a:t>2</a:t>
            </a:r>
            <a:r>
              <a:rPr dirty="0" sz="1400" spc="-25" b="1">
                <a:latin typeface="Arial Narrow"/>
                <a:cs typeface="Arial Narrow"/>
              </a:rPr>
              <a:t>.</a:t>
            </a:r>
            <a:r>
              <a:rPr dirty="0" sz="1400" spc="10" b="1">
                <a:latin typeface="Arial Narrow"/>
                <a:cs typeface="Arial Narrow"/>
              </a:rPr>
              <a:t>5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11575" y="2722816"/>
            <a:ext cx="10858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10" b="1">
                <a:latin typeface="Arial Narrow"/>
                <a:cs typeface="Arial Narrow"/>
              </a:rPr>
              <a:t>5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15309" y="1958022"/>
            <a:ext cx="23177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30" b="1">
                <a:latin typeface="Arial Narrow"/>
                <a:cs typeface="Arial Narrow"/>
              </a:rPr>
              <a:t>7</a:t>
            </a:r>
            <a:r>
              <a:rPr dirty="0" sz="1400" spc="-25" b="1">
                <a:latin typeface="Arial Narrow"/>
                <a:cs typeface="Arial Narrow"/>
              </a:rPr>
              <a:t>.</a:t>
            </a:r>
            <a:r>
              <a:rPr dirty="0" sz="1400" spc="10" b="1">
                <a:latin typeface="Arial Narrow"/>
                <a:cs typeface="Arial Narrow"/>
              </a:rPr>
              <a:t>5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652265" y="1140142"/>
            <a:ext cx="19748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30" b="1">
                <a:latin typeface="Arial Narrow"/>
                <a:cs typeface="Arial Narrow"/>
              </a:rPr>
              <a:t>10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938526" y="5024501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 h="0">
                <a:moveTo>
                  <a:pt x="0" y="0"/>
                </a:moveTo>
                <a:lnTo>
                  <a:pt x="28575" y="0"/>
                </a:lnTo>
              </a:path>
            </a:pathLst>
          </a:custGeom>
          <a:ln w="2857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938526" y="957325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 h="0">
                <a:moveTo>
                  <a:pt x="0" y="0"/>
                </a:moveTo>
                <a:lnTo>
                  <a:pt x="28575" y="0"/>
                </a:lnTo>
              </a:path>
            </a:pathLst>
          </a:custGeom>
          <a:ln w="2857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976626" y="5024501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-14287" y="14287"/>
                </a:moveTo>
                <a:lnTo>
                  <a:pt x="14287" y="14287"/>
                </a:lnTo>
              </a:path>
            </a:pathLst>
          </a:custGeom>
          <a:ln w="2857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224526" y="5024501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-14287" y="14287"/>
                </a:moveTo>
                <a:lnTo>
                  <a:pt x="14287" y="14287"/>
                </a:lnTo>
              </a:path>
            </a:pathLst>
          </a:custGeom>
          <a:ln w="2857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7462901" y="5024501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-14287" y="14287"/>
                </a:moveTo>
                <a:lnTo>
                  <a:pt x="14287" y="14287"/>
                </a:lnTo>
              </a:path>
            </a:pathLst>
          </a:custGeom>
          <a:ln w="2857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9701276" y="5024501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-14287" y="14287"/>
                </a:moveTo>
                <a:lnTo>
                  <a:pt x="14287" y="14287"/>
                </a:lnTo>
              </a:path>
            </a:pathLst>
          </a:custGeom>
          <a:ln w="2857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5173726" y="5058409"/>
            <a:ext cx="107950" cy="2425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10" b="1">
                <a:latin typeface="Arial Narrow"/>
                <a:cs typeface="Arial Narrow"/>
              </a:rPr>
              <a:t>1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418451" y="5057838"/>
            <a:ext cx="10858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10" b="1">
                <a:latin typeface="Arial Narrow"/>
                <a:cs typeface="Arial Narrow"/>
              </a:rPr>
              <a:t>2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663430" y="5049202"/>
            <a:ext cx="10858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10" b="1">
                <a:latin typeface="Arial Narrow"/>
                <a:cs typeface="Arial Narrow"/>
              </a:rPr>
              <a:t>3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746120" y="4917820"/>
            <a:ext cx="320675" cy="2425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1400" spc="10" b="1">
                <a:latin typeface="Arial Narrow"/>
                <a:cs typeface="Arial Narrow"/>
              </a:rPr>
              <a:t>0</a:t>
            </a:r>
            <a:r>
              <a:rPr dirty="0" sz="1400" spc="235" b="1">
                <a:latin typeface="Arial Narrow"/>
                <a:cs typeface="Arial Narrow"/>
              </a:rPr>
              <a:t> </a:t>
            </a:r>
            <a:r>
              <a:rPr dirty="0" baseline="-41666" sz="2100" spc="15" b="1">
                <a:latin typeface="Arial Narrow"/>
                <a:cs typeface="Arial Narrow"/>
              </a:rPr>
              <a:t>0</a:t>
            </a:r>
            <a:endParaRPr baseline="-41666" sz="2100">
              <a:latin typeface="Arial Narrow"/>
              <a:cs typeface="Arial Narrow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658110" y="2858198"/>
            <a:ext cx="19748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30" b="1">
                <a:latin typeface="Arial Narrow"/>
                <a:cs typeface="Arial Narrow"/>
              </a:rPr>
              <a:t>50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566416" y="827341"/>
            <a:ext cx="26987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30" b="1">
                <a:latin typeface="Arial Narrow"/>
                <a:cs typeface="Arial Narrow"/>
              </a:rPr>
              <a:t>1</a:t>
            </a:r>
            <a:r>
              <a:rPr dirty="0" sz="1400" spc="-45" b="1">
                <a:latin typeface="Arial Narrow"/>
                <a:cs typeface="Arial Narrow"/>
              </a:rPr>
              <a:t>0</a:t>
            </a:r>
            <a:r>
              <a:rPr dirty="0" sz="1400" spc="10" b="1">
                <a:latin typeface="Arial Narrow"/>
                <a:cs typeface="Arial Narrow"/>
              </a:rPr>
              <a:t>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237573" y="2199884"/>
            <a:ext cx="233045" cy="1789430"/>
          </a:xfrm>
          <a:prstGeom prst="rect">
            <a:avLst/>
          </a:prstGeom>
        </p:spPr>
        <p:txBody>
          <a:bodyPr wrap="square" lIns="0" tIns="381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400" spc="-5" b="1">
                <a:latin typeface="Arial Narrow"/>
                <a:cs typeface="Arial Narrow"/>
              </a:rPr>
              <a:t>Cumulative Incidence</a:t>
            </a:r>
            <a:r>
              <a:rPr dirty="0" sz="1400" spc="-90" b="1">
                <a:latin typeface="Arial Narrow"/>
                <a:cs typeface="Arial Narrow"/>
              </a:rPr>
              <a:t> </a:t>
            </a:r>
            <a:r>
              <a:rPr dirty="0" sz="1400" spc="10" b="1">
                <a:latin typeface="Arial Narrow"/>
                <a:cs typeface="Arial Narrow"/>
              </a:rPr>
              <a:t>(%)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948176" y="1281175"/>
            <a:ext cx="0" cy="2952750"/>
          </a:xfrm>
          <a:custGeom>
            <a:avLst/>
            <a:gdLst/>
            <a:ahLst/>
            <a:cxnLst/>
            <a:rect l="l" t="t" r="r" b="b"/>
            <a:pathLst>
              <a:path w="0" h="2952750">
                <a:moveTo>
                  <a:pt x="0" y="2952623"/>
                </a:moveTo>
                <a:lnTo>
                  <a:pt x="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938651" y="4252976"/>
            <a:ext cx="5943600" cy="0"/>
          </a:xfrm>
          <a:custGeom>
            <a:avLst/>
            <a:gdLst/>
            <a:ahLst/>
            <a:cxnLst/>
            <a:rect l="l" t="t" r="r" b="b"/>
            <a:pathLst>
              <a:path w="5943600" h="0">
                <a:moveTo>
                  <a:pt x="0" y="0"/>
                </a:moveTo>
                <a:lnTo>
                  <a:pt x="594360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976626" y="947800"/>
            <a:ext cx="0" cy="4095750"/>
          </a:xfrm>
          <a:custGeom>
            <a:avLst/>
            <a:gdLst/>
            <a:ahLst/>
            <a:cxnLst/>
            <a:rect l="l" t="t" r="r" b="b"/>
            <a:pathLst>
              <a:path w="0" h="4095750">
                <a:moveTo>
                  <a:pt x="0" y="4095623"/>
                </a:moveTo>
                <a:lnTo>
                  <a:pt x="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976626" y="5024501"/>
            <a:ext cx="7200900" cy="0"/>
          </a:xfrm>
          <a:custGeom>
            <a:avLst/>
            <a:gdLst/>
            <a:ahLst/>
            <a:cxnLst/>
            <a:rect l="l" t="t" r="r" b="b"/>
            <a:pathLst>
              <a:path w="7200900" h="0">
                <a:moveTo>
                  <a:pt x="0" y="0"/>
                </a:moveTo>
                <a:lnTo>
                  <a:pt x="720090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952875" y="2181225"/>
            <a:ext cx="5791200" cy="2047875"/>
          </a:xfrm>
          <a:custGeom>
            <a:avLst/>
            <a:gdLst/>
            <a:ahLst/>
            <a:cxnLst/>
            <a:rect l="l" t="t" r="r" b="b"/>
            <a:pathLst>
              <a:path w="5791200" h="2047875">
                <a:moveTo>
                  <a:pt x="0" y="2047875"/>
                </a:moveTo>
                <a:lnTo>
                  <a:pt x="66928" y="2047875"/>
                </a:lnTo>
                <a:lnTo>
                  <a:pt x="66928" y="2036572"/>
                </a:lnTo>
                <a:lnTo>
                  <a:pt x="118363" y="2036572"/>
                </a:lnTo>
                <a:lnTo>
                  <a:pt x="118363" y="2025269"/>
                </a:lnTo>
                <a:lnTo>
                  <a:pt x="128777" y="2025269"/>
                </a:lnTo>
                <a:lnTo>
                  <a:pt x="128777" y="2013966"/>
                </a:lnTo>
                <a:lnTo>
                  <a:pt x="144145" y="2013966"/>
                </a:lnTo>
                <a:lnTo>
                  <a:pt x="144145" y="2002663"/>
                </a:lnTo>
                <a:lnTo>
                  <a:pt x="154432" y="2002663"/>
                </a:lnTo>
                <a:lnTo>
                  <a:pt x="154432" y="1991360"/>
                </a:lnTo>
                <a:lnTo>
                  <a:pt x="308863" y="1991360"/>
                </a:lnTo>
                <a:lnTo>
                  <a:pt x="308863" y="1980057"/>
                </a:lnTo>
                <a:lnTo>
                  <a:pt x="334645" y="1980057"/>
                </a:lnTo>
                <a:lnTo>
                  <a:pt x="334645" y="1968754"/>
                </a:lnTo>
                <a:lnTo>
                  <a:pt x="360425" y="1968754"/>
                </a:lnTo>
                <a:lnTo>
                  <a:pt x="360425" y="1957324"/>
                </a:lnTo>
                <a:lnTo>
                  <a:pt x="473583" y="1957324"/>
                </a:lnTo>
                <a:lnTo>
                  <a:pt x="473583" y="1946020"/>
                </a:lnTo>
                <a:lnTo>
                  <a:pt x="489076" y="1946020"/>
                </a:lnTo>
                <a:lnTo>
                  <a:pt x="489076" y="1934718"/>
                </a:lnTo>
                <a:lnTo>
                  <a:pt x="494157" y="1934718"/>
                </a:lnTo>
                <a:lnTo>
                  <a:pt x="494157" y="1923414"/>
                </a:lnTo>
                <a:lnTo>
                  <a:pt x="540512" y="1923414"/>
                </a:lnTo>
                <a:lnTo>
                  <a:pt x="540512" y="1912112"/>
                </a:lnTo>
                <a:lnTo>
                  <a:pt x="556005" y="1912112"/>
                </a:lnTo>
                <a:lnTo>
                  <a:pt x="556005" y="1900808"/>
                </a:lnTo>
                <a:lnTo>
                  <a:pt x="576579" y="1900808"/>
                </a:lnTo>
                <a:lnTo>
                  <a:pt x="576579" y="1889506"/>
                </a:lnTo>
                <a:lnTo>
                  <a:pt x="586866" y="1889506"/>
                </a:lnTo>
                <a:lnTo>
                  <a:pt x="586866" y="1878202"/>
                </a:lnTo>
                <a:lnTo>
                  <a:pt x="622935" y="1878202"/>
                </a:lnTo>
                <a:lnTo>
                  <a:pt x="622935" y="1866773"/>
                </a:lnTo>
                <a:lnTo>
                  <a:pt x="653796" y="1866773"/>
                </a:lnTo>
                <a:lnTo>
                  <a:pt x="653796" y="1855470"/>
                </a:lnTo>
                <a:lnTo>
                  <a:pt x="720725" y="1855470"/>
                </a:lnTo>
                <a:lnTo>
                  <a:pt x="720725" y="1844167"/>
                </a:lnTo>
                <a:lnTo>
                  <a:pt x="751586" y="1844167"/>
                </a:lnTo>
                <a:lnTo>
                  <a:pt x="751586" y="1832737"/>
                </a:lnTo>
                <a:lnTo>
                  <a:pt x="761873" y="1832737"/>
                </a:lnTo>
                <a:lnTo>
                  <a:pt x="761873" y="1821561"/>
                </a:lnTo>
                <a:lnTo>
                  <a:pt x="792734" y="1821561"/>
                </a:lnTo>
                <a:lnTo>
                  <a:pt x="792734" y="1810131"/>
                </a:lnTo>
                <a:lnTo>
                  <a:pt x="823595" y="1810131"/>
                </a:lnTo>
                <a:lnTo>
                  <a:pt x="823595" y="1798827"/>
                </a:lnTo>
                <a:lnTo>
                  <a:pt x="839088" y="1798827"/>
                </a:lnTo>
                <a:lnTo>
                  <a:pt x="839088" y="1787525"/>
                </a:lnTo>
                <a:lnTo>
                  <a:pt x="926591" y="1787525"/>
                </a:lnTo>
                <a:lnTo>
                  <a:pt x="926591" y="1776095"/>
                </a:lnTo>
                <a:lnTo>
                  <a:pt x="936878" y="1776095"/>
                </a:lnTo>
                <a:lnTo>
                  <a:pt x="936878" y="1764792"/>
                </a:lnTo>
                <a:lnTo>
                  <a:pt x="978026" y="1764792"/>
                </a:lnTo>
                <a:lnTo>
                  <a:pt x="978026" y="1753362"/>
                </a:lnTo>
                <a:lnTo>
                  <a:pt x="1044955" y="1753362"/>
                </a:lnTo>
                <a:lnTo>
                  <a:pt x="1044955" y="1742058"/>
                </a:lnTo>
                <a:lnTo>
                  <a:pt x="1091311" y="1742058"/>
                </a:lnTo>
                <a:lnTo>
                  <a:pt x="1091311" y="1730756"/>
                </a:lnTo>
                <a:lnTo>
                  <a:pt x="1111885" y="1730756"/>
                </a:lnTo>
                <a:lnTo>
                  <a:pt x="1111885" y="1719326"/>
                </a:lnTo>
                <a:lnTo>
                  <a:pt x="1158239" y="1719326"/>
                </a:lnTo>
                <a:lnTo>
                  <a:pt x="1158239" y="1696593"/>
                </a:lnTo>
                <a:lnTo>
                  <a:pt x="1189101" y="1696593"/>
                </a:lnTo>
                <a:lnTo>
                  <a:pt x="1189101" y="1673860"/>
                </a:lnTo>
                <a:lnTo>
                  <a:pt x="1194308" y="1673860"/>
                </a:lnTo>
                <a:lnTo>
                  <a:pt x="1194308" y="1662557"/>
                </a:lnTo>
                <a:lnTo>
                  <a:pt x="1219962" y="1662557"/>
                </a:lnTo>
                <a:lnTo>
                  <a:pt x="1219962" y="1651127"/>
                </a:lnTo>
                <a:lnTo>
                  <a:pt x="1281811" y="1651127"/>
                </a:lnTo>
                <a:lnTo>
                  <a:pt x="1281811" y="1628394"/>
                </a:lnTo>
                <a:lnTo>
                  <a:pt x="1322959" y="1628394"/>
                </a:lnTo>
                <a:lnTo>
                  <a:pt x="1322959" y="1616964"/>
                </a:lnTo>
                <a:lnTo>
                  <a:pt x="1328165" y="1616964"/>
                </a:lnTo>
                <a:lnTo>
                  <a:pt x="1328165" y="1605661"/>
                </a:lnTo>
                <a:lnTo>
                  <a:pt x="1353820" y="1605661"/>
                </a:lnTo>
                <a:lnTo>
                  <a:pt x="1353820" y="1594231"/>
                </a:lnTo>
                <a:lnTo>
                  <a:pt x="1379601" y="1594231"/>
                </a:lnTo>
                <a:lnTo>
                  <a:pt x="1379601" y="1571498"/>
                </a:lnTo>
                <a:lnTo>
                  <a:pt x="1441323" y="1571498"/>
                </a:lnTo>
                <a:lnTo>
                  <a:pt x="1441323" y="1560068"/>
                </a:lnTo>
                <a:lnTo>
                  <a:pt x="1446529" y="1560068"/>
                </a:lnTo>
                <a:lnTo>
                  <a:pt x="1446529" y="1548638"/>
                </a:lnTo>
                <a:lnTo>
                  <a:pt x="1472311" y="1548638"/>
                </a:lnTo>
                <a:lnTo>
                  <a:pt x="1472311" y="1537335"/>
                </a:lnTo>
                <a:lnTo>
                  <a:pt x="1477390" y="1537335"/>
                </a:lnTo>
                <a:lnTo>
                  <a:pt x="1477390" y="1525905"/>
                </a:lnTo>
                <a:lnTo>
                  <a:pt x="1492885" y="1525905"/>
                </a:lnTo>
                <a:lnTo>
                  <a:pt x="1492885" y="1514475"/>
                </a:lnTo>
                <a:lnTo>
                  <a:pt x="1575180" y="1514475"/>
                </a:lnTo>
                <a:lnTo>
                  <a:pt x="1575180" y="1503172"/>
                </a:lnTo>
                <a:lnTo>
                  <a:pt x="1585467" y="1503172"/>
                </a:lnTo>
                <a:lnTo>
                  <a:pt x="1585467" y="1491742"/>
                </a:lnTo>
                <a:lnTo>
                  <a:pt x="1590675" y="1491742"/>
                </a:lnTo>
                <a:lnTo>
                  <a:pt x="1590675" y="1480312"/>
                </a:lnTo>
                <a:lnTo>
                  <a:pt x="1673098" y="1480312"/>
                </a:lnTo>
                <a:lnTo>
                  <a:pt x="1673098" y="1469008"/>
                </a:lnTo>
                <a:lnTo>
                  <a:pt x="1775967" y="1469008"/>
                </a:lnTo>
                <a:lnTo>
                  <a:pt x="1775967" y="1457579"/>
                </a:lnTo>
                <a:lnTo>
                  <a:pt x="1786254" y="1457579"/>
                </a:lnTo>
                <a:lnTo>
                  <a:pt x="1786254" y="1446022"/>
                </a:lnTo>
                <a:lnTo>
                  <a:pt x="1791462" y="1446022"/>
                </a:lnTo>
                <a:lnTo>
                  <a:pt x="1791462" y="1434592"/>
                </a:lnTo>
                <a:lnTo>
                  <a:pt x="1806828" y="1434592"/>
                </a:lnTo>
                <a:lnTo>
                  <a:pt x="1806828" y="1423289"/>
                </a:lnTo>
                <a:lnTo>
                  <a:pt x="1832610" y="1423289"/>
                </a:lnTo>
                <a:lnTo>
                  <a:pt x="1832610" y="1411732"/>
                </a:lnTo>
                <a:lnTo>
                  <a:pt x="1837816" y="1411732"/>
                </a:lnTo>
                <a:lnTo>
                  <a:pt x="1837816" y="1400302"/>
                </a:lnTo>
                <a:lnTo>
                  <a:pt x="1873758" y="1400302"/>
                </a:lnTo>
                <a:lnTo>
                  <a:pt x="1873758" y="1388745"/>
                </a:lnTo>
                <a:lnTo>
                  <a:pt x="1945894" y="1388745"/>
                </a:lnTo>
                <a:lnTo>
                  <a:pt x="1945894" y="1377061"/>
                </a:lnTo>
                <a:lnTo>
                  <a:pt x="1987041" y="1377061"/>
                </a:lnTo>
                <a:lnTo>
                  <a:pt x="1987041" y="1365250"/>
                </a:lnTo>
                <a:lnTo>
                  <a:pt x="2028189" y="1365250"/>
                </a:lnTo>
                <a:lnTo>
                  <a:pt x="2028189" y="1353312"/>
                </a:lnTo>
                <a:lnTo>
                  <a:pt x="2053971" y="1353312"/>
                </a:lnTo>
                <a:lnTo>
                  <a:pt x="2053971" y="1329436"/>
                </a:lnTo>
                <a:lnTo>
                  <a:pt x="2069464" y="1329436"/>
                </a:lnTo>
                <a:lnTo>
                  <a:pt x="2069464" y="1317371"/>
                </a:lnTo>
                <a:lnTo>
                  <a:pt x="2090039" y="1317371"/>
                </a:lnTo>
                <a:lnTo>
                  <a:pt x="2090039" y="1305433"/>
                </a:lnTo>
                <a:lnTo>
                  <a:pt x="2110613" y="1305433"/>
                </a:lnTo>
                <a:lnTo>
                  <a:pt x="2110613" y="1293367"/>
                </a:lnTo>
                <a:lnTo>
                  <a:pt x="2228977" y="1293367"/>
                </a:lnTo>
                <a:lnTo>
                  <a:pt x="2228977" y="1281302"/>
                </a:lnTo>
                <a:lnTo>
                  <a:pt x="2285619" y="1281302"/>
                </a:lnTo>
                <a:lnTo>
                  <a:pt x="2285619" y="1269111"/>
                </a:lnTo>
                <a:lnTo>
                  <a:pt x="2316479" y="1269111"/>
                </a:lnTo>
                <a:lnTo>
                  <a:pt x="2316479" y="1256919"/>
                </a:lnTo>
                <a:lnTo>
                  <a:pt x="2357628" y="1256919"/>
                </a:lnTo>
                <a:lnTo>
                  <a:pt x="2357628" y="1244473"/>
                </a:lnTo>
                <a:lnTo>
                  <a:pt x="2367915" y="1244473"/>
                </a:lnTo>
                <a:lnTo>
                  <a:pt x="2367915" y="1232153"/>
                </a:lnTo>
                <a:lnTo>
                  <a:pt x="2440051" y="1232153"/>
                </a:lnTo>
                <a:lnTo>
                  <a:pt x="2440051" y="1219708"/>
                </a:lnTo>
                <a:lnTo>
                  <a:pt x="2496692" y="1219708"/>
                </a:lnTo>
                <a:lnTo>
                  <a:pt x="2496692" y="1207008"/>
                </a:lnTo>
                <a:lnTo>
                  <a:pt x="2568702" y="1207008"/>
                </a:lnTo>
                <a:lnTo>
                  <a:pt x="2568702" y="1194180"/>
                </a:lnTo>
                <a:lnTo>
                  <a:pt x="2604770" y="1194180"/>
                </a:lnTo>
                <a:lnTo>
                  <a:pt x="2604770" y="1181227"/>
                </a:lnTo>
                <a:lnTo>
                  <a:pt x="2609977" y="1181227"/>
                </a:lnTo>
                <a:lnTo>
                  <a:pt x="2609977" y="1168273"/>
                </a:lnTo>
                <a:lnTo>
                  <a:pt x="2651125" y="1168273"/>
                </a:lnTo>
                <a:lnTo>
                  <a:pt x="2651125" y="1155191"/>
                </a:lnTo>
                <a:lnTo>
                  <a:pt x="2712847" y="1155191"/>
                </a:lnTo>
                <a:lnTo>
                  <a:pt x="2712847" y="1141857"/>
                </a:lnTo>
                <a:lnTo>
                  <a:pt x="2790063" y="1141857"/>
                </a:lnTo>
                <a:lnTo>
                  <a:pt x="2790063" y="1128267"/>
                </a:lnTo>
                <a:lnTo>
                  <a:pt x="2815844" y="1128267"/>
                </a:lnTo>
                <a:lnTo>
                  <a:pt x="2815844" y="1114552"/>
                </a:lnTo>
                <a:lnTo>
                  <a:pt x="2929001" y="1114552"/>
                </a:lnTo>
                <a:lnTo>
                  <a:pt x="2929001" y="1100201"/>
                </a:lnTo>
                <a:lnTo>
                  <a:pt x="2959989" y="1100201"/>
                </a:lnTo>
                <a:lnTo>
                  <a:pt x="2959989" y="1085596"/>
                </a:lnTo>
                <a:lnTo>
                  <a:pt x="2975355" y="1085596"/>
                </a:lnTo>
                <a:lnTo>
                  <a:pt x="2975355" y="1071117"/>
                </a:lnTo>
                <a:lnTo>
                  <a:pt x="3047492" y="1071117"/>
                </a:lnTo>
                <a:lnTo>
                  <a:pt x="3047492" y="1056259"/>
                </a:lnTo>
                <a:lnTo>
                  <a:pt x="3176143" y="1056259"/>
                </a:lnTo>
                <a:lnTo>
                  <a:pt x="3176143" y="1040764"/>
                </a:lnTo>
                <a:lnTo>
                  <a:pt x="3201924" y="1040764"/>
                </a:lnTo>
                <a:lnTo>
                  <a:pt x="3201924" y="1025144"/>
                </a:lnTo>
                <a:lnTo>
                  <a:pt x="3217418" y="1025144"/>
                </a:lnTo>
                <a:lnTo>
                  <a:pt x="3217418" y="1009523"/>
                </a:lnTo>
                <a:lnTo>
                  <a:pt x="3438652" y="1009523"/>
                </a:lnTo>
                <a:lnTo>
                  <a:pt x="3438652" y="992759"/>
                </a:lnTo>
                <a:lnTo>
                  <a:pt x="3454146" y="992759"/>
                </a:lnTo>
                <a:lnTo>
                  <a:pt x="3454146" y="975867"/>
                </a:lnTo>
                <a:lnTo>
                  <a:pt x="3459226" y="975867"/>
                </a:lnTo>
                <a:lnTo>
                  <a:pt x="3459226" y="958976"/>
                </a:lnTo>
                <a:lnTo>
                  <a:pt x="3464432" y="958976"/>
                </a:lnTo>
                <a:lnTo>
                  <a:pt x="3464432" y="941959"/>
                </a:lnTo>
                <a:lnTo>
                  <a:pt x="3515868" y="941959"/>
                </a:lnTo>
                <a:lnTo>
                  <a:pt x="3515868" y="924813"/>
                </a:lnTo>
                <a:lnTo>
                  <a:pt x="3536442" y="924813"/>
                </a:lnTo>
                <a:lnTo>
                  <a:pt x="3536442" y="907541"/>
                </a:lnTo>
                <a:lnTo>
                  <a:pt x="3541649" y="907541"/>
                </a:lnTo>
                <a:lnTo>
                  <a:pt x="3541649" y="890270"/>
                </a:lnTo>
                <a:lnTo>
                  <a:pt x="3603498" y="890270"/>
                </a:lnTo>
                <a:lnTo>
                  <a:pt x="3603498" y="872616"/>
                </a:lnTo>
                <a:lnTo>
                  <a:pt x="3670300" y="872616"/>
                </a:lnTo>
                <a:lnTo>
                  <a:pt x="3670300" y="854455"/>
                </a:lnTo>
                <a:lnTo>
                  <a:pt x="3675506" y="854455"/>
                </a:lnTo>
                <a:lnTo>
                  <a:pt x="3675506" y="836295"/>
                </a:lnTo>
                <a:lnTo>
                  <a:pt x="3701160" y="836295"/>
                </a:lnTo>
                <a:lnTo>
                  <a:pt x="3701160" y="817879"/>
                </a:lnTo>
                <a:lnTo>
                  <a:pt x="3773297" y="817879"/>
                </a:lnTo>
                <a:lnTo>
                  <a:pt x="3773297" y="798702"/>
                </a:lnTo>
                <a:lnTo>
                  <a:pt x="3819652" y="798702"/>
                </a:lnTo>
                <a:lnTo>
                  <a:pt x="3819652" y="779145"/>
                </a:lnTo>
                <a:lnTo>
                  <a:pt x="3855593" y="779145"/>
                </a:lnTo>
                <a:lnTo>
                  <a:pt x="3855593" y="759205"/>
                </a:lnTo>
                <a:lnTo>
                  <a:pt x="3860800" y="759205"/>
                </a:lnTo>
                <a:lnTo>
                  <a:pt x="3860800" y="739266"/>
                </a:lnTo>
                <a:lnTo>
                  <a:pt x="3922522" y="739266"/>
                </a:lnTo>
                <a:lnTo>
                  <a:pt x="3922522" y="718820"/>
                </a:lnTo>
                <a:lnTo>
                  <a:pt x="3948303" y="718820"/>
                </a:lnTo>
                <a:lnTo>
                  <a:pt x="3948303" y="698373"/>
                </a:lnTo>
                <a:lnTo>
                  <a:pt x="3958590" y="698373"/>
                </a:lnTo>
                <a:lnTo>
                  <a:pt x="3958590" y="677799"/>
                </a:lnTo>
                <a:lnTo>
                  <a:pt x="4030726" y="677799"/>
                </a:lnTo>
                <a:lnTo>
                  <a:pt x="4030726" y="656971"/>
                </a:lnTo>
                <a:lnTo>
                  <a:pt x="4046093" y="656971"/>
                </a:lnTo>
                <a:lnTo>
                  <a:pt x="4046093" y="636015"/>
                </a:lnTo>
                <a:lnTo>
                  <a:pt x="4076954" y="636015"/>
                </a:lnTo>
                <a:lnTo>
                  <a:pt x="4076954" y="614934"/>
                </a:lnTo>
                <a:lnTo>
                  <a:pt x="4113022" y="614934"/>
                </a:lnTo>
                <a:lnTo>
                  <a:pt x="4113022" y="593725"/>
                </a:lnTo>
                <a:lnTo>
                  <a:pt x="4149090" y="593725"/>
                </a:lnTo>
                <a:lnTo>
                  <a:pt x="4149090" y="572262"/>
                </a:lnTo>
                <a:lnTo>
                  <a:pt x="4164583" y="572262"/>
                </a:lnTo>
                <a:lnTo>
                  <a:pt x="4164583" y="550672"/>
                </a:lnTo>
                <a:lnTo>
                  <a:pt x="4179951" y="550672"/>
                </a:lnTo>
                <a:lnTo>
                  <a:pt x="4179951" y="528954"/>
                </a:lnTo>
                <a:lnTo>
                  <a:pt x="4205732" y="528954"/>
                </a:lnTo>
                <a:lnTo>
                  <a:pt x="4205732" y="507364"/>
                </a:lnTo>
                <a:lnTo>
                  <a:pt x="4226306" y="507364"/>
                </a:lnTo>
                <a:lnTo>
                  <a:pt x="4226306" y="485266"/>
                </a:lnTo>
                <a:lnTo>
                  <a:pt x="4246880" y="485266"/>
                </a:lnTo>
                <a:lnTo>
                  <a:pt x="4246880" y="463296"/>
                </a:lnTo>
                <a:lnTo>
                  <a:pt x="4282948" y="463296"/>
                </a:lnTo>
                <a:lnTo>
                  <a:pt x="4282948" y="440944"/>
                </a:lnTo>
                <a:lnTo>
                  <a:pt x="4293234" y="440944"/>
                </a:lnTo>
                <a:lnTo>
                  <a:pt x="4293234" y="418464"/>
                </a:lnTo>
                <a:lnTo>
                  <a:pt x="4411599" y="418464"/>
                </a:lnTo>
                <a:lnTo>
                  <a:pt x="4411599" y="394970"/>
                </a:lnTo>
                <a:lnTo>
                  <a:pt x="4890389" y="394970"/>
                </a:lnTo>
                <a:lnTo>
                  <a:pt x="4890389" y="365125"/>
                </a:lnTo>
                <a:lnTo>
                  <a:pt x="4972684" y="365125"/>
                </a:lnTo>
                <a:lnTo>
                  <a:pt x="4972684" y="334137"/>
                </a:lnTo>
                <a:lnTo>
                  <a:pt x="5055108" y="334137"/>
                </a:lnTo>
                <a:lnTo>
                  <a:pt x="5055108" y="301751"/>
                </a:lnTo>
                <a:lnTo>
                  <a:pt x="5132324" y="301751"/>
                </a:lnTo>
                <a:lnTo>
                  <a:pt x="5132324" y="268224"/>
                </a:lnTo>
                <a:lnTo>
                  <a:pt x="5250688" y="268224"/>
                </a:lnTo>
                <a:lnTo>
                  <a:pt x="5250688" y="232283"/>
                </a:lnTo>
                <a:lnTo>
                  <a:pt x="5461761" y="232283"/>
                </a:lnTo>
                <a:lnTo>
                  <a:pt x="5461761" y="191770"/>
                </a:lnTo>
                <a:lnTo>
                  <a:pt x="5466842" y="191770"/>
                </a:lnTo>
                <a:lnTo>
                  <a:pt x="5466842" y="151129"/>
                </a:lnTo>
                <a:lnTo>
                  <a:pt x="5626481" y="151129"/>
                </a:lnTo>
                <a:lnTo>
                  <a:pt x="5626481" y="102870"/>
                </a:lnTo>
                <a:lnTo>
                  <a:pt x="5641975" y="102870"/>
                </a:lnTo>
                <a:lnTo>
                  <a:pt x="5641975" y="53466"/>
                </a:lnTo>
                <a:lnTo>
                  <a:pt x="5703697" y="53466"/>
                </a:lnTo>
                <a:lnTo>
                  <a:pt x="5703697" y="0"/>
                </a:lnTo>
                <a:lnTo>
                  <a:pt x="5791200" y="0"/>
                </a:lnTo>
              </a:path>
            </a:pathLst>
          </a:custGeom>
          <a:ln w="18309">
            <a:solidFill>
              <a:srgbClr val="E31A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952875" y="2867025"/>
            <a:ext cx="5791200" cy="1362075"/>
          </a:xfrm>
          <a:custGeom>
            <a:avLst/>
            <a:gdLst/>
            <a:ahLst/>
            <a:cxnLst/>
            <a:rect l="l" t="t" r="r" b="b"/>
            <a:pathLst>
              <a:path w="5791200" h="1362075">
                <a:moveTo>
                  <a:pt x="0" y="1362075"/>
                </a:moveTo>
                <a:lnTo>
                  <a:pt x="66928" y="1362075"/>
                </a:lnTo>
                <a:lnTo>
                  <a:pt x="66928" y="1350772"/>
                </a:lnTo>
                <a:lnTo>
                  <a:pt x="77215" y="1350772"/>
                </a:lnTo>
                <a:lnTo>
                  <a:pt x="77215" y="1339342"/>
                </a:lnTo>
                <a:lnTo>
                  <a:pt x="128777" y="1339342"/>
                </a:lnTo>
                <a:lnTo>
                  <a:pt x="128777" y="1328039"/>
                </a:lnTo>
                <a:lnTo>
                  <a:pt x="175005" y="1328039"/>
                </a:lnTo>
                <a:lnTo>
                  <a:pt x="175005" y="1316608"/>
                </a:lnTo>
                <a:lnTo>
                  <a:pt x="205866" y="1316608"/>
                </a:lnTo>
                <a:lnTo>
                  <a:pt x="205866" y="1305306"/>
                </a:lnTo>
                <a:lnTo>
                  <a:pt x="236854" y="1305306"/>
                </a:lnTo>
                <a:lnTo>
                  <a:pt x="236854" y="1294002"/>
                </a:lnTo>
                <a:lnTo>
                  <a:pt x="241935" y="1294002"/>
                </a:lnTo>
                <a:lnTo>
                  <a:pt x="241935" y="1282700"/>
                </a:lnTo>
                <a:lnTo>
                  <a:pt x="303784" y="1282700"/>
                </a:lnTo>
                <a:lnTo>
                  <a:pt x="303784" y="1271270"/>
                </a:lnTo>
                <a:lnTo>
                  <a:pt x="324358" y="1271270"/>
                </a:lnTo>
                <a:lnTo>
                  <a:pt x="324358" y="1259967"/>
                </a:lnTo>
                <a:lnTo>
                  <a:pt x="350138" y="1259967"/>
                </a:lnTo>
                <a:lnTo>
                  <a:pt x="350138" y="1248664"/>
                </a:lnTo>
                <a:lnTo>
                  <a:pt x="355219" y="1248664"/>
                </a:lnTo>
                <a:lnTo>
                  <a:pt x="355219" y="1237233"/>
                </a:lnTo>
                <a:lnTo>
                  <a:pt x="442722" y="1237233"/>
                </a:lnTo>
                <a:lnTo>
                  <a:pt x="442722" y="1225931"/>
                </a:lnTo>
                <a:lnTo>
                  <a:pt x="540512" y="1225931"/>
                </a:lnTo>
                <a:lnTo>
                  <a:pt x="540512" y="1214501"/>
                </a:lnTo>
                <a:lnTo>
                  <a:pt x="633222" y="1214501"/>
                </a:lnTo>
                <a:lnTo>
                  <a:pt x="633222" y="1203198"/>
                </a:lnTo>
                <a:lnTo>
                  <a:pt x="761873" y="1203198"/>
                </a:lnTo>
                <a:lnTo>
                  <a:pt x="761873" y="1191895"/>
                </a:lnTo>
                <a:lnTo>
                  <a:pt x="787653" y="1191895"/>
                </a:lnTo>
                <a:lnTo>
                  <a:pt x="787653" y="1180464"/>
                </a:lnTo>
                <a:lnTo>
                  <a:pt x="864870" y="1180464"/>
                </a:lnTo>
                <a:lnTo>
                  <a:pt x="864870" y="1169035"/>
                </a:lnTo>
                <a:lnTo>
                  <a:pt x="880237" y="1169035"/>
                </a:lnTo>
                <a:lnTo>
                  <a:pt x="880237" y="1157732"/>
                </a:lnTo>
                <a:lnTo>
                  <a:pt x="885444" y="1157732"/>
                </a:lnTo>
                <a:lnTo>
                  <a:pt x="885444" y="1146302"/>
                </a:lnTo>
                <a:lnTo>
                  <a:pt x="947165" y="1146302"/>
                </a:lnTo>
                <a:lnTo>
                  <a:pt x="947165" y="1134872"/>
                </a:lnTo>
                <a:lnTo>
                  <a:pt x="967739" y="1134872"/>
                </a:lnTo>
                <a:lnTo>
                  <a:pt x="967739" y="1123569"/>
                </a:lnTo>
                <a:lnTo>
                  <a:pt x="993521" y="1123569"/>
                </a:lnTo>
                <a:lnTo>
                  <a:pt x="993521" y="1112139"/>
                </a:lnTo>
                <a:lnTo>
                  <a:pt x="1003808" y="1112139"/>
                </a:lnTo>
                <a:lnTo>
                  <a:pt x="1003808" y="1100708"/>
                </a:lnTo>
                <a:lnTo>
                  <a:pt x="1009014" y="1100708"/>
                </a:lnTo>
                <a:lnTo>
                  <a:pt x="1009014" y="1089406"/>
                </a:lnTo>
                <a:lnTo>
                  <a:pt x="1132459" y="1089406"/>
                </a:lnTo>
                <a:lnTo>
                  <a:pt x="1132459" y="1077976"/>
                </a:lnTo>
                <a:lnTo>
                  <a:pt x="1178814" y="1077976"/>
                </a:lnTo>
                <a:lnTo>
                  <a:pt x="1178814" y="1066545"/>
                </a:lnTo>
                <a:lnTo>
                  <a:pt x="1219962" y="1066545"/>
                </a:lnTo>
                <a:lnTo>
                  <a:pt x="1219962" y="1055116"/>
                </a:lnTo>
                <a:lnTo>
                  <a:pt x="1225169" y="1055116"/>
                </a:lnTo>
                <a:lnTo>
                  <a:pt x="1225169" y="1043686"/>
                </a:lnTo>
                <a:lnTo>
                  <a:pt x="1245742" y="1043686"/>
                </a:lnTo>
                <a:lnTo>
                  <a:pt x="1245742" y="1032256"/>
                </a:lnTo>
                <a:lnTo>
                  <a:pt x="1250950" y="1032256"/>
                </a:lnTo>
                <a:lnTo>
                  <a:pt x="1250950" y="1020952"/>
                </a:lnTo>
                <a:lnTo>
                  <a:pt x="1343533" y="1020952"/>
                </a:lnTo>
                <a:lnTo>
                  <a:pt x="1343533" y="1009395"/>
                </a:lnTo>
                <a:lnTo>
                  <a:pt x="1348739" y="1009395"/>
                </a:lnTo>
                <a:lnTo>
                  <a:pt x="1348739" y="997966"/>
                </a:lnTo>
                <a:lnTo>
                  <a:pt x="1353820" y="997966"/>
                </a:lnTo>
                <a:lnTo>
                  <a:pt x="1353820" y="986663"/>
                </a:lnTo>
                <a:lnTo>
                  <a:pt x="1451737" y="986663"/>
                </a:lnTo>
                <a:lnTo>
                  <a:pt x="1451737" y="975232"/>
                </a:lnTo>
                <a:lnTo>
                  <a:pt x="1456816" y="975232"/>
                </a:lnTo>
                <a:lnTo>
                  <a:pt x="1456816" y="963802"/>
                </a:lnTo>
                <a:lnTo>
                  <a:pt x="1467103" y="963802"/>
                </a:lnTo>
                <a:lnTo>
                  <a:pt x="1467103" y="952373"/>
                </a:lnTo>
                <a:lnTo>
                  <a:pt x="1554607" y="952373"/>
                </a:lnTo>
                <a:lnTo>
                  <a:pt x="1554607" y="940943"/>
                </a:lnTo>
                <a:lnTo>
                  <a:pt x="1616455" y="940943"/>
                </a:lnTo>
                <a:lnTo>
                  <a:pt x="1616455" y="929513"/>
                </a:lnTo>
                <a:lnTo>
                  <a:pt x="1621536" y="929513"/>
                </a:lnTo>
                <a:lnTo>
                  <a:pt x="1621536" y="918082"/>
                </a:lnTo>
                <a:lnTo>
                  <a:pt x="1703959" y="918082"/>
                </a:lnTo>
                <a:lnTo>
                  <a:pt x="1703959" y="906652"/>
                </a:lnTo>
                <a:lnTo>
                  <a:pt x="1729613" y="906652"/>
                </a:lnTo>
                <a:lnTo>
                  <a:pt x="1729613" y="895223"/>
                </a:lnTo>
                <a:lnTo>
                  <a:pt x="1770761" y="895223"/>
                </a:lnTo>
                <a:lnTo>
                  <a:pt x="1770761" y="883793"/>
                </a:lnTo>
                <a:lnTo>
                  <a:pt x="1812036" y="883793"/>
                </a:lnTo>
                <a:lnTo>
                  <a:pt x="1812036" y="872363"/>
                </a:lnTo>
                <a:lnTo>
                  <a:pt x="1848103" y="872363"/>
                </a:lnTo>
                <a:lnTo>
                  <a:pt x="1848103" y="860932"/>
                </a:lnTo>
                <a:lnTo>
                  <a:pt x="1884045" y="860932"/>
                </a:lnTo>
                <a:lnTo>
                  <a:pt x="1884045" y="849376"/>
                </a:lnTo>
                <a:lnTo>
                  <a:pt x="2007615" y="849376"/>
                </a:lnTo>
                <a:lnTo>
                  <a:pt x="2007615" y="825754"/>
                </a:lnTo>
                <a:lnTo>
                  <a:pt x="2033397" y="825754"/>
                </a:lnTo>
                <a:lnTo>
                  <a:pt x="2033397" y="813943"/>
                </a:lnTo>
                <a:lnTo>
                  <a:pt x="2038477" y="813943"/>
                </a:lnTo>
                <a:lnTo>
                  <a:pt x="2038477" y="802005"/>
                </a:lnTo>
                <a:lnTo>
                  <a:pt x="2069464" y="802005"/>
                </a:lnTo>
                <a:lnTo>
                  <a:pt x="2069464" y="790067"/>
                </a:lnTo>
                <a:lnTo>
                  <a:pt x="2141474" y="790067"/>
                </a:lnTo>
                <a:lnTo>
                  <a:pt x="2141474" y="778001"/>
                </a:lnTo>
                <a:lnTo>
                  <a:pt x="2167254" y="778001"/>
                </a:lnTo>
                <a:lnTo>
                  <a:pt x="2167254" y="765937"/>
                </a:lnTo>
                <a:lnTo>
                  <a:pt x="2177541" y="765937"/>
                </a:lnTo>
                <a:lnTo>
                  <a:pt x="2177541" y="753872"/>
                </a:lnTo>
                <a:lnTo>
                  <a:pt x="2326766" y="753872"/>
                </a:lnTo>
                <a:lnTo>
                  <a:pt x="2326766" y="741552"/>
                </a:lnTo>
                <a:lnTo>
                  <a:pt x="2347341" y="741552"/>
                </a:lnTo>
                <a:lnTo>
                  <a:pt x="2347341" y="729234"/>
                </a:lnTo>
                <a:lnTo>
                  <a:pt x="2409190" y="729234"/>
                </a:lnTo>
                <a:lnTo>
                  <a:pt x="2409190" y="716661"/>
                </a:lnTo>
                <a:lnTo>
                  <a:pt x="2424557" y="716661"/>
                </a:lnTo>
                <a:lnTo>
                  <a:pt x="2424557" y="704088"/>
                </a:lnTo>
                <a:lnTo>
                  <a:pt x="2450338" y="704088"/>
                </a:lnTo>
                <a:lnTo>
                  <a:pt x="2450338" y="691514"/>
                </a:lnTo>
                <a:lnTo>
                  <a:pt x="2465832" y="691514"/>
                </a:lnTo>
                <a:lnTo>
                  <a:pt x="2465832" y="678941"/>
                </a:lnTo>
                <a:lnTo>
                  <a:pt x="2496692" y="678941"/>
                </a:lnTo>
                <a:lnTo>
                  <a:pt x="2496692" y="666114"/>
                </a:lnTo>
                <a:lnTo>
                  <a:pt x="2527554" y="666114"/>
                </a:lnTo>
                <a:lnTo>
                  <a:pt x="2527554" y="653288"/>
                </a:lnTo>
                <a:lnTo>
                  <a:pt x="2553334" y="653288"/>
                </a:lnTo>
                <a:lnTo>
                  <a:pt x="2553334" y="640334"/>
                </a:lnTo>
                <a:lnTo>
                  <a:pt x="2620264" y="640334"/>
                </a:lnTo>
                <a:lnTo>
                  <a:pt x="2620264" y="614172"/>
                </a:lnTo>
                <a:lnTo>
                  <a:pt x="2635630" y="614172"/>
                </a:lnTo>
                <a:lnTo>
                  <a:pt x="2635630" y="600963"/>
                </a:lnTo>
                <a:lnTo>
                  <a:pt x="2733421" y="600963"/>
                </a:lnTo>
                <a:lnTo>
                  <a:pt x="2733421" y="587501"/>
                </a:lnTo>
                <a:lnTo>
                  <a:pt x="2769489" y="587501"/>
                </a:lnTo>
                <a:lnTo>
                  <a:pt x="2769489" y="573913"/>
                </a:lnTo>
                <a:lnTo>
                  <a:pt x="2790063" y="573913"/>
                </a:lnTo>
                <a:lnTo>
                  <a:pt x="2790063" y="560197"/>
                </a:lnTo>
                <a:lnTo>
                  <a:pt x="2851911" y="560197"/>
                </a:lnTo>
                <a:lnTo>
                  <a:pt x="2851911" y="546353"/>
                </a:lnTo>
                <a:lnTo>
                  <a:pt x="2882773" y="546353"/>
                </a:lnTo>
                <a:lnTo>
                  <a:pt x="2882773" y="532384"/>
                </a:lnTo>
                <a:lnTo>
                  <a:pt x="2944495" y="532384"/>
                </a:lnTo>
                <a:lnTo>
                  <a:pt x="2944495" y="517905"/>
                </a:lnTo>
                <a:lnTo>
                  <a:pt x="2985643" y="517905"/>
                </a:lnTo>
                <a:lnTo>
                  <a:pt x="2985643" y="503300"/>
                </a:lnTo>
                <a:lnTo>
                  <a:pt x="3026918" y="503300"/>
                </a:lnTo>
                <a:lnTo>
                  <a:pt x="3026918" y="488696"/>
                </a:lnTo>
                <a:lnTo>
                  <a:pt x="3057779" y="488696"/>
                </a:lnTo>
                <a:lnTo>
                  <a:pt x="3057779" y="473837"/>
                </a:lnTo>
                <a:lnTo>
                  <a:pt x="3217418" y="473837"/>
                </a:lnTo>
                <a:lnTo>
                  <a:pt x="3217418" y="457962"/>
                </a:lnTo>
                <a:lnTo>
                  <a:pt x="3258566" y="457962"/>
                </a:lnTo>
                <a:lnTo>
                  <a:pt x="3258566" y="441960"/>
                </a:lnTo>
                <a:lnTo>
                  <a:pt x="3315080" y="441960"/>
                </a:lnTo>
                <a:lnTo>
                  <a:pt x="3315080" y="425703"/>
                </a:lnTo>
                <a:lnTo>
                  <a:pt x="3454146" y="425703"/>
                </a:lnTo>
                <a:lnTo>
                  <a:pt x="3454146" y="408686"/>
                </a:lnTo>
                <a:lnTo>
                  <a:pt x="3469640" y="408686"/>
                </a:lnTo>
                <a:lnTo>
                  <a:pt x="3469640" y="391540"/>
                </a:lnTo>
                <a:lnTo>
                  <a:pt x="3567429" y="391540"/>
                </a:lnTo>
                <a:lnTo>
                  <a:pt x="3567429" y="374014"/>
                </a:lnTo>
                <a:lnTo>
                  <a:pt x="3593083" y="374014"/>
                </a:lnTo>
                <a:lnTo>
                  <a:pt x="3593083" y="356362"/>
                </a:lnTo>
                <a:lnTo>
                  <a:pt x="4082160" y="356362"/>
                </a:lnTo>
                <a:lnTo>
                  <a:pt x="4082160" y="334899"/>
                </a:lnTo>
                <a:lnTo>
                  <a:pt x="4097654" y="334899"/>
                </a:lnTo>
                <a:lnTo>
                  <a:pt x="4097654" y="313436"/>
                </a:lnTo>
                <a:lnTo>
                  <a:pt x="4138803" y="313436"/>
                </a:lnTo>
                <a:lnTo>
                  <a:pt x="4138803" y="291591"/>
                </a:lnTo>
                <a:lnTo>
                  <a:pt x="4282948" y="291591"/>
                </a:lnTo>
                <a:lnTo>
                  <a:pt x="4282948" y="268732"/>
                </a:lnTo>
                <a:lnTo>
                  <a:pt x="4519676" y="268732"/>
                </a:lnTo>
                <a:lnTo>
                  <a:pt x="4519676" y="243966"/>
                </a:lnTo>
                <a:lnTo>
                  <a:pt x="4694682" y="243966"/>
                </a:lnTo>
                <a:lnTo>
                  <a:pt x="4694682" y="216662"/>
                </a:lnTo>
                <a:lnTo>
                  <a:pt x="5127117" y="216662"/>
                </a:lnTo>
                <a:lnTo>
                  <a:pt x="5127117" y="181990"/>
                </a:lnTo>
                <a:lnTo>
                  <a:pt x="5327904" y="181990"/>
                </a:lnTo>
                <a:lnTo>
                  <a:pt x="5327904" y="144017"/>
                </a:lnTo>
                <a:lnTo>
                  <a:pt x="5410200" y="144017"/>
                </a:lnTo>
                <a:lnTo>
                  <a:pt x="5410200" y="103632"/>
                </a:lnTo>
                <a:lnTo>
                  <a:pt x="5652261" y="103632"/>
                </a:lnTo>
                <a:lnTo>
                  <a:pt x="5652261" y="52959"/>
                </a:lnTo>
                <a:lnTo>
                  <a:pt x="5693409" y="52959"/>
                </a:lnTo>
                <a:lnTo>
                  <a:pt x="5693409" y="0"/>
                </a:lnTo>
                <a:lnTo>
                  <a:pt x="5791200" y="0"/>
                </a:lnTo>
              </a:path>
            </a:pathLst>
          </a:custGeom>
          <a:ln w="18309">
            <a:solidFill>
              <a:srgbClr val="377DB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000375" y="4752975"/>
            <a:ext cx="6886575" cy="266700"/>
          </a:xfrm>
          <a:custGeom>
            <a:avLst/>
            <a:gdLst/>
            <a:ahLst/>
            <a:cxnLst/>
            <a:rect l="l" t="t" r="r" b="b"/>
            <a:pathLst>
              <a:path w="6886575" h="266700">
                <a:moveTo>
                  <a:pt x="0" y="266700"/>
                </a:moveTo>
                <a:lnTo>
                  <a:pt x="79629" y="266700"/>
                </a:lnTo>
                <a:lnTo>
                  <a:pt x="79629" y="265175"/>
                </a:lnTo>
                <a:lnTo>
                  <a:pt x="140716" y="265175"/>
                </a:lnTo>
                <a:lnTo>
                  <a:pt x="140716" y="263779"/>
                </a:lnTo>
                <a:lnTo>
                  <a:pt x="153035" y="263779"/>
                </a:lnTo>
                <a:lnTo>
                  <a:pt x="153035" y="262255"/>
                </a:lnTo>
                <a:lnTo>
                  <a:pt x="171323" y="262255"/>
                </a:lnTo>
                <a:lnTo>
                  <a:pt x="171323" y="260857"/>
                </a:lnTo>
                <a:lnTo>
                  <a:pt x="183642" y="260857"/>
                </a:lnTo>
                <a:lnTo>
                  <a:pt x="183642" y="259333"/>
                </a:lnTo>
                <a:lnTo>
                  <a:pt x="367284" y="259333"/>
                </a:lnTo>
                <a:lnTo>
                  <a:pt x="367284" y="257810"/>
                </a:lnTo>
                <a:lnTo>
                  <a:pt x="397890" y="257810"/>
                </a:lnTo>
                <a:lnTo>
                  <a:pt x="397890" y="256412"/>
                </a:lnTo>
                <a:lnTo>
                  <a:pt x="428498" y="256412"/>
                </a:lnTo>
                <a:lnTo>
                  <a:pt x="428498" y="254888"/>
                </a:lnTo>
                <a:lnTo>
                  <a:pt x="563117" y="254888"/>
                </a:lnTo>
                <a:lnTo>
                  <a:pt x="563117" y="253492"/>
                </a:lnTo>
                <a:lnTo>
                  <a:pt x="581533" y="253492"/>
                </a:lnTo>
                <a:lnTo>
                  <a:pt x="581533" y="251968"/>
                </a:lnTo>
                <a:lnTo>
                  <a:pt x="587628" y="251968"/>
                </a:lnTo>
                <a:lnTo>
                  <a:pt x="587628" y="250444"/>
                </a:lnTo>
                <a:lnTo>
                  <a:pt x="642747" y="250444"/>
                </a:lnTo>
                <a:lnTo>
                  <a:pt x="642747" y="249047"/>
                </a:lnTo>
                <a:lnTo>
                  <a:pt x="661162" y="249047"/>
                </a:lnTo>
                <a:lnTo>
                  <a:pt x="661162" y="247523"/>
                </a:lnTo>
                <a:lnTo>
                  <a:pt x="685546" y="247523"/>
                </a:lnTo>
                <a:lnTo>
                  <a:pt x="685546" y="245999"/>
                </a:lnTo>
                <a:lnTo>
                  <a:pt x="697864" y="245999"/>
                </a:lnTo>
                <a:lnTo>
                  <a:pt x="697864" y="244601"/>
                </a:lnTo>
                <a:lnTo>
                  <a:pt x="740663" y="244601"/>
                </a:lnTo>
                <a:lnTo>
                  <a:pt x="740663" y="243077"/>
                </a:lnTo>
                <a:lnTo>
                  <a:pt x="777366" y="243077"/>
                </a:lnTo>
                <a:lnTo>
                  <a:pt x="777366" y="241681"/>
                </a:lnTo>
                <a:lnTo>
                  <a:pt x="856996" y="241681"/>
                </a:lnTo>
                <a:lnTo>
                  <a:pt x="856996" y="240156"/>
                </a:lnTo>
                <a:lnTo>
                  <a:pt x="893699" y="240156"/>
                </a:lnTo>
                <a:lnTo>
                  <a:pt x="893699" y="238632"/>
                </a:lnTo>
                <a:lnTo>
                  <a:pt x="905890" y="238632"/>
                </a:lnTo>
                <a:lnTo>
                  <a:pt x="905890" y="237236"/>
                </a:lnTo>
                <a:lnTo>
                  <a:pt x="942721" y="237236"/>
                </a:lnTo>
                <a:lnTo>
                  <a:pt x="942721" y="235712"/>
                </a:lnTo>
                <a:lnTo>
                  <a:pt x="979424" y="235712"/>
                </a:lnTo>
                <a:lnTo>
                  <a:pt x="979424" y="234187"/>
                </a:lnTo>
                <a:lnTo>
                  <a:pt x="997838" y="234187"/>
                </a:lnTo>
                <a:lnTo>
                  <a:pt x="997838" y="232791"/>
                </a:lnTo>
                <a:lnTo>
                  <a:pt x="1101852" y="232791"/>
                </a:lnTo>
                <a:lnTo>
                  <a:pt x="1101852" y="231267"/>
                </a:lnTo>
                <a:lnTo>
                  <a:pt x="1114044" y="231267"/>
                </a:lnTo>
                <a:lnTo>
                  <a:pt x="1114044" y="229869"/>
                </a:lnTo>
                <a:lnTo>
                  <a:pt x="1163065" y="229869"/>
                </a:lnTo>
                <a:lnTo>
                  <a:pt x="1163065" y="228345"/>
                </a:lnTo>
                <a:lnTo>
                  <a:pt x="1242567" y="228345"/>
                </a:lnTo>
                <a:lnTo>
                  <a:pt x="1242567" y="226822"/>
                </a:lnTo>
                <a:lnTo>
                  <a:pt x="1297686" y="226822"/>
                </a:lnTo>
                <a:lnTo>
                  <a:pt x="1297686" y="225425"/>
                </a:lnTo>
                <a:lnTo>
                  <a:pt x="1322197" y="225425"/>
                </a:lnTo>
                <a:lnTo>
                  <a:pt x="1322197" y="223900"/>
                </a:lnTo>
                <a:lnTo>
                  <a:pt x="1377314" y="223900"/>
                </a:lnTo>
                <a:lnTo>
                  <a:pt x="1377314" y="220980"/>
                </a:lnTo>
                <a:lnTo>
                  <a:pt x="1414017" y="220980"/>
                </a:lnTo>
                <a:lnTo>
                  <a:pt x="1414017" y="217931"/>
                </a:lnTo>
                <a:lnTo>
                  <a:pt x="1420114" y="217931"/>
                </a:lnTo>
                <a:lnTo>
                  <a:pt x="1420114" y="216535"/>
                </a:lnTo>
                <a:lnTo>
                  <a:pt x="1450721" y="216535"/>
                </a:lnTo>
                <a:lnTo>
                  <a:pt x="1450721" y="215011"/>
                </a:lnTo>
                <a:lnTo>
                  <a:pt x="1524253" y="215011"/>
                </a:lnTo>
                <a:lnTo>
                  <a:pt x="1524253" y="212089"/>
                </a:lnTo>
                <a:lnTo>
                  <a:pt x="1573149" y="212089"/>
                </a:lnTo>
                <a:lnTo>
                  <a:pt x="1573149" y="210566"/>
                </a:lnTo>
                <a:lnTo>
                  <a:pt x="1579245" y="210566"/>
                </a:lnTo>
                <a:lnTo>
                  <a:pt x="1579245" y="209042"/>
                </a:lnTo>
                <a:lnTo>
                  <a:pt x="1609852" y="209042"/>
                </a:lnTo>
                <a:lnTo>
                  <a:pt x="1609852" y="207644"/>
                </a:lnTo>
                <a:lnTo>
                  <a:pt x="1640586" y="207644"/>
                </a:lnTo>
                <a:lnTo>
                  <a:pt x="1640586" y="204597"/>
                </a:lnTo>
                <a:lnTo>
                  <a:pt x="1713991" y="204597"/>
                </a:lnTo>
                <a:lnTo>
                  <a:pt x="1713991" y="203200"/>
                </a:lnTo>
                <a:lnTo>
                  <a:pt x="1720088" y="203200"/>
                </a:lnTo>
                <a:lnTo>
                  <a:pt x="1720088" y="201675"/>
                </a:lnTo>
                <a:lnTo>
                  <a:pt x="1750695" y="201675"/>
                </a:lnTo>
                <a:lnTo>
                  <a:pt x="1750695" y="200151"/>
                </a:lnTo>
                <a:lnTo>
                  <a:pt x="1756790" y="200151"/>
                </a:lnTo>
                <a:lnTo>
                  <a:pt x="1756790" y="198755"/>
                </a:lnTo>
                <a:lnTo>
                  <a:pt x="1775205" y="198755"/>
                </a:lnTo>
                <a:lnTo>
                  <a:pt x="1775205" y="197231"/>
                </a:lnTo>
                <a:lnTo>
                  <a:pt x="1873123" y="197231"/>
                </a:lnTo>
                <a:lnTo>
                  <a:pt x="1873123" y="195706"/>
                </a:lnTo>
                <a:lnTo>
                  <a:pt x="1885441" y="195706"/>
                </a:lnTo>
                <a:lnTo>
                  <a:pt x="1885441" y="194310"/>
                </a:lnTo>
                <a:lnTo>
                  <a:pt x="1891538" y="194310"/>
                </a:lnTo>
                <a:lnTo>
                  <a:pt x="1891538" y="192786"/>
                </a:lnTo>
                <a:lnTo>
                  <a:pt x="1989454" y="192786"/>
                </a:lnTo>
                <a:lnTo>
                  <a:pt x="1989454" y="191262"/>
                </a:lnTo>
                <a:lnTo>
                  <a:pt x="2111883" y="191262"/>
                </a:lnTo>
                <a:lnTo>
                  <a:pt x="2111883" y="189737"/>
                </a:lnTo>
                <a:lnTo>
                  <a:pt x="2124075" y="189737"/>
                </a:lnTo>
                <a:lnTo>
                  <a:pt x="2124075" y="188341"/>
                </a:lnTo>
                <a:lnTo>
                  <a:pt x="2130171" y="188341"/>
                </a:lnTo>
                <a:lnTo>
                  <a:pt x="2130171" y="186817"/>
                </a:lnTo>
                <a:lnTo>
                  <a:pt x="2148586" y="186817"/>
                </a:lnTo>
                <a:lnTo>
                  <a:pt x="2148586" y="185293"/>
                </a:lnTo>
                <a:lnTo>
                  <a:pt x="2179192" y="185293"/>
                </a:lnTo>
                <a:lnTo>
                  <a:pt x="2179192" y="183895"/>
                </a:lnTo>
                <a:lnTo>
                  <a:pt x="2185289" y="183895"/>
                </a:lnTo>
                <a:lnTo>
                  <a:pt x="2185289" y="182372"/>
                </a:lnTo>
                <a:lnTo>
                  <a:pt x="2228215" y="182372"/>
                </a:lnTo>
                <a:lnTo>
                  <a:pt x="2228215" y="180848"/>
                </a:lnTo>
                <a:lnTo>
                  <a:pt x="2313813" y="180848"/>
                </a:lnTo>
                <a:lnTo>
                  <a:pt x="2313813" y="179324"/>
                </a:lnTo>
                <a:lnTo>
                  <a:pt x="2362835" y="179324"/>
                </a:lnTo>
                <a:lnTo>
                  <a:pt x="2362835" y="177800"/>
                </a:lnTo>
                <a:lnTo>
                  <a:pt x="2411857" y="177800"/>
                </a:lnTo>
                <a:lnTo>
                  <a:pt x="2411857" y="176275"/>
                </a:lnTo>
                <a:lnTo>
                  <a:pt x="2442464" y="176275"/>
                </a:lnTo>
                <a:lnTo>
                  <a:pt x="2442464" y="173100"/>
                </a:lnTo>
                <a:lnTo>
                  <a:pt x="2460752" y="173100"/>
                </a:lnTo>
                <a:lnTo>
                  <a:pt x="2460752" y="171576"/>
                </a:lnTo>
                <a:lnTo>
                  <a:pt x="2485263" y="171576"/>
                </a:lnTo>
                <a:lnTo>
                  <a:pt x="2485263" y="170052"/>
                </a:lnTo>
                <a:lnTo>
                  <a:pt x="2509774" y="170052"/>
                </a:lnTo>
                <a:lnTo>
                  <a:pt x="2509774" y="168401"/>
                </a:lnTo>
                <a:lnTo>
                  <a:pt x="2650490" y="168401"/>
                </a:lnTo>
                <a:lnTo>
                  <a:pt x="2650490" y="166877"/>
                </a:lnTo>
                <a:lnTo>
                  <a:pt x="2717927" y="166877"/>
                </a:lnTo>
                <a:lnTo>
                  <a:pt x="2717927" y="165226"/>
                </a:lnTo>
                <a:lnTo>
                  <a:pt x="2754629" y="165226"/>
                </a:lnTo>
                <a:lnTo>
                  <a:pt x="2754629" y="163702"/>
                </a:lnTo>
                <a:lnTo>
                  <a:pt x="2803525" y="163702"/>
                </a:lnTo>
                <a:lnTo>
                  <a:pt x="2803525" y="162051"/>
                </a:lnTo>
                <a:lnTo>
                  <a:pt x="2815844" y="162051"/>
                </a:lnTo>
                <a:lnTo>
                  <a:pt x="2815844" y="160400"/>
                </a:lnTo>
                <a:lnTo>
                  <a:pt x="2901569" y="160400"/>
                </a:lnTo>
                <a:lnTo>
                  <a:pt x="2901569" y="158876"/>
                </a:lnTo>
                <a:lnTo>
                  <a:pt x="2968879" y="158876"/>
                </a:lnTo>
                <a:lnTo>
                  <a:pt x="2968879" y="157225"/>
                </a:lnTo>
                <a:lnTo>
                  <a:pt x="3054604" y="157225"/>
                </a:lnTo>
                <a:lnTo>
                  <a:pt x="3054604" y="155575"/>
                </a:lnTo>
                <a:lnTo>
                  <a:pt x="3097403" y="155575"/>
                </a:lnTo>
                <a:lnTo>
                  <a:pt x="3097403" y="153797"/>
                </a:lnTo>
                <a:lnTo>
                  <a:pt x="3103499" y="153797"/>
                </a:lnTo>
                <a:lnTo>
                  <a:pt x="3103499" y="152145"/>
                </a:lnTo>
                <a:lnTo>
                  <a:pt x="3152521" y="152145"/>
                </a:lnTo>
                <a:lnTo>
                  <a:pt x="3152521" y="150368"/>
                </a:lnTo>
                <a:lnTo>
                  <a:pt x="3225927" y="150368"/>
                </a:lnTo>
                <a:lnTo>
                  <a:pt x="3225927" y="148717"/>
                </a:lnTo>
                <a:lnTo>
                  <a:pt x="3317748" y="148717"/>
                </a:lnTo>
                <a:lnTo>
                  <a:pt x="3317748" y="146938"/>
                </a:lnTo>
                <a:lnTo>
                  <a:pt x="3348354" y="146938"/>
                </a:lnTo>
                <a:lnTo>
                  <a:pt x="3348354" y="145161"/>
                </a:lnTo>
                <a:lnTo>
                  <a:pt x="3483102" y="145161"/>
                </a:lnTo>
                <a:lnTo>
                  <a:pt x="3483102" y="143256"/>
                </a:lnTo>
                <a:lnTo>
                  <a:pt x="3519804" y="143256"/>
                </a:lnTo>
                <a:lnTo>
                  <a:pt x="3519804" y="141350"/>
                </a:lnTo>
                <a:lnTo>
                  <a:pt x="3538093" y="141350"/>
                </a:lnTo>
                <a:lnTo>
                  <a:pt x="3538093" y="139445"/>
                </a:lnTo>
                <a:lnTo>
                  <a:pt x="3623818" y="139445"/>
                </a:lnTo>
                <a:lnTo>
                  <a:pt x="3623818" y="137541"/>
                </a:lnTo>
                <a:lnTo>
                  <a:pt x="3776853" y="137541"/>
                </a:lnTo>
                <a:lnTo>
                  <a:pt x="3776853" y="135508"/>
                </a:lnTo>
                <a:lnTo>
                  <a:pt x="3807459" y="135508"/>
                </a:lnTo>
                <a:lnTo>
                  <a:pt x="3807459" y="133476"/>
                </a:lnTo>
                <a:lnTo>
                  <a:pt x="3825875" y="133476"/>
                </a:lnTo>
                <a:lnTo>
                  <a:pt x="3825875" y="131444"/>
                </a:lnTo>
                <a:lnTo>
                  <a:pt x="4089019" y="131444"/>
                </a:lnTo>
                <a:lnTo>
                  <a:pt x="4089019" y="129286"/>
                </a:lnTo>
                <a:lnTo>
                  <a:pt x="4107433" y="129286"/>
                </a:lnTo>
                <a:lnTo>
                  <a:pt x="4107433" y="127126"/>
                </a:lnTo>
                <a:lnTo>
                  <a:pt x="4113529" y="127126"/>
                </a:lnTo>
                <a:lnTo>
                  <a:pt x="4113529" y="124841"/>
                </a:lnTo>
                <a:lnTo>
                  <a:pt x="4119753" y="124841"/>
                </a:lnTo>
                <a:lnTo>
                  <a:pt x="4119753" y="122681"/>
                </a:lnTo>
                <a:lnTo>
                  <a:pt x="4180967" y="122681"/>
                </a:lnTo>
                <a:lnTo>
                  <a:pt x="4180967" y="120395"/>
                </a:lnTo>
                <a:lnTo>
                  <a:pt x="4205351" y="120395"/>
                </a:lnTo>
                <a:lnTo>
                  <a:pt x="4205351" y="118237"/>
                </a:lnTo>
                <a:lnTo>
                  <a:pt x="4211574" y="118237"/>
                </a:lnTo>
                <a:lnTo>
                  <a:pt x="4211574" y="115950"/>
                </a:lnTo>
                <a:lnTo>
                  <a:pt x="4284980" y="115950"/>
                </a:lnTo>
                <a:lnTo>
                  <a:pt x="4284980" y="113664"/>
                </a:lnTo>
                <a:lnTo>
                  <a:pt x="4364608" y="113664"/>
                </a:lnTo>
                <a:lnTo>
                  <a:pt x="4364608" y="111251"/>
                </a:lnTo>
                <a:lnTo>
                  <a:pt x="4370705" y="111251"/>
                </a:lnTo>
                <a:lnTo>
                  <a:pt x="4370705" y="108966"/>
                </a:lnTo>
                <a:lnTo>
                  <a:pt x="4401311" y="108966"/>
                </a:lnTo>
                <a:lnTo>
                  <a:pt x="4401311" y="106425"/>
                </a:lnTo>
                <a:lnTo>
                  <a:pt x="4487036" y="106425"/>
                </a:lnTo>
                <a:lnTo>
                  <a:pt x="4487036" y="104012"/>
                </a:lnTo>
                <a:lnTo>
                  <a:pt x="4542155" y="104012"/>
                </a:lnTo>
                <a:lnTo>
                  <a:pt x="4542155" y="101473"/>
                </a:lnTo>
                <a:lnTo>
                  <a:pt x="4584954" y="101473"/>
                </a:lnTo>
                <a:lnTo>
                  <a:pt x="4584954" y="98932"/>
                </a:lnTo>
                <a:lnTo>
                  <a:pt x="4591050" y="98932"/>
                </a:lnTo>
                <a:lnTo>
                  <a:pt x="4591050" y="96266"/>
                </a:lnTo>
                <a:lnTo>
                  <a:pt x="4664456" y="96266"/>
                </a:lnTo>
                <a:lnTo>
                  <a:pt x="4664456" y="93599"/>
                </a:lnTo>
                <a:lnTo>
                  <a:pt x="4695063" y="93599"/>
                </a:lnTo>
                <a:lnTo>
                  <a:pt x="4695063" y="90931"/>
                </a:lnTo>
                <a:lnTo>
                  <a:pt x="4707382" y="90931"/>
                </a:lnTo>
                <a:lnTo>
                  <a:pt x="4707382" y="88264"/>
                </a:lnTo>
                <a:lnTo>
                  <a:pt x="4792980" y="88264"/>
                </a:lnTo>
                <a:lnTo>
                  <a:pt x="4792980" y="85598"/>
                </a:lnTo>
                <a:lnTo>
                  <a:pt x="4811395" y="85598"/>
                </a:lnTo>
                <a:lnTo>
                  <a:pt x="4811395" y="82804"/>
                </a:lnTo>
                <a:lnTo>
                  <a:pt x="4848098" y="82804"/>
                </a:lnTo>
                <a:lnTo>
                  <a:pt x="4848098" y="80010"/>
                </a:lnTo>
                <a:lnTo>
                  <a:pt x="4891024" y="80010"/>
                </a:lnTo>
                <a:lnTo>
                  <a:pt x="4891024" y="77343"/>
                </a:lnTo>
                <a:lnTo>
                  <a:pt x="4933823" y="77343"/>
                </a:lnTo>
                <a:lnTo>
                  <a:pt x="4933823" y="74549"/>
                </a:lnTo>
                <a:lnTo>
                  <a:pt x="4952238" y="74549"/>
                </a:lnTo>
                <a:lnTo>
                  <a:pt x="4952238" y="71755"/>
                </a:lnTo>
                <a:lnTo>
                  <a:pt x="4970526" y="71755"/>
                </a:lnTo>
                <a:lnTo>
                  <a:pt x="4970526" y="68961"/>
                </a:lnTo>
                <a:lnTo>
                  <a:pt x="5001133" y="68961"/>
                </a:lnTo>
                <a:lnTo>
                  <a:pt x="5001133" y="66039"/>
                </a:lnTo>
                <a:lnTo>
                  <a:pt x="5025644" y="66039"/>
                </a:lnTo>
                <a:lnTo>
                  <a:pt x="5025644" y="63245"/>
                </a:lnTo>
                <a:lnTo>
                  <a:pt x="5050155" y="63245"/>
                </a:lnTo>
                <a:lnTo>
                  <a:pt x="5050155" y="60325"/>
                </a:lnTo>
                <a:lnTo>
                  <a:pt x="5092954" y="60325"/>
                </a:lnTo>
                <a:lnTo>
                  <a:pt x="5092954" y="57404"/>
                </a:lnTo>
                <a:lnTo>
                  <a:pt x="5105273" y="57404"/>
                </a:lnTo>
                <a:lnTo>
                  <a:pt x="5105273" y="54482"/>
                </a:lnTo>
                <a:lnTo>
                  <a:pt x="5245989" y="54482"/>
                </a:lnTo>
                <a:lnTo>
                  <a:pt x="5245989" y="51435"/>
                </a:lnTo>
                <a:lnTo>
                  <a:pt x="5815330" y="51435"/>
                </a:lnTo>
                <a:lnTo>
                  <a:pt x="5815330" y="47498"/>
                </a:lnTo>
                <a:lnTo>
                  <a:pt x="5913247" y="47498"/>
                </a:lnTo>
                <a:lnTo>
                  <a:pt x="5913247" y="43433"/>
                </a:lnTo>
                <a:lnTo>
                  <a:pt x="6011164" y="43433"/>
                </a:lnTo>
                <a:lnTo>
                  <a:pt x="6011164" y="39243"/>
                </a:lnTo>
                <a:lnTo>
                  <a:pt x="6102984" y="39243"/>
                </a:lnTo>
                <a:lnTo>
                  <a:pt x="6102984" y="34925"/>
                </a:lnTo>
                <a:lnTo>
                  <a:pt x="6243828" y="34925"/>
                </a:lnTo>
                <a:lnTo>
                  <a:pt x="6243828" y="30225"/>
                </a:lnTo>
                <a:lnTo>
                  <a:pt x="6494780" y="30225"/>
                </a:lnTo>
                <a:lnTo>
                  <a:pt x="6494780" y="25018"/>
                </a:lnTo>
                <a:lnTo>
                  <a:pt x="6501003" y="25018"/>
                </a:lnTo>
                <a:lnTo>
                  <a:pt x="6501003" y="19685"/>
                </a:lnTo>
                <a:lnTo>
                  <a:pt x="6690741" y="19685"/>
                </a:lnTo>
                <a:lnTo>
                  <a:pt x="6690741" y="13335"/>
                </a:lnTo>
                <a:lnTo>
                  <a:pt x="6709029" y="13335"/>
                </a:lnTo>
                <a:lnTo>
                  <a:pt x="6709029" y="6985"/>
                </a:lnTo>
                <a:lnTo>
                  <a:pt x="6782561" y="6985"/>
                </a:lnTo>
                <a:lnTo>
                  <a:pt x="6782561" y="0"/>
                </a:lnTo>
                <a:lnTo>
                  <a:pt x="6886575" y="0"/>
                </a:lnTo>
              </a:path>
            </a:pathLst>
          </a:custGeom>
          <a:ln w="18309">
            <a:solidFill>
              <a:srgbClr val="E31A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000375" y="4838700"/>
            <a:ext cx="6886575" cy="180975"/>
          </a:xfrm>
          <a:custGeom>
            <a:avLst/>
            <a:gdLst/>
            <a:ahLst/>
            <a:cxnLst/>
            <a:rect l="l" t="t" r="r" b="b"/>
            <a:pathLst>
              <a:path w="6886575" h="180975">
                <a:moveTo>
                  <a:pt x="0" y="180975"/>
                </a:moveTo>
                <a:lnTo>
                  <a:pt x="79629" y="180975"/>
                </a:lnTo>
                <a:lnTo>
                  <a:pt x="79629" y="179450"/>
                </a:lnTo>
                <a:lnTo>
                  <a:pt x="91820" y="179450"/>
                </a:lnTo>
                <a:lnTo>
                  <a:pt x="91820" y="177926"/>
                </a:lnTo>
                <a:lnTo>
                  <a:pt x="153035" y="177926"/>
                </a:lnTo>
                <a:lnTo>
                  <a:pt x="153035" y="176402"/>
                </a:lnTo>
                <a:lnTo>
                  <a:pt x="208152" y="176402"/>
                </a:lnTo>
                <a:lnTo>
                  <a:pt x="208152" y="174879"/>
                </a:lnTo>
                <a:lnTo>
                  <a:pt x="244856" y="174879"/>
                </a:lnTo>
                <a:lnTo>
                  <a:pt x="244856" y="173481"/>
                </a:lnTo>
                <a:lnTo>
                  <a:pt x="281559" y="173481"/>
                </a:lnTo>
                <a:lnTo>
                  <a:pt x="281559" y="171957"/>
                </a:lnTo>
                <a:lnTo>
                  <a:pt x="287654" y="171957"/>
                </a:lnTo>
                <a:lnTo>
                  <a:pt x="287654" y="170433"/>
                </a:lnTo>
                <a:lnTo>
                  <a:pt x="361188" y="170433"/>
                </a:lnTo>
                <a:lnTo>
                  <a:pt x="361188" y="168910"/>
                </a:lnTo>
                <a:lnTo>
                  <a:pt x="385572" y="168910"/>
                </a:lnTo>
                <a:lnTo>
                  <a:pt x="385572" y="167386"/>
                </a:lnTo>
                <a:lnTo>
                  <a:pt x="416305" y="167386"/>
                </a:lnTo>
                <a:lnTo>
                  <a:pt x="416305" y="165862"/>
                </a:lnTo>
                <a:lnTo>
                  <a:pt x="422401" y="165862"/>
                </a:lnTo>
                <a:lnTo>
                  <a:pt x="422401" y="164337"/>
                </a:lnTo>
                <a:lnTo>
                  <a:pt x="526414" y="164337"/>
                </a:lnTo>
                <a:lnTo>
                  <a:pt x="526414" y="162813"/>
                </a:lnTo>
                <a:lnTo>
                  <a:pt x="642747" y="162813"/>
                </a:lnTo>
                <a:lnTo>
                  <a:pt x="642747" y="161417"/>
                </a:lnTo>
                <a:lnTo>
                  <a:pt x="752983" y="161417"/>
                </a:lnTo>
                <a:lnTo>
                  <a:pt x="752983" y="159893"/>
                </a:lnTo>
                <a:lnTo>
                  <a:pt x="905890" y="159893"/>
                </a:lnTo>
                <a:lnTo>
                  <a:pt x="905890" y="158369"/>
                </a:lnTo>
                <a:lnTo>
                  <a:pt x="936625" y="158369"/>
                </a:lnTo>
                <a:lnTo>
                  <a:pt x="936625" y="156844"/>
                </a:lnTo>
                <a:lnTo>
                  <a:pt x="1028319" y="156844"/>
                </a:lnTo>
                <a:lnTo>
                  <a:pt x="1028319" y="155320"/>
                </a:lnTo>
                <a:lnTo>
                  <a:pt x="1046734" y="155320"/>
                </a:lnTo>
                <a:lnTo>
                  <a:pt x="1046734" y="153797"/>
                </a:lnTo>
                <a:lnTo>
                  <a:pt x="1052829" y="153797"/>
                </a:lnTo>
                <a:lnTo>
                  <a:pt x="1052829" y="152273"/>
                </a:lnTo>
                <a:lnTo>
                  <a:pt x="1126363" y="152273"/>
                </a:lnTo>
                <a:lnTo>
                  <a:pt x="1126363" y="150749"/>
                </a:lnTo>
                <a:lnTo>
                  <a:pt x="1150874" y="150749"/>
                </a:lnTo>
                <a:lnTo>
                  <a:pt x="1150874" y="149225"/>
                </a:lnTo>
                <a:lnTo>
                  <a:pt x="1181480" y="149225"/>
                </a:lnTo>
                <a:lnTo>
                  <a:pt x="1181480" y="147700"/>
                </a:lnTo>
                <a:lnTo>
                  <a:pt x="1193673" y="147700"/>
                </a:lnTo>
                <a:lnTo>
                  <a:pt x="1193673" y="146176"/>
                </a:lnTo>
                <a:lnTo>
                  <a:pt x="1199769" y="146176"/>
                </a:lnTo>
                <a:lnTo>
                  <a:pt x="1199769" y="144652"/>
                </a:lnTo>
                <a:lnTo>
                  <a:pt x="1346708" y="144652"/>
                </a:lnTo>
                <a:lnTo>
                  <a:pt x="1346708" y="143256"/>
                </a:lnTo>
                <a:lnTo>
                  <a:pt x="1401826" y="143256"/>
                </a:lnTo>
                <a:lnTo>
                  <a:pt x="1401826" y="141731"/>
                </a:lnTo>
                <a:lnTo>
                  <a:pt x="1450721" y="141731"/>
                </a:lnTo>
                <a:lnTo>
                  <a:pt x="1450721" y="140207"/>
                </a:lnTo>
                <a:lnTo>
                  <a:pt x="1456944" y="140207"/>
                </a:lnTo>
                <a:lnTo>
                  <a:pt x="1456944" y="138683"/>
                </a:lnTo>
                <a:lnTo>
                  <a:pt x="1481327" y="138683"/>
                </a:lnTo>
                <a:lnTo>
                  <a:pt x="1481327" y="137160"/>
                </a:lnTo>
                <a:lnTo>
                  <a:pt x="1487551" y="137160"/>
                </a:lnTo>
                <a:lnTo>
                  <a:pt x="1487551" y="135636"/>
                </a:lnTo>
                <a:lnTo>
                  <a:pt x="1597660" y="135636"/>
                </a:lnTo>
                <a:lnTo>
                  <a:pt x="1597660" y="134112"/>
                </a:lnTo>
                <a:lnTo>
                  <a:pt x="1603755" y="134112"/>
                </a:lnTo>
                <a:lnTo>
                  <a:pt x="1603755" y="132587"/>
                </a:lnTo>
                <a:lnTo>
                  <a:pt x="1609852" y="132587"/>
                </a:lnTo>
                <a:lnTo>
                  <a:pt x="1609852" y="131063"/>
                </a:lnTo>
                <a:lnTo>
                  <a:pt x="1726184" y="131063"/>
                </a:lnTo>
                <a:lnTo>
                  <a:pt x="1726184" y="129539"/>
                </a:lnTo>
                <a:lnTo>
                  <a:pt x="1732279" y="129539"/>
                </a:lnTo>
                <a:lnTo>
                  <a:pt x="1732279" y="128016"/>
                </a:lnTo>
                <a:lnTo>
                  <a:pt x="1744599" y="128016"/>
                </a:lnTo>
                <a:lnTo>
                  <a:pt x="1744599" y="126492"/>
                </a:lnTo>
                <a:lnTo>
                  <a:pt x="1848612" y="126492"/>
                </a:lnTo>
                <a:lnTo>
                  <a:pt x="1848612" y="124968"/>
                </a:lnTo>
                <a:lnTo>
                  <a:pt x="1922145" y="124968"/>
                </a:lnTo>
                <a:lnTo>
                  <a:pt x="1922145" y="123570"/>
                </a:lnTo>
                <a:lnTo>
                  <a:pt x="1928240" y="123570"/>
                </a:lnTo>
                <a:lnTo>
                  <a:pt x="1928240" y="122047"/>
                </a:lnTo>
                <a:lnTo>
                  <a:pt x="2026158" y="122047"/>
                </a:lnTo>
                <a:lnTo>
                  <a:pt x="2026158" y="120523"/>
                </a:lnTo>
                <a:lnTo>
                  <a:pt x="2056764" y="120523"/>
                </a:lnTo>
                <a:lnTo>
                  <a:pt x="2056764" y="118999"/>
                </a:lnTo>
                <a:lnTo>
                  <a:pt x="2105787" y="118999"/>
                </a:lnTo>
                <a:lnTo>
                  <a:pt x="2105787" y="117475"/>
                </a:lnTo>
                <a:lnTo>
                  <a:pt x="2154682" y="117475"/>
                </a:lnTo>
                <a:lnTo>
                  <a:pt x="2154682" y="115950"/>
                </a:lnTo>
                <a:lnTo>
                  <a:pt x="2197608" y="115950"/>
                </a:lnTo>
                <a:lnTo>
                  <a:pt x="2197608" y="114426"/>
                </a:lnTo>
                <a:lnTo>
                  <a:pt x="2240407" y="114426"/>
                </a:lnTo>
                <a:lnTo>
                  <a:pt x="2240407" y="112902"/>
                </a:lnTo>
                <a:lnTo>
                  <a:pt x="2387346" y="112902"/>
                </a:lnTo>
                <a:lnTo>
                  <a:pt x="2387346" y="109727"/>
                </a:lnTo>
                <a:lnTo>
                  <a:pt x="2417953" y="109727"/>
                </a:lnTo>
                <a:lnTo>
                  <a:pt x="2417953" y="108076"/>
                </a:lnTo>
                <a:lnTo>
                  <a:pt x="2424049" y="108076"/>
                </a:lnTo>
                <a:lnTo>
                  <a:pt x="2424049" y="106552"/>
                </a:lnTo>
                <a:lnTo>
                  <a:pt x="2460752" y="106552"/>
                </a:lnTo>
                <a:lnTo>
                  <a:pt x="2460752" y="104901"/>
                </a:lnTo>
                <a:lnTo>
                  <a:pt x="2546477" y="104901"/>
                </a:lnTo>
                <a:lnTo>
                  <a:pt x="2546477" y="103377"/>
                </a:lnTo>
                <a:lnTo>
                  <a:pt x="2577084" y="103377"/>
                </a:lnTo>
                <a:lnTo>
                  <a:pt x="2577084" y="101726"/>
                </a:lnTo>
                <a:lnTo>
                  <a:pt x="2589403" y="101726"/>
                </a:lnTo>
                <a:lnTo>
                  <a:pt x="2589403" y="100202"/>
                </a:lnTo>
                <a:lnTo>
                  <a:pt x="2766822" y="100202"/>
                </a:lnTo>
                <a:lnTo>
                  <a:pt x="2766822" y="98551"/>
                </a:lnTo>
                <a:lnTo>
                  <a:pt x="2791333" y="98551"/>
                </a:lnTo>
                <a:lnTo>
                  <a:pt x="2791333" y="96900"/>
                </a:lnTo>
                <a:lnTo>
                  <a:pt x="2864739" y="96900"/>
                </a:lnTo>
                <a:lnTo>
                  <a:pt x="2864739" y="95250"/>
                </a:lnTo>
                <a:lnTo>
                  <a:pt x="2883154" y="95250"/>
                </a:lnTo>
                <a:lnTo>
                  <a:pt x="2883154" y="93599"/>
                </a:lnTo>
                <a:lnTo>
                  <a:pt x="2913761" y="93599"/>
                </a:lnTo>
                <a:lnTo>
                  <a:pt x="2913761" y="91820"/>
                </a:lnTo>
                <a:lnTo>
                  <a:pt x="2932176" y="91820"/>
                </a:lnTo>
                <a:lnTo>
                  <a:pt x="2932176" y="90169"/>
                </a:lnTo>
                <a:lnTo>
                  <a:pt x="2968879" y="90169"/>
                </a:lnTo>
                <a:lnTo>
                  <a:pt x="2968879" y="88518"/>
                </a:lnTo>
                <a:lnTo>
                  <a:pt x="3005582" y="88518"/>
                </a:lnTo>
                <a:lnTo>
                  <a:pt x="3005582" y="86868"/>
                </a:lnTo>
                <a:lnTo>
                  <a:pt x="3036189" y="86868"/>
                </a:lnTo>
                <a:lnTo>
                  <a:pt x="3036189" y="85089"/>
                </a:lnTo>
                <a:lnTo>
                  <a:pt x="3115817" y="85089"/>
                </a:lnTo>
                <a:lnTo>
                  <a:pt x="3115817" y="81661"/>
                </a:lnTo>
                <a:lnTo>
                  <a:pt x="3134105" y="81661"/>
                </a:lnTo>
                <a:lnTo>
                  <a:pt x="3134105" y="79882"/>
                </a:lnTo>
                <a:lnTo>
                  <a:pt x="3250438" y="79882"/>
                </a:lnTo>
                <a:lnTo>
                  <a:pt x="3250438" y="78105"/>
                </a:lnTo>
                <a:lnTo>
                  <a:pt x="3293364" y="78105"/>
                </a:lnTo>
                <a:lnTo>
                  <a:pt x="3293364" y="76200"/>
                </a:lnTo>
                <a:lnTo>
                  <a:pt x="3317748" y="76200"/>
                </a:lnTo>
                <a:lnTo>
                  <a:pt x="3317748" y="74422"/>
                </a:lnTo>
                <a:lnTo>
                  <a:pt x="3391280" y="74422"/>
                </a:lnTo>
                <a:lnTo>
                  <a:pt x="3391280" y="72643"/>
                </a:lnTo>
                <a:lnTo>
                  <a:pt x="3427984" y="72643"/>
                </a:lnTo>
                <a:lnTo>
                  <a:pt x="3427984" y="70738"/>
                </a:lnTo>
                <a:lnTo>
                  <a:pt x="3501390" y="70738"/>
                </a:lnTo>
                <a:lnTo>
                  <a:pt x="3501390" y="68833"/>
                </a:lnTo>
                <a:lnTo>
                  <a:pt x="3550411" y="68833"/>
                </a:lnTo>
                <a:lnTo>
                  <a:pt x="3550411" y="66929"/>
                </a:lnTo>
                <a:lnTo>
                  <a:pt x="3599433" y="66929"/>
                </a:lnTo>
                <a:lnTo>
                  <a:pt x="3599433" y="64897"/>
                </a:lnTo>
                <a:lnTo>
                  <a:pt x="3636136" y="64897"/>
                </a:lnTo>
                <a:lnTo>
                  <a:pt x="3636136" y="62992"/>
                </a:lnTo>
                <a:lnTo>
                  <a:pt x="3825875" y="62992"/>
                </a:lnTo>
                <a:lnTo>
                  <a:pt x="3825875" y="60832"/>
                </a:lnTo>
                <a:lnTo>
                  <a:pt x="3874770" y="60832"/>
                </a:lnTo>
                <a:lnTo>
                  <a:pt x="3874770" y="58800"/>
                </a:lnTo>
                <a:lnTo>
                  <a:pt x="3942206" y="58800"/>
                </a:lnTo>
                <a:lnTo>
                  <a:pt x="3942206" y="56514"/>
                </a:lnTo>
                <a:lnTo>
                  <a:pt x="4107433" y="56514"/>
                </a:lnTo>
                <a:lnTo>
                  <a:pt x="4107433" y="54229"/>
                </a:lnTo>
                <a:lnTo>
                  <a:pt x="4125849" y="54229"/>
                </a:lnTo>
                <a:lnTo>
                  <a:pt x="4125849" y="51943"/>
                </a:lnTo>
                <a:lnTo>
                  <a:pt x="4242054" y="51943"/>
                </a:lnTo>
                <a:lnTo>
                  <a:pt x="4242054" y="49656"/>
                </a:lnTo>
                <a:lnTo>
                  <a:pt x="4272660" y="49656"/>
                </a:lnTo>
                <a:lnTo>
                  <a:pt x="4272660" y="47370"/>
                </a:lnTo>
                <a:lnTo>
                  <a:pt x="4854321" y="47370"/>
                </a:lnTo>
                <a:lnTo>
                  <a:pt x="4854321" y="44450"/>
                </a:lnTo>
                <a:lnTo>
                  <a:pt x="4872608" y="44450"/>
                </a:lnTo>
                <a:lnTo>
                  <a:pt x="4872608" y="41656"/>
                </a:lnTo>
                <a:lnTo>
                  <a:pt x="4921631" y="41656"/>
                </a:lnTo>
                <a:lnTo>
                  <a:pt x="4921631" y="38735"/>
                </a:lnTo>
                <a:lnTo>
                  <a:pt x="5092954" y="38735"/>
                </a:lnTo>
                <a:lnTo>
                  <a:pt x="5092954" y="35687"/>
                </a:lnTo>
                <a:lnTo>
                  <a:pt x="5374640" y="35687"/>
                </a:lnTo>
                <a:lnTo>
                  <a:pt x="5374640" y="32385"/>
                </a:lnTo>
                <a:lnTo>
                  <a:pt x="5582666" y="32385"/>
                </a:lnTo>
                <a:lnTo>
                  <a:pt x="5582666" y="28829"/>
                </a:lnTo>
                <a:lnTo>
                  <a:pt x="6096889" y="28829"/>
                </a:lnTo>
                <a:lnTo>
                  <a:pt x="6096889" y="24256"/>
                </a:lnTo>
                <a:lnTo>
                  <a:pt x="6335649" y="24256"/>
                </a:lnTo>
                <a:lnTo>
                  <a:pt x="6335649" y="19176"/>
                </a:lnTo>
                <a:lnTo>
                  <a:pt x="6433566" y="19176"/>
                </a:lnTo>
                <a:lnTo>
                  <a:pt x="6433566" y="13843"/>
                </a:lnTo>
                <a:lnTo>
                  <a:pt x="6721221" y="13843"/>
                </a:lnTo>
                <a:lnTo>
                  <a:pt x="6721221" y="7112"/>
                </a:lnTo>
                <a:lnTo>
                  <a:pt x="6770243" y="7112"/>
                </a:lnTo>
                <a:lnTo>
                  <a:pt x="6770243" y="0"/>
                </a:lnTo>
                <a:lnTo>
                  <a:pt x="6886575" y="0"/>
                </a:lnTo>
              </a:path>
            </a:pathLst>
          </a:custGeom>
          <a:ln w="18309">
            <a:solidFill>
              <a:srgbClr val="377DB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2948051" y="4614926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 h="0">
                <a:moveTo>
                  <a:pt x="0" y="0"/>
                </a:moveTo>
                <a:lnTo>
                  <a:pt x="28575" y="0"/>
                </a:lnTo>
              </a:path>
            </a:pathLst>
          </a:custGeom>
          <a:ln w="2857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2948051" y="4214876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 h="0">
                <a:moveTo>
                  <a:pt x="0" y="0"/>
                </a:moveTo>
                <a:lnTo>
                  <a:pt x="28575" y="0"/>
                </a:lnTo>
              </a:path>
            </a:pathLst>
          </a:custGeom>
          <a:ln w="2857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2948051" y="3805301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 h="0">
                <a:moveTo>
                  <a:pt x="0" y="0"/>
                </a:moveTo>
                <a:lnTo>
                  <a:pt x="28575" y="0"/>
                </a:lnTo>
              </a:path>
            </a:pathLst>
          </a:custGeom>
          <a:ln w="2857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2948051" y="3395726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 h="0">
                <a:moveTo>
                  <a:pt x="0" y="0"/>
                </a:moveTo>
                <a:lnTo>
                  <a:pt x="28575" y="0"/>
                </a:lnTo>
              </a:path>
            </a:pathLst>
          </a:custGeom>
          <a:ln w="2857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2948051" y="2995676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 h="0">
                <a:moveTo>
                  <a:pt x="0" y="0"/>
                </a:moveTo>
                <a:lnTo>
                  <a:pt x="28575" y="0"/>
                </a:lnTo>
              </a:path>
            </a:pathLst>
          </a:custGeom>
          <a:ln w="2857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2948051" y="2586101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 h="0">
                <a:moveTo>
                  <a:pt x="0" y="0"/>
                </a:moveTo>
                <a:lnTo>
                  <a:pt x="28575" y="0"/>
                </a:lnTo>
              </a:path>
            </a:pathLst>
          </a:custGeom>
          <a:ln w="2857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2948051" y="2186051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 h="0">
                <a:moveTo>
                  <a:pt x="0" y="0"/>
                </a:moveTo>
                <a:lnTo>
                  <a:pt x="28575" y="0"/>
                </a:lnTo>
              </a:path>
            </a:pathLst>
          </a:custGeom>
          <a:ln w="2857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2948051" y="1776476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 h="0">
                <a:moveTo>
                  <a:pt x="0" y="0"/>
                </a:moveTo>
                <a:lnTo>
                  <a:pt x="28575" y="0"/>
                </a:lnTo>
              </a:path>
            </a:pathLst>
          </a:custGeom>
          <a:ln w="2857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2948051" y="1376425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 h="0">
                <a:moveTo>
                  <a:pt x="0" y="0"/>
                </a:moveTo>
                <a:lnTo>
                  <a:pt x="28575" y="0"/>
                </a:lnTo>
              </a:path>
            </a:pathLst>
          </a:custGeom>
          <a:ln w="2857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1"/>
          <p:nvPr/>
        </p:nvSpPr>
        <p:spPr>
          <a:xfrm>
            <a:off x="2671445" y="3271265"/>
            <a:ext cx="197485" cy="2425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35" b="1">
                <a:latin typeface="Arial Narrow"/>
                <a:cs typeface="Arial Narrow"/>
              </a:rPr>
              <a:t>40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664205" y="3674427"/>
            <a:ext cx="19748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30" b="1">
                <a:latin typeface="Arial Narrow"/>
                <a:cs typeface="Arial Narrow"/>
              </a:rPr>
              <a:t>30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654935" y="4078287"/>
            <a:ext cx="19812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35" b="1">
                <a:latin typeface="Arial Narrow"/>
                <a:cs typeface="Arial Narrow"/>
              </a:rPr>
              <a:t>20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660014" y="4490148"/>
            <a:ext cx="19748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30" b="1">
                <a:latin typeface="Arial Narrow"/>
                <a:cs typeface="Arial Narrow"/>
              </a:rPr>
              <a:t>10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653664" y="1239456"/>
            <a:ext cx="19812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35" b="1">
                <a:latin typeface="Arial Narrow"/>
                <a:cs typeface="Arial Narrow"/>
              </a:rPr>
              <a:t>90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665476" y="1641157"/>
            <a:ext cx="19748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30" b="1">
                <a:latin typeface="Arial Narrow"/>
                <a:cs typeface="Arial Narrow"/>
              </a:rPr>
              <a:t>80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661666" y="2049462"/>
            <a:ext cx="19748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30" b="1">
                <a:latin typeface="Arial Narrow"/>
                <a:cs typeface="Arial Narrow"/>
              </a:rPr>
              <a:t>70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660904" y="2454909"/>
            <a:ext cx="196850" cy="2425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35" b="1">
                <a:latin typeface="Arial Narrow"/>
                <a:cs typeface="Arial Narrow"/>
              </a:rPr>
              <a:t>60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782565" y="825817"/>
            <a:ext cx="1081405" cy="662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3335">
              <a:lnSpc>
                <a:spcPct val="116199"/>
              </a:lnSpc>
              <a:spcBef>
                <a:spcPts val="100"/>
              </a:spcBef>
            </a:pPr>
            <a:r>
              <a:rPr dirty="0" sz="1800" spc="-20" b="1">
                <a:latin typeface="Arial Narrow"/>
                <a:cs typeface="Arial Narrow"/>
              </a:rPr>
              <a:t>C</a:t>
            </a:r>
            <a:r>
              <a:rPr dirty="0" sz="1800" spc="35" b="1">
                <a:latin typeface="Arial Narrow"/>
                <a:cs typeface="Arial Narrow"/>
              </a:rPr>
              <a:t>l</a:t>
            </a:r>
            <a:r>
              <a:rPr dirty="0" sz="1800" b="1">
                <a:latin typeface="Arial Narrow"/>
                <a:cs typeface="Arial Narrow"/>
              </a:rPr>
              <a:t>o</a:t>
            </a:r>
            <a:r>
              <a:rPr dirty="0" sz="1800" spc="-10" b="1">
                <a:latin typeface="Arial Narrow"/>
                <a:cs typeface="Arial Narrow"/>
              </a:rPr>
              <a:t>p</a:t>
            </a:r>
            <a:r>
              <a:rPr dirty="0" sz="1800" spc="-40" b="1">
                <a:latin typeface="Arial Narrow"/>
                <a:cs typeface="Arial Narrow"/>
              </a:rPr>
              <a:t>i</a:t>
            </a:r>
            <a:r>
              <a:rPr dirty="0" sz="1800" b="1">
                <a:latin typeface="Arial Narrow"/>
                <a:cs typeface="Arial Narrow"/>
              </a:rPr>
              <a:t>d</a:t>
            </a:r>
            <a:r>
              <a:rPr dirty="0" sz="1800" spc="-10" b="1">
                <a:latin typeface="Arial Narrow"/>
                <a:cs typeface="Arial Narrow"/>
              </a:rPr>
              <a:t>o</a:t>
            </a:r>
            <a:r>
              <a:rPr dirty="0" sz="1800" b="1">
                <a:latin typeface="Arial Narrow"/>
                <a:cs typeface="Arial Narrow"/>
              </a:rPr>
              <a:t>g</a:t>
            </a:r>
            <a:r>
              <a:rPr dirty="0" sz="1800" spc="15" b="1">
                <a:latin typeface="Arial Narrow"/>
                <a:cs typeface="Arial Narrow"/>
              </a:rPr>
              <a:t>r</a:t>
            </a:r>
            <a:r>
              <a:rPr dirty="0" sz="1800" spc="-5" b="1">
                <a:latin typeface="Arial Narrow"/>
                <a:cs typeface="Arial Narrow"/>
              </a:rPr>
              <a:t>el  </a:t>
            </a:r>
            <a:r>
              <a:rPr dirty="0" sz="1800" spc="-5" b="1">
                <a:latin typeface="Arial Narrow"/>
                <a:cs typeface="Arial Narrow"/>
              </a:rPr>
              <a:t>Aspirin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4243451" y="1014475"/>
            <a:ext cx="272415" cy="0"/>
          </a:xfrm>
          <a:custGeom>
            <a:avLst/>
            <a:gdLst/>
            <a:ahLst/>
            <a:cxnLst/>
            <a:rect l="l" t="t" r="r" b="b"/>
            <a:pathLst>
              <a:path w="272414" h="0">
                <a:moveTo>
                  <a:pt x="0" y="0"/>
                </a:moveTo>
                <a:lnTo>
                  <a:pt x="272034" y="0"/>
                </a:lnTo>
              </a:path>
            </a:pathLst>
          </a:custGeom>
          <a:ln w="31750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4243451" y="1366900"/>
            <a:ext cx="272415" cy="0"/>
          </a:xfrm>
          <a:custGeom>
            <a:avLst/>
            <a:gdLst/>
            <a:ahLst/>
            <a:cxnLst/>
            <a:rect l="l" t="t" r="r" b="b"/>
            <a:pathLst>
              <a:path w="272414" h="0">
                <a:moveTo>
                  <a:pt x="0" y="0"/>
                </a:moveTo>
                <a:lnTo>
                  <a:pt x="272034" y="0"/>
                </a:lnTo>
              </a:path>
            </a:pathLst>
          </a:custGeom>
          <a:ln w="317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 txBox="1"/>
          <p:nvPr/>
        </p:nvSpPr>
        <p:spPr>
          <a:xfrm>
            <a:off x="4247515" y="1580578"/>
            <a:ext cx="322008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Arial Narrow"/>
                <a:cs typeface="Arial Narrow"/>
              </a:rPr>
              <a:t>HR </a:t>
            </a:r>
            <a:r>
              <a:rPr dirty="0" sz="1800" spc="-5" b="1">
                <a:latin typeface="Arial Narrow"/>
                <a:cs typeface="Arial Narrow"/>
              </a:rPr>
              <a:t>0.71 </a:t>
            </a:r>
            <a:r>
              <a:rPr dirty="0" sz="1800" spc="-15" b="1">
                <a:latin typeface="Arial Narrow"/>
                <a:cs typeface="Arial Narrow"/>
              </a:rPr>
              <a:t>(95% </a:t>
            </a:r>
            <a:r>
              <a:rPr dirty="0" sz="1800" spc="-10" b="1">
                <a:latin typeface="Arial Narrow"/>
                <a:cs typeface="Arial Narrow"/>
              </a:rPr>
              <a:t>CI </a:t>
            </a:r>
            <a:r>
              <a:rPr dirty="0" sz="1800" spc="5" b="1">
                <a:latin typeface="Arial Narrow"/>
                <a:cs typeface="Arial Narrow"/>
              </a:rPr>
              <a:t>0.54</a:t>
            </a:r>
            <a:r>
              <a:rPr dirty="0" sz="1800" spc="5">
                <a:latin typeface="Arial Narrow"/>
                <a:cs typeface="Arial Narrow"/>
              </a:rPr>
              <a:t>–</a:t>
            </a:r>
            <a:r>
              <a:rPr dirty="0" sz="1800" spc="5" b="1">
                <a:latin typeface="Arial Narrow"/>
                <a:cs typeface="Arial Narrow"/>
              </a:rPr>
              <a:t>0.93);</a:t>
            </a:r>
            <a:r>
              <a:rPr dirty="0" sz="1800" spc="50" b="1">
                <a:latin typeface="Arial Narrow"/>
                <a:cs typeface="Arial Narrow"/>
              </a:rPr>
              <a:t> </a:t>
            </a:r>
            <a:r>
              <a:rPr dirty="0" sz="1800" spc="-5" b="1">
                <a:latin typeface="Arial Narrow"/>
                <a:cs typeface="Arial Narrow"/>
              </a:rPr>
              <a:t>P=0.013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9916541" y="2005266"/>
            <a:ext cx="45847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C00000"/>
                </a:solidFill>
                <a:latin typeface="Arial Narrow"/>
                <a:cs typeface="Arial Narrow"/>
              </a:rPr>
              <a:t>6</a:t>
            </a:r>
            <a:r>
              <a:rPr dirty="0" sz="1800" spc="35" b="1">
                <a:solidFill>
                  <a:srgbClr val="C00000"/>
                </a:solidFill>
                <a:latin typeface="Arial Narrow"/>
                <a:cs typeface="Arial Narrow"/>
              </a:rPr>
              <a:t>.</a:t>
            </a:r>
            <a:r>
              <a:rPr dirty="0" sz="1800" spc="-5" b="1">
                <a:solidFill>
                  <a:srgbClr val="C00000"/>
                </a:solidFill>
                <a:latin typeface="Arial Narrow"/>
                <a:cs typeface="Arial Narrow"/>
              </a:rPr>
              <a:t>6%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9941559" y="2714307"/>
            <a:ext cx="45847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006FC0"/>
                </a:solidFill>
                <a:latin typeface="Arial Narrow"/>
                <a:cs typeface="Arial Narrow"/>
              </a:rPr>
              <a:t>4</a:t>
            </a:r>
            <a:r>
              <a:rPr dirty="0" sz="1800" spc="35" b="1">
                <a:solidFill>
                  <a:srgbClr val="006FC0"/>
                </a:solidFill>
                <a:latin typeface="Arial Narrow"/>
                <a:cs typeface="Arial Narrow"/>
              </a:rPr>
              <a:t>.</a:t>
            </a:r>
            <a:r>
              <a:rPr dirty="0" sz="1800" spc="-5" b="1">
                <a:solidFill>
                  <a:srgbClr val="006FC0"/>
                </a:solidFill>
                <a:latin typeface="Arial Narrow"/>
                <a:cs typeface="Arial Narrow"/>
              </a:rPr>
              <a:t>4%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746115" y="5119433"/>
            <a:ext cx="124015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5" b="1">
                <a:latin typeface="Arial Narrow"/>
                <a:cs typeface="Arial Narrow"/>
              </a:rPr>
              <a:t>Follow-up</a:t>
            </a:r>
            <a:r>
              <a:rPr dirty="0" sz="1400" spc="-40" b="1">
                <a:latin typeface="Arial Narrow"/>
                <a:cs typeface="Arial Narrow"/>
              </a:rPr>
              <a:t> </a:t>
            </a:r>
            <a:r>
              <a:rPr dirty="0" sz="1400" spc="-15" b="1">
                <a:latin typeface="Arial Narrow"/>
                <a:cs typeface="Arial Narrow"/>
              </a:rPr>
              <a:t>(Years)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7381240" y="3479863"/>
            <a:ext cx="4328160" cy="57658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dirty="0" sz="1800" spc="-5" b="1">
                <a:latin typeface="Arial Narrow"/>
                <a:cs typeface="Arial Narrow"/>
              </a:rPr>
              <a:t>Absolute </a:t>
            </a:r>
            <a:r>
              <a:rPr dirty="0" sz="1800" spc="-10" b="1">
                <a:latin typeface="Arial Narrow"/>
                <a:cs typeface="Arial Narrow"/>
              </a:rPr>
              <a:t>risk </a:t>
            </a:r>
            <a:r>
              <a:rPr dirty="0" sz="1800" spc="-5" b="1">
                <a:latin typeface="Arial Narrow"/>
                <a:cs typeface="Arial Narrow"/>
              </a:rPr>
              <a:t>reduction </a:t>
            </a:r>
            <a:r>
              <a:rPr dirty="0" sz="1800" b="1">
                <a:latin typeface="Arial Narrow"/>
                <a:cs typeface="Arial Narrow"/>
              </a:rPr>
              <a:t>of </a:t>
            </a:r>
            <a:r>
              <a:rPr dirty="0" sz="1800" spc="-15" b="1">
                <a:latin typeface="Arial Narrow"/>
                <a:cs typeface="Arial Narrow"/>
              </a:rPr>
              <a:t>2.2 </a:t>
            </a:r>
            <a:r>
              <a:rPr dirty="0" sz="1800" spc="-5" b="1">
                <a:latin typeface="Arial Narrow"/>
                <a:cs typeface="Arial Narrow"/>
              </a:rPr>
              <a:t>percentage points  </a:t>
            </a:r>
            <a:r>
              <a:rPr dirty="0" sz="1800" spc="-15" b="1">
                <a:latin typeface="Arial Narrow"/>
                <a:cs typeface="Arial Narrow"/>
              </a:rPr>
              <a:t>NNT </a:t>
            </a:r>
            <a:r>
              <a:rPr dirty="0" sz="1800" spc="-25" b="1">
                <a:latin typeface="Arial Narrow"/>
                <a:cs typeface="Arial Narrow"/>
              </a:rPr>
              <a:t>to </a:t>
            </a:r>
            <a:r>
              <a:rPr dirty="0" sz="1800" b="1">
                <a:latin typeface="Arial Narrow"/>
                <a:cs typeface="Arial Narrow"/>
              </a:rPr>
              <a:t>prevent </a:t>
            </a:r>
            <a:r>
              <a:rPr dirty="0" sz="1800" spc="-5" b="1">
                <a:latin typeface="Arial Narrow"/>
                <a:cs typeface="Arial Narrow"/>
              </a:rPr>
              <a:t>one event 45</a:t>
            </a:r>
            <a:r>
              <a:rPr dirty="0" sz="1800" spc="95" b="1">
                <a:latin typeface="Arial Narrow"/>
                <a:cs typeface="Arial Narrow"/>
              </a:rPr>
              <a:t> </a:t>
            </a:r>
            <a:r>
              <a:rPr dirty="0" sz="1800" spc="-10" b="1">
                <a:latin typeface="Arial Narrow"/>
                <a:cs typeface="Arial Narrow"/>
              </a:rPr>
              <a:t>patients</a:t>
            </a:r>
            <a:endParaRPr sz="1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21391" y="206311"/>
            <a:ext cx="4139056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87165" y="61213"/>
            <a:ext cx="4213225" cy="6324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15"/>
              <a:t>Myocardial</a:t>
            </a:r>
            <a:r>
              <a:rPr dirty="0" spc="40"/>
              <a:t> </a:t>
            </a:r>
            <a:r>
              <a:rPr dirty="0" spc="5"/>
              <a:t>Infarction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62685" y="4850217"/>
          <a:ext cx="8691880" cy="10547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3555"/>
                <a:gridCol w="1395095"/>
                <a:gridCol w="1408429"/>
                <a:gridCol w="1551304"/>
                <a:gridCol w="1371600"/>
                <a:gridCol w="1189354"/>
              </a:tblGrid>
              <a:tr h="500701">
                <a:tc>
                  <a:txBody>
                    <a:bodyPr/>
                    <a:lstStyle/>
                    <a:p>
                      <a:pPr marL="31750" marR="407670" indent="254000">
                        <a:lnSpc>
                          <a:spcPct val="102899"/>
                        </a:lnSpc>
                        <a:spcBef>
                          <a:spcPts val="130"/>
                        </a:spcBef>
                      </a:pPr>
                      <a:r>
                        <a:rPr dirty="0" sz="1400" b="1">
                          <a:latin typeface="Arial Narrow"/>
                          <a:cs typeface="Arial Narrow"/>
                        </a:rPr>
                        <a:t>Number </a:t>
                      </a:r>
                      <a:r>
                        <a:rPr dirty="0" sz="1400" spc="20" b="1">
                          <a:latin typeface="Arial Narrow"/>
                          <a:cs typeface="Arial Narrow"/>
                        </a:rPr>
                        <a:t>at</a:t>
                      </a:r>
                      <a:r>
                        <a:rPr dirty="0" sz="1400" spc="-14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Risk  </a:t>
                      </a:r>
                      <a:r>
                        <a:rPr dirty="0" sz="1400" spc="-5" b="1">
                          <a:latin typeface="Arial Narrow"/>
                          <a:cs typeface="Arial Narrow"/>
                        </a:rPr>
                        <a:t>(number</a:t>
                      </a:r>
                      <a:r>
                        <a:rPr dirty="0" sz="1400" spc="-6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5" b="1">
                          <a:latin typeface="Arial Narrow"/>
                          <a:cs typeface="Arial Narrow"/>
                        </a:rPr>
                        <a:t>censored)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165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89230">
                        <a:lnSpc>
                          <a:spcPct val="100000"/>
                        </a:lnSpc>
                      </a:pPr>
                      <a:r>
                        <a:rPr dirty="0" sz="1400" spc="-5" b="1">
                          <a:latin typeface="Arial Narrow"/>
                          <a:cs typeface="Arial Narrow"/>
                        </a:rPr>
                        <a:t>Follow-up </a:t>
                      </a:r>
                      <a:r>
                        <a:rPr dirty="0" sz="1400" spc="-15" b="1">
                          <a:latin typeface="Arial Narrow"/>
                          <a:cs typeface="Arial Narrow"/>
                        </a:rPr>
                        <a:t>(Years)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508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82257">
                <a:tc>
                  <a:txBody>
                    <a:bodyPr/>
                    <a:lstStyle/>
                    <a:p>
                      <a:pPr algn="r" marR="17081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400" spc="-35">
                          <a:solidFill>
                            <a:srgbClr val="C00000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1400" spc="10">
                          <a:solidFill>
                            <a:srgbClr val="C00000"/>
                          </a:solidFill>
                          <a:latin typeface="Arial Narrow"/>
                          <a:cs typeface="Arial Narrow"/>
                        </a:rPr>
                        <a:t>s</a:t>
                      </a:r>
                      <a:r>
                        <a:rPr dirty="0" sz="1400" spc="-55">
                          <a:solidFill>
                            <a:srgbClr val="C00000"/>
                          </a:solidFill>
                          <a:latin typeface="Arial Narrow"/>
                          <a:cs typeface="Arial Narrow"/>
                        </a:rPr>
                        <a:t>p</a:t>
                      </a:r>
                      <a:r>
                        <a:rPr dirty="0" sz="1400" spc="35">
                          <a:solidFill>
                            <a:srgbClr val="C00000"/>
                          </a:solidFill>
                          <a:latin typeface="Arial Narrow"/>
                          <a:cs typeface="Arial Narrow"/>
                        </a:rPr>
                        <a:t>i</a:t>
                      </a:r>
                      <a:r>
                        <a:rPr dirty="0" sz="1400" spc="-15">
                          <a:solidFill>
                            <a:srgbClr val="C00000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dirty="0" sz="1400" spc="-35">
                          <a:solidFill>
                            <a:srgbClr val="C00000"/>
                          </a:solidFill>
                          <a:latin typeface="Arial Narrow"/>
                          <a:cs typeface="Arial Narrow"/>
                        </a:rPr>
                        <a:t>i</a:t>
                      </a:r>
                      <a:r>
                        <a:rPr dirty="0" sz="1400">
                          <a:solidFill>
                            <a:srgbClr val="C00000"/>
                          </a:solidFill>
                          <a:latin typeface="Arial Narrow"/>
                          <a:cs typeface="Arial Narrow"/>
                        </a:rPr>
                        <a:t>n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31115"/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dirty="0" sz="1100">
                          <a:latin typeface="Arial Narrow"/>
                          <a:cs typeface="Arial Narrow"/>
                        </a:rPr>
                        <a:t>2754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77470"/>
                </a:tc>
                <a:tc>
                  <a:txBody>
                    <a:bodyPr/>
                    <a:lstStyle/>
                    <a:p>
                      <a:pPr algn="r" marR="18161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dirty="0" sz="1100" spc="1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dirty="0" sz="1100" spc="-65">
                          <a:latin typeface="Arial Narrow"/>
                          <a:cs typeface="Arial Narrow"/>
                        </a:rPr>
                        <a:t>6</a:t>
                      </a:r>
                      <a:r>
                        <a:rPr dirty="0" sz="1100" spc="10">
                          <a:latin typeface="Arial Narrow"/>
                          <a:cs typeface="Arial Narrow"/>
                        </a:rPr>
                        <a:t>5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6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774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4668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dirty="0" sz="1100">
                          <a:latin typeface="Arial Narrow"/>
                          <a:cs typeface="Arial Narrow"/>
                        </a:rPr>
                        <a:t>1585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77470"/>
                </a:tc>
                <a:tc>
                  <a:txBody>
                    <a:bodyPr/>
                    <a:lstStyle/>
                    <a:p>
                      <a:pPr algn="r" marR="3365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dirty="0" sz="1100" spc="10">
                          <a:latin typeface="Arial Narrow"/>
                          <a:cs typeface="Arial Narrow"/>
                        </a:rPr>
                        <a:t>6</a:t>
                      </a:r>
                      <a:r>
                        <a:rPr dirty="0" sz="1100" spc="-65">
                          <a:latin typeface="Arial Narrow"/>
                          <a:cs typeface="Arial Narrow"/>
                        </a:rPr>
                        <a:t>0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1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77470"/>
                </a:tc>
              </a:tr>
              <a:tr h="271741">
                <a:tc>
                  <a:txBody>
                    <a:bodyPr/>
                    <a:lstStyle/>
                    <a:p>
                      <a:pPr algn="r" marR="16827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400" spc="-20">
                          <a:solidFill>
                            <a:srgbClr val="006FC0"/>
                          </a:solidFill>
                          <a:latin typeface="Arial Narrow"/>
                          <a:cs typeface="Arial Narrow"/>
                        </a:rPr>
                        <a:t>C</a:t>
                      </a:r>
                      <a:r>
                        <a:rPr dirty="0" sz="1400" spc="-35">
                          <a:solidFill>
                            <a:srgbClr val="006FC0"/>
                          </a:solidFill>
                          <a:latin typeface="Arial Narrow"/>
                          <a:cs typeface="Arial Narrow"/>
                        </a:rPr>
                        <a:t>l</a:t>
                      </a:r>
                      <a:r>
                        <a:rPr dirty="0" sz="1400" spc="20">
                          <a:solidFill>
                            <a:srgbClr val="006FC0"/>
                          </a:solidFill>
                          <a:latin typeface="Arial Narrow"/>
                          <a:cs typeface="Arial Narrow"/>
                        </a:rPr>
                        <a:t>o</a:t>
                      </a:r>
                      <a:r>
                        <a:rPr dirty="0" sz="1400" spc="-55">
                          <a:solidFill>
                            <a:srgbClr val="006FC0"/>
                          </a:solidFill>
                          <a:latin typeface="Arial Narrow"/>
                          <a:cs typeface="Arial Narrow"/>
                        </a:rPr>
                        <a:t>p</a:t>
                      </a:r>
                      <a:r>
                        <a:rPr dirty="0" sz="1400" spc="35">
                          <a:solidFill>
                            <a:srgbClr val="006FC0"/>
                          </a:solidFill>
                          <a:latin typeface="Arial Narrow"/>
                          <a:cs typeface="Arial Narrow"/>
                        </a:rPr>
                        <a:t>i</a:t>
                      </a:r>
                      <a:r>
                        <a:rPr dirty="0" sz="1400" spc="-55">
                          <a:solidFill>
                            <a:srgbClr val="006FC0"/>
                          </a:solidFill>
                          <a:latin typeface="Arial Narrow"/>
                          <a:cs typeface="Arial Narrow"/>
                        </a:rPr>
                        <a:t>d</a:t>
                      </a:r>
                      <a:r>
                        <a:rPr dirty="0" sz="1400" spc="20">
                          <a:solidFill>
                            <a:srgbClr val="006FC0"/>
                          </a:solidFill>
                          <a:latin typeface="Arial Narrow"/>
                          <a:cs typeface="Arial Narrow"/>
                        </a:rPr>
                        <a:t>o</a:t>
                      </a:r>
                      <a:r>
                        <a:rPr dirty="0" sz="1400" spc="-55">
                          <a:solidFill>
                            <a:srgbClr val="006FC0"/>
                          </a:solidFill>
                          <a:latin typeface="Arial Narrow"/>
                          <a:cs typeface="Arial Narrow"/>
                        </a:rPr>
                        <a:t>g</a:t>
                      </a:r>
                      <a:r>
                        <a:rPr dirty="0" sz="1400" spc="-15">
                          <a:solidFill>
                            <a:srgbClr val="006FC0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dirty="0" sz="1400" spc="20">
                          <a:solidFill>
                            <a:srgbClr val="006FC0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dirty="0" sz="1400">
                          <a:solidFill>
                            <a:srgbClr val="006FC0"/>
                          </a:solidFill>
                          <a:latin typeface="Arial Narrow"/>
                          <a:cs typeface="Arial Narrow"/>
                        </a:rPr>
                        <a:t>l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4130"/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100">
                          <a:latin typeface="Arial Narrow"/>
                          <a:cs typeface="Arial Narrow"/>
                        </a:rPr>
                        <a:t>2752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44450"/>
                </a:tc>
                <a:tc>
                  <a:txBody>
                    <a:bodyPr/>
                    <a:lstStyle/>
                    <a:p>
                      <a:pPr algn="r" marR="18542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100" spc="1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dirty="0" sz="1100" spc="-65">
                          <a:latin typeface="Arial Narrow"/>
                          <a:cs typeface="Arial Narrow"/>
                        </a:rPr>
                        <a:t>6</a:t>
                      </a:r>
                      <a:r>
                        <a:rPr dirty="0" sz="1100" spc="10">
                          <a:latin typeface="Arial Narrow"/>
                          <a:cs typeface="Arial Narrow"/>
                        </a:rPr>
                        <a:t>6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8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444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100">
                          <a:latin typeface="Arial Narrow"/>
                          <a:cs typeface="Arial Narrow"/>
                        </a:rPr>
                        <a:t>1593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4445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100" spc="10">
                          <a:latin typeface="Arial Narrow"/>
                          <a:cs typeface="Arial Narrow"/>
                        </a:rPr>
                        <a:t>6</a:t>
                      </a:r>
                      <a:r>
                        <a:rPr dirty="0" sz="1100" spc="-65">
                          <a:latin typeface="Arial Narrow"/>
                          <a:cs typeface="Arial Narrow"/>
                        </a:rPr>
                        <a:t>0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7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44450"/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3243326" y="671576"/>
            <a:ext cx="0" cy="3933825"/>
          </a:xfrm>
          <a:custGeom>
            <a:avLst/>
            <a:gdLst/>
            <a:ahLst/>
            <a:cxnLst/>
            <a:rect l="l" t="t" r="r" b="b"/>
            <a:pathLst>
              <a:path w="0" h="3933825">
                <a:moveTo>
                  <a:pt x="0" y="3933698"/>
                </a:moveTo>
                <a:lnTo>
                  <a:pt x="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14751" y="671576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 h="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2857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233801" y="4605401"/>
            <a:ext cx="7239000" cy="0"/>
          </a:xfrm>
          <a:custGeom>
            <a:avLst/>
            <a:gdLst/>
            <a:ahLst/>
            <a:cxnLst/>
            <a:rect l="l" t="t" r="r" b="b"/>
            <a:pathLst>
              <a:path w="7239000" h="0">
                <a:moveTo>
                  <a:pt x="0" y="0"/>
                </a:moveTo>
                <a:lnTo>
                  <a:pt x="723900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252851" y="4614926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-14287" y="9525"/>
                </a:moveTo>
                <a:lnTo>
                  <a:pt x="14287" y="9525"/>
                </a:lnTo>
              </a:path>
            </a:pathLst>
          </a:custGeom>
          <a:ln w="19050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405501" y="4614926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-14287" y="9525"/>
                </a:moveTo>
                <a:lnTo>
                  <a:pt x="14287" y="9525"/>
                </a:lnTo>
              </a:path>
            </a:pathLst>
          </a:custGeom>
          <a:ln w="19050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567676" y="4614926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-14287" y="9525"/>
                </a:moveTo>
                <a:lnTo>
                  <a:pt x="14287" y="9525"/>
                </a:lnTo>
              </a:path>
            </a:pathLst>
          </a:custGeom>
          <a:ln w="19050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720326" y="4614926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-14287" y="9525"/>
                </a:moveTo>
                <a:lnTo>
                  <a:pt x="14287" y="9525"/>
                </a:lnTo>
              </a:path>
            </a:pathLst>
          </a:custGeom>
          <a:ln w="19050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5352415" y="4641532"/>
            <a:ext cx="10858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10" b="1">
                <a:latin typeface="Arial Narrow"/>
                <a:cs typeface="Arial Narrow"/>
              </a:rPr>
              <a:t>1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515859" y="4641532"/>
            <a:ext cx="10858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10" b="1">
                <a:latin typeface="Arial Narrow"/>
                <a:cs typeface="Arial Narrow"/>
              </a:rPr>
              <a:t>2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679305" y="4633023"/>
            <a:ext cx="10858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10" b="1">
                <a:latin typeface="Arial Narrow"/>
                <a:cs typeface="Arial Narrow"/>
              </a:rPr>
              <a:t>3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49651" y="4461192"/>
            <a:ext cx="252095" cy="4184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ts val="1530"/>
              </a:lnSpc>
              <a:spcBef>
                <a:spcPts val="125"/>
              </a:spcBef>
            </a:pPr>
            <a:r>
              <a:rPr dirty="0" sz="1400" spc="10" b="1">
                <a:latin typeface="Arial Narrow"/>
                <a:cs typeface="Arial Narrow"/>
              </a:rPr>
              <a:t>0</a:t>
            </a:r>
            <a:endParaRPr sz="1400">
              <a:latin typeface="Arial Narrow"/>
              <a:cs typeface="Arial Narrow"/>
            </a:endParaRPr>
          </a:p>
          <a:p>
            <a:pPr marL="156210">
              <a:lnSpc>
                <a:spcPts val="1530"/>
              </a:lnSpc>
            </a:pPr>
            <a:r>
              <a:rPr dirty="0" sz="1400" spc="10" b="1">
                <a:latin typeface="Arial Narrow"/>
                <a:cs typeface="Arial Narrow"/>
              </a:rPr>
              <a:t>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58579" y="1840292"/>
            <a:ext cx="233045" cy="1788160"/>
          </a:xfrm>
          <a:prstGeom prst="rect">
            <a:avLst/>
          </a:prstGeom>
        </p:spPr>
        <p:txBody>
          <a:bodyPr wrap="square" lIns="0" tIns="381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400" spc="-5" b="1">
                <a:latin typeface="Arial Narrow"/>
                <a:cs typeface="Arial Narrow"/>
              </a:rPr>
              <a:t>Cumulative Incidence</a:t>
            </a:r>
            <a:r>
              <a:rPr dirty="0" sz="1400" spc="-90" b="1">
                <a:latin typeface="Arial Narrow"/>
                <a:cs typeface="Arial Narrow"/>
              </a:rPr>
              <a:t> </a:t>
            </a:r>
            <a:r>
              <a:rPr dirty="0" sz="1400" spc="5" b="1">
                <a:latin typeface="Arial Narrow"/>
                <a:cs typeface="Arial Narrow"/>
              </a:rPr>
              <a:t>(%)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186301" y="823975"/>
            <a:ext cx="0" cy="3028950"/>
          </a:xfrm>
          <a:custGeom>
            <a:avLst/>
            <a:gdLst/>
            <a:ahLst/>
            <a:cxnLst/>
            <a:rect l="l" t="t" r="r" b="b"/>
            <a:pathLst>
              <a:path w="0" h="3028950">
                <a:moveTo>
                  <a:pt x="0" y="3028950"/>
                </a:moveTo>
                <a:lnTo>
                  <a:pt x="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148201" y="3833876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857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148201" y="308140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857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8201" y="233845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857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8201" y="158597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857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8201" y="83350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857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67251" y="3852926"/>
            <a:ext cx="5867400" cy="0"/>
          </a:xfrm>
          <a:custGeom>
            <a:avLst/>
            <a:gdLst/>
            <a:ahLst/>
            <a:cxnLst/>
            <a:rect l="l" t="t" r="r" b="b"/>
            <a:pathLst>
              <a:path w="5867400" h="0">
                <a:moveTo>
                  <a:pt x="0" y="0"/>
                </a:moveTo>
                <a:lnTo>
                  <a:pt x="586740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186301" y="3862451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-14287" y="23812"/>
                </a:moveTo>
                <a:lnTo>
                  <a:pt x="14287" y="23812"/>
                </a:lnTo>
              </a:path>
            </a:pathLst>
          </a:custGeom>
          <a:ln w="4762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996051" y="3862451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-14287" y="23812"/>
                </a:moveTo>
                <a:lnTo>
                  <a:pt x="14287" y="23812"/>
                </a:lnTo>
              </a:path>
            </a:pathLst>
          </a:custGeom>
          <a:ln w="4762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815326" y="3862451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-14287" y="23812"/>
                </a:moveTo>
                <a:lnTo>
                  <a:pt x="14287" y="23812"/>
                </a:lnTo>
              </a:path>
            </a:pathLst>
          </a:custGeom>
          <a:ln w="4762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9625076" y="3862451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-14287" y="23812"/>
                </a:moveTo>
                <a:lnTo>
                  <a:pt x="14287" y="23812"/>
                </a:lnTo>
              </a:path>
            </a:pathLst>
          </a:custGeom>
          <a:ln w="4762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4003421" y="3698240"/>
            <a:ext cx="107950" cy="2425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10" b="1">
                <a:latin typeface="Arial Narrow"/>
                <a:cs typeface="Arial Narrow"/>
              </a:rPr>
              <a:t>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128770" y="3910583"/>
            <a:ext cx="107950" cy="2425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10" b="1">
                <a:latin typeface="Arial Narrow"/>
                <a:cs typeface="Arial Narrow"/>
              </a:rPr>
              <a:t>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950839" y="3907472"/>
            <a:ext cx="10858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10" b="1">
                <a:latin typeface="Arial Narrow"/>
                <a:cs typeface="Arial Narrow"/>
              </a:rPr>
              <a:t>1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766684" y="3899598"/>
            <a:ext cx="10858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10" b="1">
                <a:latin typeface="Arial Narrow"/>
                <a:cs typeface="Arial Narrow"/>
              </a:rPr>
              <a:t>2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576181" y="3914076"/>
            <a:ext cx="10858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10" b="1">
                <a:latin typeface="Arial Narrow"/>
                <a:cs typeface="Arial Narrow"/>
              </a:rPr>
              <a:t>3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823334" y="2938081"/>
            <a:ext cx="236854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5" b="1">
                <a:latin typeface="Arial Narrow"/>
                <a:cs typeface="Arial Narrow"/>
              </a:rPr>
              <a:t>2</a:t>
            </a:r>
            <a:r>
              <a:rPr dirty="0" sz="1400" spc="-10">
                <a:latin typeface="Arial Narrow"/>
                <a:cs typeface="Arial Narrow"/>
              </a:rPr>
              <a:t>·</a:t>
            </a:r>
            <a:r>
              <a:rPr dirty="0" sz="1400" spc="10" b="1">
                <a:latin typeface="Arial Narrow"/>
                <a:cs typeface="Arial Narrow"/>
              </a:rPr>
              <a:t>5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931665" y="2203513"/>
            <a:ext cx="10858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10" b="1">
                <a:latin typeface="Arial Narrow"/>
                <a:cs typeface="Arial Narrow"/>
              </a:rPr>
              <a:t>5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799840" y="1447228"/>
            <a:ext cx="236854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5" b="1">
                <a:latin typeface="Arial Narrow"/>
                <a:cs typeface="Arial Narrow"/>
              </a:rPr>
              <a:t>7</a:t>
            </a:r>
            <a:r>
              <a:rPr dirty="0" sz="1400" spc="-10">
                <a:latin typeface="Arial Narrow"/>
                <a:cs typeface="Arial Narrow"/>
              </a:rPr>
              <a:t>·</a:t>
            </a:r>
            <a:r>
              <a:rPr dirty="0" sz="1400" spc="10" b="1">
                <a:latin typeface="Arial Narrow"/>
                <a:cs typeface="Arial Narrow"/>
              </a:rPr>
              <a:t>5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850894" y="697547"/>
            <a:ext cx="19812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35" b="1">
                <a:latin typeface="Arial Narrow"/>
                <a:cs typeface="Arial Narrow"/>
              </a:rPr>
              <a:t>10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926333" y="2505392"/>
            <a:ext cx="19748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30" b="1">
                <a:latin typeface="Arial Narrow"/>
                <a:cs typeface="Arial Narrow"/>
              </a:rPr>
              <a:t>50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224276" y="4205351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 h="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2857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224276" y="3814826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 h="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2857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224276" y="3424301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 h="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2857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224276" y="3033776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 h="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2857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224276" y="2633726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 h="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2857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224276" y="2243201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 h="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2857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224276" y="1852676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 h="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2857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224276" y="146215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 h="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2857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224276" y="1071625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 h="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2857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 txBox="1"/>
          <p:nvPr/>
        </p:nvSpPr>
        <p:spPr>
          <a:xfrm>
            <a:off x="2926333" y="2898203"/>
            <a:ext cx="19748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30" b="1">
                <a:latin typeface="Arial Narrow"/>
                <a:cs typeface="Arial Narrow"/>
              </a:rPr>
              <a:t>40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919983" y="3291204"/>
            <a:ext cx="205104" cy="6286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35" b="1">
                <a:latin typeface="Arial Narrow"/>
                <a:cs typeface="Arial Narrow"/>
              </a:rPr>
              <a:t>30</a:t>
            </a:r>
            <a:endParaRPr sz="1400">
              <a:latin typeface="Arial Narrow"/>
              <a:cs typeface="Arial Narrow"/>
            </a:endParaRPr>
          </a:p>
          <a:p>
            <a:pPr marL="20320">
              <a:lnSpc>
                <a:spcPct val="100000"/>
              </a:lnSpc>
              <a:spcBef>
                <a:spcPts val="1355"/>
              </a:spcBef>
            </a:pPr>
            <a:r>
              <a:rPr dirty="0" sz="1400" spc="30" b="1">
                <a:latin typeface="Arial Narrow"/>
                <a:cs typeface="Arial Narrow"/>
              </a:rPr>
              <a:t>20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932683" y="4067492"/>
            <a:ext cx="19812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35" b="1">
                <a:latin typeface="Arial Narrow"/>
                <a:cs typeface="Arial Narrow"/>
              </a:rPr>
              <a:t>10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854960" y="564832"/>
            <a:ext cx="269875" cy="6242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30" b="1">
                <a:latin typeface="Arial Narrow"/>
                <a:cs typeface="Arial Narrow"/>
              </a:rPr>
              <a:t>1</a:t>
            </a:r>
            <a:r>
              <a:rPr dirty="0" sz="1400" spc="-45" b="1">
                <a:latin typeface="Arial Narrow"/>
                <a:cs typeface="Arial Narrow"/>
              </a:rPr>
              <a:t>0</a:t>
            </a:r>
            <a:r>
              <a:rPr dirty="0" sz="1400" spc="10" b="1">
                <a:latin typeface="Arial Narrow"/>
                <a:cs typeface="Arial Narrow"/>
              </a:rPr>
              <a:t>0</a:t>
            </a:r>
            <a:endParaRPr sz="1400">
              <a:latin typeface="Arial Narrow"/>
              <a:cs typeface="Arial Narrow"/>
            </a:endParaRPr>
          </a:p>
          <a:p>
            <a:pPr marL="82550">
              <a:lnSpc>
                <a:spcPct val="100000"/>
              </a:lnSpc>
              <a:spcBef>
                <a:spcPts val="1320"/>
              </a:spcBef>
            </a:pPr>
            <a:r>
              <a:rPr dirty="0" sz="1400" spc="30" b="1">
                <a:latin typeface="Arial Narrow"/>
                <a:cs typeface="Arial Narrow"/>
              </a:rPr>
              <a:t>90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949955" y="1331023"/>
            <a:ext cx="19748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30" b="1">
                <a:latin typeface="Arial Narrow"/>
                <a:cs typeface="Arial Narrow"/>
              </a:rPr>
              <a:t>80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944241" y="1721167"/>
            <a:ext cx="19748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30" b="1">
                <a:latin typeface="Arial Narrow"/>
                <a:cs typeface="Arial Narrow"/>
              </a:rPr>
              <a:t>70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922904" y="2116137"/>
            <a:ext cx="19748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30" b="1">
                <a:latin typeface="Arial Narrow"/>
                <a:cs typeface="Arial Narrow"/>
              </a:rPr>
              <a:t>60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4181475" y="3171825"/>
            <a:ext cx="5581650" cy="657225"/>
          </a:xfrm>
          <a:custGeom>
            <a:avLst/>
            <a:gdLst/>
            <a:ahLst/>
            <a:cxnLst/>
            <a:rect l="l" t="t" r="r" b="b"/>
            <a:pathLst>
              <a:path w="5581650" h="657225">
                <a:moveTo>
                  <a:pt x="0" y="657225"/>
                </a:moveTo>
                <a:lnTo>
                  <a:pt x="138937" y="657225"/>
                </a:lnTo>
                <a:lnTo>
                  <a:pt x="138937" y="646302"/>
                </a:lnTo>
                <a:lnTo>
                  <a:pt x="322452" y="646302"/>
                </a:lnTo>
                <a:lnTo>
                  <a:pt x="322452" y="635381"/>
                </a:lnTo>
                <a:lnTo>
                  <a:pt x="456438" y="635381"/>
                </a:lnTo>
                <a:lnTo>
                  <a:pt x="456438" y="624332"/>
                </a:lnTo>
                <a:lnTo>
                  <a:pt x="535813" y="624332"/>
                </a:lnTo>
                <a:lnTo>
                  <a:pt x="535813" y="613282"/>
                </a:lnTo>
                <a:lnTo>
                  <a:pt x="555751" y="613282"/>
                </a:lnTo>
                <a:lnTo>
                  <a:pt x="555751" y="602361"/>
                </a:lnTo>
                <a:lnTo>
                  <a:pt x="565658" y="602361"/>
                </a:lnTo>
                <a:lnTo>
                  <a:pt x="565658" y="591438"/>
                </a:lnTo>
                <a:lnTo>
                  <a:pt x="630174" y="591438"/>
                </a:lnTo>
                <a:lnTo>
                  <a:pt x="630174" y="580389"/>
                </a:lnTo>
                <a:lnTo>
                  <a:pt x="694563" y="580389"/>
                </a:lnTo>
                <a:lnTo>
                  <a:pt x="694563" y="569341"/>
                </a:lnTo>
                <a:lnTo>
                  <a:pt x="724408" y="569341"/>
                </a:lnTo>
                <a:lnTo>
                  <a:pt x="724408" y="558419"/>
                </a:lnTo>
                <a:lnTo>
                  <a:pt x="764032" y="558419"/>
                </a:lnTo>
                <a:lnTo>
                  <a:pt x="764032" y="547369"/>
                </a:lnTo>
                <a:lnTo>
                  <a:pt x="793876" y="547369"/>
                </a:lnTo>
                <a:lnTo>
                  <a:pt x="793876" y="536320"/>
                </a:lnTo>
                <a:lnTo>
                  <a:pt x="942721" y="536320"/>
                </a:lnTo>
                <a:lnTo>
                  <a:pt x="942721" y="525272"/>
                </a:lnTo>
                <a:lnTo>
                  <a:pt x="1007237" y="525272"/>
                </a:lnTo>
                <a:lnTo>
                  <a:pt x="1007237" y="514350"/>
                </a:lnTo>
                <a:lnTo>
                  <a:pt x="1116329" y="514350"/>
                </a:lnTo>
                <a:lnTo>
                  <a:pt x="1116329" y="492251"/>
                </a:lnTo>
                <a:lnTo>
                  <a:pt x="1146175" y="492251"/>
                </a:lnTo>
                <a:lnTo>
                  <a:pt x="1146175" y="481075"/>
                </a:lnTo>
                <a:lnTo>
                  <a:pt x="1175892" y="481075"/>
                </a:lnTo>
                <a:lnTo>
                  <a:pt x="1175892" y="470026"/>
                </a:lnTo>
                <a:lnTo>
                  <a:pt x="1275079" y="470026"/>
                </a:lnTo>
                <a:lnTo>
                  <a:pt x="1275079" y="458977"/>
                </a:lnTo>
                <a:lnTo>
                  <a:pt x="1280033" y="458977"/>
                </a:lnTo>
                <a:lnTo>
                  <a:pt x="1280033" y="447929"/>
                </a:lnTo>
                <a:lnTo>
                  <a:pt x="1304925" y="447929"/>
                </a:lnTo>
                <a:lnTo>
                  <a:pt x="1304925" y="436880"/>
                </a:lnTo>
                <a:lnTo>
                  <a:pt x="1438783" y="436880"/>
                </a:lnTo>
                <a:lnTo>
                  <a:pt x="1438783" y="425830"/>
                </a:lnTo>
                <a:lnTo>
                  <a:pt x="1533144" y="425830"/>
                </a:lnTo>
                <a:lnTo>
                  <a:pt x="1533144" y="414654"/>
                </a:lnTo>
                <a:lnTo>
                  <a:pt x="1741424" y="414654"/>
                </a:lnTo>
                <a:lnTo>
                  <a:pt x="1741424" y="403605"/>
                </a:lnTo>
                <a:lnTo>
                  <a:pt x="1766315" y="403605"/>
                </a:lnTo>
                <a:lnTo>
                  <a:pt x="1766315" y="392429"/>
                </a:lnTo>
                <a:lnTo>
                  <a:pt x="1979676" y="392429"/>
                </a:lnTo>
                <a:lnTo>
                  <a:pt x="1979676" y="380619"/>
                </a:lnTo>
                <a:lnTo>
                  <a:pt x="2148332" y="380619"/>
                </a:lnTo>
                <a:lnTo>
                  <a:pt x="2148332" y="368808"/>
                </a:lnTo>
                <a:lnTo>
                  <a:pt x="2436114" y="368808"/>
                </a:lnTo>
                <a:lnTo>
                  <a:pt x="2436114" y="356362"/>
                </a:lnTo>
                <a:lnTo>
                  <a:pt x="2555113" y="356362"/>
                </a:lnTo>
                <a:lnTo>
                  <a:pt x="2555113" y="343408"/>
                </a:lnTo>
                <a:lnTo>
                  <a:pt x="3061207" y="343408"/>
                </a:lnTo>
                <a:lnTo>
                  <a:pt x="3061207" y="328295"/>
                </a:lnTo>
                <a:lnTo>
                  <a:pt x="3314319" y="328295"/>
                </a:lnTo>
                <a:lnTo>
                  <a:pt x="3314319" y="311658"/>
                </a:lnTo>
                <a:lnTo>
                  <a:pt x="3329178" y="311658"/>
                </a:lnTo>
                <a:lnTo>
                  <a:pt x="3329178" y="295148"/>
                </a:lnTo>
                <a:lnTo>
                  <a:pt x="3408553" y="295148"/>
                </a:lnTo>
                <a:lnTo>
                  <a:pt x="3408553" y="278129"/>
                </a:lnTo>
                <a:lnTo>
                  <a:pt x="3542538" y="278129"/>
                </a:lnTo>
                <a:lnTo>
                  <a:pt x="3542538" y="260096"/>
                </a:lnTo>
                <a:lnTo>
                  <a:pt x="3716147" y="260096"/>
                </a:lnTo>
                <a:lnTo>
                  <a:pt x="3716147" y="240284"/>
                </a:lnTo>
                <a:lnTo>
                  <a:pt x="3780663" y="240284"/>
                </a:lnTo>
                <a:lnTo>
                  <a:pt x="3780663" y="220217"/>
                </a:lnTo>
                <a:lnTo>
                  <a:pt x="3884803" y="220217"/>
                </a:lnTo>
                <a:lnTo>
                  <a:pt x="3884803" y="199516"/>
                </a:lnTo>
                <a:lnTo>
                  <a:pt x="3929506" y="199516"/>
                </a:lnTo>
                <a:lnTo>
                  <a:pt x="3929506" y="178562"/>
                </a:lnTo>
                <a:lnTo>
                  <a:pt x="3998976" y="178562"/>
                </a:lnTo>
                <a:lnTo>
                  <a:pt x="3998976" y="157225"/>
                </a:lnTo>
                <a:lnTo>
                  <a:pt x="4093209" y="157225"/>
                </a:lnTo>
                <a:lnTo>
                  <a:pt x="4093209" y="135382"/>
                </a:lnTo>
                <a:lnTo>
                  <a:pt x="5060696" y="135382"/>
                </a:lnTo>
                <a:lnTo>
                  <a:pt x="5060696" y="99440"/>
                </a:lnTo>
                <a:lnTo>
                  <a:pt x="5383276" y="99440"/>
                </a:lnTo>
                <a:lnTo>
                  <a:pt x="5383276" y="53848"/>
                </a:lnTo>
                <a:lnTo>
                  <a:pt x="5497322" y="53848"/>
                </a:lnTo>
                <a:lnTo>
                  <a:pt x="5497322" y="0"/>
                </a:lnTo>
                <a:lnTo>
                  <a:pt x="5581650" y="0"/>
                </a:lnTo>
              </a:path>
            </a:pathLst>
          </a:custGeom>
          <a:ln w="18309">
            <a:solidFill>
              <a:srgbClr val="E31A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4181475" y="3533775"/>
            <a:ext cx="5581650" cy="295275"/>
          </a:xfrm>
          <a:custGeom>
            <a:avLst/>
            <a:gdLst/>
            <a:ahLst/>
            <a:cxnLst/>
            <a:rect l="l" t="t" r="r" b="b"/>
            <a:pathLst>
              <a:path w="5581650" h="295275">
                <a:moveTo>
                  <a:pt x="0" y="295275"/>
                </a:moveTo>
                <a:lnTo>
                  <a:pt x="74422" y="295275"/>
                </a:lnTo>
                <a:lnTo>
                  <a:pt x="74422" y="284225"/>
                </a:lnTo>
                <a:lnTo>
                  <a:pt x="168655" y="284225"/>
                </a:lnTo>
                <a:lnTo>
                  <a:pt x="168655" y="273176"/>
                </a:lnTo>
                <a:lnTo>
                  <a:pt x="228219" y="273176"/>
                </a:lnTo>
                <a:lnTo>
                  <a:pt x="228219" y="262127"/>
                </a:lnTo>
                <a:lnTo>
                  <a:pt x="233172" y="262127"/>
                </a:lnTo>
                <a:lnTo>
                  <a:pt x="233172" y="251079"/>
                </a:lnTo>
                <a:lnTo>
                  <a:pt x="520953" y="251079"/>
                </a:lnTo>
                <a:lnTo>
                  <a:pt x="520953" y="240030"/>
                </a:lnTo>
                <a:lnTo>
                  <a:pt x="610235" y="240030"/>
                </a:lnTo>
                <a:lnTo>
                  <a:pt x="610235" y="228981"/>
                </a:lnTo>
                <a:lnTo>
                  <a:pt x="734313" y="228981"/>
                </a:lnTo>
                <a:lnTo>
                  <a:pt x="734313" y="217805"/>
                </a:lnTo>
                <a:lnTo>
                  <a:pt x="957579" y="217805"/>
                </a:lnTo>
                <a:lnTo>
                  <a:pt x="957579" y="206756"/>
                </a:lnTo>
                <a:lnTo>
                  <a:pt x="967486" y="206756"/>
                </a:lnTo>
                <a:lnTo>
                  <a:pt x="967486" y="195580"/>
                </a:lnTo>
                <a:lnTo>
                  <a:pt x="972438" y="195580"/>
                </a:lnTo>
                <a:lnTo>
                  <a:pt x="972438" y="184404"/>
                </a:lnTo>
                <a:lnTo>
                  <a:pt x="1180846" y="184404"/>
                </a:lnTo>
                <a:lnTo>
                  <a:pt x="1180846" y="173227"/>
                </a:lnTo>
                <a:lnTo>
                  <a:pt x="1295019" y="173227"/>
                </a:lnTo>
                <a:lnTo>
                  <a:pt x="1295019" y="162179"/>
                </a:lnTo>
                <a:lnTo>
                  <a:pt x="1304925" y="162179"/>
                </a:lnTo>
                <a:lnTo>
                  <a:pt x="1304925" y="150875"/>
                </a:lnTo>
                <a:lnTo>
                  <a:pt x="1404112" y="150875"/>
                </a:lnTo>
                <a:lnTo>
                  <a:pt x="1404112" y="139826"/>
                </a:lnTo>
                <a:lnTo>
                  <a:pt x="1781175" y="139826"/>
                </a:lnTo>
                <a:lnTo>
                  <a:pt x="1781175" y="128524"/>
                </a:lnTo>
                <a:lnTo>
                  <a:pt x="1959737" y="128524"/>
                </a:lnTo>
                <a:lnTo>
                  <a:pt x="1959737" y="116839"/>
                </a:lnTo>
                <a:lnTo>
                  <a:pt x="2098675" y="116839"/>
                </a:lnTo>
                <a:lnTo>
                  <a:pt x="2098675" y="104901"/>
                </a:lnTo>
                <a:lnTo>
                  <a:pt x="2669285" y="104901"/>
                </a:lnTo>
                <a:lnTo>
                  <a:pt x="2669285" y="91567"/>
                </a:lnTo>
                <a:lnTo>
                  <a:pt x="2947161" y="91567"/>
                </a:lnTo>
                <a:lnTo>
                  <a:pt x="2947161" y="76835"/>
                </a:lnTo>
                <a:lnTo>
                  <a:pt x="3140582" y="76835"/>
                </a:lnTo>
                <a:lnTo>
                  <a:pt x="3140582" y="60960"/>
                </a:lnTo>
                <a:lnTo>
                  <a:pt x="3329178" y="60960"/>
                </a:lnTo>
                <a:lnTo>
                  <a:pt x="3329178" y="44069"/>
                </a:lnTo>
                <a:lnTo>
                  <a:pt x="3344036" y="44069"/>
                </a:lnTo>
                <a:lnTo>
                  <a:pt x="3344036" y="27177"/>
                </a:lnTo>
                <a:lnTo>
                  <a:pt x="4524883" y="27177"/>
                </a:lnTo>
                <a:lnTo>
                  <a:pt x="4524883" y="0"/>
                </a:lnTo>
                <a:lnTo>
                  <a:pt x="5581650" y="0"/>
                </a:lnTo>
              </a:path>
            </a:pathLst>
          </a:custGeom>
          <a:ln w="18309">
            <a:solidFill>
              <a:srgbClr val="377DB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3257550" y="4552950"/>
            <a:ext cx="6638925" cy="38100"/>
          </a:xfrm>
          <a:custGeom>
            <a:avLst/>
            <a:gdLst/>
            <a:ahLst/>
            <a:cxnLst/>
            <a:rect l="l" t="t" r="r" b="b"/>
            <a:pathLst>
              <a:path w="6638925" h="38100">
                <a:moveTo>
                  <a:pt x="0" y="38100"/>
                </a:moveTo>
                <a:lnTo>
                  <a:pt x="88519" y="38100"/>
                </a:lnTo>
                <a:lnTo>
                  <a:pt x="88519" y="36702"/>
                </a:lnTo>
                <a:lnTo>
                  <a:pt x="200660" y="36702"/>
                </a:lnTo>
                <a:lnTo>
                  <a:pt x="200660" y="35306"/>
                </a:lnTo>
                <a:lnTo>
                  <a:pt x="271399" y="35306"/>
                </a:lnTo>
                <a:lnTo>
                  <a:pt x="271399" y="33781"/>
                </a:lnTo>
                <a:lnTo>
                  <a:pt x="277367" y="33781"/>
                </a:lnTo>
                <a:lnTo>
                  <a:pt x="277367" y="32385"/>
                </a:lnTo>
                <a:lnTo>
                  <a:pt x="619633" y="32385"/>
                </a:lnTo>
                <a:lnTo>
                  <a:pt x="619633" y="30987"/>
                </a:lnTo>
                <a:lnTo>
                  <a:pt x="725804" y="30987"/>
                </a:lnTo>
                <a:lnTo>
                  <a:pt x="725804" y="29591"/>
                </a:lnTo>
                <a:lnTo>
                  <a:pt x="873378" y="29591"/>
                </a:lnTo>
                <a:lnTo>
                  <a:pt x="873378" y="28067"/>
                </a:lnTo>
                <a:lnTo>
                  <a:pt x="1138936" y="28067"/>
                </a:lnTo>
                <a:lnTo>
                  <a:pt x="1138936" y="26669"/>
                </a:lnTo>
                <a:lnTo>
                  <a:pt x="1150747" y="26669"/>
                </a:lnTo>
                <a:lnTo>
                  <a:pt x="1150747" y="25273"/>
                </a:lnTo>
                <a:lnTo>
                  <a:pt x="1156589" y="25273"/>
                </a:lnTo>
                <a:lnTo>
                  <a:pt x="1156589" y="23749"/>
                </a:lnTo>
                <a:lnTo>
                  <a:pt x="1404492" y="23749"/>
                </a:lnTo>
                <a:lnTo>
                  <a:pt x="1404492" y="22351"/>
                </a:lnTo>
                <a:lnTo>
                  <a:pt x="1540255" y="22351"/>
                </a:lnTo>
                <a:lnTo>
                  <a:pt x="1540255" y="20955"/>
                </a:lnTo>
                <a:lnTo>
                  <a:pt x="1552066" y="20955"/>
                </a:lnTo>
                <a:lnTo>
                  <a:pt x="1552066" y="19431"/>
                </a:lnTo>
                <a:lnTo>
                  <a:pt x="1670050" y="19431"/>
                </a:lnTo>
                <a:lnTo>
                  <a:pt x="1670050" y="18033"/>
                </a:lnTo>
                <a:lnTo>
                  <a:pt x="2118487" y="18033"/>
                </a:lnTo>
                <a:lnTo>
                  <a:pt x="2118487" y="16637"/>
                </a:lnTo>
                <a:lnTo>
                  <a:pt x="2330958" y="16637"/>
                </a:lnTo>
                <a:lnTo>
                  <a:pt x="2330958" y="15112"/>
                </a:lnTo>
                <a:lnTo>
                  <a:pt x="2496185" y="15112"/>
                </a:lnTo>
                <a:lnTo>
                  <a:pt x="2496185" y="13462"/>
                </a:lnTo>
                <a:lnTo>
                  <a:pt x="3174873" y="13462"/>
                </a:lnTo>
                <a:lnTo>
                  <a:pt x="3174873" y="11811"/>
                </a:lnTo>
                <a:lnTo>
                  <a:pt x="3505327" y="11811"/>
                </a:lnTo>
                <a:lnTo>
                  <a:pt x="3505327" y="9906"/>
                </a:lnTo>
                <a:lnTo>
                  <a:pt x="3735451" y="9906"/>
                </a:lnTo>
                <a:lnTo>
                  <a:pt x="3735451" y="7874"/>
                </a:lnTo>
                <a:lnTo>
                  <a:pt x="3959732" y="7874"/>
                </a:lnTo>
                <a:lnTo>
                  <a:pt x="3959732" y="5714"/>
                </a:lnTo>
                <a:lnTo>
                  <a:pt x="3977385" y="5714"/>
                </a:lnTo>
                <a:lnTo>
                  <a:pt x="3977385" y="3429"/>
                </a:lnTo>
                <a:lnTo>
                  <a:pt x="5382006" y="3429"/>
                </a:lnTo>
                <a:lnTo>
                  <a:pt x="5382006" y="0"/>
                </a:lnTo>
                <a:lnTo>
                  <a:pt x="6638925" y="0"/>
                </a:lnTo>
              </a:path>
            </a:pathLst>
          </a:custGeom>
          <a:ln w="18309">
            <a:solidFill>
              <a:srgbClr val="377DB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3263391" y="4533900"/>
            <a:ext cx="6633209" cy="57150"/>
          </a:xfrm>
          <a:custGeom>
            <a:avLst/>
            <a:gdLst/>
            <a:ahLst/>
            <a:cxnLst/>
            <a:rect l="l" t="t" r="r" b="b"/>
            <a:pathLst>
              <a:path w="6633209" h="57150">
                <a:moveTo>
                  <a:pt x="6633083" y="0"/>
                </a:moveTo>
                <a:lnTo>
                  <a:pt x="5376164" y="0"/>
                </a:lnTo>
                <a:lnTo>
                  <a:pt x="5370195" y="5206"/>
                </a:lnTo>
                <a:lnTo>
                  <a:pt x="3971543" y="5206"/>
                </a:lnTo>
                <a:lnTo>
                  <a:pt x="3965702" y="8255"/>
                </a:lnTo>
                <a:lnTo>
                  <a:pt x="3953891" y="8255"/>
                </a:lnTo>
                <a:lnTo>
                  <a:pt x="3942080" y="11302"/>
                </a:lnTo>
                <a:lnTo>
                  <a:pt x="3729609" y="11302"/>
                </a:lnTo>
                <a:lnTo>
                  <a:pt x="3723766" y="13969"/>
                </a:lnTo>
                <a:lnTo>
                  <a:pt x="3499485" y="13969"/>
                </a:lnTo>
                <a:lnTo>
                  <a:pt x="3493642" y="16637"/>
                </a:lnTo>
                <a:lnTo>
                  <a:pt x="3169031" y="16637"/>
                </a:lnTo>
                <a:lnTo>
                  <a:pt x="3163189" y="18923"/>
                </a:lnTo>
                <a:lnTo>
                  <a:pt x="2490343" y="18923"/>
                </a:lnTo>
                <a:lnTo>
                  <a:pt x="2478532" y="20955"/>
                </a:lnTo>
                <a:lnTo>
                  <a:pt x="2325116" y="20955"/>
                </a:lnTo>
                <a:lnTo>
                  <a:pt x="2313305" y="22987"/>
                </a:lnTo>
                <a:lnTo>
                  <a:pt x="2112645" y="22987"/>
                </a:lnTo>
                <a:lnTo>
                  <a:pt x="2100961" y="24892"/>
                </a:lnTo>
                <a:lnTo>
                  <a:pt x="1664208" y="24892"/>
                </a:lnTo>
                <a:lnTo>
                  <a:pt x="1546225" y="26797"/>
                </a:lnTo>
                <a:lnTo>
                  <a:pt x="1540256" y="28829"/>
                </a:lnTo>
                <a:lnTo>
                  <a:pt x="1534414" y="28829"/>
                </a:lnTo>
                <a:lnTo>
                  <a:pt x="1428115" y="30733"/>
                </a:lnTo>
                <a:lnTo>
                  <a:pt x="1398651" y="30733"/>
                </a:lnTo>
                <a:lnTo>
                  <a:pt x="1392809" y="32766"/>
                </a:lnTo>
                <a:lnTo>
                  <a:pt x="1150747" y="32766"/>
                </a:lnTo>
                <a:lnTo>
                  <a:pt x="1144905" y="34670"/>
                </a:lnTo>
                <a:lnTo>
                  <a:pt x="1133094" y="36702"/>
                </a:lnTo>
                <a:lnTo>
                  <a:pt x="1109472" y="38862"/>
                </a:lnTo>
                <a:lnTo>
                  <a:pt x="867537" y="38862"/>
                </a:lnTo>
                <a:lnTo>
                  <a:pt x="861568" y="40893"/>
                </a:lnTo>
                <a:lnTo>
                  <a:pt x="719963" y="40893"/>
                </a:lnTo>
                <a:lnTo>
                  <a:pt x="696341" y="43052"/>
                </a:lnTo>
                <a:lnTo>
                  <a:pt x="613791" y="43052"/>
                </a:lnTo>
                <a:lnTo>
                  <a:pt x="501650" y="45212"/>
                </a:lnTo>
                <a:lnTo>
                  <a:pt x="271525" y="45212"/>
                </a:lnTo>
                <a:lnTo>
                  <a:pt x="265557" y="47498"/>
                </a:lnTo>
                <a:lnTo>
                  <a:pt x="230124" y="49911"/>
                </a:lnTo>
                <a:lnTo>
                  <a:pt x="194818" y="49911"/>
                </a:lnTo>
                <a:lnTo>
                  <a:pt x="171196" y="52705"/>
                </a:lnTo>
                <a:lnTo>
                  <a:pt x="82677" y="52705"/>
                </a:lnTo>
                <a:lnTo>
                  <a:pt x="0" y="57150"/>
                </a:lnTo>
                <a:lnTo>
                  <a:pt x="265557" y="57150"/>
                </a:lnTo>
                <a:lnTo>
                  <a:pt x="271525" y="57023"/>
                </a:lnTo>
                <a:lnTo>
                  <a:pt x="501650" y="57023"/>
                </a:lnTo>
                <a:lnTo>
                  <a:pt x="696341" y="56261"/>
                </a:lnTo>
                <a:lnTo>
                  <a:pt x="719963" y="55372"/>
                </a:lnTo>
                <a:lnTo>
                  <a:pt x="861568" y="55372"/>
                </a:lnTo>
                <a:lnTo>
                  <a:pt x="867537" y="54356"/>
                </a:lnTo>
                <a:lnTo>
                  <a:pt x="1109472" y="54356"/>
                </a:lnTo>
                <a:lnTo>
                  <a:pt x="1133094" y="53467"/>
                </a:lnTo>
                <a:lnTo>
                  <a:pt x="1144905" y="52450"/>
                </a:lnTo>
                <a:lnTo>
                  <a:pt x="1150747" y="51435"/>
                </a:lnTo>
                <a:lnTo>
                  <a:pt x="1392809" y="51435"/>
                </a:lnTo>
                <a:lnTo>
                  <a:pt x="1398651" y="50292"/>
                </a:lnTo>
                <a:lnTo>
                  <a:pt x="1428115" y="50292"/>
                </a:lnTo>
                <a:lnTo>
                  <a:pt x="1540256" y="49275"/>
                </a:lnTo>
                <a:lnTo>
                  <a:pt x="1546225" y="48132"/>
                </a:lnTo>
                <a:lnTo>
                  <a:pt x="2100961" y="46989"/>
                </a:lnTo>
                <a:lnTo>
                  <a:pt x="2112645" y="45974"/>
                </a:lnTo>
                <a:lnTo>
                  <a:pt x="2313305" y="45974"/>
                </a:lnTo>
                <a:lnTo>
                  <a:pt x="2325116" y="44704"/>
                </a:lnTo>
                <a:lnTo>
                  <a:pt x="2478532" y="44704"/>
                </a:lnTo>
                <a:lnTo>
                  <a:pt x="2490343" y="43561"/>
                </a:lnTo>
                <a:lnTo>
                  <a:pt x="3163189" y="43561"/>
                </a:lnTo>
                <a:lnTo>
                  <a:pt x="3169031" y="42163"/>
                </a:lnTo>
                <a:lnTo>
                  <a:pt x="3493642" y="42163"/>
                </a:lnTo>
                <a:lnTo>
                  <a:pt x="3499485" y="40767"/>
                </a:lnTo>
                <a:lnTo>
                  <a:pt x="3723766" y="40767"/>
                </a:lnTo>
                <a:lnTo>
                  <a:pt x="3729609" y="39243"/>
                </a:lnTo>
                <a:lnTo>
                  <a:pt x="3942080" y="39243"/>
                </a:lnTo>
                <a:lnTo>
                  <a:pt x="3953891" y="37718"/>
                </a:lnTo>
                <a:lnTo>
                  <a:pt x="3965702" y="37718"/>
                </a:lnTo>
                <a:lnTo>
                  <a:pt x="3971543" y="36068"/>
                </a:lnTo>
                <a:lnTo>
                  <a:pt x="5370195" y="36068"/>
                </a:lnTo>
                <a:lnTo>
                  <a:pt x="5376164" y="33908"/>
                </a:lnTo>
                <a:lnTo>
                  <a:pt x="6633083" y="33908"/>
                </a:lnTo>
                <a:lnTo>
                  <a:pt x="6633083" y="0"/>
                </a:lnTo>
                <a:close/>
              </a:path>
            </a:pathLst>
          </a:custGeom>
          <a:solidFill>
            <a:srgbClr val="377DB8">
              <a:alpha val="25097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 txBox="1"/>
          <p:nvPr/>
        </p:nvSpPr>
        <p:spPr>
          <a:xfrm>
            <a:off x="4858765" y="825817"/>
            <a:ext cx="1083945" cy="662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3335">
              <a:lnSpc>
                <a:spcPct val="116199"/>
              </a:lnSpc>
              <a:spcBef>
                <a:spcPts val="100"/>
              </a:spcBef>
            </a:pPr>
            <a:r>
              <a:rPr dirty="0" sz="1800" spc="-15" b="1">
                <a:latin typeface="Arial Narrow"/>
                <a:cs typeface="Arial Narrow"/>
              </a:rPr>
              <a:t>C</a:t>
            </a:r>
            <a:r>
              <a:rPr dirty="0" sz="1800" spc="35" b="1">
                <a:latin typeface="Arial Narrow"/>
                <a:cs typeface="Arial Narrow"/>
              </a:rPr>
              <a:t>l</a:t>
            </a:r>
            <a:r>
              <a:rPr dirty="0" sz="1800" b="1">
                <a:latin typeface="Arial Narrow"/>
                <a:cs typeface="Arial Narrow"/>
              </a:rPr>
              <a:t>op</a:t>
            </a:r>
            <a:r>
              <a:rPr dirty="0" sz="1800" spc="-40" b="1">
                <a:latin typeface="Arial Narrow"/>
                <a:cs typeface="Arial Narrow"/>
              </a:rPr>
              <a:t>i</a:t>
            </a:r>
            <a:r>
              <a:rPr dirty="0" sz="1800" b="1">
                <a:latin typeface="Arial Narrow"/>
                <a:cs typeface="Arial Narrow"/>
              </a:rPr>
              <a:t>dog</a:t>
            </a:r>
            <a:r>
              <a:rPr dirty="0" sz="1800" spc="20" b="1">
                <a:latin typeface="Arial Narrow"/>
                <a:cs typeface="Arial Narrow"/>
              </a:rPr>
              <a:t>r</a:t>
            </a:r>
            <a:r>
              <a:rPr dirty="0" sz="1800" b="1">
                <a:latin typeface="Arial Narrow"/>
                <a:cs typeface="Arial Narrow"/>
              </a:rPr>
              <a:t>el  </a:t>
            </a:r>
            <a:r>
              <a:rPr dirty="0" sz="1800" spc="-5" b="1">
                <a:latin typeface="Arial Narrow"/>
                <a:cs typeface="Arial Narrow"/>
              </a:rPr>
              <a:t>Aspirin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4319651" y="1014475"/>
            <a:ext cx="272415" cy="0"/>
          </a:xfrm>
          <a:custGeom>
            <a:avLst/>
            <a:gdLst/>
            <a:ahLst/>
            <a:cxnLst/>
            <a:rect l="l" t="t" r="r" b="b"/>
            <a:pathLst>
              <a:path w="272414" h="0">
                <a:moveTo>
                  <a:pt x="0" y="0"/>
                </a:moveTo>
                <a:lnTo>
                  <a:pt x="272034" y="0"/>
                </a:lnTo>
              </a:path>
            </a:pathLst>
          </a:custGeom>
          <a:ln w="31750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4319651" y="1357375"/>
            <a:ext cx="272415" cy="0"/>
          </a:xfrm>
          <a:custGeom>
            <a:avLst/>
            <a:gdLst/>
            <a:ahLst/>
            <a:cxnLst/>
            <a:rect l="l" t="t" r="r" b="b"/>
            <a:pathLst>
              <a:path w="272414" h="0">
                <a:moveTo>
                  <a:pt x="0" y="0"/>
                </a:moveTo>
                <a:lnTo>
                  <a:pt x="272034" y="0"/>
                </a:lnTo>
              </a:path>
            </a:pathLst>
          </a:custGeom>
          <a:ln w="317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 txBox="1"/>
          <p:nvPr/>
        </p:nvSpPr>
        <p:spPr>
          <a:xfrm>
            <a:off x="4291584" y="1580578"/>
            <a:ext cx="240093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Arial Narrow"/>
                <a:cs typeface="Arial Narrow"/>
              </a:rPr>
              <a:t>HR </a:t>
            </a:r>
            <a:r>
              <a:rPr dirty="0" sz="1800" spc="-5" b="1">
                <a:latin typeface="Arial Narrow"/>
                <a:cs typeface="Arial Narrow"/>
              </a:rPr>
              <a:t>0.54 </a:t>
            </a:r>
            <a:r>
              <a:rPr dirty="0" sz="1800" spc="-10" b="1">
                <a:latin typeface="Arial Narrow"/>
                <a:cs typeface="Arial Narrow"/>
              </a:rPr>
              <a:t>(95% CI</a:t>
            </a:r>
            <a:r>
              <a:rPr dirty="0" sz="1800" spc="60" b="1">
                <a:latin typeface="Arial Narrow"/>
                <a:cs typeface="Arial Narrow"/>
              </a:rPr>
              <a:t> </a:t>
            </a:r>
            <a:r>
              <a:rPr dirty="0" sz="1800" b="1">
                <a:latin typeface="Arial Narrow"/>
                <a:cs typeface="Arial Narrow"/>
              </a:rPr>
              <a:t>0.33</a:t>
            </a:r>
            <a:r>
              <a:rPr dirty="0" sz="1800">
                <a:latin typeface="Arial Narrow"/>
                <a:cs typeface="Arial Narrow"/>
              </a:rPr>
              <a:t>–</a:t>
            </a:r>
            <a:r>
              <a:rPr dirty="0" sz="1800" b="1">
                <a:latin typeface="Arial Narrow"/>
                <a:cs typeface="Arial Narrow"/>
              </a:rPr>
              <a:t>0.90)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9916541" y="2835338"/>
            <a:ext cx="483870" cy="854710"/>
          </a:xfrm>
          <a:prstGeom prst="rect">
            <a:avLst/>
          </a:prstGeom>
        </p:spPr>
        <p:txBody>
          <a:bodyPr wrap="square" lIns="0" tIns="1530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dirty="0" sz="1800" spc="5" b="1">
                <a:solidFill>
                  <a:srgbClr val="C00000"/>
                </a:solidFill>
                <a:latin typeface="Arial Narrow"/>
                <a:cs typeface="Arial Narrow"/>
              </a:rPr>
              <a:t>2.2%</a:t>
            </a:r>
            <a:endParaRPr sz="1800">
              <a:latin typeface="Arial Narrow"/>
              <a:cs typeface="Arial Narrow"/>
            </a:endParaRPr>
          </a:p>
          <a:p>
            <a:pPr marL="37465">
              <a:lnSpc>
                <a:spcPct val="100000"/>
              </a:lnSpc>
              <a:spcBef>
                <a:spcPts val="1105"/>
              </a:spcBef>
            </a:pPr>
            <a:r>
              <a:rPr dirty="0" sz="1800" spc="-5" b="1">
                <a:solidFill>
                  <a:srgbClr val="006FC0"/>
                </a:solidFill>
                <a:latin typeface="Arial Narrow"/>
                <a:cs typeface="Arial Narrow"/>
              </a:rPr>
              <a:t>1</a:t>
            </a:r>
            <a:r>
              <a:rPr dirty="0" sz="1800" spc="35" b="1">
                <a:solidFill>
                  <a:srgbClr val="006FC0"/>
                </a:solidFill>
                <a:latin typeface="Arial Narrow"/>
                <a:cs typeface="Arial Narrow"/>
              </a:rPr>
              <a:t>.</a:t>
            </a:r>
            <a:r>
              <a:rPr dirty="0" sz="1800" spc="-5" b="1">
                <a:solidFill>
                  <a:srgbClr val="006FC0"/>
                </a:solidFill>
                <a:latin typeface="Arial Narrow"/>
                <a:cs typeface="Arial Narrow"/>
              </a:rPr>
              <a:t>0%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3214751" y="4586351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 h="0">
                <a:moveTo>
                  <a:pt x="0" y="0"/>
                </a:moveTo>
                <a:lnTo>
                  <a:pt x="28575" y="0"/>
                </a:lnTo>
              </a:path>
            </a:pathLst>
          </a:custGeom>
          <a:ln w="2857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3248025" y="4505325"/>
            <a:ext cx="6648450" cy="76200"/>
          </a:xfrm>
          <a:custGeom>
            <a:avLst/>
            <a:gdLst/>
            <a:ahLst/>
            <a:cxnLst/>
            <a:rect l="l" t="t" r="r" b="b"/>
            <a:pathLst>
              <a:path w="6648450" h="76200">
                <a:moveTo>
                  <a:pt x="0" y="76200"/>
                </a:moveTo>
                <a:lnTo>
                  <a:pt x="165480" y="76200"/>
                </a:lnTo>
                <a:lnTo>
                  <a:pt x="165480" y="74930"/>
                </a:lnTo>
                <a:lnTo>
                  <a:pt x="384048" y="74930"/>
                </a:lnTo>
                <a:lnTo>
                  <a:pt x="384048" y="73660"/>
                </a:lnTo>
                <a:lnTo>
                  <a:pt x="543687" y="73660"/>
                </a:lnTo>
                <a:lnTo>
                  <a:pt x="543687" y="72389"/>
                </a:lnTo>
                <a:lnTo>
                  <a:pt x="638301" y="72389"/>
                </a:lnTo>
                <a:lnTo>
                  <a:pt x="638301" y="71119"/>
                </a:lnTo>
                <a:lnTo>
                  <a:pt x="661924" y="71119"/>
                </a:lnTo>
                <a:lnTo>
                  <a:pt x="661924" y="69850"/>
                </a:lnTo>
                <a:lnTo>
                  <a:pt x="673735" y="69850"/>
                </a:lnTo>
                <a:lnTo>
                  <a:pt x="673735" y="68580"/>
                </a:lnTo>
                <a:lnTo>
                  <a:pt x="750570" y="68580"/>
                </a:lnTo>
                <a:lnTo>
                  <a:pt x="750570" y="67310"/>
                </a:lnTo>
                <a:lnTo>
                  <a:pt x="827404" y="67310"/>
                </a:lnTo>
                <a:lnTo>
                  <a:pt x="827404" y="66039"/>
                </a:lnTo>
                <a:lnTo>
                  <a:pt x="862838" y="66039"/>
                </a:lnTo>
                <a:lnTo>
                  <a:pt x="862838" y="64769"/>
                </a:lnTo>
                <a:lnTo>
                  <a:pt x="910082" y="64769"/>
                </a:lnTo>
                <a:lnTo>
                  <a:pt x="910082" y="63500"/>
                </a:lnTo>
                <a:lnTo>
                  <a:pt x="945514" y="63500"/>
                </a:lnTo>
                <a:lnTo>
                  <a:pt x="945514" y="62230"/>
                </a:lnTo>
                <a:lnTo>
                  <a:pt x="1122807" y="62230"/>
                </a:lnTo>
                <a:lnTo>
                  <a:pt x="1122807" y="60832"/>
                </a:lnTo>
                <a:lnTo>
                  <a:pt x="1199641" y="60832"/>
                </a:lnTo>
                <a:lnTo>
                  <a:pt x="1199641" y="59689"/>
                </a:lnTo>
                <a:lnTo>
                  <a:pt x="1329689" y="59689"/>
                </a:lnTo>
                <a:lnTo>
                  <a:pt x="1329689" y="57023"/>
                </a:lnTo>
                <a:lnTo>
                  <a:pt x="1365123" y="57023"/>
                </a:lnTo>
                <a:lnTo>
                  <a:pt x="1365123" y="55752"/>
                </a:lnTo>
                <a:lnTo>
                  <a:pt x="1400555" y="55752"/>
                </a:lnTo>
                <a:lnTo>
                  <a:pt x="1400555" y="54482"/>
                </a:lnTo>
                <a:lnTo>
                  <a:pt x="1518792" y="54482"/>
                </a:lnTo>
                <a:lnTo>
                  <a:pt x="1518792" y="53212"/>
                </a:lnTo>
                <a:lnTo>
                  <a:pt x="1524635" y="53212"/>
                </a:lnTo>
                <a:lnTo>
                  <a:pt x="1524635" y="51943"/>
                </a:lnTo>
                <a:lnTo>
                  <a:pt x="1554226" y="51943"/>
                </a:lnTo>
                <a:lnTo>
                  <a:pt x="1554226" y="50673"/>
                </a:lnTo>
                <a:lnTo>
                  <a:pt x="1713864" y="50673"/>
                </a:lnTo>
                <a:lnTo>
                  <a:pt x="1713864" y="49402"/>
                </a:lnTo>
                <a:lnTo>
                  <a:pt x="1826133" y="49402"/>
                </a:lnTo>
                <a:lnTo>
                  <a:pt x="1826133" y="48132"/>
                </a:lnTo>
                <a:lnTo>
                  <a:pt x="2074290" y="48132"/>
                </a:lnTo>
                <a:lnTo>
                  <a:pt x="2074290" y="46736"/>
                </a:lnTo>
                <a:lnTo>
                  <a:pt x="2103882" y="46736"/>
                </a:lnTo>
                <a:lnTo>
                  <a:pt x="2103882" y="45466"/>
                </a:lnTo>
                <a:lnTo>
                  <a:pt x="2358009" y="45466"/>
                </a:lnTo>
                <a:lnTo>
                  <a:pt x="2358009" y="44195"/>
                </a:lnTo>
                <a:lnTo>
                  <a:pt x="2558923" y="44195"/>
                </a:lnTo>
                <a:lnTo>
                  <a:pt x="2558923" y="42799"/>
                </a:lnTo>
                <a:lnTo>
                  <a:pt x="2901696" y="42799"/>
                </a:lnTo>
                <a:lnTo>
                  <a:pt x="2901696" y="41275"/>
                </a:lnTo>
                <a:lnTo>
                  <a:pt x="3043554" y="41275"/>
                </a:lnTo>
                <a:lnTo>
                  <a:pt x="3043554" y="39877"/>
                </a:lnTo>
                <a:lnTo>
                  <a:pt x="3646297" y="39877"/>
                </a:lnTo>
                <a:lnTo>
                  <a:pt x="3646297" y="38100"/>
                </a:lnTo>
                <a:lnTo>
                  <a:pt x="3947668" y="38100"/>
                </a:lnTo>
                <a:lnTo>
                  <a:pt x="3947668" y="36194"/>
                </a:lnTo>
                <a:lnTo>
                  <a:pt x="3965448" y="36194"/>
                </a:lnTo>
                <a:lnTo>
                  <a:pt x="3965448" y="34289"/>
                </a:lnTo>
                <a:lnTo>
                  <a:pt x="4059935" y="34289"/>
                </a:lnTo>
                <a:lnTo>
                  <a:pt x="4059935" y="32257"/>
                </a:lnTo>
                <a:lnTo>
                  <a:pt x="4219575" y="32257"/>
                </a:lnTo>
                <a:lnTo>
                  <a:pt x="4219575" y="30225"/>
                </a:lnTo>
                <a:lnTo>
                  <a:pt x="4426458" y="30225"/>
                </a:lnTo>
                <a:lnTo>
                  <a:pt x="4426458" y="27939"/>
                </a:lnTo>
                <a:lnTo>
                  <a:pt x="4503166" y="27939"/>
                </a:lnTo>
                <a:lnTo>
                  <a:pt x="4503166" y="25526"/>
                </a:lnTo>
                <a:lnTo>
                  <a:pt x="4627245" y="25526"/>
                </a:lnTo>
                <a:lnTo>
                  <a:pt x="4627245" y="23113"/>
                </a:lnTo>
                <a:lnTo>
                  <a:pt x="4680458" y="23113"/>
                </a:lnTo>
                <a:lnTo>
                  <a:pt x="4680458" y="20700"/>
                </a:lnTo>
                <a:lnTo>
                  <a:pt x="4763261" y="20700"/>
                </a:lnTo>
                <a:lnTo>
                  <a:pt x="4763261" y="18287"/>
                </a:lnTo>
                <a:lnTo>
                  <a:pt x="4875530" y="18287"/>
                </a:lnTo>
                <a:lnTo>
                  <a:pt x="4875530" y="15748"/>
                </a:lnTo>
                <a:lnTo>
                  <a:pt x="6027928" y="15748"/>
                </a:lnTo>
                <a:lnTo>
                  <a:pt x="6027928" y="11556"/>
                </a:lnTo>
                <a:lnTo>
                  <a:pt x="6412103" y="11556"/>
                </a:lnTo>
                <a:lnTo>
                  <a:pt x="6412103" y="6223"/>
                </a:lnTo>
                <a:lnTo>
                  <a:pt x="6547993" y="6223"/>
                </a:lnTo>
                <a:lnTo>
                  <a:pt x="6547993" y="0"/>
                </a:lnTo>
                <a:lnTo>
                  <a:pt x="6648450" y="0"/>
                </a:lnTo>
              </a:path>
            </a:pathLst>
          </a:custGeom>
          <a:ln w="18309">
            <a:solidFill>
              <a:srgbClr val="E31A1C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42623" y="212534"/>
            <a:ext cx="1710943" cy="4771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08651" y="61213"/>
            <a:ext cx="1784350" cy="6324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15"/>
              <a:t>Bleeding</a:t>
            </a:r>
          </a:p>
        </p:txBody>
      </p:sp>
      <p:sp>
        <p:nvSpPr>
          <p:cNvPr id="4" name="object 4"/>
          <p:cNvSpPr/>
          <p:nvPr/>
        </p:nvSpPr>
        <p:spPr>
          <a:xfrm>
            <a:off x="2900426" y="671576"/>
            <a:ext cx="0" cy="4181475"/>
          </a:xfrm>
          <a:custGeom>
            <a:avLst/>
            <a:gdLst/>
            <a:ahLst/>
            <a:cxnLst/>
            <a:rect l="l" t="t" r="r" b="b"/>
            <a:pathLst>
              <a:path w="0" h="4181475">
                <a:moveTo>
                  <a:pt x="0" y="4181348"/>
                </a:moveTo>
                <a:lnTo>
                  <a:pt x="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862326" y="4834001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 h="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2857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852801" y="690626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 h="0">
                <a:moveTo>
                  <a:pt x="0" y="0"/>
                </a:moveTo>
                <a:lnTo>
                  <a:pt x="28575" y="0"/>
                </a:lnTo>
              </a:path>
            </a:pathLst>
          </a:custGeom>
          <a:ln w="2857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881376" y="4862576"/>
            <a:ext cx="7267575" cy="0"/>
          </a:xfrm>
          <a:custGeom>
            <a:avLst/>
            <a:gdLst/>
            <a:ahLst/>
            <a:cxnLst/>
            <a:rect l="l" t="t" r="r" b="b"/>
            <a:pathLst>
              <a:path w="7267575" h="0">
                <a:moveTo>
                  <a:pt x="0" y="0"/>
                </a:moveTo>
                <a:lnTo>
                  <a:pt x="7267575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890901" y="4862576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-14287" y="14287"/>
                </a:moveTo>
                <a:lnTo>
                  <a:pt x="14287" y="14287"/>
                </a:lnTo>
              </a:path>
            </a:pathLst>
          </a:custGeom>
          <a:ln w="2857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176901" y="4862576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-14287" y="14287"/>
                </a:moveTo>
                <a:lnTo>
                  <a:pt x="14287" y="14287"/>
                </a:lnTo>
              </a:path>
            </a:pathLst>
          </a:custGeom>
          <a:ln w="2857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453376" y="4862576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-14287" y="14287"/>
                </a:moveTo>
                <a:lnTo>
                  <a:pt x="14287" y="14287"/>
                </a:lnTo>
              </a:path>
            </a:pathLst>
          </a:custGeom>
          <a:ln w="2857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739376" y="4862576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-14287" y="14287"/>
                </a:moveTo>
                <a:lnTo>
                  <a:pt x="14287" y="14287"/>
                </a:lnTo>
              </a:path>
            </a:pathLst>
          </a:custGeom>
          <a:ln w="2857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5119370" y="4890452"/>
            <a:ext cx="10858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10" b="1">
                <a:latin typeface="Arial Narrow"/>
                <a:cs typeface="Arial Narrow"/>
              </a:rPr>
              <a:t>1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10068" y="4890770"/>
            <a:ext cx="107950" cy="2425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10" b="1">
                <a:latin typeface="Arial Narrow"/>
                <a:cs typeface="Arial Narrow"/>
              </a:rPr>
              <a:t>2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700514" y="4881181"/>
            <a:ext cx="10858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10" b="1">
                <a:latin typeface="Arial Narrow"/>
                <a:cs typeface="Arial Narrow"/>
              </a:rPr>
              <a:t>3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82875" y="4746879"/>
            <a:ext cx="258445" cy="38163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ts val="1385"/>
              </a:lnSpc>
              <a:spcBef>
                <a:spcPts val="125"/>
              </a:spcBef>
            </a:pPr>
            <a:r>
              <a:rPr dirty="0" sz="1400" spc="10" b="1">
                <a:latin typeface="Arial Narrow"/>
                <a:cs typeface="Arial Narrow"/>
              </a:rPr>
              <a:t>0</a:t>
            </a:r>
            <a:endParaRPr sz="1400">
              <a:latin typeface="Arial Narrow"/>
              <a:cs typeface="Arial Narrow"/>
            </a:endParaRPr>
          </a:p>
          <a:p>
            <a:pPr marL="162560">
              <a:lnSpc>
                <a:spcPts val="1385"/>
              </a:lnSpc>
            </a:pPr>
            <a:r>
              <a:rPr dirty="0" sz="1400" spc="10" b="1">
                <a:latin typeface="Arial Narrow"/>
                <a:cs typeface="Arial Narrow"/>
              </a:rPr>
              <a:t>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45540" y="1970779"/>
            <a:ext cx="232410" cy="1793239"/>
          </a:xfrm>
          <a:prstGeom prst="rect">
            <a:avLst/>
          </a:prstGeom>
        </p:spPr>
        <p:txBody>
          <a:bodyPr wrap="square" lIns="0" tIns="317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400" b="1">
                <a:latin typeface="Arial Narrow"/>
                <a:cs typeface="Arial Narrow"/>
              </a:rPr>
              <a:t>Cumulative </a:t>
            </a:r>
            <a:r>
              <a:rPr dirty="0" sz="1400" spc="-5" b="1">
                <a:latin typeface="Arial Narrow"/>
                <a:cs typeface="Arial Narrow"/>
              </a:rPr>
              <a:t>Incidence</a:t>
            </a:r>
            <a:r>
              <a:rPr dirty="0" sz="1400" spc="-105" b="1">
                <a:latin typeface="Arial Narrow"/>
                <a:cs typeface="Arial Narrow"/>
              </a:rPr>
              <a:t> </a:t>
            </a:r>
            <a:r>
              <a:rPr dirty="0" sz="1400" spc="5" b="1">
                <a:latin typeface="Arial Narrow"/>
                <a:cs typeface="Arial Narrow"/>
              </a:rPr>
              <a:t>(%)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871976" y="823975"/>
            <a:ext cx="0" cy="3209925"/>
          </a:xfrm>
          <a:custGeom>
            <a:avLst/>
            <a:gdLst/>
            <a:ahLst/>
            <a:cxnLst/>
            <a:rect l="l" t="t" r="r" b="b"/>
            <a:pathLst>
              <a:path w="0" h="3209925">
                <a:moveTo>
                  <a:pt x="0" y="3209925"/>
                </a:moveTo>
                <a:lnTo>
                  <a:pt x="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824351" y="401485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857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824351" y="3224276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857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824351" y="2424176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857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824351" y="163360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857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824351" y="83350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857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862451" y="4024376"/>
            <a:ext cx="6048375" cy="0"/>
          </a:xfrm>
          <a:custGeom>
            <a:avLst/>
            <a:gdLst/>
            <a:ahLst/>
            <a:cxnLst/>
            <a:rect l="l" t="t" r="r" b="b"/>
            <a:pathLst>
              <a:path w="6048375" h="0">
                <a:moveTo>
                  <a:pt x="0" y="0"/>
                </a:moveTo>
                <a:lnTo>
                  <a:pt x="6048375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871976" y="4024376"/>
            <a:ext cx="0" cy="38100"/>
          </a:xfrm>
          <a:custGeom>
            <a:avLst/>
            <a:gdLst/>
            <a:ahLst/>
            <a:cxnLst/>
            <a:rect l="l" t="t" r="r" b="b"/>
            <a:pathLst>
              <a:path w="0" h="38100">
                <a:moveTo>
                  <a:pt x="-14287" y="19050"/>
                </a:moveTo>
                <a:lnTo>
                  <a:pt x="14287" y="19050"/>
                </a:lnTo>
              </a:path>
            </a:pathLst>
          </a:custGeom>
          <a:ln w="38100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796026" y="4024376"/>
            <a:ext cx="0" cy="38100"/>
          </a:xfrm>
          <a:custGeom>
            <a:avLst/>
            <a:gdLst/>
            <a:ahLst/>
            <a:cxnLst/>
            <a:rect l="l" t="t" r="r" b="b"/>
            <a:pathLst>
              <a:path w="0" h="38100">
                <a:moveTo>
                  <a:pt x="-14287" y="19050"/>
                </a:moveTo>
                <a:lnTo>
                  <a:pt x="14287" y="19050"/>
                </a:lnTo>
              </a:path>
            </a:pathLst>
          </a:custGeom>
          <a:ln w="38100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710551" y="4024376"/>
            <a:ext cx="0" cy="38100"/>
          </a:xfrm>
          <a:custGeom>
            <a:avLst/>
            <a:gdLst/>
            <a:ahLst/>
            <a:cxnLst/>
            <a:rect l="l" t="t" r="r" b="b"/>
            <a:pathLst>
              <a:path w="0" h="38100">
                <a:moveTo>
                  <a:pt x="-14287" y="19050"/>
                </a:moveTo>
                <a:lnTo>
                  <a:pt x="14287" y="19050"/>
                </a:lnTo>
              </a:path>
            </a:pathLst>
          </a:custGeom>
          <a:ln w="38100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9634601" y="4024376"/>
            <a:ext cx="0" cy="38100"/>
          </a:xfrm>
          <a:custGeom>
            <a:avLst/>
            <a:gdLst/>
            <a:ahLst/>
            <a:cxnLst/>
            <a:rect l="l" t="t" r="r" b="b"/>
            <a:pathLst>
              <a:path w="0" h="38100">
                <a:moveTo>
                  <a:pt x="-14287" y="19050"/>
                </a:moveTo>
                <a:lnTo>
                  <a:pt x="14287" y="19050"/>
                </a:lnTo>
              </a:path>
            </a:pathLst>
          </a:custGeom>
          <a:ln w="38100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3673221" y="3904932"/>
            <a:ext cx="251460" cy="4076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ts val="1490"/>
              </a:lnSpc>
              <a:spcBef>
                <a:spcPts val="125"/>
              </a:spcBef>
            </a:pPr>
            <a:r>
              <a:rPr dirty="0" sz="1400" spc="10" b="1">
                <a:latin typeface="Arial Narrow"/>
                <a:cs typeface="Arial Narrow"/>
              </a:rPr>
              <a:t>0</a:t>
            </a:r>
            <a:endParaRPr sz="1400">
              <a:latin typeface="Arial Narrow"/>
              <a:cs typeface="Arial Narrow"/>
            </a:endParaRPr>
          </a:p>
          <a:p>
            <a:pPr marL="155575">
              <a:lnSpc>
                <a:spcPts val="1490"/>
              </a:lnSpc>
            </a:pPr>
            <a:r>
              <a:rPr dirty="0" sz="1400" spc="10" b="1">
                <a:latin typeface="Arial Narrow"/>
                <a:cs typeface="Arial Narrow"/>
              </a:rPr>
              <a:t>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745734" y="4066857"/>
            <a:ext cx="10858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10" b="1">
                <a:latin typeface="Arial Narrow"/>
                <a:cs typeface="Arial Narrow"/>
              </a:rPr>
              <a:t>1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668259" y="4058348"/>
            <a:ext cx="10858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10" b="1">
                <a:latin typeface="Arial Narrow"/>
                <a:cs typeface="Arial Narrow"/>
              </a:rPr>
              <a:t>2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584055" y="4074541"/>
            <a:ext cx="107950" cy="2425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10" b="1">
                <a:latin typeface="Arial Narrow"/>
                <a:cs typeface="Arial Narrow"/>
              </a:rPr>
              <a:t>3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511803" y="3090862"/>
            <a:ext cx="23749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5" b="1">
                <a:latin typeface="Arial Narrow"/>
                <a:cs typeface="Arial Narrow"/>
              </a:rPr>
              <a:t>2</a:t>
            </a:r>
            <a:r>
              <a:rPr dirty="0" sz="1400" spc="-10">
                <a:latin typeface="Arial Narrow"/>
                <a:cs typeface="Arial Narrow"/>
              </a:rPr>
              <a:t>·</a:t>
            </a:r>
            <a:r>
              <a:rPr dirty="0" sz="1400" spc="10" b="1">
                <a:latin typeface="Arial Narrow"/>
                <a:cs typeface="Arial Narrow"/>
              </a:rPr>
              <a:t>5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618229" y="2300922"/>
            <a:ext cx="10858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10" b="1">
                <a:latin typeface="Arial Narrow"/>
                <a:cs typeface="Arial Narrow"/>
              </a:rPr>
              <a:t>5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516629" y="1499806"/>
            <a:ext cx="236854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5" b="1">
                <a:latin typeface="Arial Narrow"/>
                <a:cs typeface="Arial Narrow"/>
              </a:rPr>
              <a:t>7</a:t>
            </a:r>
            <a:r>
              <a:rPr dirty="0" sz="1400" spc="-10">
                <a:latin typeface="Arial Narrow"/>
                <a:cs typeface="Arial Narrow"/>
              </a:rPr>
              <a:t>·</a:t>
            </a:r>
            <a:r>
              <a:rPr dirty="0" sz="1400" spc="10" b="1">
                <a:latin typeface="Arial Narrow"/>
                <a:cs typeface="Arial Narrow"/>
              </a:rPr>
              <a:t>5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564509" y="695959"/>
            <a:ext cx="196850" cy="2425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35" b="1">
                <a:latin typeface="Arial Narrow"/>
                <a:cs typeface="Arial Narrow"/>
              </a:rPr>
              <a:t>10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491739" y="570547"/>
            <a:ext cx="26987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30" b="1">
                <a:latin typeface="Arial Narrow"/>
                <a:cs typeface="Arial Narrow"/>
              </a:rPr>
              <a:t>1</a:t>
            </a:r>
            <a:r>
              <a:rPr dirty="0" sz="1400" spc="-45" b="1">
                <a:latin typeface="Arial Narrow"/>
                <a:cs typeface="Arial Narrow"/>
              </a:rPr>
              <a:t>0</a:t>
            </a:r>
            <a:r>
              <a:rPr dirty="0" sz="1400" spc="10" b="1">
                <a:latin typeface="Arial Narrow"/>
                <a:cs typeface="Arial Narrow"/>
              </a:rPr>
              <a:t>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876675" y="3067050"/>
            <a:ext cx="5905500" cy="952500"/>
          </a:xfrm>
          <a:custGeom>
            <a:avLst/>
            <a:gdLst/>
            <a:ahLst/>
            <a:cxnLst/>
            <a:rect l="l" t="t" r="r" b="b"/>
            <a:pathLst>
              <a:path w="5905500" h="952500">
                <a:moveTo>
                  <a:pt x="0" y="952500"/>
                </a:moveTo>
                <a:lnTo>
                  <a:pt x="36702" y="952500"/>
                </a:lnTo>
                <a:lnTo>
                  <a:pt x="36702" y="941069"/>
                </a:lnTo>
                <a:lnTo>
                  <a:pt x="94487" y="941069"/>
                </a:lnTo>
                <a:lnTo>
                  <a:pt x="94487" y="929639"/>
                </a:lnTo>
                <a:lnTo>
                  <a:pt x="120776" y="929639"/>
                </a:lnTo>
                <a:lnTo>
                  <a:pt x="120776" y="906652"/>
                </a:lnTo>
                <a:lnTo>
                  <a:pt x="603630" y="906652"/>
                </a:lnTo>
                <a:lnTo>
                  <a:pt x="603630" y="895223"/>
                </a:lnTo>
                <a:lnTo>
                  <a:pt x="745489" y="895223"/>
                </a:lnTo>
                <a:lnTo>
                  <a:pt x="745489" y="883666"/>
                </a:lnTo>
                <a:lnTo>
                  <a:pt x="792607" y="883666"/>
                </a:lnTo>
                <a:lnTo>
                  <a:pt x="792607" y="872108"/>
                </a:lnTo>
                <a:lnTo>
                  <a:pt x="918717" y="872108"/>
                </a:lnTo>
                <a:lnTo>
                  <a:pt x="918717" y="860551"/>
                </a:lnTo>
                <a:lnTo>
                  <a:pt x="1023620" y="860551"/>
                </a:lnTo>
                <a:lnTo>
                  <a:pt x="1023620" y="849122"/>
                </a:lnTo>
                <a:lnTo>
                  <a:pt x="1060323" y="849122"/>
                </a:lnTo>
                <a:lnTo>
                  <a:pt x="1060323" y="837438"/>
                </a:lnTo>
                <a:lnTo>
                  <a:pt x="1265174" y="837438"/>
                </a:lnTo>
                <a:lnTo>
                  <a:pt x="1265174" y="825881"/>
                </a:lnTo>
                <a:lnTo>
                  <a:pt x="1406778" y="825881"/>
                </a:lnTo>
                <a:lnTo>
                  <a:pt x="1406778" y="814324"/>
                </a:lnTo>
                <a:lnTo>
                  <a:pt x="1422653" y="814324"/>
                </a:lnTo>
                <a:lnTo>
                  <a:pt x="1422653" y="802767"/>
                </a:lnTo>
                <a:lnTo>
                  <a:pt x="1438402" y="802767"/>
                </a:lnTo>
                <a:lnTo>
                  <a:pt x="1438402" y="791210"/>
                </a:lnTo>
                <a:lnTo>
                  <a:pt x="1837309" y="791210"/>
                </a:lnTo>
                <a:lnTo>
                  <a:pt x="1837309" y="779399"/>
                </a:lnTo>
                <a:lnTo>
                  <a:pt x="1853057" y="779399"/>
                </a:lnTo>
                <a:lnTo>
                  <a:pt x="1853057" y="767714"/>
                </a:lnTo>
                <a:lnTo>
                  <a:pt x="1910714" y="767714"/>
                </a:lnTo>
                <a:lnTo>
                  <a:pt x="1910714" y="744219"/>
                </a:lnTo>
                <a:lnTo>
                  <a:pt x="1947545" y="744219"/>
                </a:lnTo>
                <a:lnTo>
                  <a:pt x="1947545" y="732408"/>
                </a:lnTo>
                <a:lnTo>
                  <a:pt x="1968500" y="732408"/>
                </a:lnTo>
                <a:lnTo>
                  <a:pt x="1968500" y="720598"/>
                </a:lnTo>
                <a:lnTo>
                  <a:pt x="2026285" y="720598"/>
                </a:lnTo>
                <a:lnTo>
                  <a:pt x="2026285" y="708532"/>
                </a:lnTo>
                <a:lnTo>
                  <a:pt x="2110232" y="708532"/>
                </a:lnTo>
                <a:lnTo>
                  <a:pt x="2110232" y="696213"/>
                </a:lnTo>
                <a:lnTo>
                  <a:pt x="2115566" y="696213"/>
                </a:lnTo>
                <a:lnTo>
                  <a:pt x="2115566" y="683894"/>
                </a:lnTo>
                <a:lnTo>
                  <a:pt x="2194179" y="683894"/>
                </a:lnTo>
                <a:lnTo>
                  <a:pt x="2194179" y="671576"/>
                </a:lnTo>
                <a:lnTo>
                  <a:pt x="2225675" y="671576"/>
                </a:lnTo>
                <a:lnTo>
                  <a:pt x="2225675" y="659257"/>
                </a:lnTo>
                <a:lnTo>
                  <a:pt x="2845180" y="659257"/>
                </a:lnTo>
                <a:lnTo>
                  <a:pt x="2845180" y="645287"/>
                </a:lnTo>
                <a:lnTo>
                  <a:pt x="2918586" y="645287"/>
                </a:lnTo>
                <a:lnTo>
                  <a:pt x="2918586" y="630936"/>
                </a:lnTo>
                <a:lnTo>
                  <a:pt x="2950209" y="630936"/>
                </a:lnTo>
                <a:lnTo>
                  <a:pt x="2950209" y="616457"/>
                </a:lnTo>
                <a:lnTo>
                  <a:pt x="2986913" y="616457"/>
                </a:lnTo>
                <a:lnTo>
                  <a:pt x="2986913" y="601726"/>
                </a:lnTo>
                <a:lnTo>
                  <a:pt x="3118104" y="601726"/>
                </a:lnTo>
                <a:lnTo>
                  <a:pt x="3118104" y="586358"/>
                </a:lnTo>
                <a:lnTo>
                  <a:pt x="3144393" y="586358"/>
                </a:lnTo>
                <a:lnTo>
                  <a:pt x="3144393" y="570864"/>
                </a:lnTo>
                <a:lnTo>
                  <a:pt x="3238880" y="570864"/>
                </a:lnTo>
                <a:lnTo>
                  <a:pt x="3238880" y="554989"/>
                </a:lnTo>
                <a:lnTo>
                  <a:pt x="3249295" y="554989"/>
                </a:lnTo>
                <a:lnTo>
                  <a:pt x="3249295" y="538988"/>
                </a:lnTo>
                <a:lnTo>
                  <a:pt x="3343909" y="538988"/>
                </a:lnTo>
                <a:lnTo>
                  <a:pt x="3343909" y="522604"/>
                </a:lnTo>
                <a:lnTo>
                  <a:pt x="3485515" y="522604"/>
                </a:lnTo>
                <a:lnTo>
                  <a:pt x="3485515" y="505333"/>
                </a:lnTo>
                <a:lnTo>
                  <a:pt x="3642995" y="505333"/>
                </a:lnTo>
                <a:lnTo>
                  <a:pt x="3642995" y="487299"/>
                </a:lnTo>
                <a:lnTo>
                  <a:pt x="3748024" y="487299"/>
                </a:lnTo>
                <a:lnTo>
                  <a:pt x="3748024" y="468502"/>
                </a:lnTo>
                <a:lnTo>
                  <a:pt x="3763772" y="468502"/>
                </a:lnTo>
                <a:lnTo>
                  <a:pt x="3763772" y="449452"/>
                </a:lnTo>
                <a:lnTo>
                  <a:pt x="4005326" y="449452"/>
                </a:lnTo>
                <a:lnTo>
                  <a:pt x="4005326" y="428244"/>
                </a:lnTo>
                <a:lnTo>
                  <a:pt x="4141724" y="428244"/>
                </a:lnTo>
                <a:lnTo>
                  <a:pt x="4141724" y="406400"/>
                </a:lnTo>
                <a:lnTo>
                  <a:pt x="4152265" y="406400"/>
                </a:lnTo>
                <a:lnTo>
                  <a:pt x="4152265" y="384683"/>
                </a:lnTo>
                <a:lnTo>
                  <a:pt x="4157472" y="384683"/>
                </a:lnTo>
                <a:lnTo>
                  <a:pt x="4157472" y="362712"/>
                </a:lnTo>
                <a:lnTo>
                  <a:pt x="4183760" y="362712"/>
                </a:lnTo>
                <a:lnTo>
                  <a:pt x="4183760" y="340740"/>
                </a:lnTo>
                <a:lnTo>
                  <a:pt x="4188968" y="340740"/>
                </a:lnTo>
                <a:lnTo>
                  <a:pt x="4188968" y="318770"/>
                </a:lnTo>
                <a:lnTo>
                  <a:pt x="4262501" y="318770"/>
                </a:lnTo>
                <a:lnTo>
                  <a:pt x="4262501" y="296290"/>
                </a:lnTo>
                <a:lnTo>
                  <a:pt x="4288790" y="296290"/>
                </a:lnTo>
                <a:lnTo>
                  <a:pt x="4288790" y="273558"/>
                </a:lnTo>
                <a:lnTo>
                  <a:pt x="4399026" y="273558"/>
                </a:lnTo>
                <a:lnTo>
                  <a:pt x="4399026" y="250062"/>
                </a:lnTo>
                <a:lnTo>
                  <a:pt x="4440935" y="250062"/>
                </a:lnTo>
                <a:lnTo>
                  <a:pt x="4440935" y="226313"/>
                </a:lnTo>
                <a:lnTo>
                  <a:pt x="4593208" y="226313"/>
                </a:lnTo>
                <a:lnTo>
                  <a:pt x="4593208" y="201040"/>
                </a:lnTo>
                <a:lnTo>
                  <a:pt x="4708652" y="201040"/>
                </a:lnTo>
                <a:lnTo>
                  <a:pt x="4708652" y="173862"/>
                </a:lnTo>
                <a:lnTo>
                  <a:pt x="4761103" y="173862"/>
                </a:lnTo>
                <a:lnTo>
                  <a:pt x="4761103" y="146176"/>
                </a:lnTo>
                <a:lnTo>
                  <a:pt x="5123307" y="146176"/>
                </a:lnTo>
                <a:lnTo>
                  <a:pt x="5123307" y="112902"/>
                </a:lnTo>
                <a:lnTo>
                  <a:pt x="5181092" y="112902"/>
                </a:lnTo>
                <a:lnTo>
                  <a:pt x="5181092" y="78486"/>
                </a:lnTo>
                <a:lnTo>
                  <a:pt x="5217795" y="78486"/>
                </a:lnTo>
                <a:lnTo>
                  <a:pt x="5217795" y="43814"/>
                </a:lnTo>
                <a:lnTo>
                  <a:pt x="5611495" y="43814"/>
                </a:lnTo>
                <a:lnTo>
                  <a:pt x="5611495" y="0"/>
                </a:lnTo>
                <a:lnTo>
                  <a:pt x="5905500" y="0"/>
                </a:lnTo>
              </a:path>
            </a:pathLst>
          </a:custGeom>
          <a:ln w="18309">
            <a:solidFill>
              <a:srgbClr val="E31A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876675" y="3076575"/>
            <a:ext cx="5905500" cy="942975"/>
          </a:xfrm>
          <a:custGeom>
            <a:avLst/>
            <a:gdLst/>
            <a:ahLst/>
            <a:cxnLst/>
            <a:rect l="l" t="t" r="r" b="b"/>
            <a:pathLst>
              <a:path w="5905500" h="942975">
                <a:moveTo>
                  <a:pt x="0" y="942975"/>
                </a:moveTo>
                <a:lnTo>
                  <a:pt x="47244" y="942975"/>
                </a:lnTo>
                <a:lnTo>
                  <a:pt x="47244" y="931418"/>
                </a:lnTo>
                <a:lnTo>
                  <a:pt x="52450" y="931418"/>
                </a:lnTo>
                <a:lnTo>
                  <a:pt x="52450" y="919861"/>
                </a:lnTo>
                <a:lnTo>
                  <a:pt x="152273" y="919861"/>
                </a:lnTo>
                <a:lnTo>
                  <a:pt x="152273" y="908431"/>
                </a:lnTo>
                <a:lnTo>
                  <a:pt x="215264" y="908431"/>
                </a:lnTo>
                <a:lnTo>
                  <a:pt x="215264" y="896874"/>
                </a:lnTo>
                <a:lnTo>
                  <a:pt x="356997" y="896874"/>
                </a:lnTo>
                <a:lnTo>
                  <a:pt x="356997" y="885189"/>
                </a:lnTo>
                <a:lnTo>
                  <a:pt x="377951" y="885189"/>
                </a:lnTo>
                <a:lnTo>
                  <a:pt x="377951" y="873760"/>
                </a:lnTo>
                <a:lnTo>
                  <a:pt x="640461" y="873760"/>
                </a:lnTo>
                <a:lnTo>
                  <a:pt x="640461" y="862076"/>
                </a:lnTo>
                <a:lnTo>
                  <a:pt x="1023620" y="862076"/>
                </a:lnTo>
                <a:lnTo>
                  <a:pt x="1023620" y="850519"/>
                </a:lnTo>
                <a:lnTo>
                  <a:pt x="1044575" y="850519"/>
                </a:lnTo>
                <a:lnTo>
                  <a:pt x="1044575" y="838835"/>
                </a:lnTo>
                <a:lnTo>
                  <a:pt x="1139189" y="838835"/>
                </a:lnTo>
                <a:lnTo>
                  <a:pt x="1139189" y="827277"/>
                </a:lnTo>
                <a:lnTo>
                  <a:pt x="1228344" y="827277"/>
                </a:lnTo>
                <a:lnTo>
                  <a:pt x="1228344" y="815594"/>
                </a:lnTo>
                <a:lnTo>
                  <a:pt x="1364869" y="815594"/>
                </a:lnTo>
                <a:lnTo>
                  <a:pt x="1364869" y="803910"/>
                </a:lnTo>
                <a:lnTo>
                  <a:pt x="1433067" y="803910"/>
                </a:lnTo>
                <a:lnTo>
                  <a:pt x="1433067" y="792226"/>
                </a:lnTo>
                <a:lnTo>
                  <a:pt x="1574800" y="792226"/>
                </a:lnTo>
                <a:lnTo>
                  <a:pt x="1574800" y="780542"/>
                </a:lnTo>
                <a:lnTo>
                  <a:pt x="1679828" y="780542"/>
                </a:lnTo>
                <a:lnTo>
                  <a:pt x="1679828" y="768857"/>
                </a:lnTo>
                <a:lnTo>
                  <a:pt x="1784730" y="768857"/>
                </a:lnTo>
                <a:lnTo>
                  <a:pt x="1784730" y="757174"/>
                </a:lnTo>
                <a:lnTo>
                  <a:pt x="1837309" y="757174"/>
                </a:lnTo>
                <a:lnTo>
                  <a:pt x="1837309" y="733679"/>
                </a:lnTo>
                <a:lnTo>
                  <a:pt x="1879346" y="733679"/>
                </a:lnTo>
                <a:lnTo>
                  <a:pt x="1879346" y="721994"/>
                </a:lnTo>
                <a:lnTo>
                  <a:pt x="1905508" y="721994"/>
                </a:lnTo>
                <a:lnTo>
                  <a:pt x="1905508" y="710057"/>
                </a:lnTo>
                <a:lnTo>
                  <a:pt x="1910714" y="710057"/>
                </a:lnTo>
                <a:lnTo>
                  <a:pt x="1910714" y="686562"/>
                </a:lnTo>
                <a:lnTo>
                  <a:pt x="1963292" y="686562"/>
                </a:lnTo>
                <a:lnTo>
                  <a:pt x="1963292" y="674751"/>
                </a:lnTo>
                <a:lnTo>
                  <a:pt x="2020951" y="674751"/>
                </a:lnTo>
                <a:lnTo>
                  <a:pt x="2020951" y="662686"/>
                </a:lnTo>
                <a:lnTo>
                  <a:pt x="2094484" y="662686"/>
                </a:lnTo>
                <a:lnTo>
                  <a:pt x="2094484" y="650494"/>
                </a:lnTo>
                <a:lnTo>
                  <a:pt x="2125979" y="650494"/>
                </a:lnTo>
                <a:lnTo>
                  <a:pt x="2125979" y="638175"/>
                </a:lnTo>
                <a:lnTo>
                  <a:pt x="2168016" y="638175"/>
                </a:lnTo>
                <a:lnTo>
                  <a:pt x="2168016" y="625729"/>
                </a:lnTo>
                <a:lnTo>
                  <a:pt x="2183765" y="625729"/>
                </a:lnTo>
                <a:lnTo>
                  <a:pt x="2183765" y="613410"/>
                </a:lnTo>
                <a:lnTo>
                  <a:pt x="2299208" y="613410"/>
                </a:lnTo>
                <a:lnTo>
                  <a:pt x="2299208" y="600963"/>
                </a:lnTo>
                <a:lnTo>
                  <a:pt x="2325497" y="600963"/>
                </a:lnTo>
                <a:lnTo>
                  <a:pt x="2325497" y="588391"/>
                </a:lnTo>
                <a:lnTo>
                  <a:pt x="2414651" y="588391"/>
                </a:lnTo>
                <a:lnTo>
                  <a:pt x="2414651" y="575691"/>
                </a:lnTo>
                <a:lnTo>
                  <a:pt x="2514473" y="575691"/>
                </a:lnTo>
                <a:lnTo>
                  <a:pt x="2514473" y="562610"/>
                </a:lnTo>
                <a:lnTo>
                  <a:pt x="2745358" y="562610"/>
                </a:lnTo>
                <a:lnTo>
                  <a:pt x="2745358" y="548894"/>
                </a:lnTo>
                <a:lnTo>
                  <a:pt x="2824226" y="548894"/>
                </a:lnTo>
                <a:lnTo>
                  <a:pt x="2824226" y="534924"/>
                </a:lnTo>
                <a:lnTo>
                  <a:pt x="2892425" y="534924"/>
                </a:lnTo>
                <a:lnTo>
                  <a:pt x="2892425" y="520573"/>
                </a:lnTo>
                <a:lnTo>
                  <a:pt x="3028823" y="520573"/>
                </a:lnTo>
                <a:lnTo>
                  <a:pt x="3028823" y="505587"/>
                </a:lnTo>
                <a:lnTo>
                  <a:pt x="3149600" y="505587"/>
                </a:lnTo>
                <a:lnTo>
                  <a:pt x="3149600" y="490092"/>
                </a:lnTo>
                <a:lnTo>
                  <a:pt x="3175889" y="490092"/>
                </a:lnTo>
                <a:lnTo>
                  <a:pt x="3175889" y="474345"/>
                </a:lnTo>
                <a:lnTo>
                  <a:pt x="3601084" y="474345"/>
                </a:lnTo>
                <a:lnTo>
                  <a:pt x="3601084" y="456311"/>
                </a:lnTo>
                <a:lnTo>
                  <a:pt x="3642995" y="456311"/>
                </a:lnTo>
                <a:lnTo>
                  <a:pt x="3642995" y="438150"/>
                </a:lnTo>
                <a:lnTo>
                  <a:pt x="3716528" y="438150"/>
                </a:lnTo>
                <a:lnTo>
                  <a:pt x="3716528" y="419353"/>
                </a:lnTo>
                <a:lnTo>
                  <a:pt x="4042029" y="419353"/>
                </a:lnTo>
                <a:lnTo>
                  <a:pt x="4042029" y="397890"/>
                </a:lnTo>
                <a:lnTo>
                  <a:pt x="4115434" y="397890"/>
                </a:lnTo>
                <a:lnTo>
                  <a:pt x="4115434" y="376047"/>
                </a:lnTo>
                <a:lnTo>
                  <a:pt x="4131309" y="376047"/>
                </a:lnTo>
                <a:lnTo>
                  <a:pt x="4131309" y="354075"/>
                </a:lnTo>
                <a:lnTo>
                  <a:pt x="4168013" y="354075"/>
                </a:lnTo>
                <a:lnTo>
                  <a:pt x="4168013" y="331850"/>
                </a:lnTo>
                <a:lnTo>
                  <a:pt x="4215257" y="331850"/>
                </a:lnTo>
                <a:lnTo>
                  <a:pt x="4215257" y="309245"/>
                </a:lnTo>
                <a:lnTo>
                  <a:pt x="4309745" y="309245"/>
                </a:lnTo>
                <a:lnTo>
                  <a:pt x="4309745" y="285876"/>
                </a:lnTo>
                <a:lnTo>
                  <a:pt x="5485638" y="285876"/>
                </a:lnTo>
                <a:lnTo>
                  <a:pt x="5485638" y="244983"/>
                </a:lnTo>
                <a:lnTo>
                  <a:pt x="5511800" y="244983"/>
                </a:lnTo>
                <a:lnTo>
                  <a:pt x="5511800" y="203453"/>
                </a:lnTo>
                <a:lnTo>
                  <a:pt x="5517007" y="203453"/>
                </a:lnTo>
                <a:lnTo>
                  <a:pt x="5517007" y="161544"/>
                </a:lnTo>
                <a:lnTo>
                  <a:pt x="5658739" y="161544"/>
                </a:lnTo>
                <a:lnTo>
                  <a:pt x="5658739" y="114935"/>
                </a:lnTo>
                <a:lnTo>
                  <a:pt x="5805805" y="114935"/>
                </a:lnTo>
                <a:lnTo>
                  <a:pt x="5805805" y="59816"/>
                </a:lnTo>
                <a:lnTo>
                  <a:pt x="5889752" y="59816"/>
                </a:lnTo>
                <a:lnTo>
                  <a:pt x="5889752" y="0"/>
                </a:lnTo>
                <a:lnTo>
                  <a:pt x="5905500" y="0"/>
                </a:lnTo>
              </a:path>
            </a:pathLst>
          </a:custGeom>
          <a:ln w="18309">
            <a:solidFill>
              <a:srgbClr val="377DB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886075" y="4705350"/>
            <a:ext cx="7048500" cy="123825"/>
          </a:xfrm>
          <a:custGeom>
            <a:avLst/>
            <a:gdLst/>
            <a:ahLst/>
            <a:cxnLst/>
            <a:rect l="l" t="t" r="r" b="b"/>
            <a:pathLst>
              <a:path w="7048500" h="123825">
                <a:moveTo>
                  <a:pt x="0" y="123825"/>
                </a:moveTo>
                <a:lnTo>
                  <a:pt x="43814" y="123825"/>
                </a:lnTo>
                <a:lnTo>
                  <a:pt x="43814" y="122300"/>
                </a:lnTo>
                <a:lnTo>
                  <a:pt x="112775" y="122300"/>
                </a:lnTo>
                <a:lnTo>
                  <a:pt x="112775" y="120904"/>
                </a:lnTo>
                <a:lnTo>
                  <a:pt x="144018" y="120904"/>
                </a:lnTo>
                <a:lnTo>
                  <a:pt x="144018" y="117856"/>
                </a:lnTo>
                <a:lnTo>
                  <a:pt x="720471" y="117856"/>
                </a:lnTo>
                <a:lnTo>
                  <a:pt x="720471" y="116331"/>
                </a:lnTo>
                <a:lnTo>
                  <a:pt x="889635" y="116331"/>
                </a:lnTo>
                <a:lnTo>
                  <a:pt x="889635" y="114807"/>
                </a:lnTo>
                <a:lnTo>
                  <a:pt x="946023" y="114807"/>
                </a:lnTo>
                <a:lnTo>
                  <a:pt x="946023" y="113411"/>
                </a:lnTo>
                <a:lnTo>
                  <a:pt x="1096390" y="113411"/>
                </a:lnTo>
                <a:lnTo>
                  <a:pt x="1096390" y="111887"/>
                </a:lnTo>
                <a:lnTo>
                  <a:pt x="1221739" y="111887"/>
                </a:lnTo>
                <a:lnTo>
                  <a:pt x="1221739" y="110362"/>
                </a:lnTo>
                <a:lnTo>
                  <a:pt x="1265554" y="110362"/>
                </a:lnTo>
                <a:lnTo>
                  <a:pt x="1265554" y="108838"/>
                </a:lnTo>
                <a:lnTo>
                  <a:pt x="1509902" y="108838"/>
                </a:lnTo>
                <a:lnTo>
                  <a:pt x="1509902" y="107314"/>
                </a:lnTo>
                <a:lnTo>
                  <a:pt x="1679066" y="107314"/>
                </a:lnTo>
                <a:lnTo>
                  <a:pt x="1679066" y="105918"/>
                </a:lnTo>
                <a:lnTo>
                  <a:pt x="1697863" y="105918"/>
                </a:lnTo>
                <a:lnTo>
                  <a:pt x="1697863" y="104393"/>
                </a:lnTo>
                <a:lnTo>
                  <a:pt x="1716659" y="104393"/>
                </a:lnTo>
                <a:lnTo>
                  <a:pt x="1716659" y="102869"/>
                </a:lnTo>
                <a:lnTo>
                  <a:pt x="2192909" y="102869"/>
                </a:lnTo>
                <a:lnTo>
                  <a:pt x="2192909" y="101345"/>
                </a:lnTo>
                <a:lnTo>
                  <a:pt x="2211704" y="101345"/>
                </a:lnTo>
                <a:lnTo>
                  <a:pt x="2211704" y="99822"/>
                </a:lnTo>
                <a:lnTo>
                  <a:pt x="2280539" y="99822"/>
                </a:lnTo>
                <a:lnTo>
                  <a:pt x="2280539" y="96774"/>
                </a:lnTo>
                <a:lnTo>
                  <a:pt x="2324480" y="96774"/>
                </a:lnTo>
                <a:lnTo>
                  <a:pt x="2324480" y="95123"/>
                </a:lnTo>
                <a:lnTo>
                  <a:pt x="2349500" y="95123"/>
                </a:lnTo>
                <a:lnTo>
                  <a:pt x="2349500" y="93599"/>
                </a:lnTo>
                <a:lnTo>
                  <a:pt x="2418461" y="93599"/>
                </a:lnTo>
                <a:lnTo>
                  <a:pt x="2418461" y="92075"/>
                </a:lnTo>
                <a:lnTo>
                  <a:pt x="2518664" y="92075"/>
                </a:lnTo>
                <a:lnTo>
                  <a:pt x="2518664" y="90550"/>
                </a:lnTo>
                <a:lnTo>
                  <a:pt x="2524887" y="90550"/>
                </a:lnTo>
                <a:lnTo>
                  <a:pt x="2524887" y="88900"/>
                </a:lnTo>
                <a:lnTo>
                  <a:pt x="2618866" y="88900"/>
                </a:lnTo>
                <a:lnTo>
                  <a:pt x="2618866" y="87249"/>
                </a:lnTo>
                <a:lnTo>
                  <a:pt x="2656459" y="87249"/>
                </a:lnTo>
                <a:lnTo>
                  <a:pt x="2656459" y="85725"/>
                </a:lnTo>
                <a:lnTo>
                  <a:pt x="3395853" y="85725"/>
                </a:lnTo>
                <a:lnTo>
                  <a:pt x="3395853" y="83947"/>
                </a:lnTo>
                <a:lnTo>
                  <a:pt x="3483483" y="83947"/>
                </a:lnTo>
                <a:lnTo>
                  <a:pt x="3483483" y="82042"/>
                </a:lnTo>
                <a:lnTo>
                  <a:pt x="3521075" y="82042"/>
                </a:lnTo>
                <a:lnTo>
                  <a:pt x="3521075" y="80137"/>
                </a:lnTo>
                <a:lnTo>
                  <a:pt x="3565016" y="80137"/>
                </a:lnTo>
                <a:lnTo>
                  <a:pt x="3565016" y="78231"/>
                </a:lnTo>
                <a:lnTo>
                  <a:pt x="3721607" y="78231"/>
                </a:lnTo>
                <a:lnTo>
                  <a:pt x="3721607" y="76200"/>
                </a:lnTo>
                <a:lnTo>
                  <a:pt x="3752977" y="76200"/>
                </a:lnTo>
                <a:lnTo>
                  <a:pt x="3752977" y="74168"/>
                </a:lnTo>
                <a:lnTo>
                  <a:pt x="3865753" y="74168"/>
                </a:lnTo>
                <a:lnTo>
                  <a:pt x="3865753" y="72136"/>
                </a:lnTo>
                <a:lnTo>
                  <a:pt x="3878199" y="72136"/>
                </a:lnTo>
                <a:lnTo>
                  <a:pt x="3878199" y="70104"/>
                </a:lnTo>
                <a:lnTo>
                  <a:pt x="3990975" y="70104"/>
                </a:lnTo>
                <a:lnTo>
                  <a:pt x="3990975" y="67944"/>
                </a:lnTo>
                <a:lnTo>
                  <a:pt x="4160139" y="67944"/>
                </a:lnTo>
                <a:lnTo>
                  <a:pt x="4160139" y="65658"/>
                </a:lnTo>
                <a:lnTo>
                  <a:pt x="4348099" y="65658"/>
                </a:lnTo>
                <a:lnTo>
                  <a:pt x="4348099" y="63373"/>
                </a:lnTo>
                <a:lnTo>
                  <a:pt x="4473448" y="63373"/>
                </a:lnTo>
                <a:lnTo>
                  <a:pt x="4473448" y="60832"/>
                </a:lnTo>
                <a:lnTo>
                  <a:pt x="4492244" y="60832"/>
                </a:lnTo>
                <a:lnTo>
                  <a:pt x="4492244" y="58419"/>
                </a:lnTo>
                <a:lnTo>
                  <a:pt x="4780407" y="58419"/>
                </a:lnTo>
                <a:lnTo>
                  <a:pt x="4780407" y="55625"/>
                </a:lnTo>
                <a:lnTo>
                  <a:pt x="4943348" y="55625"/>
                </a:lnTo>
                <a:lnTo>
                  <a:pt x="4943348" y="52831"/>
                </a:lnTo>
                <a:lnTo>
                  <a:pt x="4955921" y="52831"/>
                </a:lnTo>
                <a:lnTo>
                  <a:pt x="4955921" y="49911"/>
                </a:lnTo>
                <a:lnTo>
                  <a:pt x="4962144" y="49911"/>
                </a:lnTo>
                <a:lnTo>
                  <a:pt x="4962144" y="47117"/>
                </a:lnTo>
                <a:lnTo>
                  <a:pt x="4993513" y="47117"/>
                </a:lnTo>
                <a:lnTo>
                  <a:pt x="4993513" y="44323"/>
                </a:lnTo>
                <a:lnTo>
                  <a:pt x="4999735" y="44323"/>
                </a:lnTo>
                <a:lnTo>
                  <a:pt x="4999735" y="41401"/>
                </a:lnTo>
                <a:lnTo>
                  <a:pt x="5087493" y="41401"/>
                </a:lnTo>
                <a:lnTo>
                  <a:pt x="5087493" y="38481"/>
                </a:lnTo>
                <a:lnTo>
                  <a:pt x="5118734" y="38481"/>
                </a:lnTo>
                <a:lnTo>
                  <a:pt x="5118734" y="35560"/>
                </a:lnTo>
                <a:lnTo>
                  <a:pt x="5250307" y="35560"/>
                </a:lnTo>
                <a:lnTo>
                  <a:pt x="5250307" y="32512"/>
                </a:lnTo>
                <a:lnTo>
                  <a:pt x="5300472" y="32512"/>
                </a:lnTo>
                <a:lnTo>
                  <a:pt x="5300472" y="29337"/>
                </a:lnTo>
                <a:lnTo>
                  <a:pt x="5482208" y="29337"/>
                </a:lnTo>
                <a:lnTo>
                  <a:pt x="5482208" y="26162"/>
                </a:lnTo>
                <a:lnTo>
                  <a:pt x="5620004" y="26162"/>
                </a:lnTo>
                <a:lnTo>
                  <a:pt x="5620004" y="22606"/>
                </a:lnTo>
                <a:lnTo>
                  <a:pt x="5682615" y="22606"/>
                </a:lnTo>
                <a:lnTo>
                  <a:pt x="5682615" y="19050"/>
                </a:lnTo>
                <a:lnTo>
                  <a:pt x="6114923" y="19050"/>
                </a:lnTo>
                <a:lnTo>
                  <a:pt x="6114923" y="14731"/>
                </a:lnTo>
                <a:lnTo>
                  <a:pt x="6183883" y="14731"/>
                </a:lnTo>
                <a:lnTo>
                  <a:pt x="6183883" y="10160"/>
                </a:lnTo>
                <a:lnTo>
                  <a:pt x="6227699" y="10160"/>
                </a:lnTo>
                <a:lnTo>
                  <a:pt x="6227699" y="5714"/>
                </a:lnTo>
                <a:lnTo>
                  <a:pt x="6697599" y="5714"/>
                </a:lnTo>
                <a:lnTo>
                  <a:pt x="6697599" y="0"/>
                </a:lnTo>
                <a:lnTo>
                  <a:pt x="7048500" y="0"/>
                </a:lnTo>
              </a:path>
            </a:pathLst>
          </a:custGeom>
          <a:ln w="18309">
            <a:solidFill>
              <a:srgbClr val="E31A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886075" y="4714875"/>
            <a:ext cx="7048500" cy="114300"/>
          </a:xfrm>
          <a:custGeom>
            <a:avLst/>
            <a:gdLst/>
            <a:ahLst/>
            <a:cxnLst/>
            <a:rect l="l" t="t" r="r" b="b"/>
            <a:pathLst>
              <a:path w="7048500" h="114300">
                <a:moveTo>
                  <a:pt x="0" y="114300"/>
                </a:moveTo>
                <a:lnTo>
                  <a:pt x="56387" y="114300"/>
                </a:lnTo>
                <a:lnTo>
                  <a:pt x="56387" y="112902"/>
                </a:lnTo>
                <a:lnTo>
                  <a:pt x="62611" y="112902"/>
                </a:lnTo>
                <a:lnTo>
                  <a:pt x="62611" y="111506"/>
                </a:lnTo>
                <a:lnTo>
                  <a:pt x="181610" y="111506"/>
                </a:lnTo>
                <a:lnTo>
                  <a:pt x="181610" y="110108"/>
                </a:lnTo>
                <a:lnTo>
                  <a:pt x="256794" y="110108"/>
                </a:lnTo>
                <a:lnTo>
                  <a:pt x="256794" y="108712"/>
                </a:lnTo>
                <a:lnTo>
                  <a:pt x="426085" y="108712"/>
                </a:lnTo>
                <a:lnTo>
                  <a:pt x="426085" y="107314"/>
                </a:lnTo>
                <a:lnTo>
                  <a:pt x="451103" y="107314"/>
                </a:lnTo>
                <a:lnTo>
                  <a:pt x="451103" y="105918"/>
                </a:lnTo>
                <a:lnTo>
                  <a:pt x="764413" y="105918"/>
                </a:lnTo>
                <a:lnTo>
                  <a:pt x="764413" y="104520"/>
                </a:lnTo>
                <a:lnTo>
                  <a:pt x="1221739" y="104520"/>
                </a:lnTo>
                <a:lnTo>
                  <a:pt x="1221739" y="103124"/>
                </a:lnTo>
                <a:lnTo>
                  <a:pt x="1246759" y="103124"/>
                </a:lnTo>
                <a:lnTo>
                  <a:pt x="1246759" y="101600"/>
                </a:lnTo>
                <a:lnTo>
                  <a:pt x="1359535" y="101600"/>
                </a:lnTo>
                <a:lnTo>
                  <a:pt x="1359535" y="100202"/>
                </a:lnTo>
                <a:lnTo>
                  <a:pt x="1466088" y="100202"/>
                </a:lnTo>
                <a:lnTo>
                  <a:pt x="1466088" y="98806"/>
                </a:lnTo>
                <a:lnTo>
                  <a:pt x="1629028" y="98806"/>
                </a:lnTo>
                <a:lnTo>
                  <a:pt x="1629028" y="97408"/>
                </a:lnTo>
                <a:lnTo>
                  <a:pt x="1710436" y="97408"/>
                </a:lnTo>
                <a:lnTo>
                  <a:pt x="1710436" y="96012"/>
                </a:lnTo>
                <a:lnTo>
                  <a:pt x="1879600" y="96012"/>
                </a:lnTo>
                <a:lnTo>
                  <a:pt x="1879600" y="94614"/>
                </a:lnTo>
                <a:lnTo>
                  <a:pt x="2004949" y="94614"/>
                </a:lnTo>
                <a:lnTo>
                  <a:pt x="2004949" y="93218"/>
                </a:lnTo>
                <a:lnTo>
                  <a:pt x="2130171" y="93218"/>
                </a:lnTo>
                <a:lnTo>
                  <a:pt x="2130171" y="91820"/>
                </a:lnTo>
                <a:lnTo>
                  <a:pt x="2192909" y="91820"/>
                </a:lnTo>
                <a:lnTo>
                  <a:pt x="2192909" y="88900"/>
                </a:lnTo>
                <a:lnTo>
                  <a:pt x="2242947" y="88900"/>
                </a:lnTo>
                <a:lnTo>
                  <a:pt x="2242947" y="87502"/>
                </a:lnTo>
                <a:lnTo>
                  <a:pt x="2274316" y="87502"/>
                </a:lnTo>
                <a:lnTo>
                  <a:pt x="2274316" y="86106"/>
                </a:lnTo>
                <a:lnTo>
                  <a:pt x="2280539" y="86106"/>
                </a:lnTo>
                <a:lnTo>
                  <a:pt x="2280539" y="83185"/>
                </a:lnTo>
                <a:lnTo>
                  <a:pt x="2343277" y="83185"/>
                </a:lnTo>
                <a:lnTo>
                  <a:pt x="2343277" y="81787"/>
                </a:lnTo>
                <a:lnTo>
                  <a:pt x="2412111" y="81787"/>
                </a:lnTo>
                <a:lnTo>
                  <a:pt x="2412111" y="80263"/>
                </a:lnTo>
                <a:lnTo>
                  <a:pt x="2499867" y="80263"/>
                </a:lnTo>
                <a:lnTo>
                  <a:pt x="2499867" y="78867"/>
                </a:lnTo>
                <a:lnTo>
                  <a:pt x="2537460" y="78867"/>
                </a:lnTo>
                <a:lnTo>
                  <a:pt x="2537460" y="77343"/>
                </a:lnTo>
                <a:lnTo>
                  <a:pt x="2587625" y="77343"/>
                </a:lnTo>
                <a:lnTo>
                  <a:pt x="2587625" y="75818"/>
                </a:lnTo>
                <a:lnTo>
                  <a:pt x="2606421" y="75818"/>
                </a:lnTo>
                <a:lnTo>
                  <a:pt x="2606421" y="74422"/>
                </a:lnTo>
                <a:lnTo>
                  <a:pt x="2744216" y="74422"/>
                </a:lnTo>
                <a:lnTo>
                  <a:pt x="2744216" y="72898"/>
                </a:lnTo>
                <a:lnTo>
                  <a:pt x="2775585" y="72898"/>
                </a:lnTo>
                <a:lnTo>
                  <a:pt x="2775585" y="71374"/>
                </a:lnTo>
                <a:lnTo>
                  <a:pt x="2882011" y="71374"/>
                </a:lnTo>
                <a:lnTo>
                  <a:pt x="2882011" y="69723"/>
                </a:lnTo>
                <a:lnTo>
                  <a:pt x="3001137" y="69723"/>
                </a:lnTo>
                <a:lnTo>
                  <a:pt x="3001137" y="68199"/>
                </a:lnTo>
                <a:lnTo>
                  <a:pt x="3276727" y="68199"/>
                </a:lnTo>
                <a:lnTo>
                  <a:pt x="3276727" y="66548"/>
                </a:lnTo>
                <a:lnTo>
                  <a:pt x="3370707" y="66548"/>
                </a:lnTo>
                <a:lnTo>
                  <a:pt x="3370707" y="64769"/>
                </a:lnTo>
                <a:lnTo>
                  <a:pt x="3452241" y="64769"/>
                </a:lnTo>
                <a:lnTo>
                  <a:pt x="3452241" y="63118"/>
                </a:lnTo>
                <a:lnTo>
                  <a:pt x="3615054" y="63118"/>
                </a:lnTo>
                <a:lnTo>
                  <a:pt x="3615054" y="61341"/>
                </a:lnTo>
                <a:lnTo>
                  <a:pt x="3759200" y="61341"/>
                </a:lnTo>
                <a:lnTo>
                  <a:pt x="3759200" y="59436"/>
                </a:lnTo>
                <a:lnTo>
                  <a:pt x="3790569" y="59436"/>
                </a:lnTo>
                <a:lnTo>
                  <a:pt x="3790569" y="57531"/>
                </a:lnTo>
                <a:lnTo>
                  <a:pt x="4298060" y="57531"/>
                </a:lnTo>
                <a:lnTo>
                  <a:pt x="4298060" y="55244"/>
                </a:lnTo>
                <a:lnTo>
                  <a:pt x="4348099" y="55244"/>
                </a:lnTo>
                <a:lnTo>
                  <a:pt x="4348099" y="53086"/>
                </a:lnTo>
                <a:lnTo>
                  <a:pt x="4435856" y="53086"/>
                </a:lnTo>
                <a:lnTo>
                  <a:pt x="4435856" y="50800"/>
                </a:lnTo>
                <a:lnTo>
                  <a:pt x="4824349" y="50800"/>
                </a:lnTo>
                <a:lnTo>
                  <a:pt x="4824349" y="48260"/>
                </a:lnTo>
                <a:lnTo>
                  <a:pt x="4911979" y="48260"/>
                </a:lnTo>
                <a:lnTo>
                  <a:pt x="4911979" y="45593"/>
                </a:lnTo>
                <a:lnTo>
                  <a:pt x="4930775" y="45593"/>
                </a:lnTo>
                <a:lnTo>
                  <a:pt x="4930775" y="42925"/>
                </a:lnTo>
                <a:lnTo>
                  <a:pt x="4974717" y="42925"/>
                </a:lnTo>
                <a:lnTo>
                  <a:pt x="4974717" y="40258"/>
                </a:lnTo>
                <a:lnTo>
                  <a:pt x="5031105" y="40258"/>
                </a:lnTo>
                <a:lnTo>
                  <a:pt x="5031105" y="37464"/>
                </a:lnTo>
                <a:lnTo>
                  <a:pt x="5143881" y="37464"/>
                </a:lnTo>
                <a:lnTo>
                  <a:pt x="5143881" y="34670"/>
                </a:lnTo>
                <a:lnTo>
                  <a:pt x="6547231" y="34670"/>
                </a:lnTo>
                <a:lnTo>
                  <a:pt x="6547231" y="29718"/>
                </a:lnTo>
                <a:lnTo>
                  <a:pt x="6578600" y="29718"/>
                </a:lnTo>
                <a:lnTo>
                  <a:pt x="6578600" y="24637"/>
                </a:lnTo>
                <a:lnTo>
                  <a:pt x="6584823" y="24637"/>
                </a:lnTo>
                <a:lnTo>
                  <a:pt x="6584823" y="19557"/>
                </a:lnTo>
                <a:lnTo>
                  <a:pt x="6753986" y="19557"/>
                </a:lnTo>
                <a:lnTo>
                  <a:pt x="6753986" y="13969"/>
                </a:lnTo>
                <a:lnTo>
                  <a:pt x="6929501" y="13969"/>
                </a:lnTo>
                <a:lnTo>
                  <a:pt x="6929501" y="7238"/>
                </a:lnTo>
                <a:lnTo>
                  <a:pt x="7029704" y="7238"/>
                </a:lnTo>
                <a:lnTo>
                  <a:pt x="7029704" y="0"/>
                </a:lnTo>
                <a:lnTo>
                  <a:pt x="7048500" y="0"/>
                </a:lnTo>
              </a:path>
            </a:pathLst>
          </a:custGeom>
          <a:ln w="18309">
            <a:solidFill>
              <a:srgbClr val="377DB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2582291" y="2645473"/>
            <a:ext cx="19812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35" b="1">
                <a:latin typeface="Arial Narrow"/>
                <a:cs typeface="Arial Narrow"/>
              </a:rPr>
              <a:t>50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862326" y="4424426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 h="0">
                <a:moveTo>
                  <a:pt x="0" y="0"/>
                </a:moveTo>
                <a:lnTo>
                  <a:pt x="28575" y="0"/>
                </a:lnTo>
              </a:path>
            </a:pathLst>
          </a:custGeom>
          <a:ln w="2857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2862326" y="4005326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 h="0">
                <a:moveTo>
                  <a:pt x="0" y="0"/>
                </a:moveTo>
                <a:lnTo>
                  <a:pt x="28575" y="0"/>
                </a:lnTo>
              </a:path>
            </a:pathLst>
          </a:custGeom>
          <a:ln w="2857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2862326" y="3595751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 h="0">
                <a:moveTo>
                  <a:pt x="0" y="0"/>
                </a:moveTo>
                <a:lnTo>
                  <a:pt x="28575" y="0"/>
                </a:lnTo>
              </a:path>
            </a:pathLst>
          </a:custGeom>
          <a:ln w="2857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2862326" y="3176651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 h="0">
                <a:moveTo>
                  <a:pt x="0" y="0"/>
                </a:moveTo>
                <a:lnTo>
                  <a:pt x="28575" y="0"/>
                </a:lnTo>
              </a:path>
            </a:pathLst>
          </a:custGeom>
          <a:ln w="2857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2862326" y="2767076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 h="0">
                <a:moveTo>
                  <a:pt x="0" y="0"/>
                </a:moveTo>
                <a:lnTo>
                  <a:pt x="28575" y="0"/>
                </a:lnTo>
              </a:path>
            </a:pathLst>
          </a:custGeom>
          <a:ln w="2857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2862326" y="2357501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 h="0">
                <a:moveTo>
                  <a:pt x="0" y="0"/>
                </a:moveTo>
                <a:lnTo>
                  <a:pt x="28575" y="0"/>
                </a:lnTo>
              </a:path>
            </a:pathLst>
          </a:custGeom>
          <a:ln w="2857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2862326" y="1938401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 h="0">
                <a:moveTo>
                  <a:pt x="0" y="0"/>
                </a:moveTo>
                <a:lnTo>
                  <a:pt x="28575" y="0"/>
                </a:lnTo>
              </a:path>
            </a:pathLst>
          </a:custGeom>
          <a:ln w="2857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2862326" y="1528825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 h="0">
                <a:moveTo>
                  <a:pt x="0" y="0"/>
                </a:moveTo>
                <a:lnTo>
                  <a:pt x="28575" y="0"/>
                </a:lnTo>
              </a:path>
            </a:pathLst>
          </a:custGeom>
          <a:ln w="2857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2862326" y="1109725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 h="0">
                <a:moveTo>
                  <a:pt x="0" y="0"/>
                </a:moveTo>
                <a:lnTo>
                  <a:pt x="28575" y="0"/>
                </a:lnTo>
              </a:path>
            </a:pathLst>
          </a:custGeom>
          <a:ln w="2857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/>
          <p:nvPr/>
        </p:nvSpPr>
        <p:spPr>
          <a:xfrm>
            <a:off x="2575179" y="3057461"/>
            <a:ext cx="19748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30" b="1">
                <a:latin typeface="Arial Narrow"/>
                <a:cs typeface="Arial Narrow"/>
              </a:rPr>
              <a:t>40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587370" y="3474656"/>
            <a:ext cx="19748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30" b="1">
                <a:latin typeface="Arial Narrow"/>
                <a:cs typeface="Arial Narrow"/>
              </a:rPr>
              <a:t>30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571750" y="3881691"/>
            <a:ext cx="19748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30" b="1">
                <a:latin typeface="Arial Narrow"/>
                <a:cs typeface="Arial Narrow"/>
              </a:rPr>
              <a:t>20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590164" y="4293552"/>
            <a:ext cx="19748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30" b="1">
                <a:latin typeface="Arial Narrow"/>
                <a:cs typeface="Arial Narrow"/>
              </a:rPr>
              <a:t>10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581910" y="980821"/>
            <a:ext cx="196850" cy="2425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35" b="1">
                <a:latin typeface="Arial Narrow"/>
                <a:cs typeface="Arial Narrow"/>
              </a:rPr>
              <a:t>90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581910" y="1400175"/>
            <a:ext cx="196850" cy="2425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35" b="1">
                <a:latin typeface="Arial Narrow"/>
                <a:cs typeface="Arial Narrow"/>
              </a:rPr>
              <a:t>80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563241" y="1803146"/>
            <a:ext cx="197485" cy="2425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35" b="1">
                <a:latin typeface="Arial Narrow"/>
                <a:cs typeface="Arial Narrow"/>
              </a:rPr>
              <a:t>70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580004" y="2215832"/>
            <a:ext cx="19748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30" b="1">
                <a:latin typeface="Arial Narrow"/>
                <a:cs typeface="Arial Narrow"/>
              </a:rPr>
              <a:t>60</a:t>
            </a:r>
            <a:endParaRPr sz="1400">
              <a:latin typeface="Arial Narrow"/>
              <a:cs typeface="Arial Narrow"/>
            </a:endParaRPr>
          </a:p>
        </p:txBody>
      </p:sp>
      <p:graphicFrame>
        <p:nvGraphicFramePr>
          <p:cNvPr id="59" name="object 59"/>
          <p:cNvGraphicFramePr>
            <a:graphicFrameLocks noGrp="1"/>
          </p:cNvGraphicFramePr>
          <p:nvPr/>
        </p:nvGraphicFramePr>
        <p:xfrm>
          <a:off x="1677416" y="5401503"/>
          <a:ext cx="8237220" cy="619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4880"/>
                <a:gridCol w="1434465"/>
                <a:gridCol w="2272665"/>
                <a:gridCol w="2315844"/>
                <a:gridCol w="1266190"/>
              </a:tblGrid>
              <a:tr h="309809">
                <a:tc>
                  <a:txBody>
                    <a:bodyPr/>
                    <a:lstStyle/>
                    <a:p>
                      <a:pPr algn="r" marR="17018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400" spc="-35">
                          <a:solidFill>
                            <a:srgbClr val="C00000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r>
                        <a:rPr dirty="0" sz="1400" spc="10">
                          <a:solidFill>
                            <a:srgbClr val="C00000"/>
                          </a:solidFill>
                          <a:latin typeface="Arial Narrow"/>
                          <a:cs typeface="Arial Narrow"/>
                        </a:rPr>
                        <a:t>s</a:t>
                      </a:r>
                      <a:r>
                        <a:rPr dirty="0" sz="1400" spc="-55">
                          <a:solidFill>
                            <a:srgbClr val="C00000"/>
                          </a:solidFill>
                          <a:latin typeface="Arial Narrow"/>
                          <a:cs typeface="Arial Narrow"/>
                        </a:rPr>
                        <a:t>p</a:t>
                      </a:r>
                      <a:r>
                        <a:rPr dirty="0" sz="1400" spc="35">
                          <a:solidFill>
                            <a:srgbClr val="C00000"/>
                          </a:solidFill>
                          <a:latin typeface="Arial Narrow"/>
                          <a:cs typeface="Arial Narrow"/>
                        </a:rPr>
                        <a:t>i</a:t>
                      </a:r>
                      <a:r>
                        <a:rPr dirty="0" sz="1400" spc="-15">
                          <a:solidFill>
                            <a:srgbClr val="C00000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dirty="0" sz="1400" spc="-35">
                          <a:solidFill>
                            <a:srgbClr val="C00000"/>
                          </a:solidFill>
                          <a:latin typeface="Arial Narrow"/>
                          <a:cs typeface="Arial Narrow"/>
                        </a:rPr>
                        <a:t>i</a:t>
                      </a:r>
                      <a:r>
                        <a:rPr dirty="0" sz="1400">
                          <a:solidFill>
                            <a:srgbClr val="C00000"/>
                          </a:solidFill>
                          <a:latin typeface="Arial Narrow"/>
                          <a:cs typeface="Arial Narrow"/>
                        </a:rPr>
                        <a:t>n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0955"/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dirty="0" sz="1100">
                          <a:latin typeface="Arial Narrow"/>
                          <a:cs typeface="Arial Narrow"/>
                        </a:rPr>
                        <a:t>2754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66675"/>
                </a:tc>
                <a:tc>
                  <a:txBody>
                    <a:bodyPr/>
                    <a:lstStyle/>
                    <a:p>
                      <a:pPr algn="ctr" marR="381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1100">
                          <a:latin typeface="Arial Narrow"/>
                          <a:cs typeface="Arial Narrow"/>
                        </a:rPr>
                        <a:t>2660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56515"/>
                </a:tc>
                <a:tc>
                  <a:txBody>
                    <a:bodyPr/>
                    <a:lstStyle/>
                    <a:p>
                      <a:pPr algn="ctr" marR="1651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dirty="0" sz="1100">
                          <a:latin typeface="Arial Narrow"/>
                          <a:cs typeface="Arial Narrow"/>
                        </a:rPr>
                        <a:t>1580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6667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1100" spc="10">
                          <a:latin typeface="Arial Narrow"/>
                          <a:cs typeface="Arial Narrow"/>
                        </a:rPr>
                        <a:t>5</a:t>
                      </a:r>
                      <a:r>
                        <a:rPr dirty="0" sz="1100" spc="-65">
                          <a:latin typeface="Arial Narrow"/>
                          <a:cs typeface="Arial Narrow"/>
                        </a:rPr>
                        <a:t>9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7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56515"/>
                </a:tc>
              </a:tr>
              <a:tr h="309809">
                <a:tc>
                  <a:txBody>
                    <a:bodyPr/>
                    <a:lstStyle/>
                    <a:p>
                      <a:pPr algn="r" marR="168275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dirty="0" sz="1400" spc="-20">
                          <a:solidFill>
                            <a:srgbClr val="006FC0"/>
                          </a:solidFill>
                          <a:latin typeface="Arial Narrow"/>
                          <a:cs typeface="Arial Narrow"/>
                        </a:rPr>
                        <a:t>C</a:t>
                      </a:r>
                      <a:r>
                        <a:rPr dirty="0" sz="1400" spc="-35">
                          <a:solidFill>
                            <a:srgbClr val="006FC0"/>
                          </a:solidFill>
                          <a:latin typeface="Arial Narrow"/>
                          <a:cs typeface="Arial Narrow"/>
                        </a:rPr>
                        <a:t>l</a:t>
                      </a:r>
                      <a:r>
                        <a:rPr dirty="0" sz="1400" spc="20">
                          <a:solidFill>
                            <a:srgbClr val="006FC0"/>
                          </a:solidFill>
                          <a:latin typeface="Arial Narrow"/>
                          <a:cs typeface="Arial Narrow"/>
                        </a:rPr>
                        <a:t>o</a:t>
                      </a:r>
                      <a:r>
                        <a:rPr dirty="0" sz="1400" spc="-55">
                          <a:solidFill>
                            <a:srgbClr val="006FC0"/>
                          </a:solidFill>
                          <a:latin typeface="Arial Narrow"/>
                          <a:cs typeface="Arial Narrow"/>
                        </a:rPr>
                        <a:t>p</a:t>
                      </a:r>
                      <a:r>
                        <a:rPr dirty="0" sz="1400" spc="35">
                          <a:solidFill>
                            <a:srgbClr val="006FC0"/>
                          </a:solidFill>
                          <a:latin typeface="Arial Narrow"/>
                          <a:cs typeface="Arial Narrow"/>
                        </a:rPr>
                        <a:t>i</a:t>
                      </a:r>
                      <a:r>
                        <a:rPr dirty="0" sz="1400" spc="-55">
                          <a:solidFill>
                            <a:srgbClr val="006FC0"/>
                          </a:solidFill>
                          <a:latin typeface="Arial Narrow"/>
                          <a:cs typeface="Arial Narrow"/>
                        </a:rPr>
                        <a:t>d</a:t>
                      </a:r>
                      <a:r>
                        <a:rPr dirty="0" sz="1400" spc="20">
                          <a:solidFill>
                            <a:srgbClr val="006FC0"/>
                          </a:solidFill>
                          <a:latin typeface="Arial Narrow"/>
                          <a:cs typeface="Arial Narrow"/>
                        </a:rPr>
                        <a:t>o</a:t>
                      </a:r>
                      <a:r>
                        <a:rPr dirty="0" sz="1400" spc="-55">
                          <a:solidFill>
                            <a:srgbClr val="006FC0"/>
                          </a:solidFill>
                          <a:latin typeface="Arial Narrow"/>
                          <a:cs typeface="Arial Narrow"/>
                        </a:rPr>
                        <a:t>g</a:t>
                      </a:r>
                      <a:r>
                        <a:rPr dirty="0" sz="1400" spc="-15">
                          <a:solidFill>
                            <a:srgbClr val="006FC0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dirty="0" sz="1400" spc="20">
                          <a:solidFill>
                            <a:srgbClr val="006FC0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dirty="0" sz="1400">
                          <a:solidFill>
                            <a:srgbClr val="006FC0"/>
                          </a:solidFill>
                          <a:latin typeface="Arial Narrow"/>
                          <a:cs typeface="Arial Narrow"/>
                        </a:rPr>
                        <a:t>l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62229"/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dirty="0" sz="1100">
                          <a:latin typeface="Arial Narrow"/>
                          <a:cs typeface="Arial Narrow"/>
                        </a:rPr>
                        <a:t>2752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82550"/>
                </a:tc>
                <a:tc>
                  <a:txBody>
                    <a:bodyPr/>
                    <a:lstStyle/>
                    <a:p>
                      <a:pPr algn="ctr" marR="1079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100">
                          <a:latin typeface="Arial Narrow"/>
                          <a:cs typeface="Arial Narrow"/>
                        </a:rPr>
                        <a:t>2660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72390"/>
                </a:tc>
                <a:tc>
                  <a:txBody>
                    <a:bodyPr/>
                    <a:lstStyle/>
                    <a:p>
                      <a:pPr algn="ctr" marR="24130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dirty="0" sz="1100">
                          <a:latin typeface="Arial Narrow"/>
                          <a:cs typeface="Arial Narrow"/>
                        </a:rPr>
                        <a:t>1577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82550"/>
                </a:tc>
                <a:tc>
                  <a:txBody>
                    <a:bodyPr/>
                    <a:lstStyle/>
                    <a:p>
                      <a:pPr algn="r" marR="273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100" spc="10">
                          <a:latin typeface="Arial Narrow"/>
                          <a:cs typeface="Arial Narrow"/>
                        </a:rPr>
                        <a:t>5</a:t>
                      </a:r>
                      <a:r>
                        <a:rPr dirty="0" sz="1100" spc="-65">
                          <a:latin typeface="Arial Narrow"/>
                          <a:cs typeface="Arial Narrow"/>
                        </a:rPr>
                        <a:t>9</a:t>
                      </a:r>
                      <a:r>
                        <a:rPr dirty="0" sz="1100">
                          <a:latin typeface="Arial Narrow"/>
                          <a:cs typeface="Arial Narrow"/>
                        </a:rPr>
                        <a:t>9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72390"/>
                </a:tc>
              </a:tr>
            </a:tbl>
          </a:graphicData>
        </a:graphic>
      </p:graphicFrame>
      <p:sp>
        <p:nvSpPr>
          <p:cNvPr id="60" name="object 60"/>
          <p:cNvSpPr txBox="1"/>
          <p:nvPr/>
        </p:nvSpPr>
        <p:spPr>
          <a:xfrm>
            <a:off x="5777484" y="5119433"/>
            <a:ext cx="124015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5" b="1">
                <a:latin typeface="Arial Narrow"/>
                <a:cs typeface="Arial Narrow"/>
              </a:rPr>
              <a:t>Follow-up</a:t>
            </a:r>
            <a:r>
              <a:rPr dirty="0" sz="1400" spc="-40" b="1">
                <a:latin typeface="Arial Narrow"/>
                <a:cs typeface="Arial Narrow"/>
              </a:rPr>
              <a:t> </a:t>
            </a:r>
            <a:r>
              <a:rPr dirty="0" sz="1400" spc="-15" b="1">
                <a:latin typeface="Arial Narrow"/>
                <a:cs typeface="Arial Narrow"/>
              </a:rPr>
              <a:t>(Years)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92759" y="4959413"/>
            <a:ext cx="1351915" cy="46228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25"/>
              </a:spcBef>
            </a:pPr>
            <a:r>
              <a:rPr dirty="0" sz="1400" b="1">
                <a:latin typeface="Arial Narrow"/>
                <a:cs typeface="Arial Narrow"/>
              </a:rPr>
              <a:t>Number </a:t>
            </a:r>
            <a:r>
              <a:rPr dirty="0" sz="1400" spc="20" b="1">
                <a:latin typeface="Arial Narrow"/>
                <a:cs typeface="Arial Narrow"/>
              </a:rPr>
              <a:t>at</a:t>
            </a:r>
            <a:r>
              <a:rPr dirty="0" sz="1400" spc="-145" b="1">
                <a:latin typeface="Arial Narrow"/>
                <a:cs typeface="Arial Narrow"/>
              </a:rPr>
              <a:t> </a:t>
            </a:r>
            <a:r>
              <a:rPr dirty="0" sz="1400" b="1">
                <a:latin typeface="Arial Narrow"/>
                <a:cs typeface="Arial Narrow"/>
              </a:rPr>
              <a:t>Risk</a:t>
            </a:r>
            <a:endParaRPr sz="1400">
              <a:latin typeface="Arial Narrow"/>
              <a:cs typeface="Arial Narrow"/>
            </a:endParaRPr>
          </a:p>
          <a:p>
            <a:pPr algn="r" marR="15240">
              <a:lnSpc>
                <a:spcPct val="100000"/>
              </a:lnSpc>
              <a:spcBef>
                <a:spcPts val="50"/>
              </a:spcBef>
            </a:pPr>
            <a:r>
              <a:rPr dirty="0" sz="1400" spc="-5" b="1">
                <a:latin typeface="Arial Narrow"/>
                <a:cs typeface="Arial Narrow"/>
              </a:rPr>
              <a:t>(number</a:t>
            </a:r>
            <a:r>
              <a:rPr dirty="0" sz="1400" spc="-90" b="1">
                <a:latin typeface="Arial Narrow"/>
                <a:cs typeface="Arial Narrow"/>
              </a:rPr>
              <a:t> </a:t>
            </a:r>
            <a:r>
              <a:rPr dirty="0" sz="1400" spc="-5" b="1">
                <a:latin typeface="Arial Narrow"/>
                <a:cs typeface="Arial Narrow"/>
              </a:rPr>
              <a:t>censored)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782565" y="825817"/>
            <a:ext cx="1081405" cy="662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3335">
              <a:lnSpc>
                <a:spcPct val="116199"/>
              </a:lnSpc>
              <a:spcBef>
                <a:spcPts val="100"/>
              </a:spcBef>
            </a:pPr>
            <a:r>
              <a:rPr dirty="0" sz="1800" spc="-20" b="1">
                <a:latin typeface="Arial Narrow"/>
                <a:cs typeface="Arial Narrow"/>
              </a:rPr>
              <a:t>C</a:t>
            </a:r>
            <a:r>
              <a:rPr dirty="0" sz="1800" spc="35" b="1">
                <a:latin typeface="Arial Narrow"/>
                <a:cs typeface="Arial Narrow"/>
              </a:rPr>
              <a:t>l</a:t>
            </a:r>
            <a:r>
              <a:rPr dirty="0" sz="1800" b="1">
                <a:latin typeface="Arial Narrow"/>
                <a:cs typeface="Arial Narrow"/>
              </a:rPr>
              <a:t>o</a:t>
            </a:r>
            <a:r>
              <a:rPr dirty="0" sz="1800" spc="-10" b="1">
                <a:latin typeface="Arial Narrow"/>
                <a:cs typeface="Arial Narrow"/>
              </a:rPr>
              <a:t>p</a:t>
            </a:r>
            <a:r>
              <a:rPr dirty="0" sz="1800" spc="-40" b="1">
                <a:latin typeface="Arial Narrow"/>
                <a:cs typeface="Arial Narrow"/>
              </a:rPr>
              <a:t>i</a:t>
            </a:r>
            <a:r>
              <a:rPr dirty="0" sz="1800" b="1">
                <a:latin typeface="Arial Narrow"/>
                <a:cs typeface="Arial Narrow"/>
              </a:rPr>
              <a:t>d</a:t>
            </a:r>
            <a:r>
              <a:rPr dirty="0" sz="1800" spc="-10" b="1">
                <a:latin typeface="Arial Narrow"/>
                <a:cs typeface="Arial Narrow"/>
              </a:rPr>
              <a:t>o</a:t>
            </a:r>
            <a:r>
              <a:rPr dirty="0" sz="1800" b="1">
                <a:latin typeface="Arial Narrow"/>
                <a:cs typeface="Arial Narrow"/>
              </a:rPr>
              <a:t>g</a:t>
            </a:r>
            <a:r>
              <a:rPr dirty="0" sz="1800" spc="15" b="1">
                <a:latin typeface="Arial Narrow"/>
                <a:cs typeface="Arial Narrow"/>
              </a:rPr>
              <a:t>r</a:t>
            </a:r>
            <a:r>
              <a:rPr dirty="0" sz="1800" spc="-5" b="1">
                <a:latin typeface="Arial Narrow"/>
                <a:cs typeface="Arial Narrow"/>
              </a:rPr>
              <a:t>el  </a:t>
            </a:r>
            <a:r>
              <a:rPr dirty="0" sz="1800" spc="-5" b="1">
                <a:latin typeface="Arial Narrow"/>
                <a:cs typeface="Arial Narrow"/>
              </a:rPr>
              <a:t>Aspirin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4243451" y="1014475"/>
            <a:ext cx="272415" cy="0"/>
          </a:xfrm>
          <a:custGeom>
            <a:avLst/>
            <a:gdLst/>
            <a:ahLst/>
            <a:cxnLst/>
            <a:rect l="l" t="t" r="r" b="b"/>
            <a:pathLst>
              <a:path w="272414" h="0">
                <a:moveTo>
                  <a:pt x="0" y="0"/>
                </a:moveTo>
                <a:lnTo>
                  <a:pt x="272034" y="0"/>
                </a:lnTo>
              </a:path>
            </a:pathLst>
          </a:custGeom>
          <a:ln w="31750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4243451" y="1338325"/>
            <a:ext cx="272415" cy="0"/>
          </a:xfrm>
          <a:custGeom>
            <a:avLst/>
            <a:gdLst/>
            <a:ahLst/>
            <a:cxnLst/>
            <a:rect l="l" t="t" r="r" b="b"/>
            <a:pathLst>
              <a:path w="272414" h="0">
                <a:moveTo>
                  <a:pt x="0" y="0"/>
                </a:moveTo>
                <a:lnTo>
                  <a:pt x="272034" y="0"/>
                </a:lnTo>
              </a:path>
            </a:pathLst>
          </a:custGeom>
          <a:ln w="317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 txBox="1"/>
          <p:nvPr/>
        </p:nvSpPr>
        <p:spPr>
          <a:xfrm>
            <a:off x="4247515" y="1580578"/>
            <a:ext cx="239966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Arial Narrow"/>
                <a:cs typeface="Arial Narrow"/>
              </a:rPr>
              <a:t>HR </a:t>
            </a:r>
            <a:r>
              <a:rPr dirty="0" sz="1800" spc="5" b="1">
                <a:latin typeface="Arial Narrow"/>
                <a:cs typeface="Arial Narrow"/>
              </a:rPr>
              <a:t>0.97 (95% </a:t>
            </a:r>
            <a:r>
              <a:rPr dirty="0" sz="1800" spc="-10" b="1">
                <a:latin typeface="Arial Narrow"/>
                <a:cs typeface="Arial Narrow"/>
              </a:rPr>
              <a:t>CI</a:t>
            </a:r>
            <a:r>
              <a:rPr dirty="0" sz="1800" spc="-50" b="1">
                <a:latin typeface="Arial Narrow"/>
                <a:cs typeface="Arial Narrow"/>
              </a:rPr>
              <a:t> </a:t>
            </a:r>
            <a:r>
              <a:rPr dirty="0" sz="1800" spc="-5" b="1">
                <a:latin typeface="Arial Narrow"/>
                <a:cs typeface="Arial Narrow"/>
              </a:rPr>
              <a:t>0.67</a:t>
            </a:r>
            <a:r>
              <a:rPr dirty="0" sz="1800" spc="-5">
                <a:latin typeface="Arial Narrow"/>
                <a:cs typeface="Arial Narrow"/>
              </a:rPr>
              <a:t>–</a:t>
            </a:r>
            <a:r>
              <a:rPr dirty="0" sz="1800" spc="-5" b="1">
                <a:latin typeface="Arial Narrow"/>
                <a:cs typeface="Arial Narrow"/>
              </a:rPr>
              <a:t>1.42)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9916541" y="2836862"/>
            <a:ext cx="462915" cy="5353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005"/>
              </a:lnSpc>
              <a:spcBef>
                <a:spcPts val="100"/>
              </a:spcBef>
            </a:pPr>
            <a:r>
              <a:rPr dirty="0" sz="1800" spc="5" b="1">
                <a:solidFill>
                  <a:srgbClr val="C00000"/>
                </a:solidFill>
                <a:latin typeface="Arial Narrow"/>
                <a:cs typeface="Arial Narrow"/>
              </a:rPr>
              <a:t>3.0%</a:t>
            </a:r>
            <a:endParaRPr sz="1800">
              <a:latin typeface="Arial Narrow"/>
              <a:cs typeface="Arial Narrow"/>
            </a:endParaRPr>
          </a:p>
          <a:p>
            <a:pPr marL="16510">
              <a:lnSpc>
                <a:spcPts val="2005"/>
              </a:lnSpc>
            </a:pPr>
            <a:r>
              <a:rPr dirty="0" sz="1800" spc="-5" b="1">
                <a:solidFill>
                  <a:srgbClr val="006FC0"/>
                </a:solidFill>
                <a:latin typeface="Arial Narrow"/>
                <a:cs typeface="Arial Narrow"/>
              </a:rPr>
              <a:t>3</a:t>
            </a:r>
            <a:r>
              <a:rPr dirty="0" sz="1800" spc="35" b="1">
                <a:solidFill>
                  <a:srgbClr val="006FC0"/>
                </a:solidFill>
                <a:latin typeface="Arial Narrow"/>
                <a:cs typeface="Arial Narrow"/>
              </a:rPr>
              <a:t>.</a:t>
            </a:r>
            <a:r>
              <a:rPr dirty="0" sz="1800" spc="-5" b="1">
                <a:solidFill>
                  <a:srgbClr val="006FC0"/>
                </a:solidFill>
                <a:latin typeface="Arial Narrow"/>
                <a:cs typeface="Arial Narrow"/>
              </a:rPr>
              <a:t>0%</a:t>
            </a:r>
            <a:endParaRPr sz="1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75951" y="175323"/>
            <a:ext cx="4837176" cy="5369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54171" y="14986"/>
            <a:ext cx="4895850" cy="70104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400" spc="-5"/>
              <a:t>Secondary </a:t>
            </a:r>
            <a:r>
              <a:rPr dirty="0" sz="4400" spc="-10"/>
              <a:t>End</a:t>
            </a:r>
            <a:r>
              <a:rPr dirty="0" sz="4400"/>
              <a:t> Points</a:t>
            </a:r>
            <a:endParaRPr sz="44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09956" y="663701"/>
          <a:ext cx="11837670" cy="5113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84675"/>
                <a:gridCol w="2703829"/>
                <a:gridCol w="2536189"/>
                <a:gridCol w="2193290"/>
              </a:tblGrid>
              <a:tr h="353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28575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dirty="0" sz="1800" b="1">
                          <a:latin typeface="Arial Narrow"/>
                          <a:cs typeface="Arial Narrow"/>
                        </a:rPr>
                        <a:t>Clopidogrel </a:t>
                      </a:r>
                      <a:r>
                        <a:rPr dirty="0" sz="1800" spc="5" b="1">
                          <a:latin typeface="Arial Narrow"/>
                          <a:cs typeface="Arial Narrow"/>
                        </a:rPr>
                        <a:t>group</a:t>
                      </a:r>
                      <a:r>
                        <a:rPr dirty="0" sz="1800" spc="-5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5" b="1">
                          <a:latin typeface="Arial Narrow"/>
                          <a:cs typeface="Arial Narrow"/>
                        </a:rPr>
                        <a:t>(n=2752)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66040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28575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dirty="0" sz="1800" spc="-5" b="1">
                          <a:latin typeface="Arial Narrow"/>
                          <a:cs typeface="Arial Narrow"/>
                        </a:rPr>
                        <a:t>Aspirin </a:t>
                      </a:r>
                      <a:r>
                        <a:rPr dirty="0" sz="1800" b="1">
                          <a:latin typeface="Arial Narrow"/>
                          <a:cs typeface="Arial Narrow"/>
                        </a:rPr>
                        <a:t>group</a:t>
                      </a:r>
                      <a:r>
                        <a:rPr dirty="0" sz="1800" spc="-2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5" b="1">
                          <a:latin typeface="Arial Narrow"/>
                          <a:cs typeface="Arial Narrow"/>
                        </a:rPr>
                        <a:t>(n=2754)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66040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28575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349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dirty="0" sz="1800" b="1">
                          <a:latin typeface="Arial Narrow"/>
                          <a:cs typeface="Arial Narrow"/>
                        </a:rPr>
                        <a:t>Hazard ratio </a:t>
                      </a:r>
                      <a:r>
                        <a:rPr dirty="0" sz="1800" spc="5" b="1">
                          <a:latin typeface="Arial Narrow"/>
                          <a:cs typeface="Arial Narrow"/>
                        </a:rPr>
                        <a:t>(95%</a:t>
                      </a:r>
                      <a:r>
                        <a:rPr dirty="0" sz="1800" spc="-8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5" b="1">
                          <a:latin typeface="Arial Narrow"/>
                          <a:cs typeface="Arial Narrow"/>
                        </a:rPr>
                        <a:t>CI)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66040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28575">
                      <a:solidFill>
                        <a:srgbClr val="155F82"/>
                      </a:solidFill>
                      <a:prstDash val="solid"/>
                    </a:lnB>
                  </a:tcPr>
                </a:tc>
              </a:tr>
              <a:tr h="339090">
                <a:tc>
                  <a:txBody>
                    <a:bodyPr/>
                    <a:lstStyle/>
                    <a:p>
                      <a:pPr marL="28575">
                        <a:lnSpc>
                          <a:spcPts val="2105"/>
                        </a:lnSpc>
                        <a:spcBef>
                          <a:spcPts val="465"/>
                        </a:spcBef>
                      </a:pPr>
                      <a:r>
                        <a:rPr dirty="0" sz="1800" b="1">
                          <a:latin typeface="Arial Narrow"/>
                          <a:cs typeface="Arial Narrow"/>
                        </a:rPr>
                        <a:t>Death </a:t>
                      </a:r>
                      <a:r>
                        <a:rPr dirty="0" sz="1800" spc="-5" b="1">
                          <a:latin typeface="Arial Narrow"/>
                          <a:cs typeface="Arial Narrow"/>
                        </a:rPr>
                        <a:t>from </a:t>
                      </a:r>
                      <a:r>
                        <a:rPr dirty="0" sz="1800" b="1">
                          <a:latin typeface="Arial Narrow"/>
                          <a:cs typeface="Arial Narrow"/>
                        </a:rPr>
                        <a:t>any cause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59055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28575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155F82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ts val="2105"/>
                        </a:lnSpc>
                        <a:spcBef>
                          <a:spcPts val="464"/>
                        </a:spcBef>
                      </a:pPr>
                      <a:r>
                        <a:rPr dirty="0" sz="1800" spc="-5">
                          <a:latin typeface="Arial Narrow"/>
                          <a:cs typeface="Arial Narrow"/>
                        </a:rPr>
                        <a:t>50 (2·4%</a:t>
                      </a:r>
                      <a:r>
                        <a:rPr dirty="0" sz="1800" spc="3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5">
                          <a:latin typeface="Arial Narrow"/>
                          <a:cs typeface="Arial Narrow"/>
                        </a:rPr>
                        <a:t>[1·6–3·1])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59054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28575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155F82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2105"/>
                        </a:lnSpc>
                        <a:spcBef>
                          <a:spcPts val="464"/>
                        </a:spcBef>
                      </a:pPr>
                      <a:r>
                        <a:rPr dirty="0" sz="1800" spc="-5">
                          <a:latin typeface="Arial Narrow"/>
                          <a:cs typeface="Arial Narrow"/>
                        </a:rPr>
                        <a:t>70 (4·0%</a:t>
                      </a:r>
                      <a:r>
                        <a:rPr dirty="0" sz="1800" spc="3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5">
                          <a:latin typeface="Arial Narrow"/>
                          <a:cs typeface="Arial Narrow"/>
                        </a:rPr>
                        <a:t>[2·9–5·0])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59054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28575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155F82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1590">
                        <a:lnSpc>
                          <a:spcPts val="2105"/>
                        </a:lnSpc>
                        <a:spcBef>
                          <a:spcPts val="464"/>
                        </a:spcBef>
                      </a:pPr>
                      <a:r>
                        <a:rPr dirty="0" sz="1800" spc="5">
                          <a:latin typeface="Arial Narrow"/>
                          <a:cs typeface="Arial Narrow"/>
                        </a:rPr>
                        <a:t>0·71</a:t>
                      </a:r>
                      <a:r>
                        <a:rPr dirty="0" sz="1800" spc="-4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>
                          <a:latin typeface="Arial Narrow"/>
                          <a:cs typeface="Arial Narrow"/>
                        </a:rPr>
                        <a:t>(0·49–1·02)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59054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28575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155F82">
                        <a:alpha val="19999"/>
                      </a:srgbClr>
                    </a:solidFill>
                  </a:tcPr>
                </a:tc>
              </a:tr>
              <a:tr h="338963">
                <a:tc>
                  <a:txBody>
                    <a:bodyPr/>
                    <a:lstStyle/>
                    <a:p>
                      <a:pPr marL="28575">
                        <a:lnSpc>
                          <a:spcPts val="2100"/>
                        </a:lnSpc>
                        <a:spcBef>
                          <a:spcPts val="470"/>
                        </a:spcBef>
                      </a:pPr>
                      <a:r>
                        <a:rPr dirty="0" sz="1800" b="1">
                          <a:latin typeface="Arial Narrow"/>
                          <a:cs typeface="Arial Narrow"/>
                        </a:rPr>
                        <a:t>Death </a:t>
                      </a:r>
                      <a:r>
                        <a:rPr dirty="0" sz="1800" spc="-5" b="1">
                          <a:latin typeface="Arial Narrow"/>
                          <a:cs typeface="Arial Narrow"/>
                        </a:rPr>
                        <a:t>from </a:t>
                      </a:r>
                      <a:r>
                        <a:rPr dirty="0" sz="1800" b="1">
                          <a:latin typeface="Arial Narrow"/>
                          <a:cs typeface="Arial Narrow"/>
                        </a:rPr>
                        <a:t>cardiovascular</a:t>
                      </a:r>
                      <a:r>
                        <a:rPr dirty="0" sz="1800" spc="-5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b="1">
                          <a:latin typeface="Arial Narrow"/>
                          <a:cs typeface="Arial Narrow"/>
                        </a:rPr>
                        <a:t>cause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59690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ts val="2100"/>
                        </a:lnSpc>
                        <a:spcBef>
                          <a:spcPts val="470"/>
                        </a:spcBef>
                      </a:pPr>
                      <a:r>
                        <a:rPr dirty="0" sz="1800" spc="-5">
                          <a:latin typeface="Arial Narrow"/>
                          <a:cs typeface="Arial Narrow"/>
                        </a:rPr>
                        <a:t>33 (1·4%</a:t>
                      </a:r>
                      <a:r>
                        <a:rPr dirty="0" sz="1800" spc="3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5">
                          <a:latin typeface="Arial Narrow"/>
                          <a:cs typeface="Arial Narrow"/>
                        </a:rPr>
                        <a:t>[0·9–2·0])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59690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2100"/>
                        </a:lnSpc>
                        <a:spcBef>
                          <a:spcPts val="470"/>
                        </a:spcBef>
                      </a:pPr>
                      <a:r>
                        <a:rPr dirty="0" sz="1800" spc="-5">
                          <a:latin typeface="Arial Narrow"/>
                          <a:cs typeface="Arial Narrow"/>
                        </a:rPr>
                        <a:t>42 (2·1%</a:t>
                      </a:r>
                      <a:r>
                        <a:rPr dirty="0" sz="1800" spc="3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5">
                          <a:latin typeface="Arial Narrow"/>
                          <a:cs typeface="Arial Narrow"/>
                        </a:rPr>
                        <a:t>[1·4–2·8])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59690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1590">
                        <a:lnSpc>
                          <a:spcPts val="2100"/>
                        </a:lnSpc>
                        <a:spcBef>
                          <a:spcPts val="470"/>
                        </a:spcBef>
                      </a:pPr>
                      <a:r>
                        <a:rPr dirty="0" sz="1800" spc="5">
                          <a:latin typeface="Arial Narrow"/>
                          <a:cs typeface="Arial Narrow"/>
                        </a:rPr>
                        <a:t>0·79</a:t>
                      </a:r>
                      <a:r>
                        <a:rPr dirty="0" sz="1800" spc="-4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>
                          <a:latin typeface="Arial Narrow"/>
                          <a:cs typeface="Arial Narrow"/>
                        </a:rPr>
                        <a:t>(0·50–1·24)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59690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</a:tr>
              <a:tr h="339089">
                <a:tc>
                  <a:txBody>
                    <a:bodyPr/>
                    <a:lstStyle/>
                    <a:p>
                      <a:pPr marL="28575">
                        <a:lnSpc>
                          <a:spcPts val="2095"/>
                        </a:lnSpc>
                        <a:spcBef>
                          <a:spcPts val="475"/>
                        </a:spcBef>
                      </a:pPr>
                      <a:r>
                        <a:rPr dirty="0" sz="1800" b="1">
                          <a:latin typeface="Arial Narrow"/>
                          <a:cs typeface="Arial Narrow"/>
                        </a:rPr>
                        <a:t>Death </a:t>
                      </a:r>
                      <a:r>
                        <a:rPr dirty="0" sz="1800" spc="-5" b="1">
                          <a:latin typeface="Arial Narrow"/>
                          <a:cs typeface="Arial Narrow"/>
                        </a:rPr>
                        <a:t>from </a:t>
                      </a:r>
                      <a:r>
                        <a:rPr dirty="0" sz="1800" b="1">
                          <a:latin typeface="Arial Narrow"/>
                          <a:cs typeface="Arial Narrow"/>
                        </a:rPr>
                        <a:t>non-cardiovascular</a:t>
                      </a:r>
                      <a:r>
                        <a:rPr dirty="0" sz="1800" spc="-5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b="1">
                          <a:latin typeface="Arial Narrow"/>
                          <a:cs typeface="Arial Narrow"/>
                        </a:rPr>
                        <a:t>cause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60325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155F82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ts val="2100"/>
                        </a:lnSpc>
                        <a:spcBef>
                          <a:spcPts val="470"/>
                        </a:spcBef>
                      </a:pPr>
                      <a:r>
                        <a:rPr dirty="0" sz="1800" spc="-5">
                          <a:latin typeface="Arial Narrow"/>
                          <a:cs typeface="Arial Narrow"/>
                        </a:rPr>
                        <a:t>17 (1·0%</a:t>
                      </a:r>
                      <a:r>
                        <a:rPr dirty="0" sz="1800" spc="3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5">
                          <a:latin typeface="Arial Narrow"/>
                          <a:cs typeface="Arial Narrow"/>
                        </a:rPr>
                        <a:t>[0·4–1·5])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59690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155F82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2100"/>
                        </a:lnSpc>
                        <a:spcBef>
                          <a:spcPts val="470"/>
                        </a:spcBef>
                      </a:pPr>
                      <a:r>
                        <a:rPr dirty="0" sz="1800" spc="-5">
                          <a:latin typeface="Arial Narrow"/>
                          <a:cs typeface="Arial Narrow"/>
                        </a:rPr>
                        <a:t>28 (1·9%</a:t>
                      </a:r>
                      <a:r>
                        <a:rPr dirty="0" sz="1800" spc="3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5">
                          <a:latin typeface="Arial Narrow"/>
                          <a:cs typeface="Arial Narrow"/>
                        </a:rPr>
                        <a:t>[1·1–2·6])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59690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155F82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1590">
                        <a:lnSpc>
                          <a:spcPts val="2100"/>
                        </a:lnSpc>
                        <a:spcBef>
                          <a:spcPts val="470"/>
                        </a:spcBef>
                      </a:pPr>
                      <a:r>
                        <a:rPr dirty="0" sz="1800" spc="5">
                          <a:latin typeface="Arial Narrow"/>
                          <a:cs typeface="Arial Narrow"/>
                        </a:rPr>
                        <a:t>0·60</a:t>
                      </a:r>
                      <a:r>
                        <a:rPr dirty="0" sz="1800" spc="-4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>
                          <a:latin typeface="Arial Narrow"/>
                          <a:cs typeface="Arial Narrow"/>
                        </a:rPr>
                        <a:t>(0·33–1·10)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59690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155F82">
                        <a:alpha val="19999"/>
                      </a:srgbClr>
                    </a:solidFill>
                  </a:tcPr>
                </a:tc>
              </a:tr>
              <a:tr h="338963">
                <a:tc>
                  <a:txBody>
                    <a:bodyPr/>
                    <a:lstStyle/>
                    <a:p>
                      <a:pPr marL="28575">
                        <a:lnSpc>
                          <a:spcPts val="2090"/>
                        </a:lnSpc>
                        <a:spcBef>
                          <a:spcPts val="475"/>
                        </a:spcBef>
                      </a:pPr>
                      <a:r>
                        <a:rPr dirty="0" sz="1800" spc="-5" b="1">
                          <a:latin typeface="Arial Narrow"/>
                          <a:cs typeface="Arial Narrow"/>
                        </a:rPr>
                        <a:t>Stroke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60325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ts val="2095"/>
                        </a:lnSpc>
                        <a:spcBef>
                          <a:spcPts val="475"/>
                        </a:spcBef>
                      </a:pPr>
                      <a:r>
                        <a:rPr dirty="0" sz="1800" spc="-5">
                          <a:latin typeface="Arial Narrow"/>
                          <a:cs typeface="Arial Narrow"/>
                        </a:rPr>
                        <a:t>23 (1·3%</a:t>
                      </a:r>
                      <a:r>
                        <a:rPr dirty="0" sz="1800" spc="3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5">
                          <a:latin typeface="Arial Narrow"/>
                          <a:cs typeface="Arial Narrow"/>
                        </a:rPr>
                        <a:t>[0·7–2·0])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60325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2095"/>
                        </a:lnSpc>
                        <a:spcBef>
                          <a:spcPts val="475"/>
                        </a:spcBef>
                      </a:pPr>
                      <a:r>
                        <a:rPr dirty="0" sz="1800" spc="-5">
                          <a:latin typeface="Arial Narrow"/>
                          <a:cs typeface="Arial Narrow"/>
                        </a:rPr>
                        <a:t>29 (1·3%</a:t>
                      </a:r>
                      <a:r>
                        <a:rPr dirty="0" sz="1800" spc="3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5">
                          <a:latin typeface="Arial Narrow"/>
                          <a:cs typeface="Arial Narrow"/>
                        </a:rPr>
                        <a:t>[0·8–1·7])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60325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1590">
                        <a:lnSpc>
                          <a:spcPts val="2095"/>
                        </a:lnSpc>
                        <a:spcBef>
                          <a:spcPts val="475"/>
                        </a:spcBef>
                      </a:pPr>
                      <a:r>
                        <a:rPr dirty="0" sz="1800" spc="5">
                          <a:latin typeface="Arial Narrow"/>
                          <a:cs typeface="Arial Narrow"/>
                        </a:rPr>
                        <a:t>0·79</a:t>
                      </a:r>
                      <a:r>
                        <a:rPr dirty="0" sz="1800" spc="-4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>
                          <a:latin typeface="Arial Narrow"/>
                          <a:cs typeface="Arial Narrow"/>
                        </a:rPr>
                        <a:t>(0·46–1·36)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60325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</a:tr>
              <a:tr h="339089">
                <a:tc>
                  <a:txBody>
                    <a:bodyPr/>
                    <a:lstStyle/>
                    <a:p>
                      <a:pPr marL="28575">
                        <a:lnSpc>
                          <a:spcPts val="2090"/>
                        </a:lnSpc>
                        <a:spcBef>
                          <a:spcPts val="480"/>
                        </a:spcBef>
                      </a:pPr>
                      <a:r>
                        <a:rPr dirty="0" sz="1800" spc="5" b="1">
                          <a:latin typeface="Arial Narrow"/>
                          <a:cs typeface="Arial Narrow"/>
                        </a:rPr>
                        <a:t>Stent</a:t>
                      </a:r>
                      <a:r>
                        <a:rPr dirty="0" sz="1800" spc="-1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5" b="1">
                          <a:latin typeface="Arial Narrow"/>
                          <a:cs typeface="Arial Narrow"/>
                        </a:rPr>
                        <a:t>thrombosis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60960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155F82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ts val="2090"/>
                        </a:lnSpc>
                        <a:spcBef>
                          <a:spcPts val="480"/>
                        </a:spcBef>
                      </a:pPr>
                      <a:r>
                        <a:rPr dirty="0" sz="1800">
                          <a:latin typeface="Arial Narrow"/>
                          <a:cs typeface="Arial Narrow"/>
                        </a:rPr>
                        <a:t>1 </a:t>
                      </a:r>
                      <a:r>
                        <a:rPr dirty="0" sz="1800" spc="-20">
                          <a:latin typeface="Arial Narrow"/>
                          <a:cs typeface="Arial Narrow"/>
                        </a:rPr>
                        <a:t>(0%</a:t>
                      </a:r>
                      <a:r>
                        <a:rPr dirty="0" sz="1800" spc="3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5">
                          <a:latin typeface="Arial Narrow"/>
                          <a:cs typeface="Arial Narrow"/>
                        </a:rPr>
                        <a:t>[0·0–0·0])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60960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155F82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2090"/>
                        </a:lnSpc>
                        <a:spcBef>
                          <a:spcPts val="480"/>
                        </a:spcBef>
                      </a:pPr>
                      <a:r>
                        <a:rPr dirty="0" sz="1800">
                          <a:latin typeface="Arial Narrow"/>
                          <a:cs typeface="Arial Narrow"/>
                        </a:rPr>
                        <a:t>5 </a:t>
                      </a:r>
                      <a:r>
                        <a:rPr dirty="0" sz="1800" spc="-5">
                          <a:latin typeface="Arial Narrow"/>
                          <a:cs typeface="Arial Narrow"/>
                        </a:rPr>
                        <a:t>(0·2%</a:t>
                      </a:r>
                      <a:r>
                        <a:rPr dirty="0" sz="1800" spc="2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5">
                          <a:latin typeface="Arial Narrow"/>
                          <a:cs typeface="Arial Narrow"/>
                        </a:rPr>
                        <a:t>[0·0–0·4])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60960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155F82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1590">
                        <a:lnSpc>
                          <a:spcPts val="2090"/>
                        </a:lnSpc>
                        <a:spcBef>
                          <a:spcPts val="480"/>
                        </a:spcBef>
                      </a:pPr>
                      <a:r>
                        <a:rPr dirty="0" sz="1800" spc="5">
                          <a:latin typeface="Arial Narrow"/>
                          <a:cs typeface="Arial Narrow"/>
                        </a:rPr>
                        <a:t>0·20</a:t>
                      </a:r>
                      <a:r>
                        <a:rPr dirty="0" sz="1800" spc="-4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>
                          <a:latin typeface="Arial Narrow"/>
                          <a:cs typeface="Arial Narrow"/>
                        </a:rPr>
                        <a:t>(0·02–1·68)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60960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155F82">
                        <a:alpha val="19999"/>
                      </a:srgbClr>
                    </a:solidFill>
                  </a:tcPr>
                </a:tc>
              </a:tr>
              <a:tr h="338963">
                <a:tc>
                  <a:txBody>
                    <a:bodyPr/>
                    <a:lstStyle/>
                    <a:p>
                      <a:pPr marL="28575">
                        <a:lnSpc>
                          <a:spcPts val="2085"/>
                        </a:lnSpc>
                        <a:spcBef>
                          <a:spcPts val="484"/>
                        </a:spcBef>
                      </a:pPr>
                      <a:r>
                        <a:rPr dirty="0" sz="1800" b="1">
                          <a:latin typeface="Arial Narrow"/>
                          <a:cs typeface="Arial Narrow"/>
                        </a:rPr>
                        <a:t>Death </a:t>
                      </a:r>
                      <a:r>
                        <a:rPr dirty="0" sz="1800" spc="-5" b="1">
                          <a:latin typeface="Arial Narrow"/>
                          <a:cs typeface="Arial Narrow"/>
                        </a:rPr>
                        <a:t>from </a:t>
                      </a:r>
                      <a:r>
                        <a:rPr dirty="0" sz="1800" b="1">
                          <a:latin typeface="Arial Narrow"/>
                          <a:cs typeface="Arial Narrow"/>
                        </a:rPr>
                        <a:t>any cause or</a:t>
                      </a:r>
                      <a:r>
                        <a:rPr dirty="0" sz="1800" spc="2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15" b="1">
                          <a:latin typeface="Arial Narrow"/>
                          <a:cs typeface="Arial Narrow"/>
                        </a:rPr>
                        <a:t>MI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61594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ts val="2085"/>
                        </a:lnSpc>
                        <a:spcBef>
                          <a:spcPts val="480"/>
                        </a:spcBef>
                      </a:pPr>
                      <a:r>
                        <a:rPr dirty="0" sz="1800" spc="-5">
                          <a:latin typeface="Arial Narrow"/>
                          <a:cs typeface="Arial Narrow"/>
                        </a:rPr>
                        <a:t>71 (3·2%</a:t>
                      </a:r>
                      <a:r>
                        <a:rPr dirty="0" sz="1800" spc="3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5">
                          <a:latin typeface="Arial Narrow"/>
                          <a:cs typeface="Arial Narrow"/>
                        </a:rPr>
                        <a:t>[2·4–4·1])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60960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ts val="2085"/>
                        </a:lnSpc>
                        <a:spcBef>
                          <a:spcPts val="480"/>
                        </a:spcBef>
                      </a:pPr>
                      <a:r>
                        <a:rPr dirty="0" sz="1800">
                          <a:latin typeface="Arial Narrow"/>
                          <a:cs typeface="Arial Narrow"/>
                        </a:rPr>
                        <a:t>109 (5·9%</a:t>
                      </a:r>
                      <a:r>
                        <a:rPr dirty="0" sz="1800" spc="2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5">
                          <a:latin typeface="Arial Narrow"/>
                          <a:cs typeface="Arial Narrow"/>
                        </a:rPr>
                        <a:t>[4·7–7·1])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60960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1590">
                        <a:lnSpc>
                          <a:spcPts val="2085"/>
                        </a:lnSpc>
                        <a:spcBef>
                          <a:spcPts val="480"/>
                        </a:spcBef>
                      </a:pPr>
                      <a:r>
                        <a:rPr dirty="0" sz="1800" spc="5">
                          <a:latin typeface="Arial Narrow"/>
                          <a:cs typeface="Arial Narrow"/>
                        </a:rPr>
                        <a:t>0·65</a:t>
                      </a:r>
                      <a:r>
                        <a:rPr dirty="0" sz="1800" spc="-4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>
                          <a:latin typeface="Arial Narrow"/>
                          <a:cs typeface="Arial Narrow"/>
                        </a:rPr>
                        <a:t>(0·48–0·87)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60960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</a:tr>
              <a:tr h="339089">
                <a:tc>
                  <a:txBody>
                    <a:bodyPr/>
                    <a:lstStyle/>
                    <a:p>
                      <a:pPr marL="28575">
                        <a:lnSpc>
                          <a:spcPts val="2080"/>
                        </a:lnSpc>
                        <a:spcBef>
                          <a:spcPts val="484"/>
                        </a:spcBef>
                      </a:pPr>
                      <a:r>
                        <a:rPr dirty="0" sz="1800" b="1">
                          <a:latin typeface="Arial Narrow"/>
                          <a:cs typeface="Arial Narrow"/>
                        </a:rPr>
                        <a:t>Death </a:t>
                      </a:r>
                      <a:r>
                        <a:rPr dirty="0" sz="1800" spc="-5" b="1">
                          <a:latin typeface="Arial Narrow"/>
                          <a:cs typeface="Arial Narrow"/>
                        </a:rPr>
                        <a:t>from </a:t>
                      </a:r>
                      <a:r>
                        <a:rPr dirty="0" sz="1800" b="1">
                          <a:latin typeface="Arial Narrow"/>
                          <a:cs typeface="Arial Narrow"/>
                        </a:rPr>
                        <a:t>cardiovascular cause or</a:t>
                      </a:r>
                      <a:r>
                        <a:rPr dirty="0" sz="1800" spc="-2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15" b="1">
                          <a:latin typeface="Arial Narrow"/>
                          <a:cs typeface="Arial Narrow"/>
                        </a:rPr>
                        <a:t>MI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61594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155F82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ts val="2085"/>
                        </a:lnSpc>
                        <a:spcBef>
                          <a:spcPts val="484"/>
                        </a:spcBef>
                      </a:pPr>
                      <a:r>
                        <a:rPr dirty="0" sz="1800" spc="-5">
                          <a:latin typeface="Arial Narrow"/>
                          <a:cs typeface="Arial Narrow"/>
                        </a:rPr>
                        <a:t>54 (2·3%</a:t>
                      </a:r>
                      <a:r>
                        <a:rPr dirty="0" sz="1800" spc="3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5">
                          <a:latin typeface="Arial Narrow"/>
                          <a:cs typeface="Arial Narrow"/>
                        </a:rPr>
                        <a:t>[1·6–3·0])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61594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155F82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2085"/>
                        </a:lnSpc>
                        <a:spcBef>
                          <a:spcPts val="484"/>
                        </a:spcBef>
                      </a:pPr>
                      <a:r>
                        <a:rPr dirty="0" sz="1800" spc="-5">
                          <a:latin typeface="Arial Narrow"/>
                          <a:cs typeface="Arial Narrow"/>
                        </a:rPr>
                        <a:t>81 (4·1%</a:t>
                      </a:r>
                      <a:r>
                        <a:rPr dirty="0" sz="1800" spc="3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5">
                          <a:latin typeface="Arial Narrow"/>
                          <a:cs typeface="Arial Narrow"/>
                        </a:rPr>
                        <a:t>[3·1–5·1])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61594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155F82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1590">
                        <a:lnSpc>
                          <a:spcPts val="2085"/>
                        </a:lnSpc>
                        <a:spcBef>
                          <a:spcPts val="484"/>
                        </a:spcBef>
                      </a:pPr>
                      <a:r>
                        <a:rPr dirty="0" sz="1800" spc="5">
                          <a:latin typeface="Arial Narrow"/>
                          <a:cs typeface="Arial Narrow"/>
                        </a:rPr>
                        <a:t>0·66</a:t>
                      </a:r>
                      <a:r>
                        <a:rPr dirty="0" sz="1800" spc="-4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>
                          <a:latin typeface="Arial Narrow"/>
                          <a:cs typeface="Arial Narrow"/>
                        </a:rPr>
                        <a:t>(0·47–0·94)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61594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155F82">
                        <a:alpha val="19999"/>
                      </a:srgbClr>
                    </a:solidFill>
                  </a:tcPr>
                </a:tc>
              </a:tr>
              <a:tr h="338963">
                <a:tc>
                  <a:txBody>
                    <a:bodyPr/>
                    <a:lstStyle/>
                    <a:p>
                      <a:pPr marL="28575">
                        <a:lnSpc>
                          <a:spcPts val="2080"/>
                        </a:lnSpc>
                        <a:spcBef>
                          <a:spcPts val="490"/>
                        </a:spcBef>
                      </a:pPr>
                      <a:r>
                        <a:rPr dirty="0" sz="1800" b="1">
                          <a:latin typeface="Arial Narrow"/>
                          <a:cs typeface="Arial Narrow"/>
                        </a:rPr>
                        <a:t>Death </a:t>
                      </a:r>
                      <a:r>
                        <a:rPr dirty="0" sz="1800" spc="-5" b="1">
                          <a:latin typeface="Arial Narrow"/>
                          <a:cs typeface="Arial Narrow"/>
                        </a:rPr>
                        <a:t>from </a:t>
                      </a:r>
                      <a:r>
                        <a:rPr dirty="0" sz="1800" b="1">
                          <a:latin typeface="Arial Narrow"/>
                          <a:cs typeface="Arial Narrow"/>
                        </a:rPr>
                        <a:t>cardiovascular cause, MI, or</a:t>
                      </a:r>
                      <a:r>
                        <a:rPr dirty="0" sz="1800" spc="-6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5" b="1">
                          <a:latin typeface="Arial Narrow"/>
                          <a:cs typeface="Arial Narrow"/>
                        </a:rPr>
                        <a:t>stroke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62230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ts val="2080"/>
                        </a:lnSpc>
                        <a:spcBef>
                          <a:spcPts val="489"/>
                        </a:spcBef>
                      </a:pPr>
                      <a:r>
                        <a:rPr dirty="0" sz="1800" spc="-5">
                          <a:latin typeface="Arial Narrow"/>
                          <a:cs typeface="Arial Narrow"/>
                        </a:rPr>
                        <a:t>76 (3·6%</a:t>
                      </a:r>
                      <a:r>
                        <a:rPr dirty="0" sz="1800" spc="3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5">
                          <a:latin typeface="Arial Narrow"/>
                          <a:cs typeface="Arial Narrow"/>
                        </a:rPr>
                        <a:t>[2·7–4·5])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62229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ts val="2080"/>
                        </a:lnSpc>
                        <a:spcBef>
                          <a:spcPts val="489"/>
                        </a:spcBef>
                      </a:pPr>
                      <a:r>
                        <a:rPr dirty="0" sz="1800">
                          <a:latin typeface="Arial Narrow"/>
                          <a:cs typeface="Arial Narrow"/>
                        </a:rPr>
                        <a:t>103 (4·9%</a:t>
                      </a:r>
                      <a:r>
                        <a:rPr dirty="0" sz="1800" spc="2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5">
                          <a:latin typeface="Arial Narrow"/>
                          <a:cs typeface="Arial Narrow"/>
                        </a:rPr>
                        <a:t>[3·9–6·0])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62229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1590">
                        <a:lnSpc>
                          <a:spcPts val="2080"/>
                        </a:lnSpc>
                        <a:spcBef>
                          <a:spcPts val="489"/>
                        </a:spcBef>
                      </a:pPr>
                      <a:r>
                        <a:rPr dirty="0" sz="1800" spc="5">
                          <a:latin typeface="Arial Narrow"/>
                          <a:cs typeface="Arial Narrow"/>
                        </a:rPr>
                        <a:t>0·73</a:t>
                      </a:r>
                      <a:r>
                        <a:rPr dirty="0" sz="1800" spc="-4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>
                          <a:latin typeface="Arial Narrow"/>
                          <a:cs typeface="Arial Narrow"/>
                        </a:rPr>
                        <a:t>(0·54–0·98)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62229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</a:tr>
              <a:tr h="339089">
                <a:tc>
                  <a:txBody>
                    <a:bodyPr/>
                    <a:lstStyle/>
                    <a:p>
                      <a:pPr marL="28575">
                        <a:lnSpc>
                          <a:spcPts val="2075"/>
                        </a:lnSpc>
                        <a:spcBef>
                          <a:spcPts val="495"/>
                        </a:spcBef>
                      </a:pPr>
                      <a:r>
                        <a:rPr dirty="0" sz="1800" b="1">
                          <a:latin typeface="Arial Narrow"/>
                          <a:cs typeface="Arial Narrow"/>
                        </a:rPr>
                        <a:t>Major bleeding </a:t>
                      </a:r>
                      <a:r>
                        <a:rPr dirty="0" sz="1800" spc="-5" b="1">
                          <a:latin typeface="Arial Narrow"/>
                          <a:cs typeface="Arial Narrow"/>
                        </a:rPr>
                        <a:t>(BARC </a:t>
                      </a:r>
                      <a:r>
                        <a:rPr dirty="0" sz="1800" spc="5" b="1">
                          <a:latin typeface="Arial Narrow"/>
                          <a:cs typeface="Arial Narrow"/>
                        </a:rPr>
                        <a:t>type </a:t>
                      </a:r>
                      <a:r>
                        <a:rPr dirty="0" sz="1800" b="1">
                          <a:latin typeface="Arial Narrow"/>
                          <a:cs typeface="Arial Narrow"/>
                        </a:rPr>
                        <a:t>3 or</a:t>
                      </a:r>
                      <a:r>
                        <a:rPr dirty="0" sz="1800" spc="-5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b="1">
                          <a:latin typeface="Arial Narrow"/>
                          <a:cs typeface="Arial Narrow"/>
                        </a:rPr>
                        <a:t>5)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62865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155F82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ts val="2075"/>
                        </a:lnSpc>
                        <a:spcBef>
                          <a:spcPts val="495"/>
                        </a:spcBef>
                      </a:pPr>
                      <a:r>
                        <a:rPr dirty="0" sz="1800" spc="-5">
                          <a:latin typeface="Arial Narrow"/>
                          <a:cs typeface="Arial Narrow"/>
                        </a:rPr>
                        <a:t>26 (1·6%</a:t>
                      </a:r>
                      <a:r>
                        <a:rPr dirty="0" sz="1800" spc="3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5">
                          <a:latin typeface="Arial Narrow"/>
                          <a:cs typeface="Arial Narrow"/>
                        </a:rPr>
                        <a:t>[0·9–2·3])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62865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155F82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2075"/>
                        </a:lnSpc>
                        <a:spcBef>
                          <a:spcPts val="495"/>
                        </a:spcBef>
                      </a:pPr>
                      <a:r>
                        <a:rPr dirty="0" sz="1800" spc="-5">
                          <a:latin typeface="Arial Narrow"/>
                          <a:cs typeface="Arial Narrow"/>
                        </a:rPr>
                        <a:t>26 (1·3%</a:t>
                      </a:r>
                      <a:r>
                        <a:rPr dirty="0" sz="1800" spc="3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5">
                          <a:latin typeface="Arial Narrow"/>
                          <a:cs typeface="Arial Narrow"/>
                        </a:rPr>
                        <a:t>[0·8–1·8])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62865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155F82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1590">
                        <a:lnSpc>
                          <a:spcPts val="2075"/>
                        </a:lnSpc>
                        <a:spcBef>
                          <a:spcPts val="495"/>
                        </a:spcBef>
                      </a:pPr>
                      <a:r>
                        <a:rPr dirty="0" sz="1800" spc="5">
                          <a:latin typeface="Arial Narrow"/>
                          <a:cs typeface="Arial Narrow"/>
                        </a:rPr>
                        <a:t>1·00</a:t>
                      </a:r>
                      <a:r>
                        <a:rPr dirty="0" sz="1800" spc="-4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>
                          <a:latin typeface="Arial Narrow"/>
                          <a:cs typeface="Arial Narrow"/>
                        </a:rPr>
                        <a:t>(0·58–1·73)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62865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155F82">
                        <a:alpha val="19999"/>
                      </a:srgbClr>
                    </a:solidFill>
                  </a:tcPr>
                </a:tc>
              </a:tr>
              <a:tr h="338963">
                <a:tc>
                  <a:txBody>
                    <a:bodyPr/>
                    <a:lstStyle/>
                    <a:p>
                      <a:pPr marL="28575">
                        <a:lnSpc>
                          <a:spcPts val="2070"/>
                        </a:lnSpc>
                        <a:spcBef>
                          <a:spcPts val="500"/>
                        </a:spcBef>
                      </a:pPr>
                      <a:r>
                        <a:rPr dirty="0" sz="1800" spc="-5" b="1">
                          <a:latin typeface="Arial Narrow"/>
                          <a:cs typeface="Arial Narrow"/>
                        </a:rPr>
                        <a:t>Upper </a:t>
                      </a:r>
                      <a:r>
                        <a:rPr dirty="0" sz="1800" b="1">
                          <a:latin typeface="Arial Narrow"/>
                          <a:cs typeface="Arial Narrow"/>
                        </a:rPr>
                        <a:t>gastrointestinal </a:t>
                      </a:r>
                      <a:r>
                        <a:rPr dirty="0" sz="1800" spc="-5" b="1">
                          <a:latin typeface="Arial Narrow"/>
                          <a:cs typeface="Arial Narrow"/>
                        </a:rPr>
                        <a:t>clinical</a:t>
                      </a:r>
                      <a:r>
                        <a:rPr dirty="0" sz="1800" b="1">
                          <a:latin typeface="Arial Narrow"/>
                          <a:cs typeface="Arial Narrow"/>
                        </a:rPr>
                        <a:t> event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63500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ts val="2070"/>
                        </a:lnSpc>
                        <a:spcBef>
                          <a:spcPts val="495"/>
                        </a:spcBef>
                      </a:pPr>
                      <a:r>
                        <a:rPr dirty="0" sz="1800" spc="-5">
                          <a:latin typeface="Arial Narrow"/>
                          <a:cs typeface="Arial Narrow"/>
                        </a:rPr>
                        <a:t>58 (2·8%</a:t>
                      </a:r>
                      <a:r>
                        <a:rPr dirty="0" sz="1800" spc="3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5">
                          <a:latin typeface="Arial Narrow"/>
                          <a:cs typeface="Arial Narrow"/>
                        </a:rPr>
                        <a:t>[2·0–3·6])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62865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2070"/>
                        </a:lnSpc>
                        <a:spcBef>
                          <a:spcPts val="495"/>
                        </a:spcBef>
                      </a:pPr>
                      <a:r>
                        <a:rPr dirty="0" sz="1800" spc="-5">
                          <a:latin typeface="Arial Narrow"/>
                          <a:cs typeface="Arial Narrow"/>
                        </a:rPr>
                        <a:t>90 (4·9%</a:t>
                      </a:r>
                      <a:r>
                        <a:rPr dirty="0" sz="1800" spc="3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5">
                          <a:latin typeface="Arial Narrow"/>
                          <a:cs typeface="Arial Narrow"/>
                        </a:rPr>
                        <a:t>[3·7–6·0])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62865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1590">
                        <a:lnSpc>
                          <a:spcPts val="2070"/>
                        </a:lnSpc>
                        <a:spcBef>
                          <a:spcPts val="495"/>
                        </a:spcBef>
                      </a:pPr>
                      <a:r>
                        <a:rPr dirty="0" sz="1800" spc="5">
                          <a:latin typeface="Arial Narrow"/>
                          <a:cs typeface="Arial Narrow"/>
                        </a:rPr>
                        <a:t>0·65</a:t>
                      </a:r>
                      <a:r>
                        <a:rPr dirty="0" sz="1800" spc="-4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>
                          <a:latin typeface="Arial Narrow"/>
                          <a:cs typeface="Arial Narrow"/>
                        </a:rPr>
                        <a:t>(0·47–0·90)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62865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</a:tr>
              <a:tr h="339090">
                <a:tc>
                  <a:txBody>
                    <a:bodyPr/>
                    <a:lstStyle/>
                    <a:p>
                      <a:pPr marL="28575">
                        <a:lnSpc>
                          <a:spcPts val="2065"/>
                        </a:lnSpc>
                        <a:spcBef>
                          <a:spcPts val="500"/>
                        </a:spcBef>
                      </a:pPr>
                      <a:r>
                        <a:rPr dirty="0" sz="1800" b="1">
                          <a:latin typeface="Arial Narrow"/>
                          <a:cs typeface="Arial Narrow"/>
                        </a:rPr>
                        <a:t>Gastrointestinal </a:t>
                      </a:r>
                      <a:r>
                        <a:rPr dirty="0" sz="1800" spc="-10" b="1">
                          <a:latin typeface="Arial Narrow"/>
                          <a:cs typeface="Arial Narrow"/>
                        </a:rPr>
                        <a:t>ulcer </a:t>
                      </a:r>
                      <a:r>
                        <a:rPr dirty="0" sz="1800" b="1">
                          <a:latin typeface="Arial Narrow"/>
                          <a:cs typeface="Arial Narrow"/>
                        </a:rPr>
                        <a:t>or</a:t>
                      </a:r>
                      <a:r>
                        <a:rPr dirty="0" sz="1800" spc="-2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b="1">
                          <a:latin typeface="Arial Narrow"/>
                          <a:cs typeface="Arial Narrow"/>
                        </a:rPr>
                        <a:t>bleeding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63500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155F82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ts val="2070"/>
                        </a:lnSpc>
                        <a:spcBef>
                          <a:spcPts val="500"/>
                        </a:spcBef>
                      </a:pPr>
                      <a:r>
                        <a:rPr dirty="0" sz="1800" spc="-5">
                          <a:latin typeface="Arial Narrow"/>
                          <a:cs typeface="Arial Narrow"/>
                        </a:rPr>
                        <a:t>24 (1·3%</a:t>
                      </a:r>
                      <a:r>
                        <a:rPr dirty="0" sz="1800" spc="3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5">
                          <a:latin typeface="Arial Narrow"/>
                          <a:cs typeface="Arial Narrow"/>
                        </a:rPr>
                        <a:t>[0·7–1·8])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63500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155F82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2070"/>
                        </a:lnSpc>
                        <a:spcBef>
                          <a:spcPts val="500"/>
                        </a:spcBef>
                      </a:pPr>
                      <a:r>
                        <a:rPr dirty="0" sz="1800" spc="-5">
                          <a:latin typeface="Arial Narrow"/>
                          <a:cs typeface="Arial Narrow"/>
                        </a:rPr>
                        <a:t>32 (1·6%</a:t>
                      </a:r>
                      <a:r>
                        <a:rPr dirty="0" sz="1800" spc="3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5">
                          <a:latin typeface="Arial Narrow"/>
                          <a:cs typeface="Arial Narrow"/>
                        </a:rPr>
                        <a:t>[1·0–2·1])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63500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155F82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1590">
                        <a:lnSpc>
                          <a:spcPts val="2070"/>
                        </a:lnSpc>
                        <a:spcBef>
                          <a:spcPts val="500"/>
                        </a:spcBef>
                      </a:pPr>
                      <a:r>
                        <a:rPr dirty="0" sz="1800" spc="5">
                          <a:latin typeface="Arial Narrow"/>
                          <a:cs typeface="Arial Narrow"/>
                        </a:rPr>
                        <a:t>0·76</a:t>
                      </a:r>
                      <a:r>
                        <a:rPr dirty="0" sz="1800" spc="-4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>
                          <a:latin typeface="Arial Narrow"/>
                          <a:cs typeface="Arial Narrow"/>
                        </a:rPr>
                        <a:t>(0·45–1·29)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63500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155F82">
                        <a:alpha val="19999"/>
                      </a:srgbClr>
                    </a:solidFill>
                  </a:tcPr>
                </a:tc>
              </a:tr>
              <a:tr h="338963">
                <a:tc>
                  <a:txBody>
                    <a:bodyPr/>
                    <a:lstStyle/>
                    <a:p>
                      <a:pPr marL="28575">
                        <a:lnSpc>
                          <a:spcPts val="2065"/>
                        </a:lnSpc>
                        <a:spcBef>
                          <a:spcPts val="505"/>
                        </a:spcBef>
                      </a:pPr>
                      <a:r>
                        <a:rPr dirty="0" sz="1800" b="1">
                          <a:latin typeface="Arial Narrow"/>
                          <a:cs typeface="Arial Narrow"/>
                        </a:rPr>
                        <a:t>Gastrointestinal </a:t>
                      </a:r>
                      <a:r>
                        <a:rPr dirty="0" sz="1800" spc="-10" b="1">
                          <a:latin typeface="Arial Narrow"/>
                          <a:cs typeface="Arial Narrow"/>
                        </a:rPr>
                        <a:t>ulcer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ts val="2065"/>
                        </a:lnSpc>
                        <a:spcBef>
                          <a:spcPts val="505"/>
                        </a:spcBef>
                      </a:pPr>
                      <a:r>
                        <a:rPr dirty="0" sz="1800">
                          <a:latin typeface="Arial Narrow"/>
                          <a:cs typeface="Arial Narrow"/>
                        </a:rPr>
                        <a:t>8 </a:t>
                      </a:r>
                      <a:r>
                        <a:rPr dirty="0" sz="1800" spc="-5">
                          <a:latin typeface="Arial Narrow"/>
                          <a:cs typeface="Arial Narrow"/>
                        </a:rPr>
                        <a:t>(0·6%</a:t>
                      </a:r>
                      <a:r>
                        <a:rPr dirty="0" sz="1800" spc="2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5">
                          <a:latin typeface="Arial Narrow"/>
                          <a:cs typeface="Arial Narrow"/>
                        </a:rPr>
                        <a:t>[0·0–1·1])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2065"/>
                        </a:lnSpc>
                        <a:spcBef>
                          <a:spcPts val="505"/>
                        </a:spcBef>
                      </a:pPr>
                      <a:r>
                        <a:rPr dirty="0" sz="1800" spc="-5">
                          <a:latin typeface="Arial Narrow"/>
                          <a:cs typeface="Arial Narrow"/>
                        </a:rPr>
                        <a:t>15 (0·7%</a:t>
                      </a:r>
                      <a:r>
                        <a:rPr dirty="0" sz="1800" spc="3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5">
                          <a:latin typeface="Arial Narrow"/>
                          <a:cs typeface="Arial Narrow"/>
                        </a:rPr>
                        <a:t>[0·0–1·1])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1590">
                        <a:lnSpc>
                          <a:spcPts val="2065"/>
                        </a:lnSpc>
                        <a:spcBef>
                          <a:spcPts val="505"/>
                        </a:spcBef>
                      </a:pPr>
                      <a:r>
                        <a:rPr dirty="0" sz="1800" spc="5">
                          <a:latin typeface="Arial Narrow"/>
                          <a:cs typeface="Arial Narrow"/>
                        </a:rPr>
                        <a:t>0·54</a:t>
                      </a:r>
                      <a:r>
                        <a:rPr dirty="0" sz="1800" spc="-4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>
                          <a:latin typeface="Arial Narrow"/>
                          <a:cs typeface="Arial Narrow"/>
                        </a:rPr>
                        <a:t>(0·23–1·28)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</a:tr>
              <a:tr h="339089">
                <a:tc>
                  <a:txBody>
                    <a:bodyPr/>
                    <a:lstStyle/>
                    <a:p>
                      <a:pPr marL="28575">
                        <a:lnSpc>
                          <a:spcPts val="2060"/>
                        </a:lnSpc>
                        <a:spcBef>
                          <a:spcPts val="505"/>
                        </a:spcBef>
                      </a:pPr>
                      <a:r>
                        <a:rPr dirty="0" sz="1800" b="1">
                          <a:latin typeface="Arial Narrow"/>
                          <a:cs typeface="Arial Narrow"/>
                        </a:rPr>
                        <a:t>Gastrointestinal bleeding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155F82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ts val="2060"/>
                        </a:lnSpc>
                        <a:spcBef>
                          <a:spcPts val="505"/>
                        </a:spcBef>
                      </a:pPr>
                      <a:r>
                        <a:rPr dirty="0" sz="1800" spc="-5">
                          <a:latin typeface="Arial Narrow"/>
                          <a:cs typeface="Arial Narrow"/>
                        </a:rPr>
                        <a:t>21 (1·1%</a:t>
                      </a:r>
                      <a:r>
                        <a:rPr dirty="0" sz="1800" spc="3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5">
                          <a:latin typeface="Arial Narrow"/>
                          <a:cs typeface="Arial Narrow"/>
                        </a:rPr>
                        <a:t>[0·6–1·6])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155F82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2060"/>
                        </a:lnSpc>
                        <a:spcBef>
                          <a:spcPts val="505"/>
                        </a:spcBef>
                      </a:pPr>
                      <a:r>
                        <a:rPr dirty="0" sz="1800" spc="-5">
                          <a:latin typeface="Arial Narrow"/>
                          <a:cs typeface="Arial Narrow"/>
                        </a:rPr>
                        <a:t>25 (1·4%</a:t>
                      </a:r>
                      <a:r>
                        <a:rPr dirty="0" sz="1800" spc="3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5">
                          <a:latin typeface="Arial Narrow"/>
                          <a:cs typeface="Arial Narrow"/>
                        </a:rPr>
                        <a:t>[0·8–2·0])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155F82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1590">
                        <a:lnSpc>
                          <a:spcPts val="2060"/>
                        </a:lnSpc>
                        <a:spcBef>
                          <a:spcPts val="505"/>
                        </a:spcBef>
                      </a:pPr>
                      <a:r>
                        <a:rPr dirty="0" sz="1800" spc="5">
                          <a:latin typeface="Arial Narrow"/>
                          <a:cs typeface="Arial Narrow"/>
                        </a:rPr>
                        <a:t>0·85</a:t>
                      </a:r>
                      <a:r>
                        <a:rPr dirty="0" sz="1800" spc="-4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>
                          <a:latin typeface="Arial Narrow"/>
                          <a:cs typeface="Arial Narrow"/>
                        </a:rPr>
                        <a:t>(0·48–1·52)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155F82">
                        <a:alpha val="19999"/>
                      </a:srgbClr>
                    </a:solidFill>
                  </a:tcPr>
                </a:tc>
              </a:tr>
              <a:tr h="339013">
                <a:tc>
                  <a:txBody>
                    <a:bodyPr/>
                    <a:lstStyle/>
                    <a:p>
                      <a:pPr marL="28575">
                        <a:lnSpc>
                          <a:spcPts val="2055"/>
                        </a:lnSpc>
                        <a:spcBef>
                          <a:spcPts val="515"/>
                        </a:spcBef>
                      </a:pPr>
                      <a:r>
                        <a:rPr dirty="0" sz="1800" spc="-5" b="1">
                          <a:latin typeface="Arial Narrow"/>
                          <a:cs typeface="Arial Narrow"/>
                        </a:rPr>
                        <a:t>Net </a:t>
                      </a:r>
                      <a:r>
                        <a:rPr dirty="0" sz="1800" spc="5" b="1">
                          <a:latin typeface="Arial Narrow"/>
                          <a:cs typeface="Arial Narrow"/>
                        </a:rPr>
                        <a:t>adverse </a:t>
                      </a:r>
                      <a:r>
                        <a:rPr dirty="0" sz="1800" b="1">
                          <a:latin typeface="Arial Narrow"/>
                          <a:cs typeface="Arial Narrow"/>
                        </a:rPr>
                        <a:t>clinical</a:t>
                      </a:r>
                      <a:r>
                        <a:rPr dirty="0" sz="1800" spc="-4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b="1">
                          <a:latin typeface="Arial Narrow"/>
                          <a:cs typeface="Arial Narrow"/>
                        </a:rPr>
                        <a:t>event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65404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ts val="2055"/>
                        </a:lnSpc>
                        <a:spcBef>
                          <a:spcPts val="509"/>
                        </a:spcBef>
                      </a:pPr>
                      <a:r>
                        <a:rPr dirty="0" sz="1800" spc="-75">
                          <a:latin typeface="Arial Narrow"/>
                          <a:cs typeface="Arial Narrow"/>
                        </a:rPr>
                        <a:t>111 </a:t>
                      </a:r>
                      <a:r>
                        <a:rPr dirty="0" sz="1800" spc="-5">
                          <a:latin typeface="Arial Narrow"/>
                          <a:cs typeface="Arial Narrow"/>
                        </a:rPr>
                        <a:t>(5·4%</a:t>
                      </a:r>
                      <a:r>
                        <a:rPr dirty="0" sz="1800" spc="-2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5">
                          <a:latin typeface="Arial Narrow"/>
                          <a:cs typeface="Arial Narrow"/>
                        </a:rPr>
                        <a:t>[4·2–6·5])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64769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ts val="2055"/>
                        </a:lnSpc>
                        <a:spcBef>
                          <a:spcPts val="509"/>
                        </a:spcBef>
                      </a:pPr>
                      <a:r>
                        <a:rPr dirty="0" sz="1800">
                          <a:latin typeface="Arial Narrow"/>
                          <a:cs typeface="Arial Narrow"/>
                        </a:rPr>
                        <a:t>142 (7·3%</a:t>
                      </a:r>
                      <a:r>
                        <a:rPr dirty="0" sz="1800" spc="2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 spc="-5">
                          <a:latin typeface="Arial Narrow"/>
                          <a:cs typeface="Arial Narrow"/>
                        </a:rPr>
                        <a:t>[6·0–8·6])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64769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1590">
                        <a:lnSpc>
                          <a:spcPts val="2055"/>
                        </a:lnSpc>
                        <a:spcBef>
                          <a:spcPts val="509"/>
                        </a:spcBef>
                      </a:pPr>
                      <a:r>
                        <a:rPr dirty="0" sz="1800" spc="5">
                          <a:latin typeface="Arial Narrow"/>
                          <a:cs typeface="Arial Narrow"/>
                        </a:rPr>
                        <a:t>0·78</a:t>
                      </a:r>
                      <a:r>
                        <a:rPr dirty="0" sz="1800" spc="-4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800">
                          <a:latin typeface="Arial Narrow"/>
                          <a:cs typeface="Arial Narrow"/>
                        </a:rPr>
                        <a:t>(0·61–0·99)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B="0" marT="64769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7850505" y="5810884"/>
            <a:ext cx="382016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10" b="1">
                <a:latin typeface="Arial Narrow"/>
                <a:cs typeface="Arial Narrow"/>
              </a:rPr>
              <a:t>Median </a:t>
            </a:r>
            <a:r>
              <a:rPr dirty="0" sz="1550" spc="15" b="1">
                <a:latin typeface="Arial Narrow"/>
                <a:cs typeface="Arial Narrow"/>
              </a:rPr>
              <a:t>follow-up </a:t>
            </a:r>
            <a:r>
              <a:rPr dirty="0" sz="1550" spc="20" b="1">
                <a:latin typeface="Arial Narrow"/>
                <a:cs typeface="Arial Narrow"/>
              </a:rPr>
              <a:t>period: 2.3 </a:t>
            </a:r>
            <a:r>
              <a:rPr dirty="0" sz="1550" spc="15" b="1">
                <a:latin typeface="Arial Narrow"/>
                <a:cs typeface="Arial Narrow"/>
              </a:rPr>
              <a:t>years </a:t>
            </a:r>
            <a:r>
              <a:rPr dirty="0" sz="1550" spc="5" b="1">
                <a:latin typeface="Arial Narrow"/>
                <a:cs typeface="Arial Narrow"/>
              </a:rPr>
              <a:t>(IQR</a:t>
            </a:r>
            <a:r>
              <a:rPr dirty="0" sz="1550" spc="-100" b="1">
                <a:latin typeface="Arial Narrow"/>
                <a:cs typeface="Arial Narrow"/>
              </a:rPr>
              <a:t> </a:t>
            </a:r>
            <a:r>
              <a:rPr dirty="0" sz="1550" spc="20" b="1">
                <a:latin typeface="Arial Narrow"/>
                <a:cs typeface="Arial Narrow"/>
              </a:rPr>
              <a:t>1·6–3·0)</a:t>
            </a:r>
            <a:endParaRPr sz="155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80705" y="206311"/>
            <a:ext cx="4941219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555930" y="206311"/>
            <a:ext cx="4048632" cy="4833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58925" y="61213"/>
            <a:ext cx="9077325" cy="6324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10"/>
              <a:t>Sensitivity </a:t>
            </a:r>
            <a:r>
              <a:rPr dirty="0" spc="20"/>
              <a:t>Analysis </a:t>
            </a:r>
            <a:r>
              <a:rPr dirty="0" spc="10"/>
              <a:t>(Per </a:t>
            </a:r>
            <a:r>
              <a:rPr dirty="0" spc="15"/>
              <a:t>Protocol</a:t>
            </a:r>
            <a:r>
              <a:rPr dirty="0" spc="45"/>
              <a:t> </a:t>
            </a:r>
            <a:r>
              <a:rPr dirty="0" spc="15"/>
              <a:t>Population)</a:t>
            </a:r>
          </a:p>
        </p:txBody>
      </p:sp>
      <p:sp>
        <p:nvSpPr>
          <p:cNvPr id="5" name="object 5"/>
          <p:cNvSpPr/>
          <p:nvPr/>
        </p:nvSpPr>
        <p:spPr>
          <a:xfrm>
            <a:off x="3205226" y="823975"/>
            <a:ext cx="0" cy="4219575"/>
          </a:xfrm>
          <a:custGeom>
            <a:avLst/>
            <a:gdLst/>
            <a:ahLst/>
            <a:cxnLst/>
            <a:rect l="l" t="t" r="r" b="b"/>
            <a:pathLst>
              <a:path w="0" h="4219575">
                <a:moveTo>
                  <a:pt x="0" y="4219448"/>
                </a:moveTo>
                <a:lnTo>
                  <a:pt x="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167126" y="5034026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 h="0">
                <a:moveTo>
                  <a:pt x="0" y="0"/>
                </a:moveTo>
                <a:lnTo>
                  <a:pt x="28575" y="0"/>
                </a:lnTo>
              </a:path>
            </a:pathLst>
          </a:custGeom>
          <a:ln w="2857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167126" y="843025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 h="0">
                <a:moveTo>
                  <a:pt x="0" y="0"/>
                </a:moveTo>
                <a:lnTo>
                  <a:pt x="28575" y="0"/>
                </a:lnTo>
              </a:path>
            </a:pathLst>
          </a:custGeom>
          <a:ln w="2857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195701" y="5053076"/>
            <a:ext cx="7429500" cy="0"/>
          </a:xfrm>
          <a:custGeom>
            <a:avLst/>
            <a:gdLst/>
            <a:ahLst/>
            <a:cxnLst/>
            <a:rect l="l" t="t" r="r" b="b"/>
            <a:pathLst>
              <a:path w="7429500" h="0">
                <a:moveTo>
                  <a:pt x="0" y="0"/>
                </a:moveTo>
                <a:lnTo>
                  <a:pt x="742950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205226" y="5062601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-14287" y="14287"/>
                </a:moveTo>
                <a:lnTo>
                  <a:pt x="14287" y="14287"/>
                </a:lnTo>
              </a:path>
            </a:pathLst>
          </a:custGeom>
          <a:ln w="2857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510276" y="5062601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-14287" y="14287"/>
                </a:moveTo>
                <a:lnTo>
                  <a:pt x="14287" y="14287"/>
                </a:lnTo>
              </a:path>
            </a:pathLst>
          </a:custGeom>
          <a:ln w="2857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815326" y="5062601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-14287" y="14287"/>
                </a:moveTo>
                <a:lnTo>
                  <a:pt x="14287" y="14287"/>
                </a:lnTo>
              </a:path>
            </a:pathLst>
          </a:custGeom>
          <a:ln w="2857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120376" y="5062601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-14287" y="14287"/>
                </a:moveTo>
                <a:lnTo>
                  <a:pt x="14287" y="14287"/>
                </a:lnTo>
              </a:path>
            </a:pathLst>
          </a:custGeom>
          <a:ln w="2857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2820670" y="715962"/>
            <a:ext cx="26987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30" b="1">
                <a:latin typeface="Arial Narrow"/>
                <a:cs typeface="Arial Narrow"/>
              </a:rPr>
              <a:t>1</a:t>
            </a:r>
            <a:r>
              <a:rPr dirty="0" sz="1400" spc="-45" b="1">
                <a:latin typeface="Arial Narrow"/>
                <a:cs typeface="Arial Narrow"/>
              </a:rPr>
              <a:t>0</a:t>
            </a:r>
            <a:r>
              <a:rPr dirty="0" sz="1400" spc="10" b="1">
                <a:latin typeface="Arial Narrow"/>
                <a:cs typeface="Arial Narrow"/>
              </a:rPr>
              <a:t>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23323" y="2148285"/>
            <a:ext cx="233045" cy="1788795"/>
          </a:xfrm>
          <a:prstGeom prst="rect">
            <a:avLst/>
          </a:prstGeom>
        </p:spPr>
        <p:txBody>
          <a:bodyPr wrap="square" lIns="0" tIns="381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400" spc="-5" b="1">
                <a:latin typeface="Arial Narrow"/>
                <a:cs typeface="Arial Narrow"/>
              </a:rPr>
              <a:t>Cumulative Incidence</a:t>
            </a:r>
            <a:r>
              <a:rPr dirty="0" sz="1400" spc="-95" b="1">
                <a:latin typeface="Arial Narrow"/>
                <a:cs typeface="Arial Narrow"/>
              </a:rPr>
              <a:t> </a:t>
            </a:r>
            <a:r>
              <a:rPr dirty="0" sz="1400" spc="10" b="1">
                <a:latin typeface="Arial Narrow"/>
                <a:cs typeface="Arial Narrow"/>
              </a:rPr>
              <a:t>(%)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186301" y="985900"/>
            <a:ext cx="0" cy="3238500"/>
          </a:xfrm>
          <a:custGeom>
            <a:avLst/>
            <a:gdLst/>
            <a:ahLst/>
            <a:cxnLst/>
            <a:rect l="l" t="t" r="r" b="b"/>
            <a:pathLst>
              <a:path w="0" h="3238500">
                <a:moveTo>
                  <a:pt x="0" y="3238500"/>
                </a:moveTo>
                <a:lnTo>
                  <a:pt x="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38676" y="4214876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857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138676" y="3414776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857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138676" y="260515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857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138676" y="180505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857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38676" y="99542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857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76776" y="4214876"/>
            <a:ext cx="6124575" cy="0"/>
          </a:xfrm>
          <a:custGeom>
            <a:avLst/>
            <a:gdLst/>
            <a:ahLst/>
            <a:cxnLst/>
            <a:rect l="l" t="t" r="r" b="b"/>
            <a:pathLst>
              <a:path w="6124575" h="0">
                <a:moveTo>
                  <a:pt x="0" y="0"/>
                </a:moveTo>
                <a:lnTo>
                  <a:pt x="6124575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86301" y="421487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-14287" y="23812"/>
                </a:moveTo>
                <a:lnTo>
                  <a:pt x="14287" y="23812"/>
                </a:lnTo>
              </a:path>
            </a:pathLst>
          </a:custGeom>
          <a:ln w="4762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119876" y="421487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-14287" y="23812"/>
                </a:moveTo>
                <a:lnTo>
                  <a:pt x="14287" y="23812"/>
                </a:lnTo>
              </a:path>
            </a:pathLst>
          </a:custGeom>
          <a:ln w="4762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062976" y="421487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-14287" y="23812"/>
                </a:moveTo>
                <a:lnTo>
                  <a:pt x="14287" y="23812"/>
                </a:lnTo>
              </a:path>
            </a:pathLst>
          </a:custGeom>
          <a:ln w="4762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0006076" y="421487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-14287" y="23812"/>
                </a:moveTo>
                <a:lnTo>
                  <a:pt x="14287" y="23812"/>
                </a:lnTo>
              </a:path>
            </a:pathLst>
          </a:custGeom>
          <a:ln w="4762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3987165" y="4098607"/>
            <a:ext cx="249554" cy="4083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ts val="1490"/>
              </a:lnSpc>
              <a:spcBef>
                <a:spcPts val="125"/>
              </a:spcBef>
            </a:pPr>
            <a:r>
              <a:rPr dirty="0" sz="1400" spc="10" b="1">
                <a:latin typeface="Arial Narrow"/>
                <a:cs typeface="Arial Narrow"/>
              </a:rPr>
              <a:t>0</a:t>
            </a:r>
            <a:endParaRPr sz="1400">
              <a:latin typeface="Arial Narrow"/>
              <a:cs typeface="Arial Narrow"/>
            </a:endParaRPr>
          </a:p>
          <a:p>
            <a:pPr marL="153670">
              <a:lnSpc>
                <a:spcPts val="1490"/>
              </a:lnSpc>
            </a:pPr>
            <a:r>
              <a:rPr dirty="0" sz="1400" spc="10" b="1">
                <a:latin typeface="Arial Narrow"/>
                <a:cs typeface="Arial Narrow"/>
              </a:rPr>
              <a:t>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077839" y="4260786"/>
            <a:ext cx="10858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10" b="1">
                <a:latin typeface="Arial Narrow"/>
                <a:cs typeface="Arial Narrow"/>
              </a:rPr>
              <a:t>1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020050" y="4252277"/>
            <a:ext cx="10858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10" b="1">
                <a:latin typeface="Arial Narrow"/>
                <a:cs typeface="Arial Narrow"/>
              </a:rPr>
              <a:t>2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955530" y="4268152"/>
            <a:ext cx="10858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10" b="1">
                <a:latin typeface="Arial Narrow"/>
                <a:cs typeface="Arial Narrow"/>
              </a:rPr>
              <a:t>3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830701" y="3284537"/>
            <a:ext cx="2292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10" b="1">
                <a:latin typeface="Arial Narrow"/>
                <a:cs typeface="Arial Narrow"/>
              </a:rPr>
              <a:t>2.</a:t>
            </a:r>
            <a:r>
              <a:rPr dirty="0" sz="1400" spc="10" b="1">
                <a:latin typeface="Arial Narrow"/>
                <a:cs typeface="Arial Narrow"/>
              </a:rPr>
              <a:t>5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910710" y="2481516"/>
            <a:ext cx="10858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10" b="1">
                <a:latin typeface="Arial Narrow"/>
                <a:cs typeface="Arial Narrow"/>
              </a:rPr>
              <a:t>5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829684" y="1681797"/>
            <a:ext cx="2292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10" b="1">
                <a:latin typeface="Arial Narrow"/>
                <a:cs typeface="Arial Narrow"/>
              </a:rPr>
              <a:t>7.</a:t>
            </a:r>
            <a:r>
              <a:rPr dirty="0" sz="1400" spc="10" b="1">
                <a:latin typeface="Arial Narrow"/>
                <a:cs typeface="Arial Narrow"/>
              </a:rPr>
              <a:t>5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854450" y="889317"/>
            <a:ext cx="19748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30" b="1">
                <a:latin typeface="Arial Narrow"/>
                <a:cs typeface="Arial Narrow"/>
              </a:rPr>
              <a:t>10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903601" y="2808287"/>
            <a:ext cx="19748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30" b="1">
                <a:latin typeface="Arial Narrow"/>
                <a:cs typeface="Arial Narrow"/>
              </a:rPr>
              <a:t>50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176651" y="4614926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 h="0">
                <a:moveTo>
                  <a:pt x="0" y="0"/>
                </a:moveTo>
                <a:lnTo>
                  <a:pt x="28575" y="0"/>
                </a:lnTo>
              </a:path>
            </a:pathLst>
          </a:custGeom>
          <a:ln w="2857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176651" y="4195826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 h="0">
                <a:moveTo>
                  <a:pt x="0" y="0"/>
                </a:moveTo>
                <a:lnTo>
                  <a:pt x="28575" y="0"/>
                </a:lnTo>
              </a:path>
            </a:pathLst>
          </a:custGeom>
          <a:ln w="2857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176651" y="3776726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 h="0">
                <a:moveTo>
                  <a:pt x="0" y="0"/>
                </a:moveTo>
                <a:lnTo>
                  <a:pt x="28575" y="0"/>
                </a:lnTo>
              </a:path>
            </a:pathLst>
          </a:custGeom>
          <a:ln w="2857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176651" y="3357626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 h="0">
                <a:moveTo>
                  <a:pt x="0" y="0"/>
                </a:moveTo>
                <a:lnTo>
                  <a:pt x="28575" y="0"/>
                </a:lnTo>
              </a:path>
            </a:pathLst>
          </a:custGeom>
          <a:ln w="2857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176651" y="2938526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 h="0">
                <a:moveTo>
                  <a:pt x="0" y="0"/>
                </a:moveTo>
                <a:lnTo>
                  <a:pt x="28575" y="0"/>
                </a:lnTo>
              </a:path>
            </a:pathLst>
          </a:custGeom>
          <a:ln w="2857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176651" y="2519426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 h="0">
                <a:moveTo>
                  <a:pt x="0" y="0"/>
                </a:moveTo>
                <a:lnTo>
                  <a:pt x="28575" y="0"/>
                </a:lnTo>
              </a:path>
            </a:pathLst>
          </a:custGeom>
          <a:ln w="2857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176651" y="2100326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 h="0">
                <a:moveTo>
                  <a:pt x="0" y="0"/>
                </a:moveTo>
                <a:lnTo>
                  <a:pt x="28575" y="0"/>
                </a:lnTo>
              </a:path>
            </a:pathLst>
          </a:custGeom>
          <a:ln w="2857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176651" y="1681226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 h="0">
                <a:moveTo>
                  <a:pt x="0" y="0"/>
                </a:moveTo>
                <a:lnTo>
                  <a:pt x="28575" y="0"/>
                </a:lnTo>
              </a:path>
            </a:pathLst>
          </a:custGeom>
          <a:ln w="2857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176651" y="1262125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 h="0">
                <a:moveTo>
                  <a:pt x="0" y="0"/>
                </a:moveTo>
                <a:lnTo>
                  <a:pt x="28575" y="0"/>
                </a:lnTo>
              </a:path>
            </a:pathLst>
          </a:custGeom>
          <a:ln w="28575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2899410" y="3229292"/>
            <a:ext cx="19748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30" b="1">
                <a:latin typeface="Arial Narrow"/>
                <a:cs typeface="Arial Narrow"/>
              </a:rPr>
              <a:t>40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901695" y="3643312"/>
            <a:ext cx="19748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30" b="1">
                <a:latin typeface="Arial Narrow"/>
                <a:cs typeface="Arial Narrow"/>
              </a:rPr>
              <a:t>30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901950" y="4061777"/>
            <a:ext cx="19748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30" b="1">
                <a:latin typeface="Arial Narrow"/>
                <a:cs typeface="Arial Narrow"/>
              </a:rPr>
              <a:t>20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895854" y="4483417"/>
            <a:ext cx="19748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30" b="1">
                <a:latin typeface="Arial Narrow"/>
                <a:cs typeface="Arial Narrow"/>
              </a:rPr>
              <a:t>10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910839" y="1130617"/>
            <a:ext cx="19748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30" b="1">
                <a:latin typeface="Arial Narrow"/>
                <a:cs typeface="Arial Narrow"/>
              </a:rPr>
              <a:t>90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904744" y="1550987"/>
            <a:ext cx="19748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30" b="1">
                <a:latin typeface="Arial Narrow"/>
                <a:cs typeface="Arial Narrow"/>
              </a:rPr>
              <a:t>80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903854" y="1970659"/>
            <a:ext cx="196850" cy="2425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35" b="1">
                <a:latin typeface="Arial Narrow"/>
                <a:cs typeface="Arial Narrow"/>
              </a:rPr>
              <a:t>70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902966" y="2387917"/>
            <a:ext cx="19748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30" b="1">
                <a:latin typeface="Arial Narrow"/>
                <a:cs typeface="Arial Narrow"/>
              </a:rPr>
              <a:t>60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4181475" y="2009775"/>
            <a:ext cx="5981700" cy="2190750"/>
          </a:xfrm>
          <a:custGeom>
            <a:avLst/>
            <a:gdLst/>
            <a:ahLst/>
            <a:cxnLst/>
            <a:rect l="l" t="t" r="r" b="b"/>
            <a:pathLst>
              <a:path w="5981700" h="2190750">
                <a:moveTo>
                  <a:pt x="0" y="2190750"/>
                </a:moveTo>
                <a:lnTo>
                  <a:pt x="69214" y="2190750"/>
                </a:lnTo>
                <a:lnTo>
                  <a:pt x="69214" y="2178304"/>
                </a:lnTo>
                <a:lnTo>
                  <a:pt x="122300" y="2178304"/>
                </a:lnTo>
                <a:lnTo>
                  <a:pt x="122300" y="2165858"/>
                </a:lnTo>
                <a:lnTo>
                  <a:pt x="132969" y="2165858"/>
                </a:lnTo>
                <a:lnTo>
                  <a:pt x="132969" y="2153539"/>
                </a:lnTo>
                <a:lnTo>
                  <a:pt x="159512" y="2153539"/>
                </a:lnTo>
                <a:lnTo>
                  <a:pt x="159512" y="2141093"/>
                </a:lnTo>
                <a:lnTo>
                  <a:pt x="319024" y="2141093"/>
                </a:lnTo>
                <a:lnTo>
                  <a:pt x="319024" y="2128647"/>
                </a:lnTo>
                <a:lnTo>
                  <a:pt x="345566" y="2128647"/>
                </a:lnTo>
                <a:lnTo>
                  <a:pt x="345566" y="2116201"/>
                </a:lnTo>
                <a:lnTo>
                  <a:pt x="372237" y="2116201"/>
                </a:lnTo>
                <a:lnTo>
                  <a:pt x="372237" y="2103755"/>
                </a:lnTo>
                <a:lnTo>
                  <a:pt x="489203" y="2103755"/>
                </a:lnTo>
                <a:lnTo>
                  <a:pt x="489203" y="2091308"/>
                </a:lnTo>
                <a:lnTo>
                  <a:pt x="505078" y="2091308"/>
                </a:lnTo>
                <a:lnTo>
                  <a:pt x="505078" y="2078863"/>
                </a:lnTo>
                <a:lnTo>
                  <a:pt x="510413" y="2078863"/>
                </a:lnTo>
                <a:lnTo>
                  <a:pt x="510413" y="2066417"/>
                </a:lnTo>
                <a:lnTo>
                  <a:pt x="558291" y="2066417"/>
                </a:lnTo>
                <a:lnTo>
                  <a:pt x="558291" y="2053970"/>
                </a:lnTo>
                <a:lnTo>
                  <a:pt x="574294" y="2053970"/>
                </a:lnTo>
                <a:lnTo>
                  <a:pt x="574294" y="2041525"/>
                </a:lnTo>
                <a:lnTo>
                  <a:pt x="595502" y="2041525"/>
                </a:lnTo>
                <a:lnTo>
                  <a:pt x="595502" y="2029079"/>
                </a:lnTo>
                <a:lnTo>
                  <a:pt x="606171" y="2029079"/>
                </a:lnTo>
                <a:lnTo>
                  <a:pt x="606171" y="2016633"/>
                </a:lnTo>
                <a:lnTo>
                  <a:pt x="643382" y="2016633"/>
                </a:lnTo>
                <a:lnTo>
                  <a:pt x="643382" y="2004187"/>
                </a:lnTo>
                <a:lnTo>
                  <a:pt x="675259" y="2004187"/>
                </a:lnTo>
                <a:lnTo>
                  <a:pt x="675259" y="1991741"/>
                </a:lnTo>
                <a:lnTo>
                  <a:pt x="744347" y="1991741"/>
                </a:lnTo>
                <a:lnTo>
                  <a:pt x="744347" y="1979422"/>
                </a:lnTo>
                <a:lnTo>
                  <a:pt x="776351" y="1979422"/>
                </a:lnTo>
                <a:lnTo>
                  <a:pt x="776351" y="1966849"/>
                </a:lnTo>
                <a:lnTo>
                  <a:pt x="786891" y="1966849"/>
                </a:lnTo>
                <a:lnTo>
                  <a:pt x="786891" y="1954402"/>
                </a:lnTo>
                <a:lnTo>
                  <a:pt x="818896" y="1954402"/>
                </a:lnTo>
                <a:lnTo>
                  <a:pt x="818896" y="1941957"/>
                </a:lnTo>
                <a:lnTo>
                  <a:pt x="850773" y="1941957"/>
                </a:lnTo>
                <a:lnTo>
                  <a:pt x="850773" y="1929511"/>
                </a:lnTo>
                <a:lnTo>
                  <a:pt x="866775" y="1929511"/>
                </a:lnTo>
                <a:lnTo>
                  <a:pt x="866775" y="1917064"/>
                </a:lnTo>
                <a:lnTo>
                  <a:pt x="957072" y="1917064"/>
                </a:lnTo>
                <a:lnTo>
                  <a:pt x="957072" y="1904619"/>
                </a:lnTo>
                <a:lnTo>
                  <a:pt x="967739" y="1904619"/>
                </a:lnTo>
                <a:lnTo>
                  <a:pt x="967739" y="1892173"/>
                </a:lnTo>
                <a:lnTo>
                  <a:pt x="1010285" y="1892173"/>
                </a:lnTo>
                <a:lnTo>
                  <a:pt x="1010285" y="1879600"/>
                </a:lnTo>
                <a:lnTo>
                  <a:pt x="1079373" y="1879600"/>
                </a:lnTo>
                <a:lnTo>
                  <a:pt x="1079373" y="1867154"/>
                </a:lnTo>
                <a:lnTo>
                  <a:pt x="1127252" y="1867154"/>
                </a:lnTo>
                <a:lnTo>
                  <a:pt x="1127252" y="1854708"/>
                </a:lnTo>
                <a:lnTo>
                  <a:pt x="1148461" y="1854708"/>
                </a:lnTo>
                <a:lnTo>
                  <a:pt x="1148461" y="1842262"/>
                </a:lnTo>
                <a:lnTo>
                  <a:pt x="1196339" y="1842262"/>
                </a:lnTo>
                <a:lnTo>
                  <a:pt x="1196339" y="1817116"/>
                </a:lnTo>
                <a:lnTo>
                  <a:pt x="1228216" y="1817116"/>
                </a:lnTo>
                <a:lnTo>
                  <a:pt x="1228216" y="1792224"/>
                </a:lnTo>
                <a:lnTo>
                  <a:pt x="1233551" y="1792224"/>
                </a:lnTo>
                <a:lnTo>
                  <a:pt x="1233551" y="1779651"/>
                </a:lnTo>
                <a:lnTo>
                  <a:pt x="1260094" y="1779651"/>
                </a:lnTo>
                <a:lnTo>
                  <a:pt x="1260094" y="1767205"/>
                </a:lnTo>
                <a:lnTo>
                  <a:pt x="1323975" y="1767205"/>
                </a:lnTo>
                <a:lnTo>
                  <a:pt x="1323975" y="1742186"/>
                </a:lnTo>
                <a:lnTo>
                  <a:pt x="1366520" y="1742186"/>
                </a:lnTo>
                <a:lnTo>
                  <a:pt x="1366520" y="1729739"/>
                </a:lnTo>
                <a:lnTo>
                  <a:pt x="1371727" y="1729739"/>
                </a:lnTo>
                <a:lnTo>
                  <a:pt x="1371727" y="1717167"/>
                </a:lnTo>
                <a:lnTo>
                  <a:pt x="1398397" y="1717167"/>
                </a:lnTo>
                <a:lnTo>
                  <a:pt x="1398397" y="1704720"/>
                </a:lnTo>
                <a:lnTo>
                  <a:pt x="1424939" y="1704720"/>
                </a:lnTo>
                <a:lnTo>
                  <a:pt x="1424939" y="1679702"/>
                </a:lnTo>
                <a:lnTo>
                  <a:pt x="1488821" y="1679702"/>
                </a:lnTo>
                <a:lnTo>
                  <a:pt x="1488821" y="1667129"/>
                </a:lnTo>
                <a:lnTo>
                  <a:pt x="1494154" y="1667129"/>
                </a:lnTo>
                <a:lnTo>
                  <a:pt x="1494154" y="1654683"/>
                </a:lnTo>
                <a:lnTo>
                  <a:pt x="1520698" y="1654683"/>
                </a:lnTo>
                <a:lnTo>
                  <a:pt x="1520698" y="1642110"/>
                </a:lnTo>
                <a:lnTo>
                  <a:pt x="1526032" y="1642110"/>
                </a:lnTo>
                <a:lnTo>
                  <a:pt x="1526032" y="1629664"/>
                </a:lnTo>
                <a:lnTo>
                  <a:pt x="1541907" y="1629664"/>
                </a:lnTo>
                <a:lnTo>
                  <a:pt x="1541907" y="1617091"/>
                </a:lnTo>
                <a:lnTo>
                  <a:pt x="1626997" y="1617091"/>
                </a:lnTo>
                <a:lnTo>
                  <a:pt x="1626997" y="1604645"/>
                </a:lnTo>
                <a:lnTo>
                  <a:pt x="1637664" y="1604645"/>
                </a:lnTo>
                <a:lnTo>
                  <a:pt x="1637664" y="1592072"/>
                </a:lnTo>
                <a:lnTo>
                  <a:pt x="1642999" y="1592072"/>
                </a:lnTo>
                <a:lnTo>
                  <a:pt x="1642999" y="1579626"/>
                </a:lnTo>
                <a:lnTo>
                  <a:pt x="1728089" y="1579626"/>
                </a:lnTo>
                <a:lnTo>
                  <a:pt x="1728089" y="1567052"/>
                </a:lnTo>
                <a:lnTo>
                  <a:pt x="1834388" y="1567052"/>
                </a:lnTo>
                <a:lnTo>
                  <a:pt x="1834388" y="1554479"/>
                </a:lnTo>
                <a:lnTo>
                  <a:pt x="1850389" y="1554479"/>
                </a:lnTo>
                <a:lnTo>
                  <a:pt x="1850389" y="1541907"/>
                </a:lnTo>
                <a:lnTo>
                  <a:pt x="1866264" y="1541907"/>
                </a:lnTo>
                <a:lnTo>
                  <a:pt x="1866264" y="1529334"/>
                </a:lnTo>
                <a:lnTo>
                  <a:pt x="1892935" y="1529334"/>
                </a:lnTo>
                <a:lnTo>
                  <a:pt x="1892935" y="1516761"/>
                </a:lnTo>
                <a:lnTo>
                  <a:pt x="1898269" y="1516761"/>
                </a:lnTo>
                <a:lnTo>
                  <a:pt x="1898269" y="1504188"/>
                </a:lnTo>
                <a:lnTo>
                  <a:pt x="1935479" y="1504188"/>
                </a:lnTo>
                <a:lnTo>
                  <a:pt x="1935479" y="1491488"/>
                </a:lnTo>
                <a:lnTo>
                  <a:pt x="2009902" y="1491488"/>
                </a:lnTo>
                <a:lnTo>
                  <a:pt x="2009902" y="1478661"/>
                </a:lnTo>
                <a:lnTo>
                  <a:pt x="2052320" y="1478661"/>
                </a:lnTo>
                <a:lnTo>
                  <a:pt x="2052320" y="1465707"/>
                </a:lnTo>
                <a:lnTo>
                  <a:pt x="2094864" y="1465707"/>
                </a:lnTo>
                <a:lnTo>
                  <a:pt x="2094864" y="1452626"/>
                </a:lnTo>
                <a:lnTo>
                  <a:pt x="2121535" y="1452626"/>
                </a:lnTo>
                <a:lnTo>
                  <a:pt x="2121535" y="1426337"/>
                </a:lnTo>
                <a:lnTo>
                  <a:pt x="2137537" y="1426337"/>
                </a:lnTo>
                <a:lnTo>
                  <a:pt x="2137537" y="1413128"/>
                </a:lnTo>
                <a:lnTo>
                  <a:pt x="2158746" y="1413128"/>
                </a:lnTo>
                <a:lnTo>
                  <a:pt x="2158746" y="1400048"/>
                </a:lnTo>
                <a:lnTo>
                  <a:pt x="2180082" y="1400048"/>
                </a:lnTo>
                <a:lnTo>
                  <a:pt x="2180082" y="1386839"/>
                </a:lnTo>
                <a:lnTo>
                  <a:pt x="2302255" y="1386839"/>
                </a:lnTo>
                <a:lnTo>
                  <a:pt x="2302255" y="1373504"/>
                </a:lnTo>
                <a:lnTo>
                  <a:pt x="2360803" y="1373504"/>
                </a:lnTo>
                <a:lnTo>
                  <a:pt x="2360803" y="1360170"/>
                </a:lnTo>
                <a:lnTo>
                  <a:pt x="2392679" y="1360170"/>
                </a:lnTo>
                <a:lnTo>
                  <a:pt x="2392679" y="1346708"/>
                </a:lnTo>
                <a:lnTo>
                  <a:pt x="2435225" y="1346708"/>
                </a:lnTo>
                <a:lnTo>
                  <a:pt x="2435225" y="1333119"/>
                </a:lnTo>
                <a:lnTo>
                  <a:pt x="2445893" y="1333119"/>
                </a:lnTo>
                <a:lnTo>
                  <a:pt x="2445893" y="1319529"/>
                </a:lnTo>
                <a:lnTo>
                  <a:pt x="2520315" y="1319529"/>
                </a:lnTo>
                <a:lnTo>
                  <a:pt x="2520315" y="1305814"/>
                </a:lnTo>
                <a:lnTo>
                  <a:pt x="2578861" y="1305814"/>
                </a:lnTo>
                <a:lnTo>
                  <a:pt x="2578861" y="1291971"/>
                </a:lnTo>
                <a:lnTo>
                  <a:pt x="2653283" y="1291971"/>
                </a:lnTo>
                <a:lnTo>
                  <a:pt x="2653283" y="1277874"/>
                </a:lnTo>
                <a:lnTo>
                  <a:pt x="2690495" y="1277874"/>
                </a:lnTo>
                <a:lnTo>
                  <a:pt x="2690495" y="1263650"/>
                </a:lnTo>
                <a:lnTo>
                  <a:pt x="2695829" y="1263650"/>
                </a:lnTo>
                <a:lnTo>
                  <a:pt x="2695829" y="1249426"/>
                </a:lnTo>
                <a:lnTo>
                  <a:pt x="2738247" y="1249426"/>
                </a:lnTo>
                <a:lnTo>
                  <a:pt x="2738247" y="1235075"/>
                </a:lnTo>
                <a:lnTo>
                  <a:pt x="2802128" y="1235075"/>
                </a:lnTo>
                <a:lnTo>
                  <a:pt x="2802128" y="1220470"/>
                </a:lnTo>
                <a:lnTo>
                  <a:pt x="2881883" y="1220470"/>
                </a:lnTo>
                <a:lnTo>
                  <a:pt x="2881883" y="1205611"/>
                </a:lnTo>
                <a:lnTo>
                  <a:pt x="2908427" y="1205611"/>
                </a:lnTo>
                <a:lnTo>
                  <a:pt x="2908427" y="1190625"/>
                </a:lnTo>
                <a:lnTo>
                  <a:pt x="3025394" y="1190625"/>
                </a:lnTo>
                <a:lnTo>
                  <a:pt x="3025394" y="1174750"/>
                </a:lnTo>
                <a:lnTo>
                  <a:pt x="3057271" y="1174750"/>
                </a:lnTo>
                <a:lnTo>
                  <a:pt x="3057271" y="1158875"/>
                </a:lnTo>
                <a:lnTo>
                  <a:pt x="3073273" y="1158875"/>
                </a:lnTo>
                <a:lnTo>
                  <a:pt x="3073273" y="1143000"/>
                </a:lnTo>
                <a:lnTo>
                  <a:pt x="3147695" y="1143000"/>
                </a:lnTo>
                <a:lnTo>
                  <a:pt x="3147695" y="1126744"/>
                </a:lnTo>
                <a:lnTo>
                  <a:pt x="3280664" y="1126744"/>
                </a:lnTo>
                <a:lnTo>
                  <a:pt x="3280664" y="1109726"/>
                </a:lnTo>
                <a:lnTo>
                  <a:pt x="3307206" y="1109726"/>
                </a:lnTo>
                <a:lnTo>
                  <a:pt x="3307206" y="1092580"/>
                </a:lnTo>
                <a:lnTo>
                  <a:pt x="3323208" y="1092580"/>
                </a:lnTo>
                <a:lnTo>
                  <a:pt x="3323208" y="1075563"/>
                </a:lnTo>
                <a:lnTo>
                  <a:pt x="3551808" y="1075563"/>
                </a:lnTo>
                <a:lnTo>
                  <a:pt x="3551808" y="1057021"/>
                </a:lnTo>
                <a:lnTo>
                  <a:pt x="3567810" y="1057021"/>
                </a:lnTo>
                <a:lnTo>
                  <a:pt x="3567810" y="1038605"/>
                </a:lnTo>
                <a:lnTo>
                  <a:pt x="3573018" y="1038605"/>
                </a:lnTo>
                <a:lnTo>
                  <a:pt x="3573018" y="1020063"/>
                </a:lnTo>
                <a:lnTo>
                  <a:pt x="3578352" y="1020063"/>
                </a:lnTo>
                <a:lnTo>
                  <a:pt x="3578352" y="1001522"/>
                </a:lnTo>
                <a:lnTo>
                  <a:pt x="3631565" y="1001522"/>
                </a:lnTo>
                <a:lnTo>
                  <a:pt x="3631565" y="982599"/>
                </a:lnTo>
                <a:lnTo>
                  <a:pt x="3652774" y="982599"/>
                </a:lnTo>
                <a:lnTo>
                  <a:pt x="3652774" y="963676"/>
                </a:lnTo>
                <a:lnTo>
                  <a:pt x="3658234" y="963676"/>
                </a:lnTo>
                <a:lnTo>
                  <a:pt x="3658234" y="944626"/>
                </a:lnTo>
                <a:lnTo>
                  <a:pt x="3721989" y="944626"/>
                </a:lnTo>
                <a:lnTo>
                  <a:pt x="3721989" y="925322"/>
                </a:lnTo>
                <a:lnTo>
                  <a:pt x="3791077" y="925322"/>
                </a:lnTo>
                <a:lnTo>
                  <a:pt x="3791077" y="905383"/>
                </a:lnTo>
                <a:lnTo>
                  <a:pt x="3796410" y="905383"/>
                </a:lnTo>
                <a:lnTo>
                  <a:pt x="3796410" y="885444"/>
                </a:lnTo>
                <a:lnTo>
                  <a:pt x="3822954" y="885444"/>
                </a:lnTo>
                <a:lnTo>
                  <a:pt x="3822954" y="865251"/>
                </a:lnTo>
                <a:lnTo>
                  <a:pt x="3897503" y="865251"/>
                </a:lnTo>
                <a:lnTo>
                  <a:pt x="3897503" y="844169"/>
                </a:lnTo>
                <a:lnTo>
                  <a:pt x="3945254" y="844169"/>
                </a:lnTo>
                <a:lnTo>
                  <a:pt x="3945254" y="822833"/>
                </a:lnTo>
                <a:lnTo>
                  <a:pt x="3982466" y="822833"/>
                </a:lnTo>
                <a:lnTo>
                  <a:pt x="3982466" y="801115"/>
                </a:lnTo>
                <a:lnTo>
                  <a:pt x="3987800" y="801115"/>
                </a:lnTo>
                <a:lnTo>
                  <a:pt x="3987800" y="779272"/>
                </a:lnTo>
                <a:lnTo>
                  <a:pt x="4051554" y="779272"/>
                </a:lnTo>
                <a:lnTo>
                  <a:pt x="4051554" y="757047"/>
                </a:lnTo>
                <a:lnTo>
                  <a:pt x="4078224" y="757047"/>
                </a:lnTo>
                <a:lnTo>
                  <a:pt x="4078224" y="734695"/>
                </a:lnTo>
                <a:lnTo>
                  <a:pt x="4088892" y="734695"/>
                </a:lnTo>
                <a:lnTo>
                  <a:pt x="4088892" y="712342"/>
                </a:lnTo>
                <a:lnTo>
                  <a:pt x="4163314" y="712342"/>
                </a:lnTo>
                <a:lnTo>
                  <a:pt x="4163314" y="689610"/>
                </a:lnTo>
                <a:lnTo>
                  <a:pt x="4179189" y="689610"/>
                </a:lnTo>
                <a:lnTo>
                  <a:pt x="4179189" y="666750"/>
                </a:lnTo>
                <a:lnTo>
                  <a:pt x="4211066" y="666750"/>
                </a:lnTo>
                <a:lnTo>
                  <a:pt x="4211066" y="643763"/>
                </a:lnTo>
                <a:lnTo>
                  <a:pt x="4248404" y="643763"/>
                </a:lnTo>
                <a:lnTo>
                  <a:pt x="4248404" y="620522"/>
                </a:lnTo>
                <a:lnTo>
                  <a:pt x="4285615" y="620522"/>
                </a:lnTo>
                <a:lnTo>
                  <a:pt x="4285615" y="597153"/>
                </a:lnTo>
                <a:lnTo>
                  <a:pt x="4317492" y="597153"/>
                </a:lnTo>
                <a:lnTo>
                  <a:pt x="4317492" y="573532"/>
                </a:lnTo>
                <a:lnTo>
                  <a:pt x="4344034" y="573532"/>
                </a:lnTo>
                <a:lnTo>
                  <a:pt x="4344034" y="549783"/>
                </a:lnTo>
                <a:lnTo>
                  <a:pt x="4365371" y="549783"/>
                </a:lnTo>
                <a:lnTo>
                  <a:pt x="4365371" y="525907"/>
                </a:lnTo>
                <a:lnTo>
                  <a:pt x="4386580" y="525907"/>
                </a:lnTo>
                <a:lnTo>
                  <a:pt x="4386580" y="501776"/>
                </a:lnTo>
                <a:lnTo>
                  <a:pt x="4423791" y="501776"/>
                </a:lnTo>
                <a:lnTo>
                  <a:pt x="4423791" y="477392"/>
                </a:lnTo>
                <a:lnTo>
                  <a:pt x="4434458" y="477392"/>
                </a:lnTo>
                <a:lnTo>
                  <a:pt x="4434458" y="452882"/>
                </a:lnTo>
                <a:lnTo>
                  <a:pt x="4556759" y="452882"/>
                </a:lnTo>
                <a:lnTo>
                  <a:pt x="4556759" y="427354"/>
                </a:lnTo>
                <a:lnTo>
                  <a:pt x="5051171" y="427354"/>
                </a:lnTo>
                <a:lnTo>
                  <a:pt x="5051171" y="394842"/>
                </a:lnTo>
                <a:lnTo>
                  <a:pt x="5136260" y="394842"/>
                </a:lnTo>
                <a:lnTo>
                  <a:pt x="5136260" y="361314"/>
                </a:lnTo>
                <a:lnTo>
                  <a:pt x="5221351" y="361314"/>
                </a:lnTo>
                <a:lnTo>
                  <a:pt x="5221351" y="326263"/>
                </a:lnTo>
                <a:lnTo>
                  <a:pt x="5301107" y="326263"/>
                </a:lnTo>
                <a:lnTo>
                  <a:pt x="5301107" y="290067"/>
                </a:lnTo>
                <a:lnTo>
                  <a:pt x="5423408" y="290067"/>
                </a:lnTo>
                <a:lnTo>
                  <a:pt x="5423408" y="251205"/>
                </a:lnTo>
                <a:lnTo>
                  <a:pt x="5641340" y="251205"/>
                </a:lnTo>
                <a:lnTo>
                  <a:pt x="5641340" y="207137"/>
                </a:lnTo>
                <a:lnTo>
                  <a:pt x="5646674" y="207137"/>
                </a:lnTo>
                <a:lnTo>
                  <a:pt x="5646674" y="163067"/>
                </a:lnTo>
                <a:lnTo>
                  <a:pt x="5811520" y="163067"/>
                </a:lnTo>
                <a:lnTo>
                  <a:pt x="5811520" y="110871"/>
                </a:lnTo>
                <a:lnTo>
                  <a:pt x="5827522" y="110871"/>
                </a:lnTo>
                <a:lnTo>
                  <a:pt x="5827522" y="57276"/>
                </a:lnTo>
                <a:lnTo>
                  <a:pt x="5891276" y="57276"/>
                </a:lnTo>
                <a:lnTo>
                  <a:pt x="5891276" y="0"/>
                </a:lnTo>
                <a:lnTo>
                  <a:pt x="5981700" y="0"/>
                </a:lnTo>
              </a:path>
            </a:pathLst>
          </a:custGeom>
          <a:ln w="18309">
            <a:solidFill>
              <a:srgbClr val="E31A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4181475" y="2762250"/>
            <a:ext cx="5981700" cy="1438275"/>
          </a:xfrm>
          <a:custGeom>
            <a:avLst/>
            <a:gdLst/>
            <a:ahLst/>
            <a:cxnLst/>
            <a:rect l="l" t="t" r="r" b="b"/>
            <a:pathLst>
              <a:path w="5981700" h="1438275">
                <a:moveTo>
                  <a:pt x="0" y="1438275"/>
                </a:moveTo>
                <a:lnTo>
                  <a:pt x="69214" y="1438275"/>
                </a:lnTo>
                <a:lnTo>
                  <a:pt x="69214" y="1426083"/>
                </a:lnTo>
                <a:lnTo>
                  <a:pt x="79755" y="1426083"/>
                </a:lnTo>
                <a:lnTo>
                  <a:pt x="79755" y="1413891"/>
                </a:lnTo>
                <a:lnTo>
                  <a:pt x="132969" y="1413891"/>
                </a:lnTo>
                <a:lnTo>
                  <a:pt x="132969" y="1401572"/>
                </a:lnTo>
                <a:lnTo>
                  <a:pt x="180721" y="1401572"/>
                </a:lnTo>
                <a:lnTo>
                  <a:pt x="180721" y="1389380"/>
                </a:lnTo>
                <a:lnTo>
                  <a:pt x="212725" y="1389380"/>
                </a:lnTo>
                <a:lnTo>
                  <a:pt x="212725" y="1377188"/>
                </a:lnTo>
                <a:lnTo>
                  <a:pt x="244601" y="1377188"/>
                </a:lnTo>
                <a:lnTo>
                  <a:pt x="244601" y="1364995"/>
                </a:lnTo>
                <a:lnTo>
                  <a:pt x="249936" y="1364995"/>
                </a:lnTo>
                <a:lnTo>
                  <a:pt x="249936" y="1352804"/>
                </a:lnTo>
                <a:lnTo>
                  <a:pt x="313689" y="1352804"/>
                </a:lnTo>
                <a:lnTo>
                  <a:pt x="313689" y="1340485"/>
                </a:lnTo>
                <a:lnTo>
                  <a:pt x="335025" y="1340485"/>
                </a:lnTo>
                <a:lnTo>
                  <a:pt x="335025" y="1328293"/>
                </a:lnTo>
                <a:lnTo>
                  <a:pt x="361569" y="1328293"/>
                </a:lnTo>
                <a:lnTo>
                  <a:pt x="361569" y="1316101"/>
                </a:lnTo>
                <a:lnTo>
                  <a:pt x="366902" y="1316101"/>
                </a:lnTo>
                <a:lnTo>
                  <a:pt x="366902" y="1303908"/>
                </a:lnTo>
                <a:lnTo>
                  <a:pt x="457326" y="1303908"/>
                </a:lnTo>
                <a:lnTo>
                  <a:pt x="457326" y="1291589"/>
                </a:lnTo>
                <a:lnTo>
                  <a:pt x="558291" y="1291589"/>
                </a:lnTo>
                <a:lnTo>
                  <a:pt x="558291" y="1279398"/>
                </a:lnTo>
                <a:lnTo>
                  <a:pt x="654050" y="1279398"/>
                </a:lnTo>
                <a:lnTo>
                  <a:pt x="654050" y="1267206"/>
                </a:lnTo>
                <a:lnTo>
                  <a:pt x="786891" y="1267206"/>
                </a:lnTo>
                <a:lnTo>
                  <a:pt x="786891" y="1254887"/>
                </a:lnTo>
                <a:lnTo>
                  <a:pt x="813562" y="1254887"/>
                </a:lnTo>
                <a:lnTo>
                  <a:pt x="813562" y="1242695"/>
                </a:lnTo>
                <a:lnTo>
                  <a:pt x="893317" y="1242695"/>
                </a:lnTo>
                <a:lnTo>
                  <a:pt x="893317" y="1230502"/>
                </a:lnTo>
                <a:lnTo>
                  <a:pt x="909192" y="1230502"/>
                </a:lnTo>
                <a:lnTo>
                  <a:pt x="909192" y="1218183"/>
                </a:lnTo>
                <a:lnTo>
                  <a:pt x="914526" y="1218183"/>
                </a:lnTo>
                <a:lnTo>
                  <a:pt x="914526" y="1205992"/>
                </a:lnTo>
                <a:lnTo>
                  <a:pt x="978280" y="1205992"/>
                </a:lnTo>
                <a:lnTo>
                  <a:pt x="978280" y="1193673"/>
                </a:lnTo>
                <a:lnTo>
                  <a:pt x="999616" y="1193673"/>
                </a:lnTo>
                <a:lnTo>
                  <a:pt x="999616" y="1181354"/>
                </a:lnTo>
                <a:lnTo>
                  <a:pt x="1026160" y="1181354"/>
                </a:lnTo>
                <a:lnTo>
                  <a:pt x="1026160" y="1169162"/>
                </a:lnTo>
                <a:lnTo>
                  <a:pt x="1036827" y="1169162"/>
                </a:lnTo>
                <a:lnTo>
                  <a:pt x="1036827" y="1156843"/>
                </a:lnTo>
                <a:lnTo>
                  <a:pt x="1042162" y="1156843"/>
                </a:lnTo>
                <a:lnTo>
                  <a:pt x="1042162" y="1144524"/>
                </a:lnTo>
                <a:lnTo>
                  <a:pt x="1169797" y="1144524"/>
                </a:lnTo>
                <a:lnTo>
                  <a:pt x="1169797" y="1132332"/>
                </a:lnTo>
                <a:lnTo>
                  <a:pt x="1217676" y="1132332"/>
                </a:lnTo>
                <a:lnTo>
                  <a:pt x="1217676" y="1120013"/>
                </a:lnTo>
                <a:lnTo>
                  <a:pt x="1260094" y="1120013"/>
                </a:lnTo>
                <a:lnTo>
                  <a:pt x="1260094" y="1107694"/>
                </a:lnTo>
                <a:lnTo>
                  <a:pt x="1265554" y="1107694"/>
                </a:lnTo>
                <a:lnTo>
                  <a:pt x="1265554" y="1095502"/>
                </a:lnTo>
                <a:lnTo>
                  <a:pt x="1286764" y="1095502"/>
                </a:lnTo>
                <a:lnTo>
                  <a:pt x="1286764" y="1083183"/>
                </a:lnTo>
                <a:lnTo>
                  <a:pt x="1292098" y="1083183"/>
                </a:lnTo>
                <a:lnTo>
                  <a:pt x="1292098" y="1070864"/>
                </a:lnTo>
                <a:lnTo>
                  <a:pt x="1387728" y="1070864"/>
                </a:lnTo>
                <a:lnTo>
                  <a:pt x="1387728" y="1058672"/>
                </a:lnTo>
                <a:lnTo>
                  <a:pt x="1393063" y="1058672"/>
                </a:lnTo>
                <a:lnTo>
                  <a:pt x="1393063" y="1046352"/>
                </a:lnTo>
                <a:lnTo>
                  <a:pt x="1398397" y="1046352"/>
                </a:lnTo>
                <a:lnTo>
                  <a:pt x="1398397" y="1034033"/>
                </a:lnTo>
                <a:lnTo>
                  <a:pt x="1499489" y="1034033"/>
                </a:lnTo>
                <a:lnTo>
                  <a:pt x="1499489" y="1021714"/>
                </a:lnTo>
                <a:lnTo>
                  <a:pt x="1504823" y="1021714"/>
                </a:lnTo>
                <a:lnTo>
                  <a:pt x="1504823" y="1009523"/>
                </a:lnTo>
                <a:lnTo>
                  <a:pt x="1515364" y="1009523"/>
                </a:lnTo>
                <a:lnTo>
                  <a:pt x="1515364" y="997204"/>
                </a:lnTo>
                <a:lnTo>
                  <a:pt x="1605788" y="997204"/>
                </a:lnTo>
                <a:lnTo>
                  <a:pt x="1605788" y="984885"/>
                </a:lnTo>
                <a:lnTo>
                  <a:pt x="1669541" y="984885"/>
                </a:lnTo>
                <a:lnTo>
                  <a:pt x="1669541" y="972566"/>
                </a:lnTo>
                <a:lnTo>
                  <a:pt x="1674876" y="972566"/>
                </a:lnTo>
                <a:lnTo>
                  <a:pt x="1674876" y="960247"/>
                </a:lnTo>
                <a:lnTo>
                  <a:pt x="1759965" y="960247"/>
                </a:lnTo>
                <a:lnTo>
                  <a:pt x="1759965" y="947927"/>
                </a:lnTo>
                <a:lnTo>
                  <a:pt x="1786509" y="947927"/>
                </a:lnTo>
                <a:lnTo>
                  <a:pt x="1786509" y="935608"/>
                </a:lnTo>
                <a:lnTo>
                  <a:pt x="1829053" y="935608"/>
                </a:lnTo>
                <a:lnTo>
                  <a:pt x="1829053" y="923417"/>
                </a:lnTo>
                <a:lnTo>
                  <a:pt x="1871599" y="923417"/>
                </a:lnTo>
                <a:lnTo>
                  <a:pt x="1871599" y="911098"/>
                </a:lnTo>
                <a:lnTo>
                  <a:pt x="1908810" y="911098"/>
                </a:lnTo>
                <a:lnTo>
                  <a:pt x="1908810" y="898651"/>
                </a:lnTo>
                <a:lnTo>
                  <a:pt x="1946021" y="898651"/>
                </a:lnTo>
                <a:lnTo>
                  <a:pt x="1946021" y="886332"/>
                </a:lnTo>
                <a:lnTo>
                  <a:pt x="2073655" y="886332"/>
                </a:lnTo>
                <a:lnTo>
                  <a:pt x="2073655" y="860806"/>
                </a:lnTo>
                <a:lnTo>
                  <a:pt x="2100199" y="860806"/>
                </a:lnTo>
                <a:lnTo>
                  <a:pt x="2100199" y="848106"/>
                </a:lnTo>
                <a:lnTo>
                  <a:pt x="2105533" y="848106"/>
                </a:lnTo>
                <a:lnTo>
                  <a:pt x="2105533" y="835278"/>
                </a:lnTo>
                <a:lnTo>
                  <a:pt x="2137537" y="835278"/>
                </a:lnTo>
                <a:lnTo>
                  <a:pt x="2137537" y="822325"/>
                </a:lnTo>
                <a:lnTo>
                  <a:pt x="2211959" y="822325"/>
                </a:lnTo>
                <a:lnTo>
                  <a:pt x="2211959" y="809371"/>
                </a:lnTo>
                <a:lnTo>
                  <a:pt x="2238502" y="809371"/>
                </a:lnTo>
                <a:lnTo>
                  <a:pt x="2238502" y="796416"/>
                </a:lnTo>
                <a:lnTo>
                  <a:pt x="2249170" y="796416"/>
                </a:lnTo>
                <a:lnTo>
                  <a:pt x="2249170" y="783463"/>
                </a:lnTo>
                <a:lnTo>
                  <a:pt x="2403348" y="783463"/>
                </a:lnTo>
                <a:lnTo>
                  <a:pt x="2403348" y="770127"/>
                </a:lnTo>
                <a:lnTo>
                  <a:pt x="2424556" y="770127"/>
                </a:lnTo>
                <a:lnTo>
                  <a:pt x="2424556" y="756792"/>
                </a:lnTo>
                <a:lnTo>
                  <a:pt x="2504313" y="756792"/>
                </a:lnTo>
                <a:lnTo>
                  <a:pt x="2504313" y="743330"/>
                </a:lnTo>
                <a:lnTo>
                  <a:pt x="2530982" y="743330"/>
                </a:lnTo>
                <a:lnTo>
                  <a:pt x="2530982" y="729741"/>
                </a:lnTo>
                <a:lnTo>
                  <a:pt x="2546857" y="729741"/>
                </a:lnTo>
                <a:lnTo>
                  <a:pt x="2546857" y="716026"/>
                </a:lnTo>
                <a:lnTo>
                  <a:pt x="2578861" y="716026"/>
                </a:lnTo>
                <a:lnTo>
                  <a:pt x="2578861" y="702310"/>
                </a:lnTo>
                <a:lnTo>
                  <a:pt x="2610739" y="702310"/>
                </a:lnTo>
                <a:lnTo>
                  <a:pt x="2610739" y="688466"/>
                </a:lnTo>
                <a:lnTo>
                  <a:pt x="2637281" y="688466"/>
                </a:lnTo>
                <a:lnTo>
                  <a:pt x="2637281" y="674624"/>
                </a:lnTo>
                <a:lnTo>
                  <a:pt x="2706370" y="674624"/>
                </a:lnTo>
                <a:lnTo>
                  <a:pt x="2706370" y="646302"/>
                </a:lnTo>
                <a:lnTo>
                  <a:pt x="2722372" y="646302"/>
                </a:lnTo>
                <a:lnTo>
                  <a:pt x="2722372" y="632078"/>
                </a:lnTo>
                <a:lnTo>
                  <a:pt x="2823336" y="632078"/>
                </a:lnTo>
                <a:lnTo>
                  <a:pt x="2823336" y="617601"/>
                </a:lnTo>
                <a:lnTo>
                  <a:pt x="2860675" y="617601"/>
                </a:lnTo>
                <a:lnTo>
                  <a:pt x="2860675" y="602869"/>
                </a:lnTo>
                <a:lnTo>
                  <a:pt x="2881883" y="602869"/>
                </a:lnTo>
                <a:lnTo>
                  <a:pt x="2881883" y="588137"/>
                </a:lnTo>
                <a:lnTo>
                  <a:pt x="2945638" y="588137"/>
                </a:lnTo>
                <a:lnTo>
                  <a:pt x="2945638" y="573277"/>
                </a:lnTo>
                <a:lnTo>
                  <a:pt x="2977642" y="573277"/>
                </a:lnTo>
                <a:lnTo>
                  <a:pt x="2977642" y="558164"/>
                </a:lnTo>
                <a:lnTo>
                  <a:pt x="3041396" y="558164"/>
                </a:lnTo>
                <a:lnTo>
                  <a:pt x="3041396" y="542671"/>
                </a:lnTo>
                <a:lnTo>
                  <a:pt x="3083941" y="542671"/>
                </a:lnTo>
                <a:lnTo>
                  <a:pt x="3083941" y="526923"/>
                </a:lnTo>
                <a:lnTo>
                  <a:pt x="3126485" y="526923"/>
                </a:lnTo>
                <a:lnTo>
                  <a:pt x="3126485" y="511048"/>
                </a:lnTo>
                <a:lnTo>
                  <a:pt x="3158363" y="511048"/>
                </a:lnTo>
                <a:lnTo>
                  <a:pt x="3158363" y="494919"/>
                </a:lnTo>
                <a:lnTo>
                  <a:pt x="3323208" y="494919"/>
                </a:lnTo>
                <a:lnTo>
                  <a:pt x="3323208" y="477900"/>
                </a:lnTo>
                <a:lnTo>
                  <a:pt x="3365754" y="477900"/>
                </a:lnTo>
                <a:lnTo>
                  <a:pt x="3365754" y="460628"/>
                </a:lnTo>
                <a:lnTo>
                  <a:pt x="3424174" y="460628"/>
                </a:lnTo>
                <a:lnTo>
                  <a:pt x="3424174" y="442975"/>
                </a:lnTo>
                <a:lnTo>
                  <a:pt x="3567810" y="442975"/>
                </a:lnTo>
                <a:lnTo>
                  <a:pt x="3567810" y="424561"/>
                </a:lnTo>
                <a:lnTo>
                  <a:pt x="3583685" y="424561"/>
                </a:lnTo>
                <a:lnTo>
                  <a:pt x="3583685" y="406019"/>
                </a:lnTo>
                <a:lnTo>
                  <a:pt x="3684778" y="406019"/>
                </a:lnTo>
                <a:lnTo>
                  <a:pt x="3684778" y="387096"/>
                </a:lnTo>
                <a:lnTo>
                  <a:pt x="4216400" y="387096"/>
                </a:lnTo>
                <a:lnTo>
                  <a:pt x="4216400" y="363854"/>
                </a:lnTo>
                <a:lnTo>
                  <a:pt x="4232402" y="363854"/>
                </a:lnTo>
                <a:lnTo>
                  <a:pt x="4232402" y="340487"/>
                </a:lnTo>
                <a:lnTo>
                  <a:pt x="4274947" y="340487"/>
                </a:lnTo>
                <a:lnTo>
                  <a:pt x="4274947" y="316738"/>
                </a:lnTo>
                <a:lnTo>
                  <a:pt x="4423791" y="316738"/>
                </a:lnTo>
                <a:lnTo>
                  <a:pt x="4423791" y="291846"/>
                </a:lnTo>
                <a:lnTo>
                  <a:pt x="4668393" y="291846"/>
                </a:lnTo>
                <a:lnTo>
                  <a:pt x="4668393" y="264922"/>
                </a:lnTo>
                <a:lnTo>
                  <a:pt x="4849114" y="264922"/>
                </a:lnTo>
                <a:lnTo>
                  <a:pt x="4849114" y="235330"/>
                </a:lnTo>
                <a:lnTo>
                  <a:pt x="5295773" y="235330"/>
                </a:lnTo>
                <a:lnTo>
                  <a:pt x="5295773" y="197738"/>
                </a:lnTo>
                <a:lnTo>
                  <a:pt x="5503164" y="197738"/>
                </a:lnTo>
                <a:lnTo>
                  <a:pt x="5503164" y="156717"/>
                </a:lnTo>
                <a:lnTo>
                  <a:pt x="5588254" y="156717"/>
                </a:lnTo>
                <a:lnTo>
                  <a:pt x="5588254" y="113029"/>
                </a:lnTo>
                <a:lnTo>
                  <a:pt x="5838190" y="113029"/>
                </a:lnTo>
                <a:lnTo>
                  <a:pt x="5838190" y="57785"/>
                </a:lnTo>
                <a:lnTo>
                  <a:pt x="5880734" y="57785"/>
                </a:lnTo>
                <a:lnTo>
                  <a:pt x="5880734" y="0"/>
                </a:lnTo>
                <a:lnTo>
                  <a:pt x="5981700" y="0"/>
                </a:lnTo>
              </a:path>
            </a:pathLst>
          </a:custGeom>
          <a:ln w="18309">
            <a:solidFill>
              <a:srgbClr val="377DB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3190875" y="4743450"/>
            <a:ext cx="7105650" cy="285750"/>
          </a:xfrm>
          <a:custGeom>
            <a:avLst/>
            <a:gdLst/>
            <a:ahLst/>
            <a:cxnLst/>
            <a:rect l="l" t="t" r="r" b="b"/>
            <a:pathLst>
              <a:path w="7105650" h="285750">
                <a:moveTo>
                  <a:pt x="0" y="285750"/>
                </a:moveTo>
                <a:lnTo>
                  <a:pt x="82041" y="285750"/>
                </a:lnTo>
                <a:lnTo>
                  <a:pt x="82041" y="284099"/>
                </a:lnTo>
                <a:lnTo>
                  <a:pt x="145287" y="284099"/>
                </a:lnTo>
                <a:lnTo>
                  <a:pt x="145287" y="282448"/>
                </a:lnTo>
                <a:lnTo>
                  <a:pt x="157861" y="282448"/>
                </a:lnTo>
                <a:lnTo>
                  <a:pt x="157861" y="280924"/>
                </a:lnTo>
                <a:lnTo>
                  <a:pt x="189484" y="280924"/>
                </a:lnTo>
                <a:lnTo>
                  <a:pt x="189484" y="279273"/>
                </a:lnTo>
                <a:lnTo>
                  <a:pt x="378967" y="279273"/>
                </a:lnTo>
                <a:lnTo>
                  <a:pt x="378967" y="277622"/>
                </a:lnTo>
                <a:lnTo>
                  <a:pt x="410463" y="277622"/>
                </a:lnTo>
                <a:lnTo>
                  <a:pt x="410463" y="275970"/>
                </a:lnTo>
                <a:lnTo>
                  <a:pt x="442087" y="275970"/>
                </a:lnTo>
                <a:lnTo>
                  <a:pt x="442087" y="274319"/>
                </a:lnTo>
                <a:lnTo>
                  <a:pt x="581025" y="274319"/>
                </a:lnTo>
                <a:lnTo>
                  <a:pt x="581025" y="272795"/>
                </a:lnTo>
                <a:lnTo>
                  <a:pt x="600075" y="272795"/>
                </a:lnTo>
                <a:lnTo>
                  <a:pt x="600075" y="271144"/>
                </a:lnTo>
                <a:lnTo>
                  <a:pt x="606298" y="271144"/>
                </a:lnTo>
                <a:lnTo>
                  <a:pt x="606298" y="269494"/>
                </a:lnTo>
                <a:lnTo>
                  <a:pt x="663194" y="269494"/>
                </a:lnTo>
                <a:lnTo>
                  <a:pt x="663194" y="267969"/>
                </a:lnTo>
                <a:lnTo>
                  <a:pt x="682116" y="267969"/>
                </a:lnTo>
                <a:lnTo>
                  <a:pt x="682116" y="266319"/>
                </a:lnTo>
                <a:lnTo>
                  <a:pt x="707389" y="266319"/>
                </a:lnTo>
                <a:lnTo>
                  <a:pt x="707389" y="264668"/>
                </a:lnTo>
                <a:lnTo>
                  <a:pt x="719963" y="264668"/>
                </a:lnTo>
                <a:lnTo>
                  <a:pt x="719963" y="263017"/>
                </a:lnTo>
                <a:lnTo>
                  <a:pt x="764286" y="263017"/>
                </a:lnTo>
                <a:lnTo>
                  <a:pt x="764286" y="261366"/>
                </a:lnTo>
                <a:lnTo>
                  <a:pt x="802132" y="261366"/>
                </a:lnTo>
                <a:lnTo>
                  <a:pt x="802132" y="259842"/>
                </a:lnTo>
                <a:lnTo>
                  <a:pt x="884301" y="259842"/>
                </a:lnTo>
                <a:lnTo>
                  <a:pt x="884301" y="258191"/>
                </a:lnTo>
                <a:lnTo>
                  <a:pt x="922147" y="258191"/>
                </a:lnTo>
                <a:lnTo>
                  <a:pt x="922147" y="256539"/>
                </a:lnTo>
                <a:lnTo>
                  <a:pt x="934720" y="256539"/>
                </a:lnTo>
                <a:lnTo>
                  <a:pt x="934720" y="254888"/>
                </a:lnTo>
                <a:lnTo>
                  <a:pt x="972692" y="254888"/>
                </a:lnTo>
                <a:lnTo>
                  <a:pt x="972692" y="253237"/>
                </a:lnTo>
                <a:lnTo>
                  <a:pt x="1010538" y="253237"/>
                </a:lnTo>
                <a:lnTo>
                  <a:pt x="1010538" y="251713"/>
                </a:lnTo>
                <a:lnTo>
                  <a:pt x="1029588" y="251713"/>
                </a:lnTo>
                <a:lnTo>
                  <a:pt x="1029588" y="250062"/>
                </a:lnTo>
                <a:lnTo>
                  <a:pt x="1136903" y="250062"/>
                </a:lnTo>
                <a:lnTo>
                  <a:pt x="1136903" y="248412"/>
                </a:lnTo>
                <a:lnTo>
                  <a:pt x="1149477" y="248412"/>
                </a:lnTo>
                <a:lnTo>
                  <a:pt x="1149477" y="246761"/>
                </a:lnTo>
                <a:lnTo>
                  <a:pt x="1200023" y="246761"/>
                </a:lnTo>
                <a:lnTo>
                  <a:pt x="1200023" y="245110"/>
                </a:lnTo>
                <a:lnTo>
                  <a:pt x="1282191" y="245110"/>
                </a:lnTo>
                <a:lnTo>
                  <a:pt x="1282191" y="243586"/>
                </a:lnTo>
                <a:lnTo>
                  <a:pt x="1338961" y="243586"/>
                </a:lnTo>
                <a:lnTo>
                  <a:pt x="1338961" y="241935"/>
                </a:lnTo>
                <a:lnTo>
                  <a:pt x="1364234" y="241935"/>
                </a:lnTo>
                <a:lnTo>
                  <a:pt x="1364234" y="240283"/>
                </a:lnTo>
                <a:lnTo>
                  <a:pt x="1421129" y="240283"/>
                </a:lnTo>
                <a:lnTo>
                  <a:pt x="1421129" y="236981"/>
                </a:lnTo>
                <a:lnTo>
                  <a:pt x="1458976" y="236981"/>
                </a:lnTo>
                <a:lnTo>
                  <a:pt x="1458976" y="233806"/>
                </a:lnTo>
                <a:lnTo>
                  <a:pt x="1465326" y="233806"/>
                </a:lnTo>
                <a:lnTo>
                  <a:pt x="1465326" y="232156"/>
                </a:lnTo>
                <a:lnTo>
                  <a:pt x="1496949" y="232156"/>
                </a:lnTo>
                <a:lnTo>
                  <a:pt x="1496949" y="230505"/>
                </a:lnTo>
                <a:lnTo>
                  <a:pt x="1572767" y="230505"/>
                </a:lnTo>
                <a:lnTo>
                  <a:pt x="1572767" y="227202"/>
                </a:lnTo>
                <a:lnTo>
                  <a:pt x="1623187" y="227202"/>
                </a:lnTo>
                <a:lnTo>
                  <a:pt x="1623187" y="225551"/>
                </a:lnTo>
                <a:lnTo>
                  <a:pt x="1629537" y="225551"/>
                </a:lnTo>
                <a:lnTo>
                  <a:pt x="1629537" y="223900"/>
                </a:lnTo>
                <a:lnTo>
                  <a:pt x="1661160" y="223900"/>
                </a:lnTo>
                <a:lnTo>
                  <a:pt x="1661160" y="222376"/>
                </a:lnTo>
                <a:lnTo>
                  <a:pt x="1692655" y="222376"/>
                </a:lnTo>
                <a:lnTo>
                  <a:pt x="1692655" y="219075"/>
                </a:lnTo>
                <a:lnTo>
                  <a:pt x="1768475" y="219075"/>
                </a:lnTo>
                <a:lnTo>
                  <a:pt x="1768475" y="217424"/>
                </a:lnTo>
                <a:lnTo>
                  <a:pt x="1774825" y="217424"/>
                </a:lnTo>
                <a:lnTo>
                  <a:pt x="1774825" y="215773"/>
                </a:lnTo>
                <a:lnTo>
                  <a:pt x="1806448" y="215773"/>
                </a:lnTo>
                <a:lnTo>
                  <a:pt x="1806448" y="214122"/>
                </a:lnTo>
                <a:lnTo>
                  <a:pt x="1812671" y="214122"/>
                </a:lnTo>
                <a:lnTo>
                  <a:pt x="1812671" y="212598"/>
                </a:lnTo>
                <a:lnTo>
                  <a:pt x="1831721" y="212598"/>
                </a:lnTo>
                <a:lnTo>
                  <a:pt x="1831721" y="210947"/>
                </a:lnTo>
                <a:lnTo>
                  <a:pt x="1932686" y="210947"/>
                </a:lnTo>
                <a:lnTo>
                  <a:pt x="1932686" y="209295"/>
                </a:lnTo>
                <a:lnTo>
                  <a:pt x="1945386" y="209295"/>
                </a:lnTo>
                <a:lnTo>
                  <a:pt x="1945386" y="207644"/>
                </a:lnTo>
                <a:lnTo>
                  <a:pt x="1951736" y="207644"/>
                </a:lnTo>
                <a:lnTo>
                  <a:pt x="1951736" y="205994"/>
                </a:lnTo>
                <a:lnTo>
                  <a:pt x="2052701" y="205994"/>
                </a:lnTo>
                <a:lnTo>
                  <a:pt x="2052701" y="204343"/>
                </a:lnTo>
                <a:lnTo>
                  <a:pt x="2179066" y="204343"/>
                </a:lnTo>
                <a:lnTo>
                  <a:pt x="2179066" y="202692"/>
                </a:lnTo>
                <a:lnTo>
                  <a:pt x="2197989" y="202692"/>
                </a:lnTo>
                <a:lnTo>
                  <a:pt x="2197989" y="201168"/>
                </a:lnTo>
                <a:lnTo>
                  <a:pt x="2216912" y="201168"/>
                </a:lnTo>
                <a:lnTo>
                  <a:pt x="2216912" y="199389"/>
                </a:lnTo>
                <a:lnTo>
                  <a:pt x="2248535" y="199389"/>
                </a:lnTo>
                <a:lnTo>
                  <a:pt x="2248535" y="197866"/>
                </a:lnTo>
                <a:lnTo>
                  <a:pt x="2254885" y="197866"/>
                </a:lnTo>
                <a:lnTo>
                  <a:pt x="2254885" y="196214"/>
                </a:lnTo>
                <a:lnTo>
                  <a:pt x="2299080" y="196214"/>
                </a:lnTo>
                <a:lnTo>
                  <a:pt x="2299080" y="194563"/>
                </a:lnTo>
                <a:lnTo>
                  <a:pt x="2387473" y="194563"/>
                </a:lnTo>
                <a:lnTo>
                  <a:pt x="2387473" y="192912"/>
                </a:lnTo>
                <a:lnTo>
                  <a:pt x="2438019" y="192912"/>
                </a:lnTo>
                <a:lnTo>
                  <a:pt x="2438019" y="191135"/>
                </a:lnTo>
                <a:lnTo>
                  <a:pt x="2488565" y="191135"/>
                </a:lnTo>
                <a:lnTo>
                  <a:pt x="2488565" y="189483"/>
                </a:lnTo>
                <a:lnTo>
                  <a:pt x="2520188" y="189483"/>
                </a:lnTo>
                <a:lnTo>
                  <a:pt x="2520188" y="186055"/>
                </a:lnTo>
                <a:lnTo>
                  <a:pt x="2539111" y="186055"/>
                </a:lnTo>
                <a:lnTo>
                  <a:pt x="2539111" y="184276"/>
                </a:lnTo>
                <a:lnTo>
                  <a:pt x="2564384" y="184276"/>
                </a:lnTo>
                <a:lnTo>
                  <a:pt x="2564384" y="182625"/>
                </a:lnTo>
                <a:lnTo>
                  <a:pt x="2589657" y="182625"/>
                </a:lnTo>
                <a:lnTo>
                  <a:pt x="2589657" y="180848"/>
                </a:lnTo>
                <a:lnTo>
                  <a:pt x="2734817" y="180848"/>
                </a:lnTo>
                <a:lnTo>
                  <a:pt x="2734817" y="179197"/>
                </a:lnTo>
                <a:lnTo>
                  <a:pt x="2804414" y="179197"/>
                </a:lnTo>
                <a:lnTo>
                  <a:pt x="2804414" y="177419"/>
                </a:lnTo>
                <a:lnTo>
                  <a:pt x="2842260" y="177419"/>
                </a:lnTo>
                <a:lnTo>
                  <a:pt x="2842260" y="175641"/>
                </a:lnTo>
                <a:lnTo>
                  <a:pt x="2892805" y="175641"/>
                </a:lnTo>
                <a:lnTo>
                  <a:pt x="2892805" y="173862"/>
                </a:lnTo>
                <a:lnTo>
                  <a:pt x="2905379" y="173862"/>
                </a:lnTo>
                <a:lnTo>
                  <a:pt x="2905379" y="172085"/>
                </a:lnTo>
                <a:lnTo>
                  <a:pt x="2993898" y="172085"/>
                </a:lnTo>
                <a:lnTo>
                  <a:pt x="2993898" y="170306"/>
                </a:lnTo>
                <a:lnTo>
                  <a:pt x="3063366" y="170306"/>
                </a:lnTo>
                <a:lnTo>
                  <a:pt x="3063366" y="168529"/>
                </a:lnTo>
                <a:lnTo>
                  <a:pt x="3151759" y="168529"/>
                </a:lnTo>
                <a:lnTo>
                  <a:pt x="3151759" y="166624"/>
                </a:lnTo>
                <a:lnTo>
                  <a:pt x="3195954" y="166624"/>
                </a:lnTo>
                <a:lnTo>
                  <a:pt x="3195954" y="164845"/>
                </a:lnTo>
                <a:lnTo>
                  <a:pt x="3202304" y="164845"/>
                </a:lnTo>
                <a:lnTo>
                  <a:pt x="3202304" y="162941"/>
                </a:lnTo>
                <a:lnTo>
                  <a:pt x="3252851" y="162941"/>
                </a:lnTo>
                <a:lnTo>
                  <a:pt x="3252851" y="161036"/>
                </a:lnTo>
                <a:lnTo>
                  <a:pt x="3328543" y="161036"/>
                </a:lnTo>
                <a:lnTo>
                  <a:pt x="3328543" y="159131"/>
                </a:lnTo>
                <a:lnTo>
                  <a:pt x="3423284" y="159131"/>
                </a:lnTo>
                <a:lnTo>
                  <a:pt x="3423284" y="157225"/>
                </a:lnTo>
                <a:lnTo>
                  <a:pt x="3454907" y="157225"/>
                </a:lnTo>
                <a:lnTo>
                  <a:pt x="3454907" y="155320"/>
                </a:lnTo>
                <a:lnTo>
                  <a:pt x="3593846" y="155320"/>
                </a:lnTo>
                <a:lnTo>
                  <a:pt x="3593846" y="153162"/>
                </a:lnTo>
                <a:lnTo>
                  <a:pt x="3631819" y="153162"/>
                </a:lnTo>
                <a:lnTo>
                  <a:pt x="3631819" y="151130"/>
                </a:lnTo>
                <a:lnTo>
                  <a:pt x="3650742" y="151130"/>
                </a:lnTo>
                <a:lnTo>
                  <a:pt x="3650742" y="149098"/>
                </a:lnTo>
                <a:lnTo>
                  <a:pt x="3739133" y="149098"/>
                </a:lnTo>
                <a:lnTo>
                  <a:pt x="3739133" y="146938"/>
                </a:lnTo>
                <a:lnTo>
                  <a:pt x="3896995" y="146938"/>
                </a:lnTo>
                <a:lnTo>
                  <a:pt x="3896995" y="144780"/>
                </a:lnTo>
                <a:lnTo>
                  <a:pt x="3928618" y="144780"/>
                </a:lnTo>
                <a:lnTo>
                  <a:pt x="3928618" y="142494"/>
                </a:lnTo>
                <a:lnTo>
                  <a:pt x="3947541" y="142494"/>
                </a:lnTo>
                <a:lnTo>
                  <a:pt x="3947541" y="140207"/>
                </a:lnTo>
                <a:lnTo>
                  <a:pt x="4219194" y="140207"/>
                </a:lnTo>
                <a:lnTo>
                  <a:pt x="4219194" y="137794"/>
                </a:lnTo>
                <a:lnTo>
                  <a:pt x="4238117" y="137794"/>
                </a:lnTo>
                <a:lnTo>
                  <a:pt x="4238117" y="135508"/>
                </a:lnTo>
                <a:lnTo>
                  <a:pt x="4244467" y="135508"/>
                </a:lnTo>
                <a:lnTo>
                  <a:pt x="4244467" y="132969"/>
                </a:lnTo>
                <a:lnTo>
                  <a:pt x="4250690" y="132969"/>
                </a:lnTo>
                <a:lnTo>
                  <a:pt x="4250690" y="130556"/>
                </a:lnTo>
                <a:lnTo>
                  <a:pt x="4313935" y="130556"/>
                </a:lnTo>
                <a:lnTo>
                  <a:pt x="4313935" y="128143"/>
                </a:lnTo>
                <a:lnTo>
                  <a:pt x="4339208" y="128143"/>
                </a:lnTo>
                <a:lnTo>
                  <a:pt x="4339208" y="125730"/>
                </a:lnTo>
                <a:lnTo>
                  <a:pt x="4345558" y="125730"/>
                </a:lnTo>
                <a:lnTo>
                  <a:pt x="4345558" y="123189"/>
                </a:lnTo>
                <a:lnTo>
                  <a:pt x="4421251" y="123189"/>
                </a:lnTo>
                <a:lnTo>
                  <a:pt x="4421251" y="120650"/>
                </a:lnTo>
                <a:lnTo>
                  <a:pt x="4503420" y="120650"/>
                </a:lnTo>
                <a:lnTo>
                  <a:pt x="4503420" y="118110"/>
                </a:lnTo>
                <a:lnTo>
                  <a:pt x="4509770" y="118110"/>
                </a:lnTo>
                <a:lnTo>
                  <a:pt x="4509770" y="115443"/>
                </a:lnTo>
                <a:lnTo>
                  <a:pt x="4541266" y="115443"/>
                </a:lnTo>
                <a:lnTo>
                  <a:pt x="4541266" y="112775"/>
                </a:lnTo>
                <a:lnTo>
                  <a:pt x="4629658" y="112775"/>
                </a:lnTo>
                <a:lnTo>
                  <a:pt x="4629658" y="110108"/>
                </a:lnTo>
                <a:lnTo>
                  <a:pt x="4686554" y="110108"/>
                </a:lnTo>
                <a:lnTo>
                  <a:pt x="4686554" y="107314"/>
                </a:lnTo>
                <a:lnTo>
                  <a:pt x="4730750" y="107314"/>
                </a:lnTo>
                <a:lnTo>
                  <a:pt x="4730750" y="104520"/>
                </a:lnTo>
                <a:lnTo>
                  <a:pt x="4737100" y="104520"/>
                </a:lnTo>
                <a:lnTo>
                  <a:pt x="4737100" y="101600"/>
                </a:lnTo>
                <a:lnTo>
                  <a:pt x="4812919" y="101600"/>
                </a:lnTo>
                <a:lnTo>
                  <a:pt x="4812919" y="98679"/>
                </a:lnTo>
                <a:lnTo>
                  <a:pt x="4844542" y="98679"/>
                </a:lnTo>
                <a:lnTo>
                  <a:pt x="4844542" y="95757"/>
                </a:lnTo>
                <a:lnTo>
                  <a:pt x="4857115" y="95757"/>
                </a:lnTo>
                <a:lnTo>
                  <a:pt x="4857115" y="92837"/>
                </a:lnTo>
                <a:lnTo>
                  <a:pt x="4945507" y="92837"/>
                </a:lnTo>
                <a:lnTo>
                  <a:pt x="4945507" y="89916"/>
                </a:lnTo>
                <a:lnTo>
                  <a:pt x="4964430" y="89916"/>
                </a:lnTo>
                <a:lnTo>
                  <a:pt x="4964430" y="86994"/>
                </a:lnTo>
                <a:lnTo>
                  <a:pt x="5002403" y="86994"/>
                </a:lnTo>
                <a:lnTo>
                  <a:pt x="5002403" y="83947"/>
                </a:lnTo>
                <a:lnTo>
                  <a:pt x="5046599" y="83947"/>
                </a:lnTo>
                <a:lnTo>
                  <a:pt x="5046599" y="80899"/>
                </a:lnTo>
                <a:lnTo>
                  <a:pt x="5090795" y="80899"/>
                </a:lnTo>
                <a:lnTo>
                  <a:pt x="5090795" y="77850"/>
                </a:lnTo>
                <a:lnTo>
                  <a:pt x="5128641" y="77850"/>
                </a:lnTo>
                <a:lnTo>
                  <a:pt x="5128641" y="74802"/>
                </a:lnTo>
                <a:lnTo>
                  <a:pt x="5160264" y="74802"/>
                </a:lnTo>
                <a:lnTo>
                  <a:pt x="5160264" y="71755"/>
                </a:lnTo>
                <a:lnTo>
                  <a:pt x="5185536" y="71755"/>
                </a:lnTo>
                <a:lnTo>
                  <a:pt x="5185536" y="68580"/>
                </a:lnTo>
                <a:lnTo>
                  <a:pt x="5210809" y="68580"/>
                </a:lnTo>
                <a:lnTo>
                  <a:pt x="5210809" y="65405"/>
                </a:lnTo>
                <a:lnTo>
                  <a:pt x="5255006" y="65405"/>
                </a:lnTo>
                <a:lnTo>
                  <a:pt x="5255006" y="62230"/>
                </a:lnTo>
                <a:lnTo>
                  <a:pt x="5267706" y="62230"/>
                </a:lnTo>
                <a:lnTo>
                  <a:pt x="5267706" y="59055"/>
                </a:lnTo>
                <a:lnTo>
                  <a:pt x="5412994" y="59055"/>
                </a:lnTo>
                <a:lnTo>
                  <a:pt x="5412994" y="55752"/>
                </a:lnTo>
                <a:lnTo>
                  <a:pt x="6000369" y="55752"/>
                </a:lnTo>
                <a:lnTo>
                  <a:pt x="6000369" y="51435"/>
                </a:lnTo>
                <a:lnTo>
                  <a:pt x="6101333" y="51435"/>
                </a:lnTo>
                <a:lnTo>
                  <a:pt x="6101333" y="47117"/>
                </a:lnTo>
                <a:lnTo>
                  <a:pt x="6202426" y="47117"/>
                </a:lnTo>
                <a:lnTo>
                  <a:pt x="6202426" y="42544"/>
                </a:lnTo>
                <a:lnTo>
                  <a:pt x="6297168" y="42544"/>
                </a:lnTo>
                <a:lnTo>
                  <a:pt x="6297168" y="37845"/>
                </a:lnTo>
                <a:lnTo>
                  <a:pt x="6442456" y="37845"/>
                </a:lnTo>
                <a:lnTo>
                  <a:pt x="6442456" y="32766"/>
                </a:lnTo>
                <a:lnTo>
                  <a:pt x="6701408" y="32766"/>
                </a:lnTo>
                <a:lnTo>
                  <a:pt x="6701408" y="27050"/>
                </a:lnTo>
                <a:lnTo>
                  <a:pt x="6707758" y="27050"/>
                </a:lnTo>
                <a:lnTo>
                  <a:pt x="6707758" y="21208"/>
                </a:lnTo>
                <a:lnTo>
                  <a:pt x="6903593" y="21208"/>
                </a:lnTo>
                <a:lnTo>
                  <a:pt x="6903593" y="14477"/>
                </a:lnTo>
                <a:lnTo>
                  <a:pt x="6922516" y="14477"/>
                </a:lnTo>
                <a:lnTo>
                  <a:pt x="6922516" y="7493"/>
                </a:lnTo>
                <a:lnTo>
                  <a:pt x="6998208" y="7493"/>
                </a:lnTo>
                <a:lnTo>
                  <a:pt x="6998208" y="0"/>
                </a:lnTo>
                <a:lnTo>
                  <a:pt x="7105650" y="0"/>
                </a:lnTo>
              </a:path>
            </a:pathLst>
          </a:custGeom>
          <a:ln w="18309">
            <a:solidFill>
              <a:srgbClr val="E31A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3190875" y="4838700"/>
            <a:ext cx="7105650" cy="190500"/>
          </a:xfrm>
          <a:custGeom>
            <a:avLst/>
            <a:gdLst/>
            <a:ahLst/>
            <a:cxnLst/>
            <a:rect l="l" t="t" r="r" b="b"/>
            <a:pathLst>
              <a:path w="7105650" h="190500">
                <a:moveTo>
                  <a:pt x="0" y="190500"/>
                </a:moveTo>
                <a:lnTo>
                  <a:pt x="82041" y="190500"/>
                </a:lnTo>
                <a:lnTo>
                  <a:pt x="82041" y="188849"/>
                </a:lnTo>
                <a:lnTo>
                  <a:pt x="94741" y="188849"/>
                </a:lnTo>
                <a:lnTo>
                  <a:pt x="94741" y="187198"/>
                </a:lnTo>
                <a:lnTo>
                  <a:pt x="157861" y="187198"/>
                </a:lnTo>
                <a:lnTo>
                  <a:pt x="157861" y="185674"/>
                </a:lnTo>
                <a:lnTo>
                  <a:pt x="214757" y="185674"/>
                </a:lnTo>
                <a:lnTo>
                  <a:pt x="214757" y="184023"/>
                </a:lnTo>
                <a:lnTo>
                  <a:pt x="252602" y="184023"/>
                </a:lnTo>
                <a:lnTo>
                  <a:pt x="252602" y="182372"/>
                </a:lnTo>
                <a:lnTo>
                  <a:pt x="290575" y="182372"/>
                </a:lnTo>
                <a:lnTo>
                  <a:pt x="290575" y="180720"/>
                </a:lnTo>
                <a:lnTo>
                  <a:pt x="296799" y="180720"/>
                </a:lnTo>
                <a:lnTo>
                  <a:pt x="296799" y="179197"/>
                </a:lnTo>
                <a:lnTo>
                  <a:pt x="372617" y="179197"/>
                </a:lnTo>
                <a:lnTo>
                  <a:pt x="372617" y="177545"/>
                </a:lnTo>
                <a:lnTo>
                  <a:pt x="397890" y="177545"/>
                </a:lnTo>
                <a:lnTo>
                  <a:pt x="397890" y="175894"/>
                </a:lnTo>
                <a:lnTo>
                  <a:pt x="429513" y="175894"/>
                </a:lnTo>
                <a:lnTo>
                  <a:pt x="429513" y="174370"/>
                </a:lnTo>
                <a:lnTo>
                  <a:pt x="435863" y="174370"/>
                </a:lnTo>
                <a:lnTo>
                  <a:pt x="435863" y="172719"/>
                </a:lnTo>
                <a:lnTo>
                  <a:pt x="543178" y="172719"/>
                </a:lnTo>
                <a:lnTo>
                  <a:pt x="543178" y="171069"/>
                </a:lnTo>
                <a:lnTo>
                  <a:pt x="663194" y="171069"/>
                </a:lnTo>
                <a:lnTo>
                  <a:pt x="663194" y="169418"/>
                </a:lnTo>
                <a:lnTo>
                  <a:pt x="776859" y="169418"/>
                </a:lnTo>
                <a:lnTo>
                  <a:pt x="776859" y="167767"/>
                </a:lnTo>
                <a:lnTo>
                  <a:pt x="934720" y="167767"/>
                </a:lnTo>
                <a:lnTo>
                  <a:pt x="934720" y="166243"/>
                </a:lnTo>
                <a:lnTo>
                  <a:pt x="966342" y="166243"/>
                </a:lnTo>
                <a:lnTo>
                  <a:pt x="966342" y="164592"/>
                </a:lnTo>
                <a:lnTo>
                  <a:pt x="1061085" y="164592"/>
                </a:lnTo>
                <a:lnTo>
                  <a:pt x="1061085" y="162941"/>
                </a:lnTo>
                <a:lnTo>
                  <a:pt x="1080008" y="162941"/>
                </a:lnTo>
                <a:lnTo>
                  <a:pt x="1080008" y="161289"/>
                </a:lnTo>
                <a:lnTo>
                  <a:pt x="1086358" y="161289"/>
                </a:lnTo>
                <a:lnTo>
                  <a:pt x="1086358" y="159766"/>
                </a:lnTo>
                <a:lnTo>
                  <a:pt x="1162177" y="159766"/>
                </a:lnTo>
                <a:lnTo>
                  <a:pt x="1162177" y="158114"/>
                </a:lnTo>
                <a:lnTo>
                  <a:pt x="1187450" y="158114"/>
                </a:lnTo>
                <a:lnTo>
                  <a:pt x="1187450" y="156463"/>
                </a:lnTo>
                <a:lnTo>
                  <a:pt x="1219073" y="156463"/>
                </a:lnTo>
                <a:lnTo>
                  <a:pt x="1219073" y="154812"/>
                </a:lnTo>
                <a:lnTo>
                  <a:pt x="1231646" y="154812"/>
                </a:lnTo>
                <a:lnTo>
                  <a:pt x="1231646" y="153162"/>
                </a:lnTo>
                <a:lnTo>
                  <a:pt x="1237996" y="153162"/>
                </a:lnTo>
                <a:lnTo>
                  <a:pt x="1237996" y="151511"/>
                </a:lnTo>
                <a:lnTo>
                  <a:pt x="1389507" y="151511"/>
                </a:lnTo>
                <a:lnTo>
                  <a:pt x="1389507" y="149987"/>
                </a:lnTo>
                <a:lnTo>
                  <a:pt x="1446402" y="149987"/>
                </a:lnTo>
                <a:lnTo>
                  <a:pt x="1446402" y="148336"/>
                </a:lnTo>
                <a:lnTo>
                  <a:pt x="1496949" y="148336"/>
                </a:lnTo>
                <a:lnTo>
                  <a:pt x="1496949" y="146685"/>
                </a:lnTo>
                <a:lnTo>
                  <a:pt x="1503172" y="146685"/>
                </a:lnTo>
                <a:lnTo>
                  <a:pt x="1503172" y="145033"/>
                </a:lnTo>
                <a:lnTo>
                  <a:pt x="1528445" y="145033"/>
                </a:lnTo>
                <a:lnTo>
                  <a:pt x="1528445" y="143382"/>
                </a:lnTo>
                <a:lnTo>
                  <a:pt x="1534795" y="143382"/>
                </a:lnTo>
                <a:lnTo>
                  <a:pt x="1534795" y="141858"/>
                </a:lnTo>
                <a:lnTo>
                  <a:pt x="1648460" y="141858"/>
                </a:lnTo>
                <a:lnTo>
                  <a:pt x="1648460" y="140207"/>
                </a:lnTo>
                <a:lnTo>
                  <a:pt x="1654810" y="140207"/>
                </a:lnTo>
                <a:lnTo>
                  <a:pt x="1654810" y="138556"/>
                </a:lnTo>
                <a:lnTo>
                  <a:pt x="1661160" y="138556"/>
                </a:lnTo>
                <a:lnTo>
                  <a:pt x="1661160" y="136906"/>
                </a:lnTo>
                <a:lnTo>
                  <a:pt x="1781175" y="136906"/>
                </a:lnTo>
                <a:lnTo>
                  <a:pt x="1781175" y="135381"/>
                </a:lnTo>
                <a:lnTo>
                  <a:pt x="1787398" y="135381"/>
                </a:lnTo>
                <a:lnTo>
                  <a:pt x="1787398" y="133731"/>
                </a:lnTo>
                <a:lnTo>
                  <a:pt x="1800098" y="133731"/>
                </a:lnTo>
                <a:lnTo>
                  <a:pt x="1800098" y="132080"/>
                </a:lnTo>
                <a:lnTo>
                  <a:pt x="1907413" y="132080"/>
                </a:lnTo>
                <a:lnTo>
                  <a:pt x="1907413" y="130429"/>
                </a:lnTo>
                <a:lnTo>
                  <a:pt x="1983232" y="130429"/>
                </a:lnTo>
                <a:lnTo>
                  <a:pt x="1983232" y="128777"/>
                </a:lnTo>
                <a:lnTo>
                  <a:pt x="1989582" y="128777"/>
                </a:lnTo>
                <a:lnTo>
                  <a:pt x="1989582" y="127126"/>
                </a:lnTo>
                <a:lnTo>
                  <a:pt x="2090674" y="127126"/>
                </a:lnTo>
                <a:lnTo>
                  <a:pt x="2090674" y="125602"/>
                </a:lnTo>
                <a:lnTo>
                  <a:pt x="2122170" y="125602"/>
                </a:lnTo>
                <a:lnTo>
                  <a:pt x="2122170" y="123951"/>
                </a:lnTo>
                <a:lnTo>
                  <a:pt x="2172716" y="123951"/>
                </a:lnTo>
                <a:lnTo>
                  <a:pt x="2172716" y="122300"/>
                </a:lnTo>
                <a:lnTo>
                  <a:pt x="2223262" y="122300"/>
                </a:lnTo>
                <a:lnTo>
                  <a:pt x="2223262" y="120650"/>
                </a:lnTo>
                <a:lnTo>
                  <a:pt x="2267458" y="120650"/>
                </a:lnTo>
                <a:lnTo>
                  <a:pt x="2267458" y="118999"/>
                </a:lnTo>
                <a:lnTo>
                  <a:pt x="2311654" y="118999"/>
                </a:lnTo>
                <a:lnTo>
                  <a:pt x="2311654" y="117348"/>
                </a:lnTo>
                <a:lnTo>
                  <a:pt x="2463291" y="117348"/>
                </a:lnTo>
                <a:lnTo>
                  <a:pt x="2463291" y="114045"/>
                </a:lnTo>
                <a:lnTo>
                  <a:pt x="2494915" y="114045"/>
                </a:lnTo>
                <a:lnTo>
                  <a:pt x="2494915" y="112268"/>
                </a:lnTo>
                <a:lnTo>
                  <a:pt x="2501138" y="112268"/>
                </a:lnTo>
                <a:lnTo>
                  <a:pt x="2501138" y="110617"/>
                </a:lnTo>
                <a:lnTo>
                  <a:pt x="2539111" y="110617"/>
                </a:lnTo>
                <a:lnTo>
                  <a:pt x="2539111" y="108966"/>
                </a:lnTo>
                <a:lnTo>
                  <a:pt x="2627503" y="108966"/>
                </a:lnTo>
                <a:lnTo>
                  <a:pt x="2627503" y="107187"/>
                </a:lnTo>
                <a:lnTo>
                  <a:pt x="2659126" y="107187"/>
                </a:lnTo>
                <a:lnTo>
                  <a:pt x="2659126" y="105410"/>
                </a:lnTo>
                <a:lnTo>
                  <a:pt x="2671699" y="105410"/>
                </a:lnTo>
                <a:lnTo>
                  <a:pt x="2671699" y="103758"/>
                </a:lnTo>
                <a:lnTo>
                  <a:pt x="2854833" y="103758"/>
                </a:lnTo>
                <a:lnTo>
                  <a:pt x="2854833" y="101981"/>
                </a:lnTo>
                <a:lnTo>
                  <a:pt x="2880105" y="101981"/>
                </a:lnTo>
                <a:lnTo>
                  <a:pt x="2880105" y="100202"/>
                </a:lnTo>
                <a:lnTo>
                  <a:pt x="2974848" y="100202"/>
                </a:lnTo>
                <a:lnTo>
                  <a:pt x="2974848" y="98425"/>
                </a:lnTo>
                <a:lnTo>
                  <a:pt x="3006471" y="98425"/>
                </a:lnTo>
                <a:lnTo>
                  <a:pt x="3006471" y="96647"/>
                </a:lnTo>
                <a:lnTo>
                  <a:pt x="3025394" y="96647"/>
                </a:lnTo>
                <a:lnTo>
                  <a:pt x="3025394" y="94868"/>
                </a:lnTo>
                <a:lnTo>
                  <a:pt x="3063366" y="94868"/>
                </a:lnTo>
                <a:lnTo>
                  <a:pt x="3063366" y="93091"/>
                </a:lnTo>
                <a:lnTo>
                  <a:pt x="3101213" y="93091"/>
                </a:lnTo>
                <a:lnTo>
                  <a:pt x="3101213" y="91186"/>
                </a:lnTo>
                <a:lnTo>
                  <a:pt x="3132836" y="91186"/>
                </a:lnTo>
                <a:lnTo>
                  <a:pt x="3132836" y="89281"/>
                </a:lnTo>
                <a:lnTo>
                  <a:pt x="3214878" y="89281"/>
                </a:lnTo>
                <a:lnTo>
                  <a:pt x="3214878" y="85598"/>
                </a:lnTo>
                <a:lnTo>
                  <a:pt x="3233801" y="85598"/>
                </a:lnTo>
                <a:lnTo>
                  <a:pt x="3233801" y="83693"/>
                </a:lnTo>
                <a:lnTo>
                  <a:pt x="3353816" y="83693"/>
                </a:lnTo>
                <a:lnTo>
                  <a:pt x="3353816" y="81787"/>
                </a:lnTo>
                <a:lnTo>
                  <a:pt x="3398139" y="81787"/>
                </a:lnTo>
                <a:lnTo>
                  <a:pt x="3398139" y="79882"/>
                </a:lnTo>
                <a:lnTo>
                  <a:pt x="3423284" y="79882"/>
                </a:lnTo>
                <a:lnTo>
                  <a:pt x="3423284" y="77850"/>
                </a:lnTo>
                <a:lnTo>
                  <a:pt x="3499104" y="77850"/>
                </a:lnTo>
                <a:lnTo>
                  <a:pt x="3499104" y="75945"/>
                </a:lnTo>
                <a:lnTo>
                  <a:pt x="3537077" y="75945"/>
                </a:lnTo>
                <a:lnTo>
                  <a:pt x="3537077" y="73913"/>
                </a:lnTo>
                <a:lnTo>
                  <a:pt x="3612769" y="73913"/>
                </a:lnTo>
                <a:lnTo>
                  <a:pt x="3612769" y="71881"/>
                </a:lnTo>
                <a:lnTo>
                  <a:pt x="3663315" y="71881"/>
                </a:lnTo>
                <a:lnTo>
                  <a:pt x="3663315" y="69723"/>
                </a:lnTo>
                <a:lnTo>
                  <a:pt x="3713860" y="69723"/>
                </a:lnTo>
                <a:lnTo>
                  <a:pt x="3713860" y="67691"/>
                </a:lnTo>
                <a:lnTo>
                  <a:pt x="3751833" y="67691"/>
                </a:lnTo>
                <a:lnTo>
                  <a:pt x="3751833" y="65531"/>
                </a:lnTo>
                <a:lnTo>
                  <a:pt x="3947541" y="65531"/>
                </a:lnTo>
                <a:lnTo>
                  <a:pt x="3947541" y="63245"/>
                </a:lnTo>
                <a:lnTo>
                  <a:pt x="3998086" y="63245"/>
                </a:lnTo>
                <a:lnTo>
                  <a:pt x="3998086" y="60960"/>
                </a:lnTo>
                <a:lnTo>
                  <a:pt x="4067555" y="60960"/>
                </a:lnTo>
                <a:lnTo>
                  <a:pt x="4067555" y="58674"/>
                </a:lnTo>
                <a:lnTo>
                  <a:pt x="4238117" y="58674"/>
                </a:lnTo>
                <a:lnTo>
                  <a:pt x="4238117" y="56261"/>
                </a:lnTo>
                <a:lnTo>
                  <a:pt x="4257040" y="56261"/>
                </a:lnTo>
                <a:lnTo>
                  <a:pt x="4257040" y="53720"/>
                </a:lnTo>
                <a:lnTo>
                  <a:pt x="4377055" y="53720"/>
                </a:lnTo>
                <a:lnTo>
                  <a:pt x="4377055" y="51307"/>
                </a:lnTo>
                <a:lnTo>
                  <a:pt x="5008753" y="51307"/>
                </a:lnTo>
                <a:lnTo>
                  <a:pt x="5008753" y="48132"/>
                </a:lnTo>
                <a:lnTo>
                  <a:pt x="5027676" y="48132"/>
                </a:lnTo>
                <a:lnTo>
                  <a:pt x="5027676" y="45085"/>
                </a:lnTo>
                <a:lnTo>
                  <a:pt x="5078222" y="45085"/>
                </a:lnTo>
                <a:lnTo>
                  <a:pt x="5078222" y="41910"/>
                </a:lnTo>
                <a:lnTo>
                  <a:pt x="5255006" y="41910"/>
                </a:lnTo>
                <a:lnTo>
                  <a:pt x="5255006" y="38607"/>
                </a:lnTo>
                <a:lnTo>
                  <a:pt x="5545582" y="38607"/>
                </a:lnTo>
                <a:lnTo>
                  <a:pt x="5545582" y="35051"/>
                </a:lnTo>
                <a:lnTo>
                  <a:pt x="5760339" y="35051"/>
                </a:lnTo>
                <a:lnTo>
                  <a:pt x="5760339" y="31114"/>
                </a:lnTo>
                <a:lnTo>
                  <a:pt x="6290818" y="31114"/>
                </a:lnTo>
                <a:lnTo>
                  <a:pt x="6290818" y="26162"/>
                </a:lnTo>
                <a:lnTo>
                  <a:pt x="6537198" y="26162"/>
                </a:lnTo>
                <a:lnTo>
                  <a:pt x="6537198" y="20700"/>
                </a:lnTo>
                <a:lnTo>
                  <a:pt x="6638290" y="20700"/>
                </a:lnTo>
                <a:lnTo>
                  <a:pt x="6638290" y="14986"/>
                </a:lnTo>
                <a:lnTo>
                  <a:pt x="6935089" y="14986"/>
                </a:lnTo>
                <a:lnTo>
                  <a:pt x="6935089" y="7619"/>
                </a:lnTo>
                <a:lnTo>
                  <a:pt x="6985634" y="7619"/>
                </a:lnTo>
                <a:lnTo>
                  <a:pt x="6985634" y="0"/>
                </a:lnTo>
                <a:lnTo>
                  <a:pt x="7105650" y="0"/>
                </a:lnTo>
              </a:path>
            </a:pathLst>
          </a:custGeom>
          <a:ln w="18309">
            <a:solidFill>
              <a:srgbClr val="377DB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 txBox="1"/>
          <p:nvPr/>
        </p:nvSpPr>
        <p:spPr>
          <a:xfrm>
            <a:off x="2995676" y="4911090"/>
            <a:ext cx="257175" cy="4178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ts val="1530"/>
              </a:lnSpc>
              <a:spcBef>
                <a:spcPts val="125"/>
              </a:spcBef>
            </a:pPr>
            <a:r>
              <a:rPr dirty="0" sz="1400" spc="10" b="1">
                <a:latin typeface="Arial Narrow"/>
                <a:cs typeface="Arial Narrow"/>
              </a:rPr>
              <a:t>0</a:t>
            </a:r>
            <a:endParaRPr sz="1400">
              <a:latin typeface="Arial Narrow"/>
              <a:cs typeface="Arial Narrow"/>
            </a:endParaRPr>
          </a:p>
          <a:p>
            <a:pPr marL="161925">
              <a:lnSpc>
                <a:spcPts val="1530"/>
              </a:lnSpc>
            </a:pPr>
            <a:r>
              <a:rPr dirty="0" sz="1400" spc="10" b="1">
                <a:latin typeface="Arial Narrow"/>
                <a:cs typeface="Arial Narrow"/>
              </a:rPr>
              <a:t>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454396" y="5090858"/>
            <a:ext cx="10858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10" b="1">
                <a:latin typeface="Arial Narrow"/>
                <a:cs typeface="Arial Narrow"/>
              </a:rPr>
              <a:t>1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768590" y="5090858"/>
            <a:ext cx="10858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10" b="1">
                <a:latin typeface="Arial Narrow"/>
                <a:cs typeface="Arial Narrow"/>
              </a:rPr>
              <a:t>2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0082783" y="5081587"/>
            <a:ext cx="10858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10" b="1">
                <a:latin typeface="Arial Narrow"/>
                <a:cs typeface="Arial Narrow"/>
              </a:rPr>
              <a:t>3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968754" y="5461698"/>
            <a:ext cx="765175" cy="558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290830">
              <a:lnSpc>
                <a:spcPct val="125000"/>
              </a:lnSpc>
              <a:spcBef>
                <a:spcPts val="95"/>
              </a:spcBef>
            </a:pPr>
            <a:r>
              <a:rPr dirty="0" sz="1400" spc="-15">
                <a:solidFill>
                  <a:srgbClr val="C00000"/>
                </a:solidFill>
                <a:latin typeface="Arial Narrow"/>
                <a:cs typeface="Arial Narrow"/>
              </a:rPr>
              <a:t>A</a:t>
            </a:r>
            <a:r>
              <a:rPr dirty="0" sz="1400" spc="20">
                <a:solidFill>
                  <a:srgbClr val="C00000"/>
                </a:solidFill>
                <a:latin typeface="Arial Narrow"/>
                <a:cs typeface="Arial Narrow"/>
              </a:rPr>
              <a:t>s</a:t>
            </a:r>
            <a:r>
              <a:rPr dirty="0" sz="1400" spc="-45">
                <a:solidFill>
                  <a:srgbClr val="C00000"/>
                </a:solidFill>
                <a:latin typeface="Arial Narrow"/>
                <a:cs typeface="Arial Narrow"/>
              </a:rPr>
              <a:t>p</a:t>
            </a:r>
            <a:r>
              <a:rPr dirty="0" sz="1400" spc="40">
                <a:solidFill>
                  <a:srgbClr val="C00000"/>
                </a:solidFill>
                <a:latin typeface="Arial Narrow"/>
                <a:cs typeface="Arial Narrow"/>
              </a:rPr>
              <a:t>i</a:t>
            </a:r>
            <a:r>
              <a:rPr dirty="0" sz="1400" spc="-10">
                <a:solidFill>
                  <a:srgbClr val="C00000"/>
                </a:solidFill>
                <a:latin typeface="Arial Narrow"/>
                <a:cs typeface="Arial Narrow"/>
              </a:rPr>
              <a:t>r</a:t>
            </a:r>
            <a:r>
              <a:rPr dirty="0" sz="1400" spc="-30">
                <a:solidFill>
                  <a:srgbClr val="C00000"/>
                </a:solidFill>
                <a:latin typeface="Arial Narrow"/>
                <a:cs typeface="Arial Narrow"/>
              </a:rPr>
              <a:t>i</a:t>
            </a:r>
            <a:r>
              <a:rPr dirty="0" sz="1400" spc="5">
                <a:solidFill>
                  <a:srgbClr val="C00000"/>
                </a:solidFill>
                <a:latin typeface="Arial Narrow"/>
                <a:cs typeface="Arial Narrow"/>
              </a:rPr>
              <a:t>n  </a:t>
            </a:r>
            <a:r>
              <a:rPr dirty="0" sz="1400" spc="-5">
                <a:solidFill>
                  <a:srgbClr val="006FC0"/>
                </a:solidFill>
                <a:latin typeface="Arial Narrow"/>
                <a:cs typeface="Arial Narrow"/>
              </a:rPr>
              <a:t>C</a:t>
            </a:r>
            <a:r>
              <a:rPr dirty="0" sz="1400" spc="-30">
                <a:solidFill>
                  <a:srgbClr val="006FC0"/>
                </a:solidFill>
                <a:latin typeface="Arial Narrow"/>
                <a:cs typeface="Arial Narrow"/>
              </a:rPr>
              <a:t>l</a:t>
            </a:r>
            <a:r>
              <a:rPr dirty="0" sz="1400" spc="35">
                <a:solidFill>
                  <a:srgbClr val="006FC0"/>
                </a:solidFill>
                <a:latin typeface="Arial Narrow"/>
                <a:cs typeface="Arial Narrow"/>
              </a:rPr>
              <a:t>o</a:t>
            </a:r>
            <a:r>
              <a:rPr dirty="0" sz="1400" spc="-40">
                <a:solidFill>
                  <a:srgbClr val="006FC0"/>
                </a:solidFill>
                <a:latin typeface="Arial Narrow"/>
                <a:cs typeface="Arial Narrow"/>
              </a:rPr>
              <a:t>p</a:t>
            </a:r>
            <a:r>
              <a:rPr dirty="0" sz="1400" spc="40">
                <a:solidFill>
                  <a:srgbClr val="006FC0"/>
                </a:solidFill>
                <a:latin typeface="Arial Narrow"/>
                <a:cs typeface="Arial Narrow"/>
              </a:rPr>
              <a:t>i</a:t>
            </a:r>
            <a:r>
              <a:rPr dirty="0" sz="1400" spc="-40">
                <a:solidFill>
                  <a:srgbClr val="006FC0"/>
                </a:solidFill>
                <a:latin typeface="Arial Narrow"/>
                <a:cs typeface="Arial Narrow"/>
              </a:rPr>
              <a:t>d</a:t>
            </a:r>
            <a:r>
              <a:rPr dirty="0" sz="1400" spc="35">
                <a:solidFill>
                  <a:srgbClr val="006FC0"/>
                </a:solidFill>
                <a:latin typeface="Arial Narrow"/>
                <a:cs typeface="Arial Narrow"/>
              </a:rPr>
              <a:t>o</a:t>
            </a:r>
            <a:r>
              <a:rPr dirty="0" sz="1400" spc="-40">
                <a:solidFill>
                  <a:srgbClr val="006FC0"/>
                </a:solidFill>
                <a:latin typeface="Arial Narrow"/>
                <a:cs typeface="Arial Narrow"/>
              </a:rPr>
              <a:t>g</a:t>
            </a:r>
            <a:r>
              <a:rPr dirty="0" sz="1400" spc="-10">
                <a:solidFill>
                  <a:srgbClr val="006FC0"/>
                </a:solidFill>
                <a:latin typeface="Arial Narrow"/>
                <a:cs typeface="Arial Narrow"/>
              </a:rPr>
              <a:t>r</a:t>
            </a:r>
            <a:r>
              <a:rPr dirty="0" sz="1400" spc="35">
                <a:solidFill>
                  <a:srgbClr val="006FC0"/>
                </a:solidFill>
                <a:latin typeface="Arial Narrow"/>
                <a:cs typeface="Arial Narrow"/>
              </a:rPr>
              <a:t>e</a:t>
            </a:r>
            <a:r>
              <a:rPr dirty="0" sz="1400" spc="5">
                <a:solidFill>
                  <a:srgbClr val="006FC0"/>
                </a:solidFill>
                <a:latin typeface="Arial Narrow"/>
                <a:cs typeface="Arial Narrow"/>
              </a:rPr>
              <a:t>l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030287" y="5306695"/>
            <a:ext cx="736600" cy="2425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5" b="1">
                <a:latin typeface="Arial Narrow"/>
                <a:cs typeface="Arial Narrow"/>
              </a:rPr>
              <a:t>No.at</a:t>
            </a:r>
            <a:r>
              <a:rPr dirty="0" sz="1400" spc="-85" b="1">
                <a:latin typeface="Arial Narrow"/>
                <a:cs typeface="Arial Narrow"/>
              </a:rPr>
              <a:t> </a:t>
            </a:r>
            <a:r>
              <a:rPr dirty="0" sz="1400" b="1">
                <a:latin typeface="Arial Narrow"/>
                <a:cs typeface="Arial Narrow"/>
              </a:rPr>
              <a:t>Risk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010655" y="5306695"/>
            <a:ext cx="1240155" cy="2425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5" b="1">
                <a:latin typeface="Arial Narrow"/>
                <a:cs typeface="Arial Narrow"/>
              </a:rPr>
              <a:t>Follow-up</a:t>
            </a:r>
            <a:r>
              <a:rPr dirty="0" sz="1400" spc="-55" b="1">
                <a:latin typeface="Arial Narrow"/>
                <a:cs typeface="Arial Narrow"/>
              </a:rPr>
              <a:t> </a:t>
            </a:r>
            <a:r>
              <a:rPr dirty="0" sz="1400" spc="-10" b="1">
                <a:latin typeface="Arial Narrow"/>
                <a:cs typeface="Arial Narrow"/>
              </a:rPr>
              <a:t>(Years)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058795" y="5487415"/>
            <a:ext cx="285115" cy="508000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15875">
              <a:lnSpc>
                <a:spcPct val="100000"/>
              </a:lnSpc>
              <a:spcBef>
                <a:spcPts val="675"/>
              </a:spcBef>
            </a:pPr>
            <a:r>
              <a:rPr dirty="0" sz="1100" spc="20">
                <a:latin typeface="Arial Narrow"/>
                <a:cs typeface="Arial Narrow"/>
              </a:rPr>
              <a:t>2</a:t>
            </a:r>
            <a:r>
              <a:rPr dirty="0" sz="1100" spc="-55">
                <a:latin typeface="Arial Narrow"/>
                <a:cs typeface="Arial Narrow"/>
              </a:rPr>
              <a:t>5</a:t>
            </a:r>
            <a:r>
              <a:rPr dirty="0" sz="1100" spc="20">
                <a:latin typeface="Arial Narrow"/>
                <a:cs typeface="Arial Narrow"/>
              </a:rPr>
              <a:t>9</a:t>
            </a:r>
            <a:r>
              <a:rPr dirty="0" sz="1100" spc="10">
                <a:latin typeface="Arial Narrow"/>
                <a:cs typeface="Arial Narrow"/>
              </a:rPr>
              <a:t>4</a:t>
            </a:r>
            <a:endParaRPr sz="11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1100" spc="20">
                <a:latin typeface="Arial Narrow"/>
                <a:cs typeface="Arial Narrow"/>
              </a:rPr>
              <a:t>2</a:t>
            </a:r>
            <a:r>
              <a:rPr dirty="0" sz="1100" spc="-55">
                <a:latin typeface="Arial Narrow"/>
                <a:cs typeface="Arial Narrow"/>
              </a:rPr>
              <a:t>6</a:t>
            </a:r>
            <a:r>
              <a:rPr dirty="0" sz="1100" spc="20">
                <a:latin typeface="Arial Narrow"/>
                <a:cs typeface="Arial Narrow"/>
              </a:rPr>
              <a:t>2</a:t>
            </a:r>
            <a:r>
              <a:rPr dirty="0" sz="1100" spc="10">
                <a:latin typeface="Arial Narrow"/>
                <a:cs typeface="Arial Narrow"/>
              </a:rPr>
              <a:t>6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362575" y="5487415"/>
            <a:ext cx="285115" cy="508000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16510">
              <a:lnSpc>
                <a:spcPct val="100000"/>
              </a:lnSpc>
              <a:spcBef>
                <a:spcPts val="675"/>
              </a:spcBef>
            </a:pPr>
            <a:r>
              <a:rPr dirty="0" sz="1100" spc="20">
                <a:latin typeface="Arial Narrow"/>
                <a:cs typeface="Arial Narrow"/>
              </a:rPr>
              <a:t>2</a:t>
            </a:r>
            <a:r>
              <a:rPr dirty="0" sz="1100" spc="-55">
                <a:latin typeface="Arial Narrow"/>
                <a:cs typeface="Arial Narrow"/>
              </a:rPr>
              <a:t>4</a:t>
            </a:r>
            <a:r>
              <a:rPr dirty="0" sz="1100" spc="20">
                <a:latin typeface="Arial Narrow"/>
                <a:cs typeface="Arial Narrow"/>
              </a:rPr>
              <a:t>8</a:t>
            </a:r>
            <a:r>
              <a:rPr dirty="0" sz="1100" spc="10">
                <a:latin typeface="Arial Narrow"/>
                <a:cs typeface="Arial Narrow"/>
              </a:rPr>
              <a:t>7</a:t>
            </a:r>
            <a:endParaRPr sz="11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1100" spc="20">
                <a:latin typeface="Arial Narrow"/>
                <a:cs typeface="Arial Narrow"/>
              </a:rPr>
              <a:t>2</a:t>
            </a:r>
            <a:r>
              <a:rPr dirty="0" sz="1100" spc="-55">
                <a:latin typeface="Arial Narrow"/>
                <a:cs typeface="Arial Narrow"/>
              </a:rPr>
              <a:t>5</a:t>
            </a:r>
            <a:r>
              <a:rPr dirty="0" sz="1100" spc="20">
                <a:latin typeface="Arial Narrow"/>
                <a:cs typeface="Arial Narrow"/>
              </a:rPr>
              <a:t>4</a:t>
            </a:r>
            <a:r>
              <a:rPr dirty="0" sz="1100" spc="10">
                <a:latin typeface="Arial Narrow"/>
                <a:cs typeface="Arial Narrow"/>
              </a:rPr>
              <a:t>0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690484" y="5487415"/>
            <a:ext cx="285750" cy="508000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15875">
              <a:lnSpc>
                <a:spcPct val="100000"/>
              </a:lnSpc>
              <a:spcBef>
                <a:spcPts val="675"/>
              </a:spcBef>
            </a:pPr>
            <a:r>
              <a:rPr dirty="0" sz="1100" spc="20">
                <a:latin typeface="Arial Narrow"/>
                <a:cs typeface="Arial Narrow"/>
              </a:rPr>
              <a:t>1</a:t>
            </a:r>
            <a:r>
              <a:rPr dirty="0" sz="1100" spc="-55">
                <a:latin typeface="Arial Narrow"/>
                <a:cs typeface="Arial Narrow"/>
              </a:rPr>
              <a:t>4</a:t>
            </a:r>
            <a:r>
              <a:rPr dirty="0" sz="1100" spc="20">
                <a:latin typeface="Arial Narrow"/>
                <a:cs typeface="Arial Narrow"/>
              </a:rPr>
              <a:t>8</a:t>
            </a:r>
            <a:r>
              <a:rPr dirty="0" sz="1100" spc="10">
                <a:latin typeface="Arial Narrow"/>
                <a:cs typeface="Arial Narrow"/>
              </a:rPr>
              <a:t>3</a:t>
            </a:r>
            <a:endParaRPr sz="11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1100" spc="20">
                <a:latin typeface="Arial Narrow"/>
                <a:cs typeface="Arial Narrow"/>
              </a:rPr>
              <a:t>1</a:t>
            </a:r>
            <a:r>
              <a:rPr dirty="0" sz="1100" spc="-55">
                <a:latin typeface="Arial Narrow"/>
                <a:cs typeface="Arial Narrow"/>
              </a:rPr>
              <a:t>5</a:t>
            </a:r>
            <a:r>
              <a:rPr dirty="0" sz="1100" spc="20">
                <a:latin typeface="Arial Narrow"/>
                <a:cs typeface="Arial Narrow"/>
              </a:rPr>
              <a:t>0</a:t>
            </a:r>
            <a:r>
              <a:rPr dirty="0" sz="1100" spc="10">
                <a:latin typeface="Arial Narrow"/>
                <a:cs typeface="Arial Narrow"/>
              </a:rPr>
              <a:t>0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0041001" y="5487415"/>
            <a:ext cx="218440" cy="508000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15875">
              <a:lnSpc>
                <a:spcPct val="100000"/>
              </a:lnSpc>
              <a:spcBef>
                <a:spcPts val="675"/>
              </a:spcBef>
            </a:pPr>
            <a:r>
              <a:rPr dirty="0" sz="1100" spc="20">
                <a:latin typeface="Arial Narrow"/>
                <a:cs typeface="Arial Narrow"/>
              </a:rPr>
              <a:t>5</a:t>
            </a:r>
            <a:r>
              <a:rPr dirty="0" sz="1100" spc="-55">
                <a:latin typeface="Arial Narrow"/>
                <a:cs typeface="Arial Narrow"/>
              </a:rPr>
              <a:t>6</a:t>
            </a:r>
            <a:r>
              <a:rPr dirty="0" sz="1100" spc="10">
                <a:latin typeface="Arial Narrow"/>
                <a:cs typeface="Arial Narrow"/>
              </a:rPr>
              <a:t>9</a:t>
            </a:r>
            <a:endParaRPr sz="11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1100" spc="-10">
                <a:latin typeface="Arial Narrow"/>
                <a:cs typeface="Arial Narrow"/>
              </a:rPr>
              <a:t>568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4853051" y="1014475"/>
            <a:ext cx="272415" cy="0"/>
          </a:xfrm>
          <a:custGeom>
            <a:avLst/>
            <a:gdLst/>
            <a:ahLst/>
            <a:cxnLst/>
            <a:rect l="l" t="t" r="r" b="b"/>
            <a:pathLst>
              <a:path w="272414" h="0">
                <a:moveTo>
                  <a:pt x="0" y="0"/>
                </a:moveTo>
                <a:lnTo>
                  <a:pt x="272034" y="0"/>
                </a:lnTo>
              </a:path>
            </a:pathLst>
          </a:custGeom>
          <a:ln w="31750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4853051" y="1366900"/>
            <a:ext cx="272415" cy="0"/>
          </a:xfrm>
          <a:custGeom>
            <a:avLst/>
            <a:gdLst/>
            <a:ahLst/>
            <a:cxnLst/>
            <a:rect l="l" t="t" r="r" b="b"/>
            <a:pathLst>
              <a:path w="272414" h="0">
                <a:moveTo>
                  <a:pt x="0" y="0"/>
                </a:moveTo>
                <a:lnTo>
                  <a:pt x="272034" y="0"/>
                </a:lnTo>
              </a:path>
            </a:pathLst>
          </a:custGeom>
          <a:ln w="3175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 txBox="1"/>
          <p:nvPr/>
        </p:nvSpPr>
        <p:spPr>
          <a:xfrm>
            <a:off x="4857496" y="1580578"/>
            <a:ext cx="239966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Arial Narrow"/>
                <a:cs typeface="Arial Narrow"/>
              </a:rPr>
              <a:t>HR </a:t>
            </a:r>
            <a:r>
              <a:rPr dirty="0" sz="1800" spc="-5" b="1">
                <a:latin typeface="Arial Narrow"/>
                <a:cs typeface="Arial Narrow"/>
              </a:rPr>
              <a:t>0.70 </a:t>
            </a:r>
            <a:r>
              <a:rPr dirty="0" sz="1800" spc="-15" b="1">
                <a:latin typeface="Arial Narrow"/>
                <a:cs typeface="Arial Narrow"/>
              </a:rPr>
              <a:t>(95% </a:t>
            </a:r>
            <a:r>
              <a:rPr dirty="0" sz="1800" spc="-10" b="1">
                <a:latin typeface="Arial Narrow"/>
                <a:cs typeface="Arial Narrow"/>
              </a:rPr>
              <a:t>CI</a:t>
            </a:r>
            <a:r>
              <a:rPr dirty="0" sz="1800" spc="65" b="1">
                <a:latin typeface="Arial Narrow"/>
                <a:cs typeface="Arial Narrow"/>
              </a:rPr>
              <a:t> </a:t>
            </a:r>
            <a:r>
              <a:rPr dirty="0" sz="1800" b="1">
                <a:latin typeface="Arial Narrow"/>
                <a:cs typeface="Arial Narrow"/>
              </a:rPr>
              <a:t>0.54</a:t>
            </a:r>
            <a:r>
              <a:rPr dirty="0" sz="1800">
                <a:latin typeface="Arial Narrow"/>
                <a:cs typeface="Arial Narrow"/>
              </a:rPr>
              <a:t>–</a:t>
            </a:r>
            <a:r>
              <a:rPr dirty="0" sz="1800" b="1">
                <a:latin typeface="Arial Narrow"/>
                <a:cs typeface="Arial Narrow"/>
              </a:rPr>
              <a:t>0.92)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0362310" y="1864423"/>
            <a:ext cx="45910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C00000"/>
                </a:solidFill>
                <a:latin typeface="Arial Narrow"/>
                <a:cs typeface="Arial Narrow"/>
              </a:rPr>
              <a:t>6</a:t>
            </a:r>
            <a:r>
              <a:rPr dirty="0" sz="1800" spc="35" b="1">
                <a:solidFill>
                  <a:srgbClr val="C00000"/>
                </a:solidFill>
                <a:latin typeface="Arial Narrow"/>
                <a:cs typeface="Arial Narrow"/>
              </a:rPr>
              <a:t>.</a:t>
            </a:r>
            <a:r>
              <a:rPr dirty="0" sz="1800" b="1">
                <a:solidFill>
                  <a:srgbClr val="C00000"/>
                </a:solidFill>
                <a:latin typeface="Arial Narrow"/>
                <a:cs typeface="Arial Narrow"/>
              </a:rPr>
              <a:t>8%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0340720" y="2620327"/>
            <a:ext cx="45847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006FC0"/>
                </a:solidFill>
                <a:latin typeface="Arial Narrow"/>
                <a:cs typeface="Arial Narrow"/>
              </a:rPr>
              <a:t>4</a:t>
            </a:r>
            <a:r>
              <a:rPr dirty="0" sz="1800" spc="35" b="1">
                <a:solidFill>
                  <a:srgbClr val="006FC0"/>
                </a:solidFill>
                <a:latin typeface="Arial Narrow"/>
                <a:cs typeface="Arial Narrow"/>
              </a:rPr>
              <a:t>.</a:t>
            </a:r>
            <a:r>
              <a:rPr dirty="0" sz="1800" spc="-5" b="1">
                <a:solidFill>
                  <a:srgbClr val="006FC0"/>
                </a:solidFill>
                <a:latin typeface="Arial Narrow"/>
                <a:cs typeface="Arial Narrow"/>
              </a:rPr>
              <a:t>5%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392420" y="825817"/>
            <a:ext cx="1082040" cy="662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3970">
              <a:lnSpc>
                <a:spcPct val="116199"/>
              </a:lnSpc>
              <a:spcBef>
                <a:spcPts val="100"/>
              </a:spcBef>
            </a:pPr>
            <a:r>
              <a:rPr dirty="0" sz="1800" spc="-20" b="1">
                <a:latin typeface="Arial Narrow"/>
                <a:cs typeface="Arial Narrow"/>
              </a:rPr>
              <a:t>C</a:t>
            </a:r>
            <a:r>
              <a:rPr dirty="0" sz="1800" spc="35" b="1">
                <a:latin typeface="Arial Narrow"/>
                <a:cs typeface="Arial Narrow"/>
              </a:rPr>
              <a:t>l</a:t>
            </a:r>
            <a:r>
              <a:rPr dirty="0" sz="1800" b="1">
                <a:latin typeface="Arial Narrow"/>
                <a:cs typeface="Arial Narrow"/>
              </a:rPr>
              <a:t>o</a:t>
            </a:r>
            <a:r>
              <a:rPr dirty="0" sz="1800" spc="-10" b="1">
                <a:latin typeface="Arial Narrow"/>
                <a:cs typeface="Arial Narrow"/>
              </a:rPr>
              <a:t>p</a:t>
            </a:r>
            <a:r>
              <a:rPr dirty="0" sz="1800" spc="-40" b="1">
                <a:latin typeface="Arial Narrow"/>
                <a:cs typeface="Arial Narrow"/>
              </a:rPr>
              <a:t>i</a:t>
            </a:r>
            <a:r>
              <a:rPr dirty="0" sz="1800" b="1">
                <a:latin typeface="Arial Narrow"/>
                <a:cs typeface="Arial Narrow"/>
              </a:rPr>
              <a:t>d</a:t>
            </a:r>
            <a:r>
              <a:rPr dirty="0" sz="1800" spc="-10" b="1">
                <a:latin typeface="Arial Narrow"/>
                <a:cs typeface="Arial Narrow"/>
              </a:rPr>
              <a:t>o</a:t>
            </a:r>
            <a:r>
              <a:rPr dirty="0" sz="1800" b="1">
                <a:latin typeface="Arial Narrow"/>
                <a:cs typeface="Arial Narrow"/>
              </a:rPr>
              <a:t>g</a:t>
            </a:r>
            <a:r>
              <a:rPr dirty="0" sz="1800" spc="15" b="1">
                <a:latin typeface="Arial Narrow"/>
                <a:cs typeface="Arial Narrow"/>
              </a:rPr>
              <a:t>r</a:t>
            </a:r>
            <a:r>
              <a:rPr dirty="0" sz="1800" spc="-5" b="1">
                <a:latin typeface="Arial Narrow"/>
                <a:cs typeface="Arial Narrow"/>
              </a:rPr>
              <a:t>el  </a:t>
            </a:r>
            <a:r>
              <a:rPr dirty="0" sz="1800" spc="-5" b="1">
                <a:latin typeface="Arial Narrow"/>
                <a:cs typeface="Arial Narrow"/>
              </a:rPr>
              <a:t>Aspirin</a:t>
            </a:r>
            <a:endParaRPr sz="1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00679" y="0"/>
            <a:ext cx="6389370" cy="6324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10"/>
              <a:t>Prespecified </a:t>
            </a:r>
            <a:r>
              <a:rPr dirty="0" spc="20"/>
              <a:t>Subgroup</a:t>
            </a:r>
            <a:r>
              <a:rPr dirty="0" spc="-130"/>
              <a:t> </a:t>
            </a:r>
            <a:r>
              <a:rPr dirty="0" spc="10"/>
              <a:t>Analysis</a:t>
            </a:r>
          </a:p>
        </p:txBody>
      </p:sp>
      <p:sp>
        <p:nvSpPr>
          <p:cNvPr id="3" name="object 3"/>
          <p:cNvSpPr/>
          <p:nvPr/>
        </p:nvSpPr>
        <p:spPr>
          <a:xfrm>
            <a:off x="1314450" y="914400"/>
            <a:ext cx="9372600" cy="5172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14450" y="542925"/>
            <a:ext cx="9372600" cy="342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223962" y="3338576"/>
            <a:ext cx="9467850" cy="552450"/>
          </a:xfrm>
          <a:custGeom>
            <a:avLst/>
            <a:gdLst/>
            <a:ahLst/>
            <a:cxnLst/>
            <a:rect l="l" t="t" r="r" b="b"/>
            <a:pathLst>
              <a:path w="9467850" h="552450">
                <a:moveTo>
                  <a:pt x="0" y="552450"/>
                </a:moveTo>
                <a:lnTo>
                  <a:pt x="9467850" y="552450"/>
                </a:lnTo>
                <a:lnTo>
                  <a:pt x="9467850" y="0"/>
                </a:lnTo>
                <a:lnTo>
                  <a:pt x="0" y="0"/>
                </a:lnTo>
                <a:lnTo>
                  <a:pt x="0" y="55245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133730"/>
            <a:ext cx="3258820" cy="70104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400" spc="-5"/>
              <a:t>Background</a:t>
            </a:r>
            <a:r>
              <a:rPr dirty="0" sz="4400" spc="-35"/>
              <a:t> </a:t>
            </a:r>
            <a:r>
              <a:rPr dirty="0" sz="4400" spc="-10"/>
              <a:t>(I)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7575" y="944816"/>
            <a:ext cx="10287635" cy="2175510"/>
          </a:xfrm>
          <a:prstGeom prst="rect">
            <a:avLst/>
          </a:prstGeom>
        </p:spPr>
        <p:txBody>
          <a:bodyPr wrap="square" lIns="0" tIns="50165" rIns="0" bIns="0" rtlCol="0" vert="horz">
            <a:spAutoFit/>
          </a:bodyPr>
          <a:lstStyle/>
          <a:p>
            <a:pPr marL="241300" marR="5080" indent="-229235">
              <a:lnSpc>
                <a:spcPts val="2630"/>
              </a:lnSpc>
              <a:spcBef>
                <a:spcPts val="395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400" spc="-5">
                <a:latin typeface="Arial Narrow"/>
                <a:cs typeface="Arial Narrow"/>
              </a:rPr>
              <a:t>Standard </a:t>
            </a:r>
            <a:r>
              <a:rPr dirty="0" sz="2400">
                <a:latin typeface="Arial Narrow"/>
                <a:cs typeface="Arial Narrow"/>
              </a:rPr>
              <a:t>practice </a:t>
            </a:r>
            <a:r>
              <a:rPr dirty="0" sz="2400" spc="-10">
                <a:latin typeface="Arial Narrow"/>
                <a:cs typeface="Arial Narrow"/>
              </a:rPr>
              <a:t>has </a:t>
            </a:r>
            <a:r>
              <a:rPr dirty="0" sz="2400">
                <a:latin typeface="Arial Narrow"/>
                <a:cs typeface="Arial Narrow"/>
              </a:rPr>
              <a:t>been </a:t>
            </a:r>
            <a:r>
              <a:rPr dirty="0" sz="2400" spc="-15">
                <a:latin typeface="Arial Narrow"/>
                <a:cs typeface="Arial Narrow"/>
              </a:rPr>
              <a:t>to </a:t>
            </a:r>
            <a:r>
              <a:rPr dirty="0" sz="2400" spc="-5">
                <a:latin typeface="Arial Narrow"/>
                <a:cs typeface="Arial Narrow"/>
              </a:rPr>
              <a:t>recommend indefinite aspirin monotherapy </a:t>
            </a:r>
            <a:r>
              <a:rPr dirty="0" sz="2400">
                <a:latin typeface="Arial Narrow"/>
                <a:cs typeface="Arial Narrow"/>
              </a:rPr>
              <a:t>following dual  </a:t>
            </a:r>
            <a:r>
              <a:rPr dirty="0" sz="2400" spc="-5">
                <a:latin typeface="Arial Narrow"/>
                <a:cs typeface="Arial Narrow"/>
              </a:rPr>
              <a:t>antiplatelet </a:t>
            </a:r>
            <a:r>
              <a:rPr dirty="0" sz="2400">
                <a:latin typeface="Arial Narrow"/>
                <a:cs typeface="Arial Narrow"/>
              </a:rPr>
              <a:t>therapy (DAPT) for the </a:t>
            </a:r>
            <a:r>
              <a:rPr dirty="0" sz="2400" spc="-5">
                <a:latin typeface="Arial Narrow"/>
                <a:cs typeface="Arial Narrow"/>
              </a:rPr>
              <a:t>prevention </a:t>
            </a:r>
            <a:r>
              <a:rPr dirty="0" sz="2400" spc="10">
                <a:latin typeface="Arial Narrow"/>
                <a:cs typeface="Arial Narrow"/>
              </a:rPr>
              <a:t>of </a:t>
            </a:r>
            <a:r>
              <a:rPr dirty="0" sz="2400">
                <a:latin typeface="Arial Narrow"/>
                <a:cs typeface="Arial Narrow"/>
              </a:rPr>
              <a:t>subsequent cardiovascular </a:t>
            </a:r>
            <a:r>
              <a:rPr dirty="0" sz="2400" spc="5">
                <a:latin typeface="Arial Narrow"/>
                <a:cs typeface="Arial Narrow"/>
              </a:rPr>
              <a:t>events </a:t>
            </a:r>
            <a:r>
              <a:rPr dirty="0" sz="2400">
                <a:latin typeface="Arial Narrow"/>
                <a:cs typeface="Arial Narrow"/>
              </a:rPr>
              <a:t>among  </a:t>
            </a:r>
            <a:r>
              <a:rPr dirty="0" sz="2400" spc="-5">
                <a:latin typeface="Arial Narrow"/>
                <a:cs typeface="Arial Narrow"/>
              </a:rPr>
              <a:t>patients undergoing percutaneous coronary intervention </a:t>
            </a:r>
            <a:r>
              <a:rPr dirty="0" sz="2400" spc="-10">
                <a:latin typeface="Arial Narrow"/>
                <a:cs typeface="Arial Narrow"/>
              </a:rPr>
              <a:t>(PCI</a:t>
            </a:r>
            <a:r>
              <a:rPr dirty="0" sz="2400" spc="190">
                <a:latin typeface="Arial Narrow"/>
                <a:cs typeface="Arial Narrow"/>
              </a:rPr>
              <a:t> </a:t>
            </a:r>
            <a:r>
              <a:rPr dirty="0" sz="2400" spc="5">
                <a:latin typeface="Arial Narrow"/>
                <a:cs typeface="Arial Narrow"/>
              </a:rPr>
              <a:t>).</a:t>
            </a:r>
            <a:endParaRPr sz="2400">
              <a:latin typeface="Arial Narrow"/>
              <a:cs typeface="Arial Narrow"/>
            </a:endParaRPr>
          </a:p>
          <a:p>
            <a:pPr marL="241300" marR="122555" indent="-229235">
              <a:lnSpc>
                <a:spcPct val="91300"/>
              </a:lnSpc>
              <a:spcBef>
                <a:spcPts val="850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400" spc="-20">
                <a:latin typeface="Arial Narrow"/>
                <a:cs typeface="Arial Narrow"/>
              </a:rPr>
              <a:t>However, </a:t>
            </a:r>
            <a:r>
              <a:rPr dirty="0" sz="2400" spc="5">
                <a:latin typeface="Arial Narrow"/>
                <a:cs typeface="Arial Narrow"/>
              </a:rPr>
              <a:t>data </a:t>
            </a:r>
            <a:r>
              <a:rPr dirty="0" sz="2400" spc="-5">
                <a:latin typeface="Arial Narrow"/>
                <a:cs typeface="Arial Narrow"/>
              </a:rPr>
              <a:t>supporting </a:t>
            </a:r>
            <a:r>
              <a:rPr dirty="0" sz="2400">
                <a:latin typeface="Arial Narrow"/>
                <a:cs typeface="Arial Narrow"/>
              </a:rPr>
              <a:t>the </a:t>
            </a:r>
            <a:r>
              <a:rPr dirty="0" sz="2400" spc="5">
                <a:latin typeface="Arial Narrow"/>
                <a:cs typeface="Arial Narrow"/>
              </a:rPr>
              <a:t>use </a:t>
            </a:r>
            <a:r>
              <a:rPr dirty="0" sz="2400" spc="10">
                <a:latin typeface="Arial Narrow"/>
                <a:cs typeface="Arial Narrow"/>
              </a:rPr>
              <a:t>of </a:t>
            </a:r>
            <a:r>
              <a:rPr dirty="0" sz="2400" spc="-5">
                <a:latin typeface="Arial Narrow"/>
                <a:cs typeface="Arial Narrow"/>
              </a:rPr>
              <a:t>aspirin </a:t>
            </a:r>
            <a:r>
              <a:rPr dirty="0" sz="2400" spc="10">
                <a:latin typeface="Arial Narrow"/>
                <a:cs typeface="Arial Narrow"/>
              </a:rPr>
              <a:t>as </a:t>
            </a:r>
            <a:r>
              <a:rPr dirty="0" sz="2400">
                <a:latin typeface="Arial Narrow"/>
                <a:cs typeface="Arial Narrow"/>
              </a:rPr>
              <a:t>a </a:t>
            </a:r>
            <a:r>
              <a:rPr dirty="0" sz="2400" spc="-5">
                <a:latin typeface="Arial Narrow"/>
                <a:cs typeface="Arial Narrow"/>
              </a:rPr>
              <a:t>single </a:t>
            </a:r>
            <a:r>
              <a:rPr dirty="0" sz="2400" spc="5">
                <a:latin typeface="Arial Narrow"/>
                <a:cs typeface="Arial Narrow"/>
              </a:rPr>
              <a:t>antiplatelet </a:t>
            </a:r>
            <a:r>
              <a:rPr dirty="0" sz="2400">
                <a:latin typeface="Arial Narrow"/>
                <a:cs typeface="Arial Narrow"/>
              </a:rPr>
              <a:t>therapy after </a:t>
            </a:r>
            <a:r>
              <a:rPr dirty="0" sz="2400" spc="-5">
                <a:latin typeface="Arial Narrow"/>
                <a:cs typeface="Arial Narrow"/>
              </a:rPr>
              <a:t>DAPT  </a:t>
            </a:r>
            <a:r>
              <a:rPr dirty="0" sz="2400" spc="5">
                <a:latin typeface="Arial Narrow"/>
                <a:cs typeface="Arial Narrow"/>
              </a:rPr>
              <a:t>have </a:t>
            </a:r>
            <a:r>
              <a:rPr dirty="0" sz="2400">
                <a:latin typeface="Arial Narrow"/>
                <a:cs typeface="Arial Narrow"/>
              </a:rPr>
              <a:t>been </a:t>
            </a:r>
            <a:r>
              <a:rPr dirty="0" sz="2400" spc="-5">
                <a:latin typeface="Arial Narrow"/>
                <a:cs typeface="Arial Narrow"/>
              </a:rPr>
              <a:t>debated, </a:t>
            </a:r>
            <a:r>
              <a:rPr dirty="0" sz="2400" spc="-10">
                <a:latin typeface="Arial Narrow"/>
                <a:cs typeface="Arial Narrow"/>
              </a:rPr>
              <a:t>and </a:t>
            </a:r>
            <a:r>
              <a:rPr dirty="0" sz="2400" spc="-5">
                <a:latin typeface="Arial Narrow"/>
                <a:cs typeface="Arial Narrow"/>
              </a:rPr>
              <a:t>clopidogrel </a:t>
            </a:r>
            <a:r>
              <a:rPr dirty="0" sz="2400" spc="-10">
                <a:latin typeface="Arial Narrow"/>
                <a:cs typeface="Arial Narrow"/>
              </a:rPr>
              <a:t>has </a:t>
            </a:r>
            <a:r>
              <a:rPr dirty="0" sz="2400">
                <a:latin typeface="Arial Narrow"/>
                <a:cs typeface="Arial Narrow"/>
              </a:rPr>
              <a:t>been </a:t>
            </a:r>
            <a:r>
              <a:rPr dirty="0" sz="2400" spc="5">
                <a:latin typeface="Arial Narrow"/>
                <a:cs typeface="Arial Narrow"/>
              </a:rPr>
              <a:t>proposed </a:t>
            </a:r>
            <a:r>
              <a:rPr dirty="0" sz="2400" spc="-25">
                <a:latin typeface="Arial Narrow"/>
                <a:cs typeface="Arial Narrow"/>
              </a:rPr>
              <a:t>as </a:t>
            </a:r>
            <a:r>
              <a:rPr dirty="0" sz="2400">
                <a:latin typeface="Arial Narrow"/>
                <a:cs typeface="Arial Narrow"/>
              </a:rPr>
              <a:t>a </a:t>
            </a:r>
            <a:r>
              <a:rPr dirty="0" sz="2400" spc="-5">
                <a:latin typeface="Arial Narrow"/>
                <a:cs typeface="Arial Narrow"/>
              </a:rPr>
              <a:t>possibly </a:t>
            </a:r>
            <a:r>
              <a:rPr dirty="0" sz="2400" spc="5">
                <a:latin typeface="Arial Narrow"/>
                <a:cs typeface="Arial Narrow"/>
              </a:rPr>
              <a:t>superior </a:t>
            </a:r>
            <a:r>
              <a:rPr dirty="0" sz="2400" spc="-10">
                <a:latin typeface="Arial Narrow"/>
                <a:cs typeface="Arial Narrow"/>
              </a:rPr>
              <a:t>alternative  </a:t>
            </a:r>
            <a:r>
              <a:rPr dirty="0" sz="2400" spc="-15">
                <a:latin typeface="Arial Narrow"/>
                <a:cs typeface="Arial Narrow"/>
              </a:rPr>
              <a:t>to</a:t>
            </a:r>
            <a:r>
              <a:rPr dirty="0" sz="2400" spc="-5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aspirin.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0054" y="3947235"/>
            <a:ext cx="11624267" cy="1720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90537" y="3376676"/>
            <a:ext cx="11220450" cy="457200"/>
          </a:xfrm>
          <a:prstGeom prst="rect">
            <a:avLst/>
          </a:prstGeom>
          <a:ln w="25400">
            <a:solidFill>
              <a:srgbClr val="006FC0"/>
            </a:solidFill>
          </a:ln>
        </p:spPr>
        <p:txBody>
          <a:bodyPr wrap="square" lIns="0" tIns="34925" rIns="0" bIns="0" rtlCol="0" vert="horz">
            <a:spAutoFit/>
          </a:bodyPr>
          <a:lstStyle/>
          <a:p>
            <a:pPr marL="263525">
              <a:lnSpc>
                <a:spcPct val="100000"/>
              </a:lnSpc>
              <a:spcBef>
                <a:spcPts val="275"/>
              </a:spcBef>
            </a:pPr>
            <a:r>
              <a:rPr dirty="0" sz="2400" spc="5" b="1">
                <a:latin typeface="Arial"/>
                <a:cs typeface="Arial"/>
              </a:rPr>
              <a:t>2024 ESC </a:t>
            </a:r>
            <a:r>
              <a:rPr dirty="0" sz="2400" spc="-10" b="1">
                <a:latin typeface="Arial"/>
                <a:cs typeface="Arial"/>
              </a:rPr>
              <a:t>Guidelines for the </a:t>
            </a:r>
            <a:r>
              <a:rPr dirty="0" sz="2400" spc="-5" b="1">
                <a:latin typeface="Arial"/>
                <a:cs typeface="Arial"/>
              </a:rPr>
              <a:t>management </a:t>
            </a:r>
            <a:r>
              <a:rPr dirty="0" sz="2400" spc="-20" b="1">
                <a:latin typeface="Arial"/>
                <a:cs typeface="Arial"/>
              </a:rPr>
              <a:t>of </a:t>
            </a:r>
            <a:r>
              <a:rPr dirty="0" sz="2400" spc="-15" b="1">
                <a:latin typeface="Arial"/>
                <a:cs typeface="Arial"/>
              </a:rPr>
              <a:t>chronic </a:t>
            </a:r>
            <a:r>
              <a:rPr dirty="0" sz="2400" spc="-5" b="1">
                <a:latin typeface="Arial"/>
                <a:cs typeface="Arial"/>
              </a:rPr>
              <a:t>coronary</a:t>
            </a:r>
            <a:r>
              <a:rPr dirty="0" sz="2400" spc="85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syndromes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05057" y="182181"/>
            <a:ext cx="2399156" cy="4187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65370" y="14986"/>
            <a:ext cx="2475230" cy="70104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400"/>
              <a:t>Limitations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367982" y="832607"/>
            <a:ext cx="11447780" cy="5177155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298450" marR="5080" indent="-285750">
              <a:lnSpc>
                <a:spcPct val="150000"/>
              </a:lnSpc>
              <a:spcBef>
                <a:spcPts val="14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dirty="0" sz="2400" spc="10">
                <a:latin typeface="Arial Narrow"/>
                <a:cs typeface="Arial Narrow"/>
              </a:rPr>
              <a:t>The </a:t>
            </a:r>
            <a:r>
              <a:rPr dirty="0" sz="2400" spc="-10">
                <a:latin typeface="Arial Narrow"/>
                <a:cs typeface="Arial Narrow"/>
              </a:rPr>
              <a:t>trial </a:t>
            </a:r>
            <a:r>
              <a:rPr dirty="0" sz="2400" spc="15">
                <a:latin typeface="Arial Narrow"/>
                <a:cs typeface="Arial Narrow"/>
              </a:rPr>
              <a:t>had </a:t>
            </a:r>
            <a:r>
              <a:rPr dirty="0" sz="2400" spc="-25">
                <a:latin typeface="Arial Narrow"/>
                <a:cs typeface="Arial Narrow"/>
              </a:rPr>
              <a:t>an </a:t>
            </a:r>
            <a:r>
              <a:rPr dirty="0" sz="2400">
                <a:latin typeface="Arial Narrow"/>
                <a:cs typeface="Arial Narrow"/>
              </a:rPr>
              <a:t>open-label </a:t>
            </a:r>
            <a:r>
              <a:rPr dirty="0" sz="2400" spc="5">
                <a:latin typeface="Arial Narrow"/>
                <a:cs typeface="Arial Narrow"/>
              </a:rPr>
              <a:t>design, </a:t>
            </a:r>
            <a:r>
              <a:rPr dirty="0" sz="2400" spc="-10">
                <a:latin typeface="Arial Narrow"/>
                <a:cs typeface="Arial Narrow"/>
              </a:rPr>
              <a:t>and </a:t>
            </a:r>
            <a:r>
              <a:rPr dirty="0" sz="2400">
                <a:latin typeface="Arial Narrow"/>
                <a:cs typeface="Arial Narrow"/>
              </a:rPr>
              <a:t>the allocated </a:t>
            </a:r>
            <a:r>
              <a:rPr dirty="0" sz="2400" spc="5">
                <a:latin typeface="Arial Narrow"/>
                <a:cs typeface="Arial Narrow"/>
              </a:rPr>
              <a:t>group </a:t>
            </a:r>
            <a:r>
              <a:rPr dirty="0" sz="2400" spc="-10">
                <a:latin typeface="Arial Narrow"/>
                <a:cs typeface="Arial Narrow"/>
              </a:rPr>
              <a:t>were </a:t>
            </a:r>
            <a:r>
              <a:rPr dirty="0" sz="2400" spc="-5">
                <a:latin typeface="Arial Narrow"/>
                <a:cs typeface="Arial Narrow"/>
              </a:rPr>
              <a:t>not masked </a:t>
            </a:r>
            <a:r>
              <a:rPr dirty="0" sz="2400" spc="10">
                <a:latin typeface="Arial Narrow"/>
                <a:cs typeface="Arial Narrow"/>
              </a:rPr>
              <a:t>by </a:t>
            </a:r>
            <a:r>
              <a:rPr dirty="0" sz="2400">
                <a:latin typeface="Arial Narrow"/>
                <a:cs typeface="Arial Narrow"/>
              </a:rPr>
              <a:t>the </a:t>
            </a:r>
            <a:r>
              <a:rPr dirty="0" sz="2400" spc="-5">
                <a:latin typeface="Arial Narrow"/>
                <a:cs typeface="Arial Narrow"/>
              </a:rPr>
              <a:t>physician.  </a:t>
            </a:r>
            <a:r>
              <a:rPr dirty="0" sz="2400">
                <a:latin typeface="Arial Narrow"/>
                <a:cs typeface="Arial Narrow"/>
              </a:rPr>
              <a:t>However, we </a:t>
            </a:r>
            <a:r>
              <a:rPr dirty="0" sz="2400" spc="-10">
                <a:latin typeface="Arial Narrow"/>
                <a:cs typeface="Arial Narrow"/>
              </a:rPr>
              <a:t>minimized </a:t>
            </a:r>
            <a:r>
              <a:rPr dirty="0" sz="2400">
                <a:latin typeface="Arial Narrow"/>
                <a:cs typeface="Arial Narrow"/>
              </a:rPr>
              <a:t>the risk </a:t>
            </a:r>
            <a:r>
              <a:rPr dirty="0" sz="2400" spc="10">
                <a:latin typeface="Arial Narrow"/>
                <a:cs typeface="Arial Narrow"/>
              </a:rPr>
              <a:t>of </a:t>
            </a:r>
            <a:r>
              <a:rPr dirty="0" sz="2400" spc="-5">
                <a:latin typeface="Arial Narrow"/>
                <a:cs typeface="Arial Narrow"/>
              </a:rPr>
              <a:t>bias </a:t>
            </a:r>
            <a:r>
              <a:rPr dirty="0" sz="2400" spc="10">
                <a:latin typeface="Arial Narrow"/>
                <a:cs typeface="Arial Narrow"/>
              </a:rPr>
              <a:t>by </a:t>
            </a:r>
            <a:r>
              <a:rPr dirty="0" sz="2400" spc="-5">
                <a:latin typeface="Arial Narrow"/>
                <a:cs typeface="Arial Narrow"/>
              </a:rPr>
              <a:t>using </a:t>
            </a:r>
            <a:r>
              <a:rPr dirty="0" sz="2400" spc="10">
                <a:latin typeface="Arial Narrow"/>
                <a:cs typeface="Arial Narrow"/>
              </a:rPr>
              <a:t>an </a:t>
            </a:r>
            <a:r>
              <a:rPr dirty="0" sz="2400" spc="-10">
                <a:latin typeface="Arial Narrow"/>
                <a:cs typeface="Arial Narrow"/>
              </a:rPr>
              <a:t>end-point </a:t>
            </a:r>
            <a:r>
              <a:rPr dirty="0" sz="2400" spc="-5">
                <a:latin typeface="Arial Narrow"/>
                <a:cs typeface="Arial Narrow"/>
              </a:rPr>
              <a:t>analysis with </a:t>
            </a:r>
            <a:r>
              <a:rPr dirty="0" sz="2400">
                <a:latin typeface="Arial Narrow"/>
                <a:cs typeface="Arial Narrow"/>
              </a:rPr>
              <a:t>precisely defined </a:t>
            </a:r>
            <a:r>
              <a:rPr dirty="0" sz="2400" spc="-5">
                <a:latin typeface="Arial Narrow"/>
                <a:cs typeface="Arial Narrow"/>
              </a:rPr>
              <a:t>criteria,  </a:t>
            </a:r>
            <a:r>
              <a:rPr dirty="0" sz="2400" spc="-10">
                <a:latin typeface="Arial Narrow"/>
                <a:cs typeface="Arial Narrow"/>
              </a:rPr>
              <a:t>and </a:t>
            </a:r>
            <a:r>
              <a:rPr dirty="0" sz="2400" spc="10">
                <a:latin typeface="Arial Narrow"/>
                <a:cs typeface="Arial Narrow"/>
              </a:rPr>
              <a:t>by </a:t>
            </a:r>
            <a:r>
              <a:rPr dirty="0" sz="2400">
                <a:latin typeface="Arial Narrow"/>
                <a:cs typeface="Arial Narrow"/>
              </a:rPr>
              <a:t>having </a:t>
            </a:r>
            <a:r>
              <a:rPr dirty="0" sz="2400" spc="-5">
                <a:latin typeface="Arial Narrow"/>
                <a:cs typeface="Arial Narrow"/>
              </a:rPr>
              <a:t>clinical events </a:t>
            </a:r>
            <a:r>
              <a:rPr dirty="0" sz="2400">
                <a:latin typeface="Arial Narrow"/>
                <a:cs typeface="Arial Narrow"/>
              </a:rPr>
              <a:t>adjudicated </a:t>
            </a:r>
            <a:r>
              <a:rPr dirty="0" sz="2400" spc="10">
                <a:latin typeface="Arial Narrow"/>
                <a:cs typeface="Arial Narrow"/>
              </a:rPr>
              <a:t>by </a:t>
            </a:r>
            <a:r>
              <a:rPr dirty="0" sz="2400">
                <a:latin typeface="Arial Narrow"/>
                <a:cs typeface="Arial Narrow"/>
              </a:rPr>
              <a:t>a</a:t>
            </a:r>
            <a:r>
              <a:rPr dirty="0" sz="2400" spc="85">
                <a:latin typeface="Arial Narrow"/>
                <a:cs typeface="Arial Narrow"/>
              </a:rPr>
              <a:t> </a:t>
            </a:r>
            <a:r>
              <a:rPr dirty="0" sz="2400" spc="5">
                <a:latin typeface="Arial Narrow"/>
                <a:cs typeface="Arial Narrow"/>
              </a:rPr>
              <a:t>committee.</a:t>
            </a:r>
            <a:endParaRPr sz="2400">
              <a:latin typeface="Arial Narrow"/>
              <a:cs typeface="Arial Narrow"/>
            </a:endParaRPr>
          </a:p>
          <a:p>
            <a:pPr marL="298450" indent="-285750">
              <a:lnSpc>
                <a:spcPct val="100000"/>
              </a:lnSpc>
              <a:spcBef>
                <a:spcPts val="2305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dirty="0" sz="2400" spc="5">
                <a:latin typeface="Arial Narrow"/>
                <a:cs typeface="Arial Narrow"/>
              </a:rPr>
              <a:t>The </a:t>
            </a:r>
            <a:r>
              <a:rPr dirty="0" sz="2400" spc="-5">
                <a:latin typeface="Arial Narrow"/>
                <a:cs typeface="Arial Narrow"/>
              </a:rPr>
              <a:t>actual </a:t>
            </a:r>
            <a:r>
              <a:rPr dirty="0" sz="2400" spc="10">
                <a:latin typeface="Arial Narrow"/>
                <a:cs typeface="Arial Narrow"/>
              </a:rPr>
              <a:t>event </a:t>
            </a:r>
            <a:r>
              <a:rPr dirty="0" sz="2400" spc="5">
                <a:latin typeface="Arial Narrow"/>
                <a:cs typeface="Arial Narrow"/>
              </a:rPr>
              <a:t>rate </a:t>
            </a:r>
            <a:r>
              <a:rPr dirty="0" sz="2400" spc="10">
                <a:latin typeface="Arial Narrow"/>
                <a:cs typeface="Arial Narrow"/>
              </a:rPr>
              <a:t>was </a:t>
            </a:r>
            <a:r>
              <a:rPr dirty="0" sz="2400">
                <a:latin typeface="Arial Narrow"/>
                <a:cs typeface="Arial Narrow"/>
              </a:rPr>
              <a:t>lower </a:t>
            </a:r>
            <a:r>
              <a:rPr dirty="0" sz="2400" spc="5">
                <a:latin typeface="Arial Narrow"/>
                <a:cs typeface="Arial Narrow"/>
              </a:rPr>
              <a:t>than </a:t>
            </a:r>
            <a:r>
              <a:rPr dirty="0" sz="2400">
                <a:latin typeface="Arial Narrow"/>
                <a:cs typeface="Arial Narrow"/>
              </a:rPr>
              <a:t>expected, </a:t>
            </a:r>
            <a:r>
              <a:rPr dirty="0" sz="2400" spc="-10">
                <a:latin typeface="Arial Narrow"/>
                <a:cs typeface="Arial Narrow"/>
              </a:rPr>
              <a:t>resulting </a:t>
            </a:r>
            <a:r>
              <a:rPr dirty="0" sz="2400" spc="5">
                <a:latin typeface="Arial Narrow"/>
                <a:cs typeface="Arial Narrow"/>
              </a:rPr>
              <a:t>in </a:t>
            </a:r>
            <a:r>
              <a:rPr dirty="0" sz="2400">
                <a:latin typeface="Arial Narrow"/>
                <a:cs typeface="Arial Narrow"/>
              </a:rPr>
              <a:t>substantially </a:t>
            </a:r>
            <a:r>
              <a:rPr dirty="0" sz="2400" spc="-10">
                <a:latin typeface="Arial Narrow"/>
                <a:cs typeface="Arial Narrow"/>
              </a:rPr>
              <a:t>fewer </a:t>
            </a:r>
            <a:r>
              <a:rPr dirty="0" sz="2400" spc="5">
                <a:latin typeface="Arial Narrow"/>
                <a:cs typeface="Arial Narrow"/>
              </a:rPr>
              <a:t>number </a:t>
            </a:r>
            <a:r>
              <a:rPr dirty="0" sz="2400" spc="-25">
                <a:latin typeface="Arial Narrow"/>
                <a:cs typeface="Arial Narrow"/>
              </a:rPr>
              <a:t>of</a:t>
            </a:r>
            <a:r>
              <a:rPr dirty="0" sz="2400" spc="170">
                <a:latin typeface="Arial Narrow"/>
                <a:cs typeface="Arial Narrow"/>
              </a:rPr>
              <a:t> </a:t>
            </a:r>
            <a:r>
              <a:rPr dirty="0" sz="2400" spc="-5">
                <a:latin typeface="Arial Narrow"/>
                <a:cs typeface="Arial Narrow"/>
              </a:rPr>
              <a:t>expected</a:t>
            </a:r>
            <a:endParaRPr sz="2400">
              <a:latin typeface="Arial Narrow"/>
              <a:cs typeface="Arial Narrow"/>
            </a:endParaRPr>
          </a:p>
          <a:p>
            <a:pPr marL="298450">
              <a:lnSpc>
                <a:spcPct val="100000"/>
              </a:lnSpc>
              <a:spcBef>
                <a:spcPts val="1395"/>
              </a:spcBef>
            </a:pPr>
            <a:r>
              <a:rPr dirty="0" sz="2400" spc="5">
                <a:latin typeface="Arial Narrow"/>
                <a:cs typeface="Arial Narrow"/>
              </a:rPr>
              <a:t>events, </a:t>
            </a:r>
            <a:r>
              <a:rPr dirty="0" sz="2400" spc="10">
                <a:latin typeface="Arial Narrow"/>
                <a:cs typeface="Arial Narrow"/>
              </a:rPr>
              <a:t>even </a:t>
            </a:r>
            <a:r>
              <a:rPr dirty="0" sz="2400">
                <a:latin typeface="Arial Narrow"/>
                <a:cs typeface="Arial Narrow"/>
              </a:rPr>
              <a:t>though the </a:t>
            </a:r>
            <a:r>
              <a:rPr dirty="0" sz="2400" spc="-10">
                <a:latin typeface="Arial Narrow"/>
                <a:cs typeface="Arial Narrow"/>
              </a:rPr>
              <a:t>final </a:t>
            </a:r>
            <a:r>
              <a:rPr dirty="0" sz="2400" spc="-5">
                <a:latin typeface="Arial Narrow"/>
                <a:cs typeface="Arial Narrow"/>
              </a:rPr>
              <a:t>sample size </a:t>
            </a:r>
            <a:r>
              <a:rPr dirty="0" sz="2400" spc="10">
                <a:latin typeface="Arial Narrow"/>
                <a:cs typeface="Arial Narrow"/>
              </a:rPr>
              <a:t>was </a:t>
            </a:r>
            <a:r>
              <a:rPr dirty="0" sz="2400" spc="5">
                <a:latin typeface="Arial Narrow"/>
                <a:cs typeface="Arial Narrow"/>
              </a:rPr>
              <a:t>increased </a:t>
            </a:r>
            <a:r>
              <a:rPr dirty="0" sz="2400" spc="-25">
                <a:latin typeface="Arial Narrow"/>
                <a:cs typeface="Arial Narrow"/>
              </a:rPr>
              <a:t>by </a:t>
            </a:r>
            <a:r>
              <a:rPr dirty="0" sz="2400" spc="-5">
                <a:latin typeface="Arial Narrow"/>
                <a:cs typeface="Arial Narrow"/>
              </a:rPr>
              <a:t>10% </a:t>
            </a:r>
            <a:r>
              <a:rPr dirty="0" sz="2400" spc="-15">
                <a:latin typeface="Arial Narrow"/>
                <a:cs typeface="Arial Narrow"/>
              </a:rPr>
              <a:t>from </a:t>
            </a:r>
            <a:r>
              <a:rPr dirty="0" sz="2400">
                <a:latin typeface="Arial Narrow"/>
                <a:cs typeface="Arial Narrow"/>
              </a:rPr>
              <a:t>the original </a:t>
            </a:r>
            <a:r>
              <a:rPr dirty="0" sz="2400" spc="-5">
                <a:latin typeface="Arial Narrow"/>
                <a:cs typeface="Arial Narrow"/>
              </a:rPr>
              <a:t>sample</a:t>
            </a:r>
            <a:r>
              <a:rPr dirty="0" sz="2400" spc="26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size.</a:t>
            </a:r>
            <a:endParaRPr sz="2400">
              <a:latin typeface="Arial Narrow"/>
              <a:cs typeface="Arial Narrow"/>
            </a:endParaRPr>
          </a:p>
          <a:p>
            <a:pPr marL="298450" marR="33020" indent="-285750">
              <a:lnSpc>
                <a:spcPct val="149500"/>
              </a:lnSpc>
              <a:spcBef>
                <a:spcPts val="88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dirty="0" sz="2400" spc="5">
                <a:latin typeface="Arial Narrow"/>
                <a:cs typeface="Arial Narrow"/>
              </a:rPr>
              <a:t>This study exclusively </a:t>
            </a:r>
            <a:r>
              <a:rPr dirty="0" sz="2400" spc="-5">
                <a:latin typeface="Arial Narrow"/>
                <a:cs typeface="Arial Narrow"/>
              </a:rPr>
              <a:t>enrolled Korean </a:t>
            </a:r>
            <a:r>
              <a:rPr dirty="0" sz="2400" spc="5">
                <a:latin typeface="Arial Narrow"/>
                <a:cs typeface="Arial Narrow"/>
              </a:rPr>
              <a:t>patients; therefore, </a:t>
            </a:r>
            <a:r>
              <a:rPr dirty="0" sz="2400">
                <a:latin typeface="Arial Narrow"/>
                <a:cs typeface="Arial Narrow"/>
              </a:rPr>
              <a:t>the </a:t>
            </a:r>
            <a:r>
              <a:rPr dirty="0" sz="2400" spc="5">
                <a:latin typeface="Arial Narrow"/>
                <a:cs typeface="Arial Narrow"/>
              </a:rPr>
              <a:t>results </a:t>
            </a:r>
            <a:r>
              <a:rPr dirty="0" sz="2400">
                <a:latin typeface="Arial Narrow"/>
                <a:cs typeface="Arial Narrow"/>
              </a:rPr>
              <a:t>should </a:t>
            </a:r>
            <a:r>
              <a:rPr dirty="0" sz="2400" spc="10">
                <a:latin typeface="Arial Narrow"/>
                <a:cs typeface="Arial Narrow"/>
              </a:rPr>
              <a:t>be </a:t>
            </a:r>
            <a:r>
              <a:rPr dirty="0" sz="2400" spc="-5">
                <a:latin typeface="Arial Narrow"/>
                <a:cs typeface="Arial Narrow"/>
              </a:rPr>
              <a:t>applied with </a:t>
            </a:r>
            <a:r>
              <a:rPr dirty="0" sz="2400" spc="5">
                <a:latin typeface="Arial Narrow"/>
                <a:cs typeface="Arial Narrow"/>
              </a:rPr>
              <a:t>caution  </a:t>
            </a:r>
            <a:r>
              <a:rPr dirty="0" sz="2400" spc="-15">
                <a:latin typeface="Arial Narrow"/>
                <a:cs typeface="Arial Narrow"/>
              </a:rPr>
              <a:t>to </a:t>
            </a:r>
            <a:r>
              <a:rPr dirty="0" sz="2400" spc="10">
                <a:latin typeface="Arial Narrow"/>
                <a:cs typeface="Arial Narrow"/>
              </a:rPr>
              <a:t>other </a:t>
            </a:r>
            <a:r>
              <a:rPr dirty="0" sz="2400">
                <a:latin typeface="Arial Narrow"/>
                <a:cs typeface="Arial Narrow"/>
              </a:rPr>
              <a:t>populations. </a:t>
            </a:r>
            <a:r>
              <a:rPr dirty="0" sz="2400" spc="-5">
                <a:latin typeface="Arial Narrow"/>
                <a:cs typeface="Arial Narrow"/>
              </a:rPr>
              <a:t>However, </a:t>
            </a:r>
            <a:r>
              <a:rPr dirty="0" sz="2400" spc="10">
                <a:latin typeface="Arial Narrow"/>
                <a:cs typeface="Arial Narrow"/>
              </a:rPr>
              <a:t>given </a:t>
            </a:r>
            <a:r>
              <a:rPr dirty="0" sz="2400">
                <a:latin typeface="Arial Narrow"/>
                <a:cs typeface="Arial Narrow"/>
              </a:rPr>
              <a:t>the </a:t>
            </a:r>
            <a:r>
              <a:rPr dirty="0" sz="2400" spc="-5">
                <a:latin typeface="Arial Narrow"/>
                <a:cs typeface="Arial Narrow"/>
              </a:rPr>
              <a:t>high </a:t>
            </a:r>
            <a:r>
              <a:rPr dirty="0" sz="2400">
                <a:latin typeface="Arial Narrow"/>
                <a:cs typeface="Arial Narrow"/>
              </a:rPr>
              <a:t>prevalence </a:t>
            </a:r>
            <a:r>
              <a:rPr dirty="0" sz="2400" spc="10">
                <a:latin typeface="Arial Narrow"/>
                <a:cs typeface="Arial Narrow"/>
              </a:rPr>
              <a:t>of </a:t>
            </a:r>
            <a:r>
              <a:rPr dirty="0" sz="2400" spc="-5">
                <a:latin typeface="Arial Narrow"/>
                <a:cs typeface="Arial Narrow"/>
              </a:rPr>
              <a:t>intermediate </a:t>
            </a:r>
            <a:r>
              <a:rPr dirty="0" sz="2400" spc="10">
                <a:latin typeface="Arial Narrow"/>
                <a:cs typeface="Arial Narrow"/>
              </a:rPr>
              <a:t>or </a:t>
            </a:r>
            <a:r>
              <a:rPr dirty="0" sz="2400">
                <a:latin typeface="Arial Narrow"/>
                <a:cs typeface="Arial Narrow"/>
              </a:rPr>
              <a:t>poor </a:t>
            </a:r>
            <a:r>
              <a:rPr dirty="0" sz="2400" spc="5">
                <a:latin typeface="Arial Narrow"/>
                <a:cs typeface="Arial Narrow"/>
              </a:rPr>
              <a:t>clopidogrel  </a:t>
            </a:r>
            <a:r>
              <a:rPr dirty="0" sz="2400">
                <a:latin typeface="Arial Narrow"/>
                <a:cs typeface="Arial Narrow"/>
              </a:rPr>
              <a:t>metabolism </a:t>
            </a:r>
            <a:r>
              <a:rPr dirty="0" sz="2400" spc="5">
                <a:latin typeface="Arial Narrow"/>
                <a:cs typeface="Arial Narrow"/>
              </a:rPr>
              <a:t>in </a:t>
            </a:r>
            <a:r>
              <a:rPr dirty="0" sz="2400">
                <a:latin typeface="Arial Narrow"/>
                <a:cs typeface="Arial Narrow"/>
              </a:rPr>
              <a:t>the </a:t>
            </a:r>
            <a:r>
              <a:rPr dirty="0" sz="2400" spc="-5">
                <a:latin typeface="Arial Narrow"/>
                <a:cs typeface="Arial Narrow"/>
              </a:rPr>
              <a:t>Korean </a:t>
            </a:r>
            <a:r>
              <a:rPr dirty="0" sz="2400">
                <a:latin typeface="Arial Narrow"/>
                <a:cs typeface="Arial Narrow"/>
              </a:rPr>
              <a:t>population, clopidogrel might </a:t>
            </a:r>
            <a:r>
              <a:rPr dirty="0" sz="2400" spc="-35">
                <a:latin typeface="Arial Narrow"/>
                <a:cs typeface="Arial Narrow"/>
              </a:rPr>
              <a:t>in </a:t>
            </a:r>
            <a:r>
              <a:rPr dirty="0" sz="2400" spc="15">
                <a:latin typeface="Arial Narrow"/>
                <a:cs typeface="Arial Narrow"/>
              </a:rPr>
              <a:t>fact </a:t>
            </a:r>
            <a:r>
              <a:rPr dirty="0" sz="2400" spc="10">
                <a:latin typeface="Arial Narrow"/>
                <a:cs typeface="Arial Narrow"/>
              </a:rPr>
              <a:t>be </a:t>
            </a:r>
            <a:r>
              <a:rPr dirty="0" sz="2400" spc="-10">
                <a:latin typeface="Arial Narrow"/>
                <a:cs typeface="Arial Narrow"/>
              </a:rPr>
              <a:t>more </a:t>
            </a:r>
            <a:r>
              <a:rPr dirty="0" sz="2400" spc="-5">
                <a:latin typeface="Arial Narrow"/>
                <a:cs typeface="Arial Narrow"/>
              </a:rPr>
              <a:t>effective </a:t>
            </a:r>
            <a:r>
              <a:rPr dirty="0" sz="2400" spc="5">
                <a:latin typeface="Arial Narrow"/>
                <a:cs typeface="Arial Narrow"/>
              </a:rPr>
              <a:t>in </a:t>
            </a:r>
            <a:r>
              <a:rPr dirty="0" sz="2400">
                <a:latin typeface="Arial Narrow"/>
                <a:cs typeface="Arial Narrow"/>
              </a:rPr>
              <a:t>populations  where reduced-function </a:t>
            </a:r>
            <a:r>
              <a:rPr dirty="0" sz="2400" spc="-5">
                <a:latin typeface="Arial Narrow"/>
                <a:cs typeface="Arial Narrow"/>
              </a:rPr>
              <a:t>CYP2C19 </a:t>
            </a:r>
            <a:r>
              <a:rPr dirty="0" sz="2400">
                <a:latin typeface="Arial Narrow"/>
                <a:cs typeface="Arial Narrow"/>
              </a:rPr>
              <a:t>alleles </a:t>
            </a:r>
            <a:r>
              <a:rPr dirty="0" sz="2400" spc="-10">
                <a:latin typeface="Arial Narrow"/>
                <a:cs typeface="Arial Narrow"/>
              </a:rPr>
              <a:t>are </a:t>
            </a:r>
            <a:r>
              <a:rPr dirty="0" sz="2400" spc="5">
                <a:latin typeface="Arial Narrow"/>
                <a:cs typeface="Arial Narrow"/>
              </a:rPr>
              <a:t>less</a:t>
            </a:r>
            <a:r>
              <a:rPr dirty="0" sz="2400" spc="15">
                <a:latin typeface="Arial Narrow"/>
                <a:cs typeface="Arial Narrow"/>
              </a:rPr>
              <a:t> </a:t>
            </a:r>
            <a:r>
              <a:rPr dirty="0" sz="2400" spc="-15">
                <a:latin typeface="Arial Narrow"/>
                <a:cs typeface="Arial Narrow"/>
              </a:rPr>
              <a:t>common.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66957" y="175323"/>
            <a:ext cx="2447925" cy="4255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40985" y="14986"/>
            <a:ext cx="2517140" cy="70104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400" spc="-10"/>
              <a:t>Conclusion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758190" y="878967"/>
            <a:ext cx="10768965" cy="48329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98450" marR="289560" indent="-285750">
              <a:lnSpc>
                <a:spcPct val="122300"/>
              </a:lnSpc>
              <a:spcBef>
                <a:spcPts val="11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dirty="0" sz="2750" spc="25" b="1">
                <a:solidFill>
                  <a:srgbClr val="001F5F"/>
                </a:solidFill>
                <a:latin typeface="Arial Narrow"/>
                <a:cs typeface="Arial Narrow"/>
              </a:rPr>
              <a:t>Among </a:t>
            </a:r>
            <a:r>
              <a:rPr dirty="0" sz="2750" spc="15" b="1">
                <a:solidFill>
                  <a:srgbClr val="001F5F"/>
                </a:solidFill>
                <a:latin typeface="Arial Narrow"/>
                <a:cs typeface="Arial Narrow"/>
              </a:rPr>
              <a:t>patients </a:t>
            </a:r>
            <a:r>
              <a:rPr dirty="0" sz="2750" spc="5" b="1">
                <a:solidFill>
                  <a:srgbClr val="001F5F"/>
                </a:solidFill>
                <a:latin typeface="Arial Narrow"/>
                <a:cs typeface="Arial Narrow"/>
              </a:rPr>
              <a:t>who </a:t>
            </a:r>
            <a:r>
              <a:rPr dirty="0" sz="2750" spc="20" b="1">
                <a:solidFill>
                  <a:srgbClr val="001F5F"/>
                </a:solidFill>
                <a:latin typeface="Arial Narrow"/>
                <a:cs typeface="Arial Narrow"/>
              </a:rPr>
              <a:t>were </a:t>
            </a:r>
            <a:r>
              <a:rPr dirty="0" sz="2750" spc="10" b="1">
                <a:solidFill>
                  <a:srgbClr val="001F5F"/>
                </a:solidFill>
                <a:latin typeface="Arial Narrow"/>
                <a:cs typeface="Arial Narrow"/>
              </a:rPr>
              <a:t>at </a:t>
            </a:r>
            <a:r>
              <a:rPr dirty="0" sz="2750" spc="15" b="1">
                <a:solidFill>
                  <a:srgbClr val="001F5F"/>
                </a:solidFill>
                <a:latin typeface="Arial Narrow"/>
                <a:cs typeface="Arial Narrow"/>
              </a:rPr>
              <a:t>high </a:t>
            </a:r>
            <a:r>
              <a:rPr dirty="0" sz="2750" spc="5" b="1">
                <a:solidFill>
                  <a:srgbClr val="001F5F"/>
                </a:solidFill>
                <a:latin typeface="Arial Narrow"/>
                <a:cs typeface="Arial Narrow"/>
              </a:rPr>
              <a:t>risk </a:t>
            </a:r>
            <a:r>
              <a:rPr dirty="0" sz="2750" spc="25" b="1">
                <a:solidFill>
                  <a:srgbClr val="001F5F"/>
                </a:solidFill>
                <a:latin typeface="Arial Narrow"/>
                <a:cs typeface="Arial Narrow"/>
              </a:rPr>
              <a:t>of </a:t>
            </a:r>
            <a:r>
              <a:rPr dirty="0" sz="2750" spc="15" b="1">
                <a:solidFill>
                  <a:srgbClr val="001F5F"/>
                </a:solidFill>
                <a:latin typeface="Arial Narrow"/>
                <a:cs typeface="Arial Narrow"/>
              </a:rPr>
              <a:t>recurrent ischemic </a:t>
            </a:r>
            <a:r>
              <a:rPr dirty="0" sz="2750" spc="20" b="1">
                <a:solidFill>
                  <a:srgbClr val="001F5F"/>
                </a:solidFill>
                <a:latin typeface="Arial Narrow"/>
                <a:cs typeface="Arial Narrow"/>
              </a:rPr>
              <a:t>events </a:t>
            </a:r>
            <a:r>
              <a:rPr dirty="0" sz="2750" spc="25" b="1">
                <a:solidFill>
                  <a:srgbClr val="001F5F"/>
                </a:solidFill>
                <a:latin typeface="Arial Narrow"/>
                <a:cs typeface="Arial Narrow"/>
              </a:rPr>
              <a:t>and  </a:t>
            </a:r>
            <a:r>
              <a:rPr dirty="0" sz="2750" spc="15" b="1">
                <a:solidFill>
                  <a:srgbClr val="001F5F"/>
                </a:solidFill>
                <a:latin typeface="Arial Narrow"/>
                <a:cs typeface="Arial Narrow"/>
              </a:rPr>
              <a:t>completed </a:t>
            </a:r>
            <a:r>
              <a:rPr dirty="0" sz="2750" spc="20" b="1">
                <a:solidFill>
                  <a:srgbClr val="001F5F"/>
                </a:solidFill>
                <a:latin typeface="Arial Narrow"/>
                <a:cs typeface="Arial Narrow"/>
              </a:rPr>
              <a:t>the </a:t>
            </a:r>
            <a:r>
              <a:rPr dirty="0" sz="2750" spc="10" b="1">
                <a:solidFill>
                  <a:srgbClr val="001F5F"/>
                </a:solidFill>
                <a:latin typeface="Arial Narrow"/>
                <a:cs typeface="Arial Narrow"/>
              </a:rPr>
              <a:t>standard </a:t>
            </a:r>
            <a:r>
              <a:rPr dirty="0" sz="2750" spc="20" b="1">
                <a:solidFill>
                  <a:srgbClr val="001F5F"/>
                </a:solidFill>
                <a:latin typeface="Arial Narrow"/>
                <a:cs typeface="Arial Narrow"/>
              </a:rPr>
              <a:t>duration </a:t>
            </a:r>
            <a:r>
              <a:rPr dirty="0" sz="2750" spc="25" b="1">
                <a:solidFill>
                  <a:srgbClr val="001F5F"/>
                </a:solidFill>
                <a:latin typeface="Arial Narrow"/>
                <a:cs typeface="Arial Narrow"/>
              </a:rPr>
              <a:t>of </a:t>
            </a:r>
            <a:r>
              <a:rPr dirty="0" sz="2750" spc="30" b="1">
                <a:solidFill>
                  <a:srgbClr val="001F5F"/>
                </a:solidFill>
                <a:latin typeface="Arial Narrow"/>
                <a:cs typeface="Arial Narrow"/>
              </a:rPr>
              <a:t>DAPT </a:t>
            </a:r>
            <a:r>
              <a:rPr dirty="0" sz="2750" spc="20" b="1">
                <a:solidFill>
                  <a:srgbClr val="001F5F"/>
                </a:solidFill>
                <a:latin typeface="Arial Narrow"/>
                <a:cs typeface="Arial Narrow"/>
              </a:rPr>
              <a:t>following </a:t>
            </a:r>
            <a:r>
              <a:rPr dirty="0" sz="2750" spc="15" b="1">
                <a:solidFill>
                  <a:srgbClr val="001F5F"/>
                </a:solidFill>
                <a:latin typeface="Arial Narrow"/>
                <a:cs typeface="Arial Narrow"/>
              </a:rPr>
              <a:t>PCI, clopidogrel  </a:t>
            </a:r>
            <a:r>
              <a:rPr dirty="0" sz="2750" spc="20" b="1">
                <a:solidFill>
                  <a:srgbClr val="001F5F"/>
                </a:solidFill>
                <a:latin typeface="Arial Narrow"/>
                <a:cs typeface="Arial Narrow"/>
              </a:rPr>
              <a:t>monotherapy </a:t>
            </a:r>
            <a:r>
              <a:rPr dirty="0" sz="2750" spc="10" b="1">
                <a:solidFill>
                  <a:srgbClr val="001F5F"/>
                </a:solidFill>
                <a:latin typeface="Arial Narrow"/>
                <a:cs typeface="Arial Narrow"/>
              </a:rPr>
              <a:t>resulted </a:t>
            </a:r>
            <a:r>
              <a:rPr dirty="0" sz="2750" spc="30" b="1">
                <a:solidFill>
                  <a:srgbClr val="001F5F"/>
                </a:solidFill>
                <a:latin typeface="Arial Narrow"/>
                <a:cs typeface="Arial Narrow"/>
              </a:rPr>
              <a:t>in </a:t>
            </a:r>
            <a:r>
              <a:rPr dirty="0" sz="2750" spc="10" b="1">
                <a:solidFill>
                  <a:srgbClr val="001F5F"/>
                </a:solidFill>
                <a:latin typeface="Arial Narrow"/>
                <a:cs typeface="Arial Narrow"/>
              </a:rPr>
              <a:t>a </a:t>
            </a:r>
            <a:r>
              <a:rPr dirty="0" sz="2750" spc="15" b="1">
                <a:solidFill>
                  <a:srgbClr val="001F5F"/>
                </a:solidFill>
                <a:latin typeface="Arial Narrow"/>
                <a:cs typeface="Arial Narrow"/>
              </a:rPr>
              <a:t>lower </a:t>
            </a:r>
            <a:r>
              <a:rPr dirty="0" sz="2750" spc="5" b="1">
                <a:solidFill>
                  <a:srgbClr val="001F5F"/>
                </a:solidFill>
                <a:latin typeface="Arial Narrow"/>
                <a:cs typeface="Arial Narrow"/>
              </a:rPr>
              <a:t>risk </a:t>
            </a:r>
            <a:r>
              <a:rPr dirty="0" sz="2750" spc="-10" b="1">
                <a:solidFill>
                  <a:srgbClr val="001F5F"/>
                </a:solidFill>
                <a:latin typeface="Arial Narrow"/>
                <a:cs typeface="Arial Narrow"/>
              </a:rPr>
              <a:t>of </a:t>
            </a:r>
            <a:r>
              <a:rPr dirty="0" sz="2750" spc="10" b="1">
                <a:solidFill>
                  <a:srgbClr val="001F5F"/>
                </a:solidFill>
                <a:latin typeface="Arial Narrow"/>
                <a:cs typeface="Arial Narrow"/>
              </a:rPr>
              <a:t>a composite </a:t>
            </a:r>
            <a:r>
              <a:rPr dirty="0" sz="2750" spc="25" b="1">
                <a:solidFill>
                  <a:srgbClr val="001F5F"/>
                </a:solidFill>
                <a:latin typeface="Arial Narrow"/>
                <a:cs typeface="Arial Narrow"/>
              </a:rPr>
              <a:t>of </a:t>
            </a:r>
            <a:r>
              <a:rPr dirty="0" sz="2750" spc="20" b="1">
                <a:solidFill>
                  <a:srgbClr val="001F5F"/>
                </a:solidFill>
                <a:latin typeface="Arial Narrow"/>
                <a:cs typeface="Arial Narrow"/>
              </a:rPr>
              <a:t>death from </a:t>
            </a:r>
            <a:r>
              <a:rPr dirty="0" sz="2750" b="1">
                <a:solidFill>
                  <a:srgbClr val="001F5F"/>
                </a:solidFill>
                <a:latin typeface="Arial Narrow"/>
                <a:cs typeface="Arial Narrow"/>
              </a:rPr>
              <a:t>any  </a:t>
            </a:r>
            <a:r>
              <a:rPr dirty="0" sz="2750" spc="20" b="1">
                <a:solidFill>
                  <a:srgbClr val="001F5F"/>
                </a:solidFill>
                <a:latin typeface="Arial Narrow"/>
                <a:cs typeface="Arial Narrow"/>
              </a:rPr>
              <a:t>cause, </a:t>
            </a:r>
            <a:r>
              <a:rPr dirty="0" sz="2750" spc="15" b="1">
                <a:solidFill>
                  <a:srgbClr val="001F5F"/>
                </a:solidFill>
                <a:latin typeface="Arial Narrow"/>
                <a:cs typeface="Arial Narrow"/>
              </a:rPr>
              <a:t>myocardial </a:t>
            </a:r>
            <a:r>
              <a:rPr dirty="0" sz="2750" spc="10" b="1">
                <a:solidFill>
                  <a:srgbClr val="001F5F"/>
                </a:solidFill>
                <a:latin typeface="Arial Narrow"/>
                <a:cs typeface="Arial Narrow"/>
              </a:rPr>
              <a:t>infarction, </a:t>
            </a:r>
            <a:r>
              <a:rPr dirty="0" sz="2750" spc="-10" b="1">
                <a:solidFill>
                  <a:srgbClr val="001F5F"/>
                </a:solidFill>
                <a:latin typeface="Arial Narrow"/>
                <a:cs typeface="Arial Narrow"/>
              </a:rPr>
              <a:t>or </a:t>
            </a:r>
            <a:r>
              <a:rPr dirty="0" sz="2750" spc="5" b="1">
                <a:solidFill>
                  <a:srgbClr val="001F5F"/>
                </a:solidFill>
                <a:latin typeface="Arial Narrow"/>
                <a:cs typeface="Arial Narrow"/>
              </a:rPr>
              <a:t>stroke </a:t>
            </a:r>
            <a:r>
              <a:rPr dirty="0" sz="2750" spc="15" b="1">
                <a:solidFill>
                  <a:srgbClr val="001F5F"/>
                </a:solidFill>
                <a:latin typeface="Arial Narrow"/>
                <a:cs typeface="Arial Narrow"/>
              </a:rPr>
              <a:t>than </a:t>
            </a:r>
            <a:r>
              <a:rPr dirty="0" sz="2750" spc="5" b="1">
                <a:solidFill>
                  <a:srgbClr val="001F5F"/>
                </a:solidFill>
                <a:latin typeface="Arial Narrow"/>
                <a:cs typeface="Arial Narrow"/>
              </a:rPr>
              <a:t>aspirin </a:t>
            </a:r>
            <a:r>
              <a:rPr dirty="0" sz="2750" b="1">
                <a:solidFill>
                  <a:srgbClr val="001F5F"/>
                </a:solidFill>
                <a:latin typeface="Arial Narrow"/>
                <a:cs typeface="Arial Narrow"/>
              </a:rPr>
              <a:t>monotherapy, </a:t>
            </a:r>
            <a:r>
              <a:rPr dirty="0" sz="2750" spc="10" b="1">
                <a:solidFill>
                  <a:srgbClr val="001F5F"/>
                </a:solidFill>
                <a:latin typeface="Arial Narrow"/>
                <a:cs typeface="Arial Narrow"/>
              </a:rPr>
              <a:t>without  </a:t>
            </a:r>
            <a:r>
              <a:rPr dirty="0" sz="2750" spc="15" b="1">
                <a:solidFill>
                  <a:srgbClr val="001F5F"/>
                </a:solidFill>
                <a:latin typeface="Arial Narrow"/>
                <a:cs typeface="Arial Narrow"/>
              </a:rPr>
              <a:t>increase </a:t>
            </a:r>
            <a:r>
              <a:rPr dirty="0" sz="2750" spc="-10" b="1">
                <a:solidFill>
                  <a:srgbClr val="001F5F"/>
                </a:solidFill>
                <a:latin typeface="Arial Narrow"/>
                <a:cs typeface="Arial Narrow"/>
              </a:rPr>
              <a:t>in</a:t>
            </a:r>
            <a:r>
              <a:rPr dirty="0" sz="2750" spc="40" b="1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dirty="0" sz="2750" spc="15" b="1">
                <a:solidFill>
                  <a:srgbClr val="001F5F"/>
                </a:solidFill>
                <a:latin typeface="Arial Narrow"/>
                <a:cs typeface="Arial Narrow"/>
              </a:rPr>
              <a:t>bleeding.</a:t>
            </a:r>
            <a:endParaRPr sz="2750">
              <a:latin typeface="Arial Narrow"/>
              <a:cs typeface="Arial Narrow"/>
            </a:endParaRPr>
          </a:p>
          <a:p>
            <a:pPr marL="298450" marR="5080" indent="-285750">
              <a:lnSpc>
                <a:spcPct val="122100"/>
              </a:lnSpc>
              <a:spcBef>
                <a:spcPts val="153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dirty="0" sz="2750" spc="10" b="1">
                <a:solidFill>
                  <a:srgbClr val="001F5F"/>
                </a:solidFill>
                <a:latin typeface="Arial Narrow"/>
                <a:cs typeface="Arial Narrow"/>
              </a:rPr>
              <a:t>The </a:t>
            </a:r>
            <a:r>
              <a:rPr dirty="0" sz="2750" spc="15" b="1">
                <a:solidFill>
                  <a:srgbClr val="001F5F"/>
                </a:solidFill>
                <a:latin typeface="Arial Narrow"/>
                <a:cs typeface="Arial Narrow"/>
              </a:rPr>
              <a:t>SMART-CHOICE </a:t>
            </a:r>
            <a:r>
              <a:rPr dirty="0" sz="2750" spc="10" b="1">
                <a:solidFill>
                  <a:srgbClr val="001F5F"/>
                </a:solidFill>
                <a:latin typeface="Arial Narrow"/>
                <a:cs typeface="Arial Narrow"/>
              </a:rPr>
              <a:t>3 trial </a:t>
            </a:r>
            <a:r>
              <a:rPr dirty="0" sz="2750" spc="20" b="1">
                <a:solidFill>
                  <a:srgbClr val="001F5F"/>
                </a:solidFill>
                <a:latin typeface="Arial Narrow"/>
                <a:cs typeface="Arial Narrow"/>
              </a:rPr>
              <a:t>was </a:t>
            </a:r>
            <a:r>
              <a:rPr dirty="0" sz="2750" spc="15" b="1">
                <a:solidFill>
                  <a:srgbClr val="001F5F"/>
                </a:solidFill>
                <a:latin typeface="Arial Narrow"/>
                <a:cs typeface="Arial Narrow"/>
              </a:rPr>
              <a:t>the </a:t>
            </a:r>
            <a:r>
              <a:rPr dirty="0" sz="2750" b="1">
                <a:solidFill>
                  <a:srgbClr val="001F5F"/>
                </a:solidFill>
                <a:latin typeface="Arial Narrow"/>
                <a:cs typeface="Arial Narrow"/>
              </a:rPr>
              <a:t>first </a:t>
            </a:r>
            <a:r>
              <a:rPr dirty="0" sz="2750" spc="5" b="1">
                <a:solidFill>
                  <a:srgbClr val="001F5F"/>
                </a:solidFill>
                <a:latin typeface="Arial Narrow"/>
                <a:cs typeface="Arial Narrow"/>
              </a:rPr>
              <a:t>to </a:t>
            </a:r>
            <a:r>
              <a:rPr dirty="0" sz="2750" spc="10" b="1">
                <a:solidFill>
                  <a:srgbClr val="001F5F"/>
                </a:solidFill>
                <a:latin typeface="Arial Narrow"/>
                <a:cs typeface="Arial Narrow"/>
              </a:rPr>
              <a:t>demonstrate </a:t>
            </a:r>
            <a:r>
              <a:rPr dirty="0" sz="2750" spc="15" b="1">
                <a:solidFill>
                  <a:srgbClr val="001F5F"/>
                </a:solidFill>
                <a:latin typeface="Arial Narrow"/>
                <a:cs typeface="Arial Narrow"/>
              </a:rPr>
              <a:t>the </a:t>
            </a:r>
            <a:r>
              <a:rPr dirty="0" sz="2750" spc="10" b="1">
                <a:solidFill>
                  <a:srgbClr val="001F5F"/>
                </a:solidFill>
                <a:latin typeface="Arial Narrow"/>
                <a:cs typeface="Arial Narrow"/>
              </a:rPr>
              <a:t>benefits </a:t>
            </a:r>
            <a:r>
              <a:rPr dirty="0" sz="2750" spc="25" b="1">
                <a:solidFill>
                  <a:srgbClr val="001F5F"/>
                </a:solidFill>
                <a:latin typeface="Arial Narrow"/>
                <a:cs typeface="Arial Narrow"/>
              </a:rPr>
              <a:t>of  </a:t>
            </a:r>
            <a:r>
              <a:rPr dirty="0" sz="2750" spc="15" b="1">
                <a:solidFill>
                  <a:srgbClr val="001F5F"/>
                </a:solidFill>
                <a:latin typeface="Arial Narrow"/>
                <a:cs typeface="Arial Narrow"/>
              </a:rPr>
              <a:t>clopidogrel </a:t>
            </a:r>
            <a:r>
              <a:rPr dirty="0" sz="2750" spc="20" b="1">
                <a:solidFill>
                  <a:srgbClr val="001F5F"/>
                </a:solidFill>
                <a:latin typeface="Arial Narrow"/>
                <a:cs typeface="Arial Narrow"/>
              </a:rPr>
              <a:t>monotherapy </a:t>
            </a:r>
            <a:r>
              <a:rPr dirty="0" sz="2750" spc="25" b="1">
                <a:solidFill>
                  <a:srgbClr val="001F5F"/>
                </a:solidFill>
                <a:latin typeface="Arial Narrow"/>
                <a:cs typeface="Arial Narrow"/>
              </a:rPr>
              <a:t>compared </a:t>
            </a:r>
            <a:r>
              <a:rPr dirty="0" sz="2750" spc="5" b="1">
                <a:solidFill>
                  <a:srgbClr val="001F5F"/>
                </a:solidFill>
                <a:latin typeface="Arial Narrow"/>
                <a:cs typeface="Arial Narrow"/>
              </a:rPr>
              <a:t>with </a:t>
            </a:r>
            <a:r>
              <a:rPr dirty="0" sz="2750" spc="20" b="1">
                <a:solidFill>
                  <a:srgbClr val="001F5F"/>
                </a:solidFill>
                <a:latin typeface="Arial Narrow"/>
                <a:cs typeface="Arial Narrow"/>
              </a:rPr>
              <a:t>aspirin monotherapy </a:t>
            </a:r>
            <a:r>
              <a:rPr dirty="0" sz="2750" spc="30" b="1">
                <a:solidFill>
                  <a:srgbClr val="001F5F"/>
                </a:solidFill>
                <a:latin typeface="Arial Narrow"/>
                <a:cs typeface="Arial Narrow"/>
              </a:rPr>
              <a:t>on </a:t>
            </a:r>
            <a:r>
              <a:rPr dirty="0" sz="2750" spc="10" b="1">
                <a:solidFill>
                  <a:srgbClr val="001F5F"/>
                </a:solidFill>
                <a:latin typeface="Arial Narrow"/>
                <a:cs typeface="Arial Narrow"/>
              </a:rPr>
              <a:t>a  </a:t>
            </a:r>
            <a:r>
              <a:rPr dirty="0" sz="2750" spc="20" b="1">
                <a:solidFill>
                  <a:srgbClr val="001F5F"/>
                </a:solidFill>
                <a:latin typeface="Arial Narrow"/>
                <a:cs typeface="Arial Narrow"/>
              </a:rPr>
              <a:t>composite </a:t>
            </a:r>
            <a:r>
              <a:rPr dirty="0" sz="2750" spc="25" b="1">
                <a:solidFill>
                  <a:srgbClr val="001F5F"/>
                </a:solidFill>
                <a:latin typeface="Arial Narrow"/>
                <a:cs typeface="Arial Narrow"/>
              </a:rPr>
              <a:t>of </a:t>
            </a:r>
            <a:r>
              <a:rPr dirty="0" sz="2750" spc="5" b="1">
                <a:solidFill>
                  <a:srgbClr val="001F5F"/>
                </a:solidFill>
                <a:latin typeface="Arial Narrow"/>
                <a:cs typeface="Arial Narrow"/>
              </a:rPr>
              <a:t>hard </a:t>
            </a:r>
            <a:r>
              <a:rPr dirty="0" sz="2750" spc="15" b="1">
                <a:solidFill>
                  <a:srgbClr val="001F5F"/>
                </a:solidFill>
                <a:latin typeface="Arial Narrow"/>
                <a:cs typeface="Arial Narrow"/>
              </a:rPr>
              <a:t>endpoints </a:t>
            </a:r>
            <a:r>
              <a:rPr dirty="0" sz="2750" spc="-10" b="1">
                <a:solidFill>
                  <a:srgbClr val="001F5F"/>
                </a:solidFill>
                <a:latin typeface="Arial Narrow"/>
                <a:cs typeface="Arial Narrow"/>
              </a:rPr>
              <a:t>in </a:t>
            </a:r>
            <a:r>
              <a:rPr dirty="0" sz="2750" spc="15" b="1">
                <a:solidFill>
                  <a:srgbClr val="001F5F"/>
                </a:solidFill>
                <a:latin typeface="Arial Narrow"/>
                <a:cs typeface="Arial Narrow"/>
              </a:rPr>
              <a:t>patients </a:t>
            </a:r>
            <a:r>
              <a:rPr dirty="0" sz="2750" spc="10" b="1">
                <a:solidFill>
                  <a:srgbClr val="001F5F"/>
                </a:solidFill>
                <a:latin typeface="Arial Narrow"/>
                <a:cs typeface="Arial Narrow"/>
              </a:rPr>
              <a:t>at a </a:t>
            </a:r>
            <a:r>
              <a:rPr dirty="0" sz="2750" spc="15" b="1">
                <a:solidFill>
                  <a:srgbClr val="001F5F"/>
                </a:solidFill>
                <a:latin typeface="Arial Narrow"/>
                <a:cs typeface="Arial Narrow"/>
              </a:rPr>
              <a:t>high </a:t>
            </a:r>
            <a:r>
              <a:rPr dirty="0" sz="2750" spc="20" b="1">
                <a:solidFill>
                  <a:srgbClr val="001F5F"/>
                </a:solidFill>
                <a:latin typeface="Arial Narrow"/>
                <a:cs typeface="Arial Narrow"/>
              </a:rPr>
              <a:t>risk </a:t>
            </a:r>
            <a:r>
              <a:rPr dirty="0" sz="2750" spc="25" b="1">
                <a:solidFill>
                  <a:srgbClr val="001F5F"/>
                </a:solidFill>
                <a:latin typeface="Arial Narrow"/>
                <a:cs typeface="Arial Narrow"/>
              </a:rPr>
              <a:t>of </a:t>
            </a:r>
            <a:r>
              <a:rPr dirty="0" sz="2750" spc="5" b="1">
                <a:solidFill>
                  <a:srgbClr val="001F5F"/>
                </a:solidFill>
                <a:latin typeface="Arial Narrow"/>
                <a:cs typeface="Arial Narrow"/>
              </a:rPr>
              <a:t>recurrent </a:t>
            </a:r>
            <a:r>
              <a:rPr dirty="0" sz="2750" spc="15" b="1">
                <a:solidFill>
                  <a:srgbClr val="001F5F"/>
                </a:solidFill>
                <a:latin typeface="Arial Narrow"/>
                <a:cs typeface="Arial Narrow"/>
              </a:rPr>
              <a:t>ischemic  events </a:t>
            </a:r>
            <a:r>
              <a:rPr dirty="0" sz="2750" spc="20" b="1">
                <a:solidFill>
                  <a:srgbClr val="001F5F"/>
                </a:solidFill>
                <a:latin typeface="Arial Narrow"/>
                <a:cs typeface="Arial Narrow"/>
              </a:rPr>
              <a:t>after</a:t>
            </a:r>
            <a:r>
              <a:rPr dirty="0" sz="2750" spc="-45" b="1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dirty="0" sz="2750" spc="15" b="1">
                <a:solidFill>
                  <a:srgbClr val="001F5F"/>
                </a:solidFill>
                <a:latin typeface="Arial Narrow"/>
                <a:cs typeface="Arial Narrow"/>
              </a:rPr>
              <a:t>PCI.</a:t>
            </a:r>
            <a:endParaRPr sz="275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86390" y="212534"/>
            <a:ext cx="4385310" cy="4771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7145">
              <a:lnSpc>
                <a:spcPct val="100000"/>
              </a:lnSpc>
              <a:spcBef>
                <a:spcPts val="130"/>
              </a:spcBef>
            </a:pPr>
            <a:r>
              <a:rPr dirty="0" spc="10"/>
              <a:t>Thank </a:t>
            </a:r>
            <a:r>
              <a:rPr dirty="0" spc="-55"/>
              <a:t>You </a:t>
            </a:r>
            <a:r>
              <a:rPr dirty="0" spc="-30"/>
              <a:t>Very</a:t>
            </a:r>
            <a:r>
              <a:rPr dirty="0" spc="-15"/>
              <a:t> </a:t>
            </a:r>
            <a:r>
              <a:rPr dirty="0" spc="20"/>
              <a:t>Much!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2592" y="1385506"/>
            <a:ext cx="380428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001F5F"/>
                </a:solidFill>
                <a:latin typeface="Arial Narrow"/>
                <a:cs typeface="Arial Narrow"/>
              </a:rPr>
              <a:t>SMART-CHOICE </a:t>
            </a:r>
            <a:r>
              <a:rPr dirty="0" sz="2400" b="1">
                <a:solidFill>
                  <a:srgbClr val="001F5F"/>
                </a:solidFill>
                <a:latin typeface="Arial Narrow"/>
                <a:cs typeface="Arial Narrow"/>
              </a:rPr>
              <a:t>3 Investigators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1950" y="819150"/>
            <a:ext cx="11487150" cy="400050"/>
          </a:xfrm>
          <a:prstGeom prst="rect">
            <a:avLst/>
          </a:prstGeom>
          <a:ln w="19050">
            <a:solidFill>
              <a:srgbClr val="0057A8"/>
            </a:solidFill>
          </a:ln>
        </p:spPr>
        <p:txBody>
          <a:bodyPr wrap="square" lIns="0" tIns="43180" rIns="0" bIns="0" rtlCol="0" vert="horz">
            <a:spAutoFit/>
          </a:bodyPr>
          <a:lstStyle/>
          <a:p>
            <a:pPr marL="553720">
              <a:lnSpc>
                <a:spcPct val="100000"/>
              </a:lnSpc>
              <a:spcBef>
                <a:spcPts val="340"/>
              </a:spcBef>
            </a:pPr>
            <a:r>
              <a:rPr dirty="0" sz="2000" spc="5">
                <a:latin typeface="Arial Narrow"/>
                <a:cs typeface="Arial Narrow"/>
              </a:rPr>
              <a:t>I </a:t>
            </a:r>
            <a:r>
              <a:rPr dirty="0" sz="2000">
                <a:latin typeface="Arial Narrow"/>
                <a:cs typeface="Arial Narrow"/>
              </a:rPr>
              <a:t>would </a:t>
            </a:r>
            <a:r>
              <a:rPr dirty="0" sz="2000" spc="5">
                <a:latin typeface="Arial Narrow"/>
                <a:cs typeface="Arial Narrow"/>
              </a:rPr>
              <a:t>like </a:t>
            </a:r>
            <a:r>
              <a:rPr dirty="0" sz="2000">
                <a:latin typeface="Arial Narrow"/>
                <a:cs typeface="Arial Narrow"/>
              </a:rPr>
              <a:t>to </a:t>
            </a:r>
            <a:r>
              <a:rPr dirty="0" sz="2000" spc="5">
                <a:latin typeface="Arial Narrow"/>
                <a:cs typeface="Arial Narrow"/>
              </a:rPr>
              <a:t>thank </a:t>
            </a:r>
            <a:r>
              <a:rPr dirty="0" sz="2000" b="1">
                <a:latin typeface="Arial Narrow"/>
                <a:cs typeface="Arial Narrow"/>
              </a:rPr>
              <a:t>patients </a:t>
            </a:r>
            <a:r>
              <a:rPr dirty="0" sz="2000">
                <a:latin typeface="Arial Narrow"/>
                <a:cs typeface="Arial Narrow"/>
              </a:rPr>
              <a:t>enrolled, </a:t>
            </a:r>
            <a:r>
              <a:rPr dirty="0" sz="2000" b="1">
                <a:latin typeface="Arial Narrow"/>
                <a:cs typeface="Arial Narrow"/>
              </a:rPr>
              <a:t>research nurses</a:t>
            </a:r>
            <a:r>
              <a:rPr dirty="0" sz="2000">
                <a:latin typeface="Arial Narrow"/>
                <a:cs typeface="Arial Narrow"/>
              </a:rPr>
              <a:t>, </a:t>
            </a:r>
            <a:r>
              <a:rPr dirty="0" sz="2000" spc="-5" b="1">
                <a:latin typeface="Arial Narrow"/>
                <a:cs typeface="Arial Narrow"/>
              </a:rPr>
              <a:t>study coordinators</a:t>
            </a:r>
            <a:r>
              <a:rPr dirty="0" sz="2000" spc="-5">
                <a:latin typeface="Arial Narrow"/>
                <a:cs typeface="Arial Narrow"/>
              </a:rPr>
              <a:t>, and </a:t>
            </a:r>
            <a:r>
              <a:rPr dirty="0" sz="2000" spc="-5" b="1">
                <a:latin typeface="Arial Narrow"/>
                <a:cs typeface="Arial Narrow"/>
              </a:rPr>
              <a:t>participating</a:t>
            </a:r>
            <a:r>
              <a:rPr dirty="0" sz="2000" spc="-300" b="1">
                <a:latin typeface="Arial Narrow"/>
                <a:cs typeface="Arial Narrow"/>
              </a:rPr>
              <a:t> </a:t>
            </a:r>
            <a:r>
              <a:rPr dirty="0" sz="2000" spc="-5" b="1">
                <a:latin typeface="Arial Narrow"/>
                <a:cs typeface="Arial Narrow"/>
              </a:rPr>
              <a:t>investigators</a:t>
            </a:r>
            <a:r>
              <a:rPr dirty="0" sz="2000" spc="-5">
                <a:latin typeface="Arial Narrow"/>
                <a:cs typeface="Arial Narrow"/>
              </a:rPr>
              <a:t>.</a:t>
            </a:r>
            <a:endParaRPr sz="2000">
              <a:latin typeface="Arial Narrow"/>
              <a:cs typeface="Arial Narrow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89102" y="1871345"/>
          <a:ext cx="5751830" cy="3728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7620"/>
                <a:gridCol w="3171825"/>
                <a:gridCol w="1282700"/>
              </a:tblGrid>
              <a:tr h="376427"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 spc="10" b="1">
                          <a:latin typeface="Arial Narrow"/>
                          <a:cs typeface="Arial Narrow"/>
                        </a:rPr>
                        <a:t>Name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914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 spc="5" b="1">
                          <a:latin typeface="Arial Narrow"/>
                          <a:cs typeface="Arial Narrow"/>
                        </a:rPr>
                        <a:t>Center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914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ts val="1390"/>
                        </a:lnSpc>
                      </a:pPr>
                      <a:r>
                        <a:rPr dirty="0" sz="1200" spc="10" b="1">
                          <a:latin typeface="Arial Narrow"/>
                          <a:cs typeface="Arial Narrow"/>
                        </a:rPr>
                        <a:t>No. </a:t>
                      </a:r>
                      <a:r>
                        <a:rPr dirty="0" sz="1200" b="1">
                          <a:latin typeface="Arial Narrow"/>
                          <a:cs typeface="Arial Narrow"/>
                        </a:rPr>
                        <a:t>of</a:t>
                      </a:r>
                      <a:r>
                        <a:rPr dirty="0" sz="1200" spc="-6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 spc="-5" b="1">
                          <a:latin typeface="Arial Narrow"/>
                          <a:cs typeface="Arial Narrow"/>
                        </a:rPr>
                        <a:t>patients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  <a:p>
                      <a:pPr algn="ctr" marL="6350">
                        <a:lnSpc>
                          <a:spcPts val="1340"/>
                        </a:lnSpc>
                        <a:spcBef>
                          <a:spcPts val="135"/>
                        </a:spcBef>
                      </a:pPr>
                      <a:r>
                        <a:rPr dirty="0" sz="1200" spc="-5" b="1">
                          <a:latin typeface="Arial Narrow"/>
                          <a:cs typeface="Arial Narrow"/>
                        </a:rPr>
                        <a:t>enrolled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0848">
                <a:tc>
                  <a:txBody>
                    <a:bodyPr/>
                    <a:lstStyle/>
                    <a:p>
                      <a:pPr algn="ctr" marL="5080">
                        <a:lnSpc>
                          <a:spcPts val="1325"/>
                        </a:lnSpc>
                      </a:pPr>
                      <a:r>
                        <a:rPr dirty="0" sz="1200">
                          <a:latin typeface="Arial Narrow"/>
                          <a:cs typeface="Arial Narrow"/>
                        </a:rPr>
                        <a:t>Joo-Yong</a:t>
                      </a:r>
                      <a:r>
                        <a:rPr dirty="0" sz="1200" spc="-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 spc="-5">
                          <a:latin typeface="Arial Narrow"/>
                          <a:cs typeface="Arial Narrow"/>
                        </a:rPr>
                        <a:t>Hahn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884555">
                        <a:lnSpc>
                          <a:spcPct val="100000"/>
                        </a:lnSpc>
                      </a:pPr>
                      <a:r>
                        <a:rPr dirty="0" sz="1200" spc="-5">
                          <a:latin typeface="Arial Narrow"/>
                          <a:cs typeface="Arial Narrow"/>
                        </a:rPr>
                        <a:t>Samsung </a:t>
                      </a:r>
                      <a:r>
                        <a:rPr dirty="0" sz="1200" spc="5">
                          <a:latin typeface="Arial Narrow"/>
                          <a:cs typeface="Arial Narrow"/>
                        </a:rPr>
                        <a:t>Medical</a:t>
                      </a:r>
                      <a:r>
                        <a:rPr dirty="0" sz="1200" spc="-4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 spc="-5">
                          <a:latin typeface="Arial Narrow"/>
                          <a:cs typeface="Arial Narrow"/>
                        </a:rPr>
                        <a:t>Center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algn="ctr" marL="762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 Narrow"/>
                          <a:cs typeface="Arial Narrow"/>
                        </a:rPr>
                        <a:t>1573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6219"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200" spc="5">
                          <a:latin typeface="Arial Narrow"/>
                          <a:cs typeface="Arial Narrow"/>
                        </a:rPr>
                        <a:t>Ki </a:t>
                      </a:r>
                      <a:r>
                        <a:rPr dirty="0" sz="1200" spc="15">
                          <a:latin typeface="Arial Narrow"/>
                          <a:cs typeface="Arial Narrow"/>
                        </a:rPr>
                        <a:t>Hong</a:t>
                      </a:r>
                      <a:r>
                        <a:rPr dirty="0" sz="1200" spc="-7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 spc="-5">
                          <a:latin typeface="Arial Narrow"/>
                          <a:cs typeface="Arial Narrow"/>
                        </a:rPr>
                        <a:t>Choi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215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0721">
                <a:tc>
                  <a:txBody>
                    <a:bodyPr/>
                    <a:lstStyle/>
                    <a:p>
                      <a:pPr algn="ctr">
                        <a:lnSpc>
                          <a:spcPts val="1325"/>
                        </a:lnSpc>
                      </a:pPr>
                      <a:r>
                        <a:rPr dirty="0" sz="1200">
                          <a:latin typeface="Arial Narrow"/>
                          <a:cs typeface="Arial Narrow"/>
                        </a:rPr>
                        <a:t>Hyeon-Cheol</a:t>
                      </a:r>
                      <a:r>
                        <a:rPr dirty="0" sz="1200" spc="-6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 spc="-5">
                          <a:latin typeface="Arial Narrow"/>
                          <a:cs typeface="Arial Narrow"/>
                        </a:rPr>
                        <a:t>Gwon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0848">
                <a:tc>
                  <a:txBody>
                    <a:bodyPr/>
                    <a:lstStyle/>
                    <a:p>
                      <a:pPr algn="ctr" marL="3810">
                        <a:lnSpc>
                          <a:spcPts val="1325"/>
                        </a:lnSpc>
                      </a:pPr>
                      <a:r>
                        <a:rPr dirty="0" sz="1200" spc="-5">
                          <a:latin typeface="Arial Narrow"/>
                          <a:cs typeface="Arial Narrow"/>
                        </a:rPr>
                        <a:t>Seung-Hyuk</a:t>
                      </a:r>
                      <a:r>
                        <a:rPr dirty="0" sz="1200" spc="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 spc="-5">
                          <a:latin typeface="Arial Narrow"/>
                          <a:cs typeface="Arial Narrow"/>
                        </a:rPr>
                        <a:t>Choi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0848">
                <a:tc>
                  <a:txBody>
                    <a:bodyPr/>
                    <a:lstStyle/>
                    <a:p>
                      <a:pPr algn="ctr" marL="1270">
                        <a:lnSpc>
                          <a:spcPts val="1325"/>
                        </a:lnSpc>
                      </a:pPr>
                      <a:r>
                        <a:rPr dirty="0" sz="1200" spc="-15">
                          <a:latin typeface="Arial Narrow"/>
                          <a:cs typeface="Arial Narrow"/>
                        </a:rPr>
                        <a:t>Young </a:t>
                      </a:r>
                      <a:r>
                        <a:rPr dirty="0" sz="1200" spc="-20">
                          <a:latin typeface="Arial Narrow"/>
                          <a:cs typeface="Arial Narrow"/>
                        </a:rPr>
                        <a:t>Bin</a:t>
                      </a:r>
                      <a:r>
                        <a:rPr dirty="0" sz="12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 spc="10">
                          <a:latin typeface="Arial Narrow"/>
                          <a:cs typeface="Arial Narrow"/>
                        </a:rPr>
                        <a:t>Song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0720">
                <a:tc>
                  <a:txBody>
                    <a:bodyPr/>
                    <a:lstStyle/>
                    <a:p>
                      <a:pPr algn="ctr">
                        <a:lnSpc>
                          <a:spcPts val="1325"/>
                        </a:lnSpc>
                      </a:pPr>
                      <a:r>
                        <a:rPr dirty="0" sz="1200" spc="5">
                          <a:latin typeface="Arial Narrow"/>
                          <a:cs typeface="Arial Narrow"/>
                        </a:rPr>
                        <a:t>Jeong </a:t>
                      </a:r>
                      <a:r>
                        <a:rPr dirty="0" sz="1200" spc="-5">
                          <a:latin typeface="Arial Narrow"/>
                          <a:cs typeface="Arial Narrow"/>
                        </a:rPr>
                        <a:t>Hoon</a:t>
                      </a:r>
                      <a:r>
                        <a:rPr dirty="0" sz="1200" spc="-3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 spc="-10">
                          <a:latin typeface="Arial Narrow"/>
                          <a:cs typeface="Arial Narrow"/>
                        </a:rPr>
                        <a:t>Yang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0848">
                <a:tc>
                  <a:txBody>
                    <a:bodyPr/>
                    <a:lstStyle/>
                    <a:p>
                      <a:pPr algn="ctr">
                        <a:lnSpc>
                          <a:spcPts val="1325"/>
                        </a:lnSpc>
                      </a:pPr>
                      <a:r>
                        <a:rPr dirty="0" sz="1200" spc="-35">
                          <a:latin typeface="Arial Narrow"/>
                          <a:cs typeface="Arial Narrow"/>
                        </a:rPr>
                        <a:t>Taek </a:t>
                      </a:r>
                      <a:r>
                        <a:rPr dirty="0" sz="1200" spc="15">
                          <a:latin typeface="Arial Narrow"/>
                          <a:cs typeface="Arial Narrow"/>
                        </a:rPr>
                        <a:t>Kyu</a:t>
                      </a:r>
                      <a:r>
                        <a:rPr dirty="0" sz="12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 spc="-10">
                          <a:latin typeface="Arial Narrow"/>
                          <a:cs typeface="Arial Narrow"/>
                        </a:rPr>
                        <a:t>Park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0721">
                <a:tc>
                  <a:txBody>
                    <a:bodyPr/>
                    <a:lstStyle/>
                    <a:p>
                      <a:pPr algn="ctr" marL="5715">
                        <a:lnSpc>
                          <a:spcPts val="1325"/>
                        </a:lnSpc>
                      </a:pPr>
                      <a:r>
                        <a:rPr dirty="0" sz="1200">
                          <a:latin typeface="Arial Narrow"/>
                          <a:cs typeface="Arial Narrow"/>
                        </a:rPr>
                        <a:t>Joo </a:t>
                      </a:r>
                      <a:r>
                        <a:rPr dirty="0" sz="1200" spc="-5">
                          <a:latin typeface="Arial Narrow"/>
                          <a:cs typeface="Arial Narrow"/>
                        </a:rPr>
                        <a:t>Myung</a:t>
                      </a:r>
                      <a:r>
                        <a:rPr dirty="0" sz="1200" spc="-2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 spc="5">
                          <a:latin typeface="Arial Narrow"/>
                          <a:cs typeface="Arial Narrow"/>
                        </a:rPr>
                        <a:t>Lee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0847">
                <a:tc>
                  <a:txBody>
                    <a:bodyPr/>
                    <a:lstStyle/>
                    <a:p>
                      <a:pPr algn="ctr">
                        <a:lnSpc>
                          <a:spcPts val="1325"/>
                        </a:lnSpc>
                      </a:pPr>
                      <a:r>
                        <a:rPr dirty="0" sz="1200" spc="-30">
                          <a:latin typeface="Arial Narrow"/>
                          <a:cs typeface="Arial Narrow"/>
                        </a:rPr>
                        <a:t>Yong </a:t>
                      </a:r>
                      <a:r>
                        <a:rPr dirty="0" sz="1200" spc="10">
                          <a:latin typeface="Arial Narrow"/>
                          <a:cs typeface="Arial Narrow"/>
                        </a:rPr>
                        <a:t>Hwan</a:t>
                      </a:r>
                      <a:r>
                        <a:rPr dirty="0" sz="12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 spc="-10">
                          <a:latin typeface="Arial Narrow"/>
                          <a:cs typeface="Arial Narrow"/>
                        </a:rPr>
                        <a:t>Park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ts val="1325"/>
                        </a:lnSpc>
                      </a:pPr>
                      <a:r>
                        <a:rPr dirty="0" sz="1200" spc="-5">
                          <a:latin typeface="Arial Narrow"/>
                          <a:cs typeface="Arial Narrow"/>
                        </a:rPr>
                        <a:t>Samsung </a:t>
                      </a:r>
                      <a:r>
                        <a:rPr dirty="0" sz="1200" spc="5">
                          <a:latin typeface="Arial Narrow"/>
                          <a:cs typeface="Arial Narrow"/>
                        </a:rPr>
                        <a:t>Changwon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Hospital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795">
                        <a:lnSpc>
                          <a:spcPts val="1325"/>
                        </a:lnSpc>
                      </a:pPr>
                      <a:r>
                        <a:rPr dirty="0" sz="1200" spc="5">
                          <a:latin typeface="Arial Narrow"/>
                          <a:cs typeface="Arial Narrow"/>
                        </a:rPr>
                        <a:t>608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0721">
                <a:tc>
                  <a:txBody>
                    <a:bodyPr/>
                    <a:lstStyle/>
                    <a:p>
                      <a:pPr algn="ctr">
                        <a:lnSpc>
                          <a:spcPts val="1325"/>
                        </a:lnSpc>
                      </a:pPr>
                      <a:r>
                        <a:rPr dirty="0" sz="1200" spc="-10">
                          <a:latin typeface="Arial Narrow"/>
                          <a:cs typeface="Arial Narrow"/>
                        </a:rPr>
                        <a:t>Jong-Young </a:t>
                      </a:r>
                      <a:r>
                        <a:rPr dirty="0" sz="1200" spc="-20">
                          <a:latin typeface="Arial Narrow"/>
                          <a:cs typeface="Arial Narrow"/>
                        </a:rPr>
                        <a:t>Lee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1325"/>
                        </a:lnSpc>
                      </a:pPr>
                      <a:r>
                        <a:rPr dirty="0" sz="1200" spc="5">
                          <a:latin typeface="Arial Narrow"/>
                          <a:cs typeface="Arial Narrow"/>
                        </a:rPr>
                        <a:t>Kangbuk </a:t>
                      </a:r>
                      <a:r>
                        <a:rPr dirty="0" sz="1200" spc="-5">
                          <a:latin typeface="Arial Narrow"/>
                          <a:cs typeface="Arial Narrow"/>
                        </a:rPr>
                        <a:t>Samsung</a:t>
                      </a:r>
                      <a:r>
                        <a:rPr dirty="0" sz="1200" spc="-5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Hospital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795">
                        <a:lnSpc>
                          <a:spcPts val="1325"/>
                        </a:lnSpc>
                      </a:pPr>
                      <a:r>
                        <a:rPr dirty="0" sz="1200" spc="5">
                          <a:latin typeface="Arial Narrow"/>
                          <a:cs typeface="Arial Narrow"/>
                        </a:rPr>
                        <a:t>544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0847">
                <a:tc>
                  <a:txBody>
                    <a:bodyPr/>
                    <a:lstStyle/>
                    <a:p>
                      <a:pPr algn="ctr" marL="4445">
                        <a:lnSpc>
                          <a:spcPts val="1325"/>
                        </a:lnSpc>
                      </a:pPr>
                      <a:r>
                        <a:rPr dirty="0" sz="1200" spc="-5">
                          <a:solidFill>
                            <a:srgbClr val="333333"/>
                          </a:solidFill>
                          <a:latin typeface="Arial Narrow"/>
                          <a:cs typeface="Arial Narrow"/>
                        </a:rPr>
                        <a:t>Jin-Ok</a:t>
                      </a:r>
                      <a:r>
                        <a:rPr dirty="0" sz="1200" spc="-25">
                          <a:solidFill>
                            <a:srgbClr val="33333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 spc="5">
                          <a:solidFill>
                            <a:srgbClr val="333333"/>
                          </a:solidFill>
                          <a:latin typeface="Arial Narrow"/>
                          <a:cs typeface="Arial Narrow"/>
                        </a:rPr>
                        <a:t>Jeong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325"/>
                        </a:lnSpc>
                      </a:pPr>
                      <a:r>
                        <a:rPr dirty="0" sz="1200" spc="5">
                          <a:latin typeface="Arial Narrow"/>
                          <a:cs typeface="Arial Narrow"/>
                        </a:rPr>
                        <a:t>Chungnam </a:t>
                      </a:r>
                      <a:r>
                        <a:rPr dirty="0" sz="1200" spc="-5">
                          <a:latin typeface="Arial Narrow"/>
                          <a:cs typeface="Arial Narrow"/>
                        </a:rPr>
                        <a:t>National University</a:t>
                      </a:r>
                      <a:r>
                        <a:rPr dirty="0" sz="1200" spc="-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 spc="-10">
                          <a:latin typeface="Arial Narrow"/>
                          <a:cs typeface="Arial Narrow"/>
                        </a:rPr>
                        <a:t>Hospital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795">
                        <a:lnSpc>
                          <a:spcPts val="1325"/>
                        </a:lnSpc>
                      </a:pPr>
                      <a:r>
                        <a:rPr dirty="0" sz="1200" spc="5">
                          <a:latin typeface="Arial Narrow"/>
                          <a:cs typeface="Arial Narrow"/>
                        </a:rPr>
                        <a:t>258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6428"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dirty="0" sz="1200">
                          <a:latin typeface="Arial Narrow"/>
                          <a:cs typeface="Arial Narrow"/>
                        </a:rPr>
                        <a:t>Chan </a:t>
                      </a:r>
                      <a:r>
                        <a:rPr dirty="0" sz="1200" spc="-5">
                          <a:latin typeface="Arial Narrow"/>
                          <a:cs typeface="Arial Narrow"/>
                        </a:rPr>
                        <a:t>Joon</a:t>
                      </a:r>
                      <a:r>
                        <a:rPr dirty="0" sz="1200" spc="-2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 spc="5">
                          <a:latin typeface="Arial Narrow"/>
                          <a:cs typeface="Arial Narrow"/>
                        </a:rPr>
                        <a:t>Kim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946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410"/>
                        </a:lnSpc>
                      </a:pPr>
                      <a:r>
                        <a:rPr dirty="0" sz="1200" spc="-5">
                          <a:latin typeface="Arial Narrow"/>
                          <a:cs typeface="Arial Narrow"/>
                        </a:rPr>
                        <a:t>Catholic University </a:t>
                      </a:r>
                      <a:r>
                        <a:rPr dirty="0" sz="1200" spc="-15">
                          <a:latin typeface="Arial Narrow"/>
                          <a:cs typeface="Arial Narrow"/>
                        </a:rPr>
                        <a:t>of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Korea </a:t>
                      </a:r>
                      <a:r>
                        <a:rPr dirty="0" sz="1200" spc="-5">
                          <a:latin typeface="Arial Narrow"/>
                          <a:cs typeface="Arial Narrow"/>
                        </a:rPr>
                        <a:t>Uijeongbu </a:t>
                      </a:r>
                      <a:r>
                        <a:rPr dirty="0" sz="1200" spc="10">
                          <a:latin typeface="Arial Narrow"/>
                          <a:cs typeface="Arial Narrow"/>
                        </a:rPr>
                        <a:t>St.</a:t>
                      </a:r>
                      <a:r>
                        <a:rPr dirty="0" sz="1200" spc="1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Mary's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  <a:p>
                      <a:pPr algn="ctr" marL="9525">
                        <a:lnSpc>
                          <a:spcPts val="1315"/>
                        </a:lnSpc>
                        <a:spcBef>
                          <a:spcPts val="135"/>
                        </a:spcBef>
                      </a:pPr>
                      <a:r>
                        <a:rPr dirty="0" sz="1200">
                          <a:latin typeface="Arial Narrow"/>
                          <a:cs typeface="Arial Narrow"/>
                        </a:rPr>
                        <a:t>Hospital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79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dirty="0" sz="1200" spc="5">
                          <a:latin typeface="Arial Narrow"/>
                          <a:cs typeface="Arial Narrow"/>
                        </a:rPr>
                        <a:t>237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946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0848">
                <a:tc>
                  <a:txBody>
                    <a:bodyPr/>
                    <a:lstStyle/>
                    <a:p>
                      <a:pPr algn="ctr">
                        <a:lnSpc>
                          <a:spcPts val="1325"/>
                        </a:lnSpc>
                      </a:pPr>
                      <a:r>
                        <a:rPr dirty="0" sz="1200" spc="-5">
                          <a:solidFill>
                            <a:srgbClr val="333333"/>
                          </a:solidFill>
                          <a:latin typeface="Arial Narrow"/>
                          <a:cs typeface="Arial Narrow"/>
                        </a:rPr>
                        <a:t>Kyeong </a:t>
                      </a:r>
                      <a:r>
                        <a:rPr dirty="0" sz="1200" spc="20">
                          <a:solidFill>
                            <a:srgbClr val="333333"/>
                          </a:solidFill>
                          <a:latin typeface="Arial Narrow"/>
                          <a:cs typeface="Arial Narrow"/>
                        </a:rPr>
                        <a:t>Ho</a:t>
                      </a:r>
                      <a:r>
                        <a:rPr dirty="0" sz="1200" spc="-20">
                          <a:solidFill>
                            <a:srgbClr val="33333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Arial Narrow"/>
                          <a:cs typeface="Arial Narrow"/>
                        </a:rPr>
                        <a:t>Yun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ts val="1325"/>
                        </a:lnSpc>
                      </a:pPr>
                      <a:r>
                        <a:rPr dirty="0" sz="1200" spc="-10">
                          <a:latin typeface="Arial Narrow"/>
                          <a:cs typeface="Arial Narrow"/>
                        </a:rPr>
                        <a:t>Wonkwang </a:t>
                      </a:r>
                      <a:r>
                        <a:rPr dirty="0" sz="1200" spc="-5">
                          <a:latin typeface="Arial Narrow"/>
                          <a:cs typeface="Arial Narrow"/>
                        </a:rPr>
                        <a:t>University</a:t>
                      </a:r>
                      <a:r>
                        <a:rPr dirty="0" sz="1200" spc="3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Hospital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795">
                        <a:lnSpc>
                          <a:spcPts val="1325"/>
                        </a:lnSpc>
                      </a:pPr>
                      <a:r>
                        <a:rPr dirty="0" sz="1200" spc="5">
                          <a:latin typeface="Arial Narrow"/>
                          <a:cs typeface="Arial Narrow"/>
                        </a:rPr>
                        <a:t>234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0720">
                <a:tc>
                  <a:txBody>
                    <a:bodyPr/>
                    <a:lstStyle/>
                    <a:p>
                      <a:pPr algn="ctr" marL="3810">
                        <a:lnSpc>
                          <a:spcPts val="1325"/>
                        </a:lnSpc>
                      </a:pPr>
                      <a:r>
                        <a:rPr dirty="0" sz="1200">
                          <a:solidFill>
                            <a:srgbClr val="333333"/>
                          </a:solidFill>
                          <a:latin typeface="Arial Narrow"/>
                          <a:cs typeface="Arial Narrow"/>
                        </a:rPr>
                        <a:t>Han </a:t>
                      </a:r>
                      <a:r>
                        <a:rPr dirty="0" sz="1200" spc="-10">
                          <a:solidFill>
                            <a:srgbClr val="333333"/>
                          </a:solidFill>
                          <a:latin typeface="Arial Narrow"/>
                          <a:cs typeface="Arial Narrow"/>
                        </a:rPr>
                        <a:t>Cheol</a:t>
                      </a:r>
                      <a:r>
                        <a:rPr dirty="0" sz="1200" spc="10">
                          <a:solidFill>
                            <a:srgbClr val="33333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 spc="5">
                          <a:solidFill>
                            <a:srgbClr val="333333"/>
                          </a:solidFill>
                          <a:latin typeface="Arial Narrow"/>
                          <a:cs typeface="Arial Narrow"/>
                        </a:rPr>
                        <a:t>Lee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5"/>
                        </a:lnSpc>
                      </a:pPr>
                      <a:r>
                        <a:rPr dirty="0" sz="1200" spc="-5">
                          <a:latin typeface="Arial Narrow"/>
                          <a:cs typeface="Arial Narrow"/>
                        </a:rPr>
                        <a:t>Pusan National University</a:t>
                      </a:r>
                      <a:r>
                        <a:rPr dirty="0" sz="1200" spc="1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 spc="-10">
                          <a:latin typeface="Arial Narrow"/>
                          <a:cs typeface="Arial Narrow"/>
                        </a:rPr>
                        <a:t>Hospital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795">
                        <a:lnSpc>
                          <a:spcPts val="1325"/>
                        </a:lnSpc>
                      </a:pPr>
                      <a:r>
                        <a:rPr dirty="0" sz="1200" spc="5">
                          <a:latin typeface="Arial Narrow"/>
                          <a:cs typeface="Arial Narrow"/>
                        </a:rPr>
                        <a:t>234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0848">
                <a:tc>
                  <a:txBody>
                    <a:bodyPr/>
                    <a:lstStyle/>
                    <a:p>
                      <a:pPr algn="ctr" marL="5715">
                        <a:lnSpc>
                          <a:spcPts val="1325"/>
                        </a:lnSpc>
                      </a:pPr>
                      <a:r>
                        <a:rPr dirty="0" sz="1200" spc="5">
                          <a:solidFill>
                            <a:srgbClr val="333333"/>
                          </a:solidFill>
                          <a:latin typeface="Arial Narrow"/>
                          <a:cs typeface="Arial Narrow"/>
                        </a:rPr>
                        <a:t>Kiyuk</a:t>
                      </a:r>
                      <a:r>
                        <a:rPr dirty="0" sz="1200" spc="-45">
                          <a:solidFill>
                            <a:srgbClr val="33333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 spc="5">
                          <a:solidFill>
                            <a:srgbClr val="333333"/>
                          </a:solidFill>
                          <a:latin typeface="Arial Narrow"/>
                          <a:cs typeface="Arial Narrow"/>
                        </a:rPr>
                        <a:t>Chang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795">
                        <a:lnSpc>
                          <a:spcPts val="1325"/>
                        </a:lnSpc>
                      </a:pPr>
                      <a:r>
                        <a:rPr dirty="0" sz="1200" spc="-5">
                          <a:latin typeface="Arial Narrow"/>
                          <a:cs typeface="Arial Narrow"/>
                        </a:rPr>
                        <a:t>Catholic University </a:t>
                      </a:r>
                      <a:r>
                        <a:rPr dirty="0" sz="1200" spc="-15">
                          <a:latin typeface="Arial Narrow"/>
                          <a:cs typeface="Arial Narrow"/>
                        </a:rPr>
                        <a:t>of </a:t>
                      </a:r>
                      <a:r>
                        <a:rPr dirty="0" sz="1200" spc="-10">
                          <a:latin typeface="Arial Narrow"/>
                          <a:cs typeface="Arial Narrow"/>
                        </a:rPr>
                        <a:t>Koea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Seoul </a:t>
                      </a:r>
                      <a:r>
                        <a:rPr dirty="0" sz="1200" spc="-15">
                          <a:latin typeface="Arial Narrow"/>
                          <a:cs typeface="Arial Narrow"/>
                        </a:rPr>
                        <a:t>St.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Mary's</a:t>
                      </a:r>
                      <a:r>
                        <a:rPr dirty="0" sz="1200" spc="5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Hospital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795">
                        <a:lnSpc>
                          <a:spcPts val="1325"/>
                        </a:lnSpc>
                      </a:pPr>
                      <a:r>
                        <a:rPr dirty="0" sz="1200" spc="5">
                          <a:latin typeface="Arial Narrow"/>
                          <a:cs typeface="Arial Narrow"/>
                        </a:rPr>
                        <a:t>198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6427"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dirty="0" sz="1200" spc="-10">
                          <a:latin typeface="Arial Narrow"/>
                          <a:cs typeface="Arial Narrow"/>
                        </a:rPr>
                        <a:t>Mahn-Won </a:t>
                      </a:r>
                      <a:r>
                        <a:rPr dirty="0" sz="1200" spc="5">
                          <a:latin typeface="Arial Narrow"/>
                          <a:cs typeface="Arial Narrow"/>
                        </a:rPr>
                        <a:t>Park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958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425"/>
                        </a:lnSpc>
                      </a:pPr>
                      <a:r>
                        <a:rPr dirty="0" sz="1200" spc="-5">
                          <a:latin typeface="Arial Narrow"/>
                          <a:cs typeface="Arial Narrow"/>
                        </a:rPr>
                        <a:t>Catholic University </a:t>
                      </a:r>
                      <a:r>
                        <a:rPr dirty="0" sz="1200" spc="-15">
                          <a:latin typeface="Arial Narrow"/>
                          <a:cs typeface="Arial Narrow"/>
                        </a:rPr>
                        <a:t>of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Korea </a:t>
                      </a:r>
                      <a:r>
                        <a:rPr dirty="0" sz="1200" spc="-10">
                          <a:latin typeface="Arial Narrow"/>
                          <a:cs typeface="Arial Narrow"/>
                        </a:rPr>
                        <a:t>Daejeon </a:t>
                      </a:r>
                      <a:r>
                        <a:rPr dirty="0" sz="1200" spc="10">
                          <a:latin typeface="Arial Narrow"/>
                          <a:cs typeface="Arial Narrow"/>
                        </a:rPr>
                        <a:t>St.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Mary's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  <a:p>
                      <a:pPr algn="ctr" marL="9525">
                        <a:lnSpc>
                          <a:spcPts val="1305"/>
                        </a:lnSpc>
                        <a:spcBef>
                          <a:spcPts val="135"/>
                        </a:spcBef>
                      </a:pPr>
                      <a:r>
                        <a:rPr dirty="0" sz="1200">
                          <a:latin typeface="Arial Narrow"/>
                          <a:cs typeface="Arial Narrow"/>
                        </a:rPr>
                        <a:t>Hospital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79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dirty="0" sz="1200" spc="5">
                          <a:latin typeface="Arial Narrow"/>
                          <a:cs typeface="Arial Narrow"/>
                        </a:rPr>
                        <a:t>150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958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6315455" y="1825370"/>
          <a:ext cx="5525770" cy="38544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3315"/>
                <a:gridCol w="3150235"/>
                <a:gridCol w="1231900"/>
              </a:tblGrid>
              <a:tr h="376427">
                <a:tc>
                  <a:txBody>
                    <a:bodyPr/>
                    <a:lstStyle/>
                    <a:p>
                      <a:pPr algn="ctr" marL="1524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 spc="10" b="1">
                          <a:latin typeface="Arial Narrow"/>
                          <a:cs typeface="Arial Narrow"/>
                        </a:rPr>
                        <a:t>Name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914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714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 spc="5" b="1">
                          <a:latin typeface="Arial Narrow"/>
                          <a:cs typeface="Arial Narrow"/>
                        </a:rPr>
                        <a:t>Center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914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6510">
                        <a:lnSpc>
                          <a:spcPts val="1385"/>
                        </a:lnSpc>
                      </a:pPr>
                      <a:r>
                        <a:rPr dirty="0" sz="1200" spc="10" b="1">
                          <a:latin typeface="Arial Narrow"/>
                          <a:cs typeface="Arial Narrow"/>
                        </a:rPr>
                        <a:t>No. </a:t>
                      </a:r>
                      <a:r>
                        <a:rPr dirty="0" sz="1200" b="1">
                          <a:latin typeface="Arial Narrow"/>
                          <a:cs typeface="Arial Narrow"/>
                        </a:rPr>
                        <a:t>of</a:t>
                      </a:r>
                      <a:r>
                        <a:rPr dirty="0" sz="1200" spc="-7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 spc="-5" b="1">
                          <a:latin typeface="Arial Narrow"/>
                          <a:cs typeface="Arial Narrow"/>
                        </a:rPr>
                        <a:t>patients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  <a:p>
                      <a:pPr algn="ctr" marL="15240">
                        <a:lnSpc>
                          <a:spcPts val="1340"/>
                        </a:lnSpc>
                        <a:spcBef>
                          <a:spcPts val="135"/>
                        </a:spcBef>
                      </a:pPr>
                      <a:r>
                        <a:rPr dirty="0" sz="1200" spc="-5" b="1">
                          <a:latin typeface="Arial Narrow"/>
                          <a:cs typeface="Arial Narrow"/>
                        </a:rPr>
                        <a:t>enrolled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0848">
                <a:tc>
                  <a:txBody>
                    <a:bodyPr/>
                    <a:lstStyle/>
                    <a:p>
                      <a:pPr algn="ctr" marL="7620">
                        <a:lnSpc>
                          <a:spcPts val="1325"/>
                        </a:lnSpc>
                      </a:pPr>
                      <a:r>
                        <a:rPr dirty="0" sz="1200" spc="-5">
                          <a:solidFill>
                            <a:srgbClr val="333333"/>
                          </a:solidFill>
                          <a:latin typeface="Arial Narrow"/>
                          <a:cs typeface="Arial Narrow"/>
                        </a:rPr>
                        <a:t>Jang-Whan</a:t>
                      </a:r>
                      <a:r>
                        <a:rPr dirty="0" sz="1200" spc="-15">
                          <a:solidFill>
                            <a:srgbClr val="33333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Arial Narrow"/>
                          <a:cs typeface="Arial Narrow"/>
                        </a:rPr>
                        <a:t>Bae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7145">
                        <a:lnSpc>
                          <a:spcPts val="1325"/>
                        </a:lnSpc>
                      </a:pPr>
                      <a:r>
                        <a:rPr dirty="0" sz="1200" spc="5">
                          <a:latin typeface="Arial Narrow"/>
                          <a:cs typeface="Arial Narrow"/>
                        </a:rPr>
                        <a:t>Chungbuk </a:t>
                      </a:r>
                      <a:r>
                        <a:rPr dirty="0" sz="1200" spc="-5">
                          <a:latin typeface="Arial Narrow"/>
                          <a:cs typeface="Arial Narrow"/>
                        </a:rPr>
                        <a:t>National </a:t>
                      </a:r>
                      <a:r>
                        <a:rPr dirty="0" sz="1200" spc="-10">
                          <a:latin typeface="Arial Narrow"/>
                          <a:cs typeface="Arial Narrow"/>
                        </a:rPr>
                        <a:t>University</a:t>
                      </a:r>
                      <a:r>
                        <a:rPr dirty="0" sz="1200" spc="5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 spc="-10">
                          <a:latin typeface="Arial Narrow"/>
                          <a:cs typeface="Arial Narrow"/>
                        </a:rPr>
                        <a:t>Hospital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685">
                        <a:lnSpc>
                          <a:spcPts val="1325"/>
                        </a:lnSpc>
                      </a:pPr>
                      <a:r>
                        <a:rPr dirty="0" sz="1200" spc="5">
                          <a:latin typeface="Arial Narrow"/>
                          <a:cs typeface="Arial Narrow"/>
                        </a:rPr>
                        <a:t>139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0720">
                <a:tc>
                  <a:txBody>
                    <a:bodyPr/>
                    <a:lstStyle/>
                    <a:p>
                      <a:pPr algn="ctr" marL="13970">
                        <a:lnSpc>
                          <a:spcPts val="1325"/>
                        </a:lnSpc>
                      </a:pPr>
                      <a:r>
                        <a:rPr dirty="0" sz="1200">
                          <a:latin typeface="Arial Narrow"/>
                          <a:cs typeface="Arial Narrow"/>
                        </a:rPr>
                        <a:t>Joon-Hyung</a:t>
                      </a:r>
                      <a:r>
                        <a:rPr dirty="0" sz="1200" spc="-2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Doh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25"/>
                        </a:lnSpc>
                      </a:pPr>
                      <a:r>
                        <a:rPr dirty="0" sz="1200" spc="-5">
                          <a:latin typeface="Arial Narrow"/>
                          <a:cs typeface="Arial Narrow"/>
                        </a:rPr>
                        <a:t>Inje University </a:t>
                      </a:r>
                      <a:r>
                        <a:rPr dirty="0" sz="1200" spc="-10">
                          <a:latin typeface="Arial Narrow"/>
                          <a:cs typeface="Arial Narrow"/>
                        </a:rPr>
                        <a:t>Ilsan </a:t>
                      </a:r>
                      <a:r>
                        <a:rPr dirty="0" sz="1200" spc="-5">
                          <a:latin typeface="Arial Narrow"/>
                          <a:cs typeface="Arial Narrow"/>
                        </a:rPr>
                        <a:t>Paik</a:t>
                      </a:r>
                      <a:r>
                        <a:rPr dirty="0" sz="1200" spc="-2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Hospital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685">
                        <a:lnSpc>
                          <a:spcPts val="1325"/>
                        </a:lnSpc>
                      </a:pPr>
                      <a:r>
                        <a:rPr dirty="0" sz="1200" spc="5">
                          <a:latin typeface="Arial Narrow"/>
                          <a:cs typeface="Arial Narrow"/>
                        </a:rPr>
                        <a:t>135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0848">
                <a:tc>
                  <a:txBody>
                    <a:bodyPr/>
                    <a:lstStyle/>
                    <a:p>
                      <a:pPr algn="ctr" marL="11430">
                        <a:lnSpc>
                          <a:spcPts val="1325"/>
                        </a:lnSpc>
                      </a:pPr>
                      <a:r>
                        <a:rPr dirty="0" sz="1200" spc="-5">
                          <a:latin typeface="Arial Narrow"/>
                          <a:cs typeface="Arial Narrow"/>
                        </a:rPr>
                        <a:t>Byung </a:t>
                      </a:r>
                      <a:r>
                        <a:rPr dirty="0" sz="1200" spc="-10">
                          <a:latin typeface="Arial Narrow"/>
                          <a:cs typeface="Arial Narrow"/>
                        </a:rPr>
                        <a:t>Ryul</a:t>
                      </a:r>
                      <a:r>
                        <a:rPr dirty="0" sz="1200" spc="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Cho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8415">
                        <a:lnSpc>
                          <a:spcPts val="1325"/>
                        </a:lnSpc>
                      </a:pPr>
                      <a:r>
                        <a:rPr dirty="0" sz="1200" spc="5">
                          <a:latin typeface="Arial Narrow"/>
                          <a:cs typeface="Arial Narrow"/>
                        </a:rPr>
                        <a:t>Kangwon </a:t>
                      </a:r>
                      <a:r>
                        <a:rPr dirty="0" sz="1200" spc="-5">
                          <a:latin typeface="Arial Narrow"/>
                          <a:cs typeface="Arial Narrow"/>
                        </a:rPr>
                        <a:t>National </a:t>
                      </a:r>
                      <a:r>
                        <a:rPr dirty="0" sz="1200" spc="-10">
                          <a:latin typeface="Arial Narrow"/>
                          <a:cs typeface="Arial Narrow"/>
                        </a:rPr>
                        <a:t>University</a:t>
                      </a:r>
                      <a:r>
                        <a:rPr dirty="0" sz="1200" spc="8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 spc="-5">
                          <a:latin typeface="Arial Narrow"/>
                          <a:cs typeface="Arial Narrow"/>
                        </a:rPr>
                        <a:t>Hospital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685">
                        <a:lnSpc>
                          <a:spcPts val="1325"/>
                        </a:lnSpc>
                      </a:pPr>
                      <a:r>
                        <a:rPr dirty="0" sz="1200" spc="10">
                          <a:latin typeface="Arial Narrow"/>
                          <a:cs typeface="Arial Narrow"/>
                        </a:rPr>
                        <a:t>131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6428"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dirty="0" sz="1200" spc="-15">
                          <a:latin typeface="Arial Narrow"/>
                          <a:cs typeface="Arial Narrow"/>
                        </a:rPr>
                        <a:t>Hee-Yeol</a:t>
                      </a:r>
                      <a:r>
                        <a:rPr dirty="0" sz="1200" spc="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 spc="-20">
                          <a:latin typeface="Arial Narrow"/>
                          <a:cs typeface="Arial Narrow"/>
                        </a:rPr>
                        <a:t>Kim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920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7780">
                        <a:lnSpc>
                          <a:spcPts val="1395"/>
                        </a:lnSpc>
                      </a:pPr>
                      <a:r>
                        <a:rPr dirty="0" sz="1200" spc="-5">
                          <a:latin typeface="Arial Narrow"/>
                          <a:cs typeface="Arial Narrow"/>
                        </a:rPr>
                        <a:t>Catholic University </a:t>
                      </a:r>
                      <a:r>
                        <a:rPr dirty="0" sz="1200" spc="-15">
                          <a:latin typeface="Arial Narrow"/>
                          <a:cs typeface="Arial Narrow"/>
                        </a:rPr>
                        <a:t>of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Korea Bucheon </a:t>
                      </a:r>
                      <a:r>
                        <a:rPr dirty="0" sz="1200" spc="10">
                          <a:latin typeface="Arial Narrow"/>
                          <a:cs typeface="Arial Narrow"/>
                        </a:rPr>
                        <a:t>St.</a:t>
                      </a:r>
                      <a:r>
                        <a:rPr dirty="0" sz="1200" spc="-1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Mary's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  <a:p>
                      <a:pPr algn="ctr" marL="17780">
                        <a:lnSpc>
                          <a:spcPts val="1330"/>
                        </a:lnSpc>
                        <a:spcBef>
                          <a:spcPts val="135"/>
                        </a:spcBef>
                      </a:pPr>
                      <a:r>
                        <a:rPr dirty="0" sz="1200">
                          <a:latin typeface="Arial Narrow"/>
                          <a:cs typeface="Arial Narrow"/>
                        </a:rPr>
                        <a:t>Hospital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0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dirty="0" sz="1200" spc="-20">
                          <a:latin typeface="Arial Narrow"/>
                          <a:cs typeface="Arial Narrow"/>
                        </a:rPr>
                        <a:t>119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920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0847">
                <a:tc>
                  <a:txBody>
                    <a:bodyPr/>
                    <a:lstStyle/>
                    <a:p>
                      <a:pPr algn="ctr" marL="12065">
                        <a:lnSpc>
                          <a:spcPts val="1325"/>
                        </a:lnSpc>
                      </a:pPr>
                      <a:r>
                        <a:rPr dirty="0" sz="1200" spc="-5">
                          <a:solidFill>
                            <a:srgbClr val="333333"/>
                          </a:solidFill>
                          <a:latin typeface="Arial Narrow"/>
                          <a:cs typeface="Arial Narrow"/>
                        </a:rPr>
                        <a:t>Weon</a:t>
                      </a:r>
                      <a:r>
                        <a:rPr dirty="0" sz="1200" spc="-10">
                          <a:solidFill>
                            <a:srgbClr val="33333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 spc="5">
                          <a:solidFill>
                            <a:srgbClr val="333333"/>
                          </a:solidFill>
                          <a:latin typeface="Arial Narrow"/>
                          <a:cs typeface="Arial Narrow"/>
                        </a:rPr>
                        <a:t>Kim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ts val="1325"/>
                        </a:lnSpc>
                      </a:pPr>
                      <a:r>
                        <a:rPr dirty="0" sz="1200">
                          <a:latin typeface="Arial Narrow"/>
                          <a:cs typeface="Arial Narrow"/>
                        </a:rPr>
                        <a:t>Kyung Hee </a:t>
                      </a:r>
                      <a:r>
                        <a:rPr dirty="0" sz="1200" spc="-5">
                          <a:latin typeface="Arial Narrow"/>
                          <a:cs typeface="Arial Narrow"/>
                        </a:rPr>
                        <a:t>University</a:t>
                      </a:r>
                      <a:r>
                        <a:rPr dirty="0" sz="1200" spc="-2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 spc="-10">
                          <a:latin typeface="Arial Narrow"/>
                          <a:cs typeface="Arial Narrow"/>
                        </a:rPr>
                        <a:t>Hospital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0">
                        <a:lnSpc>
                          <a:spcPts val="1325"/>
                        </a:lnSpc>
                      </a:pPr>
                      <a:r>
                        <a:rPr dirty="0" sz="1200" spc="-20">
                          <a:latin typeface="Arial Narrow"/>
                          <a:cs typeface="Arial Narrow"/>
                        </a:rPr>
                        <a:t>118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0721">
                <a:tc>
                  <a:txBody>
                    <a:bodyPr/>
                    <a:lstStyle/>
                    <a:p>
                      <a:pPr algn="ctr" marL="13335">
                        <a:lnSpc>
                          <a:spcPts val="1325"/>
                        </a:lnSpc>
                      </a:pPr>
                      <a:r>
                        <a:rPr dirty="0" sz="1200">
                          <a:latin typeface="Arial Narrow"/>
                          <a:cs typeface="Arial Narrow"/>
                        </a:rPr>
                        <a:t>Ung</a:t>
                      </a:r>
                      <a:r>
                        <a:rPr dirty="0" sz="1200" spc="-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 spc="5">
                          <a:latin typeface="Arial Narrow"/>
                          <a:cs typeface="Arial Narrow"/>
                        </a:rPr>
                        <a:t>Kim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1590">
                        <a:lnSpc>
                          <a:spcPts val="1325"/>
                        </a:lnSpc>
                      </a:pPr>
                      <a:r>
                        <a:rPr dirty="0" sz="1200">
                          <a:latin typeface="Arial Narrow"/>
                          <a:cs typeface="Arial Narrow"/>
                        </a:rPr>
                        <a:t>Yeungnam </a:t>
                      </a:r>
                      <a:r>
                        <a:rPr dirty="0" sz="1200" spc="-10">
                          <a:latin typeface="Arial Narrow"/>
                          <a:cs typeface="Arial Narrow"/>
                        </a:rPr>
                        <a:t>University Medical</a:t>
                      </a:r>
                      <a:r>
                        <a:rPr dirty="0" sz="1200" spc="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 spc="10">
                          <a:latin typeface="Arial Narrow"/>
                          <a:cs typeface="Arial Narrow"/>
                        </a:rPr>
                        <a:t>Center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685">
                        <a:lnSpc>
                          <a:spcPts val="1325"/>
                        </a:lnSpc>
                      </a:pPr>
                      <a:r>
                        <a:rPr dirty="0" sz="1200" spc="5">
                          <a:latin typeface="Arial Narrow"/>
                          <a:cs typeface="Arial Narrow"/>
                        </a:rPr>
                        <a:t>106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0848">
                <a:tc>
                  <a:txBody>
                    <a:bodyPr/>
                    <a:lstStyle/>
                    <a:p>
                      <a:pPr algn="ctr" marL="14604">
                        <a:lnSpc>
                          <a:spcPts val="1325"/>
                        </a:lnSpc>
                      </a:pPr>
                      <a:r>
                        <a:rPr dirty="0" sz="1200">
                          <a:latin typeface="Arial Narrow"/>
                          <a:cs typeface="Arial Narrow"/>
                        </a:rPr>
                        <a:t>Seung-Woon</a:t>
                      </a:r>
                      <a:r>
                        <a:rPr dirty="0" sz="1200" spc="-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 spc="5">
                          <a:latin typeface="Arial Narrow"/>
                          <a:cs typeface="Arial Narrow"/>
                        </a:rPr>
                        <a:t>Rha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ts val="1325"/>
                        </a:lnSpc>
                      </a:pPr>
                      <a:r>
                        <a:rPr dirty="0" sz="1200" spc="5">
                          <a:latin typeface="Arial Narrow"/>
                          <a:cs typeface="Arial Narrow"/>
                        </a:rPr>
                        <a:t>Korea </a:t>
                      </a:r>
                      <a:r>
                        <a:rPr dirty="0" sz="1200" spc="-5">
                          <a:latin typeface="Arial Narrow"/>
                          <a:cs typeface="Arial Narrow"/>
                        </a:rPr>
                        <a:t>University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Guro</a:t>
                      </a:r>
                      <a:r>
                        <a:rPr dirty="0" sz="1200" spc="-2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 spc="-5">
                          <a:latin typeface="Arial Narrow"/>
                          <a:cs typeface="Arial Narrow"/>
                        </a:rPr>
                        <a:t>Hospital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685">
                        <a:lnSpc>
                          <a:spcPts val="1325"/>
                        </a:lnSpc>
                      </a:pPr>
                      <a:r>
                        <a:rPr dirty="0" sz="1200" spc="10">
                          <a:latin typeface="Arial Narrow"/>
                          <a:cs typeface="Arial Narrow"/>
                        </a:rPr>
                        <a:t>100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0720">
                <a:tc>
                  <a:txBody>
                    <a:bodyPr/>
                    <a:lstStyle/>
                    <a:p>
                      <a:pPr algn="ctr" marL="6350">
                        <a:lnSpc>
                          <a:spcPts val="1325"/>
                        </a:lnSpc>
                      </a:pPr>
                      <a:r>
                        <a:rPr dirty="0" sz="1200">
                          <a:solidFill>
                            <a:srgbClr val="333333"/>
                          </a:solidFill>
                          <a:latin typeface="Arial Narrow"/>
                          <a:cs typeface="Arial Narrow"/>
                        </a:rPr>
                        <a:t>Young 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Arial Narrow"/>
                          <a:cs typeface="Arial Narrow"/>
                        </a:rPr>
                        <a:t>Joon</a:t>
                      </a:r>
                      <a:r>
                        <a:rPr dirty="0" sz="1200" spc="-45">
                          <a:solidFill>
                            <a:srgbClr val="33333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Arial Narrow"/>
                          <a:cs typeface="Arial Narrow"/>
                        </a:rPr>
                        <a:t>Hong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ts val="1325"/>
                        </a:lnSpc>
                      </a:pPr>
                      <a:r>
                        <a:rPr dirty="0" sz="1200" spc="-5">
                          <a:latin typeface="Arial Narrow"/>
                          <a:cs typeface="Arial Narrow"/>
                        </a:rPr>
                        <a:t>Chonnam National University</a:t>
                      </a:r>
                      <a:r>
                        <a:rPr dirty="0" sz="1200" spc="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 spc="-10">
                          <a:latin typeface="Arial Narrow"/>
                          <a:cs typeface="Arial Narrow"/>
                        </a:rPr>
                        <a:t>Hospital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795">
                        <a:lnSpc>
                          <a:spcPts val="1325"/>
                        </a:lnSpc>
                      </a:pPr>
                      <a:r>
                        <a:rPr dirty="0" sz="1200" spc="-25">
                          <a:latin typeface="Arial Narrow"/>
                          <a:cs typeface="Arial Narrow"/>
                        </a:rPr>
                        <a:t>98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0848">
                <a:tc>
                  <a:txBody>
                    <a:bodyPr/>
                    <a:lstStyle/>
                    <a:p>
                      <a:pPr algn="ctr" marL="11430">
                        <a:lnSpc>
                          <a:spcPts val="1325"/>
                        </a:lnSpc>
                      </a:pPr>
                      <a:r>
                        <a:rPr dirty="0" sz="1200" spc="-5">
                          <a:solidFill>
                            <a:srgbClr val="333333"/>
                          </a:solidFill>
                          <a:latin typeface="Arial Narrow"/>
                          <a:cs typeface="Arial Narrow"/>
                        </a:rPr>
                        <a:t>Hyun-Jong</a:t>
                      </a:r>
                      <a:r>
                        <a:rPr dirty="0" sz="1200" spc="-15">
                          <a:solidFill>
                            <a:srgbClr val="33333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 spc="5">
                          <a:solidFill>
                            <a:srgbClr val="333333"/>
                          </a:solidFill>
                          <a:latin typeface="Arial Narrow"/>
                          <a:cs typeface="Arial Narrow"/>
                        </a:rPr>
                        <a:t>Lee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ts val="1325"/>
                        </a:lnSpc>
                      </a:pPr>
                      <a:r>
                        <a:rPr dirty="0" sz="1200">
                          <a:latin typeface="Arial Narrow"/>
                          <a:cs typeface="Arial Narrow"/>
                        </a:rPr>
                        <a:t>Bucheon </a:t>
                      </a:r>
                      <a:r>
                        <a:rPr dirty="0" sz="1200" spc="-10">
                          <a:latin typeface="Arial Narrow"/>
                          <a:cs typeface="Arial Narrow"/>
                        </a:rPr>
                        <a:t>Sejong</a:t>
                      </a:r>
                      <a:r>
                        <a:rPr dirty="0" sz="12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Hospital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795">
                        <a:lnSpc>
                          <a:spcPts val="1325"/>
                        </a:lnSpc>
                      </a:pPr>
                      <a:r>
                        <a:rPr dirty="0" sz="1200" spc="-25">
                          <a:latin typeface="Arial Narrow"/>
                          <a:cs typeface="Arial Narrow"/>
                        </a:rPr>
                        <a:t>90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0720">
                <a:tc>
                  <a:txBody>
                    <a:bodyPr/>
                    <a:lstStyle/>
                    <a:p>
                      <a:pPr algn="ctr" marL="11430">
                        <a:lnSpc>
                          <a:spcPts val="1325"/>
                        </a:lnSpc>
                      </a:pPr>
                      <a:r>
                        <a:rPr dirty="0" sz="1200" spc="10">
                          <a:latin typeface="Arial Narrow"/>
                          <a:cs typeface="Arial Narrow"/>
                        </a:rPr>
                        <a:t>Sung </a:t>
                      </a:r>
                      <a:r>
                        <a:rPr dirty="0" sz="1200" spc="-5">
                          <a:latin typeface="Arial Narrow"/>
                          <a:cs typeface="Arial Narrow"/>
                        </a:rPr>
                        <a:t>Gyun</a:t>
                      </a:r>
                      <a:r>
                        <a:rPr dirty="0" sz="1200" spc="-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 spc="-5">
                          <a:latin typeface="Arial Narrow"/>
                          <a:cs typeface="Arial Narrow"/>
                        </a:rPr>
                        <a:t>Ahn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ts val="1325"/>
                        </a:lnSpc>
                      </a:pPr>
                      <a:r>
                        <a:rPr dirty="0" sz="1200" spc="-5">
                          <a:latin typeface="Arial Narrow"/>
                          <a:cs typeface="Arial Narrow"/>
                        </a:rPr>
                        <a:t>Wonju Severance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Christian </a:t>
                      </a:r>
                      <a:r>
                        <a:rPr dirty="0" sz="1200" spc="-10">
                          <a:latin typeface="Arial Narrow"/>
                          <a:cs typeface="Arial Narrow"/>
                        </a:rPr>
                        <a:t>Hospital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795">
                        <a:lnSpc>
                          <a:spcPts val="1325"/>
                        </a:lnSpc>
                      </a:pPr>
                      <a:r>
                        <a:rPr dirty="0" sz="1200" spc="-25">
                          <a:latin typeface="Arial Narrow"/>
                          <a:cs typeface="Arial Narrow"/>
                        </a:rPr>
                        <a:t>82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0848">
                <a:tc>
                  <a:txBody>
                    <a:bodyPr/>
                    <a:lstStyle/>
                    <a:p>
                      <a:pPr algn="ctr" marL="11430">
                        <a:lnSpc>
                          <a:spcPts val="1325"/>
                        </a:lnSpc>
                      </a:pPr>
                      <a:r>
                        <a:rPr dirty="0" sz="1200">
                          <a:solidFill>
                            <a:srgbClr val="333333"/>
                          </a:solidFill>
                          <a:latin typeface="Arial Narrow"/>
                          <a:cs typeface="Arial Narrow"/>
                        </a:rPr>
                        <a:t>Doo </a:t>
                      </a:r>
                      <a:r>
                        <a:rPr dirty="0" sz="1200" spc="10">
                          <a:solidFill>
                            <a:srgbClr val="333333"/>
                          </a:solidFill>
                          <a:latin typeface="Arial Narrow"/>
                          <a:cs typeface="Arial Narrow"/>
                        </a:rPr>
                        <a:t>Il</a:t>
                      </a:r>
                      <a:r>
                        <a:rPr dirty="0" sz="1200" spc="-65">
                          <a:solidFill>
                            <a:srgbClr val="33333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 spc="5">
                          <a:solidFill>
                            <a:srgbClr val="333333"/>
                          </a:solidFill>
                          <a:latin typeface="Arial Narrow"/>
                          <a:cs typeface="Arial Narrow"/>
                        </a:rPr>
                        <a:t>Kim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5875">
                        <a:lnSpc>
                          <a:spcPts val="1325"/>
                        </a:lnSpc>
                      </a:pPr>
                      <a:r>
                        <a:rPr dirty="0" sz="1200" spc="-5">
                          <a:latin typeface="Arial Narrow"/>
                          <a:cs typeface="Arial Narrow"/>
                        </a:rPr>
                        <a:t>Inje University Haeundae Paik</a:t>
                      </a:r>
                      <a:r>
                        <a:rPr dirty="0" sz="1200" spc="5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 spc="-10">
                          <a:latin typeface="Arial Narrow"/>
                          <a:cs typeface="Arial Narrow"/>
                        </a:rPr>
                        <a:t>Hospital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795">
                        <a:lnSpc>
                          <a:spcPts val="1325"/>
                        </a:lnSpc>
                      </a:pPr>
                      <a:r>
                        <a:rPr dirty="0" sz="1200" spc="-25">
                          <a:latin typeface="Arial Narrow"/>
                          <a:cs typeface="Arial Narrow"/>
                        </a:rPr>
                        <a:t>81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0720">
                <a:tc>
                  <a:txBody>
                    <a:bodyPr/>
                    <a:lstStyle/>
                    <a:p>
                      <a:pPr algn="ctr" marL="5715">
                        <a:lnSpc>
                          <a:spcPts val="1325"/>
                        </a:lnSpc>
                      </a:pPr>
                      <a:r>
                        <a:rPr dirty="0" sz="1200" spc="-5">
                          <a:latin typeface="Arial Narrow"/>
                          <a:cs typeface="Arial Narrow"/>
                        </a:rPr>
                        <a:t>Jang </a:t>
                      </a:r>
                      <a:r>
                        <a:rPr dirty="0" sz="1200" spc="10">
                          <a:latin typeface="Arial Narrow"/>
                          <a:cs typeface="Arial Narrow"/>
                        </a:rPr>
                        <a:t>Hyun</a:t>
                      </a:r>
                      <a:r>
                        <a:rPr dirty="0" sz="1200" spc="-25">
                          <a:latin typeface="Arial Narrow"/>
                          <a:cs typeface="Arial Narrow"/>
                        </a:rPr>
                        <a:t> Cho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1325"/>
                        </a:lnSpc>
                      </a:pPr>
                      <a:r>
                        <a:rPr dirty="0" sz="1200" spc="5">
                          <a:latin typeface="Arial Narrow"/>
                          <a:cs typeface="Arial Narrow"/>
                        </a:rPr>
                        <a:t>St </a:t>
                      </a:r>
                      <a:r>
                        <a:rPr dirty="0" sz="1200" spc="-5">
                          <a:latin typeface="Arial Narrow"/>
                          <a:cs typeface="Arial Narrow"/>
                        </a:rPr>
                        <a:t>Carollo</a:t>
                      </a:r>
                      <a:r>
                        <a:rPr dirty="0" sz="1200" spc="-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Hospital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795">
                        <a:lnSpc>
                          <a:spcPts val="1325"/>
                        </a:lnSpc>
                      </a:pPr>
                      <a:r>
                        <a:rPr dirty="0" sz="1200" spc="-25">
                          <a:latin typeface="Arial Narrow"/>
                          <a:cs typeface="Arial Narrow"/>
                        </a:rPr>
                        <a:t>76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0848">
                <a:tc>
                  <a:txBody>
                    <a:bodyPr/>
                    <a:lstStyle/>
                    <a:p>
                      <a:pPr algn="ctr" marL="10795">
                        <a:lnSpc>
                          <a:spcPts val="1325"/>
                        </a:lnSpc>
                      </a:pPr>
                      <a:r>
                        <a:rPr dirty="0" sz="1200" spc="10">
                          <a:latin typeface="Arial Narrow"/>
                          <a:cs typeface="Arial Narrow"/>
                        </a:rPr>
                        <a:t>Sung </a:t>
                      </a:r>
                      <a:r>
                        <a:rPr dirty="0" sz="1200" spc="-20">
                          <a:latin typeface="Arial Narrow"/>
                          <a:cs typeface="Arial Narrow"/>
                        </a:rPr>
                        <a:t>Ho</a:t>
                      </a:r>
                      <a:r>
                        <a:rPr dirty="0" sz="1200" spc="-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Her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1325"/>
                        </a:lnSpc>
                      </a:pPr>
                      <a:r>
                        <a:rPr dirty="0" sz="1200" spc="-5">
                          <a:latin typeface="Arial Narrow"/>
                          <a:cs typeface="Arial Narrow"/>
                        </a:rPr>
                        <a:t>Catholic University </a:t>
                      </a:r>
                      <a:r>
                        <a:rPr dirty="0" sz="1200" spc="-15">
                          <a:latin typeface="Arial Narrow"/>
                          <a:cs typeface="Arial Narrow"/>
                        </a:rPr>
                        <a:t>of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Korea </a:t>
                      </a:r>
                      <a:r>
                        <a:rPr dirty="0" sz="1200" spc="-15">
                          <a:latin typeface="Arial Narrow"/>
                          <a:cs typeface="Arial Narrow"/>
                        </a:rPr>
                        <a:t>St.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Vincent’s</a:t>
                      </a:r>
                      <a:r>
                        <a:rPr dirty="0" sz="1200" spc="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Hospital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795">
                        <a:lnSpc>
                          <a:spcPts val="1325"/>
                        </a:lnSpc>
                      </a:pPr>
                      <a:r>
                        <a:rPr dirty="0" sz="1200" spc="-25">
                          <a:latin typeface="Arial Narrow"/>
                          <a:cs typeface="Arial Narrow"/>
                        </a:rPr>
                        <a:t>65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6427"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dirty="0" sz="1200">
                          <a:solidFill>
                            <a:srgbClr val="333333"/>
                          </a:solidFill>
                          <a:latin typeface="Arial Narrow"/>
                          <a:cs typeface="Arial Narrow"/>
                        </a:rPr>
                        <a:t>Doo 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Arial Narrow"/>
                          <a:cs typeface="Arial Narrow"/>
                        </a:rPr>
                        <a:t>Soo</a:t>
                      </a:r>
                      <a:r>
                        <a:rPr dirty="0" sz="1200" spc="-25">
                          <a:solidFill>
                            <a:srgbClr val="33333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Arial Narrow"/>
                          <a:cs typeface="Arial Narrow"/>
                        </a:rPr>
                        <a:t>Jeon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952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1420"/>
                        </a:lnSpc>
                      </a:pPr>
                      <a:r>
                        <a:rPr dirty="0" sz="1200" spc="-5">
                          <a:latin typeface="Arial Narrow"/>
                          <a:cs typeface="Arial Narrow"/>
                        </a:rPr>
                        <a:t>Catholic University </a:t>
                      </a:r>
                      <a:r>
                        <a:rPr dirty="0" sz="1200" spc="-15">
                          <a:latin typeface="Arial Narrow"/>
                          <a:cs typeface="Arial Narrow"/>
                        </a:rPr>
                        <a:t>of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Korea </a:t>
                      </a:r>
                      <a:r>
                        <a:rPr dirty="0" sz="1200" spc="-10">
                          <a:latin typeface="Arial Narrow"/>
                          <a:cs typeface="Arial Narrow"/>
                        </a:rPr>
                        <a:t>Incheon </a:t>
                      </a:r>
                      <a:r>
                        <a:rPr dirty="0" sz="1200" spc="10">
                          <a:latin typeface="Arial Narrow"/>
                          <a:cs typeface="Arial Narrow"/>
                        </a:rPr>
                        <a:t>St.</a:t>
                      </a:r>
                      <a:r>
                        <a:rPr dirty="0" sz="1200" spc="2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Mary's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  <a:p>
                      <a:pPr algn="ctr" marL="17780">
                        <a:lnSpc>
                          <a:spcPts val="1310"/>
                        </a:lnSpc>
                        <a:spcBef>
                          <a:spcPts val="135"/>
                        </a:spcBef>
                      </a:pPr>
                      <a:r>
                        <a:rPr dirty="0" sz="1200">
                          <a:latin typeface="Arial Narrow"/>
                          <a:cs typeface="Arial Narrow"/>
                        </a:rPr>
                        <a:t>Hospital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79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dirty="0" sz="1200" spc="-25">
                          <a:latin typeface="Arial Narrow"/>
                          <a:cs typeface="Arial Narrow"/>
                        </a:rPr>
                        <a:t>51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952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0848">
                <a:tc>
                  <a:txBody>
                    <a:bodyPr/>
                    <a:lstStyle/>
                    <a:p>
                      <a:pPr algn="ctr" marL="8255">
                        <a:lnSpc>
                          <a:spcPts val="1325"/>
                        </a:lnSpc>
                      </a:pPr>
                      <a:r>
                        <a:rPr dirty="0" sz="1200">
                          <a:latin typeface="Arial Narrow"/>
                          <a:cs typeface="Arial Narrow"/>
                        </a:rPr>
                        <a:t>Seung </a:t>
                      </a:r>
                      <a:r>
                        <a:rPr dirty="0" sz="1200" spc="-10">
                          <a:latin typeface="Arial Narrow"/>
                          <a:cs typeface="Arial Narrow"/>
                        </a:rPr>
                        <a:t>Hwan</a:t>
                      </a:r>
                      <a:r>
                        <a:rPr dirty="0" sz="1200" spc="-3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>
                          <a:latin typeface="Arial Narrow"/>
                          <a:cs typeface="Arial Narrow"/>
                        </a:rPr>
                        <a:t>Han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ts val="1325"/>
                        </a:lnSpc>
                      </a:pPr>
                      <a:r>
                        <a:rPr dirty="0" sz="1200">
                          <a:latin typeface="Arial Narrow"/>
                          <a:cs typeface="Arial Narrow"/>
                        </a:rPr>
                        <a:t>Gachon </a:t>
                      </a:r>
                      <a:r>
                        <a:rPr dirty="0" sz="1200" spc="-5">
                          <a:latin typeface="Arial Narrow"/>
                          <a:cs typeface="Arial Narrow"/>
                        </a:rPr>
                        <a:t>University Gil </a:t>
                      </a:r>
                      <a:r>
                        <a:rPr dirty="0" sz="1200" spc="5">
                          <a:latin typeface="Arial Narrow"/>
                          <a:cs typeface="Arial Narrow"/>
                        </a:rPr>
                        <a:t>Medical</a:t>
                      </a:r>
                      <a:r>
                        <a:rPr dirty="0" sz="1200" spc="-1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 spc="-5">
                          <a:latin typeface="Arial Narrow"/>
                          <a:cs typeface="Arial Narrow"/>
                        </a:rPr>
                        <a:t>Center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795">
                        <a:lnSpc>
                          <a:spcPts val="1325"/>
                        </a:lnSpc>
                      </a:pPr>
                      <a:r>
                        <a:rPr dirty="0" sz="1200" spc="-25">
                          <a:latin typeface="Arial Narrow"/>
                          <a:cs typeface="Arial Narrow"/>
                        </a:rPr>
                        <a:t>37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0721">
                <a:tc>
                  <a:txBody>
                    <a:bodyPr/>
                    <a:lstStyle/>
                    <a:p>
                      <a:pPr algn="ctr" marL="12700">
                        <a:lnSpc>
                          <a:spcPts val="1325"/>
                        </a:lnSpc>
                      </a:pPr>
                      <a:r>
                        <a:rPr dirty="0" sz="1200" spc="-5">
                          <a:latin typeface="Arial Narrow"/>
                          <a:cs typeface="Arial Narrow"/>
                        </a:rPr>
                        <a:t>Jin-Bae</a:t>
                      </a:r>
                      <a:r>
                        <a:rPr dirty="0" sz="1200" spc="-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 spc="5">
                          <a:latin typeface="Arial Narrow"/>
                          <a:cs typeface="Arial Narrow"/>
                        </a:rPr>
                        <a:t>Lee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ts val="1325"/>
                        </a:lnSpc>
                      </a:pPr>
                      <a:r>
                        <a:rPr dirty="0" sz="1200" spc="5">
                          <a:latin typeface="Arial Narrow"/>
                          <a:cs typeface="Arial Narrow"/>
                        </a:rPr>
                        <a:t>Daegu </a:t>
                      </a:r>
                      <a:r>
                        <a:rPr dirty="0" sz="1200" spc="-15">
                          <a:latin typeface="Arial Narrow"/>
                          <a:cs typeface="Arial Narrow"/>
                        </a:rPr>
                        <a:t>Catholic University </a:t>
                      </a:r>
                      <a:r>
                        <a:rPr dirty="0" sz="1200" spc="-10">
                          <a:latin typeface="Arial Narrow"/>
                          <a:cs typeface="Arial Narrow"/>
                        </a:rPr>
                        <a:t>Medical</a:t>
                      </a:r>
                      <a:r>
                        <a:rPr dirty="0" sz="1200" spc="1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 spc="10">
                          <a:latin typeface="Arial Narrow"/>
                          <a:cs typeface="Arial Narrow"/>
                        </a:rPr>
                        <a:t>Center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795">
                        <a:lnSpc>
                          <a:spcPts val="1325"/>
                        </a:lnSpc>
                      </a:pPr>
                      <a:r>
                        <a:rPr dirty="0" sz="1200" spc="-25">
                          <a:latin typeface="Arial Narrow"/>
                          <a:cs typeface="Arial Narrow"/>
                        </a:rPr>
                        <a:t>22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0822">
                <a:tc>
                  <a:txBody>
                    <a:bodyPr/>
                    <a:lstStyle/>
                    <a:p>
                      <a:pPr algn="ctr" marL="10795">
                        <a:lnSpc>
                          <a:spcPts val="1325"/>
                        </a:lnSpc>
                      </a:pPr>
                      <a:r>
                        <a:rPr dirty="0" sz="1200" spc="5">
                          <a:solidFill>
                            <a:srgbClr val="333333"/>
                          </a:solidFill>
                          <a:latin typeface="Arial Narrow"/>
                          <a:cs typeface="Arial Narrow"/>
                        </a:rPr>
                        <a:t>Cheol </a:t>
                      </a:r>
                      <a:r>
                        <a:rPr dirty="0" sz="1200" spc="-5">
                          <a:solidFill>
                            <a:srgbClr val="333333"/>
                          </a:solidFill>
                          <a:latin typeface="Arial Narrow"/>
                          <a:cs typeface="Arial Narrow"/>
                        </a:rPr>
                        <a:t>Whan</a:t>
                      </a:r>
                      <a:r>
                        <a:rPr dirty="0" sz="1200" spc="-80">
                          <a:solidFill>
                            <a:srgbClr val="33333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 spc="5">
                          <a:solidFill>
                            <a:srgbClr val="333333"/>
                          </a:solidFill>
                          <a:latin typeface="Arial Narrow"/>
                          <a:cs typeface="Arial Narrow"/>
                        </a:rPr>
                        <a:t>Lee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ts val="1325"/>
                        </a:lnSpc>
                      </a:pPr>
                      <a:r>
                        <a:rPr dirty="0" sz="1200" spc="5">
                          <a:latin typeface="Arial Narrow"/>
                          <a:cs typeface="Arial Narrow"/>
                        </a:rPr>
                        <a:t>Asan </a:t>
                      </a:r>
                      <a:r>
                        <a:rPr dirty="0" sz="1200" spc="-10">
                          <a:latin typeface="Arial Narrow"/>
                          <a:cs typeface="Arial Narrow"/>
                        </a:rPr>
                        <a:t>Medical</a:t>
                      </a:r>
                      <a:r>
                        <a:rPr dirty="0" sz="1200" spc="2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200" spc="-5">
                          <a:latin typeface="Arial Narrow"/>
                          <a:cs typeface="Arial Narrow"/>
                        </a:rPr>
                        <a:t>Center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795">
                        <a:lnSpc>
                          <a:spcPts val="1325"/>
                        </a:lnSpc>
                      </a:pPr>
                      <a:r>
                        <a:rPr dirty="0" sz="1200" spc="-25">
                          <a:latin typeface="Arial Narrow"/>
                          <a:cs typeface="Arial Narrow"/>
                        </a:rPr>
                        <a:t>20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133730"/>
            <a:ext cx="3392170" cy="70104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400" spc="-5"/>
              <a:t>Background</a:t>
            </a:r>
            <a:r>
              <a:rPr dirty="0" sz="4400" spc="-45"/>
              <a:t> </a:t>
            </a:r>
            <a:r>
              <a:rPr dirty="0" sz="4400" spc="5"/>
              <a:t>(II)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6713601" y="1235462"/>
            <a:ext cx="5131308" cy="2361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57492" y="2772981"/>
            <a:ext cx="10887075" cy="300228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228590">
              <a:lnSpc>
                <a:spcPct val="100800"/>
              </a:lnSpc>
              <a:spcBef>
                <a:spcPts val="85"/>
              </a:spcBef>
            </a:pPr>
            <a:r>
              <a:rPr dirty="0" sz="1800" spc="-5">
                <a:latin typeface="Arial Narrow"/>
                <a:cs typeface="Arial Narrow"/>
              </a:rPr>
              <a:t>Primary endpoint: </a:t>
            </a:r>
            <a:r>
              <a:rPr dirty="0" sz="1800">
                <a:latin typeface="Arial Narrow"/>
                <a:cs typeface="Arial Narrow"/>
              </a:rPr>
              <a:t>all-cause </a:t>
            </a:r>
            <a:r>
              <a:rPr dirty="0" sz="1800" spc="-15">
                <a:latin typeface="Arial Narrow"/>
                <a:cs typeface="Arial Narrow"/>
              </a:rPr>
              <a:t>mortality, </a:t>
            </a:r>
            <a:r>
              <a:rPr dirty="0" sz="1800">
                <a:latin typeface="Arial Narrow"/>
                <a:cs typeface="Arial Narrow"/>
              </a:rPr>
              <a:t>MI, stroke, </a:t>
            </a:r>
            <a:r>
              <a:rPr dirty="0" sz="1800" spc="-10">
                <a:latin typeface="Arial Narrow"/>
                <a:cs typeface="Arial Narrow"/>
              </a:rPr>
              <a:t>readmission </a:t>
            </a:r>
            <a:r>
              <a:rPr dirty="0" sz="1800" spc="-5">
                <a:latin typeface="Arial Narrow"/>
                <a:cs typeface="Arial Narrow"/>
              </a:rPr>
              <a:t>due </a:t>
            </a:r>
            <a:r>
              <a:rPr dirty="0" sz="1800" spc="-20">
                <a:latin typeface="Arial Narrow"/>
                <a:cs typeface="Arial Narrow"/>
              </a:rPr>
              <a:t>to  </a:t>
            </a:r>
            <a:r>
              <a:rPr dirty="0" sz="1800" spc="5">
                <a:latin typeface="Arial Narrow"/>
                <a:cs typeface="Arial Narrow"/>
              </a:rPr>
              <a:t>ACS, </a:t>
            </a:r>
            <a:r>
              <a:rPr dirty="0" sz="1800" spc="-15">
                <a:latin typeface="Arial Narrow"/>
                <a:cs typeface="Arial Narrow"/>
              </a:rPr>
              <a:t>major </a:t>
            </a:r>
            <a:r>
              <a:rPr dirty="0" sz="1800" spc="-5">
                <a:latin typeface="Arial Narrow"/>
                <a:cs typeface="Arial Narrow"/>
              </a:rPr>
              <a:t>bleeding</a:t>
            </a:r>
            <a:endParaRPr sz="1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endParaRPr sz="20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00">
              <a:latin typeface="Arial Narrow"/>
              <a:cs typeface="Arial Narrow"/>
            </a:endParaRPr>
          </a:p>
          <a:p>
            <a:pPr algn="just" marL="901700" marR="5080" indent="-229235">
              <a:lnSpc>
                <a:spcPts val="2630"/>
              </a:lnSpc>
              <a:buFont typeface="Arial"/>
              <a:buChar char="•"/>
              <a:tabLst>
                <a:tab pos="901700" algn="l"/>
              </a:tabLst>
            </a:pPr>
            <a:r>
              <a:rPr dirty="0" sz="2400">
                <a:latin typeface="Arial Narrow"/>
                <a:cs typeface="Arial Narrow"/>
              </a:rPr>
              <a:t>A trial </a:t>
            </a:r>
            <a:r>
              <a:rPr dirty="0" sz="2400" spc="-5">
                <a:latin typeface="Arial Narrow"/>
                <a:cs typeface="Arial Narrow"/>
              </a:rPr>
              <a:t>with </a:t>
            </a:r>
            <a:r>
              <a:rPr dirty="0" sz="2400" spc="10">
                <a:latin typeface="Arial Narrow"/>
                <a:cs typeface="Arial Narrow"/>
              </a:rPr>
              <a:t>an </a:t>
            </a:r>
            <a:r>
              <a:rPr dirty="0" sz="2400" spc="-5">
                <a:latin typeface="Arial Narrow"/>
                <a:cs typeface="Arial Narrow"/>
              </a:rPr>
              <a:t>adequate sample </a:t>
            </a:r>
            <a:r>
              <a:rPr dirty="0" sz="2400" spc="10">
                <a:latin typeface="Arial Narrow"/>
                <a:cs typeface="Arial Narrow"/>
              </a:rPr>
              <a:t>size </a:t>
            </a:r>
            <a:r>
              <a:rPr dirty="0" sz="2400" spc="-5">
                <a:latin typeface="Arial Narrow"/>
                <a:cs typeface="Arial Narrow"/>
              </a:rPr>
              <a:t>comparing clopidogrel </a:t>
            </a:r>
            <a:r>
              <a:rPr dirty="0" sz="2400" spc="15">
                <a:latin typeface="Arial Narrow"/>
                <a:cs typeface="Arial Narrow"/>
              </a:rPr>
              <a:t>with </a:t>
            </a:r>
            <a:r>
              <a:rPr dirty="0" sz="2400" spc="-10">
                <a:latin typeface="Arial Narrow"/>
                <a:cs typeface="Arial Narrow"/>
              </a:rPr>
              <a:t>aspirin, </a:t>
            </a:r>
            <a:r>
              <a:rPr dirty="0" sz="2400" spc="-5">
                <a:latin typeface="Arial Narrow"/>
                <a:cs typeface="Arial Narrow"/>
              </a:rPr>
              <a:t>focusing solely </a:t>
            </a:r>
            <a:r>
              <a:rPr dirty="0" sz="2400" spc="10">
                <a:latin typeface="Arial Narrow"/>
                <a:cs typeface="Arial Narrow"/>
              </a:rPr>
              <a:t>on  </a:t>
            </a:r>
            <a:r>
              <a:rPr dirty="0" sz="2400">
                <a:latin typeface="Arial Narrow"/>
                <a:cs typeface="Arial Narrow"/>
              </a:rPr>
              <a:t>a </a:t>
            </a:r>
            <a:r>
              <a:rPr dirty="0" sz="2400" spc="-5">
                <a:latin typeface="Arial Narrow"/>
                <a:cs typeface="Arial Narrow"/>
              </a:rPr>
              <a:t>strict </a:t>
            </a:r>
            <a:r>
              <a:rPr dirty="0" sz="2400">
                <a:latin typeface="Arial Narrow"/>
                <a:cs typeface="Arial Narrow"/>
              </a:rPr>
              <a:t>endpoint </a:t>
            </a:r>
            <a:r>
              <a:rPr dirty="0" sz="2400" spc="10">
                <a:latin typeface="Arial Narrow"/>
                <a:cs typeface="Arial Narrow"/>
              </a:rPr>
              <a:t>of </a:t>
            </a:r>
            <a:r>
              <a:rPr dirty="0" sz="2400" spc="-5">
                <a:latin typeface="Arial Narrow"/>
                <a:cs typeface="Arial Narrow"/>
              </a:rPr>
              <a:t>hard </a:t>
            </a:r>
            <a:r>
              <a:rPr dirty="0" sz="2400" spc="-10">
                <a:latin typeface="Arial Narrow"/>
                <a:cs typeface="Arial Narrow"/>
              </a:rPr>
              <a:t>events, </a:t>
            </a:r>
            <a:r>
              <a:rPr dirty="0" sz="2400">
                <a:latin typeface="Arial Narrow"/>
                <a:cs typeface="Arial Narrow"/>
              </a:rPr>
              <a:t>is</a:t>
            </a:r>
            <a:r>
              <a:rPr dirty="0" sz="2400" spc="1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needed.</a:t>
            </a:r>
            <a:endParaRPr sz="2400">
              <a:latin typeface="Arial Narrow"/>
              <a:cs typeface="Arial Narrow"/>
            </a:endParaRPr>
          </a:p>
          <a:p>
            <a:pPr algn="just" marL="901700" marR="251460" indent="-229235">
              <a:lnSpc>
                <a:spcPct val="90000"/>
              </a:lnSpc>
              <a:spcBef>
                <a:spcPts val="965"/>
              </a:spcBef>
              <a:buFont typeface="Arial"/>
              <a:buChar char="•"/>
              <a:tabLst>
                <a:tab pos="901700" algn="l"/>
              </a:tabLst>
            </a:pPr>
            <a:r>
              <a:rPr dirty="0" sz="2400" spc="-15">
                <a:latin typeface="Arial Narrow"/>
                <a:cs typeface="Arial Narrow"/>
              </a:rPr>
              <a:t>Moreover, </a:t>
            </a:r>
            <a:r>
              <a:rPr dirty="0" sz="2400">
                <a:latin typeface="Arial Narrow"/>
                <a:cs typeface="Arial Narrow"/>
              </a:rPr>
              <a:t>targeting </a:t>
            </a:r>
            <a:r>
              <a:rPr dirty="0" sz="2400" spc="-5">
                <a:latin typeface="Arial Narrow"/>
                <a:cs typeface="Arial Narrow"/>
              </a:rPr>
              <a:t>patients with </a:t>
            </a:r>
            <a:r>
              <a:rPr dirty="0" sz="2400">
                <a:latin typeface="Arial Narrow"/>
                <a:cs typeface="Arial Narrow"/>
              </a:rPr>
              <a:t>a </a:t>
            </a:r>
            <a:r>
              <a:rPr dirty="0" sz="2400" spc="-10">
                <a:latin typeface="Arial Narrow"/>
                <a:cs typeface="Arial Narrow"/>
              </a:rPr>
              <a:t>higher </a:t>
            </a:r>
            <a:r>
              <a:rPr dirty="0" sz="2400">
                <a:latin typeface="Arial Narrow"/>
                <a:cs typeface="Arial Narrow"/>
              </a:rPr>
              <a:t>risk </a:t>
            </a:r>
            <a:r>
              <a:rPr dirty="0" sz="2400" spc="-5">
                <a:latin typeface="Arial Narrow"/>
                <a:cs typeface="Arial Narrow"/>
              </a:rPr>
              <a:t>profile </a:t>
            </a:r>
            <a:r>
              <a:rPr dirty="0" sz="2400" spc="-15">
                <a:latin typeface="Arial Narrow"/>
                <a:cs typeface="Arial Narrow"/>
              </a:rPr>
              <a:t>than </a:t>
            </a:r>
            <a:r>
              <a:rPr dirty="0" sz="2400">
                <a:latin typeface="Arial Narrow"/>
                <a:cs typeface="Arial Narrow"/>
              </a:rPr>
              <a:t>those </a:t>
            </a:r>
            <a:r>
              <a:rPr dirty="0" sz="2400" spc="-5">
                <a:latin typeface="Arial Narrow"/>
                <a:cs typeface="Arial Narrow"/>
              </a:rPr>
              <a:t>enrolled </a:t>
            </a:r>
            <a:r>
              <a:rPr dirty="0" sz="2400">
                <a:latin typeface="Arial Narrow"/>
                <a:cs typeface="Arial Narrow"/>
              </a:rPr>
              <a:t>in the </a:t>
            </a:r>
            <a:r>
              <a:rPr dirty="0" sz="2400" spc="-5">
                <a:latin typeface="Arial Narrow"/>
                <a:cs typeface="Arial Narrow"/>
              </a:rPr>
              <a:t>previous  </a:t>
            </a:r>
            <a:r>
              <a:rPr dirty="0" sz="2400" spc="5">
                <a:latin typeface="Arial Narrow"/>
                <a:cs typeface="Arial Narrow"/>
              </a:rPr>
              <a:t>trial </a:t>
            </a:r>
            <a:r>
              <a:rPr dirty="0" sz="2400" spc="-15">
                <a:latin typeface="Arial Narrow"/>
                <a:cs typeface="Arial Narrow"/>
              </a:rPr>
              <a:t>may </a:t>
            </a:r>
            <a:r>
              <a:rPr dirty="0" sz="2400" spc="-10">
                <a:latin typeface="Arial Narrow"/>
                <a:cs typeface="Arial Narrow"/>
              </a:rPr>
              <a:t>provide </a:t>
            </a:r>
            <a:r>
              <a:rPr dirty="0" sz="2400" spc="10">
                <a:latin typeface="Arial Narrow"/>
                <a:cs typeface="Arial Narrow"/>
              </a:rPr>
              <a:t>more </a:t>
            </a:r>
            <a:r>
              <a:rPr dirty="0" sz="2400" spc="-15">
                <a:latin typeface="Arial Narrow"/>
                <a:cs typeface="Arial Narrow"/>
              </a:rPr>
              <a:t>robust </a:t>
            </a:r>
            <a:r>
              <a:rPr dirty="0" sz="2400">
                <a:latin typeface="Arial Narrow"/>
                <a:cs typeface="Arial Narrow"/>
              </a:rPr>
              <a:t>evidence for the </a:t>
            </a:r>
            <a:r>
              <a:rPr dirty="0" sz="2400" spc="-5">
                <a:latin typeface="Arial Narrow"/>
                <a:cs typeface="Arial Narrow"/>
              </a:rPr>
              <a:t>superiority </a:t>
            </a:r>
            <a:r>
              <a:rPr dirty="0" sz="2400" spc="-25">
                <a:latin typeface="Arial Narrow"/>
                <a:cs typeface="Arial Narrow"/>
              </a:rPr>
              <a:t>of </a:t>
            </a:r>
            <a:r>
              <a:rPr dirty="0" sz="2400" spc="-5">
                <a:latin typeface="Arial Narrow"/>
                <a:cs typeface="Arial Narrow"/>
              </a:rPr>
              <a:t>clopidogrel </a:t>
            </a:r>
            <a:r>
              <a:rPr dirty="0" sz="2400" spc="-10">
                <a:latin typeface="Arial Narrow"/>
                <a:cs typeface="Arial Narrow"/>
              </a:rPr>
              <a:t>over </a:t>
            </a:r>
            <a:r>
              <a:rPr dirty="0" sz="2400">
                <a:latin typeface="Arial Narrow"/>
                <a:cs typeface="Arial Narrow"/>
              </a:rPr>
              <a:t>aspirin </a:t>
            </a:r>
            <a:r>
              <a:rPr dirty="0" sz="2400" spc="-10">
                <a:latin typeface="Arial Narrow"/>
                <a:cs typeface="Arial Narrow"/>
              </a:rPr>
              <a:t>and  </a:t>
            </a:r>
            <a:r>
              <a:rPr dirty="0" sz="2400" spc="-5">
                <a:latin typeface="Arial Narrow"/>
                <a:cs typeface="Arial Narrow"/>
              </a:rPr>
              <a:t>help </a:t>
            </a:r>
            <a:r>
              <a:rPr dirty="0" sz="2400" spc="5">
                <a:latin typeface="Arial Narrow"/>
                <a:cs typeface="Arial Narrow"/>
              </a:rPr>
              <a:t>identify </a:t>
            </a:r>
            <a:r>
              <a:rPr dirty="0" sz="2400">
                <a:latin typeface="Arial Narrow"/>
                <a:cs typeface="Arial Narrow"/>
              </a:rPr>
              <a:t>the </a:t>
            </a:r>
            <a:r>
              <a:rPr dirty="0" sz="2400" spc="-5">
                <a:latin typeface="Arial Narrow"/>
                <a:cs typeface="Arial Narrow"/>
              </a:rPr>
              <a:t>patients </a:t>
            </a:r>
            <a:r>
              <a:rPr dirty="0" sz="2400" spc="-15">
                <a:latin typeface="Arial Narrow"/>
                <a:cs typeface="Arial Narrow"/>
              </a:rPr>
              <a:t>who </a:t>
            </a:r>
            <a:r>
              <a:rPr dirty="0" sz="2400" spc="10">
                <a:latin typeface="Arial Narrow"/>
                <a:cs typeface="Arial Narrow"/>
              </a:rPr>
              <a:t>would </a:t>
            </a:r>
            <a:r>
              <a:rPr dirty="0" sz="2400" spc="-10">
                <a:latin typeface="Arial Narrow"/>
                <a:cs typeface="Arial Narrow"/>
              </a:rPr>
              <a:t>benefit </a:t>
            </a:r>
            <a:r>
              <a:rPr dirty="0" sz="2400">
                <a:latin typeface="Arial Narrow"/>
                <a:cs typeface="Arial Narrow"/>
              </a:rPr>
              <a:t>the</a:t>
            </a:r>
            <a:r>
              <a:rPr dirty="0" sz="2400" spc="70">
                <a:latin typeface="Arial Narrow"/>
                <a:cs typeface="Arial Narrow"/>
              </a:rPr>
              <a:t> </a:t>
            </a:r>
            <a:r>
              <a:rPr dirty="0" sz="2400">
                <a:latin typeface="Arial Narrow"/>
                <a:cs typeface="Arial Narrow"/>
              </a:rPr>
              <a:t>most.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0062" y="1090675"/>
            <a:ext cx="2543175" cy="457200"/>
          </a:xfrm>
          <a:prstGeom prst="rect">
            <a:avLst/>
          </a:prstGeom>
          <a:ln w="25400">
            <a:solidFill>
              <a:srgbClr val="006FC0"/>
            </a:solidFill>
          </a:ln>
        </p:spPr>
        <p:txBody>
          <a:bodyPr wrap="square" lIns="0" tIns="33020" rIns="0" bIns="0" rtlCol="0" vert="horz">
            <a:spAutoFit/>
          </a:bodyPr>
          <a:lstStyle/>
          <a:p>
            <a:pPr marL="259715">
              <a:lnSpc>
                <a:spcPct val="100000"/>
              </a:lnSpc>
              <a:spcBef>
                <a:spcPts val="260"/>
              </a:spcBef>
            </a:pPr>
            <a:r>
              <a:rPr dirty="0" sz="2400" spc="-10">
                <a:latin typeface="Arial Narrow"/>
                <a:cs typeface="Arial Narrow"/>
              </a:rPr>
              <a:t>HOST-EXAM</a:t>
            </a:r>
            <a:r>
              <a:rPr dirty="0" sz="2400" spc="-100">
                <a:latin typeface="Arial Narrow"/>
                <a:cs typeface="Arial Narrow"/>
              </a:rPr>
              <a:t> </a:t>
            </a:r>
            <a:r>
              <a:rPr dirty="0" sz="2400" spc="-25">
                <a:latin typeface="Arial Narrow"/>
                <a:cs typeface="Arial Narrow"/>
              </a:rPr>
              <a:t>Trial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1993" y="1895475"/>
            <a:ext cx="6301396" cy="619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408679" y="1264856"/>
            <a:ext cx="217678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>
                <a:latin typeface="Arial"/>
                <a:cs typeface="Arial"/>
              </a:rPr>
              <a:t>Lancet </a:t>
            </a:r>
            <a:r>
              <a:rPr dirty="0" sz="1400" spc="-10">
                <a:latin typeface="Arial"/>
                <a:cs typeface="Arial"/>
              </a:rPr>
              <a:t>2021; </a:t>
            </a:r>
            <a:r>
              <a:rPr dirty="0" sz="1400" spc="-5">
                <a:latin typeface="Arial"/>
                <a:cs typeface="Arial"/>
              </a:rPr>
              <a:t>397:</a:t>
            </a:r>
            <a:r>
              <a:rPr dirty="0" sz="1400" spc="-8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2487–96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133730"/>
            <a:ext cx="3494404" cy="70104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400"/>
              <a:t>Study</a:t>
            </a:r>
            <a:r>
              <a:rPr dirty="0" sz="4400" spc="-90"/>
              <a:t> </a:t>
            </a:r>
            <a:r>
              <a:rPr dirty="0" sz="4400"/>
              <a:t>Objective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700276" y="3605276"/>
            <a:ext cx="9058275" cy="1828800"/>
          </a:xfrm>
          <a:custGeom>
            <a:avLst/>
            <a:gdLst/>
            <a:ahLst/>
            <a:cxnLst/>
            <a:rect l="l" t="t" r="r" b="b"/>
            <a:pathLst>
              <a:path w="9058275" h="1828800">
                <a:moveTo>
                  <a:pt x="0" y="304800"/>
                </a:moveTo>
                <a:lnTo>
                  <a:pt x="3987" y="255343"/>
                </a:lnTo>
                <a:lnTo>
                  <a:pt x="15532" y="208434"/>
                </a:lnTo>
                <a:lnTo>
                  <a:pt x="34008" y="164697"/>
                </a:lnTo>
                <a:lnTo>
                  <a:pt x="58789" y="124760"/>
                </a:lnTo>
                <a:lnTo>
                  <a:pt x="89249" y="89249"/>
                </a:lnTo>
                <a:lnTo>
                  <a:pt x="124760" y="58789"/>
                </a:lnTo>
                <a:lnTo>
                  <a:pt x="164697" y="34008"/>
                </a:lnTo>
                <a:lnTo>
                  <a:pt x="208434" y="15532"/>
                </a:lnTo>
                <a:lnTo>
                  <a:pt x="255343" y="3987"/>
                </a:lnTo>
                <a:lnTo>
                  <a:pt x="304800" y="0"/>
                </a:lnTo>
                <a:lnTo>
                  <a:pt x="8753348" y="0"/>
                </a:lnTo>
                <a:lnTo>
                  <a:pt x="8802807" y="3987"/>
                </a:lnTo>
                <a:lnTo>
                  <a:pt x="8849726" y="15532"/>
                </a:lnTo>
                <a:lnTo>
                  <a:pt x="8893477" y="34008"/>
                </a:lnTo>
                <a:lnTo>
                  <a:pt x="8933431" y="58789"/>
                </a:lnTo>
                <a:lnTo>
                  <a:pt x="8968962" y="89249"/>
                </a:lnTo>
                <a:lnTo>
                  <a:pt x="8999440" y="124760"/>
                </a:lnTo>
                <a:lnTo>
                  <a:pt x="9024238" y="164697"/>
                </a:lnTo>
                <a:lnTo>
                  <a:pt x="9042729" y="208434"/>
                </a:lnTo>
                <a:lnTo>
                  <a:pt x="9054283" y="255343"/>
                </a:lnTo>
                <a:lnTo>
                  <a:pt x="9058275" y="304800"/>
                </a:lnTo>
                <a:lnTo>
                  <a:pt x="9058275" y="1523873"/>
                </a:lnTo>
                <a:lnTo>
                  <a:pt x="9054283" y="1573332"/>
                </a:lnTo>
                <a:lnTo>
                  <a:pt x="9042729" y="1620251"/>
                </a:lnTo>
                <a:lnTo>
                  <a:pt x="9024238" y="1664002"/>
                </a:lnTo>
                <a:lnTo>
                  <a:pt x="8999440" y="1703956"/>
                </a:lnTo>
                <a:lnTo>
                  <a:pt x="8968962" y="1739487"/>
                </a:lnTo>
                <a:lnTo>
                  <a:pt x="8933431" y="1769965"/>
                </a:lnTo>
                <a:lnTo>
                  <a:pt x="8893477" y="1794763"/>
                </a:lnTo>
                <a:lnTo>
                  <a:pt x="8849726" y="1813254"/>
                </a:lnTo>
                <a:lnTo>
                  <a:pt x="8802807" y="1824808"/>
                </a:lnTo>
                <a:lnTo>
                  <a:pt x="8753348" y="1828800"/>
                </a:lnTo>
                <a:lnTo>
                  <a:pt x="304800" y="1828800"/>
                </a:lnTo>
                <a:lnTo>
                  <a:pt x="255343" y="1824808"/>
                </a:lnTo>
                <a:lnTo>
                  <a:pt x="208434" y="1813254"/>
                </a:lnTo>
                <a:lnTo>
                  <a:pt x="164697" y="1794763"/>
                </a:lnTo>
                <a:lnTo>
                  <a:pt x="124760" y="1769965"/>
                </a:lnTo>
                <a:lnTo>
                  <a:pt x="89249" y="1739487"/>
                </a:lnTo>
                <a:lnTo>
                  <a:pt x="58789" y="1703956"/>
                </a:lnTo>
                <a:lnTo>
                  <a:pt x="34008" y="1664002"/>
                </a:lnTo>
                <a:lnTo>
                  <a:pt x="15532" y="1620251"/>
                </a:lnTo>
                <a:lnTo>
                  <a:pt x="3987" y="1573332"/>
                </a:lnTo>
                <a:lnTo>
                  <a:pt x="0" y="1523873"/>
                </a:lnTo>
                <a:lnTo>
                  <a:pt x="0" y="304800"/>
                </a:lnTo>
                <a:close/>
              </a:path>
            </a:pathLst>
          </a:custGeom>
          <a:ln w="25400">
            <a:solidFill>
              <a:srgbClr val="E9171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17575" y="1093724"/>
            <a:ext cx="10066020" cy="4072890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marL="241300" marR="5080" indent="-229235">
              <a:lnSpc>
                <a:spcPct val="92200"/>
              </a:lnSpc>
              <a:spcBef>
                <a:spcPts val="385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750" spc="-125">
                <a:latin typeface="Arial Narrow"/>
                <a:cs typeface="Arial Narrow"/>
              </a:rPr>
              <a:t>To </a:t>
            </a:r>
            <a:r>
              <a:rPr dirty="0" sz="2750" spc="10">
                <a:latin typeface="Arial Narrow"/>
                <a:cs typeface="Arial Narrow"/>
              </a:rPr>
              <a:t>ascertain </a:t>
            </a:r>
            <a:r>
              <a:rPr dirty="0" sz="2750" spc="20">
                <a:latin typeface="Arial Narrow"/>
                <a:cs typeface="Arial Narrow"/>
              </a:rPr>
              <a:t>the </a:t>
            </a:r>
            <a:r>
              <a:rPr dirty="0" sz="2750" spc="5">
                <a:latin typeface="Arial Narrow"/>
                <a:cs typeface="Arial Narrow"/>
              </a:rPr>
              <a:t>efficacy </a:t>
            </a:r>
            <a:r>
              <a:rPr dirty="0" sz="2750" spc="15">
                <a:latin typeface="Arial Narrow"/>
                <a:cs typeface="Arial Narrow"/>
              </a:rPr>
              <a:t>and </a:t>
            </a:r>
            <a:r>
              <a:rPr dirty="0" sz="2750" spc="5">
                <a:latin typeface="Arial Narrow"/>
                <a:cs typeface="Arial Narrow"/>
              </a:rPr>
              <a:t>safety of </a:t>
            </a:r>
            <a:r>
              <a:rPr dirty="0" sz="2750" spc="10">
                <a:latin typeface="Arial Narrow"/>
                <a:cs typeface="Arial Narrow"/>
              </a:rPr>
              <a:t>clopidogrel </a:t>
            </a:r>
            <a:r>
              <a:rPr dirty="0" sz="2750" spc="20">
                <a:latin typeface="Arial Narrow"/>
                <a:cs typeface="Arial Narrow"/>
              </a:rPr>
              <a:t>monotherapy </a:t>
            </a:r>
            <a:r>
              <a:rPr dirty="0" sz="2750" spc="15">
                <a:latin typeface="Arial Narrow"/>
                <a:cs typeface="Arial Narrow"/>
              </a:rPr>
              <a:t>compared  </a:t>
            </a:r>
            <a:r>
              <a:rPr dirty="0" sz="2750" spc="20">
                <a:latin typeface="Arial Narrow"/>
                <a:cs typeface="Arial Narrow"/>
              </a:rPr>
              <a:t>with </a:t>
            </a:r>
            <a:r>
              <a:rPr dirty="0" sz="2750" spc="10">
                <a:latin typeface="Arial Narrow"/>
                <a:cs typeface="Arial Narrow"/>
              </a:rPr>
              <a:t>aspirin </a:t>
            </a:r>
            <a:r>
              <a:rPr dirty="0" sz="2750" spc="15">
                <a:latin typeface="Arial Narrow"/>
                <a:cs typeface="Arial Narrow"/>
              </a:rPr>
              <a:t>monotherapy </a:t>
            </a:r>
            <a:r>
              <a:rPr dirty="0" sz="2750" spc="10">
                <a:latin typeface="Arial Narrow"/>
                <a:cs typeface="Arial Narrow"/>
              </a:rPr>
              <a:t>beyond </a:t>
            </a:r>
            <a:r>
              <a:rPr dirty="0" sz="2750">
                <a:latin typeface="Arial Narrow"/>
                <a:cs typeface="Arial Narrow"/>
              </a:rPr>
              <a:t>the </a:t>
            </a:r>
            <a:r>
              <a:rPr dirty="0" sz="2750" spc="10">
                <a:latin typeface="Arial Narrow"/>
                <a:cs typeface="Arial Narrow"/>
              </a:rPr>
              <a:t>standard </a:t>
            </a:r>
            <a:r>
              <a:rPr dirty="0" sz="2750" spc="15">
                <a:latin typeface="Arial Narrow"/>
                <a:cs typeface="Arial Narrow"/>
              </a:rPr>
              <a:t>duration </a:t>
            </a:r>
            <a:r>
              <a:rPr dirty="0" sz="2750" spc="10">
                <a:latin typeface="Arial Narrow"/>
                <a:cs typeface="Arial Narrow"/>
              </a:rPr>
              <a:t>of </a:t>
            </a:r>
            <a:r>
              <a:rPr dirty="0" sz="2750" spc="20">
                <a:latin typeface="Arial Narrow"/>
                <a:cs typeface="Arial Narrow"/>
              </a:rPr>
              <a:t>DAPT </a:t>
            </a:r>
            <a:r>
              <a:rPr dirty="0" sz="2750" spc="10">
                <a:latin typeface="Arial Narrow"/>
                <a:cs typeface="Arial Narrow"/>
              </a:rPr>
              <a:t>after </a:t>
            </a:r>
            <a:r>
              <a:rPr dirty="0" sz="2750" spc="25">
                <a:latin typeface="Arial Narrow"/>
                <a:cs typeface="Arial Narrow"/>
              </a:rPr>
              <a:t>PCI </a:t>
            </a:r>
            <a:r>
              <a:rPr dirty="0" sz="2750" spc="15">
                <a:latin typeface="Arial Narrow"/>
                <a:cs typeface="Arial Narrow"/>
              </a:rPr>
              <a:t>in  </a:t>
            </a:r>
            <a:r>
              <a:rPr dirty="0" sz="2750" spc="10">
                <a:latin typeface="Arial Narrow"/>
                <a:cs typeface="Arial Narrow"/>
              </a:rPr>
              <a:t>patients </a:t>
            </a:r>
            <a:r>
              <a:rPr dirty="0" sz="2750" spc="5">
                <a:latin typeface="Arial Narrow"/>
                <a:cs typeface="Arial Narrow"/>
              </a:rPr>
              <a:t>at </a:t>
            </a:r>
            <a:r>
              <a:rPr dirty="0" sz="2750" spc="10">
                <a:latin typeface="Arial Narrow"/>
                <a:cs typeface="Arial Narrow"/>
              </a:rPr>
              <a:t>high </a:t>
            </a:r>
            <a:r>
              <a:rPr dirty="0" sz="2750" spc="5">
                <a:latin typeface="Arial Narrow"/>
                <a:cs typeface="Arial Narrow"/>
              </a:rPr>
              <a:t>risk of </a:t>
            </a:r>
            <a:r>
              <a:rPr dirty="0" sz="2750" spc="10">
                <a:latin typeface="Arial Narrow"/>
                <a:cs typeface="Arial Narrow"/>
              </a:rPr>
              <a:t>recurrent </a:t>
            </a:r>
            <a:r>
              <a:rPr dirty="0" sz="2750" spc="15">
                <a:latin typeface="Arial Narrow"/>
                <a:cs typeface="Arial Narrow"/>
              </a:rPr>
              <a:t>ischemic</a:t>
            </a:r>
            <a:r>
              <a:rPr dirty="0" sz="2750" spc="65">
                <a:latin typeface="Arial Narrow"/>
                <a:cs typeface="Arial Narrow"/>
              </a:rPr>
              <a:t> </a:t>
            </a:r>
            <a:r>
              <a:rPr dirty="0" sz="2750" spc="15">
                <a:latin typeface="Arial Narrow"/>
                <a:cs typeface="Arial Narrow"/>
              </a:rPr>
              <a:t>events</a:t>
            </a:r>
            <a:endParaRPr sz="275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endParaRPr sz="3100">
              <a:latin typeface="Arial Narrow"/>
              <a:cs typeface="Arial Narrow"/>
            </a:endParaRPr>
          </a:p>
          <a:p>
            <a:pPr algn="ctr" marL="318135">
              <a:lnSpc>
                <a:spcPct val="100000"/>
              </a:lnSpc>
              <a:spcBef>
                <a:spcPts val="1870"/>
              </a:spcBef>
            </a:pPr>
            <a:r>
              <a:rPr dirty="0" sz="2750" spc="10" b="1">
                <a:solidFill>
                  <a:srgbClr val="C00000"/>
                </a:solidFill>
                <a:latin typeface="Arial Narrow"/>
                <a:cs typeface="Arial Narrow"/>
              </a:rPr>
              <a:t>Working</a:t>
            </a:r>
            <a:r>
              <a:rPr dirty="0" sz="2750" b="1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2750" spc="20" b="1">
                <a:solidFill>
                  <a:srgbClr val="C00000"/>
                </a:solidFill>
                <a:latin typeface="Arial Narrow"/>
                <a:cs typeface="Arial Narrow"/>
              </a:rPr>
              <a:t>Hypothesis</a:t>
            </a:r>
            <a:endParaRPr sz="275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200">
              <a:latin typeface="Arial Narrow"/>
              <a:cs typeface="Arial Narrow"/>
            </a:endParaRPr>
          </a:p>
          <a:p>
            <a:pPr algn="ctr" marL="1080770" marR="521970" indent="-635">
              <a:lnSpc>
                <a:spcPct val="101299"/>
              </a:lnSpc>
            </a:pPr>
            <a:r>
              <a:rPr dirty="0" sz="2750" spc="10" b="1" i="1">
                <a:solidFill>
                  <a:srgbClr val="001F5F"/>
                </a:solidFill>
                <a:latin typeface="Arial Narrow"/>
                <a:cs typeface="Arial Narrow"/>
              </a:rPr>
              <a:t>Clopidogrel </a:t>
            </a:r>
            <a:r>
              <a:rPr dirty="0" sz="2750" spc="20" b="1" i="1">
                <a:solidFill>
                  <a:srgbClr val="001F5F"/>
                </a:solidFill>
                <a:latin typeface="Arial Narrow"/>
                <a:cs typeface="Arial Narrow"/>
              </a:rPr>
              <a:t>monotherapy would </a:t>
            </a:r>
            <a:r>
              <a:rPr dirty="0" sz="2750" spc="25" b="1" i="1">
                <a:solidFill>
                  <a:srgbClr val="001F5F"/>
                </a:solidFill>
                <a:latin typeface="Arial Narrow"/>
                <a:cs typeface="Arial Narrow"/>
              </a:rPr>
              <a:t>be </a:t>
            </a:r>
            <a:r>
              <a:rPr dirty="0" sz="2750" spc="20" b="1" i="1">
                <a:solidFill>
                  <a:srgbClr val="001F5F"/>
                </a:solidFill>
                <a:latin typeface="Arial Narrow"/>
                <a:cs typeface="Arial Narrow"/>
              </a:rPr>
              <a:t>superior </a:t>
            </a:r>
            <a:r>
              <a:rPr dirty="0" sz="2750" spc="5" b="1" i="1">
                <a:solidFill>
                  <a:srgbClr val="001F5F"/>
                </a:solidFill>
                <a:latin typeface="Arial Narrow"/>
                <a:cs typeface="Arial Narrow"/>
              </a:rPr>
              <a:t>to </a:t>
            </a:r>
            <a:r>
              <a:rPr dirty="0" sz="2750" spc="15" b="1" i="1">
                <a:solidFill>
                  <a:srgbClr val="001F5F"/>
                </a:solidFill>
                <a:latin typeface="Arial Narrow"/>
                <a:cs typeface="Arial Narrow"/>
              </a:rPr>
              <a:t>aspirin  </a:t>
            </a:r>
            <a:r>
              <a:rPr dirty="0" sz="2750" spc="20" b="1" i="1">
                <a:solidFill>
                  <a:srgbClr val="001F5F"/>
                </a:solidFill>
                <a:latin typeface="Arial Narrow"/>
                <a:cs typeface="Arial Narrow"/>
              </a:rPr>
              <a:t>monotherapy </a:t>
            </a:r>
            <a:r>
              <a:rPr dirty="0" sz="2750" spc="15" b="1" i="1">
                <a:solidFill>
                  <a:srgbClr val="001F5F"/>
                </a:solidFill>
                <a:latin typeface="Arial Narrow"/>
                <a:cs typeface="Arial Narrow"/>
              </a:rPr>
              <a:t>as </a:t>
            </a:r>
            <a:r>
              <a:rPr dirty="0" sz="2750" spc="10" b="1" i="1">
                <a:solidFill>
                  <a:srgbClr val="001F5F"/>
                </a:solidFill>
                <a:latin typeface="Arial Narrow"/>
                <a:cs typeface="Arial Narrow"/>
              </a:rPr>
              <a:t>a </a:t>
            </a:r>
            <a:r>
              <a:rPr dirty="0" sz="2750" spc="20" b="1" i="1">
                <a:solidFill>
                  <a:srgbClr val="001F5F"/>
                </a:solidFill>
                <a:latin typeface="Arial Narrow"/>
                <a:cs typeface="Arial Narrow"/>
              </a:rPr>
              <a:t>long-term </a:t>
            </a:r>
            <a:r>
              <a:rPr dirty="0" sz="2750" spc="15" b="1" i="1">
                <a:solidFill>
                  <a:srgbClr val="001F5F"/>
                </a:solidFill>
                <a:latin typeface="Arial Narrow"/>
                <a:cs typeface="Arial Narrow"/>
              </a:rPr>
              <a:t>maintenance treatment </a:t>
            </a:r>
            <a:r>
              <a:rPr dirty="0" sz="2750" spc="5" b="1" i="1">
                <a:solidFill>
                  <a:srgbClr val="001F5F"/>
                </a:solidFill>
                <a:latin typeface="Arial Narrow"/>
                <a:cs typeface="Arial Narrow"/>
              </a:rPr>
              <a:t>after</a:t>
            </a:r>
            <a:r>
              <a:rPr dirty="0" sz="2750" spc="-60" b="1" i="1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dirty="0" sz="2750" spc="25" b="1" i="1">
                <a:solidFill>
                  <a:srgbClr val="001F5F"/>
                </a:solidFill>
                <a:latin typeface="Arial Narrow"/>
                <a:cs typeface="Arial Narrow"/>
              </a:rPr>
              <a:t>PCI  in </a:t>
            </a:r>
            <a:r>
              <a:rPr dirty="0" sz="2750" spc="10" b="1" i="1">
                <a:solidFill>
                  <a:srgbClr val="001F5F"/>
                </a:solidFill>
                <a:latin typeface="Arial Narrow"/>
                <a:cs typeface="Arial Narrow"/>
              </a:rPr>
              <a:t>preventing recurrent </a:t>
            </a:r>
            <a:r>
              <a:rPr dirty="0" sz="2750" spc="15" b="1" i="1">
                <a:solidFill>
                  <a:srgbClr val="001F5F"/>
                </a:solidFill>
                <a:latin typeface="Arial Narrow"/>
                <a:cs typeface="Arial Narrow"/>
              </a:rPr>
              <a:t>ischemic</a:t>
            </a:r>
            <a:r>
              <a:rPr dirty="0" sz="2750" spc="-20" b="1" i="1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dirty="0" sz="2750" spc="15" b="1" i="1">
                <a:solidFill>
                  <a:srgbClr val="001F5F"/>
                </a:solidFill>
                <a:latin typeface="Arial Narrow"/>
                <a:cs typeface="Arial Narrow"/>
              </a:rPr>
              <a:t>events.</a:t>
            </a:r>
            <a:endParaRPr sz="275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71056"/>
            <a:ext cx="2957830" cy="70104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400"/>
              <a:t>Study</a:t>
            </a:r>
            <a:r>
              <a:rPr dirty="0" sz="4400" spc="-80"/>
              <a:t> </a:t>
            </a:r>
            <a:r>
              <a:rPr dirty="0" sz="4400"/>
              <a:t>Design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5986526" y="2966973"/>
            <a:ext cx="76200" cy="360045"/>
          </a:xfrm>
          <a:custGeom>
            <a:avLst/>
            <a:gdLst/>
            <a:ahLst/>
            <a:cxnLst/>
            <a:rect l="l" t="t" r="r" b="b"/>
            <a:pathLst>
              <a:path w="76200" h="360045">
                <a:moveTo>
                  <a:pt x="25278" y="283845"/>
                </a:moveTo>
                <a:lnTo>
                  <a:pt x="0" y="283845"/>
                </a:lnTo>
                <a:lnTo>
                  <a:pt x="37973" y="360045"/>
                </a:lnTo>
                <a:lnTo>
                  <a:pt x="69828" y="296545"/>
                </a:lnTo>
                <a:lnTo>
                  <a:pt x="25273" y="296545"/>
                </a:lnTo>
                <a:lnTo>
                  <a:pt x="25278" y="283845"/>
                </a:lnTo>
                <a:close/>
              </a:path>
              <a:path w="76200" h="360045">
                <a:moveTo>
                  <a:pt x="50800" y="0"/>
                </a:moveTo>
                <a:lnTo>
                  <a:pt x="25400" y="0"/>
                </a:lnTo>
                <a:lnTo>
                  <a:pt x="25273" y="296545"/>
                </a:lnTo>
                <a:lnTo>
                  <a:pt x="50673" y="296545"/>
                </a:lnTo>
                <a:lnTo>
                  <a:pt x="50800" y="0"/>
                </a:lnTo>
                <a:close/>
              </a:path>
              <a:path w="76200" h="360045">
                <a:moveTo>
                  <a:pt x="76200" y="283845"/>
                </a:moveTo>
                <a:lnTo>
                  <a:pt x="50678" y="283845"/>
                </a:lnTo>
                <a:lnTo>
                  <a:pt x="50673" y="296545"/>
                </a:lnTo>
                <a:lnTo>
                  <a:pt x="69828" y="296545"/>
                </a:lnTo>
                <a:lnTo>
                  <a:pt x="76200" y="2838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909826" y="4967287"/>
            <a:ext cx="3524250" cy="723900"/>
          </a:xfrm>
          <a:prstGeom prst="rect">
            <a:avLst/>
          </a:prstGeom>
          <a:ln w="25400">
            <a:solidFill>
              <a:srgbClr val="001F5F"/>
            </a:solidFill>
          </a:ln>
        </p:spPr>
        <p:txBody>
          <a:bodyPr wrap="square" lIns="0" tIns="55244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34"/>
              </a:spcBef>
            </a:pPr>
            <a:r>
              <a:rPr dirty="0" sz="2000" spc="-5" b="1">
                <a:latin typeface="Arial Narrow"/>
                <a:cs typeface="Arial Narrow"/>
              </a:rPr>
              <a:t>Clopidogrel</a:t>
            </a:r>
            <a:r>
              <a:rPr dirty="0" sz="2000" spc="-30" b="1">
                <a:latin typeface="Arial Narrow"/>
                <a:cs typeface="Arial Narrow"/>
              </a:rPr>
              <a:t> </a:t>
            </a:r>
            <a:r>
              <a:rPr dirty="0" sz="2000" spc="-5" b="1">
                <a:latin typeface="Arial Narrow"/>
                <a:cs typeface="Arial Narrow"/>
              </a:rPr>
              <a:t>Monotherapy</a:t>
            </a:r>
            <a:endParaRPr sz="20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2000" spc="15">
                <a:latin typeface="Arial Narrow"/>
                <a:cs typeface="Arial Narrow"/>
              </a:rPr>
              <a:t>N </a:t>
            </a:r>
            <a:r>
              <a:rPr dirty="0" sz="2000" spc="10">
                <a:latin typeface="Arial Narrow"/>
                <a:cs typeface="Arial Narrow"/>
              </a:rPr>
              <a:t>=</a:t>
            </a:r>
            <a:r>
              <a:rPr dirty="0" sz="2000" spc="-40">
                <a:latin typeface="Arial Narrow"/>
                <a:cs typeface="Arial Narrow"/>
              </a:rPr>
              <a:t> </a:t>
            </a:r>
            <a:r>
              <a:rPr dirty="0" sz="2000" spc="-10">
                <a:latin typeface="Arial Narrow"/>
                <a:cs typeface="Arial Narrow"/>
              </a:rPr>
              <a:t>2,500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96126" y="4967287"/>
            <a:ext cx="3571875" cy="723900"/>
          </a:xfrm>
          <a:prstGeom prst="rect">
            <a:avLst/>
          </a:prstGeom>
          <a:ln w="25400">
            <a:solidFill>
              <a:srgbClr val="001F5F"/>
            </a:solidFill>
          </a:ln>
        </p:spPr>
        <p:txBody>
          <a:bodyPr wrap="square" lIns="0" tIns="55244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34"/>
              </a:spcBef>
            </a:pPr>
            <a:r>
              <a:rPr dirty="0" sz="2000" b="1">
                <a:latin typeface="Arial Narrow"/>
                <a:cs typeface="Arial Narrow"/>
              </a:rPr>
              <a:t>Aspirin</a:t>
            </a:r>
            <a:r>
              <a:rPr dirty="0" sz="2000" spc="-55" b="1">
                <a:latin typeface="Arial Narrow"/>
                <a:cs typeface="Arial Narrow"/>
              </a:rPr>
              <a:t> </a:t>
            </a:r>
            <a:r>
              <a:rPr dirty="0" sz="2000" spc="-5" b="1">
                <a:latin typeface="Arial Narrow"/>
                <a:cs typeface="Arial Narrow"/>
              </a:rPr>
              <a:t>Monotherapy</a:t>
            </a:r>
            <a:endParaRPr sz="20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2000" spc="15">
                <a:latin typeface="Arial Narrow"/>
                <a:cs typeface="Arial Narrow"/>
              </a:rPr>
              <a:t>N </a:t>
            </a:r>
            <a:r>
              <a:rPr dirty="0" sz="2000" spc="10">
                <a:latin typeface="Arial Narrow"/>
                <a:cs typeface="Arial Narrow"/>
              </a:rPr>
              <a:t>=</a:t>
            </a:r>
            <a:r>
              <a:rPr dirty="0" sz="2000" spc="-40">
                <a:latin typeface="Arial Narrow"/>
                <a:cs typeface="Arial Narrow"/>
              </a:rPr>
              <a:t> </a:t>
            </a:r>
            <a:r>
              <a:rPr dirty="0" sz="2000" spc="-10">
                <a:latin typeface="Arial Narrow"/>
                <a:cs typeface="Arial Narrow"/>
              </a:rPr>
              <a:t>2,500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71951" y="4605401"/>
            <a:ext cx="4707890" cy="4445"/>
          </a:xfrm>
          <a:custGeom>
            <a:avLst/>
            <a:gdLst/>
            <a:ahLst/>
            <a:cxnLst/>
            <a:rect l="l" t="t" r="r" b="b"/>
            <a:pathLst>
              <a:path w="4707890" h="4445">
                <a:moveTo>
                  <a:pt x="0" y="4318"/>
                </a:moveTo>
                <a:lnTo>
                  <a:pt x="4707382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33723" y="4614798"/>
            <a:ext cx="76200" cy="360045"/>
          </a:xfrm>
          <a:custGeom>
            <a:avLst/>
            <a:gdLst/>
            <a:ahLst/>
            <a:cxnLst/>
            <a:rect l="l" t="t" r="r" b="b"/>
            <a:pathLst>
              <a:path w="76200" h="360045">
                <a:moveTo>
                  <a:pt x="25405" y="283844"/>
                </a:moveTo>
                <a:lnTo>
                  <a:pt x="0" y="283844"/>
                </a:lnTo>
                <a:lnTo>
                  <a:pt x="38100" y="360044"/>
                </a:lnTo>
                <a:lnTo>
                  <a:pt x="69850" y="296544"/>
                </a:lnTo>
                <a:lnTo>
                  <a:pt x="25400" y="296544"/>
                </a:lnTo>
                <a:lnTo>
                  <a:pt x="25405" y="283844"/>
                </a:lnTo>
                <a:close/>
              </a:path>
              <a:path w="76200" h="360045">
                <a:moveTo>
                  <a:pt x="50926" y="0"/>
                </a:moveTo>
                <a:lnTo>
                  <a:pt x="25526" y="0"/>
                </a:lnTo>
                <a:lnTo>
                  <a:pt x="25400" y="296544"/>
                </a:lnTo>
                <a:lnTo>
                  <a:pt x="50800" y="296544"/>
                </a:lnTo>
                <a:lnTo>
                  <a:pt x="50926" y="0"/>
                </a:lnTo>
                <a:close/>
              </a:path>
              <a:path w="76200" h="360045">
                <a:moveTo>
                  <a:pt x="76200" y="283844"/>
                </a:moveTo>
                <a:lnTo>
                  <a:pt x="50805" y="283844"/>
                </a:lnTo>
                <a:lnTo>
                  <a:pt x="50800" y="296544"/>
                </a:lnTo>
                <a:lnTo>
                  <a:pt x="69850" y="296544"/>
                </a:lnTo>
                <a:lnTo>
                  <a:pt x="76200" y="2838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339073" y="4614798"/>
            <a:ext cx="76200" cy="360045"/>
          </a:xfrm>
          <a:custGeom>
            <a:avLst/>
            <a:gdLst/>
            <a:ahLst/>
            <a:cxnLst/>
            <a:rect l="l" t="t" r="r" b="b"/>
            <a:pathLst>
              <a:path w="76200" h="360045">
                <a:moveTo>
                  <a:pt x="25405" y="283844"/>
                </a:moveTo>
                <a:lnTo>
                  <a:pt x="0" y="283844"/>
                </a:lnTo>
                <a:lnTo>
                  <a:pt x="38100" y="360044"/>
                </a:lnTo>
                <a:lnTo>
                  <a:pt x="69850" y="296544"/>
                </a:lnTo>
                <a:lnTo>
                  <a:pt x="25400" y="296544"/>
                </a:lnTo>
                <a:lnTo>
                  <a:pt x="25405" y="283844"/>
                </a:lnTo>
                <a:close/>
              </a:path>
              <a:path w="76200" h="360045">
                <a:moveTo>
                  <a:pt x="50926" y="0"/>
                </a:moveTo>
                <a:lnTo>
                  <a:pt x="25526" y="0"/>
                </a:lnTo>
                <a:lnTo>
                  <a:pt x="25400" y="296544"/>
                </a:lnTo>
                <a:lnTo>
                  <a:pt x="50800" y="296544"/>
                </a:lnTo>
                <a:lnTo>
                  <a:pt x="50926" y="0"/>
                </a:lnTo>
                <a:close/>
              </a:path>
              <a:path w="76200" h="360045">
                <a:moveTo>
                  <a:pt x="76200" y="283844"/>
                </a:moveTo>
                <a:lnTo>
                  <a:pt x="50805" y="283844"/>
                </a:lnTo>
                <a:lnTo>
                  <a:pt x="50800" y="296544"/>
                </a:lnTo>
                <a:lnTo>
                  <a:pt x="69850" y="296544"/>
                </a:lnTo>
                <a:lnTo>
                  <a:pt x="76200" y="2838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996051" y="4071873"/>
            <a:ext cx="76200" cy="540385"/>
          </a:xfrm>
          <a:custGeom>
            <a:avLst/>
            <a:gdLst/>
            <a:ahLst/>
            <a:cxnLst/>
            <a:rect l="l" t="t" r="r" b="b"/>
            <a:pathLst>
              <a:path w="76200" h="540385">
                <a:moveTo>
                  <a:pt x="25396" y="463803"/>
                </a:moveTo>
                <a:lnTo>
                  <a:pt x="0" y="463803"/>
                </a:lnTo>
                <a:lnTo>
                  <a:pt x="38100" y="540003"/>
                </a:lnTo>
                <a:lnTo>
                  <a:pt x="69850" y="476503"/>
                </a:lnTo>
                <a:lnTo>
                  <a:pt x="25400" y="476503"/>
                </a:lnTo>
                <a:lnTo>
                  <a:pt x="25396" y="463803"/>
                </a:lnTo>
                <a:close/>
              </a:path>
              <a:path w="76200" h="540385">
                <a:moveTo>
                  <a:pt x="50673" y="0"/>
                </a:moveTo>
                <a:lnTo>
                  <a:pt x="25273" y="0"/>
                </a:lnTo>
                <a:lnTo>
                  <a:pt x="25400" y="476503"/>
                </a:lnTo>
                <a:lnTo>
                  <a:pt x="50800" y="476503"/>
                </a:lnTo>
                <a:lnTo>
                  <a:pt x="50673" y="0"/>
                </a:lnTo>
                <a:close/>
              </a:path>
              <a:path w="76200" h="540385">
                <a:moveTo>
                  <a:pt x="76200" y="463803"/>
                </a:moveTo>
                <a:lnTo>
                  <a:pt x="50796" y="463803"/>
                </a:lnTo>
                <a:lnTo>
                  <a:pt x="50800" y="476503"/>
                </a:lnTo>
                <a:lnTo>
                  <a:pt x="69850" y="476503"/>
                </a:lnTo>
                <a:lnTo>
                  <a:pt x="76200" y="4638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871726" y="2281301"/>
            <a:ext cx="8305800" cy="666750"/>
          </a:xfrm>
          <a:prstGeom prst="rect">
            <a:avLst/>
          </a:prstGeom>
          <a:ln w="25400">
            <a:solidFill>
              <a:srgbClr val="001F5F"/>
            </a:solidFill>
          </a:ln>
        </p:spPr>
        <p:txBody>
          <a:bodyPr wrap="square" lIns="0" tIns="38100" rIns="0" bIns="0" rtlCol="0" vert="horz">
            <a:spAutoFit/>
          </a:bodyPr>
          <a:lstStyle/>
          <a:p>
            <a:pPr marL="1863089" marR="321945" indent="-1534795">
              <a:lnSpc>
                <a:spcPct val="100000"/>
              </a:lnSpc>
              <a:spcBef>
                <a:spcPts val="300"/>
              </a:spcBef>
            </a:pPr>
            <a:r>
              <a:rPr dirty="0" sz="2000" spc="5" b="1">
                <a:latin typeface="Arial Narrow"/>
                <a:cs typeface="Arial Narrow"/>
              </a:rPr>
              <a:t>5,000 </a:t>
            </a:r>
            <a:r>
              <a:rPr dirty="0" sz="2000" spc="-5" b="1">
                <a:latin typeface="Arial Narrow"/>
                <a:cs typeface="Arial Narrow"/>
              </a:rPr>
              <a:t>Patients Being </a:t>
            </a:r>
            <a:r>
              <a:rPr dirty="0" sz="2000" spc="-20" b="1">
                <a:latin typeface="Arial Narrow"/>
                <a:cs typeface="Arial Narrow"/>
              </a:rPr>
              <a:t>Treated </a:t>
            </a:r>
            <a:r>
              <a:rPr dirty="0" sz="2000" spc="-5" b="1">
                <a:latin typeface="Arial Narrow"/>
                <a:cs typeface="Arial Narrow"/>
              </a:rPr>
              <a:t>with </a:t>
            </a:r>
            <a:r>
              <a:rPr dirty="0" sz="2000" b="1">
                <a:latin typeface="Arial Narrow"/>
                <a:cs typeface="Arial Narrow"/>
              </a:rPr>
              <a:t>Standard </a:t>
            </a:r>
            <a:r>
              <a:rPr dirty="0" sz="2000" spc="-10" b="1">
                <a:latin typeface="Arial Narrow"/>
                <a:cs typeface="Arial Narrow"/>
              </a:rPr>
              <a:t>Duration </a:t>
            </a:r>
            <a:r>
              <a:rPr dirty="0" sz="2000" spc="-15" b="1">
                <a:latin typeface="Arial Narrow"/>
                <a:cs typeface="Arial Narrow"/>
              </a:rPr>
              <a:t>of </a:t>
            </a:r>
            <a:r>
              <a:rPr dirty="0" sz="2000" spc="15" b="1">
                <a:latin typeface="Arial Narrow"/>
                <a:cs typeface="Arial Narrow"/>
              </a:rPr>
              <a:t>DAPT </a:t>
            </a:r>
            <a:r>
              <a:rPr dirty="0" sz="2000" spc="-5" b="1">
                <a:latin typeface="Arial Narrow"/>
                <a:cs typeface="Arial Narrow"/>
              </a:rPr>
              <a:t>at High Risk* </a:t>
            </a:r>
            <a:r>
              <a:rPr dirty="0" sz="2000" spc="-15" b="1">
                <a:latin typeface="Arial Narrow"/>
                <a:cs typeface="Arial Narrow"/>
              </a:rPr>
              <a:t>of  </a:t>
            </a:r>
            <a:r>
              <a:rPr dirty="0" sz="2000" spc="-5" b="1">
                <a:latin typeface="Arial Narrow"/>
                <a:cs typeface="Arial Narrow"/>
              </a:rPr>
              <a:t>Recurrent </a:t>
            </a:r>
            <a:r>
              <a:rPr dirty="0" sz="2000" b="1">
                <a:latin typeface="Arial Narrow"/>
                <a:cs typeface="Arial Narrow"/>
              </a:rPr>
              <a:t>Ischemic Events </a:t>
            </a:r>
            <a:r>
              <a:rPr dirty="0" sz="2000" spc="5" b="1">
                <a:latin typeface="Arial Narrow"/>
                <a:cs typeface="Arial Narrow"/>
              </a:rPr>
              <a:t>After </a:t>
            </a:r>
            <a:r>
              <a:rPr dirty="0" sz="2000" spc="15" b="1">
                <a:latin typeface="Arial Narrow"/>
                <a:cs typeface="Arial Narrow"/>
              </a:rPr>
              <a:t>PCI </a:t>
            </a:r>
            <a:r>
              <a:rPr dirty="0" sz="2000" spc="-5" b="1">
                <a:latin typeface="Arial Narrow"/>
                <a:cs typeface="Arial Narrow"/>
              </a:rPr>
              <a:t>with</a:t>
            </a:r>
            <a:r>
              <a:rPr dirty="0" sz="2000" spc="-320" b="1">
                <a:latin typeface="Arial Narrow"/>
                <a:cs typeface="Arial Narrow"/>
              </a:rPr>
              <a:t> </a:t>
            </a:r>
            <a:r>
              <a:rPr dirty="0" sz="2000" spc="15" b="1">
                <a:latin typeface="Arial Narrow"/>
                <a:cs typeface="Arial Narrow"/>
              </a:rPr>
              <a:t>DES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95626" y="3329051"/>
            <a:ext cx="6877050" cy="704850"/>
          </a:xfrm>
          <a:prstGeom prst="rect">
            <a:avLst/>
          </a:prstGeom>
          <a:ln w="25400">
            <a:solidFill>
              <a:srgbClr val="001F5F"/>
            </a:solidFill>
          </a:ln>
        </p:spPr>
        <p:txBody>
          <a:bodyPr wrap="square" lIns="0" tIns="4000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15"/>
              </a:spcBef>
            </a:pPr>
            <a:r>
              <a:rPr dirty="0" sz="2000" spc="-5" b="1">
                <a:latin typeface="Arial Narrow"/>
                <a:cs typeface="Arial Narrow"/>
              </a:rPr>
              <a:t>Randomization</a:t>
            </a:r>
            <a:r>
              <a:rPr dirty="0" sz="2000" spc="20" b="1">
                <a:latin typeface="Arial Narrow"/>
                <a:cs typeface="Arial Narrow"/>
              </a:rPr>
              <a:t> </a:t>
            </a:r>
            <a:r>
              <a:rPr dirty="0" sz="2000" b="1">
                <a:latin typeface="Arial Narrow"/>
                <a:cs typeface="Arial Narrow"/>
              </a:rPr>
              <a:t>(1:1)</a:t>
            </a:r>
            <a:endParaRPr sz="2000">
              <a:latin typeface="Arial Narrow"/>
              <a:cs typeface="Arial Narrow"/>
            </a:endParaRPr>
          </a:p>
          <a:p>
            <a:pPr algn="ctr" marR="6350">
              <a:lnSpc>
                <a:spcPct val="100000"/>
              </a:lnSpc>
            </a:pPr>
            <a:r>
              <a:rPr dirty="0" sz="2000" spc="-15" b="1">
                <a:latin typeface="Arial Narrow"/>
                <a:cs typeface="Arial Narrow"/>
              </a:rPr>
              <a:t>Treatment </a:t>
            </a:r>
            <a:r>
              <a:rPr dirty="0" sz="2000" spc="-5" b="1">
                <a:latin typeface="Arial Narrow"/>
                <a:cs typeface="Arial Narrow"/>
              </a:rPr>
              <a:t>Strategy </a:t>
            </a:r>
            <a:r>
              <a:rPr dirty="0" sz="2000" spc="25" b="1">
                <a:latin typeface="Arial Narrow"/>
                <a:cs typeface="Arial Narrow"/>
              </a:rPr>
              <a:t>of </a:t>
            </a:r>
            <a:r>
              <a:rPr dirty="0" sz="2000" spc="-5" b="1">
                <a:latin typeface="Arial Narrow"/>
                <a:cs typeface="Arial Narrow"/>
              </a:rPr>
              <a:t>Antiplatelet</a:t>
            </a:r>
            <a:r>
              <a:rPr dirty="0" sz="2000" spc="-150" b="1">
                <a:latin typeface="Arial Narrow"/>
                <a:cs typeface="Arial Narrow"/>
              </a:rPr>
              <a:t> </a:t>
            </a:r>
            <a:r>
              <a:rPr dirty="0" sz="2000" spc="-5" b="1">
                <a:latin typeface="Arial Narrow"/>
                <a:cs typeface="Arial Narrow"/>
              </a:rPr>
              <a:t>Monotherapy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10714" y="777941"/>
            <a:ext cx="8510905" cy="1188085"/>
          </a:xfrm>
          <a:prstGeom prst="rect">
            <a:avLst/>
          </a:prstGeom>
        </p:spPr>
        <p:txBody>
          <a:bodyPr wrap="square" lIns="0" tIns="264795" rIns="0" bIns="0" rtlCol="0" vert="horz">
            <a:spAutoFit/>
          </a:bodyPr>
          <a:lstStyle/>
          <a:p>
            <a:pPr marL="907415">
              <a:lnSpc>
                <a:spcPct val="100000"/>
              </a:lnSpc>
              <a:spcBef>
                <a:spcPts val="2085"/>
              </a:spcBef>
            </a:pPr>
            <a:r>
              <a:rPr dirty="0" sz="2750" spc="15" b="1">
                <a:solidFill>
                  <a:srgbClr val="FF0000"/>
                </a:solidFill>
                <a:latin typeface="Arial Narrow"/>
                <a:cs typeface="Arial Narrow"/>
              </a:rPr>
              <a:t>SMART-CHOICE </a:t>
            </a:r>
            <a:r>
              <a:rPr dirty="0" sz="2750" spc="10" b="1">
                <a:solidFill>
                  <a:srgbClr val="FF0000"/>
                </a:solidFill>
                <a:latin typeface="Arial Narrow"/>
                <a:cs typeface="Arial Narrow"/>
              </a:rPr>
              <a:t>3 </a:t>
            </a:r>
            <a:r>
              <a:rPr dirty="0" sz="2400" spc="-15" b="1">
                <a:solidFill>
                  <a:srgbClr val="FF0000"/>
                </a:solidFill>
                <a:latin typeface="Arial Narrow"/>
                <a:cs typeface="Arial Narrow"/>
              </a:rPr>
              <a:t>(ClinicalTrials.gov,</a:t>
            </a:r>
            <a:r>
              <a:rPr dirty="0" sz="2400" spc="45" b="1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2400" b="1">
                <a:solidFill>
                  <a:srgbClr val="FF0000"/>
                </a:solidFill>
                <a:latin typeface="Arial Narrow"/>
                <a:cs typeface="Arial Narrow"/>
              </a:rPr>
              <a:t>NCT04418479)</a:t>
            </a:r>
            <a:endParaRPr sz="2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465"/>
              </a:spcBef>
            </a:pPr>
            <a:r>
              <a:rPr dirty="0" sz="2000" spc="20">
                <a:latin typeface="Arial Narrow"/>
                <a:cs typeface="Arial Narrow"/>
              </a:rPr>
              <a:t>An </a:t>
            </a:r>
            <a:r>
              <a:rPr dirty="0" sz="2000" spc="-5">
                <a:latin typeface="Arial Narrow"/>
                <a:cs typeface="Arial Narrow"/>
              </a:rPr>
              <a:t>investigator-initiated, </a:t>
            </a:r>
            <a:r>
              <a:rPr dirty="0" sz="2000">
                <a:latin typeface="Arial Narrow"/>
                <a:cs typeface="Arial Narrow"/>
              </a:rPr>
              <a:t>randomized, </a:t>
            </a:r>
            <a:r>
              <a:rPr dirty="0" sz="2000" spc="-5">
                <a:latin typeface="Arial Narrow"/>
                <a:cs typeface="Arial Narrow"/>
              </a:rPr>
              <a:t>open-label, </a:t>
            </a:r>
            <a:r>
              <a:rPr dirty="0" sz="2000">
                <a:latin typeface="Arial Narrow"/>
                <a:cs typeface="Arial Narrow"/>
              </a:rPr>
              <a:t>multicenter </a:t>
            </a:r>
            <a:r>
              <a:rPr dirty="0" sz="2000" spc="-10">
                <a:latin typeface="Arial Narrow"/>
                <a:cs typeface="Arial Narrow"/>
              </a:rPr>
              <a:t>trial </a:t>
            </a:r>
            <a:r>
              <a:rPr dirty="0" sz="2000" spc="-5">
                <a:latin typeface="Arial Narrow"/>
                <a:cs typeface="Arial Narrow"/>
              </a:rPr>
              <a:t>at </a:t>
            </a:r>
            <a:r>
              <a:rPr dirty="0" sz="2000" spc="35">
                <a:latin typeface="Arial Narrow"/>
                <a:cs typeface="Arial Narrow"/>
              </a:rPr>
              <a:t>26 </a:t>
            </a:r>
            <a:r>
              <a:rPr dirty="0" sz="2000" spc="-5">
                <a:latin typeface="Arial Narrow"/>
                <a:cs typeface="Arial Narrow"/>
              </a:rPr>
              <a:t>sites </a:t>
            </a:r>
            <a:r>
              <a:rPr dirty="0" sz="2000" spc="5">
                <a:latin typeface="Arial Narrow"/>
                <a:cs typeface="Arial Narrow"/>
              </a:rPr>
              <a:t>in </a:t>
            </a:r>
            <a:r>
              <a:rPr dirty="0" sz="2000">
                <a:latin typeface="Arial Narrow"/>
                <a:cs typeface="Arial Narrow"/>
              </a:rPr>
              <a:t>South</a:t>
            </a:r>
            <a:r>
              <a:rPr dirty="0" sz="2000" spc="-235">
                <a:latin typeface="Arial Narrow"/>
                <a:cs typeface="Arial Narrow"/>
              </a:rPr>
              <a:t> </a:t>
            </a:r>
            <a:r>
              <a:rPr dirty="0" sz="2000" spc="-5">
                <a:latin typeface="Arial Narrow"/>
                <a:cs typeface="Arial Narrow"/>
              </a:rPr>
              <a:t>Korea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90550" y="4848225"/>
            <a:ext cx="981075" cy="952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0610850" y="4800600"/>
            <a:ext cx="1038225" cy="952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6295009" y="4176712"/>
            <a:ext cx="475551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5">
                <a:latin typeface="Arial Narrow"/>
                <a:cs typeface="Arial Narrow"/>
              </a:rPr>
              <a:t>Stratified </a:t>
            </a:r>
            <a:r>
              <a:rPr dirty="0" sz="1400" spc="-20">
                <a:latin typeface="Arial Narrow"/>
                <a:cs typeface="Arial Narrow"/>
              </a:rPr>
              <a:t>by </a:t>
            </a:r>
            <a:r>
              <a:rPr dirty="0" sz="1400">
                <a:latin typeface="Arial Narrow"/>
                <a:cs typeface="Arial Narrow"/>
              </a:rPr>
              <a:t>clinical </a:t>
            </a:r>
            <a:r>
              <a:rPr dirty="0" sz="1400" spc="-5">
                <a:latin typeface="Arial Narrow"/>
                <a:cs typeface="Arial Narrow"/>
              </a:rPr>
              <a:t>presentation </a:t>
            </a:r>
            <a:r>
              <a:rPr dirty="0" sz="1400" spc="15">
                <a:latin typeface="Arial Narrow"/>
                <a:cs typeface="Arial Narrow"/>
              </a:rPr>
              <a:t>at </a:t>
            </a:r>
            <a:r>
              <a:rPr dirty="0" sz="1400" spc="5">
                <a:latin typeface="Arial Narrow"/>
                <a:cs typeface="Arial Narrow"/>
              </a:rPr>
              <a:t>the </a:t>
            </a:r>
            <a:r>
              <a:rPr dirty="0" sz="1400">
                <a:latin typeface="Arial Narrow"/>
                <a:cs typeface="Arial Narrow"/>
              </a:rPr>
              <a:t>index </a:t>
            </a:r>
            <a:r>
              <a:rPr dirty="0" sz="1400" spc="-10">
                <a:latin typeface="Arial Narrow"/>
                <a:cs typeface="Arial Narrow"/>
              </a:rPr>
              <a:t>PCI </a:t>
            </a:r>
            <a:r>
              <a:rPr dirty="0" sz="1400">
                <a:latin typeface="Arial Narrow"/>
                <a:cs typeface="Arial Narrow"/>
              </a:rPr>
              <a:t>and </a:t>
            </a:r>
            <a:r>
              <a:rPr dirty="0" sz="1400" spc="-5">
                <a:latin typeface="Arial Narrow"/>
                <a:cs typeface="Arial Narrow"/>
              </a:rPr>
              <a:t>participating</a:t>
            </a:r>
            <a:r>
              <a:rPr dirty="0" sz="1400" spc="-6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center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0014" y="2991167"/>
            <a:ext cx="2145665" cy="46291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2899"/>
              </a:lnSpc>
              <a:spcBef>
                <a:spcPts val="75"/>
              </a:spcBef>
            </a:pPr>
            <a:r>
              <a:rPr dirty="0" sz="1400" spc="-5">
                <a:latin typeface="Arial Narrow"/>
                <a:cs typeface="Arial Narrow"/>
              </a:rPr>
              <a:t>*Previous MI, medication-treated  diabetes, </a:t>
            </a:r>
            <a:r>
              <a:rPr dirty="0" sz="1400" spc="-10">
                <a:latin typeface="Arial Narrow"/>
                <a:cs typeface="Arial Narrow"/>
              </a:rPr>
              <a:t>complex</a:t>
            </a:r>
            <a:r>
              <a:rPr dirty="0" sz="1400" spc="15">
                <a:latin typeface="Arial Narrow"/>
                <a:cs typeface="Arial Narrow"/>
              </a:rPr>
              <a:t> </a:t>
            </a:r>
            <a:r>
              <a:rPr dirty="0" sz="1400" spc="-10">
                <a:latin typeface="Arial Narrow"/>
                <a:cs typeface="Arial Narrow"/>
              </a:rPr>
              <a:t>PCI</a:t>
            </a:r>
            <a:endParaRPr sz="1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3225" y="61213"/>
            <a:ext cx="3771900" cy="6324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15"/>
              <a:t>Enrollment</a:t>
            </a:r>
            <a:r>
              <a:rPr dirty="0" spc="-60"/>
              <a:t> </a:t>
            </a:r>
            <a:r>
              <a:rPr dirty="0" spc="15"/>
              <a:t>Criteria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36610" y="660336"/>
            <a:ext cx="2408555" cy="448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750" spc="35" b="1">
                <a:solidFill>
                  <a:srgbClr val="C00000"/>
                </a:solidFill>
                <a:latin typeface="Arial Narrow"/>
                <a:cs typeface="Arial Narrow"/>
              </a:rPr>
              <a:t>KEY</a:t>
            </a:r>
            <a:r>
              <a:rPr dirty="0" sz="2750" spc="-100" b="1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2750" spc="25" b="1">
                <a:solidFill>
                  <a:srgbClr val="C00000"/>
                </a:solidFill>
                <a:latin typeface="Arial Narrow"/>
                <a:cs typeface="Arial Narrow"/>
              </a:rPr>
              <a:t>EXCLUSION</a:t>
            </a:r>
            <a:endParaRPr sz="275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1462" y="1262062"/>
            <a:ext cx="5829300" cy="4733925"/>
          </a:xfrm>
          <a:custGeom>
            <a:avLst/>
            <a:gdLst/>
            <a:ahLst/>
            <a:cxnLst/>
            <a:rect l="l" t="t" r="r" b="b"/>
            <a:pathLst>
              <a:path w="5829300" h="4733925">
                <a:moveTo>
                  <a:pt x="0" y="4733925"/>
                </a:moveTo>
                <a:lnTo>
                  <a:pt x="5829300" y="4733925"/>
                </a:lnTo>
                <a:lnTo>
                  <a:pt x="5829300" y="0"/>
                </a:lnTo>
                <a:lnTo>
                  <a:pt x="0" y="0"/>
                </a:lnTo>
                <a:lnTo>
                  <a:pt x="0" y="4733925"/>
                </a:lnTo>
                <a:close/>
              </a:path>
            </a:pathLst>
          </a:custGeom>
          <a:ln w="25400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55600" y="1256855"/>
            <a:ext cx="5662295" cy="466534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342900" indent="-343535">
              <a:lnSpc>
                <a:spcPct val="100000"/>
              </a:lnSpc>
              <a:spcBef>
                <a:spcPts val="420"/>
              </a:spcBef>
              <a:buAutoNum type="arabicPeriod"/>
              <a:tabLst>
                <a:tab pos="342900" algn="l"/>
                <a:tab pos="343535" algn="l"/>
              </a:tabLst>
            </a:pPr>
            <a:r>
              <a:rPr dirty="0" sz="1800">
                <a:latin typeface="Arial Narrow"/>
                <a:cs typeface="Arial Narrow"/>
              </a:rPr>
              <a:t>Patients were </a:t>
            </a:r>
            <a:r>
              <a:rPr dirty="0" sz="1800" spc="-5">
                <a:latin typeface="Arial Narrow"/>
                <a:cs typeface="Arial Narrow"/>
              </a:rPr>
              <a:t>aged 19 </a:t>
            </a:r>
            <a:r>
              <a:rPr dirty="0" sz="1800" spc="-10">
                <a:latin typeface="Arial Narrow"/>
                <a:cs typeface="Arial Narrow"/>
              </a:rPr>
              <a:t>years </a:t>
            </a:r>
            <a:r>
              <a:rPr dirty="0" sz="1800" spc="-5">
                <a:latin typeface="Arial Narrow"/>
                <a:cs typeface="Arial Narrow"/>
              </a:rPr>
              <a:t>or</a:t>
            </a:r>
            <a:r>
              <a:rPr dirty="0" sz="1800" spc="-15">
                <a:latin typeface="Arial Narrow"/>
                <a:cs typeface="Arial Narrow"/>
              </a:rPr>
              <a:t> older.</a:t>
            </a:r>
            <a:endParaRPr sz="1800">
              <a:latin typeface="Arial Narrow"/>
              <a:cs typeface="Arial Narrow"/>
            </a:endParaRPr>
          </a:p>
          <a:p>
            <a:pPr marL="342900" indent="-343535">
              <a:lnSpc>
                <a:spcPct val="100000"/>
              </a:lnSpc>
              <a:spcBef>
                <a:spcPts val="320"/>
              </a:spcBef>
              <a:buAutoNum type="arabicPeriod"/>
              <a:tabLst>
                <a:tab pos="342900" algn="l"/>
                <a:tab pos="343535" algn="l"/>
              </a:tabLst>
            </a:pPr>
            <a:r>
              <a:rPr dirty="0" sz="1800">
                <a:latin typeface="Arial Narrow"/>
                <a:cs typeface="Arial Narrow"/>
              </a:rPr>
              <a:t>Patients </a:t>
            </a:r>
            <a:r>
              <a:rPr dirty="0" sz="1800" spc="-10">
                <a:latin typeface="Arial Narrow"/>
                <a:cs typeface="Arial Narrow"/>
              </a:rPr>
              <a:t>who </a:t>
            </a:r>
            <a:r>
              <a:rPr dirty="0" sz="1800" spc="-5">
                <a:latin typeface="Arial Narrow"/>
                <a:cs typeface="Arial Narrow"/>
              </a:rPr>
              <a:t>had </a:t>
            </a:r>
            <a:r>
              <a:rPr dirty="0" sz="1800">
                <a:latin typeface="Arial Narrow"/>
                <a:cs typeface="Arial Narrow"/>
              </a:rPr>
              <a:t>undergone </a:t>
            </a:r>
            <a:r>
              <a:rPr dirty="0" sz="1800" spc="-5">
                <a:latin typeface="Arial Narrow"/>
                <a:cs typeface="Arial Narrow"/>
              </a:rPr>
              <a:t>successful </a:t>
            </a:r>
            <a:r>
              <a:rPr dirty="0" sz="1800" spc="-15">
                <a:latin typeface="Arial Narrow"/>
                <a:cs typeface="Arial Narrow"/>
              </a:rPr>
              <a:t>PCI </a:t>
            </a:r>
            <a:r>
              <a:rPr dirty="0" sz="1800" spc="-5">
                <a:latin typeface="Arial Narrow"/>
                <a:cs typeface="Arial Narrow"/>
              </a:rPr>
              <a:t>with</a:t>
            </a:r>
            <a:r>
              <a:rPr dirty="0" sz="1800" spc="-40">
                <a:latin typeface="Arial Narrow"/>
                <a:cs typeface="Arial Narrow"/>
              </a:rPr>
              <a:t> </a:t>
            </a:r>
            <a:r>
              <a:rPr dirty="0" sz="1800" spc="5">
                <a:latin typeface="Arial Narrow"/>
                <a:cs typeface="Arial Narrow"/>
              </a:rPr>
              <a:t>DESs</a:t>
            </a:r>
            <a:endParaRPr sz="1800">
              <a:latin typeface="Arial Narrow"/>
              <a:cs typeface="Arial Narrow"/>
            </a:endParaRPr>
          </a:p>
          <a:p>
            <a:pPr marL="342900" indent="-343535">
              <a:lnSpc>
                <a:spcPct val="100000"/>
              </a:lnSpc>
              <a:spcBef>
                <a:spcPts val="315"/>
              </a:spcBef>
              <a:buAutoNum type="arabicPeriod"/>
              <a:tabLst>
                <a:tab pos="342900" algn="l"/>
                <a:tab pos="343535" algn="l"/>
              </a:tabLst>
            </a:pPr>
            <a:r>
              <a:rPr dirty="0" sz="1800">
                <a:latin typeface="Arial Narrow"/>
                <a:cs typeface="Arial Narrow"/>
              </a:rPr>
              <a:t>Patients </a:t>
            </a:r>
            <a:r>
              <a:rPr dirty="0" sz="1800" spc="-10">
                <a:latin typeface="Arial Narrow"/>
                <a:cs typeface="Arial Narrow"/>
              </a:rPr>
              <a:t>who </a:t>
            </a:r>
            <a:r>
              <a:rPr dirty="0" sz="1800" spc="-5">
                <a:latin typeface="Arial Narrow"/>
                <a:cs typeface="Arial Narrow"/>
              </a:rPr>
              <a:t>had </a:t>
            </a:r>
            <a:r>
              <a:rPr dirty="0" sz="1800">
                <a:latin typeface="Arial Narrow"/>
                <a:cs typeface="Arial Narrow"/>
              </a:rPr>
              <a:t>received a </a:t>
            </a:r>
            <a:r>
              <a:rPr dirty="0" sz="1800" spc="-15">
                <a:latin typeface="Arial Narrow"/>
                <a:cs typeface="Arial Narrow"/>
              </a:rPr>
              <a:t>standard </a:t>
            </a:r>
            <a:r>
              <a:rPr dirty="0" sz="1800" spc="-10">
                <a:latin typeface="Arial Narrow"/>
                <a:cs typeface="Arial Narrow"/>
              </a:rPr>
              <a:t>duration </a:t>
            </a:r>
            <a:r>
              <a:rPr dirty="0" sz="1800" spc="-5">
                <a:latin typeface="Arial Narrow"/>
                <a:cs typeface="Arial Narrow"/>
              </a:rPr>
              <a:t>of</a:t>
            </a:r>
            <a:r>
              <a:rPr dirty="0" sz="1800" spc="120">
                <a:latin typeface="Arial Narrow"/>
                <a:cs typeface="Arial Narrow"/>
              </a:rPr>
              <a:t> </a:t>
            </a:r>
            <a:r>
              <a:rPr dirty="0" sz="1800" spc="-15">
                <a:latin typeface="Arial Narrow"/>
                <a:cs typeface="Arial Narrow"/>
              </a:rPr>
              <a:t>DAPT</a:t>
            </a:r>
            <a:endParaRPr sz="1800">
              <a:latin typeface="Arial Narrow"/>
              <a:cs typeface="Arial Narrow"/>
            </a:endParaRPr>
          </a:p>
          <a:p>
            <a:pPr lvl="1" marL="442595" indent="-286385">
              <a:lnSpc>
                <a:spcPct val="100000"/>
              </a:lnSpc>
              <a:spcBef>
                <a:spcPts val="320"/>
              </a:spcBef>
              <a:buFont typeface="Arial"/>
              <a:buChar char="•"/>
              <a:tabLst>
                <a:tab pos="442595" algn="l"/>
                <a:tab pos="443230" algn="l"/>
              </a:tabLst>
            </a:pPr>
            <a:r>
              <a:rPr dirty="0" sz="1800" spc="-5">
                <a:latin typeface="Arial Narrow"/>
                <a:cs typeface="Arial Narrow"/>
              </a:rPr>
              <a:t>≥12 </a:t>
            </a:r>
            <a:r>
              <a:rPr dirty="0" sz="1800">
                <a:latin typeface="Arial Narrow"/>
                <a:cs typeface="Arial Narrow"/>
              </a:rPr>
              <a:t>months </a:t>
            </a:r>
            <a:r>
              <a:rPr dirty="0" sz="1800" spc="-15">
                <a:latin typeface="Arial Narrow"/>
                <a:cs typeface="Arial Narrow"/>
              </a:rPr>
              <a:t>for </a:t>
            </a:r>
            <a:r>
              <a:rPr dirty="0" sz="1800" spc="20">
                <a:latin typeface="Arial Narrow"/>
                <a:cs typeface="Arial Narrow"/>
              </a:rPr>
              <a:t>MI </a:t>
            </a:r>
            <a:r>
              <a:rPr dirty="0" sz="1800">
                <a:latin typeface="Arial Narrow"/>
                <a:cs typeface="Arial Narrow"/>
              </a:rPr>
              <a:t>and </a:t>
            </a:r>
            <a:r>
              <a:rPr dirty="0" sz="1800" spc="-10">
                <a:latin typeface="Arial Narrow"/>
                <a:cs typeface="Arial Narrow"/>
              </a:rPr>
              <a:t>≥6 </a:t>
            </a:r>
            <a:r>
              <a:rPr dirty="0" sz="1800">
                <a:latin typeface="Arial Narrow"/>
                <a:cs typeface="Arial Narrow"/>
              </a:rPr>
              <a:t>months </a:t>
            </a:r>
            <a:r>
              <a:rPr dirty="0" sz="1800" spc="10">
                <a:latin typeface="Arial Narrow"/>
                <a:cs typeface="Arial Narrow"/>
              </a:rPr>
              <a:t>for </a:t>
            </a:r>
            <a:r>
              <a:rPr dirty="0" sz="1800">
                <a:latin typeface="Arial Narrow"/>
                <a:cs typeface="Arial Narrow"/>
              </a:rPr>
              <a:t>any </a:t>
            </a:r>
            <a:r>
              <a:rPr dirty="0" sz="1800" spc="-10">
                <a:latin typeface="Arial Narrow"/>
                <a:cs typeface="Arial Narrow"/>
              </a:rPr>
              <a:t>other</a:t>
            </a:r>
            <a:r>
              <a:rPr dirty="0" sz="1800" spc="-55">
                <a:latin typeface="Arial Narrow"/>
                <a:cs typeface="Arial Narrow"/>
              </a:rPr>
              <a:t> </a:t>
            </a:r>
            <a:r>
              <a:rPr dirty="0" sz="1800">
                <a:latin typeface="Arial Narrow"/>
                <a:cs typeface="Arial Narrow"/>
              </a:rPr>
              <a:t>indication</a:t>
            </a:r>
            <a:endParaRPr sz="1800">
              <a:latin typeface="Arial Narrow"/>
              <a:cs typeface="Arial Narrow"/>
            </a:endParaRPr>
          </a:p>
          <a:p>
            <a:pPr marL="342900" indent="-343535">
              <a:lnSpc>
                <a:spcPct val="100000"/>
              </a:lnSpc>
              <a:spcBef>
                <a:spcPts val="320"/>
              </a:spcBef>
              <a:buAutoNum type="arabicPeriod"/>
              <a:tabLst>
                <a:tab pos="342900" algn="l"/>
                <a:tab pos="343535" algn="l"/>
              </a:tabLst>
            </a:pPr>
            <a:r>
              <a:rPr dirty="0" sz="1800">
                <a:latin typeface="Arial Narrow"/>
                <a:cs typeface="Arial Narrow"/>
              </a:rPr>
              <a:t>Patients </a:t>
            </a:r>
            <a:r>
              <a:rPr dirty="0" sz="1800" spc="-10">
                <a:latin typeface="Arial Narrow"/>
                <a:cs typeface="Arial Narrow"/>
              </a:rPr>
              <a:t>who </a:t>
            </a:r>
            <a:r>
              <a:rPr dirty="0" sz="1800" spc="-5">
                <a:latin typeface="Arial Narrow"/>
                <a:cs typeface="Arial Narrow"/>
              </a:rPr>
              <a:t>had no cardiovascular </a:t>
            </a:r>
            <a:r>
              <a:rPr dirty="0" sz="1800" spc="-10">
                <a:latin typeface="Arial Narrow"/>
                <a:cs typeface="Arial Narrow"/>
              </a:rPr>
              <a:t>events </a:t>
            </a:r>
            <a:r>
              <a:rPr dirty="0" sz="1800" spc="-5">
                <a:latin typeface="Arial Narrow"/>
                <a:cs typeface="Arial Narrow"/>
              </a:rPr>
              <a:t>after </a:t>
            </a:r>
            <a:r>
              <a:rPr dirty="0" sz="1800" spc="10">
                <a:latin typeface="Arial Narrow"/>
                <a:cs typeface="Arial Narrow"/>
              </a:rPr>
              <a:t>the </a:t>
            </a:r>
            <a:r>
              <a:rPr dirty="0" sz="1800" spc="5">
                <a:latin typeface="Arial Narrow"/>
                <a:cs typeface="Arial Narrow"/>
              </a:rPr>
              <a:t>index</a:t>
            </a:r>
            <a:r>
              <a:rPr dirty="0" sz="1800" spc="-20">
                <a:latin typeface="Arial Narrow"/>
                <a:cs typeface="Arial Narrow"/>
              </a:rPr>
              <a:t> </a:t>
            </a:r>
            <a:r>
              <a:rPr dirty="0" sz="1800" spc="-15">
                <a:latin typeface="Arial Narrow"/>
                <a:cs typeface="Arial Narrow"/>
              </a:rPr>
              <a:t>PCI</a:t>
            </a:r>
            <a:endParaRPr sz="1800">
              <a:latin typeface="Arial Narrow"/>
              <a:cs typeface="Arial Narrow"/>
            </a:endParaRPr>
          </a:p>
          <a:p>
            <a:pPr marL="342900" indent="-343535">
              <a:lnSpc>
                <a:spcPct val="100000"/>
              </a:lnSpc>
              <a:spcBef>
                <a:spcPts val="315"/>
              </a:spcBef>
              <a:buAutoNum type="arabicPeriod"/>
              <a:tabLst>
                <a:tab pos="342900" algn="l"/>
                <a:tab pos="343535" algn="l"/>
              </a:tabLst>
            </a:pPr>
            <a:r>
              <a:rPr dirty="0" sz="1800">
                <a:latin typeface="Arial Narrow"/>
                <a:cs typeface="Arial Narrow"/>
              </a:rPr>
              <a:t>Patients </a:t>
            </a:r>
            <a:r>
              <a:rPr dirty="0" sz="1800" spc="-10">
                <a:latin typeface="Arial Narrow"/>
                <a:cs typeface="Arial Narrow"/>
              </a:rPr>
              <a:t>who </a:t>
            </a:r>
            <a:r>
              <a:rPr dirty="0" sz="1800" spc="-5">
                <a:latin typeface="Arial Narrow"/>
                <a:cs typeface="Arial Narrow"/>
              </a:rPr>
              <a:t>at </a:t>
            </a:r>
            <a:r>
              <a:rPr dirty="0" sz="1800" spc="-10">
                <a:latin typeface="Arial Narrow"/>
                <a:cs typeface="Arial Narrow"/>
              </a:rPr>
              <a:t>least </a:t>
            </a:r>
            <a:r>
              <a:rPr dirty="0" sz="1800" spc="-15">
                <a:latin typeface="Arial Narrow"/>
                <a:cs typeface="Arial Narrow"/>
              </a:rPr>
              <a:t>clinical </a:t>
            </a:r>
            <a:r>
              <a:rPr dirty="0" sz="1800" spc="-5">
                <a:latin typeface="Arial Narrow"/>
                <a:cs typeface="Arial Narrow"/>
              </a:rPr>
              <a:t>characteristic (previous </a:t>
            </a:r>
            <a:r>
              <a:rPr dirty="0" sz="1800" spc="20">
                <a:latin typeface="Arial Narrow"/>
                <a:cs typeface="Arial Narrow"/>
              </a:rPr>
              <a:t>MI</a:t>
            </a:r>
            <a:r>
              <a:rPr dirty="0" sz="1800" spc="95">
                <a:latin typeface="Arial Narrow"/>
                <a:cs typeface="Arial Narrow"/>
              </a:rPr>
              <a:t> </a:t>
            </a:r>
            <a:r>
              <a:rPr dirty="0" sz="1800" spc="-5">
                <a:latin typeface="Arial Narrow"/>
                <a:cs typeface="Arial Narrow"/>
              </a:rPr>
              <a:t>or</a:t>
            </a:r>
            <a:endParaRPr sz="1800">
              <a:latin typeface="Arial Narrow"/>
              <a:cs typeface="Arial Narrow"/>
            </a:endParaRPr>
          </a:p>
          <a:p>
            <a:pPr marL="342900" marR="269240">
              <a:lnSpc>
                <a:spcPct val="114700"/>
              </a:lnSpc>
              <a:spcBef>
                <a:spcPts val="80"/>
              </a:spcBef>
            </a:pPr>
            <a:r>
              <a:rPr dirty="0" sz="1800">
                <a:latin typeface="Arial Narrow"/>
                <a:cs typeface="Arial Narrow"/>
              </a:rPr>
              <a:t>medication-treated diabetes) or one complex coronary </a:t>
            </a:r>
            <a:r>
              <a:rPr dirty="0" sz="1800" spc="5">
                <a:latin typeface="Arial Narrow"/>
                <a:cs typeface="Arial Narrow"/>
              </a:rPr>
              <a:t>artery  </a:t>
            </a:r>
            <a:r>
              <a:rPr dirty="0" sz="1800">
                <a:latin typeface="Arial Narrow"/>
                <a:cs typeface="Arial Narrow"/>
              </a:rPr>
              <a:t>lesion</a:t>
            </a:r>
            <a:r>
              <a:rPr dirty="0" sz="1800" spc="-40">
                <a:latin typeface="Arial Narrow"/>
                <a:cs typeface="Arial Narrow"/>
              </a:rPr>
              <a:t> </a:t>
            </a:r>
            <a:r>
              <a:rPr dirty="0" sz="1800" spc="-5">
                <a:latin typeface="Arial Narrow"/>
                <a:cs typeface="Arial Narrow"/>
              </a:rPr>
              <a:t>characteristic</a:t>
            </a:r>
            <a:endParaRPr sz="1800">
              <a:latin typeface="Arial Narrow"/>
              <a:cs typeface="Arial Narrow"/>
            </a:endParaRPr>
          </a:p>
          <a:p>
            <a:pPr lvl="1" marL="443230" indent="-26416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443230" algn="l"/>
                <a:tab pos="443865" algn="l"/>
              </a:tabLst>
            </a:pPr>
            <a:r>
              <a:rPr dirty="0" sz="1200" spc="-15">
                <a:latin typeface="Arial Narrow"/>
                <a:cs typeface="Arial Narrow"/>
              </a:rPr>
              <a:t>True </a:t>
            </a:r>
            <a:r>
              <a:rPr dirty="0" sz="1200" spc="-5">
                <a:latin typeface="Arial Narrow"/>
                <a:cs typeface="Arial Narrow"/>
              </a:rPr>
              <a:t>bifurcation lesion (Medina </a:t>
            </a:r>
            <a:r>
              <a:rPr dirty="0" sz="1200">
                <a:latin typeface="Arial Narrow"/>
                <a:cs typeface="Arial Narrow"/>
              </a:rPr>
              <a:t>1,1,1/1,0,1/0,1,1) </a:t>
            </a:r>
            <a:r>
              <a:rPr dirty="0" sz="1200" spc="-5">
                <a:latin typeface="Arial Narrow"/>
                <a:cs typeface="Arial Narrow"/>
              </a:rPr>
              <a:t>with </a:t>
            </a:r>
            <a:r>
              <a:rPr dirty="0" sz="1200">
                <a:latin typeface="Arial Narrow"/>
                <a:cs typeface="Arial Narrow"/>
              </a:rPr>
              <a:t>side branch</a:t>
            </a:r>
            <a:r>
              <a:rPr dirty="0" sz="1200" spc="50">
                <a:latin typeface="Arial Narrow"/>
                <a:cs typeface="Arial Narrow"/>
              </a:rPr>
              <a:t> </a:t>
            </a:r>
            <a:r>
              <a:rPr dirty="0" sz="1200">
                <a:latin typeface="Arial Narrow"/>
                <a:cs typeface="Arial Narrow"/>
              </a:rPr>
              <a:t>≥2.5mm</a:t>
            </a:r>
            <a:endParaRPr sz="1200">
              <a:latin typeface="Arial Narrow"/>
              <a:cs typeface="Arial Narrow"/>
            </a:endParaRPr>
          </a:p>
          <a:p>
            <a:pPr lvl="1" marL="443230" indent="-26416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443230" algn="l"/>
                <a:tab pos="443865" algn="l"/>
              </a:tabLst>
            </a:pPr>
            <a:r>
              <a:rPr dirty="0" sz="1200">
                <a:latin typeface="Arial Narrow"/>
                <a:cs typeface="Arial Narrow"/>
              </a:rPr>
              <a:t>Chronic </a:t>
            </a:r>
            <a:r>
              <a:rPr dirty="0" sz="1200" spc="-5">
                <a:latin typeface="Arial Narrow"/>
                <a:cs typeface="Arial Narrow"/>
              </a:rPr>
              <a:t>total </a:t>
            </a:r>
            <a:r>
              <a:rPr dirty="0" sz="1200" spc="-10">
                <a:latin typeface="Arial Narrow"/>
                <a:cs typeface="Arial Narrow"/>
              </a:rPr>
              <a:t>occlusion </a:t>
            </a:r>
            <a:r>
              <a:rPr dirty="0" sz="1200" spc="-5">
                <a:latin typeface="Arial Narrow"/>
                <a:cs typeface="Arial Narrow"/>
              </a:rPr>
              <a:t>(≥3 months) </a:t>
            </a:r>
            <a:r>
              <a:rPr dirty="0" sz="1200" spc="-15">
                <a:latin typeface="Arial Narrow"/>
                <a:cs typeface="Arial Narrow"/>
              </a:rPr>
              <a:t>as </a:t>
            </a:r>
            <a:r>
              <a:rPr dirty="0" sz="1200" spc="-5">
                <a:latin typeface="Arial Narrow"/>
                <a:cs typeface="Arial Narrow"/>
              </a:rPr>
              <a:t>target</a:t>
            </a:r>
            <a:r>
              <a:rPr dirty="0" sz="1200" spc="55">
                <a:latin typeface="Arial Narrow"/>
                <a:cs typeface="Arial Narrow"/>
              </a:rPr>
              <a:t> </a:t>
            </a:r>
            <a:r>
              <a:rPr dirty="0" sz="1200" spc="-5">
                <a:latin typeface="Arial Narrow"/>
                <a:cs typeface="Arial Narrow"/>
              </a:rPr>
              <a:t>lesion</a:t>
            </a:r>
            <a:endParaRPr sz="1200">
              <a:latin typeface="Arial Narrow"/>
              <a:cs typeface="Arial Narrow"/>
            </a:endParaRPr>
          </a:p>
          <a:p>
            <a:pPr lvl="1" marL="443230" marR="5080" indent="-263525">
              <a:lnSpc>
                <a:spcPct val="114700"/>
              </a:lnSpc>
              <a:buFont typeface="Arial"/>
              <a:buChar char="•"/>
              <a:tabLst>
                <a:tab pos="443230" algn="l"/>
                <a:tab pos="443865" algn="l"/>
              </a:tabLst>
            </a:pPr>
            <a:r>
              <a:rPr dirty="0" sz="1200" spc="-5">
                <a:latin typeface="Arial Narrow"/>
                <a:cs typeface="Arial Narrow"/>
              </a:rPr>
              <a:t>Unprotected </a:t>
            </a:r>
            <a:r>
              <a:rPr dirty="0" sz="1200" spc="-15">
                <a:latin typeface="Arial Narrow"/>
                <a:cs typeface="Arial Narrow"/>
              </a:rPr>
              <a:t>LM </a:t>
            </a:r>
            <a:r>
              <a:rPr dirty="0" sz="1200" spc="-5">
                <a:latin typeface="Arial Narrow"/>
                <a:cs typeface="Arial Narrow"/>
              </a:rPr>
              <a:t>disease </a:t>
            </a:r>
            <a:r>
              <a:rPr dirty="0" sz="1200" spc="-10">
                <a:latin typeface="Arial Narrow"/>
                <a:cs typeface="Arial Narrow"/>
              </a:rPr>
              <a:t>PCI </a:t>
            </a:r>
            <a:r>
              <a:rPr dirty="0" sz="1200" spc="5">
                <a:latin typeface="Arial Narrow"/>
                <a:cs typeface="Arial Narrow"/>
              </a:rPr>
              <a:t>(LM </a:t>
            </a:r>
            <a:r>
              <a:rPr dirty="0" sz="1200">
                <a:latin typeface="Arial Narrow"/>
                <a:cs typeface="Arial Narrow"/>
              </a:rPr>
              <a:t>ostium, </a:t>
            </a:r>
            <a:r>
              <a:rPr dirty="0" sz="1200" spc="-10">
                <a:latin typeface="Arial Narrow"/>
                <a:cs typeface="Arial Narrow"/>
              </a:rPr>
              <a:t>body, </a:t>
            </a:r>
            <a:r>
              <a:rPr dirty="0" sz="1200">
                <a:latin typeface="Arial Narrow"/>
                <a:cs typeface="Arial Narrow"/>
              </a:rPr>
              <a:t>distal </a:t>
            </a:r>
            <a:r>
              <a:rPr dirty="0" sz="1200" spc="-15">
                <a:latin typeface="Arial Narrow"/>
                <a:cs typeface="Arial Narrow"/>
              </a:rPr>
              <a:t>LM </a:t>
            </a:r>
            <a:r>
              <a:rPr dirty="0" sz="1200" spc="-5">
                <a:latin typeface="Arial Narrow"/>
                <a:cs typeface="Arial Narrow"/>
              </a:rPr>
              <a:t>bifurcation </a:t>
            </a:r>
            <a:r>
              <a:rPr dirty="0" sz="1200" spc="-10">
                <a:latin typeface="Arial Narrow"/>
                <a:cs typeface="Arial Narrow"/>
              </a:rPr>
              <a:t>including </a:t>
            </a:r>
            <a:r>
              <a:rPr dirty="0" sz="1200" spc="-5">
                <a:latin typeface="Arial Narrow"/>
                <a:cs typeface="Arial Narrow"/>
              </a:rPr>
              <a:t>non-true  </a:t>
            </a:r>
            <a:r>
              <a:rPr dirty="0" sz="1200">
                <a:latin typeface="Arial Narrow"/>
                <a:cs typeface="Arial Narrow"/>
              </a:rPr>
              <a:t>bifurcation)</a:t>
            </a:r>
            <a:endParaRPr sz="1200">
              <a:latin typeface="Arial Narrow"/>
              <a:cs typeface="Arial Narrow"/>
            </a:endParaRPr>
          </a:p>
          <a:p>
            <a:pPr lvl="1" marL="443230" indent="-26416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443230" algn="l"/>
                <a:tab pos="443865" algn="l"/>
              </a:tabLst>
            </a:pPr>
            <a:r>
              <a:rPr dirty="0" sz="1200">
                <a:latin typeface="Arial Narrow"/>
                <a:cs typeface="Arial Narrow"/>
              </a:rPr>
              <a:t>Long coronary </a:t>
            </a:r>
            <a:r>
              <a:rPr dirty="0" sz="1200" spc="-5">
                <a:latin typeface="Arial Narrow"/>
                <a:cs typeface="Arial Narrow"/>
              </a:rPr>
              <a:t>lesions (implanted </a:t>
            </a:r>
            <a:r>
              <a:rPr dirty="0" sz="1200">
                <a:latin typeface="Arial Narrow"/>
                <a:cs typeface="Arial Narrow"/>
              </a:rPr>
              <a:t>stent </a:t>
            </a:r>
            <a:r>
              <a:rPr dirty="0" sz="1200" spc="-10">
                <a:latin typeface="Arial Narrow"/>
                <a:cs typeface="Arial Narrow"/>
              </a:rPr>
              <a:t>≥38 </a:t>
            </a:r>
            <a:r>
              <a:rPr dirty="0" sz="1200">
                <a:latin typeface="Arial Narrow"/>
                <a:cs typeface="Arial Narrow"/>
              </a:rPr>
              <a:t>mm in</a:t>
            </a:r>
            <a:r>
              <a:rPr dirty="0" sz="1200" spc="5">
                <a:latin typeface="Arial Narrow"/>
                <a:cs typeface="Arial Narrow"/>
              </a:rPr>
              <a:t> </a:t>
            </a:r>
            <a:r>
              <a:rPr dirty="0" sz="1200">
                <a:latin typeface="Arial Narrow"/>
                <a:cs typeface="Arial Narrow"/>
              </a:rPr>
              <a:t>length)</a:t>
            </a:r>
            <a:endParaRPr sz="1200">
              <a:latin typeface="Arial Narrow"/>
              <a:cs typeface="Arial Narrow"/>
            </a:endParaRPr>
          </a:p>
          <a:p>
            <a:pPr lvl="1" marL="443230" indent="-264160">
              <a:lnSpc>
                <a:spcPct val="100000"/>
              </a:lnSpc>
              <a:spcBef>
                <a:spcPts val="210"/>
              </a:spcBef>
              <a:buFont typeface="Arial"/>
              <a:buChar char="•"/>
              <a:tabLst>
                <a:tab pos="443230" algn="l"/>
                <a:tab pos="443865" algn="l"/>
              </a:tabLst>
            </a:pPr>
            <a:r>
              <a:rPr dirty="0" sz="1200" spc="-5">
                <a:latin typeface="Arial Narrow"/>
                <a:cs typeface="Arial Narrow"/>
              </a:rPr>
              <a:t>Multi-vessel </a:t>
            </a:r>
            <a:r>
              <a:rPr dirty="0" sz="1200" spc="-10">
                <a:latin typeface="Arial Narrow"/>
                <a:cs typeface="Arial Narrow"/>
              </a:rPr>
              <a:t>PCI </a:t>
            </a:r>
            <a:r>
              <a:rPr dirty="0" sz="1200" spc="-5">
                <a:latin typeface="Arial Narrow"/>
                <a:cs typeface="Arial Narrow"/>
              </a:rPr>
              <a:t>(≥2 vessels </a:t>
            </a:r>
            <a:r>
              <a:rPr dirty="0" sz="1200">
                <a:latin typeface="Arial Narrow"/>
                <a:cs typeface="Arial Narrow"/>
              </a:rPr>
              <a:t>treated </a:t>
            </a:r>
            <a:r>
              <a:rPr dirty="0" sz="1200" spc="-15">
                <a:latin typeface="Arial Narrow"/>
                <a:cs typeface="Arial Narrow"/>
              </a:rPr>
              <a:t>at </a:t>
            </a:r>
            <a:r>
              <a:rPr dirty="0" sz="1200" spc="5">
                <a:latin typeface="Arial Narrow"/>
                <a:cs typeface="Arial Narrow"/>
              </a:rPr>
              <a:t>one </a:t>
            </a:r>
            <a:r>
              <a:rPr dirty="0" sz="1200" spc="-10">
                <a:latin typeface="Arial Narrow"/>
                <a:cs typeface="Arial Narrow"/>
              </a:rPr>
              <a:t>PCI</a:t>
            </a:r>
            <a:r>
              <a:rPr dirty="0" sz="1200" spc="95">
                <a:latin typeface="Arial Narrow"/>
                <a:cs typeface="Arial Narrow"/>
              </a:rPr>
              <a:t> </a:t>
            </a:r>
            <a:r>
              <a:rPr dirty="0" sz="1200" spc="-10">
                <a:latin typeface="Arial Narrow"/>
                <a:cs typeface="Arial Narrow"/>
              </a:rPr>
              <a:t>session)</a:t>
            </a:r>
            <a:endParaRPr sz="1200">
              <a:latin typeface="Arial Narrow"/>
              <a:cs typeface="Arial Narrow"/>
            </a:endParaRPr>
          </a:p>
          <a:p>
            <a:pPr lvl="1" marL="443230" indent="-26416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443230" algn="l"/>
                <a:tab pos="443865" algn="l"/>
              </a:tabLst>
            </a:pPr>
            <a:r>
              <a:rPr dirty="0" sz="1200" spc="-5">
                <a:latin typeface="Arial Narrow"/>
                <a:cs typeface="Arial Narrow"/>
              </a:rPr>
              <a:t>Multiple </a:t>
            </a:r>
            <a:r>
              <a:rPr dirty="0" sz="1200" spc="5">
                <a:latin typeface="Arial Narrow"/>
                <a:cs typeface="Arial Narrow"/>
              </a:rPr>
              <a:t>stents needed </a:t>
            </a:r>
            <a:r>
              <a:rPr dirty="0" sz="1200">
                <a:latin typeface="Arial Narrow"/>
                <a:cs typeface="Arial Narrow"/>
              </a:rPr>
              <a:t>(≥3 </a:t>
            </a:r>
            <a:r>
              <a:rPr dirty="0" sz="1200" spc="5">
                <a:latin typeface="Arial Narrow"/>
                <a:cs typeface="Arial Narrow"/>
              </a:rPr>
              <a:t>more </a:t>
            </a:r>
            <a:r>
              <a:rPr dirty="0" sz="1200">
                <a:latin typeface="Arial Narrow"/>
                <a:cs typeface="Arial Narrow"/>
              </a:rPr>
              <a:t>stent </a:t>
            </a:r>
            <a:r>
              <a:rPr dirty="0" sz="1200" spc="10">
                <a:latin typeface="Arial Narrow"/>
                <a:cs typeface="Arial Narrow"/>
              </a:rPr>
              <a:t>per</a:t>
            </a:r>
            <a:r>
              <a:rPr dirty="0" sz="1200" spc="-150">
                <a:latin typeface="Arial Narrow"/>
                <a:cs typeface="Arial Narrow"/>
              </a:rPr>
              <a:t> </a:t>
            </a:r>
            <a:r>
              <a:rPr dirty="0" sz="1200">
                <a:latin typeface="Arial Narrow"/>
                <a:cs typeface="Arial Narrow"/>
              </a:rPr>
              <a:t>patient)</a:t>
            </a:r>
            <a:endParaRPr sz="1200">
              <a:latin typeface="Arial Narrow"/>
              <a:cs typeface="Arial Narrow"/>
            </a:endParaRPr>
          </a:p>
          <a:p>
            <a:pPr lvl="1" marL="443230" indent="-264160">
              <a:lnSpc>
                <a:spcPct val="100000"/>
              </a:lnSpc>
              <a:spcBef>
                <a:spcPts val="209"/>
              </a:spcBef>
              <a:buFont typeface="Arial"/>
              <a:buChar char="•"/>
              <a:tabLst>
                <a:tab pos="443230" algn="l"/>
                <a:tab pos="443865" algn="l"/>
              </a:tabLst>
            </a:pPr>
            <a:r>
              <a:rPr dirty="0" sz="1200">
                <a:latin typeface="Arial Narrow"/>
                <a:cs typeface="Arial Narrow"/>
              </a:rPr>
              <a:t>In-stent </a:t>
            </a:r>
            <a:r>
              <a:rPr dirty="0" sz="1200" spc="-5">
                <a:latin typeface="Arial Narrow"/>
                <a:cs typeface="Arial Narrow"/>
              </a:rPr>
              <a:t>restenosis lesion </a:t>
            </a:r>
            <a:r>
              <a:rPr dirty="0" sz="1200" spc="-15">
                <a:latin typeface="Arial Narrow"/>
                <a:cs typeface="Arial Narrow"/>
              </a:rPr>
              <a:t>as </a:t>
            </a:r>
            <a:r>
              <a:rPr dirty="0" sz="1200" spc="-5">
                <a:latin typeface="Arial Narrow"/>
                <a:cs typeface="Arial Narrow"/>
              </a:rPr>
              <a:t>target</a:t>
            </a:r>
            <a:r>
              <a:rPr dirty="0" sz="1200" spc="25">
                <a:latin typeface="Arial Narrow"/>
                <a:cs typeface="Arial Narrow"/>
              </a:rPr>
              <a:t> </a:t>
            </a:r>
            <a:r>
              <a:rPr dirty="0" sz="1200" spc="-5">
                <a:latin typeface="Arial Narrow"/>
                <a:cs typeface="Arial Narrow"/>
              </a:rPr>
              <a:t>lesion</a:t>
            </a:r>
            <a:endParaRPr sz="1200">
              <a:latin typeface="Arial Narrow"/>
              <a:cs typeface="Arial Narrow"/>
            </a:endParaRPr>
          </a:p>
          <a:p>
            <a:pPr lvl="1" marL="443230" indent="-264160">
              <a:lnSpc>
                <a:spcPct val="100000"/>
              </a:lnSpc>
              <a:spcBef>
                <a:spcPts val="210"/>
              </a:spcBef>
              <a:buFont typeface="Arial"/>
              <a:buChar char="•"/>
              <a:tabLst>
                <a:tab pos="443230" algn="l"/>
                <a:tab pos="443865" algn="l"/>
              </a:tabLst>
            </a:pPr>
            <a:r>
              <a:rPr dirty="0" sz="1200">
                <a:latin typeface="Arial Narrow"/>
                <a:cs typeface="Arial Narrow"/>
              </a:rPr>
              <a:t>Severely </a:t>
            </a:r>
            <a:r>
              <a:rPr dirty="0" sz="1200" spc="-5">
                <a:latin typeface="Arial Narrow"/>
                <a:cs typeface="Arial Narrow"/>
              </a:rPr>
              <a:t>calcified lesion </a:t>
            </a:r>
            <a:r>
              <a:rPr dirty="0" sz="1200" spc="-10">
                <a:latin typeface="Arial Narrow"/>
                <a:cs typeface="Arial Narrow"/>
              </a:rPr>
              <a:t>(encircling calcium </a:t>
            </a:r>
            <a:r>
              <a:rPr dirty="0" sz="1200">
                <a:latin typeface="Arial Narrow"/>
                <a:cs typeface="Arial Narrow"/>
              </a:rPr>
              <a:t>in</a:t>
            </a:r>
            <a:r>
              <a:rPr dirty="0" sz="1200" spc="25">
                <a:latin typeface="Arial Narrow"/>
                <a:cs typeface="Arial Narrow"/>
              </a:rPr>
              <a:t> </a:t>
            </a:r>
            <a:r>
              <a:rPr dirty="0" sz="1200" spc="-5">
                <a:latin typeface="Arial Narrow"/>
                <a:cs typeface="Arial Narrow"/>
              </a:rPr>
              <a:t>angiography)</a:t>
            </a:r>
            <a:endParaRPr sz="1200">
              <a:latin typeface="Arial Narrow"/>
              <a:cs typeface="Arial Narrow"/>
            </a:endParaRPr>
          </a:p>
          <a:p>
            <a:pPr lvl="1" marL="443230" indent="-26416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443230" algn="l"/>
                <a:tab pos="443865" algn="l"/>
              </a:tabLst>
            </a:pPr>
            <a:r>
              <a:rPr dirty="0" sz="1200">
                <a:latin typeface="Arial Narrow"/>
                <a:cs typeface="Arial Narrow"/>
              </a:rPr>
              <a:t>Ostial coronary </a:t>
            </a:r>
            <a:r>
              <a:rPr dirty="0" sz="1200" spc="-5">
                <a:latin typeface="Arial Narrow"/>
                <a:cs typeface="Arial Narrow"/>
              </a:rPr>
              <a:t>lesion </a:t>
            </a:r>
            <a:r>
              <a:rPr dirty="0" sz="1200">
                <a:latin typeface="Arial Narrow"/>
                <a:cs typeface="Arial Narrow"/>
              </a:rPr>
              <a:t>(LAD, </a:t>
            </a:r>
            <a:r>
              <a:rPr dirty="0" sz="1200" spc="5">
                <a:latin typeface="Arial Narrow"/>
                <a:cs typeface="Arial Narrow"/>
              </a:rPr>
              <a:t>LCX,</a:t>
            </a:r>
            <a:r>
              <a:rPr dirty="0" sz="1200" spc="-110">
                <a:latin typeface="Arial Narrow"/>
                <a:cs typeface="Arial Narrow"/>
              </a:rPr>
              <a:t> </a:t>
            </a:r>
            <a:r>
              <a:rPr dirty="0" sz="1200">
                <a:latin typeface="Arial Narrow"/>
                <a:cs typeface="Arial Narrow"/>
              </a:rPr>
              <a:t>RCA)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24651" y="1262062"/>
            <a:ext cx="5829300" cy="4733925"/>
          </a:xfrm>
          <a:prstGeom prst="rect">
            <a:avLst/>
          </a:prstGeom>
          <a:ln w="25400">
            <a:solidFill>
              <a:srgbClr val="CF3D3D"/>
            </a:solidFill>
          </a:ln>
        </p:spPr>
        <p:txBody>
          <a:bodyPr wrap="square" lIns="0" tIns="48260" rIns="0" bIns="0" rtlCol="0" vert="horz">
            <a:spAutoFit/>
          </a:bodyPr>
          <a:lstStyle/>
          <a:p>
            <a:pPr marL="627380" indent="-343535">
              <a:lnSpc>
                <a:spcPct val="100000"/>
              </a:lnSpc>
              <a:spcBef>
                <a:spcPts val="380"/>
              </a:spcBef>
              <a:buAutoNum type="arabicPeriod"/>
              <a:tabLst>
                <a:tab pos="626745" algn="l"/>
                <a:tab pos="627380" algn="l"/>
              </a:tabLst>
            </a:pPr>
            <a:r>
              <a:rPr dirty="0" sz="1800">
                <a:latin typeface="Arial Narrow"/>
                <a:cs typeface="Arial Narrow"/>
              </a:rPr>
              <a:t>Ongoing long-term treatment </a:t>
            </a:r>
            <a:r>
              <a:rPr dirty="0" sz="1800" spc="-5">
                <a:latin typeface="Arial Narrow"/>
                <a:cs typeface="Arial Narrow"/>
              </a:rPr>
              <a:t>with </a:t>
            </a:r>
            <a:r>
              <a:rPr dirty="0" sz="1800" spc="5">
                <a:latin typeface="Arial Narrow"/>
                <a:cs typeface="Arial Narrow"/>
              </a:rPr>
              <a:t>oral</a:t>
            </a:r>
            <a:r>
              <a:rPr dirty="0" sz="1800" spc="-40">
                <a:latin typeface="Arial Narrow"/>
                <a:cs typeface="Arial Narrow"/>
              </a:rPr>
              <a:t> </a:t>
            </a:r>
            <a:r>
              <a:rPr dirty="0" sz="1800" spc="-5">
                <a:latin typeface="Arial Narrow"/>
                <a:cs typeface="Arial Narrow"/>
              </a:rPr>
              <a:t>anticoagulants;</a:t>
            </a:r>
            <a:endParaRPr sz="1800">
              <a:latin typeface="Arial Narrow"/>
              <a:cs typeface="Arial Narrow"/>
            </a:endParaRPr>
          </a:p>
          <a:p>
            <a:pPr marL="626745" marR="523875" indent="-343535">
              <a:lnSpc>
                <a:spcPct val="114700"/>
              </a:lnSpc>
              <a:buAutoNum type="arabicPeriod"/>
              <a:tabLst>
                <a:tab pos="626745" algn="l"/>
                <a:tab pos="627380" algn="l"/>
              </a:tabLst>
            </a:pPr>
            <a:r>
              <a:rPr dirty="0" sz="1800" spc="-5">
                <a:latin typeface="Arial Narrow"/>
                <a:cs typeface="Arial Narrow"/>
              </a:rPr>
              <a:t>Need of </a:t>
            </a:r>
            <a:r>
              <a:rPr dirty="0" sz="1800" spc="-15">
                <a:latin typeface="Arial Narrow"/>
                <a:cs typeface="Arial Narrow"/>
              </a:rPr>
              <a:t>DAPT </a:t>
            </a:r>
            <a:r>
              <a:rPr dirty="0" sz="1800" spc="10">
                <a:latin typeface="Arial Narrow"/>
                <a:cs typeface="Arial Narrow"/>
              </a:rPr>
              <a:t>for </a:t>
            </a:r>
            <a:r>
              <a:rPr dirty="0" sz="1800" spc="-5">
                <a:latin typeface="Arial Narrow"/>
                <a:cs typeface="Arial Narrow"/>
              </a:rPr>
              <a:t>any </a:t>
            </a:r>
            <a:r>
              <a:rPr dirty="0" sz="1800" spc="-10">
                <a:latin typeface="Arial Narrow"/>
                <a:cs typeface="Arial Narrow"/>
              </a:rPr>
              <a:t>reason other </a:t>
            </a:r>
            <a:r>
              <a:rPr dirty="0" sz="1800" spc="5">
                <a:latin typeface="Arial Narrow"/>
                <a:cs typeface="Arial Narrow"/>
              </a:rPr>
              <a:t>than </a:t>
            </a:r>
            <a:r>
              <a:rPr dirty="0" sz="1800" spc="-5">
                <a:latin typeface="Arial Narrow"/>
                <a:cs typeface="Arial Narrow"/>
              </a:rPr>
              <a:t>coronary </a:t>
            </a:r>
            <a:r>
              <a:rPr dirty="0" sz="1800" spc="-10">
                <a:latin typeface="Arial Narrow"/>
                <a:cs typeface="Arial Narrow"/>
              </a:rPr>
              <a:t>artery  </a:t>
            </a:r>
            <a:r>
              <a:rPr dirty="0" sz="1800" spc="-5">
                <a:latin typeface="Arial Narrow"/>
                <a:cs typeface="Arial Narrow"/>
              </a:rPr>
              <a:t>disease;</a:t>
            </a:r>
            <a:endParaRPr sz="1800">
              <a:latin typeface="Arial Narrow"/>
              <a:cs typeface="Arial Narrow"/>
            </a:endParaRPr>
          </a:p>
          <a:p>
            <a:pPr marL="627380" indent="-343535">
              <a:lnSpc>
                <a:spcPct val="100000"/>
              </a:lnSpc>
              <a:spcBef>
                <a:spcPts val="320"/>
              </a:spcBef>
              <a:buAutoNum type="arabicPeriod"/>
              <a:tabLst>
                <a:tab pos="626745" algn="l"/>
                <a:tab pos="627380" algn="l"/>
              </a:tabLst>
            </a:pPr>
            <a:r>
              <a:rPr dirty="0" sz="1800">
                <a:latin typeface="Arial Narrow"/>
                <a:cs typeface="Arial Narrow"/>
              </a:rPr>
              <a:t>Use </a:t>
            </a:r>
            <a:r>
              <a:rPr dirty="0" sz="1800" spc="-5">
                <a:latin typeface="Arial Narrow"/>
                <a:cs typeface="Arial Narrow"/>
              </a:rPr>
              <a:t>of </a:t>
            </a:r>
            <a:r>
              <a:rPr dirty="0" sz="1800">
                <a:latin typeface="Arial Narrow"/>
                <a:cs typeface="Arial Narrow"/>
              </a:rPr>
              <a:t>single </a:t>
            </a:r>
            <a:r>
              <a:rPr dirty="0" sz="1800" spc="-5">
                <a:latin typeface="Arial Narrow"/>
                <a:cs typeface="Arial Narrow"/>
              </a:rPr>
              <a:t>antiplatelet therapy at</a:t>
            </a:r>
            <a:r>
              <a:rPr dirty="0" sz="1800" spc="-10">
                <a:latin typeface="Arial Narrow"/>
                <a:cs typeface="Arial Narrow"/>
              </a:rPr>
              <a:t> screening</a:t>
            </a:r>
            <a:endParaRPr sz="1800">
              <a:latin typeface="Arial Narrow"/>
              <a:cs typeface="Arial Narrow"/>
            </a:endParaRPr>
          </a:p>
          <a:p>
            <a:pPr marL="627380" indent="-343535">
              <a:lnSpc>
                <a:spcPct val="100000"/>
              </a:lnSpc>
              <a:spcBef>
                <a:spcPts val="320"/>
              </a:spcBef>
              <a:buAutoNum type="arabicPeriod"/>
              <a:tabLst>
                <a:tab pos="626745" algn="l"/>
                <a:tab pos="627380" algn="l"/>
              </a:tabLst>
            </a:pPr>
            <a:r>
              <a:rPr dirty="0" sz="1800" spc="-5">
                <a:latin typeface="Arial Narrow"/>
                <a:cs typeface="Arial Narrow"/>
              </a:rPr>
              <a:t>Contraindications </a:t>
            </a:r>
            <a:r>
              <a:rPr dirty="0" sz="1800" spc="-20">
                <a:latin typeface="Arial Narrow"/>
                <a:cs typeface="Arial Narrow"/>
              </a:rPr>
              <a:t>to </a:t>
            </a:r>
            <a:r>
              <a:rPr dirty="0" sz="1800" spc="-5">
                <a:latin typeface="Arial Narrow"/>
                <a:cs typeface="Arial Narrow"/>
              </a:rPr>
              <a:t>aspirin or</a:t>
            </a:r>
            <a:r>
              <a:rPr dirty="0" sz="1800" spc="65">
                <a:latin typeface="Arial Narrow"/>
                <a:cs typeface="Arial Narrow"/>
              </a:rPr>
              <a:t> </a:t>
            </a:r>
            <a:r>
              <a:rPr dirty="0" sz="1800" spc="-5">
                <a:latin typeface="Arial Narrow"/>
                <a:cs typeface="Arial Narrow"/>
              </a:rPr>
              <a:t>clopidogrel</a:t>
            </a:r>
            <a:endParaRPr sz="1800">
              <a:latin typeface="Arial Narrow"/>
              <a:cs typeface="Arial Narrow"/>
            </a:endParaRPr>
          </a:p>
          <a:p>
            <a:pPr marL="627380" indent="-343535">
              <a:lnSpc>
                <a:spcPct val="100000"/>
              </a:lnSpc>
              <a:spcBef>
                <a:spcPts val="315"/>
              </a:spcBef>
              <a:buAutoNum type="arabicPeriod"/>
              <a:tabLst>
                <a:tab pos="626745" algn="l"/>
                <a:tab pos="627380" algn="l"/>
              </a:tabLst>
            </a:pPr>
            <a:r>
              <a:rPr dirty="0" sz="1800">
                <a:latin typeface="Arial Narrow"/>
                <a:cs typeface="Arial Narrow"/>
              </a:rPr>
              <a:t>Pregnancy </a:t>
            </a:r>
            <a:r>
              <a:rPr dirty="0" sz="1800" spc="-5">
                <a:latin typeface="Arial Narrow"/>
                <a:cs typeface="Arial Narrow"/>
              </a:rPr>
              <a:t>or </a:t>
            </a:r>
            <a:r>
              <a:rPr dirty="0" sz="1800" spc="-10">
                <a:latin typeface="Arial Narrow"/>
                <a:cs typeface="Arial Narrow"/>
              </a:rPr>
              <a:t>breast</a:t>
            </a:r>
            <a:r>
              <a:rPr dirty="0" sz="1800" spc="-35">
                <a:latin typeface="Arial Narrow"/>
                <a:cs typeface="Arial Narrow"/>
              </a:rPr>
              <a:t> </a:t>
            </a:r>
            <a:r>
              <a:rPr dirty="0" sz="1800" spc="-5">
                <a:latin typeface="Arial Narrow"/>
                <a:cs typeface="Arial Narrow"/>
              </a:rPr>
              <a:t>feeding</a:t>
            </a:r>
            <a:endParaRPr sz="1800">
              <a:latin typeface="Arial Narrow"/>
              <a:cs typeface="Arial Narrow"/>
            </a:endParaRPr>
          </a:p>
          <a:p>
            <a:pPr algn="just" marL="626745" marR="704215" indent="-343535">
              <a:lnSpc>
                <a:spcPct val="114700"/>
              </a:lnSpc>
              <a:spcBef>
                <a:spcPts val="80"/>
              </a:spcBef>
              <a:buAutoNum type="arabicPeriod"/>
              <a:tabLst>
                <a:tab pos="627380" algn="l"/>
              </a:tabLst>
            </a:pPr>
            <a:r>
              <a:rPr dirty="0" sz="1800" spc="-5">
                <a:latin typeface="Arial Narrow"/>
                <a:cs typeface="Arial Narrow"/>
              </a:rPr>
              <a:t>Non-cardiac co-morbid conditions </a:t>
            </a:r>
            <a:r>
              <a:rPr dirty="0" sz="1800" spc="5">
                <a:latin typeface="Arial Narrow"/>
                <a:cs typeface="Arial Narrow"/>
              </a:rPr>
              <a:t>are </a:t>
            </a:r>
            <a:r>
              <a:rPr dirty="0" sz="1800" spc="-10">
                <a:latin typeface="Arial Narrow"/>
                <a:cs typeface="Arial Narrow"/>
              </a:rPr>
              <a:t>present </a:t>
            </a:r>
            <a:r>
              <a:rPr dirty="0" sz="1800" spc="-5">
                <a:latin typeface="Arial Narrow"/>
                <a:cs typeface="Arial Narrow"/>
              </a:rPr>
              <a:t>with </a:t>
            </a:r>
            <a:r>
              <a:rPr dirty="0" sz="1800" spc="-10">
                <a:latin typeface="Arial Narrow"/>
                <a:cs typeface="Arial Narrow"/>
              </a:rPr>
              <a:t>life  </a:t>
            </a:r>
            <a:r>
              <a:rPr dirty="0" sz="1800" spc="-5">
                <a:latin typeface="Arial Narrow"/>
                <a:cs typeface="Arial Narrow"/>
              </a:rPr>
              <a:t>expectancy </a:t>
            </a:r>
            <a:r>
              <a:rPr dirty="0" sz="1800" spc="15">
                <a:latin typeface="Arial Narrow"/>
                <a:cs typeface="Arial Narrow"/>
              </a:rPr>
              <a:t>&lt;2 </a:t>
            </a:r>
            <a:r>
              <a:rPr dirty="0" sz="1800">
                <a:latin typeface="Arial Narrow"/>
                <a:cs typeface="Arial Narrow"/>
              </a:rPr>
              <a:t>year </a:t>
            </a:r>
            <a:r>
              <a:rPr dirty="0" sz="1800" spc="-5">
                <a:latin typeface="Arial Narrow"/>
                <a:cs typeface="Arial Narrow"/>
              </a:rPr>
              <a:t>or </a:t>
            </a:r>
            <a:r>
              <a:rPr dirty="0" sz="1800" spc="5">
                <a:latin typeface="Arial Narrow"/>
                <a:cs typeface="Arial Narrow"/>
              </a:rPr>
              <a:t>that </a:t>
            </a:r>
            <a:r>
              <a:rPr dirty="0" sz="1800" spc="-15">
                <a:latin typeface="Arial Narrow"/>
                <a:cs typeface="Arial Narrow"/>
              </a:rPr>
              <a:t>may </a:t>
            </a:r>
            <a:r>
              <a:rPr dirty="0" sz="1800">
                <a:latin typeface="Arial Narrow"/>
                <a:cs typeface="Arial Narrow"/>
              </a:rPr>
              <a:t>result </a:t>
            </a:r>
            <a:r>
              <a:rPr dirty="0" sz="1800" spc="-15">
                <a:latin typeface="Arial Narrow"/>
                <a:cs typeface="Arial Narrow"/>
              </a:rPr>
              <a:t>in </a:t>
            </a:r>
            <a:r>
              <a:rPr dirty="0" sz="1800" spc="-5">
                <a:latin typeface="Arial Narrow"/>
                <a:cs typeface="Arial Narrow"/>
              </a:rPr>
              <a:t>protocol </a:t>
            </a:r>
            <a:r>
              <a:rPr dirty="0" sz="1800" spc="5">
                <a:latin typeface="Arial Narrow"/>
                <a:cs typeface="Arial Narrow"/>
              </a:rPr>
              <a:t>non-  </a:t>
            </a:r>
            <a:r>
              <a:rPr dirty="0" sz="1800" spc="-5">
                <a:latin typeface="Arial Narrow"/>
                <a:cs typeface="Arial Narrow"/>
              </a:rPr>
              <a:t>compliance </a:t>
            </a:r>
            <a:r>
              <a:rPr dirty="0" sz="1800" spc="5">
                <a:latin typeface="Arial Narrow"/>
                <a:cs typeface="Arial Narrow"/>
              </a:rPr>
              <a:t>(per </a:t>
            </a:r>
            <a:r>
              <a:rPr dirty="0" sz="1800" spc="-20">
                <a:latin typeface="Arial Narrow"/>
                <a:cs typeface="Arial Narrow"/>
              </a:rPr>
              <a:t>site </a:t>
            </a:r>
            <a:r>
              <a:rPr dirty="0" sz="1800" spc="-5">
                <a:latin typeface="Arial Narrow"/>
                <a:cs typeface="Arial Narrow"/>
              </a:rPr>
              <a:t>investigator’s </a:t>
            </a:r>
            <a:r>
              <a:rPr dirty="0" sz="1800" spc="-10">
                <a:latin typeface="Arial Narrow"/>
                <a:cs typeface="Arial Narrow"/>
              </a:rPr>
              <a:t>medical</a:t>
            </a:r>
            <a:r>
              <a:rPr dirty="0" sz="1800" spc="80">
                <a:latin typeface="Arial Narrow"/>
                <a:cs typeface="Arial Narrow"/>
              </a:rPr>
              <a:t> </a:t>
            </a:r>
            <a:r>
              <a:rPr dirty="0" sz="1800" spc="-5">
                <a:latin typeface="Arial Narrow"/>
                <a:cs typeface="Arial Narrow"/>
              </a:rPr>
              <a:t>judgment)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65629" y="675893"/>
            <a:ext cx="1635760" cy="4495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750" spc="25" b="1">
                <a:solidFill>
                  <a:srgbClr val="006FC0"/>
                </a:solidFill>
                <a:latin typeface="Arial Narrow"/>
                <a:cs typeface="Arial Narrow"/>
              </a:rPr>
              <a:t>INCLUSION</a:t>
            </a:r>
            <a:endParaRPr sz="275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18089" y="271589"/>
            <a:ext cx="4167631" cy="5369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96690" y="110807"/>
            <a:ext cx="4230370" cy="70104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400"/>
              <a:t>Study</a:t>
            </a:r>
            <a:r>
              <a:rPr dirty="0" sz="4400" spc="-55"/>
              <a:t> </a:t>
            </a:r>
            <a:r>
              <a:rPr dirty="0" sz="4400" spc="-5"/>
              <a:t>Organization</a:t>
            </a:r>
            <a:endParaRPr sz="44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68210" y="1212088"/>
          <a:ext cx="11281410" cy="40392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44010"/>
                <a:gridCol w="7118350"/>
              </a:tblGrid>
              <a:tr h="65608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2000" spc="-5" b="1">
                          <a:latin typeface="Arial Narrow"/>
                          <a:cs typeface="Arial Narrow"/>
                        </a:rPr>
                        <a:t>Principal</a:t>
                      </a:r>
                      <a:r>
                        <a:rPr dirty="0" sz="2000" spc="-2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2000" b="1">
                          <a:latin typeface="Arial Narrow"/>
                          <a:cs typeface="Arial Narrow"/>
                        </a:rPr>
                        <a:t>Investigator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28575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2000" spc="-15" b="1">
                          <a:latin typeface="Arial Narrow"/>
                          <a:cs typeface="Arial Narrow"/>
                        </a:rPr>
                        <a:t>Joo-Yong</a:t>
                      </a:r>
                      <a:r>
                        <a:rPr dirty="0" sz="2000" spc="-5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2000" spc="-5" b="1">
                          <a:latin typeface="Arial Narrow"/>
                          <a:cs typeface="Arial Narrow"/>
                        </a:rPr>
                        <a:t>Hahn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28575">
                      <a:solidFill>
                        <a:srgbClr val="155F82"/>
                      </a:solidFill>
                      <a:prstDash val="solid"/>
                    </a:lnB>
                  </a:tcPr>
                </a:tc>
              </a:tr>
              <a:tr h="7010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2000" spc="-5" b="1">
                          <a:latin typeface="Arial Narrow"/>
                          <a:cs typeface="Arial Narrow"/>
                        </a:rPr>
                        <a:t>Steering</a:t>
                      </a:r>
                      <a:r>
                        <a:rPr dirty="0" sz="2000" spc="2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2000" b="1">
                          <a:latin typeface="Arial Narrow"/>
                          <a:cs typeface="Arial Narrow"/>
                        </a:rPr>
                        <a:t>Committee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B="0" marT="42545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28575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155F82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4615" marR="38798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2000" spc="-15" b="1">
                          <a:latin typeface="Arial Narrow"/>
                          <a:cs typeface="Arial Narrow"/>
                        </a:rPr>
                        <a:t>Joo-Yong </a:t>
                      </a:r>
                      <a:r>
                        <a:rPr dirty="0" sz="2000" spc="5" b="1">
                          <a:latin typeface="Arial Narrow"/>
                          <a:cs typeface="Arial Narrow"/>
                        </a:rPr>
                        <a:t>Hahn, </a:t>
                      </a:r>
                      <a:r>
                        <a:rPr dirty="0" sz="2000" spc="-25" b="1">
                          <a:latin typeface="Arial Narrow"/>
                          <a:cs typeface="Arial Narrow"/>
                        </a:rPr>
                        <a:t>Young </a:t>
                      </a:r>
                      <a:r>
                        <a:rPr dirty="0" sz="2000" spc="5" b="1">
                          <a:latin typeface="Arial Narrow"/>
                          <a:cs typeface="Arial Narrow"/>
                        </a:rPr>
                        <a:t>Bin Song, </a:t>
                      </a:r>
                      <a:r>
                        <a:rPr dirty="0" sz="2000" spc="-10" b="1">
                          <a:latin typeface="Arial Narrow"/>
                          <a:cs typeface="Arial Narrow"/>
                        </a:rPr>
                        <a:t>Kyeong </a:t>
                      </a:r>
                      <a:r>
                        <a:rPr dirty="0" sz="2000" spc="15" b="1">
                          <a:latin typeface="Arial Narrow"/>
                          <a:cs typeface="Arial Narrow"/>
                        </a:rPr>
                        <a:t>Ho </a:t>
                      </a:r>
                      <a:r>
                        <a:rPr dirty="0" sz="2000" spc="-25" b="1">
                          <a:latin typeface="Arial Narrow"/>
                          <a:cs typeface="Arial Narrow"/>
                        </a:rPr>
                        <a:t>Yun, </a:t>
                      </a:r>
                      <a:r>
                        <a:rPr dirty="0" sz="2000" spc="-10" b="1">
                          <a:latin typeface="Arial Narrow"/>
                          <a:cs typeface="Arial Narrow"/>
                        </a:rPr>
                        <a:t>Jang-Whan</a:t>
                      </a:r>
                      <a:r>
                        <a:rPr dirty="0" sz="2000" spc="-13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2000" spc="-5" b="1">
                          <a:latin typeface="Arial Narrow"/>
                          <a:cs typeface="Arial Narrow"/>
                        </a:rPr>
                        <a:t>Bae,  </a:t>
                      </a:r>
                      <a:r>
                        <a:rPr dirty="0" sz="2000" spc="5" b="1">
                          <a:latin typeface="Arial Narrow"/>
                          <a:cs typeface="Arial Narrow"/>
                        </a:rPr>
                        <a:t>Cheol </a:t>
                      </a:r>
                      <a:r>
                        <a:rPr dirty="0" sz="2000" spc="-5" b="1">
                          <a:latin typeface="Arial Narrow"/>
                          <a:cs typeface="Arial Narrow"/>
                        </a:rPr>
                        <a:t>Whan </a:t>
                      </a:r>
                      <a:r>
                        <a:rPr dirty="0" sz="2000" spc="5" b="1">
                          <a:latin typeface="Arial Narrow"/>
                          <a:cs typeface="Arial Narrow"/>
                        </a:rPr>
                        <a:t>Lee, </a:t>
                      </a:r>
                      <a:r>
                        <a:rPr dirty="0" sz="2000" spc="-5" b="1">
                          <a:latin typeface="Arial Narrow"/>
                          <a:cs typeface="Arial Narrow"/>
                        </a:rPr>
                        <a:t>Kiyuk Chang, </a:t>
                      </a:r>
                      <a:r>
                        <a:rPr dirty="0" sz="2000" b="1">
                          <a:latin typeface="Arial Narrow"/>
                          <a:cs typeface="Arial Narrow"/>
                        </a:rPr>
                        <a:t>Hyun-Jong </a:t>
                      </a:r>
                      <a:r>
                        <a:rPr dirty="0" sz="2000" spc="5" b="1">
                          <a:latin typeface="Arial Narrow"/>
                          <a:cs typeface="Arial Narrow"/>
                        </a:rPr>
                        <a:t>Lee, </a:t>
                      </a:r>
                      <a:r>
                        <a:rPr dirty="0" sz="2000" spc="-5" b="1">
                          <a:latin typeface="Arial Narrow"/>
                          <a:cs typeface="Arial Narrow"/>
                        </a:rPr>
                        <a:t>Jin-Ok</a:t>
                      </a:r>
                      <a:r>
                        <a:rPr dirty="0" sz="2000" spc="-21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2000" spc="-5" b="1">
                          <a:latin typeface="Arial Narrow"/>
                          <a:cs typeface="Arial Narrow"/>
                        </a:rPr>
                        <a:t>Jeong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B="0" marT="42545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28575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155F82">
                        <a:alpha val="19999"/>
                      </a:srgbClr>
                    </a:solidFill>
                  </a:tcPr>
                </a:tc>
              </a:tr>
              <a:tr h="65608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2000" spc="-5" b="1">
                          <a:latin typeface="Arial Narrow"/>
                          <a:cs typeface="Arial Narrow"/>
                        </a:rPr>
                        <a:t>Data </a:t>
                      </a:r>
                      <a:r>
                        <a:rPr dirty="0" sz="2000" spc="-10" b="1">
                          <a:latin typeface="Arial Narrow"/>
                          <a:cs typeface="Arial Narrow"/>
                        </a:rPr>
                        <a:t>Safety </a:t>
                      </a:r>
                      <a:r>
                        <a:rPr dirty="0" sz="2000" spc="10" b="1">
                          <a:latin typeface="Arial Narrow"/>
                          <a:cs typeface="Arial Narrow"/>
                        </a:rPr>
                        <a:t>and </a:t>
                      </a:r>
                      <a:r>
                        <a:rPr dirty="0" sz="2000" b="1">
                          <a:latin typeface="Arial Narrow"/>
                          <a:cs typeface="Arial Narrow"/>
                        </a:rPr>
                        <a:t>Monitoring</a:t>
                      </a:r>
                      <a:r>
                        <a:rPr dirty="0" sz="2000" spc="-9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2000" b="1">
                          <a:latin typeface="Arial Narrow"/>
                          <a:cs typeface="Arial Narrow"/>
                        </a:rPr>
                        <a:t>Board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2000" b="1">
                          <a:latin typeface="Arial Narrow"/>
                          <a:cs typeface="Arial Narrow"/>
                        </a:rPr>
                        <a:t>Jun-Hee </a:t>
                      </a:r>
                      <a:r>
                        <a:rPr dirty="0" sz="2000" spc="5" b="1">
                          <a:latin typeface="Arial Narrow"/>
                          <a:cs typeface="Arial Narrow"/>
                        </a:rPr>
                        <a:t>Lee, </a:t>
                      </a:r>
                      <a:r>
                        <a:rPr dirty="0" sz="2000" b="1">
                          <a:latin typeface="Arial Narrow"/>
                          <a:cs typeface="Arial Narrow"/>
                        </a:rPr>
                        <a:t>Sun Woo </a:t>
                      </a:r>
                      <a:r>
                        <a:rPr dirty="0" sz="2000" spc="-5" b="1">
                          <a:latin typeface="Arial Narrow"/>
                          <a:cs typeface="Arial Narrow"/>
                        </a:rPr>
                        <a:t>Kim, </a:t>
                      </a:r>
                      <a:r>
                        <a:rPr dirty="0" sz="2000" spc="20" b="1">
                          <a:latin typeface="Arial Narrow"/>
                          <a:cs typeface="Arial Narrow"/>
                        </a:rPr>
                        <a:t>So </a:t>
                      </a:r>
                      <a:r>
                        <a:rPr dirty="0" sz="2000" spc="5" b="1">
                          <a:latin typeface="Arial Narrow"/>
                          <a:cs typeface="Arial Narrow"/>
                        </a:rPr>
                        <a:t>Ree</a:t>
                      </a:r>
                      <a:r>
                        <a:rPr dirty="0" sz="2000" spc="-24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2000" spc="10" b="1">
                          <a:latin typeface="Arial Narrow"/>
                          <a:cs typeface="Arial Narrow"/>
                        </a:rPr>
                        <a:t>Kim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</a:tr>
              <a:tr h="65608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2000" b="1">
                          <a:latin typeface="Arial Narrow"/>
                          <a:cs typeface="Arial Narrow"/>
                        </a:rPr>
                        <a:t>Clinical </a:t>
                      </a:r>
                      <a:r>
                        <a:rPr dirty="0" sz="2000" spc="-5" b="1">
                          <a:latin typeface="Arial Narrow"/>
                          <a:cs typeface="Arial Narrow"/>
                        </a:rPr>
                        <a:t>Event Adjudication</a:t>
                      </a:r>
                      <a:r>
                        <a:rPr dirty="0" sz="2000" spc="-12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2000" b="1">
                          <a:latin typeface="Arial Narrow"/>
                          <a:cs typeface="Arial Narrow"/>
                        </a:rPr>
                        <a:t>Committee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155F82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2000" b="1">
                          <a:latin typeface="Arial Narrow"/>
                          <a:cs typeface="Arial Narrow"/>
                        </a:rPr>
                        <a:t>Sang-Ho </a:t>
                      </a:r>
                      <a:r>
                        <a:rPr dirty="0" sz="2000" spc="10" b="1">
                          <a:latin typeface="Arial Narrow"/>
                          <a:cs typeface="Arial Narrow"/>
                        </a:rPr>
                        <a:t>Jo, </a:t>
                      </a:r>
                      <a:r>
                        <a:rPr dirty="0" sz="2000" spc="-25" b="1">
                          <a:latin typeface="Arial Narrow"/>
                          <a:cs typeface="Arial Narrow"/>
                        </a:rPr>
                        <a:t>Woo </a:t>
                      </a:r>
                      <a:r>
                        <a:rPr dirty="0" sz="2000" spc="-5" b="1">
                          <a:latin typeface="Arial Narrow"/>
                          <a:cs typeface="Arial Narrow"/>
                        </a:rPr>
                        <a:t>Jin Jang, Hyun Sung</a:t>
                      </a:r>
                      <a:r>
                        <a:rPr dirty="0" sz="2000" spc="-114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2000" spc="10" b="1">
                          <a:latin typeface="Arial Narrow"/>
                          <a:cs typeface="Arial Narrow"/>
                        </a:rPr>
                        <a:t>Joh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155F82">
                        <a:alpha val="19999"/>
                      </a:srgbClr>
                    </a:solidFill>
                  </a:tcPr>
                </a:tc>
              </a:tr>
              <a:tr h="7010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2000" spc="-5" b="1">
                          <a:latin typeface="Arial Narrow"/>
                          <a:cs typeface="Arial Narrow"/>
                        </a:rPr>
                        <a:t>Data </a:t>
                      </a:r>
                      <a:r>
                        <a:rPr dirty="0" sz="2000" spc="-10" b="1">
                          <a:latin typeface="Arial Narrow"/>
                          <a:cs typeface="Arial Narrow"/>
                        </a:rPr>
                        <a:t>Coordination </a:t>
                      </a:r>
                      <a:r>
                        <a:rPr dirty="0" sz="2000" spc="10" b="1">
                          <a:latin typeface="Arial Narrow"/>
                          <a:cs typeface="Arial Narrow"/>
                        </a:rPr>
                        <a:t>and</a:t>
                      </a:r>
                      <a:r>
                        <a:rPr dirty="0" sz="2000" spc="-5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2000" b="1">
                          <a:latin typeface="Arial Narrow"/>
                          <a:cs typeface="Arial Narrow"/>
                        </a:rPr>
                        <a:t>Management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2000" b="1">
                          <a:latin typeface="Arial Narrow"/>
                          <a:cs typeface="Arial Narrow"/>
                        </a:rPr>
                        <a:t>Clinical Research </a:t>
                      </a:r>
                      <a:r>
                        <a:rPr dirty="0" sz="2000" spc="-5" b="1">
                          <a:latin typeface="Arial Narrow"/>
                          <a:cs typeface="Arial Narrow"/>
                        </a:rPr>
                        <a:t>Institute, </a:t>
                      </a:r>
                      <a:r>
                        <a:rPr dirty="0" sz="2000" b="1">
                          <a:latin typeface="Arial Narrow"/>
                          <a:cs typeface="Arial Narrow"/>
                        </a:rPr>
                        <a:t>Academic-Clinical </a:t>
                      </a:r>
                      <a:r>
                        <a:rPr dirty="0" sz="2000" spc="-5" b="1">
                          <a:latin typeface="Arial Narrow"/>
                          <a:cs typeface="Arial Narrow"/>
                        </a:rPr>
                        <a:t>Research</a:t>
                      </a:r>
                      <a:r>
                        <a:rPr dirty="0" sz="2000" spc="-21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2000" spc="-5" b="1">
                          <a:latin typeface="Arial Narrow"/>
                          <a:cs typeface="Arial Narrow"/>
                        </a:rPr>
                        <a:t>Operation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  <a:p>
                      <a:pPr marL="94615">
                        <a:lnSpc>
                          <a:spcPct val="100000"/>
                        </a:lnSpc>
                      </a:pPr>
                      <a:r>
                        <a:rPr dirty="0" sz="2000" spc="-20" b="1">
                          <a:latin typeface="Arial Narrow"/>
                          <a:cs typeface="Arial Narrow"/>
                        </a:rPr>
                        <a:t>Team, </a:t>
                      </a:r>
                      <a:r>
                        <a:rPr dirty="0" sz="2000" b="1">
                          <a:latin typeface="Arial Narrow"/>
                          <a:cs typeface="Arial Narrow"/>
                        </a:rPr>
                        <a:t>Samsung </a:t>
                      </a:r>
                      <a:r>
                        <a:rPr dirty="0" sz="2000" spc="-5" b="1">
                          <a:latin typeface="Arial Narrow"/>
                          <a:cs typeface="Arial Narrow"/>
                        </a:rPr>
                        <a:t>Medical</a:t>
                      </a:r>
                      <a:r>
                        <a:rPr dirty="0" sz="2000" spc="-7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2000" b="1">
                          <a:latin typeface="Arial Narrow"/>
                          <a:cs typeface="Arial Narrow"/>
                        </a:rPr>
                        <a:t>Center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</a:tcPr>
                </a:tc>
              </a:tr>
              <a:tr h="65608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2000" spc="-5" b="1">
                          <a:latin typeface="Arial Narrow"/>
                          <a:cs typeface="Arial Narrow"/>
                        </a:rPr>
                        <a:t>Sponsor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B="0" marT="45720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155F82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2000" b="1">
                          <a:latin typeface="Arial Narrow"/>
                          <a:cs typeface="Arial Narrow"/>
                        </a:rPr>
                        <a:t>Dong-A</a:t>
                      </a:r>
                      <a:r>
                        <a:rPr dirty="0" sz="2000" spc="-9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2000" spc="15" b="1">
                          <a:latin typeface="Arial Narrow"/>
                          <a:cs typeface="Arial Narrow"/>
                        </a:rPr>
                        <a:t>ST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B="0" marT="45720">
                    <a:lnL w="12700">
                      <a:solidFill>
                        <a:srgbClr val="155F82"/>
                      </a:solidFill>
                      <a:prstDash val="solid"/>
                    </a:lnL>
                    <a:lnR w="12700">
                      <a:solidFill>
                        <a:srgbClr val="155F82"/>
                      </a:solidFill>
                      <a:prstDash val="solid"/>
                    </a:lnR>
                    <a:lnT w="12700">
                      <a:solidFill>
                        <a:srgbClr val="155F82"/>
                      </a:solidFill>
                      <a:prstDash val="solid"/>
                    </a:lnT>
                    <a:lnB w="12700">
                      <a:solidFill>
                        <a:srgbClr val="155F82"/>
                      </a:solidFill>
                      <a:prstDash val="solid"/>
                    </a:lnB>
                    <a:solidFill>
                      <a:srgbClr val="155F82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88726" y="175323"/>
            <a:ext cx="3608451" cy="5369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67200" y="14986"/>
            <a:ext cx="3667760" cy="70104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400"/>
              <a:t>Study</a:t>
            </a:r>
            <a:r>
              <a:rPr dirty="0" sz="4400" spc="-65"/>
              <a:t> </a:t>
            </a:r>
            <a:r>
              <a:rPr dirty="0" sz="4400" spc="-5"/>
              <a:t>Endpoints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6167120" y="3336861"/>
            <a:ext cx="5344795" cy="18611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298450" indent="-286385">
              <a:lnSpc>
                <a:spcPct val="100000"/>
              </a:lnSpc>
              <a:spcBef>
                <a:spcPts val="125"/>
              </a:spcBef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dirty="0" sz="2000" spc="-5">
                <a:latin typeface="Arial Narrow"/>
                <a:cs typeface="Arial Narrow"/>
              </a:rPr>
              <a:t>Bleeding </a:t>
            </a:r>
            <a:r>
              <a:rPr dirty="0" sz="2000" spc="10">
                <a:latin typeface="Arial Narrow"/>
                <a:cs typeface="Arial Narrow"/>
              </a:rPr>
              <a:t>(BARC </a:t>
            </a:r>
            <a:r>
              <a:rPr dirty="0" sz="2000" spc="-5">
                <a:latin typeface="Arial Narrow"/>
                <a:cs typeface="Arial Narrow"/>
              </a:rPr>
              <a:t>type 2, 3, or</a:t>
            </a:r>
            <a:r>
              <a:rPr dirty="0" sz="2000" spc="-80">
                <a:latin typeface="Arial Narrow"/>
                <a:cs typeface="Arial Narrow"/>
              </a:rPr>
              <a:t> </a:t>
            </a:r>
            <a:r>
              <a:rPr dirty="0" sz="2000" spc="-5">
                <a:latin typeface="Arial Narrow"/>
                <a:cs typeface="Arial Narrow"/>
              </a:rPr>
              <a:t>5)</a:t>
            </a:r>
            <a:endParaRPr sz="2000">
              <a:latin typeface="Arial Narrow"/>
              <a:cs typeface="Arial Narrow"/>
            </a:endParaRPr>
          </a:p>
          <a:p>
            <a:pPr marL="298450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dirty="0" sz="2000" spc="-10">
                <a:latin typeface="Arial Narrow"/>
                <a:cs typeface="Arial Narrow"/>
              </a:rPr>
              <a:t>Major </a:t>
            </a:r>
            <a:r>
              <a:rPr dirty="0" sz="2000" spc="-5">
                <a:latin typeface="Arial Narrow"/>
                <a:cs typeface="Arial Narrow"/>
              </a:rPr>
              <a:t>bleeding </a:t>
            </a:r>
            <a:r>
              <a:rPr dirty="0" sz="2000" spc="10">
                <a:latin typeface="Arial Narrow"/>
                <a:cs typeface="Arial Narrow"/>
              </a:rPr>
              <a:t>(BARC </a:t>
            </a:r>
            <a:r>
              <a:rPr dirty="0" sz="2000" spc="-5">
                <a:latin typeface="Arial Narrow"/>
                <a:cs typeface="Arial Narrow"/>
              </a:rPr>
              <a:t>type </a:t>
            </a:r>
            <a:r>
              <a:rPr dirty="0" sz="2000" spc="10">
                <a:latin typeface="Arial Narrow"/>
                <a:cs typeface="Arial Narrow"/>
              </a:rPr>
              <a:t>3 </a:t>
            </a:r>
            <a:r>
              <a:rPr dirty="0" sz="2000" spc="-5">
                <a:latin typeface="Arial Narrow"/>
                <a:cs typeface="Arial Narrow"/>
              </a:rPr>
              <a:t>or</a:t>
            </a:r>
            <a:r>
              <a:rPr dirty="0" sz="2000" spc="-55">
                <a:latin typeface="Arial Narrow"/>
                <a:cs typeface="Arial Narrow"/>
              </a:rPr>
              <a:t> </a:t>
            </a:r>
            <a:r>
              <a:rPr dirty="0" sz="2000" spc="-5">
                <a:latin typeface="Arial Narrow"/>
                <a:cs typeface="Arial Narrow"/>
              </a:rPr>
              <a:t>5)</a:t>
            </a:r>
            <a:endParaRPr sz="2000">
              <a:latin typeface="Arial Narrow"/>
              <a:cs typeface="Arial Narrow"/>
            </a:endParaRPr>
          </a:p>
          <a:p>
            <a:pPr marL="298450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dirty="0" sz="2000" spc="-5">
                <a:latin typeface="Arial Narrow"/>
                <a:cs typeface="Arial Narrow"/>
              </a:rPr>
              <a:t>Upper gastrointestinal clinical</a:t>
            </a:r>
            <a:r>
              <a:rPr dirty="0" sz="2000" spc="-45">
                <a:latin typeface="Arial Narrow"/>
                <a:cs typeface="Arial Narrow"/>
              </a:rPr>
              <a:t> </a:t>
            </a:r>
            <a:r>
              <a:rPr dirty="0" sz="2000" spc="5">
                <a:latin typeface="Arial Narrow"/>
                <a:cs typeface="Arial Narrow"/>
              </a:rPr>
              <a:t>event</a:t>
            </a:r>
            <a:endParaRPr sz="2000">
              <a:latin typeface="Arial Narrow"/>
              <a:cs typeface="Arial Narrow"/>
            </a:endParaRPr>
          </a:p>
          <a:p>
            <a:pPr marL="298450" indent="-286385">
              <a:lnSpc>
                <a:spcPct val="100000"/>
              </a:lnSpc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dirty="0" sz="2000" spc="-5">
                <a:latin typeface="Arial Narrow"/>
                <a:cs typeface="Arial Narrow"/>
              </a:rPr>
              <a:t>Gastrointestinal ulcer </a:t>
            </a:r>
            <a:r>
              <a:rPr dirty="0" sz="2000" spc="30">
                <a:latin typeface="Arial Narrow"/>
                <a:cs typeface="Arial Narrow"/>
              </a:rPr>
              <a:t>or</a:t>
            </a:r>
            <a:r>
              <a:rPr dirty="0" sz="2000" spc="-7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bleeding*</a:t>
            </a:r>
            <a:endParaRPr sz="2000">
              <a:latin typeface="Arial Narrow"/>
              <a:cs typeface="Arial Narrow"/>
            </a:endParaRPr>
          </a:p>
          <a:p>
            <a:pPr marL="298450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dirty="0" sz="2000">
                <a:latin typeface="Arial Narrow"/>
                <a:cs typeface="Arial Narrow"/>
              </a:rPr>
              <a:t>Net adverse </a:t>
            </a:r>
            <a:r>
              <a:rPr dirty="0" sz="2000" spc="-5">
                <a:latin typeface="Arial Narrow"/>
                <a:cs typeface="Arial Narrow"/>
              </a:rPr>
              <a:t>clinical </a:t>
            </a:r>
            <a:r>
              <a:rPr dirty="0" sz="2000" spc="-10">
                <a:latin typeface="Arial Narrow"/>
                <a:cs typeface="Arial Narrow"/>
              </a:rPr>
              <a:t>events </a:t>
            </a:r>
            <a:r>
              <a:rPr dirty="0" sz="2000" spc="5">
                <a:latin typeface="Arial Narrow"/>
                <a:cs typeface="Arial Narrow"/>
              </a:rPr>
              <a:t>(MACCE </a:t>
            </a:r>
            <a:r>
              <a:rPr dirty="0" sz="2000" spc="10">
                <a:latin typeface="Arial Narrow"/>
                <a:cs typeface="Arial Narrow"/>
              </a:rPr>
              <a:t>+ </a:t>
            </a:r>
            <a:r>
              <a:rPr dirty="0" sz="2000" spc="-10">
                <a:latin typeface="Arial Narrow"/>
                <a:cs typeface="Arial Narrow"/>
              </a:rPr>
              <a:t>major</a:t>
            </a:r>
            <a:r>
              <a:rPr dirty="0" sz="2000" spc="-7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bleeding)</a:t>
            </a:r>
            <a:endParaRPr sz="2000">
              <a:latin typeface="Arial Narrow"/>
              <a:cs typeface="Arial Narrow"/>
            </a:endParaRPr>
          </a:p>
          <a:p>
            <a:pPr marL="298450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dirty="0" sz="2000" spc="5">
                <a:latin typeface="Arial Narrow"/>
                <a:cs typeface="Arial Narrow"/>
              </a:rPr>
              <a:t>Any</a:t>
            </a:r>
            <a:r>
              <a:rPr dirty="0" sz="2000" spc="-20">
                <a:latin typeface="Arial Narrow"/>
                <a:cs typeface="Arial Narrow"/>
              </a:rPr>
              <a:t> </a:t>
            </a:r>
            <a:r>
              <a:rPr dirty="0" sz="2000" spc="-5">
                <a:latin typeface="Arial Narrow"/>
                <a:cs typeface="Arial Narrow"/>
              </a:rPr>
              <a:t>revascularization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8492" y="2823476"/>
            <a:ext cx="5081270" cy="2385695"/>
          </a:xfrm>
          <a:prstGeom prst="rect">
            <a:avLst/>
          </a:prstGeom>
        </p:spPr>
        <p:txBody>
          <a:bodyPr wrap="square" lIns="0" tIns="74295" rIns="0" bIns="0" rtlCol="0" vert="horz">
            <a:spAutoFit/>
          </a:bodyPr>
          <a:lstStyle/>
          <a:p>
            <a:pPr marL="80010">
              <a:lnSpc>
                <a:spcPct val="100000"/>
              </a:lnSpc>
              <a:spcBef>
                <a:spcPts val="585"/>
              </a:spcBef>
            </a:pPr>
            <a:r>
              <a:rPr dirty="0" sz="2750" spc="15" b="1">
                <a:latin typeface="Arial Narrow"/>
                <a:cs typeface="Arial Narrow"/>
              </a:rPr>
              <a:t>Secondary</a:t>
            </a:r>
            <a:r>
              <a:rPr dirty="0" sz="2750" spc="45" b="1">
                <a:latin typeface="Arial Narrow"/>
                <a:cs typeface="Arial Narrow"/>
              </a:rPr>
              <a:t> </a:t>
            </a:r>
            <a:r>
              <a:rPr dirty="0" sz="2750" spc="15" b="1">
                <a:latin typeface="Arial Narrow"/>
                <a:cs typeface="Arial Narrow"/>
              </a:rPr>
              <a:t>Endpoints</a:t>
            </a:r>
            <a:endParaRPr sz="2750">
              <a:latin typeface="Arial Narrow"/>
              <a:cs typeface="Arial Narrow"/>
            </a:endParaRPr>
          </a:p>
          <a:p>
            <a:pPr marL="323850" indent="-285750">
              <a:lnSpc>
                <a:spcPct val="100000"/>
              </a:lnSpc>
              <a:spcBef>
                <a:spcPts val="375"/>
              </a:spcBef>
              <a:buFont typeface="Arial"/>
              <a:buChar char="•"/>
              <a:tabLst>
                <a:tab pos="323215" algn="l"/>
                <a:tab pos="323850" algn="l"/>
              </a:tabLst>
            </a:pPr>
            <a:r>
              <a:rPr dirty="0" sz="2000" spc="-5">
                <a:latin typeface="Arial Narrow"/>
                <a:cs typeface="Arial Narrow"/>
              </a:rPr>
              <a:t>Death </a:t>
            </a:r>
            <a:r>
              <a:rPr dirty="0" sz="2000" spc="-10">
                <a:latin typeface="Arial Narrow"/>
                <a:cs typeface="Arial Narrow"/>
              </a:rPr>
              <a:t>from </a:t>
            </a:r>
            <a:r>
              <a:rPr dirty="0" sz="2000" spc="15">
                <a:latin typeface="Arial Narrow"/>
                <a:cs typeface="Arial Narrow"/>
              </a:rPr>
              <a:t>any</a:t>
            </a:r>
            <a:r>
              <a:rPr dirty="0" sz="2000" spc="-10">
                <a:latin typeface="Arial Narrow"/>
                <a:cs typeface="Arial Narrow"/>
              </a:rPr>
              <a:t> </a:t>
            </a:r>
            <a:r>
              <a:rPr dirty="0" sz="2000" spc="-5">
                <a:latin typeface="Arial Narrow"/>
                <a:cs typeface="Arial Narrow"/>
              </a:rPr>
              <a:t>cause</a:t>
            </a:r>
            <a:endParaRPr sz="2000">
              <a:latin typeface="Arial Narrow"/>
              <a:cs typeface="Arial Narrow"/>
            </a:endParaRPr>
          </a:p>
          <a:p>
            <a:pPr marL="323850" indent="-28575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23215" algn="l"/>
                <a:tab pos="323850" algn="l"/>
              </a:tabLst>
            </a:pPr>
            <a:r>
              <a:rPr dirty="0" sz="2000" spc="-5">
                <a:latin typeface="Arial Narrow"/>
                <a:cs typeface="Arial Narrow"/>
              </a:rPr>
              <a:t>Myocardial </a:t>
            </a:r>
            <a:r>
              <a:rPr dirty="0" sz="2000" spc="-10">
                <a:latin typeface="Arial Narrow"/>
                <a:cs typeface="Arial Narrow"/>
              </a:rPr>
              <a:t>infarction (4</a:t>
            </a:r>
            <a:r>
              <a:rPr dirty="0" baseline="24691" sz="2025" spc="-15">
                <a:latin typeface="Arial Narrow"/>
                <a:cs typeface="Arial Narrow"/>
              </a:rPr>
              <a:t>th </a:t>
            </a:r>
            <a:r>
              <a:rPr dirty="0" sz="2000">
                <a:latin typeface="Arial Narrow"/>
                <a:cs typeface="Arial Narrow"/>
              </a:rPr>
              <a:t>Universal</a:t>
            </a:r>
            <a:r>
              <a:rPr dirty="0" sz="2000" spc="-165">
                <a:latin typeface="Arial Narrow"/>
                <a:cs typeface="Arial Narrow"/>
              </a:rPr>
              <a:t> </a:t>
            </a:r>
            <a:r>
              <a:rPr dirty="0" sz="2000" spc="-5">
                <a:latin typeface="Arial Narrow"/>
                <a:cs typeface="Arial Narrow"/>
              </a:rPr>
              <a:t>Definition)</a:t>
            </a:r>
            <a:endParaRPr sz="2000">
              <a:latin typeface="Arial Narrow"/>
              <a:cs typeface="Arial Narrow"/>
            </a:endParaRPr>
          </a:p>
          <a:p>
            <a:pPr marL="323850" indent="-285750">
              <a:lnSpc>
                <a:spcPct val="100000"/>
              </a:lnSpc>
              <a:buFont typeface="Arial"/>
              <a:buChar char="•"/>
              <a:tabLst>
                <a:tab pos="323215" algn="l"/>
                <a:tab pos="323850" algn="l"/>
              </a:tabLst>
            </a:pPr>
            <a:r>
              <a:rPr dirty="0" sz="2000">
                <a:latin typeface="Arial Narrow"/>
                <a:cs typeface="Arial Narrow"/>
              </a:rPr>
              <a:t>Stroke</a:t>
            </a:r>
            <a:endParaRPr sz="2000">
              <a:latin typeface="Arial Narrow"/>
              <a:cs typeface="Arial Narrow"/>
            </a:endParaRPr>
          </a:p>
          <a:p>
            <a:pPr marL="323850" indent="-28575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23215" algn="l"/>
                <a:tab pos="323850" algn="l"/>
              </a:tabLst>
            </a:pPr>
            <a:r>
              <a:rPr dirty="0" sz="2000" spc="-5">
                <a:latin typeface="Arial Narrow"/>
                <a:cs typeface="Arial Narrow"/>
              </a:rPr>
              <a:t>Definite or probable </a:t>
            </a:r>
            <a:r>
              <a:rPr dirty="0" sz="2000" spc="-10">
                <a:latin typeface="Arial Narrow"/>
                <a:cs typeface="Arial Narrow"/>
              </a:rPr>
              <a:t>stent </a:t>
            </a:r>
            <a:r>
              <a:rPr dirty="0" sz="2000" spc="-5">
                <a:latin typeface="Arial Narrow"/>
                <a:cs typeface="Arial Narrow"/>
              </a:rPr>
              <a:t>thrombosis </a:t>
            </a:r>
            <a:r>
              <a:rPr dirty="0" sz="2000" spc="10">
                <a:latin typeface="Arial Narrow"/>
                <a:cs typeface="Arial Narrow"/>
              </a:rPr>
              <a:t>(ARC</a:t>
            </a:r>
            <a:r>
              <a:rPr dirty="0" sz="2000">
                <a:latin typeface="Arial Narrow"/>
                <a:cs typeface="Arial Narrow"/>
              </a:rPr>
              <a:t> </a:t>
            </a:r>
            <a:r>
              <a:rPr dirty="0" sz="2000" spc="-10">
                <a:latin typeface="Arial Narrow"/>
                <a:cs typeface="Arial Narrow"/>
              </a:rPr>
              <a:t>criteria)</a:t>
            </a:r>
            <a:endParaRPr sz="2000">
              <a:latin typeface="Arial Narrow"/>
              <a:cs typeface="Arial Narrow"/>
            </a:endParaRPr>
          </a:p>
          <a:p>
            <a:pPr marL="323850" indent="-28575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23215" algn="l"/>
                <a:tab pos="323850" algn="l"/>
              </a:tabLst>
            </a:pPr>
            <a:r>
              <a:rPr dirty="0" sz="2000" spc="-5">
                <a:latin typeface="Arial Narrow"/>
                <a:cs typeface="Arial Narrow"/>
              </a:rPr>
              <a:t>Death </a:t>
            </a:r>
            <a:r>
              <a:rPr dirty="0" sz="2000" spc="10">
                <a:latin typeface="Arial Narrow"/>
                <a:cs typeface="Arial Narrow"/>
              </a:rPr>
              <a:t>from </a:t>
            </a:r>
            <a:r>
              <a:rPr dirty="0" sz="2000" spc="-5">
                <a:latin typeface="Arial Narrow"/>
                <a:cs typeface="Arial Narrow"/>
              </a:rPr>
              <a:t>cardiovascular</a:t>
            </a:r>
            <a:r>
              <a:rPr dirty="0" sz="2000" spc="-114">
                <a:latin typeface="Arial Narrow"/>
                <a:cs typeface="Arial Narrow"/>
              </a:rPr>
              <a:t> </a:t>
            </a:r>
            <a:r>
              <a:rPr dirty="0" sz="2000" spc="10">
                <a:latin typeface="Arial Narrow"/>
                <a:cs typeface="Arial Narrow"/>
              </a:rPr>
              <a:t>cause</a:t>
            </a:r>
            <a:endParaRPr sz="2000">
              <a:latin typeface="Arial Narrow"/>
              <a:cs typeface="Arial Narrow"/>
            </a:endParaRPr>
          </a:p>
          <a:p>
            <a:pPr marL="323850" indent="-285750">
              <a:lnSpc>
                <a:spcPct val="100000"/>
              </a:lnSpc>
              <a:buFont typeface="Arial"/>
              <a:buChar char="•"/>
              <a:tabLst>
                <a:tab pos="323215" algn="l"/>
                <a:tab pos="323850" algn="l"/>
              </a:tabLst>
            </a:pPr>
            <a:r>
              <a:rPr dirty="0" sz="2000" spc="-5">
                <a:latin typeface="Arial Narrow"/>
                <a:cs typeface="Arial Narrow"/>
              </a:rPr>
              <a:t>Death </a:t>
            </a:r>
            <a:r>
              <a:rPr dirty="0" sz="2000" spc="10">
                <a:latin typeface="Arial Narrow"/>
                <a:cs typeface="Arial Narrow"/>
              </a:rPr>
              <a:t>from </a:t>
            </a:r>
            <a:r>
              <a:rPr dirty="0" sz="2000" spc="-5">
                <a:latin typeface="Arial Narrow"/>
                <a:cs typeface="Arial Narrow"/>
              </a:rPr>
              <a:t>cardiovascular </a:t>
            </a:r>
            <a:r>
              <a:rPr dirty="0" sz="2000" spc="5">
                <a:latin typeface="Arial Narrow"/>
                <a:cs typeface="Arial Narrow"/>
              </a:rPr>
              <a:t>cause, </a:t>
            </a:r>
            <a:r>
              <a:rPr dirty="0" sz="2000" spc="-10">
                <a:latin typeface="Arial Narrow"/>
                <a:cs typeface="Arial Narrow"/>
              </a:rPr>
              <a:t>MI, </a:t>
            </a:r>
            <a:r>
              <a:rPr dirty="0" sz="2000" spc="-5">
                <a:latin typeface="Arial Narrow"/>
                <a:cs typeface="Arial Narrow"/>
              </a:rPr>
              <a:t>or</a:t>
            </a:r>
            <a:r>
              <a:rPr dirty="0" sz="2000" spc="-100">
                <a:latin typeface="Arial Narrow"/>
                <a:cs typeface="Arial Narrow"/>
              </a:rPr>
              <a:t> </a:t>
            </a:r>
            <a:r>
              <a:rPr dirty="0" sz="2000" spc="-5">
                <a:latin typeface="Arial Narrow"/>
                <a:cs typeface="Arial Narrow"/>
              </a:rPr>
              <a:t>stroke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8162" y="2814701"/>
            <a:ext cx="11210925" cy="2476500"/>
          </a:xfrm>
          <a:custGeom>
            <a:avLst/>
            <a:gdLst/>
            <a:ahLst/>
            <a:cxnLst/>
            <a:rect l="l" t="t" r="r" b="b"/>
            <a:pathLst>
              <a:path w="11210925" h="2476500">
                <a:moveTo>
                  <a:pt x="0" y="2476500"/>
                </a:moveTo>
                <a:lnTo>
                  <a:pt x="11210925" y="2476500"/>
                </a:lnTo>
                <a:lnTo>
                  <a:pt x="11210925" y="0"/>
                </a:lnTo>
                <a:lnTo>
                  <a:pt x="0" y="0"/>
                </a:lnTo>
                <a:lnTo>
                  <a:pt x="0" y="2476500"/>
                </a:lnTo>
                <a:close/>
              </a:path>
            </a:pathLst>
          </a:custGeom>
          <a:ln w="25400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38162" y="995425"/>
            <a:ext cx="11210925" cy="1628775"/>
          </a:xfrm>
          <a:prstGeom prst="rect">
            <a:avLst/>
          </a:prstGeom>
          <a:ln w="25400">
            <a:solidFill>
              <a:srgbClr val="C00000"/>
            </a:solidFill>
          </a:ln>
        </p:spPr>
        <p:txBody>
          <a:bodyPr wrap="square" lIns="0" tIns="158115" rIns="0" bIns="0" rtlCol="0" vert="horz">
            <a:spAutoFit/>
          </a:bodyPr>
          <a:lstStyle/>
          <a:p>
            <a:pPr marL="180340">
              <a:lnSpc>
                <a:spcPct val="100000"/>
              </a:lnSpc>
              <a:spcBef>
                <a:spcPts val="1245"/>
              </a:spcBef>
            </a:pPr>
            <a:r>
              <a:rPr dirty="0" sz="2750" spc="15" b="1">
                <a:latin typeface="Arial Narrow"/>
                <a:cs typeface="Arial Narrow"/>
              </a:rPr>
              <a:t>Primary</a:t>
            </a:r>
            <a:r>
              <a:rPr dirty="0" sz="2750" spc="-25" b="1">
                <a:latin typeface="Arial Narrow"/>
                <a:cs typeface="Arial Narrow"/>
              </a:rPr>
              <a:t> </a:t>
            </a:r>
            <a:r>
              <a:rPr dirty="0" sz="2750" spc="25" b="1">
                <a:latin typeface="Arial Narrow"/>
                <a:cs typeface="Arial Narrow"/>
              </a:rPr>
              <a:t>Endpoint</a:t>
            </a:r>
            <a:endParaRPr sz="2750">
              <a:latin typeface="Arial Narrow"/>
              <a:cs typeface="Arial Narrow"/>
            </a:endParaRPr>
          </a:p>
          <a:p>
            <a:pPr marL="466725" indent="-286385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466090" algn="l"/>
                <a:tab pos="466725" algn="l"/>
              </a:tabLst>
            </a:pPr>
            <a:r>
              <a:rPr dirty="0" sz="2750" spc="15" b="1">
                <a:solidFill>
                  <a:srgbClr val="C00000"/>
                </a:solidFill>
                <a:latin typeface="Arial Narrow"/>
                <a:cs typeface="Arial Narrow"/>
              </a:rPr>
              <a:t>Major </a:t>
            </a:r>
            <a:r>
              <a:rPr dirty="0" sz="2750" spc="10" b="1">
                <a:solidFill>
                  <a:srgbClr val="C00000"/>
                </a:solidFill>
                <a:latin typeface="Arial Narrow"/>
                <a:cs typeface="Arial Narrow"/>
              </a:rPr>
              <a:t>adverse </a:t>
            </a:r>
            <a:r>
              <a:rPr dirty="0" sz="2750" spc="15" b="1">
                <a:solidFill>
                  <a:srgbClr val="C00000"/>
                </a:solidFill>
                <a:latin typeface="Arial Narrow"/>
                <a:cs typeface="Arial Narrow"/>
              </a:rPr>
              <a:t>cardiac </a:t>
            </a:r>
            <a:r>
              <a:rPr dirty="0" sz="2750" spc="25" b="1">
                <a:solidFill>
                  <a:srgbClr val="C00000"/>
                </a:solidFill>
                <a:latin typeface="Arial Narrow"/>
                <a:cs typeface="Arial Narrow"/>
              </a:rPr>
              <a:t>and </a:t>
            </a:r>
            <a:r>
              <a:rPr dirty="0" sz="2750" spc="15" b="1">
                <a:solidFill>
                  <a:srgbClr val="C00000"/>
                </a:solidFill>
                <a:latin typeface="Arial Narrow"/>
                <a:cs typeface="Arial Narrow"/>
              </a:rPr>
              <a:t>cerebrovascular </a:t>
            </a:r>
            <a:r>
              <a:rPr dirty="0" sz="2750" spc="20" b="1">
                <a:solidFill>
                  <a:srgbClr val="C00000"/>
                </a:solidFill>
                <a:latin typeface="Arial Narrow"/>
                <a:cs typeface="Arial Narrow"/>
              </a:rPr>
              <a:t>events</a:t>
            </a:r>
            <a:r>
              <a:rPr dirty="0" sz="2750" spc="50" b="1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2750" spc="20" b="1">
                <a:solidFill>
                  <a:srgbClr val="C00000"/>
                </a:solidFill>
                <a:latin typeface="Arial Narrow"/>
                <a:cs typeface="Arial Narrow"/>
              </a:rPr>
              <a:t>(MACCE)</a:t>
            </a:r>
            <a:endParaRPr sz="2750">
              <a:latin typeface="Arial Narrow"/>
              <a:cs typeface="Arial Narrow"/>
            </a:endParaRPr>
          </a:p>
          <a:p>
            <a:pPr lvl="1" marL="717550" indent="-17843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718185" algn="l"/>
              </a:tabLst>
            </a:pPr>
            <a:r>
              <a:rPr dirty="0" sz="2400">
                <a:latin typeface="Arial Narrow"/>
                <a:cs typeface="Arial Narrow"/>
              </a:rPr>
              <a:t>A composite </a:t>
            </a:r>
            <a:r>
              <a:rPr dirty="0" sz="2400" spc="-25">
                <a:latin typeface="Arial Narrow"/>
                <a:cs typeface="Arial Narrow"/>
              </a:rPr>
              <a:t>of </a:t>
            </a:r>
            <a:r>
              <a:rPr dirty="0" sz="2400" spc="-5">
                <a:latin typeface="Arial Narrow"/>
                <a:cs typeface="Arial Narrow"/>
              </a:rPr>
              <a:t>death </a:t>
            </a:r>
            <a:r>
              <a:rPr dirty="0" sz="2400">
                <a:latin typeface="Arial Narrow"/>
                <a:cs typeface="Arial Narrow"/>
              </a:rPr>
              <a:t>from </a:t>
            </a:r>
            <a:r>
              <a:rPr dirty="0" sz="2400" spc="15">
                <a:latin typeface="Arial Narrow"/>
                <a:cs typeface="Arial Narrow"/>
              </a:rPr>
              <a:t>any </a:t>
            </a:r>
            <a:r>
              <a:rPr dirty="0" sz="2400" spc="-5">
                <a:latin typeface="Arial Narrow"/>
                <a:cs typeface="Arial Narrow"/>
              </a:rPr>
              <a:t>cause, myocardial </a:t>
            </a:r>
            <a:r>
              <a:rPr dirty="0" sz="2400" spc="-10">
                <a:latin typeface="Arial Narrow"/>
                <a:cs typeface="Arial Narrow"/>
              </a:rPr>
              <a:t>infarction, </a:t>
            </a:r>
            <a:r>
              <a:rPr dirty="0" sz="2400" spc="10">
                <a:latin typeface="Arial Narrow"/>
                <a:cs typeface="Arial Narrow"/>
              </a:rPr>
              <a:t>or</a:t>
            </a:r>
            <a:r>
              <a:rPr dirty="0" sz="2400" spc="-30">
                <a:latin typeface="Arial Narrow"/>
                <a:cs typeface="Arial Narrow"/>
              </a:rPr>
              <a:t> </a:t>
            </a:r>
            <a:r>
              <a:rPr dirty="0" sz="2400" spc="-5">
                <a:latin typeface="Arial Narrow"/>
                <a:cs typeface="Arial Narrow"/>
              </a:rPr>
              <a:t>stroke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8950" y="5345810"/>
            <a:ext cx="11268710" cy="67183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algn="just" marL="12700" marR="5080">
              <a:lnSpc>
                <a:spcPct val="100600"/>
              </a:lnSpc>
              <a:spcBef>
                <a:spcPts val="115"/>
              </a:spcBef>
            </a:pPr>
            <a:r>
              <a:rPr dirty="0" sz="1400">
                <a:latin typeface="Arial Narrow"/>
                <a:cs typeface="Arial Narrow"/>
              </a:rPr>
              <a:t>*Composite </a:t>
            </a:r>
            <a:r>
              <a:rPr dirty="0" sz="1400" spc="-20">
                <a:latin typeface="Arial Narrow"/>
                <a:cs typeface="Arial Narrow"/>
              </a:rPr>
              <a:t>of </a:t>
            </a:r>
            <a:r>
              <a:rPr dirty="0" sz="1400">
                <a:latin typeface="Arial Narrow"/>
                <a:cs typeface="Arial Narrow"/>
              </a:rPr>
              <a:t>overt </a:t>
            </a:r>
            <a:r>
              <a:rPr dirty="0" sz="1400" spc="-5">
                <a:latin typeface="Arial Narrow"/>
                <a:cs typeface="Arial Narrow"/>
              </a:rPr>
              <a:t>bleeding </a:t>
            </a:r>
            <a:r>
              <a:rPr dirty="0" sz="1400" spc="15">
                <a:latin typeface="Arial Narrow"/>
                <a:cs typeface="Arial Narrow"/>
              </a:rPr>
              <a:t>of </a:t>
            </a:r>
            <a:r>
              <a:rPr dirty="0" sz="1400">
                <a:latin typeface="Arial Narrow"/>
                <a:cs typeface="Arial Narrow"/>
              </a:rPr>
              <a:t>gastroduodenal origin, overt </a:t>
            </a:r>
            <a:r>
              <a:rPr dirty="0" sz="1400" spc="-5">
                <a:latin typeface="Arial Narrow"/>
                <a:cs typeface="Arial Narrow"/>
              </a:rPr>
              <a:t>upper gastrointestinal bleeding </a:t>
            </a:r>
            <a:r>
              <a:rPr dirty="0" sz="1400" spc="-20">
                <a:latin typeface="Arial Narrow"/>
                <a:cs typeface="Arial Narrow"/>
              </a:rPr>
              <a:t>of </a:t>
            </a:r>
            <a:r>
              <a:rPr dirty="0" sz="1400" spc="-10">
                <a:latin typeface="Arial Narrow"/>
                <a:cs typeface="Arial Narrow"/>
              </a:rPr>
              <a:t>unknown </a:t>
            </a:r>
            <a:r>
              <a:rPr dirty="0" sz="1400">
                <a:latin typeface="Arial Narrow"/>
                <a:cs typeface="Arial Narrow"/>
              </a:rPr>
              <a:t>origin, occult gastrointestinal </a:t>
            </a:r>
            <a:r>
              <a:rPr dirty="0" sz="1400" spc="-5">
                <a:latin typeface="Arial Narrow"/>
                <a:cs typeface="Arial Narrow"/>
              </a:rPr>
              <a:t>bleeding </a:t>
            </a:r>
            <a:r>
              <a:rPr dirty="0" sz="1400" spc="-15">
                <a:latin typeface="Arial Narrow"/>
                <a:cs typeface="Arial Narrow"/>
              </a:rPr>
              <a:t>with </a:t>
            </a:r>
            <a:r>
              <a:rPr dirty="0" sz="1400" spc="10">
                <a:latin typeface="Arial Narrow"/>
                <a:cs typeface="Arial Narrow"/>
              </a:rPr>
              <a:t>a </a:t>
            </a:r>
            <a:r>
              <a:rPr dirty="0" sz="1400">
                <a:latin typeface="Arial Narrow"/>
                <a:cs typeface="Arial Narrow"/>
              </a:rPr>
              <a:t>documented </a:t>
            </a:r>
            <a:r>
              <a:rPr dirty="0" sz="1400" spc="-10">
                <a:latin typeface="Arial Narrow"/>
                <a:cs typeface="Arial Narrow"/>
              </a:rPr>
              <a:t>decrease in  </a:t>
            </a:r>
            <a:r>
              <a:rPr dirty="0" sz="1400">
                <a:latin typeface="Arial Narrow"/>
                <a:cs typeface="Arial Narrow"/>
              </a:rPr>
              <a:t>hemoglobin concentration </a:t>
            </a:r>
            <a:r>
              <a:rPr dirty="0" sz="1400" spc="-20">
                <a:latin typeface="Arial Narrow"/>
                <a:cs typeface="Arial Narrow"/>
              </a:rPr>
              <a:t>of at </a:t>
            </a:r>
            <a:r>
              <a:rPr dirty="0" sz="1400" spc="-5">
                <a:latin typeface="Arial Narrow"/>
                <a:cs typeface="Arial Narrow"/>
              </a:rPr>
              <a:t>least </a:t>
            </a:r>
            <a:r>
              <a:rPr dirty="0" sz="1400" spc="10">
                <a:latin typeface="Arial Narrow"/>
                <a:cs typeface="Arial Narrow"/>
              </a:rPr>
              <a:t>2 </a:t>
            </a:r>
            <a:r>
              <a:rPr dirty="0" sz="1400" spc="-15">
                <a:latin typeface="Arial Narrow"/>
                <a:cs typeface="Arial Narrow"/>
              </a:rPr>
              <a:t>g/dL, </a:t>
            </a:r>
            <a:r>
              <a:rPr dirty="0" sz="1400">
                <a:latin typeface="Arial Narrow"/>
                <a:cs typeface="Arial Narrow"/>
              </a:rPr>
              <a:t>symptomatic </a:t>
            </a:r>
            <a:r>
              <a:rPr dirty="0" sz="1400" spc="-5">
                <a:latin typeface="Arial Narrow"/>
                <a:cs typeface="Arial Narrow"/>
              </a:rPr>
              <a:t>gastroduodenal ulcer </a:t>
            </a:r>
            <a:r>
              <a:rPr dirty="0" sz="1400" spc="-20">
                <a:latin typeface="Arial Narrow"/>
                <a:cs typeface="Arial Narrow"/>
              </a:rPr>
              <a:t>or at </a:t>
            </a:r>
            <a:r>
              <a:rPr dirty="0" sz="1400" spc="-5">
                <a:latin typeface="Arial Narrow"/>
                <a:cs typeface="Arial Narrow"/>
              </a:rPr>
              <a:t>least five erosions, </a:t>
            </a:r>
            <a:r>
              <a:rPr dirty="0" sz="1400">
                <a:latin typeface="Arial Narrow"/>
                <a:cs typeface="Arial Narrow"/>
              </a:rPr>
              <a:t>symptomatic </a:t>
            </a:r>
            <a:r>
              <a:rPr dirty="0" sz="1400" spc="5">
                <a:latin typeface="Arial Narrow"/>
                <a:cs typeface="Arial Narrow"/>
              </a:rPr>
              <a:t>gastro-esophageal </a:t>
            </a:r>
            <a:r>
              <a:rPr dirty="0" sz="1400">
                <a:latin typeface="Arial Narrow"/>
                <a:cs typeface="Arial Narrow"/>
              </a:rPr>
              <a:t>reflux disease, upper gastrointestinal  </a:t>
            </a:r>
            <a:r>
              <a:rPr dirty="0" sz="1400" spc="-5">
                <a:latin typeface="Arial Narrow"/>
                <a:cs typeface="Arial Narrow"/>
              </a:rPr>
              <a:t>obstruction, </a:t>
            </a:r>
            <a:r>
              <a:rPr dirty="0" sz="1400" spc="-20">
                <a:latin typeface="Arial Narrow"/>
                <a:cs typeface="Arial Narrow"/>
              </a:rPr>
              <a:t>or</a:t>
            </a:r>
            <a:r>
              <a:rPr dirty="0" sz="1400" spc="6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perforation</a:t>
            </a:r>
            <a:endParaRPr sz="1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1819" y="175323"/>
            <a:ext cx="10599889" cy="5369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7715" y="14986"/>
            <a:ext cx="10659745" cy="70104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400" spc="5"/>
              <a:t>Sample </a:t>
            </a:r>
            <a:r>
              <a:rPr dirty="0" sz="4400" spc="-10"/>
              <a:t>Size </a:t>
            </a:r>
            <a:r>
              <a:rPr dirty="0" sz="4400"/>
              <a:t>Calculation </a:t>
            </a:r>
            <a:r>
              <a:rPr dirty="0" sz="4400" spc="-5"/>
              <a:t>and Statistical</a:t>
            </a:r>
            <a:r>
              <a:rPr dirty="0" sz="4400" spc="-150"/>
              <a:t> </a:t>
            </a:r>
            <a:r>
              <a:rPr dirty="0" sz="4400" spc="-10"/>
              <a:t>Analyses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61315" indent="-28638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61315" algn="l"/>
                <a:tab pos="361950" algn="l"/>
              </a:tabLst>
            </a:pPr>
            <a:r>
              <a:rPr dirty="0" spc="-5"/>
              <a:t>Expected </a:t>
            </a:r>
            <a:r>
              <a:rPr dirty="0" spc="10"/>
              <a:t>annual </a:t>
            </a:r>
            <a:r>
              <a:rPr dirty="0" spc="-5"/>
              <a:t>event </a:t>
            </a:r>
            <a:r>
              <a:rPr dirty="0" spc="-15"/>
              <a:t>rate </a:t>
            </a:r>
            <a:r>
              <a:rPr dirty="0" spc="10"/>
              <a:t>of </a:t>
            </a:r>
            <a:r>
              <a:rPr dirty="0"/>
              <a:t>the </a:t>
            </a:r>
            <a:r>
              <a:rPr dirty="0" spc="-10"/>
              <a:t>primary </a:t>
            </a:r>
            <a:r>
              <a:rPr dirty="0" spc="15"/>
              <a:t>end</a:t>
            </a:r>
            <a:r>
              <a:rPr dirty="0" spc="10"/>
              <a:t> </a:t>
            </a:r>
            <a:r>
              <a:rPr dirty="0"/>
              <a:t>point</a:t>
            </a:r>
          </a:p>
          <a:p>
            <a:pPr lvl="1" marL="819150" indent="-286385">
              <a:lnSpc>
                <a:spcPts val="2865"/>
              </a:lnSpc>
              <a:spcBef>
                <a:spcPts val="50"/>
              </a:spcBef>
              <a:buFont typeface="Arial"/>
              <a:buChar char="•"/>
              <a:tabLst>
                <a:tab pos="818515" algn="l"/>
                <a:tab pos="819150" algn="l"/>
              </a:tabLst>
            </a:pPr>
            <a:r>
              <a:rPr dirty="0" sz="2400" spc="5">
                <a:solidFill>
                  <a:srgbClr val="001F5F"/>
                </a:solidFill>
                <a:latin typeface="Arial Narrow"/>
                <a:cs typeface="Arial Narrow"/>
              </a:rPr>
              <a:t>4.0% </a:t>
            </a:r>
            <a:r>
              <a:rPr dirty="0" sz="2400">
                <a:solidFill>
                  <a:srgbClr val="001F5F"/>
                </a:solidFill>
                <a:latin typeface="Arial Narrow"/>
                <a:cs typeface="Arial Narrow"/>
              </a:rPr>
              <a:t>in the </a:t>
            </a:r>
            <a:r>
              <a:rPr dirty="0" sz="2400" spc="-5">
                <a:solidFill>
                  <a:srgbClr val="001F5F"/>
                </a:solidFill>
                <a:latin typeface="Arial Narrow"/>
                <a:cs typeface="Arial Narrow"/>
              </a:rPr>
              <a:t>aspirin</a:t>
            </a:r>
            <a:r>
              <a:rPr dirty="0" sz="2400" spc="-45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dirty="0" sz="2400">
                <a:solidFill>
                  <a:srgbClr val="001F5F"/>
                </a:solidFill>
                <a:latin typeface="Arial Narrow"/>
                <a:cs typeface="Arial Narrow"/>
              </a:rPr>
              <a:t>group</a:t>
            </a:r>
            <a:endParaRPr sz="2400">
              <a:latin typeface="Arial Narrow"/>
              <a:cs typeface="Arial Narrow"/>
            </a:endParaRPr>
          </a:p>
          <a:p>
            <a:pPr lvl="1" marL="819150" indent="-286385">
              <a:lnSpc>
                <a:spcPts val="2855"/>
              </a:lnSpc>
              <a:buFont typeface="Arial"/>
              <a:buChar char="•"/>
              <a:tabLst>
                <a:tab pos="818515" algn="l"/>
                <a:tab pos="819150" algn="l"/>
              </a:tabLst>
            </a:pPr>
            <a:r>
              <a:rPr dirty="0" sz="2400" spc="5">
                <a:solidFill>
                  <a:srgbClr val="001F5F"/>
                </a:solidFill>
                <a:latin typeface="Arial Narrow"/>
                <a:cs typeface="Arial Narrow"/>
              </a:rPr>
              <a:t>3.0% </a:t>
            </a:r>
            <a:r>
              <a:rPr dirty="0" sz="2400">
                <a:solidFill>
                  <a:srgbClr val="001F5F"/>
                </a:solidFill>
                <a:latin typeface="Arial Narrow"/>
                <a:cs typeface="Arial Narrow"/>
              </a:rPr>
              <a:t>in the clopidogrel </a:t>
            </a:r>
            <a:r>
              <a:rPr dirty="0" sz="2400" spc="5">
                <a:solidFill>
                  <a:srgbClr val="001F5F"/>
                </a:solidFill>
                <a:latin typeface="Arial Narrow"/>
                <a:cs typeface="Arial Narrow"/>
              </a:rPr>
              <a:t>group </a:t>
            </a:r>
            <a:r>
              <a:rPr dirty="0" sz="2400" spc="-5">
                <a:solidFill>
                  <a:srgbClr val="001F5F"/>
                </a:solidFill>
                <a:latin typeface="Arial Narrow"/>
                <a:cs typeface="Arial Narrow"/>
              </a:rPr>
              <a:t>(25% relative </a:t>
            </a:r>
            <a:r>
              <a:rPr dirty="0" sz="2400">
                <a:solidFill>
                  <a:srgbClr val="001F5F"/>
                </a:solidFill>
                <a:latin typeface="Arial Narrow"/>
                <a:cs typeface="Arial Narrow"/>
              </a:rPr>
              <a:t>risk</a:t>
            </a:r>
            <a:r>
              <a:rPr dirty="0" sz="2400" spc="-65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Arial Narrow"/>
                <a:cs typeface="Arial Narrow"/>
              </a:rPr>
              <a:t>reduction)</a:t>
            </a:r>
            <a:endParaRPr sz="2400">
              <a:latin typeface="Arial Narrow"/>
              <a:cs typeface="Arial Narrow"/>
            </a:endParaRPr>
          </a:p>
          <a:p>
            <a:pPr marL="361315" indent="-286385">
              <a:lnSpc>
                <a:spcPts val="2865"/>
              </a:lnSpc>
              <a:buFont typeface="Arial"/>
              <a:buChar char="•"/>
              <a:tabLst>
                <a:tab pos="361315" algn="l"/>
                <a:tab pos="361950" algn="l"/>
              </a:tabLst>
            </a:pPr>
            <a:r>
              <a:rPr dirty="0"/>
              <a:t>Accrual </a:t>
            </a:r>
            <a:r>
              <a:rPr dirty="0" spc="-5"/>
              <a:t>time </a:t>
            </a:r>
            <a:r>
              <a:rPr dirty="0"/>
              <a:t>– 3</a:t>
            </a:r>
            <a:r>
              <a:rPr dirty="0" spc="15"/>
              <a:t> </a:t>
            </a:r>
            <a:r>
              <a:rPr dirty="0" spc="-5"/>
              <a:t>years</a:t>
            </a:r>
          </a:p>
          <a:p>
            <a:pPr marL="361315" indent="-286385">
              <a:lnSpc>
                <a:spcPts val="2865"/>
              </a:lnSpc>
              <a:spcBef>
                <a:spcPts val="50"/>
              </a:spcBef>
              <a:buFont typeface="Arial"/>
              <a:buChar char="•"/>
              <a:tabLst>
                <a:tab pos="361315" algn="l"/>
                <a:tab pos="361950" algn="l"/>
              </a:tabLst>
            </a:pPr>
            <a:r>
              <a:rPr dirty="0"/>
              <a:t>Additional </a:t>
            </a:r>
            <a:r>
              <a:rPr dirty="0" spc="5"/>
              <a:t>follow-up </a:t>
            </a:r>
            <a:r>
              <a:rPr dirty="0" spc="-5"/>
              <a:t>time </a:t>
            </a:r>
            <a:r>
              <a:rPr dirty="0"/>
              <a:t>– 1 </a:t>
            </a:r>
            <a:r>
              <a:rPr dirty="0" spc="10"/>
              <a:t>year </a:t>
            </a:r>
            <a:r>
              <a:rPr dirty="0"/>
              <a:t>after </a:t>
            </a:r>
            <a:r>
              <a:rPr dirty="0" spc="-15"/>
              <a:t>last </a:t>
            </a:r>
            <a:r>
              <a:rPr dirty="0"/>
              <a:t>patient</a:t>
            </a:r>
            <a:r>
              <a:rPr dirty="0" spc="-10"/>
              <a:t> </a:t>
            </a:r>
            <a:r>
              <a:rPr dirty="0"/>
              <a:t>enrollment</a:t>
            </a:r>
          </a:p>
          <a:p>
            <a:pPr marL="361315" indent="-286385">
              <a:lnSpc>
                <a:spcPts val="2865"/>
              </a:lnSpc>
              <a:buFont typeface="Arial"/>
              <a:buChar char="•"/>
              <a:tabLst>
                <a:tab pos="361315" algn="l"/>
                <a:tab pos="361950" algn="l"/>
              </a:tabLst>
            </a:pPr>
            <a:r>
              <a:rPr dirty="0"/>
              <a:t>1:1</a:t>
            </a:r>
            <a:r>
              <a:rPr dirty="0" spc="-5"/>
              <a:t> </a:t>
            </a:r>
            <a:r>
              <a:rPr dirty="0"/>
              <a:t>randomization</a:t>
            </a:r>
          </a:p>
          <a:p>
            <a:pPr marL="361315" indent="-286385">
              <a:lnSpc>
                <a:spcPts val="2865"/>
              </a:lnSpc>
              <a:spcBef>
                <a:spcPts val="50"/>
              </a:spcBef>
              <a:buFont typeface="Arial"/>
              <a:buChar char="•"/>
              <a:tabLst>
                <a:tab pos="361315" algn="l"/>
                <a:tab pos="361950" algn="l"/>
              </a:tabLst>
            </a:pPr>
            <a:r>
              <a:rPr dirty="0"/>
              <a:t>A total </a:t>
            </a:r>
            <a:r>
              <a:rPr dirty="0" spc="-25"/>
              <a:t>of </a:t>
            </a:r>
            <a:r>
              <a:rPr dirty="0" spc="-5">
                <a:solidFill>
                  <a:srgbClr val="FF0000"/>
                </a:solidFill>
              </a:rPr>
              <a:t>5,000 </a:t>
            </a:r>
            <a:r>
              <a:rPr dirty="0" spc="-5"/>
              <a:t>patients would </a:t>
            </a:r>
            <a:r>
              <a:rPr dirty="0"/>
              <a:t>provide a </a:t>
            </a:r>
            <a:r>
              <a:rPr dirty="0" spc="-5"/>
              <a:t>statistical </a:t>
            </a:r>
            <a:r>
              <a:rPr dirty="0"/>
              <a:t>power </a:t>
            </a:r>
            <a:r>
              <a:rPr dirty="0" spc="10"/>
              <a:t>of </a:t>
            </a:r>
            <a:r>
              <a:rPr dirty="0" spc="-10"/>
              <a:t>82% </a:t>
            </a:r>
            <a:r>
              <a:rPr dirty="0" spc="-5"/>
              <a:t>with significance </a:t>
            </a:r>
            <a:r>
              <a:rPr dirty="0" spc="-10"/>
              <a:t>level </a:t>
            </a:r>
            <a:r>
              <a:rPr dirty="0" spc="10"/>
              <a:t>of </a:t>
            </a:r>
            <a:r>
              <a:rPr dirty="0" spc="-15"/>
              <a:t>0.05</a:t>
            </a:r>
            <a:r>
              <a:rPr dirty="0" spc="275"/>
              <a:t> </a:t>
            </a:r>
            <a:r>
              <a:rPr dirty="0" spc="50"/>
              <a:t>(2-</a:t>
            </a:r>
          </a:p>
          <a:p>
            <a:pPr marL="361315">
              <a:lnSpc>
                <a:spcPts val="2865"/>
              </a:lnSpc>
            </a:pPr>
            <a:r>
              <a:rPr dirty="0"/>
              <a:t>sided).</a:t>
            </a:r>
          </a:p>
          <a:p>
            <a:pPr marL="62865">
              <a:lnSpc>
                <a:spcPct val="100000"/>
              </a:lnSpc>
              <a:spcBef>
                <a:spcPts val="40"/>
              </a:spcBef>
            </a:pPr>
            <a:endParaRPr sz="2550"/>
          </a:p>
          <a:p>
            <a:pPr marL="361315" marR="5080" indent="-286385">
              <a:lnSpc>
                <a:spcPct val="97800"/>
              </a:lnSpc>
              <a:buFont typeface="Arial"/>
              <a:buChar char="•"/>
              <a:tabLst>
                <a:tab pos="361315" algn="l"/>
                <a:tab pos="361950" algn="l"/>
              </a:tabLst>
            </a:pPr>
            <a:r>
              <a:rPr dirty="0" spc="-5"/>
              <a:t>When </a:t>
            </a:r>
            <a:r>
              <a:rPr dirty="0"/>
              <a:t>the </a:t>
            </a:r>
            <a:r>
              <a:rPr dirty="0" spc="-5"/>
              <a:t>original target sample size </a:t>
            </a:r>
            <a:r>
              <a:rPr dirty="0" spc="10"/>
              <a:t>of </a:t>
            </a:r>
            <a:r>
              <a:rPr dirty="0"/>
              <a:t>5000 </a:t>
            </a:r>
            <a:r>
              <a:rPr dirty="0" spc="-5"/>
              <a:t>patients </a:t>
            </a:r>
            <a:r>
              <a:rPr dirty="0" spc="10"/>
              <a:t>was </a:t>
            </a:r>
            <a:r>
              <a:rPr dirty="0" spc="-10"/>
              <a:t>reached </a:t>
            </a:r>
            <a:r>
              <a:rPr dirty="0" spc="5"/>
              <a:t>ahead </a:t>
            </a:r>
            <a:r>
              <a:rPr dirty="0" spc="-25"/>
              <a:t>of </a:t>
            </a:r>
            <a:r>
              <a:rPr dirty="0"/>
              <a:t>the </a:t>
            </a:r>
            <a:r>
              <a:rPr dirty="0" spc="-5"/>
              <a:t>planned </a:t>
            </a:r>
            <a:r>
              <a:rPr dirty="0"/>
              <a:t>accrual  </a:t>
            </a:r>
            <a:r>
              <a:rPr dirty="0" spc="-5"/>
              <a:t>period, </a:t>
            </a:r>
            <a:r>
              <a:rPr dirty="0"/>
              <a:t>we decided </a:t>
            </a:r>
            <a:r>
              <a:rPr dirty="0" spc="-15"/>
              <a:t>to </a:t>
            </a:r>
            <a:r>
              <a:rPr dirty="0"/>
              <a:t>continue </a:t>
            </a:r>
            <a:r>
              <a:rPr dirty="0" spc="-5"/>
              <a:t>enrolling patients </a:t>
            </a:r>
            <a:r>
              <a:rPr dirty="0" spc="5"/>
              <a:t>until </a:t>
            </a:r>
            <a:r>
              <a:rPr dirty="0"/>
              <a:t>the </a:t>
            </a:r>
            <a:r>
              <a:rPr dirty="0" spc="-10"/>
              <a:t>end </a:t>
            </a:r>
            <a:r>
              <a:rPr dirty="0" spc="10"/>
              <a:t>of </a:t>
            </a:r>
            <a:r>
              <a:rPr dirty="0"/>
              <a:t>the </a:t>
            </a:r>
            <a:r>
              <a:rPr dirty="0" spc="-5"/>
              <a:t>planned recruitment </a:t>
            </a:r>
            <a:r>
              <a:rPr dirty="0" spc="-10"/>
              <a:t>period </a:t>
            </a:r>
            <a:r>
              <a:rPr dirty="0" spc="50"/>
              <a:t>(ie,  </a:t>
            </a:r>
            <a:r>
              <a:rPr dirty="0"/>
              <a:t>a </a:t>
            </a:r>
            <a:r>
              <a:rPr dirty="0" spc="5"/>
              <a:t>3-year </a:t>
            </a:r>
            <a:r>
              <a:rPr dirty="0" spc="-5"/>
              <a:t>accrual</a:t>
            </a:r>
            <a:r>
              <a:rPr dirty="0" spc="-25"/>
              <a:t> </a:t>
            </a:r>
            <a:r>
              <a:rPr dirty="0" spc="-5"/>
              <a:t>period).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2025-03-29T23:12:31Z</dcterms:created>
  <dcterms:modified xsi:type="dcterms:W3CDTF">2025-03-29T23:12:31Z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2025-03-29T00:00:00Z</vt:filetime>
  </property>
  <property fmtid="{D5CDD505-2E9C-101B-9397-08002B2CF9AE}" pid="3" name="LastSaved">
    <vt:filetime>2025-03-29T00:00:00Z</vt:filetime>
  </property>
</Properties>
</file>