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5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1" r:id="rId3"/>
    <p:sldId id="302" r:id="rId4"/>
    <p:sldId id="319" r:id="rId5"/>
    <p:sldId id="317" r:id="rId6"/>
    <p:sldId id="306" r:id="rId7"/>
    <p:sldId id="304" r:id="rId8"/>
    <p:sldId id="318" r:id="rId9"/>
    <p:sldId id="305" r:id="rId10"/>
    <p:sldId id="331" r:id="rId11"/>
    <p:sldId id="307" r:id="rId12"/>
    <p:sldId id="308" r:id="rId13"/>
    <p:sldId id="309" r:id="rId14"/>
    <p:sldId id="310" r:id="rId15"/>
    <p:sldId id="332" r:id="rId16"/>
    <p:sldId id="314" r:id="rId17"/>
    <p:sldId id="315" r:id="rId18"/>
    <p:sldId id="294" r:id="rId19"/>
    <p:sldId id="336" r:id="rId20"/>
    <p:sldId id="322" r:id="rId21"/>
    <p:sldId id="277" r:id="rId22"/>
    <p:sldId id="278" r:id="rId23"/>
    <p:sldId id="279" r:id="rId24"/>
    <p:sldId id="321" r:id="rId25"/>
    <p:sldId id="280" r:id="rId26"/>
    <p:sldId id="281" r:id="rId27"/>
    <p:sldId id="282" r:id="rId28"/>
    <p:sldId id="323" r:id="rId29"/>
    <p:sldId id="291" r:id="rId30"/>
    <p:sldId id="285" r:id="rId31"/>
    <p:sldId id="286" r:id="rId32"/>
    <p:sldId id="326" r:id="rId33"/>
    <p:sldId id="337" r:id="rId34"/>
    <p:sldId id="334" r:id="rId35"/>
    <p:sldId id="338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6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392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8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8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4815" algn="l" defTabSz="91392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1778" algn="l" defTabSz="91392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8740" algn="l" defTabSz="91392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5704" algn="l" defTabSz="91392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CCFF"/>
    <a:srgbClr val="00FFFF"/>
    <a:srgbClr val="2CC0C0"/>
    <a:srgbClr val="BF00BF"/>
    <a:srgbClr val="0B0096"/>
    <a:srgbClr val="070060"/>
    <a:srgbClr val="030026"/>
    <a:srgbClr val="00421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9372" autoAdjust="0"/>
  </p:normalViewPr>
  <p:slideViewPr>
    <p:cSldViewPr>
      <p:cViewPr varScale="1">
        <p:scale>
          <a:sx n="52" d="100"/>
          <a:sy n="52" d="100"/>
        </p:scale>
        <p:origin x="884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42FCB-7691-4D55-98DB-6EAF6455FFC7}" type="datetimeFigureOut">
              <a:rPr lang="en-CA" smtClean="0"/>
              <a:t>2020-11-10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319D8-EFD9-4ED3-9B7A-510B97D0A2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064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CD3E18D-6EFE-4382-8CF4-F6B2A3BED6E6}" type="datetimeFigureOut">
              <a:rPr lang="en-US"/>
              <a:pPr>
                <a:defRPr/>
              </a:pPr>
              <a:t>11/10/2020</a:t>
            </a:fld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EC031E5-0CC4-4B25-89C1-4B0029F7A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9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69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392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08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785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4815" algn="l" defTabSz="9139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778" algn="l" defTabSz="9139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740" algn="l" defTabSz="9139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04" algn="l" defTabSz="9139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031E5-0CC4-4B25-89C1-4B0029F7A82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57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031E5-0CC4-4B25-89C1-4B0029F7A8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>
                <a:latin typeface="Times New Roman" panose="02020603050405020304" pitchFamily="18" charset="0"/>
              </a:rPr>
              <a:t>HOPE-3 Steering Committee Meeting August 31, 2009 Barcelona, Spain</a:t>
            </a:r>
          </a:p>
        </p:txBody>
      </p:sp>
      <p:sp>
        <p:nvSpPr>
          <p:cNvPr id="860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4DF92B7-E2D3-4F39-9EB6-F9A40FDFCB0F}" type="slidenum">
              <a:rPr lang="en-US" altLang="en-US" sz="1200">
                <a:latin typeface="Times New Roman" panose="02020603050405020304" pitchFamily="18" charset="0"/>
              </a:rPr>
              <a:pPr/>
              <a:t>6</a:t>
            </a:fld>
            <a:endParaRPr lang="en-US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38150" y="912813"/>
            <a:ext cx="6054725" cy="4541837"/>
          </a:xfrm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9782" y="5758485"/>
            <a:ext cx="3790872" cy="545409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4" tIns="45657" rIns="91314" bIns="45657"/>
          <a:lstStyle/>
          <a:p>
            <a:endParaRPr lang="en-CA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2875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7CABC-AA75-464E-B8DF-71A457E2391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99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58775" y="706438"/>
            <a:ext cx="5880100" cy="4411662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849" y="6252434"/>
            <a:ext cx="4702331" cy="4645861"/>
          </a:xfrm>
        </p:spPr>
        <p:txBody>
          <a:bodyPr/>
          <a:lstStyle/>
          <a:p>
            <a:r>
              <a:rPr lang="en-CA" dirty="0"/>
              <a:t>- Add numbers</a:t>
            </a:r>
            <a:r>
              <a:rPr lang="en-CA" baseline="0" dirty="0"/>
              <a:t> of pts in each factorial</a:t>
            </a:r>
            <a:endParaRPr lang="en-CA" dirty="0"/>
          </a:p>
        </p:txBody>
      </p:sp>
      <p:sp>
        <p:nvSpPr>
          <p:cNvPr id="993284" name="Text Box 4"/>
          <p:cNvSpPr txBox="1">
            <a:spLocks noChangeArrowheads="1"/>
          </p:cNvSpPr>
          <p:nvPr/>
        </p:nvSpPr>
        <p:spPr bwMode="auto">
          <a:xfrm>
            <a:off x="229850" y="5784706"/>
            <a:ext cx="4711908" cy="27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45778" rIns="0" bIns="45778" anchor="b">
            <a:spAutoFit/>
          </a:bodyPr>
          <a:lstStyle>
            <a:lvl1pPr algn="l" defTabSz="904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55613" algn="l" defTabSz="904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04875" algn="l" defTabSz="904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62075" algn="l" defTabSz="904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16100" algn="l" defTabSz="904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733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305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877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449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1200" b="1" dirty="0">
                <a:latin typeface="Arial" charset="0"/>
                <a:cs typeface="Arial" charset="0"/>
              </a:rPr>
              <a:t>DREAM: 2 x 2 factorial design</a:t>
            </a:r>
          </a:p>
        </p:txBody>
      </p:sp>
    </p:spTree>
    <p:extLst>
      <p:ext uri="{BB962C8B-B14F-4D97-AF65-F5344CB8AC3E}">
        <p14:creationId xmlns:p14="http://schemas.microsoft.com/office/powerpoint/2010/main" val="1324165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0ADF3F-BFD9-A647-B68E-8D993DB5C1B3}" type="slidenum">
              <a:rPr lang="en-US"/>
              <a:pPr/>
              <a:t>9</a:t>
            </a:fld>
            <a:endParaRPr lang="en-US"/>
          </a:p>
        </p:txBody>
      </p:sp>
      <p:sp>
        <p:nvSpPr>
          <p:cNvPr id="99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2169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C031E5-0CC4-4B25-89C1-4B0029F7A82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88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11H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FE5D4-77B6-4F87-91BE-2141FAB1EF48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HOPE-3 Steering Committee Meeting - January 7-9, 2016</a:t>
            </a:r>
          </a:p>
        </p:txBody>
      </p:sp>
    </p:spTree>
    <p:extLst>
      <p:ext uri="{BB962C8B-B14F-4D97-AF65-F5344CB8AC3E}">
        <p14:creationId xmlns:p14="http://schemas.microsoft.com/office/powerpoint/2010/main" val="3503430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7CABC-AA75-464E-B8DF-71A457E2391A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99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358775" y="706438"/>
            <a:ext cx="5880100" cy="4411662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849" y="6252434"/>
            <a:ext cx="4702331" cy="4645861"/>
          </a:xfrm>
        </p:spPr>
        <p:txBody>
          <a:bodyPr/>
          <a:lstStyle/>
          <a:p>
            <a:r>
              <a:rPr lang="en-CA" dirty="0"/>
              <a:t>- Add numbers</a:t>
            </a:r>
            <a:r>
              <a:rPr lang="en-CA" baseline="0" dirty="0"/>
              <a:t> of pts in each factorial</a:t>
            </a:r>
            <a:endParaRPr lang="en-CA" dirty="0"/>
          </a:p>
        </p:txBody>
      </p:sp>
      <p:sp>
        <p:nvSpPr>
          <p:cNvPr id="993284" name="Text Box 4"/>
          <p:cNvSpPr txBox="1">
            <a:spLocks noChangeArrowheads="1"/>
          </p:cNvSpPr>
          <p:nvPr/>
        </p:nvSpPr>
        <p:spPr bwMode="auto">
          <a:xfrm>
            <a:off x="229850" y="5784706"/>
            <a:ext cx="4711908" cy="27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45778" rIns="0" bIns="45778" anchor="b">
            <a:spAutoFit/>
          </a:bodyPr>
          <a:lstStyle>
            <a:lvl1pPr algn="l" defTabSz="904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55613" algn="l" defTabSz="904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904875" algn="l" defTabSz="904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362075" algn="l" defTabSz="904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16100" algn="l" defTabSz="9048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2733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305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877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44900" defTabSz="904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1200" b="1" dirty="0">
                <a:latin typeface="Arial" charset="0"/>
                <a:cs typeface="Arial" charset="0"/>
              </a:rPr>
              <a:t>DREAM: 2 x 2 factorial design</a:t>
            </a:r>
          </a:p>
        </p:txBody>
      </p:sp>
    </p:spTree>
    <p:extLst>
      <p:ext uri="{BB962C8B-B14F-4D97-AF65-F5344CB8AC3E}">
        <p14:creationId xmlns:p14="http://schemas.microsoft.com/office/powerpoint/2010/main" val="132416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7" y="1806575"/>
            <a:ext cx="7788275" cy="1308563"/>
          </a:xfrm>
        </p:spPr>
        <p:txBody>
          <a:bodyPr lIns="90441"/>
          <a:lstStyle>
            <a:lvl1pPr algn="ctr">
              <a:defRPr sz="4400"/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4142" y="3524250"/>
            <a:ext cx="6435725" cy="489878"/>
          </a:xfrm>
        </p:spPr>
        <p:txBody>
          <a:bodyPr lIns="90441"/>
          <a:lstStyle>
            <a:lvl1pPr marL="0" indent="0" algn="ctr">
              <a:spcAft>
                <a:spcPct val="0"/>
              </a:spcAft>
              <a:buFontTx/>
              <a:buNone/>
              <a:defRPr sz="26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pic>
        <p:nvPicPr>
          <p:cNvPr id="4" name="Picture 22" descr="hope-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525298" cy="8493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48600" y="76200"/>
            <a:ext cx="1219200" cy="1210614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977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39754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63" indent="0">
              <a:buNone/>
              <a:defRPr sz="1800"/>
            </a:lvl2pPr>
            <a:lvl3pPr marL="913926" indent="0">
              <a:buNone/>
              <a:defRPr sz="1600"/>
            </a:lvl3pPr>
            <a:lvl4pPr marL="1370890" indent="0">
              <a:buNone/>
              <a:defRPr sz="1400"/>
            </a:lvl4pPr>
            <a:lvl5pPr marL="1827852" indent="0">
              <a:buNone/>
              <a:defRPr sz="1400"/>
            </a:lvl5pPr>
            <a:lvl6pPr marL="2284815" indent="0">
              <a:buNone/>
              <a:defRPr sz="1400"/>
            </a:lvl6pPr>
            <a:lvl7pPr marL="2741778" indent="0">
              <a:buNone/>
              <a:defRPr sz="1400"/>
            </a:lvl7pPr>
            <a:lvl8pPr marL="3198740" indent="0">
              <a:buNone/>
              <a:defRPr sz="1400"/>
            </a:lvl8pPr>
            <a:lvl9pPr marL="3655704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82788"/>
            <a:ext cx="3924300" cy="24596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2788"/>
            <a:ext cx="3924300" cy="24596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71501" y="1982789"/>
            <a:ext cx="8001000" cy="520655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27088"/>
            <a:ext cx="8001000" cy="58836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71501" y="1982789"/>
            <a:ext cx="8001000" cy="520655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F"/>
            </a:gs>
            <a:gs pos="50000">
              <a:srgbClr val="000066"/>
            </a:gs>
            <a:gs pos="100000">
              <a:srgbClr val="0000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818497"/>
            <a:ext cx="8001000" cy="597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390" tIns="44427" rIns="90441" bIns="44427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752600"/>
            <a:ext cx="8001000" cy="36445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390" tIns="44427" rIns="90441" bIns="4442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  <a:p>
            <a:pPr lvl="4"/>
            <a:endParaRPr lang="en-US" altLang="en-US" dirty="0"/>
          </a:p>
          <a:p>
            <a:pPr lvl="4"/>
            <a:endParaRPr lang="en-US" altLang="en-US" dirty="0"/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8723099" y="6172201"/>
            <a:ext cx="182781" cy="2154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41" tIns="44427" rIns="90441" bIns="44427">
            <a:spAutoFit/>
          </a:bodyPr>
          <a:lstStyle/>
          <a:p>
            <a:pPr algn="r" eaLnBrk="0" hangingPunct="0">
              <a:defRPr/>
            </a:pPr>
            <a:endParaRPr lang="en-US" altLang="en-US" sz="800">
              <a:solidFill>
                <a:srgbClr val="FFFFFF"/>
              </a:solidFill>
              <a:latin typeface="Helvetica" pitchFamily="1" charset="0"/>
            </a:endParaRPr>
          </a:p>
        </p:txBody>
      </p:sp>
      <p:pic>
        <p:nvPicPr>
          <p:cNvPr id="7" name="Picture 22" descr="hope-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368492" cy="76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8153400" y="35800"/>
            <a:ext cx="961571" cy="954800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5836" r:id="rId1"/>
    <p:sldLayoutId id="2147485784" r:id="rId2"/>
    <p:sldLayoutId id="2147485785" r:id="rId3"/>
    <p:sldLayoutId id="2147485786" r:id="rId4"/>
    <p:sldLayoutId id="2147485788" r:id="rId5"/>
    <p:sldLayoutId id="2147485789" r:id="rId6"/>
    <p:sldLayoutId id="2147485794" r:id="rId7"/>
    <p:sldLayoutId id="2147485795" r:id="rId8"/>
  </p:sldLayoutIdLst>
  <p:transition/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5pPr>
      <a:lvl6pPr marL="4569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6pPr>
      <a:lvl7pPr marL="913926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7pPr>
      <a:lvl8pPr marL="137089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8pPr>
      <a:lvl9pPr marL="1827852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9pPr>
    </p:titleStyle>
    <p:bodyStyle>
      <a:lvl1pPr marL="290362" indent="-290362" algn="l" rtl="0" eaLnBrk="0" fontAlgn="base" hangingPunct="0">
        <a:spcBef>
          <a:spcPct val="35000"/>
        </a:spcBef>
        <a:spcAft>
          <a:spcPct val="15000"/>
        </a:spcAft>
        <a:buClr>
          <a:srgbClr val="FAFD00"/>
        </a:buClr>
        <a:buSzPct val="100000"/>
        <a:buChar char="•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565" indent="-285600" algn="l" rtl="0" eaLnBrk="0" fontAlgn="base" hangingPunct="0">
        <a:spcBef>
          <a:spcPct val="0"/>
        </a:spcBef>
        <a:spcAft>
          <a:spcPct val="15000"/>
        </a:spcAft>
        <a:buClr>
          <a:schemeClr val="tx1"/>
        </a:buClr>
        <a:buSzPct val="100000"/>
        <a:buChar char="–"/>
        <a:defRPr sz="2800">
          <a:solidFill>
            <a:srgbClr val="FFFFFF"/>
          </a:solidFill>
          <a:latin typeface="+mn-lt"/>
        </a:defRPr>
      </a:lvl2pPr>
      <a:lvl3pPr marL="1142410" indent="-228482" algn="l" rtl="0" eaLnBrk="0" fontAlgn="base" hangingPunct="0">
        <a:spcBef>
          <a:spcPct val="0"/>
        </a:spcBef>
        <a:spcAft>
          <a:spcPct val="15000"/>
        </a:spcAft>
        <a:buClr>
          <a:srgbClr val="FAFD00"/>
        </a:buClr>
        <a:buSzPct val="100000"/>
        <a:buChar char="•"/>
        <a:defRPr sz="2800">
          <a:solidFill>
            <a:srgbClr val="FFFFFF"/>
          </a:solidFill>
          <a:latin typeface="+mn-lt"/>
        </a:defRPr>
      </a:lvl3pPr>
      <a:lvl4pPr marL="1656491" indent="-285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FF"/>
          </a:solidFill>
          <a:latin typeface="+mn-lt"/>
        </a:defRPr>
      </a:lvl4pPr>
      <a:lvl5pPr marL="2056334" indent="-22848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rgbClr val="FFFFFF"/>
          </a:solidFill>
          <a:latin typeface="+mn-lt"/>
        </a:defRPr>
      </a:lvl5pPr>
      <a:lvl6pPr marL="2513297" indent="-22848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rgbClr val="FFFFFF"/>
          </a:solidFill>
          <a:latin typeface="+mn-lt"/>
        </a:defRPr>
      </a:lvl6pPr>
      <a:lvl7pPr marL="2970260" indent="-22848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rgbClr val="FFFFFF"/>
          </a:solidFill>
          <a:latin typeface="+mn-lt"/>
        </a:defRPr>
      </a:lvl7pPr>
      <a:lvl8pPr marL="3427223" indent="-22848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rgbClr val="FFFFFF"/>
          </a:solidFill>
          <a:latin typeface="+mn-lt"/>
        </a:defRPr>
      </a:lvl8pPr>
      <a:lvl9pPr marL="3884186" indent="-22848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39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63" algn="l" defTabSz="9139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26" algn="l" defTabSz="9139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90" algn="l" defTabSz="9139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52" algn="l" defTabSz="9139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15" algn="l" defTabSz="9139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78" algn="l" defTabSz="9139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40" algn="l" defTabSz="9139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04" algn="l" defTabSz="9139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63562" y="228600"/>
            <a:ext cx="7788275" cy="3746107"/>
          </a:xfrm>
        </p:spPr>
        <p:txBody>
          <a:bodyPr/>
          <a:lstStyle/>
          <a:p>
            <a:r>
              <a:rPr lang="en-US" dirty="0"/>
              <a:t>A Polypill for Primary Prevention of Cardiovascular Disease in Intermediate Risk People: Results of the International Polycap Study (TIPS)-3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800" y="4572000"/>
            <a:ext cx="8305800" cy="2059492"/>
          </a:xfrm>
        </p:spPr>
        <p:txBody>
          <a:bodyPr/>
          <a:lstStyle/>
          <a:p>
            <a:pPr algn="l"/>
            <a:r>
              <a:rPr lang="en-US" sz="3200" b="1" dirty="0"/>
              <a:t>Prem Pais</a:t>
            </a:r>
            <a:br>
              <a:rPr lang="en-US" sz="3200" b="1" dirty="0"/>
            </a:br>
            <a:r>
              <a:rPr lang="en-US" sz="3200" b="1" dirty="0"/>
              <a:t>Salim Yusuf on behalf of the TIPS-3 Investigators</a:t>
            </a:r>
            <a:br>
              <a:rPr lang="en-US" sz="3200" b="1" dirty="0"/>
            </a:br>
            <a:r>
              <a:rPr lang="en-US" sz="3200" b="1" dirty="0"/>
              <a:t>St John and PHRI               </a:t>
            </a:r>
            <a:r>
              <a:rPr lang="en-US" sz="3200" b="1" dirty="0">
                <a:solidFill>
                  <a:schemeClr val="tx2"/>
                </a:solidFill>
              </a:rPr>
              <a:t>CONFIDENTIAL</a:t>
            </a: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7B735DA9-193B-41FE-B5AB-DE5502748664}"/>
              </a:ext>
            </a:extLst>
          </p:cNvPr>
          <p:cNvSpPr txBox="1"/>
          <p:nvPr/>
        </p:nvSpPr>
        <p:spPr>
          <a:xfrm>
            <a:off x="5943600" y="88008"/>
            <a:ext cx="2958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Lub Dub Medium" panose="020B0603030403020204" pitchFamily="34" charset="0"/>
              </a:rPr>
              <a:t>EMBARGOED for 12:10pm CT 11-13-20</a:t>
            </a:r>
          </a:p>
        </p:txBody>
      </p:sp>
    </p:spTree>
    <p:extLst>
      <p:ext uri="{BB962C8B-B14F-4D97-AF65-F5344CB8AC3E}">
        <p14:creationId xmlns:p14="http://schemas.microsoft.com/office/powerpoint/2010/main" val="421149818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01000" cy="597553"/>
          </a:xfrm>
        </p:spPr>
        <p:txBody>
          <a:bodyPr/>
          <a:lstStyle/>
          <a:p>
            <a:r>
              <a:rPr lang="en-US" dirty="0"/>
              <a:t>Randomization by Country</a:t>
            </a:r>
            <a:endParaRPr lang="en-CA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10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491133"/>
              </p:ext>
            </p:extLst>
          </p:nvPr>
        </p:nvGraphicFramePr>
        <p:xfrm>
          <a:off x="1143000" y="1371600"/>
          <a:ext cx="7086602" cy="5029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43301">
                  <a:extLst>
                    <a:ext uri="{9D8B030D-6E8A-4147-A177-3AD203B41FA5}">
                      <a16:colId xmlns:a16="http://schemas.microsoft.com/office/drawing/2014/main" val="1593605960"/>
                    </a:ext>
                  </a:extLst>
                </a:gridCol>
                <a:gridCol w="3543301">
                  <a:extLst>
                    <a:ext uri="{9D8B030D-6E8A-4147-A177-3AD203B41FA5}">
                      <a16:colId xmlns:a16="http://schemas.microsoft.com/office/drawing/2014/main" val="2976142840"/>
                    </a:ext>
                  </a:extLst>
                </a:gridCol>
              </a:tblGrid>
              <a:tr h="226573"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N Rand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752899"/>
                  </a:ext>
                </a:extLst>
              </a:tr>
              <a:tr h="226573"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India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2739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264959"/>
                  </a:ext>
                </a:extLst>
              </a:tr>
              <a:tr h="226573"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Philippines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1676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895292"/>
                  </a:ext>
                </a:extLst>
              </a:tr>
              <a:tr h="226573"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Colombia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489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709995"/>
                  </a:ext>
                </a:extLst>
              </a:tr>
              <a:tr h="226573"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Bangladesh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295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937463"/>
                  </a:ext>
                </a:extLst>
              </a:tr>
              <a:tr h="226573"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Canada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131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379711"/>
                  </a:ext>
                </a:extLst>
              </a:tr>
              <a:tr h="226573"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Malaysia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119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285361"/>
                  </a:ext>
                </a:extLst>
              </a:tr>
              <a:tr h="226573"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Indonesia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118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609942"/>
                  </a:ext>
                </a:extLst>
              </a:tr>
              <a:tr h="226573"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Tunisia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107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226316"/>
                  </a:ext>
                </a:extLst>
              </a:tr>
              <a:tr h="226573"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Tanzania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39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774456"/>
                  </a:ext>
                </a:extLst>
              </a:tr>
              <a:tr h="226573"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Total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3926" rtl="0" eaLnBrk="1" latinLnBrk="0" hangingPunct="1"/>
                      <a:r>
                        <a:rPr lang="en-US" sz="2400" kern="1200" dirty="0"/>
                        <a:t>5713</a:t>
                      </a:r>
                      <a:endParaRPr lang="en-CA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317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15262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90233"/>
            <a:ext cx="8001000" cy="588320"/>
          </a:xfrm>
        </p:spPr>
        <p:txBody>
          <a:bodyPr/>
          <a:lstStyle/>
          <a:p>
            <a:r>
              <a:rPr lang="en-US" dirty="0"/>
              <a:t>Baseline Characteristics</a:t>
            </a:r>
            <a:endParaRPr lang="en-US" sz="2400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11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35586"/>
              </p:ext>
            </p:extLst>
          </p:nvPr>
        </p:nvGraphicFramePr>
        <p:xfrm>
          <a:off x="475075" y="1219200"/>
          <a:ext cx="8270050" cy="470622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01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2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9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6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Polypill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 = 2,861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Placebo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N=2,852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6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Age, years (SD)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63.9 (6.4)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63.9 (6.7)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Female, N (%)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1522 (53.2)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1503 (52.7)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41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HTN or SBP &gt; 140, N (%)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2391 (83.6)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2399 (84.1)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2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DM or Glucose &gt;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126 mg/</a:t>
                      </a:r>
                      <a:r>
                        <a:rPr lang="en-US" sz="1600" dirty="0" err="1">
                          <a:effectLst/>
                        </a:rPr>
                        <a:t>dL</a:t>
                      </a:r>
                      <a:r>
                        <a:rPr lang="en-US" sz="1600" dirty="0">
                          <a:effectLst/>
                        </a:rPr>
                        <a:t>, N (%)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1065 (37.2)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1030 (36.1%)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5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Current smoker, N (%)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259 (9.1)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253 (8.9)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SBP, mmHg 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144.5 (16.7)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144.5 (17.0)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4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cholesterol, mg/</a:t>
                      </a:r>
                      <a:r>
                        <a:rPr lang="en-US" sz="1600" dirty="0" err="1">
                          <a:effectLst/>
                        </a:rPr>
                        <a:t>dL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196.1 (45.3)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196.2 (46.0)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LDL, </a:t>
                      </a:r>
                      <a:r>
                        <a:rPr lang="en-US" sz="1600" dirty="0" err="1">
                          <a:effectLst/>
                        </a:rPr>
                        <a:t>mmol</a:t>
                      </a:r>
                      <a:r>
                        <a:rPr lang="en-US" sz="1600" dirty="0">
                          <a:effectLst/>
                        </a:rPr>
                        <a:t>/L; mg/</a:t>
                      </a:r>
                      <a:r>
                        <a:rPr lang="en-US" sz="1600" dirty="0" err="1">
                          <a:effectLst/>
                        </a:rPr>
                        <a:t>dL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120.6 (40.4)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120.7 (41.0)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02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Mean IH Risk score (SD)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16.8 (4.6)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16.8 (4.6)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81262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096151"/>
          </a:xfrm>
        </p:spPr>
        <p:txBody>
          <a:bodyPr/>
          <a:lstStyle/>
          <a:p>
            <a:r>
              <a:rPr lang="en-US" dirty="0"/>
              <a:t>Polypill versus Placebo: Risk Factor Changes</a:t>
            </a: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-2853198" y="2250967"/>
            <a:ext cx="8046973" cy="6131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141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12</a:t>
            </a:r>
          </a:p>
        </p:txBody>
      </p:sp>
      <p:pic>
        <p:nvPicPr>
          <p:cNvPr id="142" name="Picture 14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00"/>
          <a:stretch/>
        </p:blipFill>
        <p:spPr>
          <a:xfrm>
            <a:off x="-76200" y="1676400"/>
            <a:ext cx="5105400" cy="35052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43" name="Picture 14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85"/>
          <a:stretch/>
        </p:blipFill>
        <p:spPr>
          <a:xfrm>
            <a:off x="4267200" y="1676400"/>
            <a:ext cx="5257800" cy="35052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36167551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2165"/>
            <a:ext cx="8001000" cy="1086918"/>
          </a:xfrm>
        </p:spPr>
        <p:txBody>
          <a:bodyPr/>
          <a:lstStyle/>
          <a:p>
            <a:r>
              <a:rPr lang="en-US" dirty="0"/>
              <a:t>Polypill versus Placebo: Primary Outcome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13</a:t>
            </a:r>
          </a:p>
        </p:txBody>
      </p:sp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78" b="6944"/>
          <a:stretch/>
        </p:blipFill>
        <p:spPr>
          <a:xfrm>
            <a:off x="403747" y="1066800"/>
            <a:ext cx="8176147" cy="51054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20871549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14</a:t>
            </a:r>
          </a:p>
        </p:txBody>
      </p:sp>
      <p:sp>
        <p:nvSpPr>
          <p:cNvPr id="3" name="Rectangle 2"/>
          <p:cNvSpPr/>
          <p:nvPr/>
        </p:nvSpPr>
        <p:spPr>
          <a:xfrm>
            <a:off x="370686" y="151190"/>
            <a:ext cx="8674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AFD00"/>
                </a:solidFill>
                <a:latin typeface="+mj-lt"/>
                <a:ea typeface="+mj-ea"/>
                <a:cs typeface="+mj-cs"/>
              </a:rPr>
              <a:t>Polypill vs Placebo: Clinical Outcomes</a:t>
            </a:r>
          </a:p>
        </p:txBody>
      </p: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592812"/>
              </p:ext>
            </p:extLst>
          </p:nvPr>
        </p:nvGraphicFramePr>
        <p:xfrm>
          <a:off x="327547" y="1430187"/>
          <a:ext cx="8534400" cy="435274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11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Outcomes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Polypill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(N= 2,861)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Placebo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N=2,852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Hazard Ratio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(95% CI)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Primary Outcome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126 (4.4)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157 (5.5)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0.79 (0.63-1.00)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Secondary Outcomes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CV death, MI, Stroke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111 (3.9)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139 (4.9)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0.79 (0.61-1.01)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4541">
                <a:tc>
                  <a:txBody>
                    <a:bodyPr/>
                    <a:lstStyle/>
                    <a:p>
                      <a:pPr marL="102235" marR="0" indent="-102235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Primary</a:t>
                      </a:r>
                      <a:r>
                        <a:rPr lang="en-US" sz="1800" baseline="0" dirty="0">
                          <a:effectLst/>
                        </a:rPr>
                        <a:t> outcome +   </a:t>
                      </a:r>
                    </a:p>
                    <a:p>
                      <a:pPr marL="102235" marR="0" indent="-102235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   </a:t>
                      </a:r>
                      <a:r>
                        <a:rPr lang="en-US" sz="1800" dirty="0">
                          <a:effectLst/>
                        </a:rPr>
                        <a:t>angina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132 (4.6)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164 (5.8)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0.79 (0.63-1.00)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5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Total mortality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149 (5.2)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163 (5.7)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0.90 (0.72-1.13)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75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r>
                        <a:rPr lang="en-US" sz="1800" baseline="0" dirty="0">
                          <a:effectLst/>
                        </a:rPr>
                        <a:t> N</a:t>
                      </a:r>
                      <a:r>
                        <a:rPr lang="en-US" sz="1800" dirty="0">
                          <a:effectLst/>
                        </a:rPr>
                        <a:t>o. events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138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179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0.76 (0.60-0.97)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9298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47" y="127853"/>
            <a:ext cx="8610600" cy="1086918"/>
          </a:xfrm>
        </p:spPr>
        <p:txBody>
          <a:bodyPr/>
          <a:lstStyle/>
          <a:p>
            <a:r>
              <a:rPr lang="en-US" dirty="0"/>
              <a:t>Polypill vs Placebo: Clinical Outcomes</a:t>
            </a:r>
          </a:p>
        </p:txBody>
      </p:sp>
      <p:sp>
        <p:nvSpPr>
          <p:cNvPr id="45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15</a:t>
            </a: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183869"/>
              </p:ext>
            </p:extLst>
          </p:nvPr>
        </p:nvGraphicFramePr>
        <p:xfrm>
          <a:off x="381000" y="1676400"/>
          <a:ext cx="8305800" cy="425690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03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Components of the primary and secondary outcomes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Polypill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(N=2,861)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Placebo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(N=2,852)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Hazard Ratio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(95% CI)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CV death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84 (2.9)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101 (3.5)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0.82 (0.61-1.09)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1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MI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17 (0.6)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26 (0.9)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0.66 (0.36-1.22)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1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   Stroke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26 (0.9)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36 (1.3)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0.71 (0.43-1.18)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1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HF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12 (0.4)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10 (0.4)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1.19 (0.51-2.74)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1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Cardiac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arrest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1(0)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 (0)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1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Arterial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Revascularization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12 (0.4)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25 (0.9)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0.48 (0.24-0.95)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1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Angina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17 (0.6)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22 (0.8)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0.77 (0.41-1.44)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69976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894" y="152400"/>
            <a:ext cx="8001000" cy="1086918"/>
          </a:xfrm>
        </p:spPr>
        <p:txBody>
          <a:bodyPr/>
          <a:lstStyle/>
          <a:p>
            <a:r>
              <a:rPr lang="en-US" dirty="0"/>
              <a:t>Polypill versus Placebo: Subgroup Effects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94" y="1206197"/>
            <a:ext cx="7010400" cy="542036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32936264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001000" cy="1096151"/>
          </a:xfrm>
        </p:spPr>
        <p:txBody>
          <a:bodyPr/>
          <a:lstStyle/>
          <a:p>
            <a:r>
              <a:rPr lang="en-US" dirty="0"/>
              <a:t>Sensitivity analysis accounting for non-adherence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17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154741"/>
              </p:ext>
            </p:extLst>
          </p:nvPr>
        </p:nvGraphicFramePr>
        <p:xfrm>
          <a:off x="304800" y="1752600"/>
          <a:ext cx="8458200" cy="324313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7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27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51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Events &lt;30</a:t>
                      </a:r>
                      <a:r>
                        <a:rPr lang="en-US" sz="1800" baseline="0" dirty="0">
                          <a:effectLst/>
                        </a:rPr>
                        <a:t> days of stopping drugs for non-medical reasons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Events &gt; 30 days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All Events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Polypill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Placebo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Polypill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Placebo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Polypill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Placebo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Primary outcome, 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126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126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157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Hazard Ratio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0.74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(0.57-0.97)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0.79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</a:rPr>
                        <a:t>(0.63-1.00)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36779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77898"/>
            <a:ext cx="7162800" cy="477520"/>
          </a:xfrm>
        </p:spPr>
        <p:txBody>
          <a:bodyPr anchor="ctr"/>
          <a:lstStyle/>
          <a:p>
            <a:r>
              <a:rPr lang="en-US" sz="2800" dirty="0"/>
              <a:t>Polypill versus Placebo: Safety</a:t>
            </a:r>
            <a:endParaRPr lang="en-US" altLang="en-US" sz="2800" dirty="0"/>
          </a:p>
        </p:txBody>
      </p:sp>
      <p:sp>
        <p:nvSpPr>
          <p:cNvPr id="194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19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684201"/>
              </p:ext>
            </p:extLst>
          </p:nvPr>
        </p:nvGraphicFramePr>
        <p:xfrm>
          <a:off x="457200" y="1085328"/>
          <a:ext cx="8229600" cy="552648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94692841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2610563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48996326"/>
                    </a:ext>
                  </a:extLst>
                </a:gridCol>
              </a:tblGrid>
              <a:tr h="44991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Polypill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(N=2,861)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Placebo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(N=2,852)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781" marR="57781" marT="0" marB="0"/>
                </a:tc>
                <a:extLst>
                  <a:ext uri="{0D108BD9-81ED-4DB2-BD59-A6C34878D82A}">
                    <a16:rowId xmlns:a16="http://schemas.microsoft.com/office/drawing/2014/main" val="461300070"/>
                  </a:ext>
                </a:extLst>
              </a:tr>
              <a:tr h="449916">
                <a:tc>
                  <a:txBody>
                    <a:bodyPr/>
                    <a:lstStyle/>
                    <a:p>
                      <a:r>
                        <a:rPr lang="en-IN" dirty="0"/>
                        <a:t>Hospitalization,</a:t>
                      </a:r>
                      <a:r>
                        <a:rPr lang="en-IN" baseline="0" dirty="0"/>
                        <a:t>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220 (7.7)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232 (8.1)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93350"/>
                  </a:ext>
                </a:extLst>
              </a:tr>
              <a:tr h="449916">
                <a:tc>
                  <a:txBody>
                    <a:bodyPr/>
                    <a:lstStyle/>
                    <a:p>
                      <a:r>
                        <a:rPr lang="en-IN" dirty="0"/>
                        <a:t>SAEs,</a:t>
                      </a:r>
                      <a:r>
                        <a:rPr lang="en-IN" baseline="0" dirty="0"/>
                        <a:t>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23 (0.8)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33 (1.2)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415979"/>
                  </a:ext>
                </a:extLst>
              </a:tr>
              <a:tr h="555252">
                <a:tc>
                  <a:txBody>
                    <a:bodyPr/>
                    <a:lstStyle/>
                    <a:p>
                      <a:r>
                        <a:rPr lang="en-IN" baseline="0" dirty="0"/>
                        <a:t>Discontinuation for AE, </a:t>
                      </a: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446298"/>
                  </a:ext>
                </a:extLst>
              </a:tr>
              <a:tr h="776568">
                <a:tc>
                  <a:txBody>
                    <a:bodyPr/>
                    <a:lstStyle/>
                    <a:p>
                      <a:r>
                        <a:rPr lang="en-IN" dirty="0"/>
                        <a:t>   Dizziness</a:t>
                      </a:r>
                      <a:r>
                        <a:rPr lang="en-IN" baseline="0" dirty="0"/>
                        <a:t> or  </a:t>
                      </a:r>
                    </a:p>
                    <a:p>
                      <a:r>
                        <a:rPr lang="en-IN" baseline="0" dirty="0"/>
                        <a:t>   Hypotension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77 (2.7)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31 (1.1)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819189"/>
                  </a:ext>
                </a:extLst>
              </a:tr>
              <a:tr h="449916">
                <a:tc>
                  <a:txBody>
                    <a:bodyPr/>
                    <a:lstStyle/>
                    <a:p>
                      <a:r>
                        <a:rPr lang="en-IN" dirty="0"/>
                        <a:t>   </a:t>
                      </a:r>
                      <a:r>
                        <a:rPr lang="en-IN" baseline="0" dirty="0"/>
                        <a:t>Cough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31 (1.1)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17 (0.6)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062547"/>
                  </a:ext>
                </a:extLst>
              </a:tr>
              <a:tr h="776568">
                <a:tc>
                  <a:txBody>
                    <a:bodyPr/>
                    <a:lstStyle/>
                    <a:p>
                      <a:r>
                        <a:rPr lang="en-IN" dirty="0"/>
                        <a:t>   Muscle pain or </a:t>
                      </a:r>
                    </a:p>
                    <a:p>
                      <a:r>
                        <a:rPr lang="en-IN" dirty="0"/>
                        <a:t>   weakness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14 (0.5)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 (0.5)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946322"/>
                  </a:ext>
                </a:extLst>
              </a:tr>
              <a:tr h="449916">
                <a:tc>
                  <a:txBody>
                    <a:bodyPr/>
                    <a:lstStyle/>
                    <a:p>
                      <a:r>
                        <a:rPr lang="en-IN" dirty="0"/>
                        <a:t>   </a:t>
                      </a:r>
                      <a:r>
                        <a:rPr lang="en-IN" baseline="0" dirty="0"/>
                        <a:t>High potassium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 (0.03)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544476"/>
                  </a:ext>
                </a:extLst>
              </a:tr>
              <a:tr h="449916">
                <a:tc>
                  <a:txBody>
                    <a:bodyPr/>
                    <a:lstStyle/>
                    <a:p>
                      <a:r>
                        <a:rPr lang="en-IN" dirty="0"/>
                        <a:t>   Renal</a:t>
                      </a:r>
                      <a:r>
                        <a:rPr lang="en-IN" baseline="0" dirty="0"/>
                        <a:t> failure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 (0.07)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289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49647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88275" cy="3746107"/>
          </a:xfrm>
        </p:spPr>
        <p:txBody>
          <a:bodyPr/>
          <a:lstStyle/>
          <a:p>
            <a:r>
              <a:rPr lang="en-US" dirty="0"/>
              <a:t>Aspirin Alone and in Combination With a Polypill in Cardiovascular Disease Primary Prevention: Results From the International Polycap Study (TIPS)-3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54141" y="4191000"/>
            <a:ext cx="6435725" cy="951496"/>
          </a:xfrm>
        </p:spPr>
        <p:txBody>
          <a:bodyPr/>
          <a:lstStyle/>
          <a:p>
            <a:r>
              <a:rPr lang="en-US" sz="2800" b="1" dirty="0"/>
              <a:t>Salim Yusuf on behalf of the TIPS-3 Investigators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8949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01000" cy="597553"/>
          </a:xfrm>
        </p:spPr>
        <p:txBody>
          <a:bodyPr/>
          <a:lstStyle/>
          <a:p>
            <a:r>
              <a:rPr lang="en-US" dirty="0"/>
              <a:t>Background to the Polypill Concept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21564" y="1219200"/>
            <a:ext cx="8424672" cy="4001095"/>
          </a:xfrm>
          <a:prstGeom prst="rect">
            <a:avLst/>
          </a:prstGeom>
        </p:spPr>
        <p:txBody>
          <a:bodyPr/>
          <a:lstStyle>
            <a:lvl1pPr marL="290362" indent="-290362" algn="l" rtl="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FAFD00"/>
              </a:buClr>
              <a:buSzPct val="100000"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565" indent="-285600" algn="l" rtl="0" eaLnBrk="0" fontAlgn="base" hangingPunct="0">
              <a:spcBef>
                <a:spcPct val="0"/>
              </a:spcBef>
              <a:spcAft>
                <a:spcPct val="1500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2410" indent="-228482" algn="l" rtl="0" eaLnBrk="0" fontAlgn="base" hangingPunct="0">
              <a:spcBef>
                <a:spcPct val="0"/>
              </a:spcBef>
              <a:spcAft>
                <a:spcPct val="15000"/>
              </a:spcAft>
              <a:buClr>
                <a:srgbClr val="FAFD00"/>
              </a:buClr>
              <a:buSzPct val="100000"/>
              <a:buChar char="•"/>
              <a:defRPr sz="2800">
                <a:solidFill>
                  <a:srgbClr val="FFFFFF"/>
                </a:solidFill>
                <a:latin typeface="+mn-lt"/>
              </a:defRPr>
            </a:lvl3pPr>
            <a:lvl4pPr marL="1656491" indent="-28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rgbClr val="FFFFFF"/>
                </a:solidFill>
                <a:latin typeface="+mn-lt"/>
              </a:defRPr>
            </a:lvl4pPr>
            <a:lvl5pPr marL="2056334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5pPr>
            <a:lvl6pPr marL="2513297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6pPr>
            <a:lvl7pPr marL="2970260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7pPr>
            <a:lvl8pPr marL="3427223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8pPr>
            <a:lvl9pPr marL="3884186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u="sng" kern="0" dirty="0"/>
              <a:t>Yusuf et al. Lancet 2002 </a:t>
            </a:r>
            <a:r>
              <a:rPr lang="en-US" sz="2000" kern="0" dirty="0"/>
              <a:t>(Secondary Prevention)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Use of statins, </a:t>
            </a:r>
            <a:r>
              <a:rPr lang="el-GR" sz="2000" kern="0" dirty="0"/>
              <a:t>β</a:t>
            </a:r>
            <a:r>
              <a:rPr lang="en-US" sz="2000" kern="0" dirty="0"/>
              <a:t>-blockers, ACEI and ASA could reduce CVD risk by 75% </a:t>
            </a:r>
          </a:p>
          <a:p>
            <a:pPr lvl="1"/>
            <a:endParaRPr lang="en-US" sz="2000" u="sng" kern="0" dirty="0"/>
          </a:p>
          <a:p>
            <a:pPr marL="0" indent="0">
              <a:buNone/>
            </a:pPr>
            <a:r>
              <a:rPr lang="en-US" sz="2000" b="1" u="sng" kern="0" dirty="0"/>
              <a:t>Wald &amp; Law BMJ 2003 </a:t>
            </a:r>
            <a:r>
              <a:rPr lang="en-US" sz="2000" kern="0" dirty="0"/>
              <a:t>(Primary + Secondary Prevention)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Combination of 3 BP lowering drugs at ½ dose should reduce SBP by 18 mmHg  </a:t>
            </a:r>
            <a:r>
              <a:rPr lang="en-US" sz="2000" kern="0" dirty="0">
                <a:sym typeface="Wingdings" panose="05000000000000000000" pitchFamily="2" charset="2"/>
              </a:rPr>
              <a:t></a:t>
            </a:r>
            <a:r>
              <a:rPr lang="en-US" sz="2000" kern="0" dirty="0"/>
              <a:t> 40% risk reduction in </a:t>
            </a:r>
            <a:r>
              <a:rPr lang="en-US" sz="2000" b="1" kern="0" dirty="0"/>
              <a:t>MI and stroke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Statins should reduce LDL-C by 1.8 </a:t>
            </a:r>
            <a:r>
              <a:rPr lang="en-US" sz="2000" kern="0" dirty="0" err="1"/>
              <a:t>mmol</a:t>
            </a:r>
            <a:r>
              <a:rPr lang="en-US" sz="2000" kern="0" dirty="0"/>
              <a:t>/L </a:t>
            </a:r>
            <a:r>
              <a:rPr lang="en-US" sz="2000" kern="0" dirty="0">
                <a:sym typeface="Wingdings" panose="05000000000000000000" pitchFamily="2" charset="2"/>
              </a:rPr>
              <a:t></a:t>
            </a:r>
            <a:r>
              <a:rPr lang="en-US" sz="2000" kern="0" dirty="0"/>
              <a:t> 40% risk reduction in </a:t>
            </a:r>
            <a:r>
              <a:rPr lang="en-US" sz="2000" b="1" kern="0" dirty="0"/>
              <a:t>MI and stroke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ASA </a:t>
            </a:r>
            <a:r>
              <a:rPr lang="en-US" sz="2000" kern="0" dirty="0">
                <a:sym typeface="Wingdings" panose="05000000000000000000" pitchFamily="2" charset="2"/>
              </a:rPr>
              <a:t> </a:t>
            </a:r>
            <a:r>
              <a:rPr lang="en-US" sz="2000" kern="0" dirty="0">
                <a:solidFill>
                  <a:srgbClr val="FF0000"/>
                </a:solidFill>
                <a:sym typeface="Wingdings" panose="05000000000000000000" pitchFamily="2" charset="2"/>
              </a:rPr>
              <a:t>25</a:t>
            </a:r>
            <a:r>
              <a:rPr lang="en-US" sz="2000" kern="0" dirty="0">
                <a:sym typeface="Wingdings" panose="05000000000000000000" pitchFamily="2" charset="2"/>
              </a:rPr>
              <a:t>%</a:t>
            </a:r>
            <a:r>
              <a:rPr lang="en-US" sz="2000" kern="0" dirty="0"/>
              <a:t> risk reduction in </a:t>
            </a:r>
            <a:r>
              <a:rPr lang="en-US" sz="2000" b="1" kern="0" dirty="0"/>
              <a:t>MI and stroke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Folate + B6 + B12 (</a:t>
            </a:r>
            <a:r>
              <a:rPr lang="en-US" sz="2000" kern="0" dirty="0">
                <a:solidFill>
                  <a:schemeClr val="tx1"/>
                </a:solidFill>
              </a:rPr>
              <a:t>reduces </a:t>
            </a:r>
            <a:r>
              <a:rPr lang="en-US" sz="2000" kern="0" dirty="0" err="1">
                <a:solidFill>
                  <a:schemeClr val="tx1"/>
                </a:solidFill>
              </a:rPr>
              <a:t>Hcy</a:t>
            </a:r>
            <a:r>
              <a:rPr lang="en-US" sz="2000" kern="0" dirty="0">
                <a:solidFill>
                  <a:schemeClr val="tx1"/>
                </a:solidFill>
              </a:rPr>
              <a:t>) </a:t>
            </a:r>
            <a:r>
              <a:rPr lang="en-US" sz="2000" kern="0" dirty="0">
                <a:sym typeface="Wingdings" panose="05000000000000000000" pitchFamily="2" charset="2"/>
              </a:rPr>
              <a:t> </a:t>
            </a:r>
            <a:r>
              <a:rPr lang="en-US" sz="2000" kern="0" dirty="0"/>
              <a:t>20% risk reduction in </a:t>
            </a:r>
            <a:r>
              <a:rPr lang="en-US" sz="2000" b="1" kern="0" dirty="0"/>
              <a:t>MI and stroke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kern="0" dirty="0"/>
              <a:t>Combined use of all could lower risk of </a:t>
            </a:r>
            <a:r>
              <a:rPr lang="en-US" sz="2000" b="1" i="1" kern="0" dirty="0"/>
              <a:t>MI</a:t>
            </a:r>
            <a:r>
              <a:rPr lang="en-US" sz="2000" b="1" kern="0" dirty="0"/>
              <a:t> and</a:t>
            </a:r>
            <a:r>
              <a:rPr lang="en-US" sz="2000" b="1" i="1" kern="0" dirty="0"/>
              <a:t> stroke</a:t>
            </a:r>
            <a:r>
              <a:rPr lang="en-US" sz="2000" b="1" kern="0" dirty="0"/>
              <a:t> by 80%</a:t>
            </a:r>
          </a:p>
        </p:txBody>
      </p:sp>
    </p:spTree>
    <p:extLst>
      <p:ext uri="{BB962C8B-B14F-4D97-AF65-F5344CB8AC3E}">
        <p14:creationId xmlns:p14="http://schemas.microsoft.com/office/powerpoint/2010/main" val="205112534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14" y="484634"/>
            <a:ext cx="8382000" cy="477520"/>
          </a:xfrm>
        </p:spPr>
        <p:txBody>
          <a:bodyPr/>
          <a:lstStyle/>
          <a:p>
            <a:r>
              <a:rPr lang="en-US" sz="2800" dirty="0"/>
              <a:t>Role of Aspirin in Primary CVD Prevention</a:t>
            </a:r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502671" y="417513"/>
            <a:ext cx="8164513" cy="630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21</a:t>
            </a:r>
          </a:p>
        </p:txBody>
      </p:sp>
      <p:sp>
        <p:nvSpPr>
          <p:cNvPr id="57" name="Content Placeholder 1"/>
          <p:cNvSpPr txBox="1">
            <a:spLocks/>
          </p:cNvSpPr>
          <p:nvPr/>
        </p:nvSpPr>
        <p:spPr>
          <a:xfrm>
            <a:off x="372591" y="1194335"/>
            <a:ext cx="8424672" cy="4906984"/>
          </a:xfrm>
          <a:prstGeom prst="rect">
            <a:avLst/>
          </a:prstGeom>
        </p:spPr>
        <p:txBody>
          <a:bodyPr/>
          <a:lstStyle>
            <a:lvl1pPr marL="290362" indent="-290362" algn="l" rtl="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FAFD00"/>
              </a:buClr>
              <a:buSzPct val="100000"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565" indent="-285600" algn="l" rtl="0" eaLnBrk="0" fontAlgn="base" hangingPunct="0">
              <a:spcBef>
                <a:spcPct val="0"/>
              </a:spcBef>
              <a:spcAft>
                <a:spcPct val="1500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2410" indent="-228482" algn="l" rtl="0" eaLnBrk="0" fontAlgn="base" hangingPunct="0">
              <a:spcBef>
                <a:spcPct val="0"/>
              </a:spcBef>
              <a:spcAft>
                <a:spcPct val="15000"/>
              </a:spcAft>
              <a:buClr>
                <a:srgbClr val="FAFD00"/>
              </a:buClr>
              <a:buSzPct val="100000"/>
              <a:buChar char="•"/>
              <a:defRPr sz="2800">
                <a:solidFill>
                  <a:srgbClr val="FFFFFF"/>
                </a:solidFill>
                <a:latin typeface="+mn-lt"/>
              </a:defRPr>
            </a:lvl3pPr>
            <a:lvl4pPr marL="1656491" indent="-28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rgbClr val="FFFFFF"/>
                </a:solidFill>
                <a:latin typeface="+mn-lt"/>
              </a:defRPr>
            </a:lvl4pPr>
            <a:lvl5pPr marL="2056334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5pPr>
            <a:lvl6pPr marL="2513297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6pPr>
            <a:lvl7pPr marL="2970260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7pPr>
            <a:lvl8pPr marL="3427223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8pPr>
            <a:lvl9pPr marL="3884186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9pPr>
          </a:lstStyle>
          <a:p>
            <a:pPr marL="342900" indent="-34290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400" kern="0">
                <a:solidFill>
                  <a:schemeClr val="tx1"/>
                </a:solidFill>
              </a:rPr>
              <a:t>Clinical trials </a:t>
            </a:r>
            <a:r>
              <a:rPr lang="en-US" sz="2400" kern="0"/>
              <a:t>indicate</a:t>
            </a:r>
            <a:r>
              <a:rPr lang="en-US" sz="2400" kern="0">
                <a:solidFill>
                  <a:schemeClr val="tx1"/>
                </a:solidFill>
              </a:rPr>
              <a:t>:</a:t>
            </a:r>
          </a:p>
          <a:p>
            <a:pPr marL="800100" lvl="1" indent="-342900">
              <a:lnSpc>
                <a:spcPct val="90000"/>
              </a:lnSpc>
              <a:spcAft>
                <a:spcPts val="45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2400" kern="0">
                <a:solidFill>
                  <a:schemeClr val="tx1"/>
                </a:solidFill>
              </a:rPr>
              <a:t>15% RRR in ischemic CV events with ASA in primar</a:t>
            </a:r>
            <a:r>
              <a:rPr lang="en-US" sz="2400" kern="0"/>
              <a:t>y CVD prevention populations</a:t>
            </a:r>
          </a:p>
          <a:p>
            <a:pPr marL="800100" lvl="1" indent="-342900">
              <a:lnSpc>
                <a:spcPct val="90000"/>
              </a:lnSpc>
              <a:spcAft>
                <a:spcPts val="45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2400" kern="0"/>
              <a:t>Potential reduction in cancer risk</a:t>
            </a:r>
          </a:p>
          <a:p>
            <a:pPr marL="800100" lvl="1" indent="-342900">
              <a:lnSpc>
                <a:spcPct val="90000"/>
              </a:lnSpc>
              <a:spcAft>
                <a:spcPts val="450"/>
              </a:spcAft>
              <a:buSzPct val="90000"/>
              <a:buFont typeface="Arial" panose="020B0604020202020204" pitchFamily="34" charset="0"/>
              <a:buChar char="•"/>
            </a:pPr>
            <a:r>
              <a:rPr lang="en-US" sz="2400" kern="0"/>
              <a:t>Benefits may be counterbalanced by</a:t>
            </a:r>
            <a:r>
              <a:rPr lang="en-US" sz="2400" kern="0">
                <a:solidFill>
                  <a:srgbClr val="FF0000"/>
                </a:solidFill>
              </a:rPr>
              <a:t> </a:t>
            </a:r>
            <a:r>
              <a:rPr lang="en-US" sz="2400" kern="0">
                <a:solidFill>
                  <a:schemeClr val="tx1"/>
                </a:solidFill>
              </a:rPr>
              <a:t>increased</a:t>
            </a:r>
            <a:r>
              <a:rPr lang="en-US" sz="2400" kern="0">
                <a:solidFill>
                  <a:srgbClr val="FF0000"/>
                </a:solidFill>
              </a:rPr>
              <a:t> </a:t>
            </a:r>
            <a:r>
              <a:rPr lang="en-US" sz="2400" kern="0"/>
              <a:t>bleeding</a:t>
            </a:r>
          </a:p>
          <a:p>
            <a:pPr marL="342900" indent="-34290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endParaRPr lang="en-US" sz="2400" kern="0"/>
          </a:p>
          <a:p>
            <a:pPr marL="342900" indent="-34290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400" kern="0"/>
              <a:t>Limited data in South and East Asian populations</a:t>
            </a:r>
          </a:p>
          <a:p>
            <a:pPr marL="342900" indent="-34290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endParaRPr lang="en-US" sz="2400" kern="0"/>
          </a:p>
          <a:p>
            <a:pPr marL="342900" indent="-34290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400" kern="0"/>
              <a:t>Unclear whether aspirin should be included in polypills for primary CVD prevention</a:t>
            </a:r>
          </a:p>
          <a:p>
            <a:pPr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endParaRPr lang="en-US" sz="2400" ker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endParaRPr lang="en-US" sz="2400" kern="0"/>
          </a:p>
          <a:p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383715179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7688" y="380927"/>
            <a:ext cx="8001000" cy="532920"/>
          </a:xfrm>
        </p:spPr>
        <p:txBody>
          <a:bodyPr/>
          <a:lstStyle/>
          <a:p>
            <a:r>
              <a:rPr lang="en-US" sz="3200" dirty="0"/>
              <a:t>Outcomes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3250" y="1666437"/>
            <a:ext cx="8774430" cy="6656070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23</a:t>
            </a:r>
          </a:p>
        </p:txBody>
      </p:sp>
      <p:sp>
        <p:nvSpPr>
          <p:cNvPr id="113" name="Content Placeholder 1"/>
          <p:cNvSpPr txBox="1">
            <a:spLocks/>
          </p:cNvSpPr>
          <p:nvPr/>
        </p:nvSpPr>
        <p:spPr>
          <a:xfrm>
            <a:off x="103501" y="913847"/>
            <a:ext cx="8445187" cy="5871380"/>
          </a:xfrm>
          <a:prstGeom prst="rect">
            <a:avLst/>
          </a:prstGeom>
        </p:spPr>
        <p:txBody>
          <a:bodyPr/>
          <a:lstStyle>
            <a:lvl1pPr marL="290362" indent="-290362" algn="l" rtl="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FAFD00"/>
              </a:buClr>
              <a:buSzPct val="100000"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565" indent="-285600" algn="l" rtl="0" eaLnBrk="0" fontAlgn="base" hangingPunct="0">
              <a:spcBef>
                <a:spcPct val="0"/>
              </a:spcBef>
              <a:spcAft>
                <a:spcPct val="1500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2410" indent="-228482" algn="l" rtl="0" eaLnBrk="0" fontAlgn="base" hangingPunct="0">
              <a:spcBef>
                <a:spcPct val="0"/>
              </a:spcBef>
              <a:spcAft>
                <a:spcPct val="15000"/>
              </a:spcAft>
              <a:buClr>
                <a:srgbClr val="FAFD00"/>
              </a:buClr>
              <a:buSzPct val="100000"/>
              <a:buChar char="•"/>
              <a:defRPr sz="2800">
                <a:solidFill>
                  <a:srgbClr val="FFFFFF"/>
                </a:solidFill>
                <a:latin typeface="+mn-lt"/>
              </a:defRPr>
            </a:lvl3pPr>
            <a:lvl4pPr marL="1656491" indent="-28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rgbClr val="FFFFFF"/>
                </a:solidFill>
                <a:latin typeface="+mn-lt"/>
              </a:defRPr>
            </a:lvl4pPr>
            <a:lvl5pPr marL="2056334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5pPr>
            <a:lvl6pPr marL="2513297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6pPr>
            <a:lvl7pPr marL="2970260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7pPr>
            <a:lvl8pPr marL="3427223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8pPr>
            <a:lvl9pPr marL="3884186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None/>
            </a:pPr>
            <a:r>
              <a:rPr lang="en-US" sz="2000" b="1" u="sng" kern="0" dirty="0"/>
              <a:t>Aspirin versus placebo (N= 5713)</a:t>
            </a:r>
            <a:endParaRPr lang="en-US" sz="2000" u="sng" kern="0" dirty="0"/>
          </a:p>
          <a:p>
            <a:pPr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r>
              <a:rPr lang="en-US" sz="2000" b="1" kern="0" dirty="0"/>
              <a:t>Primary outcome: </a:t>
            </a:r>
          </a:p>
          <a:p>
            <a:pPr marL="342900" indent="-34290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kern="0" dirty="0"/>
              <a:t>CV death, MI, stroke</a:t>
            </a:r>
          </a:p>
          <a:p>
            <a:pPr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r>
              <a:rPr lang="en-US" sz="2000" b="1" kern="0" dirty="0"/>
              <a:t>Secondary outcome: </a:t>
            </a:r>
          </a:p>
          <a:p>
            <a:pPr marL="342900" indent="-34290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kern="0" dirty="0"/>
              <a:t>CV death, MI, stroke, cancer</a:t>
            </a:r>
          </a:p>
          <a:p>
            <a:pPr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endParaRPr lang="en-US" sz="2000" kern="0" dirty="0"/>
          </a:p>
          <a:p>
            <a:pPr marL="0" indent="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None/>
            </a:pPr>
            <a:r>
              <a:rPr lang="en-US" sz="2000" b="1" u="sng" kern="0" dirty="0"/>
              <a:t>Polypill plus aspirin versus </a:t>
            </a:r>
            <a:r>
              <a:rPr lang="en-US" sz="2000" b="1" i="1" u="sng" kern="0" dirty="0"/>
              <a:t>double</a:t>
            </a:r>
            <a:r>
              <a:rPr lang="en-US" sz="2000" b="1" u="sng" kern="0" dirty="0"/>
              <a:t> placebo (N= 2850)</a:t>
            </a:r>
            <a:endParaRPr lang="en-US" sz="2000" u="sng" kern="0" dirty="0"/>
          </a:p>
          <a:p>
            <a:pPr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r>
              <a:rPr lang="en-US" sz="2000" b="1" kern="0" dirty="0"/>
              <a:t>Primary outcome:</a:t>
            </a:r>
            <a:r>
              <a:rPr lang="en-US" sz="2000" kern="0" dirty="0"/>
              <a:t> </a:t>
            </a:r>
          </a:p>
          <a:p>
            <a:pPr marL="342900" indent="-34290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1"/>
                </a:solidFill>
              </a:rPr>
              <a:t>CV death, non-fatal stroke, non-fatal MI, HF, cardiac arrest, or arterial revascularization </a:t>
            </a:r>
          </a:p>
          <a:p>
            <a:pPr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r>
              <a:rPr lang="en-US" sz="2000" b="1" kern="0" dirty="0"/>
              <a:t>Secondary outcomes:</a:t>
            </a:r>
          </a:p>
          <a:p>
            <a:pPr marL="342900" indent="-34290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kern="0" dirty="0"/>
              <a:t>CV death, MI, stroke</a:t>
            </a:r>
          </a:p>
          <a:p>
            <a:pPr marL="342900" indent="-34290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kern="0" dirty="0"/>
              <a:t>Primary outcome + angina</a:t>
            </a:r>
            <a:endParaRPr lang="en-US" sz="2400" kern="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endParaRPr lang="en-US" sz="2400" kern="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endParaRPr lang="en-US" sz="2400" kern="0" dirty="0"/>
          </a:p>
          <a:p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124416954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5449"/>
            <a:ext cx="8001000" cy="1096151"/>
          </a:xfrm>
        </p:spPr>
        <p:txBody>
          <a:bodyPr/>
          <a:lstStyle/>
          <a:p>
            <a:r>
              <a:rPr lang="en-US" dirty="0"/>
              <a:t>Aspirin versus Placebo: Clinical Outcomes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24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047514"/>
              </p:ext>
            </p:extLst>
          </p:nvPr>
        </p:nvGraphicFramePr>
        <p:xfrm>
          <a:off x="457200" y="1481333"/>
          <a:ext cx="8229600" cy="5095313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468880">
                  <a:extLst>
                    <a:ext uri="{9D8B030D-6E8A-4147-A177-3AD203B41FA5}">
                      <a16:colId xmlns:a16="http://schemas.microsoft.com/office/drawing/2014/main" val="54144188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110244218"/>
                    </a:ext>
                  </a:extLst>
                </a:gridCol>
                <a:gridCol w="1810512">
                  <a:extLst>
                    <a:ext uri="{9D8B030D-6E8A-4147-A177-3AD203B41FA5}">
                      <a16:colId xmlns:a16="http://schemas.microsoft.com/office/drawing/2014/main" val="145805941"/>
                    </a:ext>
                  </a:extLst>
                </a:gridCol>
                <a:gridCol w="1892808">
                  <a:extLst>
                    <a:ext uri="{9D8B030D-6E8A-4147-A177-3AD203B41FA5}">
                      <a16:colId xmlns:a16="http://schemas.microsoft.com/office/drawing/2014/main" val="1913762764"/>
                    </a:ext>
                  </a:extLst>
                </a:gridCol>
              </a:tblGrid>
              <a:tr h="10101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   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Aspirin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(N=2,860)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en-US" sz="1800" baseline="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(%)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Placebo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(N=2,853)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r>
                        <a:rPr lang="en-US" sz="1800" baseline="0">
                          <a:effectLst/>
                        </a:rPr>
                        <a:t> </a:t>
                      </a:r>
                      <a:r>
                        <a:rPr lang="en-US" sz="180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Hazard Ratio (95% CI)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1168496"/>
                  </a:ext>
                </a:extLst>
              </a:tr>
              <a:tr h="10101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  Primary outcome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baseline="0">
                          <a:effectLst/>
                        </a:rPr>
                        <a:t>  (CV death, MI,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baseline="0">
                          <a:effectLst/>
                        </a:rPr>
                        <a:t>  stroke)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116 (4.1)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134 (4.7)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0.86 (0.67-1.10)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4609454"/>
                  </a:ext>
                </a:extLst>
              </a:tr>
              <a:tr h="497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   CV Death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85 (3.0)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100 (3.5)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0.85 (0.64-1.14)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4989967"/>
                  </a:ext>
                </a:extLst>
              </a:tr>
              <a:tr h="6406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   Myocardial  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   Infarction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22 (0.8)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21 (0.7)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1.04 (0.57-1.89)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6477652"/>
                  </a:ext>
                </a:extLst>
              </a:tr>
              <a:tr h="497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   Stroke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23 (0.8)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39 (1.4)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0.58 (0.35-0.98)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4970039"/>
                  </a:ext>
                </a:extLst>
              </a:tr>
              <a:tr h="3828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   Cancer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38 (1.3)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46 (1.6)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0.83 (0.55-1.27)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4457848"/>
                  </a:ext>
                </a:extLst>
              </a:tr>
              <a:tr h="4978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baseline="0">
                          <a:effectLst/>
                        </a:rPr>
                        <a:t>   </a:t>
                      </a:r>
                      <a:r>
                        <a:rPr lang="en-US" sz="1800">
                          <a:effectLst/>
                        </a:rPr>
                        <a:t>Total mortality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145 (5.1)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167 (5.9)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0.87 (0.70-1.89)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1792713"/>
                  </a:ext>
                </a:extLst>
              </a:tr>
              <a:tr h="3628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   Total</a:t>
                      </a:r>
                      <a:r>
                        <a:rPr lang="en-US" sz="1800" baseline="0">
                          <a:effectLst/>
                        </a:rPr>
                        <a:t> No. Events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144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0.86 (0.67-1.11)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4893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63896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01000" cy="1096151"/>
          </a:xfrm>
        </p:spPr>
        <p:txBody>
          <a:bodyPr/>
          <a:lstStyle/>
          <a:p>
            <a:r>
              <a:rPr lang="en-US" dirty="0"/>
              <a:t>Aspirin versus Placebo: Primary and Secondary Outcomes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25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3634"/>
            <a:ext cx="4953000" cy="392756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63634"/>
            <a:ext cx="5029200" cy="3927566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963395726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324425"/>
            <a:ext cx="6438900" cy="976118"/>
          </a:xfrm>
        </p:spPr>
        <p:txBody>
          <a:bodyPr/>
          <a:lstStyle/>
          <a:p>
            <a:r>
              <a:rPr lang="en-US" sz="3200" dirty="0"/>
              <a:t>Aspirin versus Placebo: Subgroup Effects</a:t>
            </a:r>
          </a:p>
        </p:txBody>
      </p:sp>
      <p:sp>
        <p:nvSpPr>
          <p:cNvPr id="16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27</a:t>
            </a:r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00543"/>
            <a:ext cx="7162800" cy="5328858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91354542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650" y="-83989"/>
            <a:ext cx="8001000" cy="1086918"/>
          </a:xfrm>
        </p:spPr>
        <p:txBody>
          <a:bodyPr/>
          <a:lstStyle/>
          <a:p>
            <a:r>
              <a:rPr lang="en-US" dirty="0"/>
              <a:t>Sensitivity analysis accounting for non-adherence</a:t>
            </a:r>
            <a:endParaRPr lang="en-US" sz="3200" dirty="0"/>
          </a:p>
        </p:txBody>
      </p:sp>
      <p:sp>
        <p:nvSpPr>
          <p:cNvPr id="332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28</a:t>
            </a:r>
          </a:p>
        </p:txBody>
      </p:sp>
      <p:graphicFrame>
        <p:nvGraphicFramePr>
          <p:cNvPr id="333" name="Table 3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740526"/>
              </p:ext>
            </p:extLst>
          </p:nvPr>
        </p:nvGraphicFramePr>
        <p:xfrm>
          <a:off x="304800" y="1676400"/>
          <a:ext cx="8458200" cy="324313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7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27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51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Events &lt;30</a:t>
                      </a:r>
                      <a:r>
                        <a:rPr lang="en-US" sz="1800" baseline="0" dirty="0">
                          <a:effectLst/>
                        </a:rPr>
                        <a:t> days of stopping drugs for non-medical reasons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Events &gt; 30 days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All Events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Aspirin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24" marR="6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Placebo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24" marR="6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Aspirin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24" marR="6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Placebo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24" marR="6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Aspirin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24" marR="6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Placebo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24" marR="6122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Primary outcome, 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24" marR="6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24" marR="6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24" marR="6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24" marR="6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116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24" marR="6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24" marR="6122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Hazard Ratio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0.83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(0.62-1.10)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0.86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(0.67-1.10)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70441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629400" cy="1086918"/>
          </a:xfrm>
        </p:spPr>
        <p:txBody>
          <a:bodyPr/>
          <a:lstStyle/>
          <a:p>
            <a:r>
              <a:rPr lang="en-US" dirty="0"/>
              <a:t>Aspirin versus Placebo: </a:t>
            </a:r>
            <a:r>
              <a:rPr lang="en-CA" dirty="0"/>
              <a:t>Safety</a:t>
            </a: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29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96432996"/>
              </p:ext>
            </p:extLst>
          </p:nvPr>
        </p:nvGraphicFramePr>
        <p:xfrm>
          <a:off x="762000" y="1549045"/>
          <a:ext cx="7742768" cy="373380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0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3920">
                <a:tc>
                  <a:txBody>
                    <a:bodyPr/>
                    <a:lstStyle/>
                    <a:p>
                      <a:r>
                        <a:rPr lang="en-CA" sz="1800" dirty="0"/>
                        <a:t>Outcome</a:t>
                      </a:r>
                    </a:p>
                  </a:txBody>
                  <a:tcPr marL="85677" marR="8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/>
                        <a:t>ASA    (N=2,860)</a:t>
                      </a:r>
                    </a:p>
                    <a:p>
                      <a:pPr algn="ctr"/>
                      <a:r>
                        <a:rPr lang="en-CA" sz="1800" baseline="0" dirty="0"/>
                        <a:t>N</a:t>
                      </a:r>
                      <a:r>
                        <a:rPr lang="en-CA" sz="1800" dirty="0"/>
                        <a:t> (%)</a:t>
                      </a:r>
                    </a:p>
                  </a:txBody>
                  <a:tcPr marL="85677" marR="8567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/>
                        <a:t>Placebo</a:t>
                      </a:r>
                      <a:r>
                        <a:rPr lang="en-CA" sz="1800" baseline="0" dirty="0"/>
                        <a:t> (N=2,853)</a:t>
                      </a:r>
                    </a:p>
                    <a:p>
                      <a:pPr algn="ctr"/>
                      <a:r>
                        <a:rPr lang="en-CA" sz="1800" baseline="0" dirty="0"/>
                        <a:t>N</a:t>
                      </a:r>
                      <a:r>
                        <a:rPr lang="en-CA" sz="1800" dirty="0"/>
                        <a:t> (%)</a:t>
                      </a:r>
                    </a:p>
                  </a:txBody>
                  <a:tcPr marL="85677" marR="8567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5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Bleeding: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521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Major*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20 (0.7)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 (0.7)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521">
                <a:tc>
                  <a:txBody>
                    <a:bodyPr/>
                    <a:lstStyle/>
                    <a:p>
                      <a:pPr marL="457200" marR="0" lvl="1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Minor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17 (0.6)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r>
                        <a:rPr lang="en-US" sz="1800" baseline="0" dirty="0">
                          <a:effectLst/>
                        </a:rPr>
                        <a:t> (0.5)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521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GI Bleed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 (0.4)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(0.4)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797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Dyspepsia/peptic</a:t>
                      </a:r>
                      <a:r>
                        <a:rPr lang="en-US" sz="1800" baseline="0" dirty="0">
                          <a:effectLst/>
                        </a:rPr>
                        <a:t> ulcer leading to permanent medication discontinuation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8 (0.3)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 (0.2)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662586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2750" y="5516373"/>
            <a:ext cx="8451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*International Society on Thrombosis and Haemostasis criteria for major bleeding</a:t>
            </a:r>
          </a:p>
        </p:txBody>
      </p:sp>
    </p:spTree>
    <p:extLst>
      <p:ext uri="{BB962C8B-B14F-4D97-AF65-F5344CB8AC3E}">
        <p14:creationId xmlns:p14="http://schemas.microsoft.com/office/powerpoint/2010/main" val="38905540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94597"/>
            <a:ext cx="8001000" cy="865319"/>
          </a:xfrm>
        </p:spPr>
        <p:txBody>
          <a:bodyPr/>
          <a:lstStyle/>
          <a:p>
            <a:r>
              <a:rPr lang="en-US" sz="2800" dirty="0"/>
              <a:t>Polypill + Aspirin versus Double Placebo: </a:t>
            </a:r>
            <a:br>
              <a:rPr lang="en-US" sz="2800" dirty="0"/>
            </a:br>
            <a:r>
              <a:rPr lang="en-US" sz="2800" dirty="0"/>
              <a:t>Effect on Risk Factors</a:t>
            </a:r>
          </a:p>
        </p:txBody>
      </p:sp>
      <p:sp>
        <p:nvSpPr>
          <p:cNvPr id="75" name="AutoShape 3"/>
          <p:cNvSpPr>
            <a:spLocks noChangeAspect="1" noChangeArrowheads="1" noTextEdit="1"/>
          </p:cNvSpPr>
          <p:nvPr/>
        </p:nvSpPr>
        <p:spPr bwMode="auto">
          <a:xfrm>
            <a:off x="152400" y="0"/>
            <a:ext cx="8875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30</a:t>
            </a:r>
          </a:p>
        </p:txBody>
      </p:sp>
      <p:pic>
        <p:nvPicPr>
          <p:cNvPr id="86" name="Picture 8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46"/>
          <a:stretch/>
        </p:blipFill>
        <p:spPr>
          <a:xfrm>
            <a:off x="-152400" y="2366612"/>
            <a:ext cx="5105399" cy="3119788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pic>
        <p:nvPicPr>
          <p:cNvPr id="89" name="Picture 8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8388"/>
          <a:stretch/>
        </p:blipFill>
        <p:spPr>
          <a:xfrm>
            <a:off x="4191000" y="2366612"/>
            <a:ext cx="5181600" cy="3119788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12504748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285" y="152400"/>
            <a:ext cx="8001000" cy="865319"/>
          </a:xfrm>
        </p:spPr>
        <p:txBody>
          <a:bodyPr/>
          <a:lstStyle/>
          <a:p>
            <a:r>
              <a:rPr lang="en-US" sz="2800" dirty="0"/>
              <a:t>Polypill + Aspirin versus Double Placebo: </a:t>
            </a:r>
            <a:br>
              <a:rPr lang="en-US" sz="2800" dirty="0"/>
            </a:br>
            <a:r>
              <a:rPr lang="en-US" sz="2800" dirty="0"/>
              <a:t>Primary Outcome</a:t>
            </a:r>
          </a:p>
        </p:txBody>
      </p:sp>
      <p:sp>
        <p:nvSpPr>
          <p:cNvPr id="80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32</a:t>
            </a:r>
          </a:p>
        </p:txBody>
      </p:sp>
      <p:pic>
        <p:nvPicPr>
          <p:cNvPr id="85" name="Picture 8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66800"/>
            <a:ext cx="7239000" cy="526796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90266648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780"/>
            <a:ext cx="8839200" cy="1585516"/>
          </a:xfrm>
        </p:spPr>
        <p:txBody>
          <a:bodyPr/>
          <a:lstStyle/>
          <a:p>
            <a:r>
              <a:rPr lang="en-US" dirty="0"/>
              <a:t>Polypill + Aspirin versus Double Placebo: </a:t>
            </a:r>
            <a:br>
              <a:rPr lang="en-US" dirty="0"/>
            </a:br>
            <a:r>
              <a:rPr lang="en-US" dirty="0"/>
              <a:t>Clinical Outcomes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33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122252"/>
              </p:ext>
            </p:extLst>
          </p:nvPr>
        </p:nvGraphicFramePr>
        <p:xfrm>
          <a:off x="342900" y="1673095"/>
          <a:ext cx="8458199" cy="480885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872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8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1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37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Polypill plus Aspirin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(N=1,429)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effectLst/>
                        </a:rPr>
                        <a:t>N</a:t>
                      </a:r>
                      <a:r>
                        <a:rPr lang="en-US" sz="1800" dirty="0">
                          <a:effectLst/>
                        </a:rPr>
                        <a:t> (%)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Double Placebo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(N=1,421)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effectLst/>
                        </a:rPr>
                        <a:t>N</a:t>
                      </a:r>
                      <a:r>
                        <a:rPr lang="en-US" sz="1800" dirty="0">
                          <a:effectLst/>
                        </a:rPr>
                        <a:t> (%)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Hazard Ratio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(95% CI)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Primary Outcome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59 (4.1)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83 (5.8)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0.69 (0.50-0.97)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Secondary Outcomes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3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CV death, MI, Stroke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52  (3.6)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75 (5.3)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0.68 (0.47-0.96)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8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</a:t>
                      </a:r>
                      <a:r>
                        <a:rPr lang="en-US" sz="1800" baseline="0" dirty="0">
                          <a:effectLst/>
                        </a:rPr>
                        <a:t> Primary outcome +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   angina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61 (4.3)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86 (6.1)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0.69 (0.50-0.96)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Other outcomes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23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Total mortality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75 (5.2)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93 (6.5)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0.80 (0.59-1.08)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3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   Cancers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19 (1.3)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24 (1.7)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0.78 (0.43-1.42)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418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CVD events and  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Cancers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76 (5.3)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106 (7.5)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0.70 (0.52-0.94)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23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Total No. CVD events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64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93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0.68 (0.48-0.96)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44049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323"/>
            <a:ext cx="8001000" cy="1585516"/>
          </a:xfrm>
        </p:spPr>
        <p:txBody>
          <a:bodyPr/>
          <a:lstStyle/>
          <a:p>
            <a:r>
              <a:rPr lang="en-US" dirty="0"/>
              <a:t>Large Primary Prevention Trials Studying </a:t>
            </a:r>
            <a:br>
              <a:rPr lang="en-US" dirty="0"/>
            </a:br>
            <a:r>
              <a:rPr lang="en-US" dirty="0"/>
              <a:t>a Polypill or Concept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6707" y="2819400"/>
            <a:ext cx="4510360" cy="339747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43075" y="3048000"/>
            <a:ext cx="2492990" cy="523220"/>
          </a:xfrm>
          <a:prstGeom prst="rect">
            <a:avLst/>
          </a:prstGeom>
          <a:solidFill>
            <a:sysClr val="window" lastClr="FFFFFF"/>
          </a:solidFill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HR: 0.80 (95% CI 0.51–1.12)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(primary prevention group)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1196" y="2133600"/>
            <a:ext cx="4705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/>
              </a:rPr>
              <a:t>HOPE-3: 2 BP lowering drugs + statin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6800" y="2124891"/>
            <a:ext cx="4112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/>
              </a:rPr>
              <a:t>Poly-Iran: 2 BP lowering drugs + statin + Aspirin</a:t>
            </a:r>
          </a:p>
        </p:txBody>
      </p:sp>
      <p:pic>
        <p:nvPicPr>
          <p:cNvPr id="16" name="Picture 1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7" r="12379" b="18530"/>
          <a:stretch/>
        </p:blipFill>
        <p:spPr>
          <a:xfrm>
            <a:off x="171196" y="2667000"/>
            <a:ext cx="4395816" cy="3048000"/>
          </a:xfrm>
          <a:prstGeom prst="rect">
            <a:avLst/>
          </a:prstGeom>
          <a:solidFill>
            <a:sysClr val="window" lastClr="FFFFFF"/>
          </a:solidFill>
        </p:spPr>
      </p:pic>
      <p:sp>
        <p:nvSpPr>
          <p:cNvPr id="17" name="TextBox 16"/>
          <p:cNvSpPr txBox="1"/>
          <p:nvPr/>
        </p:nvSpPr>
        <p:spPr>
          <a:xfrm>
            <a:off x="2238343" y="5715000"/>
            <a:ext cx="571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Arial"/>
              </a:rPr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75349375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377"/>
            <a:ext cx="8001000" cy="1585516"/>
          </a:xfrm>
        </p:spPr>
        <p:txBody>
          <a:bodyPr/>
          <a:lstStyle/>
          <a:p>
            <a:r>
              <a:rPr lang="en-US" dirty="0"/>
              <a:t>Polypill + Aspirin versus Double Placebo: </a:t>
            </a:r>
            <a:br>
              <a:rPr lang="en-US" dirty="0"/>
            </a:br>
            <a:r>
              <a:rPr lang="en-US" dirty="0"/>
              <a:t>Clinical Outcomes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34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368841"/>
              </p:ext>
            </p:extLst>
          </p:nvPr>
        </p:nvGraphicFramePr>
        <p:xfrm>
          <a:off x="762000" y="1727813"/>
          <a:ext cx="7772400" cy="4785241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29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19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Polypill + Aspirin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(N=1,429)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effectLst/>
                        </a:rPr>
                        <a:t>N </a:t>
                      </a:r>
                      <a:r>
                        <a:rPr lang="en-US" sz="1800" dirty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Double Placebo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(N=1,421)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N(%)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Hazard Ratio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(95% CI)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71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Component</a:t>
                      </a:r>
                      <a:r>
                        <a:rPr lang="en-US" sz="1800" baseline="0" dirty="0">
                          <a:effectLst/>
                        </a:rPr>
                        <a:t> CVD events    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CV death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38 (2.7)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54 (3.8)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0.69 (0.46-1.05)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MI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10 (0.7)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14 (1.0)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0.69 (0.31-1.56)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Stroke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10 (0.7)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23 (1.6)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0.42 (0.20-0.89)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HF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7 (0.5) 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3 (0.2)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2.30 (0.60-8.90)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2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Arterial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   Revascularization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5 (0.3)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12 (0.8)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0.40 (0.14-1.14)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effectLst/>
                        </a:rPr>
                        <a:t>   Angina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6 (0.4)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10 (0.7)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0.59 (0.22-1.63)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11" marR="4381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51175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501" y="0"/>
            <a:ext cx="8001000" cy="1086918"/>
          </a:xfrm>
        </p:spPr>
        <p:txBody>
          <a:bodyPr/>
          <a:lstStyle/>
          <a:p>
            <a:r>
              <a:rPr lang="en-US" dirty="0"/>
              <a:t>Polypill + Aspirin versus Double Placebo: Pre-specified Subgroups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35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95400"/>
            <a:ext cx="7620000" cy="527812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52102383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8001000" cy="1585516"/>
          </a:xfrm>
        </p:spPr>
        <p:txBody>
          <a:bodyPr/>
          <a:lstStyle/>
          <a:p>
            <a:r>
              <a:rPr lang="en-US" dirty="0"/>
              <a:t>Polypill + Aspirin versus Double Placebo: </a:t>
            </a:r>
            <a:br>
              <a:rPr lang="en-US" dirty="0"/>
            </a:br>
            <a:r>
              <a:rPr lang="en-US" dirty="0"/>
              <a:t>Sensitivity Analysis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588036"/>
              </p:ext>
            </p:extLst>
          </p:nvPr>
        </p:nvGraphicFramePr>
        <p:xfrm>
          <a:off x="228600" y="2514600"/>
          <a:ext cx="8534400" cy="218596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4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7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1626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Participants with events prior to censoring*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Participants with events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after censoring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Events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Polypill + Aspirin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Double Placebo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(CI)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Polypill + Aspirin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Double Placebo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Polypill + Aspirin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Double Placebo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(CI)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7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Primary</a:t>
                      </a:r>
                      <a:r>
                        <a:rPr lang="en-US" sz="1400" baseline="0" dirty="0">
                          <a:effectLst/>
                        </a:rPr>
                        <a:t> CVD outcome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(0.41-0.91)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59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83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0.69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(0.50- 0.97)</a:t>
                      </a:r>
                      <a:endParaRPr lang="en-US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84547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879598"/>
            <a:ext cx="8001000" cy="1086918"/>
          </a:xfrm>
        </p:spPr>
        <p:txBody>
          <a:bodyPr/>
          <a:lstStyle/>
          <a:p>
            <a:r>
              <a:rPr lang="en-US" dirty="0"/>
              <a:t>Sensitivity analysis accounting for non-adherence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713875"/>
              </p:ext>
            </p:extLst>
          </p:nvPr>
        </p:nvGraphicFramePr>
        <p:xfrm>
          <a:off x="342900" y="2133600"/>
          <a:ext cx="8458200" cy="342466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7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27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51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Events &lt;30</a:t>
                      </a:r>
                      <a:r>
                        <a:rPr lang="en-US" sz="1800" baseline="0" dirty="0">
                          <a:effectLst/>
                        </a:rPr>
                        <a:t> days of stopping drugs for non-medical reasons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Events &gt; 30 days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All Events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4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Polypill + Aspirin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Double Placebo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Polypill + Aspirin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Double Placebo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Polypill + Aspirin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Double Placebo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Primary outcome, 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59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57" marR="6035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Hazard Ratio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0.61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(0.41-0.91)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0.69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(0.50- 0.97)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53" marR="6115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628031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04800"/>
            <a:ext cx="8001000" cy="532920"/>
          </a:xfrm>
        </p:spPr>
        <p:txBody>
          <a:bodyPr/>
          <a:lstStyle/>
          <a:p>
            <a:r>
              <a:rPr lang="en-US" sz="3200" dirty="0"/>
              <a:t>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300228" y="1143000"/>
            <a:ext cx="8424672" cy="563880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400" dirty="0"/>
              <a:t>In an intermediate risk primary CVD prevention population over a mean follow up of 4.2 years: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400" dirty="0"/>
              <a:t>Polypill </a:t>
            </a:r>
            <a:r>
              <a:rPr lang="en-US" sz="2400" dirty="0">
                <a:sym typeface="Wingdings" panose="05000000000000000000" pitchFamily="2" charset="2"/>
              </a:rPr>
              <a:t> 21%* reduction in </a:t>
            </a:r>
            <a:r>
              <a:rPr lang="en-CA" sz="2400" dirty="0"/>
              <a:t>CVD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400" dirty="0"/>
              <a:t>Aspirin </a:t>
            </a:r>
            <a:r>
              <a:rPr lang="en-US" sz="2400" dirty="0">
                <a:sym typeface="Wingdings" panose="05000000000000000000" pitchFamily="2" charset="2"/>
              </a:rPr>
              <a:t> 14%* </a:t>
            </a:r>
            <a:r>
              <a:rPr lang="en-CA" sz="2400" dirty="0"/>
              <a:t>reduction in CV death, MI, or stroke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400" dirty="0"/>
              <a:t>Polypill + Aspirin </a:t>
            </a:r>
            <a:r>
              <a:rPr lang="en-US" sz="2400" dirty="0">
                <a:sym typeface="Wingdings" panose="05000000000000000000" pitchFamily="2" charset="2"/>
              </a:rPr>
              <a:t> 31%* reduction in CVD</a:t>
            </a:r>
            <a:endParaRPr lang="en-CA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400" dirty="0"/>
              <a:t>Benefits likely larger (about 40% with BP lowering, lipid lowering + aspirin) in those adherent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400" dirty="0"/>
              <a:t>Aspirin should be part of a polypill in primary prevention</a:t>
            </a:r>
          </a:p>
          <a:p>
            <a:pPr marL="0" indent="0" algn="r">
              <a:buNone/>
            </a:pPr>
            <a:r>
              <a:rPr lang="en-CA" sz="2400" i="1" dirty="0"/>
              <a:t>                                                        *ITT estimates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04782426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04800"/>
            <a:ext cx="8001000" cy="532920"/>
          </a:xfrm>
        </p:spPr>
        <p:txBody>
          <a:bodyPr/>
          <a:lstStyle/>
          <a:p>
            <a:r>
              <a:rPr lang="en-US" sz="3200" dirty="0"/>
              <a:t>Conclusions (2)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300228" y="990601"/>
            <a:ext cx="8424672" cy="548640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000" dirty="0"/>
              <a:t>30% reduction in CVD risk with polypill + aspirin (or 40% reduction after taking non-adherence into account) is lower than original estimates of benefit that assumed larger reductions in risk factors and </a:t>
            </a:r>
            <a:r>
              <a:rPr lang="en-CA" sz="2000" dirty="0" err="1"/>
              <a:t>Hcy</a:t>
            </a:r>
            <a:r>
              <a:rPr lang="en-CA" sz="2000" dirty="0"/>
              <a:t> lowering</a:t>
            </a:r>
          </a:p>
          <a:p>
            <a:endParaRPr lang="en-CA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000" dirty="0"/>
              <a:t>Use of polypill with aspirin can avert &gt;3 to 5 million CVD events globally</a:t>
            </a:r>
          </a:p>
          <a:p>
            <a:endParaRPr lang="en-CA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000" dirty="0"/>
              <a:t>Cost effective strategy to meet global targets of reducing CVD by 30% by 2030. </a:t>
            </a:r>
          </a:p>
          <a:p>
            <a:endParaRPr lang="en-CA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000" dirty="0"/>
              <a:t>Future </a:t>
            </a:r>
            <a:r>
              <a:rPr lang="en-CA" sz="2000" dirty="0" err="1"/>
              <a:t>polypills</a:t>
            </a:r>
            <a:r>
              <a:rPr lang="en-CA" sz="2000" dirty="0"/>
              <a:t> (with newer statins or amlodipine) may reduce LDL-C and BP to greater extent, and could reduce CVD risk to a greater extent (&gt;50%).</a:t>
            </a:r>
            <a:endParaRPr lang="en-CA" sz="2800" dirty="0"/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84062275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8001000" cy="597553"/>
          </a:xfrm>
        </p:spPr>
        <p:txBody>
          <a:bodyPr/>
          <a:lstStyle/>
          <a:p>
            <a:r>
              <a:rPr lang="en-US" dirty="0"/>
              <a:t>Objectives and Primary Outcomes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38150" y="1054753"/>
            <a:ext cx="8267700" cy="6640746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None/>
            </a:pPr>
            <a:r>
              <a:rPr lang="en-US" sz="2400" dirty="0"/>
              <a:t>To determine whether:</a:t>
            </a:r>
          </a:p>
          <a:p>
            <a:pPr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endParaRPr lang="en-US" sz="2400" dirty="0"/>
          </a:p>
          <a:p>
            <a:pPr marL="342900" indent="-34290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400" b="1" dirty="0"/>
              <a:t>Polypill</a:t>
            </a:r>
            <a:r>
              <a:rPr lang="en-US" sz="2400" dirty="0"/>
              <a:t> reduces the composite of CVD events* compared to its </a:t>
            </a:r>
            <a:r>
              <a:rPr lang="en-US" sz="2400" b="1" dirty="0"/>
              <a:t>placebo</a:t>
            </a:r>
            <a:endParaRPr lang="en-US" sz="2400" b="1" i="1" dirty="0">
              <a:solidFill>
                <a:schemeClr val="tx1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400" b="1" dirty="0"/>
              <a:t>Aspirin</a:t>
            </a:r>
            <a:r>
              <a:rPr lang="en-US" sz="2400" dirty="0"/>
              <a:t> reduces the composite of CV death, MI or stroke compared to its </a:t>
            </a:r>
            <a:r>
              <a:rPr lang="en-US" sz="2400" b="1" dirty="0"/>
              <a:t>placebo</a:t>
            </a:r>
          </a:p>
          <a:p>
            <a:pPr marL="342900" indent="-342900"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400" b="1" dirty="0"/>
              <a:t>Polypill plus aspirin</a:t>
            </a:r>
            <a:r>
              <a:rPr lang="en-US" sz="2400" dirty="0"/>
              <a:t> reduces composite of CVD events* compared to </a:t>
            </a:r>
            <a:r>
              <a:rPr lang="en-US" sz="2400" b="1" dirty="0"/>
              <a:t>double placebo</a:t>
            </a:r>
          </a:p>
          <a:p>
            <a:pPr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endParaRPr lang="en-US" sz="2400" dirty="0"/>
          </a:p>
          <a:p>
            <a:pPr marL="0" lvl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r>
              <a:rPr lang="en-US" sz="2000" i="1" dirty="0">
                <a:solidFill>
                  <a:schemeClr val="tx1"/>
                </a:solidFill>
              </a:rPr>
              <a:t>*Major CVD (CV death, non-fatal stroke, non-fatal MI), heart failure, resuscitated cardiac arrest, or arterial revascularization with evidence of ischemia </a:t>
            </a:r>
          </a:p>
          <a:p>
            <a:pPr eaLnBrk="1" hangingPunct="1">
              <a:lnSpc>
                <a:spcPct val="90000"/>
              </a:lnSpc>
              <a:spcAft>
                <a:spcPts val="450"/>
              </a:spcAft>
              <a:buClr>
                <a:schemeClr val="tx1"/>
              </a:buClr>
              <a:buSzPct val="90000"/>
            </a:pPr>
            <a:endParaRPr lang="en-US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15744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001000" cy="597553"/>
          </a:xfrm>
        </p:spPr>
        <p:txBody>
          <a:bodyPr/>
          <a:lstStyle/>
          <a:p>
            <a:r>
              <a:rPr lang="en-US" dirty="0"/>
              <a:t>TIPS-3 Study Design: Factorial RCT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66800"/>
            <a:ext cx="6881563" cy="39891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5112603"/>
            <a:ext cx="8515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Polycap: </a:t>
            </a:r>
            <a:r>
              <a:rPr lang="en-US" sz="1600" dirty="0"/>
              <a:t>atenolol 100 mg + </a:t>
            </a:r>
            <a:r>
              <a:rPr lang="en-US" sz="1600" dirty="0" err="1"/>
              <a:t>ramipril</a:t>
            </a:r>
            <a:r>
              <a:rPr lang="en-US" sz="1600" dirty="0"/>
              <a:t> 10mg + HCTZ 25mg + simvastatin 40 mg capsule daily</a:t>
            </a:r>
          </a:p>
          <a:p>
            <a:r>
              <a:rPr lang="en-US" sz="1600" b="1" dirty="0"/>
              <a:t>Aspirin: </a:t>
            </a:r>
            <a:r>
              <a:rPr lang="en-US" sz="1600" dirty="0"/>
              <a:t>75 mg daily</a:t>
            </a:r>
          </a:p>
          <a:p>
            <a:r>
              <a:rPr lang="en-US" sz="1600" b="1" dirty="0"/>
              <a:t>Vitamin D: </a:t>
            </a:r>
            <a:r>
              <a:rPr lang="en-US" sz="1600" dirty="0"/>
              <a:t>60,000 IU monthly vs placebo (factorial)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0796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976" y="102901"/>
            <a:ext cx="8215313" cy="597553"/>
          </a:xfrm>
        </p:spPr>
        <p:txBody>
          <a:bodyPr/>
          <a:lstStyle/>
          <a:p>
            <a:r>
              <a:rPr lang="en-US" dirty="0"/>
              <a:t>Statistical Considerations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47289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FCA805B8-3E52-45BC-A1EC-7A297F999D82}" type="slidenum">
              <a:rPr lang="en-US" altLang="en-US" smtClean="0">
                <a:solidFill>
                  <a:srgbClr val="FFFFFF"/>
                </a:solidFill>
              </a:rPr>
              <a:pPr/>
              <a:t>6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2617" y="685800"/>
            <a:ext cx="8424672" cy="402764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400" b="1" u="sng" dirty="0"/>
              <a:t>Statistical Power: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Event rate with placebo: 1.2 %/year x 5 </a:t>
            </a:r>
            <a:r>
              <a:rPr lang="en-US" sz="2400" dirty="0" err="1"/>
              <a:t>yrs</a:t>
            </a:r>
            <a:r>
              <a:rPr lang="en-US" sz="2400" dirty="0"/>
              <a:t> = 6%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Non-adherence = 20%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35% RRR 	– with 5000 people 		80% power  </a:t>
            </a:r>
          </a:p>
          <a:p>
            <a:pPr marL="0" indent="0">
              <a:buNone/>
            </a:pPr>
            <a:r>
              <a:rPr lang="en-US" sz="2400" dirty="0"/>
              <a:t>	         	– with 7000 people 		90% power</a:t>
            </a:r>
          </a:p>
          <a:p>
            <a:endParaRPr lang="en-CA" sz="2400" dirty="0"/>
          </a:p>
          <a:p>
            <a:pPr marL="0" indent="0">
              <a:buNone/>
            </a:pPr>
            <a:r>
              <a:rPr lang="en-CA" sz="2400" b="1" u="sng" dirty="0"/>
              <a:t>Pre-specified analyses: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Intention to treat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Total events (recurrent events)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Sensitivity analysis: censoring events 30 days after discontinuation of blinded treatment due to administrative reasons e.g. inability to resupply drugs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95267347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91735" y="239240"/>
            <a:ext cx="6438900" cy="588320"/>
          </a:xfrm>
        </p:spPr>
        <p:txBody>
          <a:bodyPr/>
          <a:lstStyle/>
          <a:p>
            <a:r>
              <a:rPr lang="en-US" dirty="0"/>
              <a:t>Eligibility Criteria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79894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FCA805B8-3E52-45BC-A1EC-7A297F999D82}" type="slidenum">
              <a:rPr lang="en-US" altLang="en-US" smtClean="0">
                <a:solidFill>
                  <a:srgbClr val="FFFFFF"/>
                </a:solidFill>
              </a:rPr>
              <a:pPr/>
              <a:t>7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81000" y="1066800"/>
            <a:ext cx="8424672" cy="3970318"/>
          </a:xfrm>
          <a:prstGeom prst="rect">
            <a:avLst/>
          </a:prstGeom>
        </p:spPr>
        <p:txBody>
          <a:bodyPr/>
          <a:lstStyle>
            <a:lvl1pPr marL="290362" indent="-290362" algn="l" rtl="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FAFD00"/>
              </a:buClr>
              <a:buSzPct val="100000"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565" indent="-285600" algn="l" rtl="0" eaLnBrk="0" fontAlgn="base" hangingPunct="0">
              <a:spcBef>
                <a:spcPct val="0"/>
              </a:spcBef>
              <a:spcAft>
                <a:spcPct val="1500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2410" indent="-228482" algn="l" rtl="0" eaLnBrk="0" fontAlgn="base" hangingPunct="0">
              <a:spcBef>
                <a:spcPct val="0"/>
              </a:spcBef>
              <a:spcAft>
                <a:spcPct val="15000"/>
              </a:spcAft>
              <a:buClr>
                <a:srgbClr val="FAFD00"/>
              </a:buClr>
              <a:buSzPct val="100000"/>
              <a:buChar char="•"/>
              <a:defRPr sz="2800">
                <a:solidFill>
                  <a:srgbClr val="FFFFFF"/>
                </a:solidFill>
                <a:latin typeface="+mn-lt"/>
              </a:defRPr>
            </a:lvl3pPr>
            <a:lvl4pPr marL="1656491" indent="-28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rgbClr val="FFFFFF"/>
                </a:solidFill>
                <a:latin typeface="+mn-lt"/>
              </a:defRPr>
            </a:lvl4pPr>
            <a:lvl5pPr marL="2056334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5pPr>
            <a:lvl6pPr marL="2513297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6pPr>
            <a:lvl7pPr marL="2970260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7pPr>
            <a:lvl8pPr marL="3427223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8pPr>
            <a:lvl9pPr marL="3884186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9pPr>
          </a:lstStyle>
          <a:p>
            <a:pPr fontAlgn="t"/>
            <a:r>
              <a:rPr lang="en-US" sz="2000" b="1" kern="0" dirty="0"/>
              <a:t>Inclusion Criteria (Target CVD Risk &gt;1.0%/year)</a:t>
            </a:r>
            <a:endParaRPr lang="en-CA" sz="2000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Men ≥ 50 years and women ≥ 55 years with an IHRS ≥ 10, or men and women ≥ 65 years with an IHRS of ≥5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 fontAlgn="t"/>
            <a:endParaRPr lang="en-US" sz="2000" b="1" kern="0" dirty="0"/>
          </a:p>
          <a:p>
            <a:pPr fontAlgn="t"/>
            <a:r>
              <a:rPr lang="en-US" sz="2000" b="1" kern="0" dirty="0"/>
              <a:t>Exclusion Criteria:</a:t>
            </a:r>
            <a:endParaRPr lang="en-CA" sz="2000" kern="0" dirty="0"/>
          </a:p>
          <a:p>
            <a:pPr marL="342900" indent="-342900" eaLnBrk="1" fontAlgn="auto" hangingPunct="1">
              <a:buFont typeface="Arial" panose="020B0604020202020204" pitchFamily="34" charset="0"/>
              <a:buChar char="•"/>
            </a:pPr>
            <a:r>
              <a:rPr lang="en-US" sz="2000" kern="0" dirty="0"/>
              <a:t>Vascular disease </a:t>
            </a:r>
            <a:endParaRPr lang="en-CA" sz="2000" kern="0" dirty="0"/>
          </a:p>
          <a:p>
            <a:pPr marL="342900" indent="-342900" eaLnBrk="1" fontAlgn="auto" hangingPunct="1">
              <a:buFont typeface="Arial" panose="020B0604020202020204" pitchFamily="34" charset="0"/>
              <a:buChar char="•"/>
            </a:pPr>
            <a:r>
              <a:rPr lang="en-US" sz="2000" kern="0" dirty="0"/>
              <a:t>Indication/contraindication for statin, beta blocker, ACE inhibitor, diuretic, aspirin, </a:t>
            </a:r>
            <a:r>
              <a:rPr lang="en-US" sz="2000" kern="0" dirty="0" err="1"/>
              <a:t>clopidogrel</a:t>
            </a:r>
            <a:r>
              <a:rPr lang="en-US" sz="2000" kern="0" dirty="0"/>
              <a:t> or vitamin D</a:t>
            </a:r>
            <a:endParaRPr lang="en-CA" sz="2000" kern="0" dirty="0"/>
          </a:p>
          <a:p>
            <a:pPr marL="342900" indent="-342900" eaLnBrk="1" fontAlgn="auto" hangingPunct="1">
              <a:buFont typeface="Arial" panose="020B0604020202020204" pitchFamily="34" charset="0"/>
              <a:buChar char="•"/>
            </a:pPr>
            <a:r>
              <a:rPr lang="en-US" sz="2000" kern="0" dirty="0"/>
              <a:t>SBP &lt;120 mmHg </a:t>
            </a:r>
            <a:endParaRPr lang="en-CA" sz="2000" kern="0" dirty="0"/>
          </a:p>
          <a:p>
            <a:pPr marL="342900" indent="-342900" eaLnBrk="1" fontAlgn="auto" hangingPunct="1">
              <a:buFont typeface="Arial" panose="020B0604020202020204" pitchFamily="34" charset="0"/>
              <a:buChar char="•"/>
            </a:pPr>
            <a:r>
              <a:rPr lang="en-US" sz="2000" kern="0" dirty="0"/>
              <a:t>Symptomatic hypotension during run-in</a:t>
            </a:r>
            <a:endParaRPr lang="en-CA" sz="2000" kern="0" dirty="0"/>
          </a:p>
          <a:p>
            <a:pPr marL="342900" indent="-342900" eaLnBrk="1" fontAlgn="auto" hangingPunct="1">
              <a:buFont typeface="Arial" panose="020B0604020202020204" pitchFamily="34" charset="0"/>
              <a:buChar char="•"/>
            </a:pPr>
            <a:r>
              <a:rPr lang="en-US" sz="2000" kern="0" dirty="0"/>
              <a:t>Peptic ulcer disease, dyspepsia or bleeding</a:t>
            </a:r>
            <a:endParaRPr lang="en-CA" sz="2000" kern="0" dirty="0"/>
          </a:p>
          <a:p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256405904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8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503876" y="1063112"/>
            <a:ext cx="18248" cy="16288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22124" y="1927150"/>
            <a:ext cx="4162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62361" y="1320188"/>
            <a:ext cx="309487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cs typeface="Times New Roman" panose="02020603050405020304" pitchFamily="18" charset="0"/>
              </a:rPr>
              <a:t>1821 (24.2%) excluded</a:t>
            </a:r>
          </a:p>
          <a:p>
            <a:pPr algn="ctr"/>
            <a:r>
              <a:rPr lang="en-US" sz="1400" dirty="0">
                <a:cs typeface="Times New Roman" panose="02020603050405020304" pitchFamily="18" charset="0"/>
              </a:rPr>
              <a:t>623 side effects</a:t>
            </a:r>
          </a:p>
          <a:p>
            <a:pPr algn="ctr"/>
            <a:r>
              <a:rPr lang="en-US" sz="1400" dirty="0">
                <a:cs typeface="Times New Roman" panose="02020603050405020304" pitchFamily="18" charset="0"/>
              </a:rPr>
              <a:t>653 low compliance </a:t>
            </a:r>
          </a:p>
          <a:p>
            <a:pPr algn="ctr"/>
            <a:r>
              <a:rPr lang="en-US" sz="1400" dirty="0">
                <a:cs typeface="Times New Roman" panose="02020603050405020304" pitchFamily="18" charset="0"/>
              </a:rPr>
              <a:t>458 participant unwillingness</a:t>
            </a:r>
          </a:p>
          <a:p>
            <a:pPr algn="ctr"/>
            <a:r>
              <a:rPr lang="en-US" sz="1400" dirty="0">
                <a:cs typeface="Times New Roman" panose="02020603050405020304" pitchFamily="18" charset="0"/>
              </a:rPr>
              <a:t>87 other reasons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743200" y="3338315"/>
            <a:ext cx="0" cy="64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172200" y="3338315"/>
            <a:ext cx="0" cy="64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9318" y="3984646"/>
            <a:ext cx="365336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2861 polypill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7083" y="3984645"/>
            <a:ext cx="365336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2852 placebo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6000" y="2691984"/>
            <a:ext cx="43434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5713 Randomized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9318" y="5294640"/>
            <a:ext cx="807508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C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Mean follow-up 4.2 years, 1.4%/year primary outcome event rate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C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Vital status in 99.2% of participants, and clinical outcomes ascertained in 99%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77194" y="194614"/>
            <a:ext cx="365336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cs typeface="Times New Roman" panose="02020603050405020304" pitchFamily="18" charset="0"/>
              </a:rPr>
              <a:t>7534 Run-In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52674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822593" cy="597553"/>
          </a:xfrm>
        </p:spPr>
        <p:txBody>
          <a:bodyPr/>
          <a:lstStyle/>
          <a:p>
            <a:r>
              <a:rPr lang="en-US" dirty="0"/>
              <a:t>Challenges to Study Conduct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579894" y="6400800"/>
            <a:ext cx="564106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6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39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8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85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4815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1778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198740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5704" algn="l" defTabSz="913926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02106" y="1219200"/>
            <a:ext cx="8424672" cy="4431983"/>
          </a:xfrm>
          <a:prstGeom prst="rect">
            <a:avLst/>
          </a:prstGeom>
        </p:spPr>
        <p:txBody>
          <a:bodyPr/>
          <a:lstStyle>
            <a:lvl1pPr marL="290362" indent="-290362" algn="l" rtl="0" eaLnBrk="0" fontAlgn="base" hangingPunct="0">
              <a:spcBef>
                <a:spcPct val="35000"/>
              </a:spcBef>
              <a:spcAft>
                <a:spcPct val="15000"/>
              </a:spcAft>
              <a:buClr>
                <a:srgbClr val="FAFD00"/>
              </a:buClr>
              <a:buSzPct val="100000"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565" indent="-285600" algn="l" rtl="0" eaLnBrk="0" fontAlgn="base" hangingPunct="0">
              <a:spcBef>
                <a:spcPct val="0"/>
              </a:spcBef>
              <a:spcAft>
                <a:spcPct val="1500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2410" indent="-228482" algn="l" rtl="0" eaLnBrk="0" fontAlgn="base" hangingPunct="0">
              <a:spcBef>
                <a:spcPct val="0"/>
              </a:spcBef>
              <a:spcAft>
                <a:spcPct val="15000"/>
              </a:spcAft>
              <a:buClr>
                <a:srgbClr val="FAFD00"/>
              </a:buClr>
              <a:buSzPct val="100000"/>
              <a:buChar char="•"/>
              <a:defRPr sz="2800">
                <a:solidFill>
                  <a:srgbClr val="FFFFFF"/>
                </a:solidFill>
                <a:latin typeface="+mn-lt"/>
              </a:defRPr>
            </a:lvl3pPr>
            <a:lvl4pPr marL="1656491" indent="-28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rgbClr val="FFFFFF"/>
                </a:solidFill>
                <a:latin typeface="+mn-lt"/>
              </a:defRPr>
            </a:lvl4pPr>
            <a:lvl5pPr marL="2056334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5pPr>
            <a:lvl6pPr marL="2513297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6pPr>
            <a:lvl7pPr marL="2970260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7pPr>
            <a:lvl8pPr marL="3427223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8pPr>
            <a:lvl9pPr marL="3884186" indent="-22848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>
                <a:solidFill>
                  <a:srgbClr val="FFFFFF"/>
                </a:solidFill>
                <a:latin typeface="+mn-lt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2400" kern="0" dirty="0"/>
              <a:t>Recruitment took 5 years instead of 2 years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Regulatory challenges in India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Protocol not approved in China, Brazil and Argentina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kern="0" dirty="0"/>
              <a:t>Higher non-adherence than anticipated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Delays in drug supply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Delayed production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Export &amp; import barriers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COVID</a:t>
            </a:r>
            <a:endParaRPr lang="en-US" kern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43% of participants stopped polypill at end of study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15% refused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15% drug supply related issues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5% side effects</a:t>
            </a:r>
          </a:p>
        </p:txBody>
      </p:sp>
    </p:spTree>
    <p:extLst>
      <p:ext uri="{BB962C8B-B14F-4D97-AF65-F5344CB8AC3E}">
        <p14:creationId xmlns:p14="http://schemas.microsoft.com/office/powerpoint/2010/main" val="257853941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3_Default Design">
  <a:themeElements>
    <a:clrScheme name="Custom 3">
      <a:dk1>
        <a:srgbClr val="000000"/>
      </a:dk1>
      <a:lt1>
        <a:srgbClr val="FFFFFF"/>
      </a:lt1>
      <a:dk2>
        <a:srgbClr val="0A0084"/>
      </a:dk2>
      <a:lt2>
        <a:srgbClr val="FFFF00"/>
      </a:lt2>
      <a:accent1>
        <a:srgbClr val="FF00FF"/>
      </a:accent1>
      <a:accent2>
        <a:srgbClr val="FF9933"/>
      </a:accent2>
      <a:accent3>
        <a:srgbClr val="AAAAC2"/>
      </a:accent3>
      <a:accent4>
        <a:srgbClr val="DADADA"/>
      </a:accent4>
      <a:accent5>
        <a:srgbClr val="FFAAFF"/>
      </a:accent5>
      <a:accent6>
        <a:srgbClr val="E78A2D"/>
      </a:accent6>
      <a:hlink>
        <a:srgbClr val="008000"/>
      </a:hlink>
      <a:folHlink>
        <a:srgbClr val="FFFF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4450" rIns="90488" bIns="4445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4450" rIns="90488" bIns="4445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Arial" charset="0"/>
          </a:defRPr>
        </a:defPPr>
      </a:lstStyle>
    </a:lnDef>
    <a:txDef>
      <a:spPr>
        <a:solidFill>
          <a:schemeClr val="lt1"/>
        </a:solidFill>
        <a:ln w="6350">
          <a:noFill/>
        </a:ln>
        <a:effectLst/>
      </a:spPr>
      <a:bodyPr rot="0" spcFirstLastPara="0" vert="horz" wrap="non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spcAft>
            <a:spcPts val="0"/>
          </a:spcAft>
          <a:defRPr sz="1400" b="1">
            <a:solidFill>
              <a:srgbClr val="000000"/>
            </a:solidFill>
            <a:effectLst/>
            <a:latin typeface="Arial"/>
            <a:ea typeface="ＭＳ 明朝"/>
            <a:cs typeface="Times New Roman"/>
          </a:defRPr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D5F48"/>
        </a:dk2>
        <a:lt2>
          <a:srgbClr val="FFC800"/>
        </a:lt2>
        <a:accent1>
          <a:srgbClr val="F6910A"/>
        </a:accent1>
        <a:accent2>
          <a:srgbClr val="00FFFF"/>
        </a:accent2>
        <a:accent3>
          <a:srgbClr val="AAB6B1"/>
        </a:accent3>
        <a:accent4>
          <a:srgbClr val="DADADA"/>
        </a:accent4>
        <a:accent5>
          <a:srgbClr val="FAC7AA"/>
        </a:accent5>
        <a:accent6>
          <a:srgbClr val="00E7E7"/>
        </a:accent6>
        <a:hlink>
          <a:srgbClr val="F91B1B"/>
        </a:hlink>
        <a:folHlink>
          <a:srgbClr val="FF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D5F48"/>
        </a:dk2>
        <a:lt2>
          <a:srgbClr val="FFC800"/>
        </a:lt2>
        <a:accent1>
          <a:srgbClr val="F6910A"/>
        </a:accent1>
        <a:accent2>
          <a:srgbClr val="00FFFF"/>
        </a:accent2>
        <a:accent3>
          <a:srgbClr val="AAB6B1"/>
        </a:accent3>
        <a:accent4>
          <a:srgbClr val="DADADA"/>
        </a:accent4>
        <a:accent5>
          <a:srgbClr val="FAC7AA"/>
        </a:accent5>
        <a:accent6>
          <a:srgbClr val="00E7E7"/>
        </a:accent6>
        <a:hlink>
          <a:srgbClr val="66FF33"/>
        </a:hlink>
        <a:folHlink>
          <a:srgbClr val="FF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56949</TotalTime>
  <Words>2348</Words>
  <Application>Microsoft Office PowerPoint</Application>
  <PresentationFormat>On-screen Show (4:3)</PresentationFormat>
  <Paragraphs>582</Paragraphs>
  <Slides>35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Helvetica</vt:lpstr>
      <vt:lpstr>Lub Dub Medium</vt:lpstr>
      <vt:lpstr>Times New Roman</vt:lpstr>
      <vt:lpstr>3_Default Design</vt:lpstr>
      <vt:lpstr>A Polypill for Primary Prevention of Cardiovascular Disease in Intermediate Risk People: Results of the International Polycap Study (TIPS)-3</vt:lpstr>
      <vt:lpstr>Background to the Polypill Concept</vt:lpstr>
      <vt:lpstr>Large Primary Prevention Trials Studying  a Polypill or Concept</vt:lpstr>
      <vt:lpstr>Objectives and Primary Outcomes</vt:lpstr>
      <vt:lpstr>TIPS-3 Study Design: Factorial RCT</vt:lpstr>
      <vt:lpstr>Statistical Considerations</vt:lpstr>
      <vt:lpstr>Eligibility Criteria</vt:lpstr>
      <vt:lpstr>PowerPoint Presentation</vt:lpstr>
      <vt:lpstr>Challenges to Study Conduct</vt:lpstr>
      <vt:lpstr>Randomization by Country</vt:lpstr>
      <vt:lpstr>Baseline Characteristics</vt:lpstr>
      <vt:lpstr>Polypill versus Placebo: Risk Factor Changes</vt:lpstr>
      <vt:lpstr>Polypill versus Placebo: Primary Outcome</vt:lpstr>
      <vt:lpstr>PowerPoint Presentation</vt:lpstr>
      <vt:lpstr>Polypill vs Placebo: Clinical Outcomes</vt:lpstr>
      <vt:lpstr>Polypill versus Placebo: Subgroup Effects</vt:lpstr>
      <vt:lpstr>Sensitivity analysis accounting for non-adherence</vt:lpstr>
      <vt:lpstr>Polypill versus Placebo: Safety</vt:lpstr>
      <vt:lpstr>Aspirin Alone and in Combination With a Polypill in Cardiovascular Disease Primary Prevention: Results From the International Polycap Study (TIPS)-3</vt:lpstr>
      <vt:lpstr>Role of Aspirin in Primary CVD Prevention</vt:lpstr>
      <vt:lpstr>Outcomes</vt:lpstr>
      <vt:lpstr>Aspirin versus Placebo: Clinical Outcomes</vt:lpstr>
      <vt:lpstr>Aspirin versus Placebo: Primary and Secondary Outcomes</vt:lpstr>
      <vt:lpstr>Aspirin versus Placebo: Subgroup Effects</vt:lpstr>
      <vt:lpstr>Sensitivity analysis accounting for non-adherence</vt:lpstr>
      <vt:lpstr>Aspirin versus Placebo: Safety</vt:lpstr>
      <vt:lpstr>Polypill + Aspirin versus Double Placebo:  Effect on Risk Factors</vt:lpstr>
      <vt:lpstr>Polypill + Aspirin versus Double Placebo:  Primary Outcome</vt:lpstr>
      <vt:lpstr>Polypill + Aspirin versus Double Placebo:  Clinical Outcomes</vt:lpstr>
      <vt:lpstr>Polypill + Aspirin versus Double Placebo:  Clinical Outcomes</vt:lpstr>
      <vt:lpstr>Polypill + Aspirin versus Double Placebo: Pre-specified Subgroups</vt:lpstr>
      <vt:lpstr>Polypill + Aspirin versus Double Placebo:  Sensitivity Analysis</vt:lpstr>
      <vt:lpstr>Sensitivity analysis accounting for non-adherence</vt:lpstr>
      <vt:lpstr>Conclusions</vt:lpstr>
      <vt:lpstr>Conclusions (2)</vt:lpstr>
    </vt:vector>
  </TitlesOfParts>
  <Company>WFUBMC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Glycemia Intervention Data Report</dc:title>
  <dc:creator>Cindy Stowe</dc:creator>
  <cp:lastModifiedBy>Cathy Lewis</cp:lastModifiedBy>
  <cp:revision>1578</cp:revision>
  <cp:lastPrinted>2016-03-31T12:30:42Z</cp:lastPrinted>
  <dcterms:created xsi:type="dcterms:W3CDTF">2008-04-23T20:05:46Z</dcterms:created>
  <dcterms:modified xsi:type="dcterms:W3CDTF">2020-11-11T01:13:34Z</dcterms:modified>
</cp:coreProperties>
</file>